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1197" r:id="rId3"/>
    <p:sldId id="1215" r:id="rId4"/>
    <p:sldId id="1216" r:id="rId5"/>
    <p:sldId id="1218" r:id="rId6"/>
    <p:sldId id="1217" r:id="rId7"/>
    <p:sldId id="1225" r:id="rId8"/>
    <p:sldId id="1226" r:id="rId9"/>
    <p:sldId id="1227" r:id="rId10"/>
    <p:sldId id="1219" r:id="rId11"/>
    <p:sldId id="1228" r:id="rId12"/>
    <p:sldId id="1229" r:id="rId13"/>
    <p:sldId id="1230" r:id="rId14"/>
    <p:sldId id="1231" r:id="rId15"/>
    <p:sldId id="1232" r:id="rId16"/>
    <p:sldId id="1233" r:id="rId17"/>
    <p:sldId id="1234" r:id="rId18"/>
    <p:sldId id="1235" r:id="rId19"/>
    <p:sldId id="1236" r:id="rId20"/>
    <p:sldId id="1237" r:id="rId21"/>
    <p:sldId id="1240" r:id="rId22"/>
    <p:sldId id="1239" r:id="rId23"/>
    <p:sldId id="1238" r:id="rId24"/>
    <p:sldId id="1067" r:id="rId25"/>
  </p:sldIdLst>
  <p:sldSz cx="9144000" cy="6858000" type="screen4x3"/>
  <p:notesSz cx="6811963" cy="9942513"/>
  <p:defaultTextStyle>
    <a:defPPr>
      <a:defRPr lang="pt-PT"/>
    </a:defPPr>
    <a:lvl1pPr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5pPr>
    <a:lvl6pPr marL="22860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6pPr>
    <a:lvl7pPr marL="27432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7pPr>
    <a:lvl8pPr marL="32004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8pPr>
    <a:lvl9pPr marL="3657600" algn="l" defTabSz="914400" rtl="0" eaLnBrk="1" latinLnBrk="0" hangingPunct="1">
      <a:defRPr sz="6000" kern="1200">
        <a:solidFill>
          <a:srgbClr val="CC0000"/>
        </a:solidFill>
        <a:latin typeface="Humanst521 BT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>
          <p15:clr>
            <a:srgbClr val="A4A3A4"/>
          </p15:clr>
        </p15:guide>
        <p15:guide id="2" pos="133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E6C"/>
    <a:srgbClr val="FFFFCC"/>
    <a:srgbClr val="B7ECFF"/>
    <a:srgbClr val="BDFBC3"/>
    <a:srgbClr val="CCCC00"/>
    <a:srgbClr val="EDDDA1"/>
    <a:srgbClr val="BDBB5F"/>
    <a:srgbClr val="E5B9BD"/>
    <a:srgbClr val="CC301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10" autoAdjust="0"/>
    <p:restoredTop sz="93691" autoAdjust="0"/>
  </p:normalViewPr>
  <p:slideViewPr>
    <p:cSldViewPr>
      <p:cViewPr varScale="1">
        <p:scale>
          <a:sx n="53" d="100"/>
          <a:sy n="53" d="100"/>
        </p:scale>
        <p:origin x="72" y="1254"/>
      </p:cViewPr>
      <p:guideLst>
        <p:guide orient="horz" pos="799"/>
        <p:guide pos="1338"/>
      </p:guideLst>
    </p:cSldViewPr>
  </p:slideViewPr>
  <p:outlineViewPr>
    <p:cViewPr>
      <p:scale>
        <a:sx n="33" d="100"/>
        <a:sy n="33" d="100"/>
      </p:scale>
      <p:origin x="0" y="123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190" y="-90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786E3228-BDA5-4C88-B65C-28A18C301E9B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4418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6" y="0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245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0" y="744538"/>
            <a:ext cx="4970463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2377"/>
            <a:ext cx="5449570" cy="44750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PT" noProof="0"/>
              <a:t>Click to edit Master text styles</a:t>
            </a:r>
          </a:p>
          <a:p>
            <a:pPr lvl="1"/>
            <a:r>
              <a:rPr lang="pt-PT" noProof="0"/>
              <a:t>Second level</a:t>
            </a:r>
          </a:p>
          <a:p>
            <a:pPr lvl="2"/>
            <a:r>
              <a:rPr lang="pt-PT" noProof="0"/>
              <a:t>Third level</a:t>
            </a:r>
          </a:p>
          <a:p>
            <a:pPr lvl="3"/>
            <a:r>
              <a:rPr lang="pt-PT" noProof="0"/>
              <a:t>Fourth level</a:t>
            </a:r>
          </a:p>
          <a:p>
            <a:pPr lvl="4"/>
            <a:r>
              <a:rPr lang="pt-PT" noProof="0"/>
              <a:t>Fifth level</a:t>
            </a:r>
          </a:p>
        </p:txBody>
      </p:sp>
      <p:sp>
        <p:nvSpPr>
          <p:cNvPr id="133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pt-PT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6" y="9443169"/>
            <a:ext cx="2951851" cy="49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111" tIns="45555" rIns="91111" bIns="45555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5705EB50-1723-4F02-82E6-3547F8722922}" type="slidenum">
              <a:rPr lang="pt-PT"/>
              <a:pPr>
                <a:defRPr/>
              </a:pPr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936443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705EB50-1723-4F02-82E6-3547F8722922}" type="slidenum">
              <a:rPr lang="pt-PT" smtClean="0"/>
              <a:pPr>
                <a:defRPr/>
              </a:pPr>
              <a:t>0</a:t>
            </a:fld>
            <a:endParaRPr lang="pt-PT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3"/>
          <p:cNvSpPr txBox="1">
            <a:spLocks noChangeArrowheads="1"/>
          </p:cNvSpPr>
          <p:nvPr userDrawn="1"/>
        </p:nvSpPr>
        <p:spPr bwMode="auto">
          <a:xfrm>
            <a:off x="8324645" y="6163979"/>
            <a:ext cx="855867" cy="504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l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       /25</a:t>
            </a:r>
          </a:p>
        </p:txBody>
      </p:sp>
      <p:sp>
        <p:nvSpPr>
          <p:cNvPr id="7" name="Text Box 13"/>
          <p:cNvSpPr txBox="1">
            <a:spLocks noChangeArrowheads="1"/>
          </p:cNvSpPr>
          <p:nvPr userDrawn="1"/>
        </p:nvSpPr>
        <p:spPr bwMode="auto">
          <a:xfrm>
            <a:off x="3779912" y="6164408"/>
            <a:ext cx="2808000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6587911" y="6176009"/>
            <a:ext cx="1670517" cy="50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pPr algn="ctr"/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Março 2023</a:t>
            </a:r>
          </a:p>
        </p:txBody>
      </p:sp>
      <p:sp>
        <p:nvSpPr>
          <p:cNvPr id="9" name="Text Box 34"/>
          <p:cNvSpPr txBox="1">
            <a:spLocks noChangeArrowheads="1"/>
          </p:cNvSpPr>
          <p:nvPr userDrawn="1"/>
        </p:nvSpPr>
        <p:spPr bwMode="auto">
          <a:xfrm flipV="1">
            <a:off x="8027988" y="6215453"/>
            <a:ext cx="469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2400" dirty="0">
                <a:solidFill>
                  <a:srgbClr val="CC301F"/>
                </a:solidFill>
              </a:rPr>
              <a:t>«</a:t>
            </a:r>
          </a:p>
        </p:txBody>
      </p:sp>
    </p:spTree>
    <p:extLst>
      <p:ext uri="{BB962C8B-B14F-4D97-AF65-F5344CB8AC3E}">
        <p14:creationId xmlns:p14="http://schemas.microsoft.com/office/powerpoint/2010/main" val="175582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1"/>
          <p:cNvSpPr>
            <a:spLocks noChangeArrowheads="1"/>
          </p:cNvSpPr>
          <p:nvPr userDrawn="1"/>
        </p:nvSpPr>
        <p:spPr bwMode="auto">
          <a:xfrm>
            <a:off x="468313" y="765175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6" name="Rectangle 12"/>
          <p:cNvSpPr>
            <a:spLocks noChangeArrowheads="1"/>
          </p:cNvSpPr>
          <p:nvPr userDrawn="1"/>
        </p:nvSpPr>
        <p:spPr bwMode="auto">
          <a:xfrm>
            <a:off x="757238" y="765175"/>
            <a:ext cx="287337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r">
              <a:spcBef>
                <a:spcPct val="0"/>
              </a:spcBef>
              <a:defRPr/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auto">
          <a:xfrm>
            <a:off x="1116013" y="765175"/>
            <a:ext cx="865187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8" name="Rectangle 14"/>
          <p:cNvSpPr>
            <a:spLocks noChangeArrowheads="1"/>
          </p:cNvSpPr>
          <p:nvPr userDrawn="1"/>
        </p:nvSpPr>
        <p:spPr bwMode="auto">
          <a:xfrm>
            <a:off x="2052638" y="765175"/>
            <a:ext cx="576262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9" name="Rectangle 15"/>
          <p:cNvSpPr>
            <a:spLocks noChangeArrowheads="1"/>
          </p:cNvSpPr>
          <p:nvPr userDrawn="1"/>
        </p:nvSpPr>
        <p:spPr bwMode="auto">
          <a:xfrm>
            <a:off x="828675" y="909638"/>
            <a:ext cx="576263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pic>
        <p:nvPicPr>
          <p:cNvPr id="1031" name="Picture 17" descr="Logo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0825" y="6237288"/>
            <a:ext cx="3635375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rstudio.com/" TargetMode="External"/><Relationship Id="rId2" Type="http://schemas.openxmlformats.org/officeDocument/2006/relationships/hyperlink" Target="https://www.r-project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sollari/OE-IUT2020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dRUsdfHWTKErjn5R0D75Y3nnksBeJa6IslR7M-SwVHHDYA3w/viewform" TargetMode="External"/><Relationship Id="rId2" Type="http://schemas.openxmlformats.org/officeDocument/2006/relationships/hyperlink" Target="../media/OE-IUT_20180411.mp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2.ine.pt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Text Box 44"/>
          <p:cNvSpPr txBox="1">
            <a:spLocks noChangeArrowheads="1"/>
          </p:cNvSpPr>
          <p:nvPr/>
        </p:nvSpPr>
        <p:spPr bwMode="auto">
          <a:xfrm flipV="1">
            <a:off x="684213" y="2506662"/>
            <a:ext cx="504825" cy="92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sz="5400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2054" name="Rectangle 60"/>
          <p:cNvSpPr>
            <a:spLocks noChangeArrowheads="1"/>
          </p:cNvSpPr>
          <p:nvPr/>
        </p:nvSpPr>
        <p:spPr bwMode="auto">
          <a:xfrm>
            <a:off x="1116013" y="2564829"/>
            <a:ext cx="7416800" cy="79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</a:pPr>
            <a:r>
              <a:rPr lang="pt-PT" sz="3600" b="1" dirty="0">
                <a:solidFill>
                  <a:schemeClr val="bg2"/>
                </a:solidFill>
                <a:latin typeface="Humnst777 BT" pitchFamily="34" charset="0"/>
              </a:rPr>
              <a:t>Operação Estatística - IUT</a:t>
            </a:r>
          </a:p>
        </p:txBody>
      </p:sp>
      <p:pic>
        <p:nvPicPr>
          <p:cNvPr id="2055" name="Picture 81" descr="Logo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9750" y="404813"/>
            <a:ext cx="316865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27"/>
          <p:cNvSpPr>
            <a:spLocks noChangeArrowheads="1"/>
          </p:cNvSpPr>
          <p:nvPr/>
        </p:nvSpPr>
        <p:spPr bwMode="auto">
          <a:xfrm>
            <a:off x="2005013" y="5470550"/>
            <a:ext cx="6696075" cy="47942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DMSI / ME</a:t>
            </a:r>
          </a:p>
        </p:txBody>
      </p:sp>
      <p:sp>
        <p:nvSpPr>
          <p:cNvPr id="2058" name="Rectangle 10"/>
          <p:cNvSpPr>
            <a:spLocks noChangeArrowheads="1"/>
          </p:cNvSpPr>
          <p:nvPr/>
        </p:nvSpPr>
        <p:spPr bwMode="auto">
          <a:xfrm>
            <a:off x="2124075" y="5876950"/>
            <a:ext cx="215900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2413000" y="5876950"/>
            <a:ext cx="287338" cy="215900"/>
          </a:xfrm>
          <a:prstGeom prst="rect">
            <a:avLst/>
          </a:prstGeom>
          <a:solidFill>
            <a:srgbClr val="CC301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r">
              <a:spcBef>
                <a:spcPct val="0"/>
              </a:spcBef>
            </a:pPr>
            <a:endParaRPr lang="en-US" sz="18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2060" name="Rectangle 12"/>
          <p:cNvSpPr>
            <a:spLocks noChangeArrowheads="1"/>
          </p:cNvSpPr>
          <p:nvPr/>
        </p:nvSpPr>
        <p:spPr bwMode="auto">
          <a:xfrm>
            <a:off x="2771775" y="5876950"/>
            <a:ext cx="865188" cy="215900"/>
          </a:xfrm>
          <a:prstGeom prst="rect">
            <a:avLst/>
          </a:prstGeom>
          <a:solidFill>
            <a:srgbClr val="C0C0C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61" name="Rectangle 13"/>
          <p:cNvSpPr>
            <a:spLocks noChangeArrowheads="1"/>
          </p:cNvSpPr>
          <p:nvPr/>
        </p:nvSpPr>
        <p:spPr bwMode="auto">
          <a:xfrm>
            <a:off x="3708400" y="5876950"/>
            <a:ext cx="576263" cy="215900"/>
          </a:xfrm>
          <a:prstGeom prst="rect">
            <a:avLst/>
          </a:prstGeom>
          <a:solidFill>
            <a:srgbClr val="1A3A6E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7" name="Text Box 45"/>
          <p:cNvSpPr txBox="1">
            <a:spLocks noChangeArrowheads="1"/>
          </p:cNvSpPr>
          <p:nvPr/>
        </p:nvSpPr>
        <p:spPr bwMode="auto">
          <a:xfrm>
            <a:off x="4284663" y="5805512"/>
            <a:ext cx="273526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pt-PT" sz="1800" dirty="0">
                <a:solidFill>
                  <a:srgbClr val="002060"/>
                </a:solidFill>
                <a:latin typeface="Humnst777 BT" pitchFamily="34" charset="0"/>
              </a:rPr>
              <a:t>  Março de 2023</a:t>
            </a:r>
          </a:p>
        </p:txBody>
      </p:sp>
      <p:sp>
        <p:nvSpPr>
          <p:cNvPr id="2063" name="Rectangle 33"/>
          <p:cNvSpPr>
            <a:spLocks noChangeArrowheads="1"/>
          </p:cNvSpPr>
          <p:nvPr/>
        </p:nvSpPr>
        <p:spPr bwMode="auto">
          <a:xfrm>
            <a:off x="2484438" y="6021412"/>
            <a:ext cx="576262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599700" y="4077072"/>
            <a:ext cx="1739579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Vasco Cordeiro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João Lopes</a:t>
            </a:r>
          </a:p>
          <a:p>
            <a:pPr algn="r">
              <a:spcBef>
                <a:spcPts val="600"/>
              </a:spcBef>
            </a:pPr>
            <a:r>
              <a:rPr lang="pt-PT" sz="2000" dirty="0">
                <a:solidFill>
                  <a:schemeClr val="bg1">
                    <a:lumMod val="50000"/>
                  </a:schemeClr>
                </a:solidFill>
                <a:latin typeface="Humnst777 BT"/>
              </a:rPr>
              <a:t>Filipe Santos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09</a:t>
            </a:r>
          </a:p>
        </p:txBody>
      </p:sp>
      <p:sp>
        <p:nvSpPr>
          <p:cNvPr id="10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09869C-D31C-5ABE-9FBB-81F11B0DA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848399"/>
              </p:ext>
            </p:extLst>
          </p:nvPr>
        </p:nvGraphicFramePr>
        <p:xfrm>
          <a:off x="1655675" y="2435542"/>
          <a:ext cx="5832649" cy="2554605"/>
        </p:xfrm>
        <a:graphic>
          <a:graphicData uri="http://schemas.openxmlformats.org/drawingml/2006/table">
            <a:tbl>
              <a:tblPr/>
              <a:tblGrid>
                <a:gridCol w="1280337">
                  <a:extLst>
                    <a:ext uri="{9D8B030D-6E8A-4147-A177-3AD203B41FA5}">
                      <a16:colId xmlns:a16="http://schemas.microsoft.com/office/drawing/2014/main" val="2455959767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1878969852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710095391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911828764"/>
                    </a:ext>
                  </a:extLst>
                </a:gridCol>
                <a:gridCol w="1138078">
                  <a:extLst>
                    <a:ext uri="{9D8B030D-6E8A-4147-A177-3AD203B41FA5}">
                      <a16:colId xmlns:a16="http://schemas.microsoft.com/office/drawing/2014/main" val="416464606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Freq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RelCumul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77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871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78540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18%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4420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74325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6362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89%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44580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96%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30612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100%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36032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8634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016B8E3-121D-6D19-7759-AA0C8ACC01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79" y="1266900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4234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E9FC0D83-F168-EA22-1857-E1BFB4F78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633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1985835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A7A0DF51-BBFE-D15F-283D-FA4ED9FB2C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206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883395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E3B117BB-612A-2DFA-0BF7-299384BE85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19365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13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74026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">
            <a:extLst>
              <a:ext uri="{FF2B5EF4-FFF2-40B4-BE49-F238E27FC236}">
                <a16:creationId xmlns:a16="http://schemas.microsoft.com/office/drawing/2014/main" id="{022CC93B-DA46-406F-1F1A-A221641527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51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14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218535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C313B2C5-DDA9-BBB7-2641-D004DC5B9F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582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15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3386364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16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29EA5D-67BA-BA78-E2B9-0B4C2E0DE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90868"/>
              </p:ext>
            </p:extLst>
          </p:nvPr>
        </p:nvGraphicFramePr>
        <p:xfrm>
          <a:off x="540001" y="2861310"/>
          <a:ext cx="8063998" cy="1135380"/>
        </p:xfrm>
        <a:graphic>
          <a:graphicData uri="http://schemas.openxmlformats.org/drawingml/2006/table">
            <a:tbl>
              <a:tblPr/>
              <a:tblGrid>
                <a:gridCol w="1375930">
                  <a:extLst>
                    <a:ext uri="{9D8B030D-6E8A-4147-A177-3AD203B41FA5}">
                      <a16:colId xmlns:a16="http://schemas.microsoft.com/office/drawing/2014/main" val="78452751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20899694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3110566216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826009932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277164068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063888359"/>
                    </a:ext>
                  </a:extLst>
                </a:gridCol>
                <a:gridCol w="1114678">
                  <a:extLst>
                    <a:ext uri="{9D8B030D-6E8A-4147-A177-3AD203B41FA5}">
                      <a16:colId xmlns:a16="http://schemas.microsoft.com/office/drawing/2014/main" val="1106178177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Mean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Median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StDev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IQR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85294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AGE_FIRST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11.93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531255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512.48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448.00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279.48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479.99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578035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algn="l" fontAlgn="b"/>
                      <a:r>
                        <a:rPr lang="pt-PT" sz="1800" b="1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PRICE_NEW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637.06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363.02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PT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1350.00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337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2086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17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49271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100.1638   131.0743   0.764  0.45662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0.9961     0.2174   4.581  0.00036 ***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0.58,	Adjusted R-squared:   0.56</a:t>
            </a:r>
          </a:p>
        </p:txBody>
      </p:sp>
    </p:spTree>
    <p:extLst>
      <p:ext uri="{BB962C8B-B14F-4D97-AF65-F5344CB8AC3E}">
        <p14:creationId xmlns:p14="http://schemas.microsoft.com/office/powerpoint/2010/main" val="28898545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F58AC94-287E-2529-8820-3B76A0485E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206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18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1603948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1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Fases da Operação Estatística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01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Concepção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Operação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Difusão</a:t>
            </a:r>
            <a:endParaRPr lang="pt-BR" sz="2200" b="1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188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19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169277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PRICE_NEW ~ PRICE + PLAY_PHONE,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   -69.1350   155.9163  -0.443 0.664244 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     0.9114     0.2092   4.356 0.000658 ***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PLAY_PHONETRUE 260.9813   148.1871   1.761 0.100026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Multiple R-squared:  0.66,	Adjusted R-squared:   0.61</a:t>
            </a:r>
          </a:p>
        </p:txBody>
      </p:sp>
    </p:spTree>
    <p:extLst>
      <p:ext uri="{BB962C8B-B14F-4D97-AF65-F5344CB8AC3E}">
        <p14:creationId xmlns:p14="http://schemas.microsoft.com/office/powerpoint/2010/main" val="10113270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833F5C26-B109-6423-A56E-BBAB0CCAEC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20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33084322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21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  <p:sp>
        <p:nvSpPr>
          <p:cNvPr id="7" name="Text Box 13"/>
          <p:cNvSpPr txBox="1">
            <a:spLocks noChangeArrowheads="1"/>
          </p:cNvSpPr>
          <p:nvPr/>
        </p:nvSpPr>
        <p:spPr bwMode="auto">
          <a:xfrm>
            <a:off x="540000" y="2138367"/>
            <a:ext cx="8064000" cy="2092881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0"/>
              </a:spcBef>
            </a:pP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glm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(formula = PLAY_PHONE ~ PRICE, family = "binomial", data = d5)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    Estimate Std. Error t value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(&gt;|t|)   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(Intercept) 0.330515   1.103047   0.300    0.764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      0.002438   0.002319   1.051    0.293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AIC: 23.20</a:t>
            </a:r>
          </a:p>
          <a:p>
            <a:pPr algn="just">
              <a:spcBef>
                <a:spcPts val="0"/>
              </a:spcBef>
            </a:pPr>
            <a:endParaRPr lang="en-US" sz="13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  OR 2.5 % 97.5 %</a:t>
            </a:r>
          </a:p>
          <a:p>
            <a:pPr algn="just">
              <a:spcBef>
                <a:spcPts val="0"/>
              </a:spcBef>
            </a:pPr>
            <a:r>
              <a:rPr lang="en-US" sz="13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PRICE 1.00  1.00   1.01</a:t>
            </a:r>
          </a:p>
        </p:txBody>
      </p:sp>
    </p:spTree>
    <p:extLst>
      <p:ext uri="{BB962C8B-B14F-4D97-AF65-F5344CB8AC3E}">
        <p14:creationId xmlns:p14="http://schemas.microsoft.com/office/powerpoint/2010/main" val="872135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203CC191-439A-6EE7-5E46-153652CB91E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22</a:t>
            </a:r>
          </a:p>
        </p:txBody>
      </p:sp>
      <p:sp>
        <p:nvSpPr>
          <p:cNvPr id="8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IUT/Analise/Modelos</a:t>
            </a:r>
          </a:p>
        </p:txBody>
      </p:sp>
    </p:spTree>
    <p:extLst>
      <p:ext uri="{BB962C8B-B14F-4D97-AF65-F5344CB8AC3E}">
        <p14:creationId xmlns:p14="http://schemas.microsoft.com/office/powerpoint/2010/main" val="27044788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81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6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OE-IUT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540000" y="1548000"/>
            <a:ext cx="8064000" cy="3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3800" dirty="0">
                <a:solidFill>
                  <a:schemeClr val="tx1"/>
                </a:solidFill>
                <a:latin typeface="Humnst777 BT"/>
              </a:rPr>
              <a:t>Obrigado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pt-PT" sz="3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pt-PT" sz="1800" dirty="0">
                <a:solidFill>
                  <a:schemeClr val="tx1"/>
                </a:solidFill>
                <a:latin typeface="Humnst777 BT" pitchFamily="34" charset="0"/>
                <a:hlinkClick r:id="rId2"/>
              </a:rPr>
              <a:t>https://www.r-project.org/</a:t>
            </a:r>
            <a:endParaRPr lang="pt-PT" sz="1800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3"/>
              </a:rPr>
              <a:t>https://rstudio.com/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endParaRPr lang="en-US" sz="1800" dirty="0">
              <a:solidFill>
                <a:schemeClr val="tx1"/>
              </a:solidFill>
              <a:latin typeface="Humnst777 BT"/>
            </a:endParaRP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chemeClr val="tx1"/>
                </a:solidFill>
                <a:latin typeface="Humnst777 BT"/>
                <a:hlinkClick r:id="rId4"/>
              </a:rPr>
              <a:t>https://github.com/jsollari/OE-IUT2020</a:t>
            </a:r>
            <a:endParaRPr lang="en-US" sz="1800" dirty="0">
              <a:solidFill>
                <a:schemeClr val="tx1"/>
              </a:solidFill>
              <a:latin typeface="Humnst777 BT"/>
            </a:endParaRPr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>
            <a:off x="539552" y="1506793"/>
            <a:ext cx="448" cy="356524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1380187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Concepção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02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Objectivo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Compreender a realidade a partir de dados.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Tipo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Recenseamento, Amostragem, Estudo estatístico.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Fonte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Questionários, Dados administrativos.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</a:t>
            </a:r>
            <a:r>
              <a:rPr lang="pt-PT" sz="3800" dirty="0" err="1">
                <a:solidFill>
                  <a:schemeClr val="bg2"/>
                </a:solidFill>
                <a:latin typeface="Humnst777 BT" pitchFamily="34" charset="0"/>
              </a:rPr>
              <a:t>Concepção</a:t>
            </a:r>
            <a:endParaRPr lang="pt-PT" sz="3800" dirty="0">
              <a:solidFill>
                <a:schemeClr val="bg2"/>
              </a:solidFill>
              <a:latin typeface="Humnst777 B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70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Operação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03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Recolha: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Directa (Presencial, Telefónica, Web) ou Indirecta.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Tratamento: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Formatação, Validação,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Outliers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Imputação.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Gráficos, Medidas descritivas, Modelos.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</a:t>
            </a:r>
          </a:p>
        </p:txBody>
      </p:sp>
    </p:spTree>
    <p:extLst>
      <p:ext uri="{BB962C8B-B14F-4D97-AF65-F5344CB8AC3E}">
        <p14:creationId xmlns:p14="http://schemas.microsoft.com/office/powerpoint/2010/main" val="1218655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Análise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04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Gráficos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Pie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chart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Barplot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Boxplot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Histogram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,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Countplot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Medidas descritivas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Tendência central, Dispersão.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Modelos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Regressão linear, Regressão logística.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OE/Operação/Análise</a:t>
            </a:r>
          </a:p>
        </p:txBody>
      </p:sp>
    </p:spTree>
    <p:extLst>
      <p:ext uri="{BB962C8B-B14F-4D97-AF65-F5344CB8AC3E}">
        <p14:creationId xmlns:p14="http://schemas.microsoft.com/office/powerpoint/2010/main" val="293461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Difusão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05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24519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Indicadores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Resultados dos inquéritos, para público em geral.</a:t>
            </a: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 err="1">
                <a:solidFill>
                  <a:schemeClr val="tx1"/>
                </a:solidFill>
                <a:latin typeface="Humnst777 BT" pitchFamily="34" charset="0"/>
              </a:rPr>
              <a:t>Microdados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Base de dados dos inquéritos, para investigadores. 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Destaques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Press</a:t>
            </a:r>
            <a:r>
              <a:rPr lang="pt-PT" sz="2200" i="1" dirty="0">
                <a:solidFill>
                  <a:schemeClr val="tx1"/>
                </a:solidFill>
                <a:latin typeface="Humnst777 BT" pitchFamily="34" charset="0"/>
              </a:rPr>
              <a:t> </a:t>
            </a:r>
            <a:r>
              <a:rPr lang="pt-PT" sz="2200" i="1" dirty="0" err="1">
                <a:solidFill>
                  <a:schemeClr val="tx1"/>
                </a:solidFill>
                <a:latin typeface="Humnst777 BT" pitchFamily="34" charset="0"/>
              </a:rPr>
              <a:t>release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curta, harmonizada, calendarizada.</a:t>
            </a:r>
            <a:endParaRPr lang="pt-BR" sz="2200" dirty="0">
              <a:solidFill>
                <a:schemeClr val="bg1">
                  <a:lumMod val="50000"/>
                </a:schemeClr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Publicações/Boletins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calendarizado.</a:t>
            </a:r>
            <a:endParaRPr lang="pt-PT" sz="2200" u="sng" dirty="0">
              <a:solidFill>
                <a:schemeClr val="tx1"/>
              </a:solidFill>
              <a:latin typeface="Humnst777 BT" pitchFamily="34" charset="0"/>
            </a:endParaRPr>
          </a:p>
          <a:p>
            <a:pPr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</a:pPr>
            <a:r>
              <a:rPr lang="pt-PT" sz="2200" u="sng" dirty="0">
                <a:solidFill>
                  <a:schemeClr val="tx1"/>
                </a:solidFill>
                <a:latin typeface="Humnst777 BT" pitchFamily="34" charset="0"/>
              </a:rPr>
              <a:t>Estudos</a:t>
            </a:r>
            <a:r>
              <a:rPr lang="pt-PT" sz="2200" dirty="0">
                <a:solidFill>
                  <a:schemeClr val="tx1"/>
                </a:solidFill>
                <a:latin typeface="Humnst777 BT" pitchFamily="34" charset="0"/>
              </a:rPr>
              <a:t> Documento longo, não-calendarizado.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OE/Difusão</a:t>
            </a:r>
          </a:p>
        </p:txBody>
      </p:sp>
    </p:spTree>
    <p:extLst>
      <p:ext uri="{BB962C8B-B14F-4D97-AF65-F5344CB8AC3E}">
        <p14:creationId xmlns:p14="http://schemas.microsoft.com/office/powerpoint/2010/main" val="2155810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3" name="Text Box 376"/>
          <p:cNvSpPr txBox="1">
            <a:spLocks noChangeArrowheads="1"/>
          </p:cNvSpPr>
          <p:nvPr/>
        </p:nvSpPr>
        <p:spPr bwMode="auto">
          <a:xfrm>
            <a:off x="683568" y="1484784"/>
            <a:ext cx="77057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pt-PT" sz="2800" b="1" dirty="0">
                <a:solidFill>
                  <a:srgbClr val="CC301F"/>
                </a:solidFill>
              </a:rPr>
              <a:t>»</a:t>
            </a:r>
            <a:r>
              <a:rPr lang="pt-PT" sz="2800" dirty="0">
                <a:solidFill>
                  <a:schemeClr val="bg2"/>
                </a:solidFill>
                <a:latin typeface="Humnst777 BT" pitchFamily="34" charset="0"/>
              </a:rPr>
              <a:t> Inquérito à Utilização do Telemóvel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06</a:t>
            </a:r>
          </a:p>
        </p:txBody>
      </p:sp>
      <p:sp>
        <p:nvSpPr>
          <p:cNvPr id="9" name="Text Box 376"/>
          <p:cNvSpPr txBox="1">
            <a:spLocks noChangeArrowheads="1"/>
          </p:cNvSpPr>
          <p:nvPr/>
        </p:nvSpPr>
        <p:spPr bwMode="auto">
          <a:xfrm>
            <a:off x="539552" y="2132806"/>
            <a:ext cx="8136136" cy="1441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Vídeo: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2" action="ppaction://hlinkfile"/>
              </a:rPr>
              <a:t>..\media\OE-IUT_20180411.mp4</a:t>
            </a:r>
            <a:endParaRPr lang="pt-PT" sz="2200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Questionário: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3"/>
              </a:rPr>
              <a:t>https://docs.google.com/forms/.../viewform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  <a:p>
            <a:pPr marL="342900" indent="-342900">
              <a:spcBef>
                <a:spcPts val="1300"/>
              </a:spcBef>
              <a:spcAft>
                <a:spcPts val="0"/>
              </a:spcAft>
              <a:buClr>
                <a:srgbClr val="C00000"/>
              </a:buClr>
              <a:buFont typeface="Wingdings" panose="05000000000000000000" pitchFamily="2" charset="2"/>
              <a:buChar char="§"/>
            </a:pP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</a:rPr>
              <a:t>Análise: </a:t>
            </a:r>
            <a:r>
              <a:rPr lang="pt-PT" sz="2200" b="1" dirty="0">
                <a:solidFill>
                  <a:schemeClr val="tx1"/>
                </a:solidFill>
                <a:latin typeface="Humnst777 BT" pitchFamily="34" charset="0"/>
                <a:hlinkClick r:id="rId4"/>
              </a:rPr>
              <a:t>https://r2.ine.pt/</a:t>
            </a:r>
            <a:endParaRPr lang="pt-PT" sz="2200" b="1" dirty="0">
              <a:solidFill>
                <a:schemeClr val="tx1"/>
              </a:solidFill>
              <a:latin typeface="Humnst777 BT" pitchFamily="34" charset="0"/>
            </a:endParaRP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</a:t>
            </a:r>
          </a:p>
        </p:txBody>
      </p:sp>
    </p:spTree>
    <p:extLst>
      <p:ext uri="{BB962C8B-B14F-4D97-AF65-F5344CB8AC3E}">
        <p14:creationId xmlns:p14="http://schemas.microsoft.com/office/powerpoint/2010/main" val="406153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shape, circle&#10;&#10;Description automatically generated">
            <a:extLst>
              <a:ext uri="{FF2B5EF4-FFF2-40B4-BE49-F238E27FC236}">
                <a16:creationId xmlns:a16="http://schemas.microsoft.com/office/drawing/2014/main" id="{D511BA3F-0751-EAB5-DF1D-F8ED0C122D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8312" y="1258888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07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1151816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CE0AD3E9-5B9C-BD16-1EDE-A398698D261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888" y="1262572"/>
            <a:ext cx="4800600" cy="4800600"/>
          </a:xfrm>
          <a:prstGeom prst="rect">
            <a:avLst/>
          </a:prstGeom>
        </p:spPr>
      </p:pic>
      <p:sp>
        <p:nvSpPr>
          <p:cNvPr id="14" name="Text Box 39"/>
          <p:cNvSpPr txBox="1">
            <a:spLocks noChangeArrowheads="1"/>
          </p:cNvSpPr>
          <p:nvPr/>
        </p:nvSpPr>
        <p:spPr bwMode="auto">
          <a:xfrm rot="5400000" flipV="1">
            <a:off x="7775575" y="946150"/>
            <a:ext cx="5048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pt-PT" dirty="0">
                <a:solidFill>
                  <a:srgbClr val="CC301F"/>
                </a:solidFill>
              </a:rPr>
              <a:t>«</a:t>
            </a:r>
          </a:p>
        </p:txBody>
      </p:sp>
      <p:sp>
        <p:nvSpPr>
          <p:cNvPr id="18" name="Text Box 13"/>
          <p:cNvSpPr txBox="1">
            <a:spLocks noChangeArrowheads="1"/>
          </p:cNvSpPr>
          <p:nvPr/>
        </p:nvSpPr>
        <p:spPr bwMode="auto">
          <a:xfrm>
            <a:off x="8416999" y="6276920"/>
            <a:ext cx="403151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pt-PT" sz="1200" dirty="0">
                <a:solidFill>
                  <a:schemeClr val="bg2"/>
                </a:solidFill>
                <a:latin typeface="Humnst777 BT" pitchFamily="34" charset="0"/>
              </a:rPr>
              <a:t>08</a:t>
            </a:r>
          </a:p>
        </p:txBody>
      </p:sp>
      <p:sp>
        <p:nvSpPr>
          <p:cNvPr id="7" name="Rectangle 38"/>
          <p:cNvSpPr>
            <a:spLocks noChangeArrowheads="1"/>
          </p:cNvSpPr>
          <p:nvPr/>
        </p:nvSpPr>
        <p:spPr bwMode="auto">
          <a:xfrm>
            <a:off x="2771775" y="404813"/>
            <a:ext cx="6048375" cy="85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>
              <a:spcBef>
                <a:spcPct val="0"/>
              </a:spcBef>
            </a:pPr>
            <a:r>
              <a:rPr lang="pt-PT" sz="3800" dirty="0">
                <a:solidFill>
                  <a:schemeClr val="bg2"/>
                </a:solidFill>
                <a:latin typeface="Humnst777 BT" pitchFamily="34" charset="0"/>
              </a:rPr>
              <a:t>IUT/Analise/Exploração</a:t>
            </a:r>
          </a:p>
        </p:txBody>
      </p:sp>
    </p:spTree>
    <p:extLst>
      <p:ext uri="{BB962C8B-B14F-4D97-AF65-F5344CB8AC3E}">
        <p14:creationId xmlns:p14="http://schemas.microsoft.com/office/powerpoint/2010/main" val="422017321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6000" b="0" i="0" u="none" strike="noStrike" cap="none" normalizeH="0" baseline="0" smtClean="0">
            <a:ln>
              <a:noFill/>
            </a:ln>
            <a:solidFill>
              <a:srgbClr val="CC0000"/>
            </a:solidFill>
            <a:effectLst/>
            <a:latin typeface="Humanst521 BT" pitchFamily="34" charset="0"/>
          </a:defRPr>
        </a:defPPr>
      </a:lstStyle>
    </a:spDef>
    <a:ln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65246</TotalTime>
  <Words>624</Words>
  <Application>Microsoft Office PowerPoint</Application>
  <PresentationFormat>On-screen Show (4:3)</PresentationFormat>
  <Paragraphs>207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Courier New</vt:lpstr>
      <vt:lpstr>Humanst521 BT</vt:lpstr>
      <vt:lpstr>Humnst777 BT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DPHCN</dc:creator>
  <cp:lastModifiedBy>João Lopes</cp:lastModifiedBy>
  <cp:revision>2891</cp:revision>
  <dcterms:created xsi:type="dcterms:W3CDTF">2004-01-14T16:14:16Z</dcterms:created>
  <dcterms:modified xsi:type="dcterms:W3CDTF">2023-03-02T11:18:50Z</dcterms:modified>
</cp:coreProperties>
</file>