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1197" r:id="rId3"/>
    <p:sldId id="1215" r:id="rId4"/>
    <p:sldId id="1216" r:id="rId5"/>
    <p:sldId id="1218" r:id="rId6"/>
    <p:sldId id="1217" r:id="rId7"/>
    <p:sldId id="1225" r:id="rId8"/>
    <p:sldId id="1226" r:id="rId9"/>
    <p:sldId id="1227" r:id="rId10"/>
    <p:sldId id="1219" r:id="rId11"/>
    <p:sldId id="1228" r:id="rId12"/>
    <p:sldId id="1229" r:id="rId13"/>
    <p:sldId id="1230" r:id="rId14"/>
    <p:sldId id="1231" r:id="rId15"/>
    <p:sldId id="1232" r:id="rId16"/>
    <p:sldId id="1233" r:id="rId17"/>
    <p:sldId id="1234" r:id="rId18"/>
    <p:sldId id="1235" r:id="rId19"/>
    <p:sldId id="1236" r:id="rId20"/>
    <p:sldId id="1237" r:id="rId21"/>
    <p:sldId id="1238" r:id="rId22"/>
    <p:sldId id="1239" r:id="rId23"/>
    <p:sldId id="1240" r:id="rId24"/>
    <p:sldId id="1067" r:id="rId25"/>
  </p:sldIdLst>
  <p:sldSz cx="9144000" cy="6858000" type="screen4x3"/>
  <p:notesSz cx="6811963" cy="9942513"/>
  <p:defaultTextStyle>
    <a:defPPr>
      <a:defRPr lang="pt-PT"/>
    </a:defPPr>
    <a:lvl1pPr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5pPr>
    <a:lvl6pPr marL="2286000" algn="l" defTabSz="914400" rtl="0" eaLnBrk="1" latinLnBrk="0" hangingPunct="1"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6pPr>
    <a:lvl7pPr marL="2743200" algn="l" defTabSz="914400" rtl="0" eaLnBrk="1" latinLnBrk="0" hangingPunct="1"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7pPr>
    <a:lvl8pPr marL="3200400" algn="l" defTabSz="914400" rtl="0" eaLnBrk="1" latinLnBrk="0" hangingPunct="1"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8pPr>
    <a:lvl9pPr marL="3657600" algn="l" defTabSz="914400" rtl="0" eaLnBrk="1" latinLnBrk="0" hangingPunct="1"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pos="13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4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E6C"/>
    <a:srgbClr val="FFFFCC"/>
    <a:srgbClr val="B7ECFF"/>
    <a:srgbClr val="BDFBC3"/>
    <a:srgbClr val="CCCC00"/>
    <a:srgbClr val="EDDDA1"/>
    <a:srgbClr val="BDBB5F"/>
    <a:srgbClr val="E5B9BD"/>
    <a:srgbClr val="CC301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10" autoAdjust="0"/>
    <p:restoredTop sz="93691" autoAdjust="0"/>
  </p:normalViewPr>
  <p:slideViewPr>
    <p:cSldViewPr>
      <p:cViewPr varScale="1">
        <p:scale>
          <a:sx n="76" d="100"/>
          <a:sy n="76" d="100"/>
        </p:scale>
        <p:origin x="102" y="504"/>
      </p:cViewPr>
      <p:guideLst>
        <p:guide orient="horz" pos="799"/>
        <p:guide pos="1338"/>
      </p:guideLst>
    </p:cSldViewPr>
  </p:slideViewPr>
  <p:outlineViewPr>
    <p:cViewPr>
      <p:scale>
        <a:sx n="33" d="100"/>
        <a:sy n="33" d="100"/>
      </p:scale>
      <p:origin x="0" y="123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190" y="-90"/>
      </p:cViewPr>
      <p:guideLst>
        <p:guide orient="horz" pos="3132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8536" y="0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3169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8536" y="9443169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786E3228-BDA5-4C88-B65C-28A18C301E9B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4418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8536" y="0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4538"/>
            <a:ext cx="4970463" cy="3729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197" y="4722377"/>
            <a:ext cx="5449570" cy="4475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/>
              <a:t>Click to edit Master text styles</a:t>
            </a:r>
          </a:p>
          <a:p>
            <a:pPr lvl="1"/>
            <a:r>
              <a:rPr lang="pt-PT" noProof="0"/>
              <a:t>Second level</a:t>
            </a:r>
          </a:p>
          <a:p>
            <a:pPr lvl="2"/>
            <a:r>
              <a:rPr lang="pt-PT" noProof="0"/>
              <a:t>Third level</a:t>
            </a:r>
          </a:p>
          <a:p>
            <a:pPr lvl="3"/>
            <a:r>
              <a:rPr lang="pt-PT" noProof="0"/>
              <a:t>Fourth level</a:t>
            </a:r>
          </a:p>
          <a:p>
            <a:pPr lvl="4"/>
            <a:r>
              <a:rPr lang="pt-PT" noProof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3169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8536" y="9443169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5705EB50-1723-4F02-82E6-3547F8722922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936443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5EB50-1723-4F02-82E6-3547F8722922}" type="slidenum">
              <a:rPr lang="pt-PT" smtClean="0"/>
              <a:pPr>
                <a:defRPr/>
              </a:pPr>
              <a:t>0</a:t>
            </a:fld>
            <a:endParaRPr lang="pt-P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3"/>
          <p:cNvSpPr txBox="1">
            <a:spLocks noChangeArrowheads="1"/>
          </p:cNvSpPr>
          <p:nvPr userDrawn="1"/>
        </p:nvSpPr>
        <p:spPr bwMode="auto">
          <a:xfrm>
            <a:off x="8324645" y="6163979"/>
            <a:ext cx="855867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l"/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       /25</a:t>
            </a:r>
          </a:p>
        </p:txBody>
      </p:sp>
      <p:sp>
        <p:nvSpPr>
          <p:cNvPr id="7" name="Text Box 13"/>
          <p:cNvSpPr txBox="1">
            <a:spLocks noChangeArrowheads="1"/>
          </p:cNvSpPr>
          <p:nvPr userDrawn="1"/>
        </p:nvSpPr>
        <p:spPr bwMode="auto">
          <a:xfrm>
            <a:off x="3779912" y="6164408"/>
            <a:ext cx="2808000" cy="5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Operação Estatística - IUT</a:t>
            </a:r>
          </a:p>
        </p:txBody>
      </p:sp>
      <p:sp>
        <p:nvSpPr>
          <p:cNvPr id="8" name="Text Box 13"/>
          <p:cNvSpPr txBox="1">
            <a:spLocks noChangeArrowheads="1"/>
          </p:cNvSpPr>
          <p:nvPr userDrawn="1"/>
        </p:nvSpPr>
        <p:spPr bwMode="auto">
          <a:xfrm>
            <a:off x="6587911" y="6176009"/>
            <a:ext cx="1670517" cy="5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Janeiro 2023</a:t>
            </a:r>
          </a:p>
        </p:txBody>
      </p:sp>
      <p:sp>
        <p:nvSpPr>
          <p:cNvPr id="9" name="Text Box 34"/>
          <p:cNvSpPr txBox="1">
            <a:spLocks noChangeArrowheads="1"/>
          </p:cNvSpPr>
          <p:nvPr userDrawn="1"/>
        </p:nvSpPr>
        <p:spPr bwMode="auto">
          <a:xfrm flipV="1">
            <a:off x="8027988" y="6215453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2400" dirty="0">
                <a:solidFill>
                  <a:srgbClr val="CC301F"/>
                </a:solidFill>
              </a:rPr>
              <a:t>«</a:t>
            </a:r>
          </a:p>
        </p:txBody>
      </p:sp>
    </p:spTree>
    <p:extLst>
      <p:ext uri="{BB962C8B-B14F-4D97-AF65-F5344CB8AC3E}">
        <p14:creationId xmlns:p14="http://schemas.microsoft.com/office/powerpoint/2010/main" val="1755822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468313" y="765175"/>
            <a:ext cx="215900" cy="215900"/>
          </a:xfrm>
          <a:prstGeom prst="rect">
            <a:avLst/>
          </a:prstGeom>
          <a:solidFill>
            <a:srgbClr val="1A3A6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757238" y="765175"/>
            <a:ext cx="287337" cy="215900"/>
          </a:xfrm>
          <a:prstGeom prst="rect">
            <a:avLst/>
          </a:prstGeom>
          <a:solidFill>
            <a:srgbClr val="CC301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spcBef>
                <a:spcPct val="0"/>
              </a:spcBef>
              <a:defRPr/>
            </a:pPr>
            <a:endParaRPr 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37" name="Rectangle 13"/>
          <p:cNvSpPr>
            <a:spLocks noChangeArrowheads="1"/>
          </p:cNvSpPr>
          <p:nvPr userDrawn="1"/>
        </p:nvSpPr>
        <p:spPr bwMode="auto">
          <a:xfrm>
            <a:off x="1116013" y="765175"/>
            <a:ext cx="865187" cy="2159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8" name="Rectangle 14"/>
          <p:cNvSpPr>
            <a:spLocks noChangeArrowheads="1"/>
          </p:cNvSpPr>
          <p:nvPr userDrawn="1"/>
        </p:nvSpPr>
        <p:spPr bwMode="auto">
          <a:xfrm>
            <a:off x="2052638" y="765175"/>
            <a:ext cx="576262" cy="215900"/>
          </a:xfrm>
          <a:prstGeom prst="rect">
            <a:avLst/>
          </a:prstGeom>
          <a:solidFill>
            <a:srgbClr val="1A3A6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9" name="Rectangle 15"/>
          <p:cNvSpPr>
            <a:spLocks noChangeArrowheads="1"/>
          </p:cNvSpPr>
          <p:nvPr userDrawn="1"/>
        </p:nvSpPr>
        <p:spPr bwMode="auto">
          <a:xfrm>
            <a:off x="828675" y="909638"/>
            <a:ext cx="576263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1" name="Picture 17" descr="Logo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0825" y="6237288"/>
            <a:ext cx="3635375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com/" TargetMode="External"/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sollari/OE-IUT202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e/1FAIpQLSdRUsdfHWTKErjn5R0D75Y3nnksBeJa6IslR7M-SwVHHDYA3w/viewform" TargetMode="External"/><Relationship Id="rId2" Type="http://schemas.openxmlformats.org/officeDocument/2006/relationships/hyperlink" Target="../media/OE-IUT_20180411.mp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2.ine.pt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44"/>
          <p:cNvSpPr txBox="1">
            <a:spLocks noChangeArrowheads="1"/>
          </p:cNvSpPr>
          <p:nvPr/>
        </p:nvSpPr>
        <p:spPr bwMode="auto">
          <a:xfrm flipV="1">
            <a:off x="684213" y="2506662"/>
            <a:ext cx="504825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5400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2054" name="Rectangle 60"/>
          <p:cNvSpPr>
            <a:spLocks noChangeArrowheads="1"/>
          </p:cNvSpPr>
          <p:nvPr/>
        </p:nvSpPr>
        <p:spPr bwMode="auto">
          <a:xfrm>
            <a:off x="1116013" y="2564829"/>
            <a:ext cx="74168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pt-PT" sz="3600" b="1" dirty="0">
                <a:solidFill>
                  <a:schemeClr val="bg2"/>
                </a:solidFill>
                <a:latin typeface="Humnst777 BT" pitchFamily="34" charset="0"/>
              </a:rPr>
              <a:t>Operação Estatística - IUT</a:t>
            </a:r>
          </a:p>
        </p:txBody>
      </p:sp>
      <p:pic>
        <p:nvPicPr>
          <p:cNvPr id="2055" name="Picture 81" descr="Logo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404813"/>
            <a:ext cx="3168650" cy="1154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27"/>
          <p:cNvSpPr>
            <a:spLocks noChangeArrowheads="1"/>
          </p:cNvSpPr>
          <p:nvPr/>
        </p:nvSpPr>
        <p:spPr bwMode="auto">
          <a:xfrm>
            <a:off x="2005013" y="5470550"/>
            <a:ext cx="6696075" cy="4794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pt-PT" sz="1800" dirty="0">
                <a:solidFill>
                  <a:srgbClr val="002060"/>
                </a:solidFill>
                <a:latin typeface="Humnst777 BT" pitchFamily="34" charset="0"/>
              </a:rPr>
              <a:t>DMSI / ME</a:t>
            </a: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2124075" y="5876950"/>
            <a:ext cx="215900" cy="215900"/>
          </a:xfrm>
          <a:prstGeom prst="rect">
            <a:avLst/>
          </a:prstGeom>
          <a:solidFill>
            <a:srgbClr val="1A3A6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2413000" y="5876950"/>
            <a:ext cx="287338" cy="215900"/>
          </a:xfrm>
          <a:prstGeom prst="rect">
            <a:avLst/>
          </a:prstGeom>
          <a:solidFill>
            <a:srgbClr val="CC301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spcBef>
                <a:spcPct val="0"/>
              </a:spcBef>
            </a:pPr>
            <a:endParaRPr 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2771775" y="5876950"/>
            <a:ext cx="865188" cy="2159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3708400" y="5876950"/>
            <a:ext cx="576263" cy="215900"/>
          </a:xfrm>
          <a:prstGeom prst="rect">
            <a:avLst/>
          </a:prstGeom>
          <a:solidFill>
            <a:srgbClr val="1A3A6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7" name="Text Box 45"/>
          <p:cNvSpPr txBox="1">
            <a:spLocks noChangeArrowheads="1"/>
          </p:cNvSpPr>
          <p:nvPr/>
        </p:nvSpPr>
        <p:spPr bwMode="auto">
          <a:xfrm>
            <a:off x="4284663" y="5805512"/>
            <a:ext cx="27352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PT" sz="1800" dirty="0">
                <a:solidFill>
                  <a:srgbClr val="002060"/>
                </a:solidFill>
                <a:latin typeface="Humnst777 BT" pitchFamily="34" charset="0"/>
              </a:rPr>
              <a:t>  Janeiro de 2023</a:t>
            </a:r>
          </a:p>
        </p:txBody>
      </p:sp>
      <p:sp>
        <p:nvSpPr>
          <p:cNvPr id="2063" name="Rectangle 33"/>
          <p:cNvSpPr>
            <a:spLocks noChangeArrowheads="1"/>
          </p:cNvSpPr>
          <p:nvPr/>
        </p:nvSpPr>
        <p:spPr bwMode="auto">
          <a:xfrm>
            <a:off x="2484438" y="6021412"/>
            <a:ext cx="576262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843420" y="4077072"/>
            <a:ext cx="149585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Bef>
                <a:spcPts val="600"/>
              </a:spcBef>
            </a:pPr>
            <a:r>
              <a:rPr lang="pt-PT" sz="2000" dirty="0">
                <a:solidFill>
                  <a:schemeClr val="bg1">
                    <a:lumMod val="50000"/>
                  </a:schemeClr>
                </a:solidFill>
                <a:latin typeface="Humnst777 BT"/>
              </a:rPr>
              <a:t>João Lopes</a:t>
            </a:r>
          </a:p>
          <a:p>
            <a:pPr algn="r">
              <a:spcBef>
                <a:spcPts val="600"/>
              </a:spcBef>
            </a:pPr>
            <a:r>
              <a:rPr lang="pt-PT" sz="2000" dirty="0">
                <a:solidFill>
                  <a:schemeClr val="bg1">
                    <a:lumMod val="50000"/>
                  </a:schemeClr>
                </a:solidFill>
                <a:latin typeface="Humnst777 BT"/>
              </a:rPr>
              <a:t>Filipe Santos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09</a:t>
            </a:r>
          </a:p>
        </p:txBody>
      </p:sp>
      <p:sp>
        <p:nvSpPr>
          <p:cNvPr id="10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509869C-D31C-5ABE-9FBB-81F11B0DA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06318"/>
              </p:ext>
            </p:extLst>
          </p:nvPr>
        </p:nvGraphicFramePr>
        <p:xfrm>
          <a:off x="1655675" y="2435542"/>
          <a:ext cx="5832649" cy="1986915"/>
        </p:xfrm>
        <a:graphic>
          <a:graphicData uri="http://schemas.openxmlformats.org/drawingml/2006/table">
            <a:tbl>
              <a:tblPr/>
              <a:tblGrid>
                <a:gridCol w="1280337">
                  <a:extLst>
                    <a:ext uri="{9D8B030D-6E8A-4147-A177-3AD203B41FA5}">
                      <a16:colId xmlns:a16="http://schemas.microsoft.com/office/drawing/2014/main" val="2455959767"/>
                    </a:ext>
                  </a:extLst>
                </a:gridCol>
                <a:gridCol w="1138078">
                  <a:extLst>
                    <a:ext uri="{9D8B030D-6E8A-4147-A177-3AD203B41FA5}">
                      <a16:colId xmlns:a16="http://schemas.microsoft.com/office/drawing/2014/main" val="1878969852"/>
                    </a:ext>
                  </a:extLst>
                </a:gridCol>
                <a:gridCol w="1138078">
                  <a:extLst>
                    <a:ext uri="{9D8B030D-6E8A-4147-A177-3AD203B41FA5}">
                      <a16:colId xmlns:a16="http://schemas.microsoft.com/office/drawing/2014/main" val="710095391"/>
                    </a:ext>
                  </a:extLst>
                </a:gridCol>
                <a:gridCol w="1138078">
                  <a:extLst>
                    <a:ext uri="{9D8B030D-6E8A-4147-A177-3AD203B41FA5}">
                      <a16:colId xmlns:a16="http://schemas.microsoft.com/office/drawing/2014/main" val="911828764"/>
                    </a:ext>
                  </a:extLst>
                </a:gridCol>
                <a:gridCol w="1138078">
                  <a:extLst>
                    <a:ext uri="{9D8B030D-6E8A-4147-A177-3AD203B41FA5}">
                      <a16:colId xmlns:a16="http://schemas.microsoft.com/office/drawing/2014/main" val="4164646068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AGE_FIRST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Freq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Cumul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RelCumul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68774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78716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78540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74325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06362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445806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3603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8634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09C283D6-9E54-37C7-0920-1E0EAD8631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268317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10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2423486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F8E326DD-9EF2-00C5-8F16-AC64567CF0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258888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11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3198583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863E688E-235A-82C7-33EE-F543FA182A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196975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12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883395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322085D6-3C98-0EA4-0E26-E26152EBEB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196975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13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474026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31A53A0D-E9BA-1AD5-040E-15CD1A2797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255172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14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2185351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F7BA901C-B44B-59B1-0B94-9095BDDE9B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258888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15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3386364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16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229EA5D-67BA-BA78-E2B9-0B4C2E0DE1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981252"/>
              </p:ext>
            </p:extLst>
          </p:nvPr>
        </p:nvGraphicFramePr>
        <p:xfrm>
          <a:off x="540001" y="2861310"/>
          <a:ext cx="8063998" cy="1135380"/>
        </p:xfrm>
        <a:graphic>
          <a:graphicData uri="http://schemas.openxmlformats.org/drawingml/2006/table">
            <a:tbl>
              <a:tblPr/>
              <a:tblGrid>
                <a:gridCol w="1375930">
                  <a:extLst>
                    <a:ext uri="{9D8B030D-6E8A-4147-A177-3AD203B41FA5}">
                      <a16:colId xmlns:a16="http://schemas.microsoft.com/office/drawing/2014/main" val="784527518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3208996949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3110566216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2826009932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277164068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1063888359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1106178177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Median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StDev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IQR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5294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AGE_FIRST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11.38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1.50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3125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433.31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300.68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578035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PRICE_NEW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418.46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371.64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337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9208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17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149271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lm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(formula = PRICE_NEW ~ PRICE, data = d5)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Estimate Std. Error t value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(&gt;|t|)   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 -1.5576   120.4146  -0.013  0.98991   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        0.9693     0.2312   4.192  0.00151 **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Multiple R-squared:  0.615,	Adjusted R-squared:   0.58</a:t>
            </a:r>
          </a:p>
        </p:txBody>
      </p:sp>
    </p:spTree>
    <p:extLst>
      <p:ext uri="{BB962C8B-B14F-4D97-AF65-F5344CB8AC3E}">
        <p14:creationId xmlns:p14="http://schemas.microsoft.com/office/powerpoint/2010/main" val="2889854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FF1A1564-11E9-9FBC-F6C0-94CBA29F13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258888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18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</p:spTree>
    <p:extLst>
      <p:ext uri="{BB962C8B-B14F-4D97-AF65-F5344CB8AC3E}">
        <p14:creationId xmlns:p14="http://schemas.microsoft.com/office/powerpoint/2010/main" val="1603948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1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Fases da Operação Estatística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01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144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Concepção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Operação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Difusão</a:t>
            </a:r>
            <a:endParaRPr lang="pt-BR" sz="2200" b="1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188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19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169277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lm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(formula = PRICE_NEW ~ PRICE + PLAY_PHONE, data = d5)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Estimate Std. Error t value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(&gt;|t|)    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   -188.7614   135.3171  -1.395 0.193237    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            1.0793     0.2064   5.230 0.000384 ***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PLAY_PHONETRUE  259.1952   119.5807   2.168 0.055400 .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Multiple R-squared:  0.7381,	Adjusted R-squared:  0.6857</a:t>
            </a:r>
          </a:p>
        </p:txBody>
      </p:sp>
    </p:spTree>
    <p:extLst>
      <p:ext uri="{BB962C8B-B14F-4D97-AF65-F5344CB8AC3E}">
        <p14:creationId xmlns:p14="http://schemas.microsoft.com/office/powerpoint/2010/main" val="13626559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22B6857D-F338-E97F-2421-7AA8D7178B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258888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20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</p:spTree>
    <p:extLst>
      <p:ext uri="{BB962C8B-B14F-4D97-AF65-F5344CB8AC3E}">
        <p14:creationId xmlns:p14="http://schemas.microsoft.com/office/powerpoint/2010/main" val="36435996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21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20928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glm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(formula = PLAY_PHONE ~ PRICE, family = "binomial", data = d5)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Estimate Std. Error z value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(&gt;|z|)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 0.917768   1.046103   0.877    0.380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      -0.001757   0.002026  -0.867    0.386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AIC: 21.15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OR 2.5% 97.5%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1.00 0.99  1.00</a:t>
            </a:r>
          </a:p>
        </p:txBody>
      </p:sp>
    </p:spTree>
    <p:extLst>
      <p:ext uri="{BB962C8B-B14F-4D97-AF65-F5344CB8AC3E}">
        <p14:creationId xmlns:p14="http://schemas.microsoft.com/office/powerpoint/2010/main" val="13133235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D4CF7F53-DF3E-C333-2A31-BDC8B384DA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258888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22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</p:spTree>
    <p:extLst>
      <p:ext uri="{BB962C8B-B14F-4D97-AF65-F5344CB8AC3E}">
        <p14:creationId xmlns:p14="http://schemas.microsoft.com/office/powerpoint/2010/main" val="27859925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OE-IUT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540000" y="1548000"/>
            <a:ext cx="8064000" cy="3524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pt-PT" sz="3800" dirty="0">
                <a:solidFill>
                  <a:schemeClr val="tx1"/>
                </a:solidFill>
                <a:latin typeface="Humnst777 BT"/>
              </a:rPr>
              <a:t>Obrigado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endParaRPr lang="pt-PT" sz="3800" dirty="0">
              <a:solidFill>
                <a:schemeClr val="tx1"/>
              </a:solidFill>
              <a:latin typeface="Humnst777 BT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pt-PT" sz="1800" dirty="0">
                <a:solidFill>
                  <a:schemeClr val="tx1"/>
                </a:solidFill>
                <a:latin typeface="Humnst777 BT" pitchFamily="34" charset="0"/>
                <a:hlinkClick r:id="rId2"/>
              </a:rPr>
              <a:t>https://www.r-project.org/</a:t>
            </a:r>
            <a:endParaRPr lang="pt-PT" sz="1800" dirty="0">
              <a:solidFill>
                <a:schemeClr val="tx1"/>
              </a:solidFill>
              <a:latin typeface="Humnst777 BT" pitchFamily="34" charset="0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1800" dirty="0">
                <a:solidFill>
                  <a:schemeClr val="tx1"/>
                </a:solidFill>
                <a:latin typeface="Humnst777 BT"/>
                <a:hlinkClick r:id="rId3"/>
              </a:rPr>
              <a:t>https://rstudio.com/</a:t>
            </a:r>
            <a:endParaRPr lang="en-US" sz="1800" dirty="0">
              <a:solidFill>
                <a:schemeClr val="tx1"/>
              </a:solidFill>
              <a:latin typeface="Humnst777 BT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endParaRPr lang="en-US" sz="1800" dirty="0">
              <a:solidFill>
                <a:schemeClr val="tx1"/>
              </a:solidFill>
              <a:latin typeface="Humnst777 BT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1800" dirty="0">
                <a:solidFill>
                  <a:schemeClr val="tx1"/>
                </a:solidFill>
                <a:latin typeface="Humnst777 BT"/>
                <a:hlinkClick r:id="rId4"/>
              </a:rPr>
              <a:t>https://github.com/jsollari/OE-IUT2020</a:t>
            </a:r>
            <a:endParaRPr lang="en-US" sz="1800" dirty="0">
              <a:solidFill>
                <a:schemeClr val="tx1"/>
              </a:solidFill>
              <a:latin typeface="Humnst777 BT"/>
            </a:endParaRP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539552" y="1506793"/>
            <a:ext cx="448" cy="35652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1380187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Concepção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02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144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Objectivo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Compreender a realidade a partir de dados.</a:t>
            </a: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Tipo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Recenseamento, Amostragem, Estudo estatístico.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Fonte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Questionários, Dados administrativos.</a:t>
            </a:r>
            <a:endParaRPr lang="pt-BR" sz="2200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OE/</a:t>
            </a:r>
            <a:r>
              <a:rPr lang="pt-PT" sz="3800" dirty="0" err="1">
                <a:solidFill>
                  <a:schemeClr val="bg2"/>
                </a:solidFill>
                <a:latin typeface="Humnst777 BT" pitchFamily="34" charset="0"/>
              </a:rPr>
              <a:t>Concepção</a:t>
            </a:r>
            <a:endParaRPr lang="pt-PT" sz="3800" dirty="0">
              <a:solidFill>
                <a:schemeClr val="bg2"/>
              </a:solidFill>
              <a:latin typeface="Humnst777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770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Operação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03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144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Recolha: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Directa (Presencial, Telefónica, Web) ou Indirecta.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Tratamento: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Formatação, Validação,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Outliers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Imputação.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Análise: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Gráficos, Medidas descritivas, Modelos.</a:t>
            </a:r>
            <a:endParaRPr lang="pt-BR" sz="2200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OE/Operação</a:t>
            </a:r>
          </a:p>
        </p:txBody>
      </p:sp>
    </p:spTree>
    <p:extLst>
      <p:ext uri="{BB962C8B-B14F-4D97-AF65-F5344CB8AC3E}">
        <p14:creationId xmlns:p14="http://schemas.microsoft.com/office/powerpoint/2010/main" val="1218655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Análise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04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144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Gráficos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i="1" dirty="0">
                <a:solidFill>
                  <a:schemeClr val="tx1"/>
                </a:solidFill>
                <a:latin typeface="Humnst777 BT" pitchFamily="34" charset="0"/>
              </a:rPr>
              <a:t>Pie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chart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Barplot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Boxplot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Histogram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Countplot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.</a:t>
            </a: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Medidas descritivas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Tendência central, Dispersão.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Modelos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Regressão linear, Regressão logística.</a:t>
            </a:r>
            <a:endParaRPr lang="pt-BR" sz="2200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OE/Operação/Análise</a:t>
            </a:r>
          </a:p>
        </p:txBody>
      </p:sp>
    </p:spTree>
    <p:extLst>
      <p:ext uri="{BB962C8B-B14F-4D97-AF65-F5344CB8AC3E}">
        <p14:creationId xmlns:p14="http://schemas.microsoft.com/office/powerpoint/2010/main" val="2934613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Difusão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05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2451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Indicadores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Resultados dos inquéritos, para público em geral.</a:t>
            </a: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 err="1">
                <a:solidFill>
                  <a:schemeClr val="tx1"/>
                </a:solidFill>
                <a:latin typeface="Humnst777 BT" pitchFamily="34" charset="0"/>
              </a:rPr>
              <a:t>Microdados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Base de dados dos inquéritos, para investigadores. </a:t>
            </a:r>
            <a:endParaRPr lang="pt-PT" sz="2200" u="sng" dirty="0">
              <a:solidFill>
                <a:schemeClr val="tx1"/>
              </a:solidFill>
              <a:latin typeface="Humnst777 BT" pitchFamily="34" charset="0"/>
            </a:endParaRP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Destaques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Press</a:t>
            </a:r>
            <a:r>
              <a:rPr lang="pt-PT" sz="2200" i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release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curta, harmonizada, calendarizada.</a:t>
            </a:r>
            <a:endParaRPr lang="pt-BR" sz="2200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Publicações/Boletins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Documento longo, calendarizado.</a:t>
            </a:r>
            <a:endParaRPr lang="pt-PT" sz="2200" u="sng" dirty="0">
              <a:solidFill>
                <a:schemeClr val="tx1"/>
              </a:solidFill>
              <a:latin typeface="Humnst777 BT" pitchFamily="34" charset="0"/>
            </a:endParaRP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Estudos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Documento longo, não-calendarizado.</a:t>
            </a: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OE/Difusão</a:t>
            </a:r>
          </a:p>
        </p:txBody>
      </p:sp>
    </p:spTree>
    <p:extLst>
      <p:ext uri="{BB962C8B-B14F-4D97-AF65-F5344CB8AC3E}">
        <p14:creationId xmlns:p14="http://schemas.microsoft.com/office/powerpoint/2010/main" val="2155810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Inquérito à Utilização do Telemóvel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06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144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Vídeo: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  <a:hlinkClick r:id="rId2" action="ppaction://hlinkfile"/>
              </a:rPr>
              <a:t>..\media\OE-IUT_20180411.mp4</a:t>
            </a:r>
            <a:endParaRPr lang="pt-PT" sz="2200" dirty="0">
              <a:solidFill>
                <a:schemeClr val="tx1"/>
              </a:solidFill>
              <a:latin typeface="Humnst777 BT" pitchFamily="34" charset="0"/>
            </a:endParaRP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Questionário: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  <a:hlinkClick r:id="rId3"/>
              </a:rPr>
              <a:t>https://docs.google.com/forms/.../viewform</a:t>
            </a:r>
            <a:endParaRPr lang="pt-PT" sz="2200" b="1" dirty="0">
              <a:solidFill>
                <a:schemeClr val="tx1"/>
              </a:solidFill>
              <a:latin typeface="Humnst777 BT" pitchFamily="34" charset="0"/>
            </a:endParaRP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Análise: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  <a:hlinkClick r:id="rId4"/>
              </a:rPr>
              <a:t>https://r2.ine.pt/</a:t>
            </a:r>
            <a:endParaRPr lang="pt-PT" sz="2200" b="1" dirty="0">
              <a:solidFill>
                <a:schemeClr val="tx1"/>
              </a:solidFill>
              <a:latin typeface="Humnst777 BT" pitchFamily="34" charset="0"/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</a:t>
            </a:r>
          </a:p>
        </p:txBody>
      </p:sp>
    </p:spTree>
    <p:extLst>
      <p:ext uri="{BB962C8B-B14F-4D97-AF65-F5344CB8AC3E}">
        <p14:creationId xmlns:p14="http://schemas.microsoft.com/office/powerpoint/2010/main" val="4061539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hape, circle&#10;&#10;Description automatically generated">
            <a:extLst>
              <a:ext uri="{FF2B5EF4-FFF2-40B4-BE49-F238E27FC236}">
                <a16:creationId xmlns:a16="http://schemas.microsoft.com/office/drawing/2014/main" id="{075C11ED-C3DE-70CC-5C16-479C218503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258888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07</a:t>
            </a: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115181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FA95D226-1780-B2EC-F2B6-9FA92D94FC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888" y="1258888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08</a:t>
            </a: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422017321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6000" b="0" i="0" u="none" strike="noStrike" cap="none" normalizeH="0" baseline="0" smtClean="0">
            <a:ln>
              <a:noFill/>
            </a:ln>
            <a:solidFill>
              <a:srgbClr val="CC0000"/>
            </a:solidFill>
            <a:effectLst/>
            <a:latin typeface="Humanst521 BT" pitchFamily="34" charset="0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65197</TotalTime>
  <Words>613</Words>
  <Application>Microsoft Office PowerPoint</Application>
  <PresentationFormat>On-screen Show (4:3)</PresentationFormat>
  <Paragraphs>196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Courier New</vt:lpstr>
      <vt:lpstr>Humanst521 BT</vt:lpstr>
      <vt:lpstr>Humnst777 BT</vt:lpstr>
      <vt:lpstr>Wingdings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</dc:title>
  <dc:creator>DPHCN</dc:creator>
  <cp:lastModifiedBy>João Lopes</cp:lastModifiedBy>
  <cp:revision>2888</cp:revision>
  <dcterms:created xsi:type="dcterms:W3CDTF">2004-01-14T16:14:16Z</dcterms:created>
  <dcterms:modified xsi:type="dcterms:W3CDTF">2023-02-09T14:12:45Z</dcterms:modified>
</cp:coreProperties>
</file>