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1244" r:id="rId3"/>
    <p:sldId id="1197" r:id="rId4"/>
    <p:sldId id="1245" r:id="rId5"/>
    <p:sldId id="1243" r:id="rId6"/>
    <p:sldId id="1215" r:id="rId7"/>
    <p:sldId id="1216" r:id="rId8"/>
    <p:sldId id="1218" r:id="rId9"/>
    <p:sldId id="1217" r:id="rId10"/>
    <p:sldId id="1225" r:id="rId11"/>
    <p:sldId id="1226" r:id="rId12"/>
    <p:sldId id="1227" r:id="rId13"/>
    <p:sldId id="1219" r:id="rId14"/>
    <p:sldId id="1228" r:id="rId15"/>
    <p:sldId id="1229" r:id="rId16"/>
    <p:sldId id="1230" r:id="rId17"/>
    <p:sldId id="1231" r:id="rId18"/>
    <p:sldId id="1232" r:id="rId19"/>
    <p:sldId id="1233" r:id="rId20"/>
    <p:sldId id="1234" r:id="rId21"/>
    <p:sldId id="1235" r:id="rId22"/>
    <p:sldId id="1236" r:id="rId23"/>
    <p:sldId id="1237" r:id="rId24"/>
    <p:sldId id="1240" r:id="rId25"/>
    <p:sldId id="1239" r:id="rId26"/>
    <p:sldId id="1238" r:id="rId27"/>
    <p:sldId id="1241" r:id="rId28"/>
    <p:sldId id="1242" r:id="rId29"/>
    <p:sldId id="1067" r:id="rId30"/>
  </p:sldIdLst>
  <p:sldSz cx="9144000" cy="6858000" type="screen4x3"/>
  <p:notesSz cx="6669088" cy="9926638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96" d="100"/>
          <a:sy n="96" d="100"/>
        </p:scale>
        <p:origin x="822" y="84"/>
      </p:cViewPr>
      <p:guideLst>
        <p:guide orient="horz" pos="1344"/>
        <p:guide pos="340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89938" cy="49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45" tIns="45122" rIns="90245" bIns="45122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7607" y="0"/>
            <a:ext cx="2889938" cy="49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45" tIns="45122" rIns="90245" bIns="45122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8091"/>
            <a:ext cx="2889938" cy="49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45" tIns="45122" rIns="90245" bIns="45122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7607" y="9428091"/>
            <a:ext cx="2889938" cy="49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45" tIns="45122" rIns="90245" bIns="45122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889938" cy="49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45" tIns="45122" rIns="90245" bIns="45122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7607" y="0"/>
            <a:ext cx="2889938" cy="49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45" tIns="45122" rIns="90245" bIns="45122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2950"/>
            <a:ext cx="4964112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909" y="4714837"/>
            <a:ext cx="5335270" cy="4467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45" tIns="45122" rIns="90245" bIns="451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8091"/>
            <a:ext cx="2889938" cy="49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45" tIns="45122" rIns="90245" bIns="45122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7607" y="9428091"/>
            <a:ext cx="2889938" cy="496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45" tIns="45122" rIns="90245" bIns="45122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33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93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065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/28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Maio 2025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...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4.ine.p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Maio de 2025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8216E-3077-C860-479B-411B7AC3079F}"/>
              </a:ext>
            </a:extLst>
          </p:cNvPr>
          <p:cNvSpPr txBox="1"/>
          <p:nvPr/>
        </p:nvSpPr>
        <p:spPr>
          <a:xfrm>
            <a:off x="1113806" y="3363282"/>
            <a:ext cx="4541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Escola Básica EB 2/3 Quinta de Marrocos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https://r4.ine.pt/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pie chart&#10;&#10;AI-generated content may be incorrect.">
            <a:extLst>
              <a:ext uri="{FF2B5EF4-FFF2-40B4-BE49-F238E27FC236}">
                <a16:creationId xmlns:a16="http://schemas.microsoft.com/office/drawing/2014/main" id="{F104C9F4-12B6-3F1A-4DD4-5887521240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3" y="1261263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cell phones&#10;&#10;AI-generated content may be incorrect.">
            <a:extLst>
              <a:ext uri="{FF2B5EF4-FFF2-40B4-BE49-F238E27FC236}">
                <a16:creationId xmlns:a16="http://schemas.microsoft.com/office/drawing/2014/main" id="{C6C8D6DE-389C-9CF8-B0C0-704BA67103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310811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73095"/>
              </p:ext>
            </p:extLst>
          </p:nvPr>
        </p:nvGraphicFramePr>
        <p:xfrm>
          <a:off x="1655675" y="1867852"/>
          <a:ext cx="5832649" cy="3406140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367884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8.30%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13.90%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8222054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19.40%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60821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22.20%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9693902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47.20%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879972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22.20%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69.40%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316380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22.20%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91.70%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249509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94.40%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877528"/>
                  </a:ext>
                </a:extLst>
              </a:tr>
              <a:tr h="252041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97.20%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0722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100.00%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8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42CE4408-DB09-0F8F-88C5-977440461A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01" y="125806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06EEFECD-1BE8-0581-FBFA-1EEE3D16CE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6416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pic>
        <p:nvPicPr>
          <p:cNvPr id="6" name="Picture 5" descr="A graph with a line&#10;&#10;AI-generated content may be incorrect.">
            <a:extLst>
              <a:ext uri="{FF2B5EF4-FFF2-40B4-BE49-F238E27FC236}">
                <a16:creationId xmlns:a16="http://schemas.microsoft.com/office/drawing/2014/main" id="{0D450346-4A43-5B32-7DE1-C11BF81ED3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028700"/>
            <a:ext cx="48006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graph with numbers&#10;&#10;AI-generated content may be incorrect.">
            <a:extLst>
              <a:ext uri="{FF2B5EF4-FFF2-40B4-BE49-F238E27FC236}">
                <a16:creationId xmlns:a16="http://schemas.microsoft.com/office/drawing/2014/main" id="{E8439F08-B520-5530-97D2-19042CF8D9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507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896402D1-8247-7204-0CC2-02D5DDA540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grid with black dots&#10;&#10;AI-generated content may be incorrect.">
            <a:extLst>
              <a:ext uri="{FF2B5EF4-FFF2-40B4-BE49-F238E27FC236}">
                <a16:creationId xmlns:a16="http://schemas.microsoft.com/office/drawing/2014/main" id="{16B23D5D-06F3-896A-42B9-2666BF2977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2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B0793915-B4F5-36C2-DF9E-9769EDFBE5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262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23C06-6924-B54A-D1C5-1354D8509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8E1E50E5-CD8A-0E41-2168-A849B6ACC4D1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0616A8F4-7501-5F3C-C138-642477C8D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 – Código de conduta 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D5B067E2-DB2D-C35A-0046-D3FDC9405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1D6781EA-E887-70A6-C3B4-278248983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20" y="2133600"/>
            <a:ext cx="8136136" cy="416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Independência profissional</a:t>
            </a:r>
          </a:p>
          <a:p>
            <a:pPr marL="914400" lvl="1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lphaU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Coordenação e cooperação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Mandato para recolha de dados e acesso aos dados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Adequação de recursos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Compromisso com a qualidade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Confidencialidade estatística e proteção dos dados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Imparcialidade e objetividade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algn="r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16 de Novembro 2017 (CSEE)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BA2345B3-FEE9-7577-C735-3F1851253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Enquadramento institucional (1-6/15)</a:t>
            </a:r>
          </a:p>
        </p:txBody>
      </p:sp>
    </p:spTree>
    <p:extLst>
      <p:ext uri="{BB962C8B-B14F-4D97-AF65-F5344CB8AC3E}">
        <p14:creationId xmlns:p14="http://schemas.microsoft.com/office/powerpoint/2010/main" val="2547561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261232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361.09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255.31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282.50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939.56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546.67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399.81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1460.00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94.1578   102.8548   0.915    0.374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1.2532     0.2348   5.338 6.66e-05 ***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0.64,	Adjusted R-squared:   0.62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a line and a blue line&#10;&#10;AI-generated content may be incorrect.">
            <a:extLst>
              <a:ext uri="{FF2B5EF4-FFF2-40B4-BE49-F238E27FC236}">
                <a16:creationId xmlns:a16="http://schemas.microsoft.com/office/drawing/2014/main" id="{87DF1300-7D09-D4BB-6D04-D1BC3BC338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22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227.9890   123.0264   1.853   0.0836 .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1.1855     0.2241   5.291 9.06e-05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-196.9067   111.8819  -1.760   0.0988 . 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0.70,	Adjusted R-squared:   0.66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20E14819-3106-E428-8563-930A205779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86" y="128160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0.734071   0.859231   0.854    0.393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-0.001407   0.001964  -0.716    0.474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28.20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0.99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6792B98D-97AC-1292-006F-E0B36C1B4C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901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tb5)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Estimate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Std.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z value Pr(&gt;|z|)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  2.016886   1.502597   1.342    0.180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-0.001631   0.002361  -0.691    0.490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-1.896755   1.330841  -1.425    0.154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-0.997686   1.922973  -0.519    0.604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28.74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1.00  0.99   1.00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0.15  0.01   2.04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SOCIALNETTikTok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0.37  0.01  15.98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1AF2C1F6-C0FE-B28F-E942-5FCB974E54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 – Código de conduta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40320" y="2133600"/>
            <a:ext cx="8136136" cy="416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Metodologia sólida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Procedimentos Estatísticos Apropriados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Carga não excessiva sobre os respondentes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Eficácia na utilização dos recursos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7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algn="r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16 de Novembro 2017 (CSEE)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A18323B3-6A61-2441-0B51-4911F24E5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Processos estatísticos (7-10/16)</a:t>
            </a: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CA2D1-81C4-C970-8DCE-375C94A45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89E84E09-791A-0C3D-0D68-9F85EB7CA589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E048EB5D-8D27-A1D4-62F7-C6CD778B8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 – Código de conduta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9516877A-AF61-3CC9-364B-9EBC7FE8A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AAA37E85-2C6F-095E-F716-ACB81A98E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320" y="2133600"/>
            <a:ext cx="8136136" cy="416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Relevância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Precisão e fiabilidade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Oportunidade e pontualidade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Coerência e comparabilidade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Acessibilidade e clareza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 startAt="11"/>
            </a:pP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algn="r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16 de Novembro 2017 (CSEE)</a:t>
            </a:r>
          </a:p>
        </p:txBody>
      </p:sp>
      <p:sp>
        <p:nvSpPr>
          <p:cNvPr id="2" name="Text Box 376">
            <a:extLst>
              <a:ext uri="{FF2B5EF4-FFF2-40B4-BE49-F238E27FC236}">
                <a16:creationId xmlns:a16="http://schemas.microsoft.com/office/drawing/2014/main" id="{6C3AC6AD-2D1C-0D6F-C840-0604E3C74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Produção estatística (11-15/15)</a:t>
            </a:r>
          </a:p>
        </p:txBody>
      </p:sp>
    </p:spTree>
    <p:extLst>
      <p:ext uri="{BB962C8B-B14F-4D97-AF65-F5344CB8AC3E}">
        <p14:creationId xmlns:p14="http://schemas.microsoft.com/office/powerpoint/2010/main" val="218905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D942F-75D4-C7E8-0A05-6F2F316A2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BBC4CFFE-B267-3EEE-DA7B-6067FC86030C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2F42C9FB-0485-996B-D570-99C899E0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>
            <a:extLst>
              <a:ext uri="{FF2B5EF4-FFF2-40B4-BE49-F238E27FC236}">
                <a16:creationId xmlns:a16="http://schemas.microsoft.com/office/drawing/2014/main" id="{1310924B-A3FD-B23E-8778-F0D4720F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08EAA2D-194A-EB14-C01C-33DF0944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B84C8DBF-503D-4436-EE9F-13C6D750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1. Conceção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OE/Conceção</a:t>
            </a: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2.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457200" indent="-457200"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+mj-lt"/>
              <a:buAutoNum type="arabicPeriod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2.3.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36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Circular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Barras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Extremos-e-quartis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Histograma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3.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298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69941</TotalTime>
  <Words>892</Words>
  <Application>Microsoft Office PowerPoint</Application>
  <PresentationFormat>On-screen Show (4:3)</PresentationFormat>
  <Paragraphs>284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2930</cp:revision>
  <cp:lastPrinted>2025-05-20T08:17:05Z</cp:lastPrinted>
  <dcterms:created xsi:type="dcterms:W3CDTF">2004-01-14T16:14:16Z</dcterms:created>
  <dcterms:modified xsi:type="dcterms:W3CDTF">2025-05-27T16:46:52Z</dcterms:modified>
</cp:coreProperties>
</file>