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1197" r:id="rId3"/>
    <p:sldId id="1243" r:id="rId4"/>
    <p:sldId id="1215" r:id="rId5"/>
    <p:sldId id="1216" r:id="rId6"/>
    <p:sldId id="1218" r:id="rId7"/>
    <p:sldId id="1217" r:id="rId8"/>
    <p:sldId id="1225" r:id="rId9"/>
    <p:sldId id="1226" r:id="rId10"/>
    <p:sldId id="1227" r:id="rId11"/>
    <p:sldId id="1219" r:id="rId12"/>
    <p:sldId id="1228" r:id="rId13"/>
    <p:sldId id="1229" r:id="rId14"/>
    <p:sldId id="1230" r:id="rId15"/>
    <p:sldId id="1231" r:id="rId16"/>
    <p:sldId id="1232" r:id="rId17"/>
    <p:sldId id="1233" r:id="rId18"/>
    <p:sldId id="1234" r:id="rId19"/>
    <p:sldId id="1235" r:id="rId20"/>
    <p:sldId id="1236" r:id="rId21"/>
    <p:sldId id="1237" r:id="rId22"/>
    <p:sldId id="1240" r:id="rId23"/>
    <p:sldId id="1239" r:id="rId24"/>
    <p:sldId id="1238" r:id="rId25"/>
    <p:sldId id="1241" r:id="rId26"/>
    <p:sldId id="1242" r:id="rId27"/>
    <p:sldId id="1067" r:id="rId28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82" d="100"/>
          <a:sy n="82" d="100"/>
        </p:scale>
        <p:origin x="108" y="480"/>
      </p:cViewPr>
      <p:guideLst>
        <p:guide orient="horz" pos="210"/>
        <p:guide pos="385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33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93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65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/26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Maio 2024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Dezembro de 2024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bar graph&#10;&#10;Description automatically generated">
            <a:extLst>
              <a:ext uri="{FF2B5EF4-FFF2-40B4-BE49-F238E27FC236}">
                <a16:creationId xmlns:a16="http://schemas.microsoft.com/office/drawing/2014/main" id="{5072849D-C539-EE67-482C-BB26D9951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30027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00400"/>
              </p:ext>
            </p:extLst>
          </p:nvPr>
        </p:nvGraphicFramePr>
        <p:xfrm>
          <a:off x="1655675" y="1867852"/>
          <a:ext cx="5832649" cy="2838450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67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836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61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24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02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974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8502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F03CC09-6E7E-D372-7A54-21EAD60CD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in the middle&#10;&#10;Description automatically generated">
            <a:extLst>
              <a:ext uri="{FF2B5EF4-FFF2-40B4-BE49-F238E27FC236}">
                <a16:creationId xmlns:a16="http://schemas.microsoft.com/office/drawing/2014/main" id="{15428B4B-9FB3-0F64-A1EF-1103B40804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4769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18AFE54D-4AD5-9C24-A486-CBAB9F1722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6324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79D5F5A-7BF3-DACA-766D-E2A20340AA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03" y="125752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grid with black dots&#10;&#10;Description automatically generated">
            <a:extLst>
              <a:ext uri="{FF2B5EF4-FFF2-40B4-BE49-F238E27FC236}">
                <a16:creationId xmlns:a16="http://schemas.microsoft.com/office/drawing/2014/main" id="{7A8A0F0F-A62F-5543-0F6A-BD9B5D4B89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74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9CA0B8DF-F86E-5956-0C5B-785A8C86E8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43523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526.70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377.29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463.25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1420.00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630.07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387.62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324.8232    83.8598   3.873 0.000379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0.5840     0.1302   4.485 5.77e-05 ***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0.33,	Adjusted R-squared:   0.31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12775" y="1449387"/>
            <a:ext cx="8136136" cy="448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informação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é uma necessidade básica dos cidadãos, das instituições públicas e das empresas”;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“Atividade produtiva, relações com o exterior, património cultural, ambiente, demografia, conhecimento têm dinâmicas que se tornam mais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visíveis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compreensíveis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através das estatísticas oficiais”;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“Produzir e divulgar de forma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rigorosa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isenta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com normas claras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confidencialidade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estatísticas oficiais para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todos”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“Contribuímos para que os cidadãos compreendam e adquiram o hábito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utilizar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a estatística”;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“Apoiamos 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investigação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A7062B1F-4D77-F832-B0A9-8A4E4D1DAD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521" y="1259777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303.5921   109.3027   2.778 0.008298 **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0.5770     0.1336   4.319 0.000101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 34.5114   112.0992   0.308 0.759783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0.33,	Adjusted R-squared:   0.30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603A8DBD-4913-8C48-0C23-D42346A51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407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0.3854304  0.5780746   0.667    0.505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0.0009715  0.0010066   0.965    0.335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56.38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8CF5DCBB-27F8-002E-6C7E-175797F8BA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Estimate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Std.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z value Pr(&gt;|z|)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0.2177457  1.3434054   0.162    0.871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0.0009659  0.0011141   0.867    0.386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0.3804281  1.2904071   0.295    0.768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0.2122045  1.7547812   0.121    0.904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55.29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1.00  1.00   1.00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1.46  0.12  18.35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1.24  0.04  38.53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a line and a green line&#10;&#10;Description automatically generated with medium confidence">
            <a:extLst>
              <a:ext uri="{FF2B5EF4-FFF2-40B4-BE49-F238E27FC236}">
                <a16:creationId xmlns:a16="http://schemas.microsoft.com/office/drawing/2014/main" id="{5EF4A281-0B5B-855D-78F8-781F96D28A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7266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D942F-75D4-C7E8-0A05-6F2F316A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BBC4CFFE-B267-3EEE-DA7B-6067FC86030C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2F42C9FB-0485-996B-D570-99C899E0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>
            <a:extLst>
              <a:ext uri="{FF2B5EF4-FFF2-40B4-BE49-F238E27FC236}">
                <a16:creationId xmlns:a16="http://schemas.microsoft.com/office/drawing/2014/main" id="{1310924B-A3FD-B23E-8778-F0D4720F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08EAA2D-194A-EB14-C01C-33DF0944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B84C8DBF-503D-4436-EE9F-13C6D750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Circular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Barras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Extremos-e-quartis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Histograma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circle with white lines&#10;&#10;Description automatically generated">
            <a:extLst>
              <a:ext uri="{FF2B5EF4-FFF2-40B4-BE49-F238E27FC236}">
                <a16:creationId xmlns:a16="http://schemas.microsoft.com/office/drawing/2014/main" id="{925133DE-18B4-A73A-E5AE-56B8E8C335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126267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69145</TotalTime>
  <Words>810</Words>
  <Application>Microsoft Office PowerPoint</Application>
  <PresentationFormat>On-screen Show (4:3)</PresentationFormat>
  <Paragraphs>242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2917</cp:revision>
  <dcterms:created xsi:type="dcterms:W3CDTF">2004-01-14T16:14:16Z</dcterms:created>
  <dcterms:modified xsi:type="dcterms:W3CDTF">2024-12-12T09:45:29Z</dcterms:modified>
</cp:coreProperties>
</file>