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1296" r:id="rId2"/>
    <p:sldId id="803" r:id="rId3"/>
    <p:sldId id="1332" r:id="rId4"/>
    <p:sldId id="1068" r:id="rId5"/>
    <p:sldId id="1128" r:id="rId6"/>
    <p:sldId id="1076" r:id="rId7"/>
    <p:sldId id="1077" r:id="rId8"/>
    <p:sldId id="1092" r:id="rId9"/>
    <p:sldId id="1133" r:id="rId10"/>
    <p:sldId id="1114" r:id="rId11"/>
    <p:sldId id="1120" r:id="rId12"/>
    <p:sldId id="1358" r:id="rId13"/>
    <p:sldId id="1094" r:id="rId14"/>
    <p:sldId id="1173" r:id="rId15"/>
    <p:sldId id="1178" r:id="rId16"/>
    <p:sldId id="1185" r:id="rId17"/>
    <p:sldId id="1152" r:id="rId18"/>
    <p:sldId id="1162" r:id="rId19"/>
    <p:sldId id="1168" r:id="rId20"/>
    <p:sldId id="1164" r:id="rId21"/>
    <p:sldId id="1193" r:id="rId22"/>
    <p:sldId id="1200" r:id="rId23"/>
    <p:sldId id="1220" r:id="rId24"/>
    <p:sldId id="1227" r:id="rId25"/>
    <p:sldId id="1207" r:id="rId26"/>
    <p:sldId id="1232" r:id="rId27"/>
    <p:sldId id="1235" r:id="rId28"/>
    <p:sldId id="1337" r:id="rId29"/>
    <p:sldId id="1244" r:id="rId30"/>
    <p:sldId id="1251" r:id="rId31"/>
    <p:sldId id="1256" r:id="rId32"/>
    <p:sldId id="1216" r:id="rId33"/>
    <p:sldId id="1263" r:id="rId34"/>
    <p:sldId id="1069" r:id="rId35"/>
    <p:sldId id="1271" r:id="rId36"/>
    <p:sldId id="1277" r:id="rId37"/>
    <p:sldId id="1342" r:id="rId38"/>
    <p:sldId id="1290" r:id="rId39"/>
    <p:sldId id="1297" r:id="rId40"/>
    <p:sldId id="1321" r:id="rId41"/>
    <p:sldId id="1300" r:id="rId42"/>
    <p:sldId id="1301" r:id="rId43"/>
    <p:sldId id="1310" r:id="rId44"/>
    <p:sldId id="1322" r:id="rId45"/>
    <p:sldId id="1323" r:id="rId46"/>
    <p:sldId id="1324" r:id="rId47"/>
    <p:sldId id="1361" r:id="rId48"/>
    <p:sldId id="1306" r:id="rId49"/>
    <p:sldId id="1354" r:id="rId50"/>
    <p:sldId id="1327" r:id="rId51"/>
    <p:sldId id="1329" r:id="rId52"/>
    <p:sldId id="1328" r:id="rId53"/>
    <p:sldId id="1357" r:id="rId54"/>
    <p:sldId id="1067" r:id="rId55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7" autoAdjust="0"/>
    <p:restoredTop sz="93691" autoAdjust="0"/>
  </p:normalViewPr>
  <p:slideViewPr>
    <p:cSldViewPr>
      <p:cViewPr>
        <p:scale>
          <a:sx n="75" d="100"/>
          <a:sy n="75" d="100"/>
        </p:scale>
        <p:origin x="-60" y="-564"/>
      </p:cViewPr>
      <p:guideLst>
        <p:guide orient="horz" pos="1344"/>
        <p:guide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</a:t>
            </a:fld>
            <a:endParaRPr lang="pt-PT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2</a:t>
            </a:fld>
            <a:endParaRPr lang="pt-PT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3"/>
          <p:cNvSpPr txBox="1">
            <a:spLocks noChangeArrowheads="1"/>
          </p:cNvSpPr>
          <p:nvPr userDrawn="1"/>
        </p:nvSpPr>
        <p:spPr bwMode="auto">
          <a:xfrm>
            <a:off x="8288133" y="6163979"/>
            <a:ext cx="720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       /</a:t>
            </a:r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53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R para a</a:t>
            </a:r>
            <a:r>
              <a:rPr lang="pt-PT" sz="1200" baseline="0" dirty="0" smtClean="0">
                <a:solidFill>
                  <a:schemeClr val="bg2"/>
                </a:solidFill>
                <a:latin typeface="Humnst777 BT" pitchFamily="34" charset="0"/>
              </a:rPr>
              <a:t> Ciência dos Dados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Outubro 2019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foundation/" TargetMode="External"/><Relationship Id="rId7" Type="http://schemas.openxmlformats.org/officeDocument/2006/relationships/hyperlink" Target="https://community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r-project.org/mail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 smtClean="0">
                <a:solidFill>
                  <a:schemeClr val="bg2"/>
                </a:solidFill>
                <a:latin typeface="Humnst777 BT" pitchFamily="34" charset="0"/>
              </a:rPr>
              <a:t>R para a Ciência dos Dados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  <a:hlinkClick r:id="rId3"/>
              </a:rPr>
              <a:t>https://r4ds.had.co.nz</a:t>
            </a:r>
            <a:r>
              <a:rPr lang="pt-PT" sz="3600" b="1" dirty="0" smtClean="0">
                <a:solidFill>
                  <a:schemeClr val="bg2"/>
                </a:solidFill>
                <a:latin typeface="Humnst777 BT" pitchFamily="34" charset="0"/>
                <a:hlinkClick r:id="rId3"/>
              </a:rPr>
              <a:t>/</a:t>
            </a:r>
            <a:endParaRPr lang="pt-PT" sz="3600" b="1" dirty="0" smtClean="0">
              <a:solidFill>
                <a:schemeClr val="bg2"/>
              </a:solidFill>
              <a:latin typeface="Humnst777 BT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pt-PT" sz="3600" b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 smtClean="0">
                <a:solidFill>
                  <a:srgbClr val="002060"/>
                </a:solidFill>
                <a:latin typeface="Humnst777 BT" pitchFamily="34" charset="0"/>
              </a:rPr>
              <a:t>Outubro de 2019</a:t>
            </a:r>
            <a:endParaRPr lang="pt-PT" sz="1800" dirty="0">
              <a:solidFill>
                <a:srgbClr val="002060"/>
              </a:solidFill>
              <a:latin typeface="Humnst777 BT" pitchFamily="34" charset="0"/>
            </a:endParaRP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71836" y="4077072"/>
            <a:ext cx="16674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Humnst777 BT"/>
              </a:rPr>
              <a:t>Pedro Sousa</a:t>
            </a:r>
          </a:p>
          <a:p>
            <a:pPr algn="r">
              <a:spcBef>
                <a:spcPts val="600"/>
              </a:spcBef>
            </a:pP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  <a:endParaRPr lang="pt-PT" sz="2000" dirty="0">
              <a:solidFill>
                <a:schemeClr val="bg1">
                  <a:lumMod val="50000"/>
                </a:schemeClr>
              </a:solidFill>
              <a:latin typeface="Humnst777 BT"/>
            </a:endParaRPr>
          </a:p>
        </p:txBody>
      </p:sp>
    </p:spTree>
    <p:extLst>
      <p:ext uri="{BB962C8B-B14F-4D97-AF65-F5344CB8AC3E}">
        <p14:creationId xmlns:p14="http://schemas.microsoft.com/office/powerpoint/2010/main" val="14713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histogram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histogram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1.5. Visualização: histograma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09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histogram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histogram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carat,color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..,color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%</a:t>
            </a: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1.6. Visualização: curvas de densidade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10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histogram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histogram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carat,color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..,color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geom_density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density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line 2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1.7. Visualização: curvas de densidade 2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11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PT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 </a:t>
            </a:r>
            <a:r>
              <a:rPr lang="pt-PT" sz="2000" dirty="0" err="1" smtClean="0">
                <a:solidFill>
                  <a:schemeClr val="tx1"/>
                </a:solidFill>
                <a:latin typeface="Humnst777 BT" pitchFamily="34" charset="0"/>
              </a:rPr>
              <a:t>Selecionar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linhas (i.e. observações);</a:t>
            </a: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pt-PT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 Rearranjar linhas (i.e. observações);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PT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pt-PT" sz="2000" dirty="0" err="1" smtClean="0">
                <a:solidFill>
                  <a:schemeClr val="tx1"/>
                </a:solidFill>
                <a:latin typeface="Humnst777 BT" pitchFamily="34" charset="0"/>
              </a:rPr>
              <a:t>Selecionar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colunas (i.e. variáveis);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pt-PT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Criar novas colunas (i.e. variáveis);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pt-PT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Calcular estatísticas </a:t>
            </a:r>
            <a:r>
              <a:rPr lang="pt-PT" sz="2000" dirty="0" err="1" smtClean="0">
                <a:solidFill>
                  <a:schemeClr val="tx1"/>
                </a:solidFill>
                <a:latin typeface="Humnst777 BT" pitchFamily="34" charset="0"/>
              </a:rPr>
              <a:t>descirtivas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.</a:t>
            </a:r>
            <a:endParaRPr lang="pt-PT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Char char="-"/>
            </a:pPr>
            <a:endParaRPr lang="pt-PT" sz="2000" dirty="0" smtClean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pt-PT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Criar grupos de observações para manipulação.</a:t>
            </a:r>
            <a:endParaRPr lang="pt-PT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2. Manipulação dos dados (</a:t>
            </a:r>
            <a:r>
              <a:rPr lang="pt-PT" sz="28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):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12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nycflights13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table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jan1 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,day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jan1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</a:t>
            </a: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nov_dec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%in%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pt-PT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nov_dec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2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no_late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arr_delay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120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dep_delay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120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no_late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 3</a:t>
            </a: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2.1. Manipulação dos dados: </a:t>
            </a:r>
            <a:r>
              <a:rPr lang="pt-PT" sz="28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PT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13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"nycflights13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ord_date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arrange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year,month,day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ord_date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       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arrange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</a:t>
            </a:r>
            <a:endParaRPr lang="pt-PT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ord_arr_delay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arrange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arr_delay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ord_arr_delay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arrange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2</a:t>
            </a:r>
            <a:endParaRPr lang="pt-PT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2.2. Manipulação dos dados: </a:t>
            </a:r>
            <a:r>
              <a:rPr lang="pt-PT" sz="28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pt-PT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14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"nycflights13"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year,month,day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select(year:day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 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#select 2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select(-(year:day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             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#select 3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select(contains(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"arr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         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#select 4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select(time_hour,air_time,everything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#select 5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rename(tail_num=tailnum)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#rename 1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2.3. Manipulação dos dados: </a:t>
            </a:r>
            <a:r>
              <a:rPr lang="pt-PT" sz="28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PT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15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"nycflights13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flights_sml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year:day,ends_with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delay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distance,air_time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flights_sml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table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flights_sml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gain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arr_delay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dep_delay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speed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air_time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flights_sml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gain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arr_delay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dep_delay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air_time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gain_per_hour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gain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flights_sml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transmute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gain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arr_delay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dep_delay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air_time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gain_per_hour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gain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#transmute 1</a:t>
            </a:r>
          </a:p>
        </p:txBody>
      </p:sp>
      <p:sp>
        <p:nvSpPr>
          <p:cNvPr id="11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2.4. Manipulação dos dados: </a:t>
            </a:r>
            <a:r>
              <a:rPr lang="pt-PT" sz="28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pt-PT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16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17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2.4. Manipulação dos dados: </a:t>
            </a:r>
            <a:r>
              <a:rPr lang="pt-PT" sz="28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pt-PT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Operadores aritméticos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Moduladores aritméticos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%/%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  <a:endParaRPr lang="pt-PT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 smtClean="0">
                <a:solidFill>
                  <a:schemeClr val="tx1"/>
                </a:solidFill>
                <a:latin typeface="Humnst777 BT" pitchFamily="34" charset="0"/>
              </a:rPr>
              <a:t>Logs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log2()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Deslocador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lead()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Acumuladores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cumsum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cumprod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cummin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cummean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Comparadores lógicos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i="1" dirty="0" smtClean="0">
                <a:solidFill>
                  <a:schemeClr val="tx1"/>
                </a:solidFill>
                <a:latin typeface="Humnst777 BT" pitchFamily="34" charset="0"/>
              </a:rPr>
              <a:t>Ranking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min_rank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percent_rank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.</a:t>
            </a:r>
            <a:endParaRPr lang="pt-PT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"nycflights13"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dep_delay,na.rm=</a:t>
            </a:r>
            <a:r>
              <a:rPr lang="pt-PT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distance,na.rm=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delay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dep_delay,na.rm=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,dest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"HNL"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delay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group_by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(.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flights,dest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delay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(.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delay,count = 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dist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distance,na.rm=</a:t>
            </a:r>
            <a:r>
              <a:rPr lang="pt-PT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delay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dep_delay,na.rm=</a:t>
            </a:r>
            <a:r>
              <a:rPr lang="pt-PT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delay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filter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(.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delay,count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,dest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"HNL"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summarize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just">
              <a:spcBef>
                <a:spcPts val="600"/>
              </a:spcBef>
            </a:pP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2.5. Manipulação dos dados: </a:t>
            </a:r>
            <a:r>
              <a:rPr lang="pt-PT" sz="28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pt-PT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18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"/>
          <p:cNvSpPr>
            <a:spLocks noChangeShapeType="1"/>
          </p:cNvSpPr>
          <p:nvPr/>
        </p:nvSpPr>
        <p:spPr bwMode="auto">
          <a:xfrm flipH="1">
            <a:off x="2627784" y="19891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" name="Line 11"/>
          <p:cNvSpPr>
            <a:spLocks noChangeShapeType="1"/>
          </p:cNvSpPr>
          <p:nvPr/>
        </p:nvSpPr>
        <p:spPr bwMode="auto">
          <a:xfrm>
            <a:off x="3275484" y="1989138"/>
            <a:ext cx="372" cy="27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 rot="5400000" flipV="1">
            <a:off x="3022600" y="11620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3308822" y="1989138"/>
            <a:ext cx="4968875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pt-PT" sz="2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Introdução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</a:t>
            </a:r>
            <a:r>
              <a:rPr lang="pt-PT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Noções básicas do R</a:t>
            </a:r>
            <a:endParaRPr lang="pt-PT" sz="2500" dirty="0">
              <a:solidFill>
                <a:schemeClr val="tx1">
                  <a:lumMod val="85000"/>
                  <a:lumOff val="15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 </a:t>
            </a:r>
            <a:r>
              <a:rPr lang="pt-PT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Data </a:t>
            </a:r>
            <a:r>
              <a:rPr lang="pt-PT" sz="25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Wrangling</a:t>
            </a:r>
            <a:endParaRPr lang="pt-PT" sz="2500" i="1" dirty="0" smtClean="0">
              <a:solidFill>
                <a:schemeClr val="tx1">
                  <a:lumMod val="85000"/>
                  <a:lumOff val="15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 </a:t>
            </a:r>
            <a:r>
              <a:rPr lang="pt-PT" sz="2500" b="1" dirty="0" smtClean="0">
                <a:solidFill>
                  <a:schemeClr val="accent2"/>
                </a:solidFill>
                <a:latin typeface="Humnst777 BT" pitchFamily="34" charset="0"/>
              </a:rPr>
              <a:t>Exploração dos dados</a:t>
            </a:r>
            <a:endParaRPr lang="pt-PT" sz="2500" b="1" dirty="0">
              <a:solidFill>
                <a:schemeClr val="accent2"/>
              </a:solidFill>
              <a:latin typeface="Humnst777 BT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b="1" dirty="0" smtClean="0">
                <a:solidFill>
                  <a:schemeClr val="accent2"/>
                </a:solidFill>
                <a:latin typeface="Humnst777 BT" pitchFamily="34" charset="0"/>
              </a:rPr>
              <a:t>  Modelos e inferências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</a:t>
            </a:r>
            <a:r>
              <a:rPr lang="pt-PT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Comunicação</a:t>
            </a:r>
          </a:p>
        </p:txBody>
      </p:sp>
      <p:sp>
        <p:nvSpPr>
          <p:cNvPr id="3078" name="Text Box 18"/>
          <p:cNvSpPr txBox="1">
            <a:spLocks noChangeArrowheads="1"/>
          </p:cNvSpPr>
          <p:nvPr/>
        </p:nvSpPr>
        <p:spPr bwMode="auto">
          <a:xfrm rot="5400000" flipV="1">
            <a:off x="7415213" y="519430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Programa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01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19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2.5. Manipulação dos dados: </a:t>
            </a:r>
            <a:r>
              <a:rPr lang="pt-PT" sz="28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pt-PT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Medidas de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t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endência central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Medidas de dispersão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IQR()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  <a:endParaRPr lang="pt-PT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Medidas de </a:t>
            </a:r>
            <a:r>
              <a:rPr lang="pt-PT" sz="2000" i="1" dirty="0" smtClean="0">
                <a:solidFill>
                  <a:schemeClr val="tx1"/>
                </a:solidFill>
                <a:latin typeface="Humnst777 BT" pitchFamily="34" charset="0"/>
              </a:rPr>
              <a:t>ranking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Medidas de posição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Medidas de contagem 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, </a:t>
            </a:r>
            <a:r>
              <a:rPr lang="pt-PT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sum(!is.na())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n_distinct</a:t>
            </a:r>
            <a:r>
              <a:rPr lang="pt-PT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27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"nycflights13"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nflights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group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daily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flights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year,month,day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group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2</a:t>
            </a:r>
            <a:endParaRPr lang="pt-PT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per_day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daily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nflights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per_month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per_day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nflights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nflights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pt-PT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per_year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per_month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nflights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nflights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daily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ungroup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nflights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ungroup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2.6. Manipulação dos dados: </a:t>
            </a:r>
            <a:r>
              <a:rPr lang="pt-PT" sz="28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pt-PT" sz="2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20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21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i="1" dirty="0" err="1" smtClean="0">
                <a:solidFill>
                  <a:schemeClr val="accent2"/>
                </a:solidFill>
                <a:latin typeface="Humnst777 BT" pitchFamily="34" charset="0"/>
              </a:rPr>
              <a:t>Outliers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000" i="1" dirty="0" err="1" smtClean="0">
                <a:solidFill>
                  <a:schemeClr val="accent2"/>
                </a:solidFill>
                <a:latin typeface="Humnst777 BT" pitchFamily="34" charset="0"/>
              </a:rPr>
              <a:t>Missing</a:t>
            </a:r>
            <a:r>
              <a:rPr lang="pt-PT" sz="2000" i="1" dirty="0" smtClean="0">
                <a:solidFill>
                  <a:schemeClr val="accent2"/>
                </a:solidFill>
                <a:latin typeface="Humnst777 BT" pitchFamily="34" charset="0"/>
              </a:rPr>
              <a:t> </a:t>
            </a:r>
            <a:r>
              <a:rPr lang="pt-PT" sz="2000" i="1" dirty="0" err="1" smtClean="0">
                <a:solidFill>
                  <a:schemeClr val="accent2"/>
                </a:solidFill>
                <a:latin typeface="Humnst777 BT" pitchFamily="34" charset="0"/>
              </a:rPr>
              <a:t>values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Distribuição de variáveis (</a:t>
            </a:r>
            <a:r>
              <a:rPr lang="pt-PT" sz="2000" dirty="0" smtClean="0">
                <a:solidFill>
                  <a:schemeClr val="accent2"/>
                </a:solidFill>
                <a:latin typeface="Humnst777 BT" pitchFamily="34" charset="0"/>
              </a:rPr>
              <a:t>Tendência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smtClean="0">
                <a:solidFill>
                  <a:schemeClr val="accent2"/>
                </a:solidFill>
                <a:latin typeface="Humnst777 BT" pitchFamily="34" charset="0"/>
              </a:rPr>
              <a:t>Variação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smtClean="0">
                <a:solidFill>
                  <a:schemeClr val="accent2"/>
                </a:solidFill>
                <a:latin typeface="Humnst777 BT" pitchFamily="34" charset="0"/>
              </a:rPr>
              <a:t>Normalidade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Distribuição conjunta de variáveis (</a:t>
            </a:r>
            <a:r>
              <a:rPr lang="pt-PT" sz="2000" dirty="0" smtClean="0">
                <a:solidFill>
                  <a:schemeClr val="accent2"/>
                </a:solidFill>
                <a:latin typeface="Humnst777 BT" pitchFamily="34" charset="0"/>
              </a:rPr>
              <a:t>Visualização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smtClean="0">
                <a:solidFill>
                  <a:schemeClr val="accent2"/>
                </a:solidFill>
                <a:latin typeface="Humnst777 BT" pitchFamily="34" charset="0"/>
              </a:rPr>
              <a:t>Correlação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).</a:t>
            </a:r>
            <a:endParaRPr lang="pt-PT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3. Exploração: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PT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iamonds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coord_cartesian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coord_cartesian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coord_cartesian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1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3.1. Exploração: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outliers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22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unusual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diamonds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arrange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unusual,n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unusual,mapping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"red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unusual,mapping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unusual,mapping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"red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&amp; 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&amp; 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1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3.1. Exploração: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outliers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23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7415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3.2. Exploração: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missing</a:t>
            </a:r>
            <a:r>
              <a:rPr lang="pt-PT" sz="2800" i="1" dirty="0" smtClean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values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diamonds_NA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diamonds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mutate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mutate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diamonds_NA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24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7415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3.2. Exploração: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missing</a:t>
            </a:r>
            <a:r>
              <a:rPr lang="pt-PT" sz="2800" i="1" dirty="0" smtClean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values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diamonds_NA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summarize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mean_x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mean_y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mean_z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(z), n = n(),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x_NA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is.na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y_NA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is.na(y)),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z_NA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(is.na(z)))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diamonds_NA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mutate(xyz = x + y + z)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mean_x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x,na.rm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mean_y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y,na.rm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mean_z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z,na.rm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x_NA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is.na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y_NA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is.na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z_NA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is.na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)),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nNA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(is.na(xyz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pt-PT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diamonds_NA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geom_point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#warning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diamonds_NA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geom_point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,na.rm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#no warn</a:t>
            </a: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25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moments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diamonds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ldiamonds2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diamonds2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ldiamonds2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median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median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IQR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IQR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lparam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ldiamonds2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median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median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IQR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IQR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lparam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,digits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3.3. Exploração: distribuição 1D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26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ldiamonds2_scale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ldiamonds2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))/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ldiamonds2_scale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stat_function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dnorm,color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price_mean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ldiamonds2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price_sd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ldiamonds2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ldiamonds2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binwidth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stat_function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dnorm,color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price_mean</a:t>
            </a:r>
            <a:r>
              <a:rPr lang="pt-PT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price_sd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ldiamonds2_scale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skewness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skewness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kurtosis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kurtosis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tab1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digits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original</a:t>
            </a:r>
            <a:r>
              <a:rPr lang="pt-PT" sz="12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3.3. Exploração: distribuição 1D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27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PT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diamonds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"Ideal"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"Ideal"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summarize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mean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3.4. Exploração: distribuição 2D (</a:t>
            </a:r>
            <a:r>
              <a:rPr lang="pt-PT" sz="2800" dirty="0" err="1" smtClean="0">
                <a:solidFill>
                  <a:srgbClr val="808080"/>
                </a:solidFill>
                <a:latin typeface="Humnst777 BT" pitchFamily="34" charset="0"/>
              </a:rPr>
              <a:t>cat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 vs. </a:t>
            </a:r>
            <a:r>
              <a:rPr lang="pt-PT" sz="2800" dirty="0" err="1" smtClean="0">
                <a:solidFill>
                  <a:srgbClr val="808080"/>
                </a:solidFill>
                <a:latin typeface="Humnst777 BT" pitchFamily="34" charset="0"/>
              </a:rPr>
              <a:t>cont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)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28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"/>
          <p:cNvSpPr>
            <a:spLocks noChangeShapeType="1"/>
          </p:cNvSpPr>
          <p:nvPr/>
        </p:nvSpPr>
        <p:spPr bwMode="auto">
          <a:xfrm flipH="1">
            <a:off x="2627784" y="19891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" name="Line 11"/>
          <p:cNvSpPr>
            <a:spLocks noChangeShapeType="1"/>
          </p:cNvSpPr>
          <p:nvPr/>
        </p:nvSpPr>
        <p:spPr bwMode="auto">
          <a:xfrm flipH="1">
            <a:off x="3275012" y="1989137"/>
            <a:ext cx="472" cy="360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 rot="5400000" flipV="1">
            <a:off x="3022600" y="11620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3308822" y="1989138"/>
            <a:ext cx="4968875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b="1" dirty="0" smtClean="0">
                <a:solidFill>
                  <a:schemeClr val="accent2"/>
                </a:solidFill>
                <a:latin typeface="Humnst777 BT" pitchFamily="34" charset="0"/>
              </a:rPr>
              <a:t>  Exploração dos dados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b="1" dirty="0">
                <a:solidFill>
                  <a:schemeClr val="accent2"/>
                </a:solidFill>
                <a:latin typeface="Humnst777 BT" pitchFamily="34" charset="0"/>
              </a:rPr>
              <a:t> </a:t>
            </a:r>
            <a:r>
              <a:rPr lang="pt-PT" sz="2500" dirty="0" smtClean="0">
                <a:solidFill>
                  <a:schemeClr val="accent2"/>
                </a:solidFill>
                <a:latin typeface="Humnst777 BT" pitchFamily="34" charset="0"/>
              </a:rPr>
              <a:t>Visualização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accent2"/>
                </a:solidFill>
                <a:latin typeface="Humnst777 BT" pitchFamily="34" charset="0"/>
              </a:rPr>
              <a:t> </a:t>
            </a:r>
            <a:r>
              <a:rPr lang="pt-PT" sz="2500" dirty="0" smtClean="0">
                <a:solidFill>
                  <a:schemeClr val="accent2"/>
                </a:solidFill>
                <a:latin typeface="Humnst777 BT" pitchFamily="34" charset="0"/>
              </a:rPr>
              <a:t>Manipulação de dados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accent2"/>
                </a:solidFill>
                <a:latin typeface="Humnst777 BT" pitchFamily="34" charset="0"/>
              </a:rPr>
              <a:t> </a:t>
            </a:r>
            <a:r>
              <a:rPr lang="pt-PT" sz="2500" dirty="0" smtClean="0">
                <a:solidFill>
                  <a:schemeClr val="accent2"/>
                </a:solidFill>
                <a:latin typeface="Humnst777 BT" pitchFamily="34" charset="0"/>
              </a:rPr>
              <a:t>Exploração</a:t>
            </a:r>
            <a:endParaRPr lang="pt-PT" sz="2500" dirty="0">
              <a:solidFill>
                <a:schemeClr val="accent2"/>
              </a:solidFill>
              <a:latin typeface="Humnst777 BT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b="1" dirty="0" smtClean="0">
                <a:solidFill>
                  <a:schemeClr val="accent2"/>
                </a:solidFill>
                <a:latin typeface="Humnst777 BT" pitchFamily="34" charset="0"/>
              </a:rPr>
              <a:t>  Modelos e inferências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b="1" dirty="0">
                <a:solidFill>
                  <a:schemeClr val="accent2"/>
                </a:solidFill>
                <a:latin typeface="Humnst777 BT" pitchFamily="34" charset="0"/>
              </a:rPr>
              <a:t> </a:t>
            </a:r>
            <a:r>
              <a:rPr lang="pt-PT" sz="2500" dirty="0" smtClean="0">
                <a:solidFill>
                  <a:schemeClr val="accent2"/>
                </a:solidFill>
                <a:latin typeface="Humnst777 BT" pitchFamily="34" charset="0"/>
              </a:rPr>
              <a:t>Exemplo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accent2"/>
                </a:solidFill>
                <a:latin typeface="Humnst777 BT" pitchFamily="34" charset="0"/>
              </a:rPr>
              <a:t> </a:t>
            </a:r>
            <a:r>
              <a:rPr lang="pt-PT" sz="2500" dirty="0" smtClean="0">
                <a:solidFill>
                  <a:schemeClr val="accent2"/>
                </a:solidFill>
                <a:latin typeface="Humnst777 BT" pitchFamily="34" charset="0"/>
              </a:rPr>
              <a:t>Ajustamento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accent2"/>
                </a:solidFill>
                <a:latin typeface="Humnst777 BT" pitchFamily="34" charset="0"/>
              </a:rPr>
              <a:t> </a:t>
            </a:r>
            <a:r>
              <a:rPr lang="pt-PT" sz="2500" dirty="0" smtClean="0">
                <a:solidFill>
                  <a:schemeClr val="accent2"/>
                </a:solidFill>
                <a:latin typeface="Humnst777 BT" pitchFamily="34" charset="0"/>
              </a:rPr>
              <a:t>Diagnóstico</a:t>
            </a:r>
          </a:p>
        </p:txBody>
      </p:sp>
      <p:sp>
        <p:nvSpPr>
          <p:cNvPr id="3078" name="Text Box 18"/>
          <p:cNvSpPr txBox="1">
            <a:spLocks noChangeArrowheads="1"/>
          </p:cNvSpPr>
          <p:nvPr/>
        </p:nvSpPr>
        <p:spPr bwMode="auto">
          <a:xfrm rot="5400000" flipV="1">
            <a:off x="7415213" y="519430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Programa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02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6779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"Ideal"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PT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,alpha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 </a:t>
            </a:r>
          </a:p>
          <a:p>
            <a:pPr algn="just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"red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"Ideal"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ungroup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correlation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observed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vs.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predicted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values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3.4. Exploração: distribuição 2D (</a:t>
            </a:r>
            <a:r>
              <a:rPr lang="pt-PT" sz="2800" dirty="0" err="1" smtClean="0">
                <a:solidFill>
                  <a:srgbClr val="808080"/>
                </a:solidFill>
                <a:latin typeface="Humnst777 BT" pitchFamily="34" charset="0"/>
              </a:rPr>
              <a:t>cat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 vs. </a:t>
            </a:r>
            <a:r>
              <a:rPr lang="pt-PT" sz="2800" dirty="0" err="1" smtClean="0">
                <a:solidFill>
                  <a:srgbClr val="808080"/>
                </a:solidFill>
                <a:latin typeface="Humnst777 BT" pitchFamily="34" charset="0"/>
              </a:rPr>
              <a:t>cont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)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29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diamonds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geom_count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endParaRPr lang="en-US" sz="12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clarity,cut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summarize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geom_count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cut,color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n,size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clarity,cut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summarize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geom_tile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cut,fill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3.4. Exploração: distribuição 2D (2 </a:t>
            </a:r>
            <a:r>
              <a:rPr lang="pt-PT" sz="2800" dirty="0" err="1" smtClean="0">
                <a:solidFill>
                  <a:srgbClr val="808080"/>
                </a:solidFill>
                <a:latin typeface="Humnst777 BT" pitchFamily="34" charset="0"/>
              </a:rPr>
              <a:t>cat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)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30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31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Calculate Cramer's V from contingency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table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calc_Cramers_V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chi_stat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chisq.test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statistic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chi-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#sample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min_dim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#minimum number of dimensions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– 1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res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chi_stat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min_dim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Cramer's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Cramers.V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cont_table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clarity,diamonds2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contingency table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cont_table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calc_Cramers_V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cont_table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,digits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3.4. Exploração: distribuição 2D (2 </a:t>
            </a:r>
            <a:r>
              <a:rPr lang="pt-PT" sz="2800" dirty="0" err="1" smtClean="0">
                <a:solidFill>
                  <a:srgbClr val="808080"/>
                </a:solidFill>
                <a:latin typeface="Humnst777 BT" pitchFamily="34" charset="0"/>
              </a:rPr>
              <a:t>cat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)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3.4. Exploração: distribuição 2D (2 </a:t>
            </a:r>
            <a:r>
              <a:rPr lang="pt-PT" sz="2800" dirty="0" err="1" smtClean="0">
                <a:solidFill>
                  <a:srgbClr val="808080"/>
                </a:solidFill>
                <a:latin typeface="Humnst777 BT" pitchFamily="34" charset="0"/>
              </a:rPr>
              <a:t>cont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)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hexbin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PT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diamonds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,alpha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geom_bin2d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,bins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geom_hex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,bins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price,group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cut_width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price,group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cut_number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summarize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32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07679"/>
            <a:ext cx="615505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Modelos e inferências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3464" y="148431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Esquema geral</a:t>
            </a:r>
            <a:endParaRPr lang="pt-PT" sz="29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33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4932040" y="4797152"/>
            <a:ext cx="30283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 smtClean="0">
                <a:solidFill>
                  <a:schemeClr val="accent2"/>
                </a:solidFill>
              </a:rPr>
              <a:t>Criação de modelos e inferências</a:t>
            </a:r>
            <a:endParaRPr lang="pt-PT" sz="1400" b="1" dirty="0">
              <a:solidFill>
                <a:schemeClr val="accent2"/>
              </a:solidFill>
            </a:endParaRPr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 rot="5400000" flipH="1" flipV="1">
            <a:off x="4572001" y="4245151"/>
            <a:ext cx="1152128" cy="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561951" y="4348426"/>
            <a:ext cx="612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100" dirty="0" smtClean="0">
                <a:solidFill>
                  <a:schemeClr val="tx1"/>
                </a:solidFill>
              </a:rPr>
              <a:t>H. Wickham &amp; G. Grolemund (2016)</a:t>
            </a:r>
            <a:endParaRPr lang="pt-P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7920432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“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are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”</a:t>
            </a:r>
          </a:p>
          <a:p>
            <a:pPr algn="just"/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“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remarkable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cunningly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parsimonious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remarkably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pt-PT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approximations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.”</a:t>
            </a:r>
          </a:p>
          <a:p>
            <a:pPr algn="just"/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George 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Box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1. Modelação: exemplo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34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hexbin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modelr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pt-PT" sz="1200" b="1" dirty="0" smtClean="0">
                <a:solidFill>
                  <a:srgbClr val="002060"/>
                </a:solidFill>
                <a:latin typeface="Courier (W1)" pitchFamily="49" charset="0"/>
              </a:rPr>
              <a:t>?</a:t>
            </a:r>
            <a:r>
              <a:rPr lang="pt-PT" sz="1200" b="1" dirty="0" smtClean="0">
                <a:solidFill>
                  <a:schemeClr val="tx1"/>
                </a:solidFill>
                <a:latin typeface="Courier (W1)" pitchFamily="49" charset="0"/>
              </a:rPr>
              <a:t>diamonds </a:t>
            </a:r>
          </a:p>
          <a:p>
            <a:r>
              <a:rPr lang="pt-PT" sz="1200" b="1" dirty="0" smtClean="0">
                <a:solidFill>
                  <a:srgbClr val="7030A0"/>
                </a:solidFill>
                <a:latin typeface="Courier (W1)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(W1)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(W1)" pitchFamily="49" charset="0"/>
              </a:rPr>
              <a:t>diamonds</a:t>
            </a:r>
            <a:r>
              <a:rPr lang="pt-PT" sz="1200" b="1" dirty="0" smtClean="0">
                <a:solidFill>
                  <a:srgbClr val="002060"/>
                </a:solidFill>
                <a:latin typeface="Courier (W1)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(W1)" pitchFamily="49" charset="0"/>
              </a:rPr>
              <a:t> </a:t>
            </a:r>
            <a:endParaRPr lang="pt-PT" sz="1200" b="1" dirty="0" smtClean="0">
              <a:solidFill>
                <a:schemeClr val="tx1"/>
              </a:solidFill>
              <a:latin typeface="Courier (W1)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      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 ~ cut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clarity,price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 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#price ~ clarity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geom_hex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,bins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 ~ carat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diamonds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 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2.5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carat,cut,color,clarity,price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geom_hex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lcarat,lprice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,bins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lcarat</a:t>
            </a:r>
            <a:endParaRPr lang="en-US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1. Modelação: exemplo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35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diamonds_mod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lcarat,data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model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diamonds_mod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add_predictions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diamonds_mod,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lpred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add_residuals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diamonds_mod,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lresid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lpred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geom_hex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,bins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carat,pred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       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#price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~ carat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cut,lresid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     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lresid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~ cut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clarity,lresid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 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lresid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~ clarity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geom_hex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lcarat,lresid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,bins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lresid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lcarat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pred,price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 +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,slope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,size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"white"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#price ~ 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pred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1. Modelação: exemplo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36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diamonds_mod2 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cut,data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=diamonds2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model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diamonds_mod2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add_predictions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diamonds_mod2,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"lpred2"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add_residuals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diamonds_mod2,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"lresid2"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lpred2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geom_hex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carat,price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,bins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carat,pred2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clarity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                            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#price ~ carat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geom_hex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lcarat,lresid2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,bins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lresid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lcarat</a:t>
            </a:r>
            <a:endParaRPr lang="en-US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pred2,price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 +</a:t>
            </a:r>
            <a:endParaRPr lang="en-US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,slope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,size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"white"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    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#price ~ pred2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1. Modelação: exemplo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37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modelr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12345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real_a1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4.22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real_a2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2.05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,min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,max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digits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real_a1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real_a2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,digits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pt-PT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515265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2. Ajustamento (</a:t>
            </a:r>
            <a:r>
              <a:rPr lang="pt-PT" sz="2800" b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)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38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51" y="2124823"/>
            <a:ext cx="6126480" cy="222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3464" y="148431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Esquema geral</a:t>
            </a:r>
            <a:endParaRPr lang="pt-PT" sz="29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03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4744231" y="4293096"/>
            <a:ext cx="2103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 smtClean="0">
                <a:solidFill>
                  <a:schemeClr val="accent2"/>
                </a:solidFill>
              </a:rPr>
              <a:t>Representação gráfica</a:t>
            </a:r>
            <a:endParaRPr lang="pt-PT" sz="1400" b="1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1951" y="4348426"/>
            <a:ext cx="612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100" dirty="0" smtClean="0">
                <a:solidFill>
                  <a:schemeClr val="tx1"/>
                </a:solidFill>
              </a:rPr>
              <a:t>H. Wickham &amp; G. Grolemund (2016)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rot="5400000" flipH="1" flipV="1">
            <a:off x="4175958" y="3465003"/>
            <a:ext cx="1656183" cy="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4124596" y="4797152"/>
            <a:ext cx="21755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 smtClean="0">
                <a:solidFill>
                  <a:schemeClr val="accent2"/>
                </a:solidFill>
              </a:rPr>
              <a:t>Restruturar informação</a:t>
            </a:r>
            <a:endParaRPr lang="pt-PT" sz="1400" b="1" dirty="0">
              <a:solidFill>
                <a:schemeClr val="accent2"/>
              </a:solidFill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 rot="5400000" flipH="1" flipV="1">
            <a:off x="3527883" y="4005155"/>
            <a:ext cx="1656183" cy="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0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2.1. Ajustamento: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random</a:t>
            </a:r>
            <a:r>
              <a:rPr lang="pt-PT" sz="2800" i="1" dirty="0" smtClean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search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250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,-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250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,-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models,aes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a1,slope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0.25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39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40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2.1. Ajustamento: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random</a:t>
            </a:r>
            <a:r>
              <a:rPr lang="pt-PT" sz="2800" i="1" dirty="0" smtClean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search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#Linear regression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model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a,dat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Calculate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Root-mean-squared-deviation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measure_distance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params,dat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model1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params,dat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Helper function to calculate RMSD for synthetic data "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sim1"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sim1_dist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a1,a2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measure_distance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a1,a2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models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mutate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RMSD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map2_dbl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a1,a2,sim1_dist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43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41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2.1. Ajustamento: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random</a:t>
            </a:r>
            <a:r>
              <a:rPr lang="pt-PT" sz="2800" i="1" dirty="0" smtClean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search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best_models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models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RMSD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&lt;= 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,size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"grey30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best_models,aes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a1,slope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a2,color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-RMSD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best_models,aes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a1,a2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,size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a1,a2,color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-RMSD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2.2. Ajustamento: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grid</a:t>
            </a:r>
            <a:r>
              <a:rPr lang="pt-PT" sz="2800" i="1" dirty="0" smtClean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search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models_grid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expand.grid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,length=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25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,length=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25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mutate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RMSD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map2_dbl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a1,a2,sim1_dist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models_grid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best_grid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models_grid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filter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RMSD)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,size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"grey30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best_grid,aes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a1,slope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a2,color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-RMSD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models_grid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best_grid,aes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a1,a2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,size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a1,a2,color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-RMSD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42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2.3. Ajustamento: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optimization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best_optim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optim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measure_distance,dat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best_a1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best_optim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best_a2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best_optim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,size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"grey30"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best_a1,slope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best_a2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43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2.4. Ajustamento: </a:t>
            </a:r>
            <a:r>
              <a:rPr lang="pt-PT" sz="2800" i="1" dirty="0" err="1" smtClean="0">
                <a:solidFill>
                  <a:srgbClr val="808080"/>
                </a:solidFill>
                <a:latin typeface="Humnst777 BT" pitchFamily="34" charset="0"/>
              </a:rPr>
              <a:t>least-squares</a:t>
            </a:r>
            <a:endParaRPr lang="pt-PT" sz="2800" b="1" i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best_lm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best_a1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best_lm$coef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best_a2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best_lm$coef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,size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grey30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best_a1,slope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best_a2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44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9079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2.5. Ajustamento: comparação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models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RMSD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models_grid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RMSD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res3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best_optim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best_optim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RMSD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best_optim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res4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best_lm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a2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best_lm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RMSD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best_lm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res1,res2,res3,res4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,digits=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tab1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random"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"grid"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"NR"</a:t>
            </a:r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"LS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45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46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15265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 Diagnóstico (</a:t>
            </a:r>
            <a:r>
              <a:rPr lang="pt-PT" sz="2800" b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)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79204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1.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Linearidade 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entre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variável de resposta e variáveis explicativas;</a:t>
            </a:r>
            <a:endParaRPr lang="pt-PT" sz="2000" dirty="0">
              <a:solidFill>
                <a:schemeClr val="tx1"/>
              </a:solidFill>
              <a:latin typeface="Humnst777 BT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2. Não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há </a:t>
            </a:r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multicolinearidade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 entre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variáveis explicativas;</a:t>
            </a:r>
            <a:endParaRPr lang="pt-PT" sz="2000" dirty="0">
              <a:solidFill>
                <a:schemeClr val="tx1"/>
              </a:solidFill>
              <a:latin typeface="Humnst777 BT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3.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Resíduos têm média 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igual a zero;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4.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Resíduos têm variância 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constante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homocedasticidade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);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5.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Resíduos 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não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estão </a:t>
            </a:r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autocorrelacionados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6.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Resíduos são 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independentes das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variáveis explicativas;</a:t>
            </a:r>
            <a:endParaRPr lang="pt-PT" sz="2000" dirty="0">
              <a:solidFill>
                <a:schemeClr val="tx1"/>
              </a:solidFill>
              <a:latin typeface="Humnst777 BT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7.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Resíduos têm 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distribuição </a:t>
            </a:r>
            <a:r>
              <a:rPr lang="pt-PT" sz="2000" dirty="0" smtClean="0">
                <a:solidFill>
                  <a:schemeClr val="tx1"/>
                </a:solidFill>
                <a:latin typeface="Humnst777 BT"/>
              </a:rPr>
              <a:t>Normal.</a:t>
            </a:r>
            <a:endParaRPr lang="pt-PT" sz="20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584" y="5330099"/>
            <a:ext cx="612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chemeClr val="tx1"/>
                </a:solidFill>
              </a:rPr>
              <a:t>Greene, 2012, Econometric Analysis</a:t>
            </a:r>
            <a:endParaRPr lang="pt-P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15265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 Diagnóstico (</a:t>
            </a:r>
            <a:r>
              <a:rPr lang="pt-PT" sz="2800" b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)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modelr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12345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real_a1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4.22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real_a2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2.05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,min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,max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digits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real_a1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real_a2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sim1_mod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sim1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add_predictions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sim1_mod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add_residuals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sim1_mod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47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Modelos e inferências</a:t>
            </a: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15265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3. Diagnóstico (</a:t>
            </a:r>
            <a:r>
              <a:rPr lang="pt-PT" sz="2800" b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)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"grey30"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geom_line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x,pred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geom_segment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x,xend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y,yend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scatterplot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 ~ x 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,slope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"grey30"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scatterplot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y ~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pred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 +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stat_function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dnorm,color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,sd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density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geom_hline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yintercept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x,resid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scatterplot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~ x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geom_qq_line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sample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geom_qq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sample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 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labs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Theoretical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Quantiles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"Sample 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Quantiles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qqplot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sim1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%&gt;%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resid,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[-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))) 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labs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]))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lagplot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48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7415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1. Visualização (</a:t>
            </a:r>
            <a:r>
              <a:rPr lang="pt-PT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):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04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79204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i="1" dirty="0" err="1" smtClean="0">
                <a:solidFill>
                  <a:schemeClr val="accent2"/>
                </a:solidFill>
                <a:latin typeface="Humnst777 BT" pitchFamily="34" charset="0"/>
              </a:rPr>
              <a:t>Scatterplot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(e </a:t>
            </a:r>
            <a:r>
              <a:rPr lang="pt-PT" sz="2000" i="1" dirty="0" err="1" smtClean="0">
                <a:solidFill>
                  <a:schemeClr val="accent2"/>
                </a:solidFill>
                <a:latin typeface="Humnst777 BT" pitchFamily="34" charset="0"/>
              </a:rPr>
              <a:t>smoothplot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- </a:t>
            </a:r>
            <a:r>
              <a:rPr lang="pt-PT" sz="2000" dirty="0" smtClean="0">
                <a:solidFill>
                  <a:schemeClr val="accent2"/>
                </a:solidFill>
                <a:latin typeface="Humnst777 BT" pitchFamily="34" charset="0"/>
              </a:rPr>
              <a:t>Gráfico de barras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- </a:t>
            </a:r>
            <a:r>
              <a:rPr lang="pt-PT" sz="2000" i="1" dirty="0" err="1" smtClean="0">
                <a:solidFill>
                  <a:schemeClr val="accent2"/>
                </a:solidFill>
                <a:latin typeface="Humnst777 BT" pitchFamily="34" charset="0"/>
              </a:rPr>
              <a:t>Boxplot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- </a:t>
            </a:r>
            <a:r>
              <a:rPr lang="pt-PT" sz="2000" dirty="0" smtClean="0">
                <a:solidFill>
                  <a:schemeClr val="accent2"/>
                </a:solidFill>
                <a:latin typeface="Humnst777 BT" pitchFamily="34" charset="0"/>
              </a:rPr>
              <a:t>Histograma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(e </a:t>
            </a:r>
            <a:r>
              <a:rPr lang="pt-PT" sz="2000" dirty="0" smtClean="0">
                <a:solidFill>
                  <a:schemeClr val="accent2"/>
                </a:solidFill>
                <a:latin typeface="Humnst777 BT" pitchFamily="34" charset="0"/>
              </a:rPr>
              <a:t>curva de densidade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001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Gestão de projectos</a:t>
            </a:r>
          </a:p>
        </p:txBody>
      </p:sp>
      <p:sp>
        <p:nvSpPr>
          <p:cNvPr id="17" name="Text Box 376"/>
          <p:cNvSpPr txBox="1">
            <a:spLocks noChangeArrowheads="1"/>
          </p:cNvSpPr>
          <p:nvPr/>
        </p:nvSpPr>
        <p:spPr bwMode="auto">
          <a:xfrm>
            <a:off x="682625" y="1489865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Boas práticas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Estrutura de pastas;</a:t>
            </a: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Ficheiro README (e nomeação de ficheiros).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49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Gestão de projectos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50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89865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1. Estrutura de pastas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pic>
        <p:nvPicPr>
          <p:cNvPr id="1026" name="Picture 2" descr="C:\Users\joao.lopes\Documents\Projects\2019\2019.08.13_formacao_RCD2019\results\projects\folder_tree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133601"/>
            <a:ext cx="3807930" cy="39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Gestão de projectos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51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89865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2. Ficheiro README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#autor:  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Sollari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Lopes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local:      INE,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Lisboa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criado:    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18.10.2019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modificado: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18.10.2019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+bin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exploration.r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#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exploracao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install_packages.r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#instalar pacotes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necessarios</a:t>
            </a: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manipulation.r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#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manipulacao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modelling.r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#modelação de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visualization.r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#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visualizacao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docs</a:t>
            </a: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|RCD2019_programa.pdf                 #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programa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|RCD2019_slides.pdf                   #slides [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versao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final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|RCD2019_slides_short.pdf             #slides principais [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versao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final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|RCD2019_slides_20191014.pptx         #slides [v2019-10-14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|RCD2019_slides_short_20191014.pptx   #slides principais [v2019-10-14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results</a:t>
            </a: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exploration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#resultados de "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exploration.r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modelling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#resultados de "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modelling.r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visualization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#resultados de "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visualization.r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just">
              <a:spcBef>
                <a:spcPts val="0"/>
              </a:spcBef>
            </a:pP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README.txt                            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#Este ficheiro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rgbClr val="808080"/>
                </a:solidFill>
                <a:latin typeface="Humnst777 BT" pitchFamily="34" charset="0"/>
              </a:rPr>
              <a:t>Comunidade R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808080"/>
                </a:solidFill>
                <a:latin typeface="Humnst777 BT" pitchFamily="34" charset="0"/>
              </a:rPr>
              <a:t>52</a:t>
            </a:r>
            <a:endParaRPr lang="pt-PT" sz="1200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489865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</a:t>
            </a:r>
            <a:r>
              <a:rPr lang="pt-PT" sz="2800" dirty="0" err="1" smtClean="0">
                <a:solidFill>
                  <a:srgbClr val="808080"/>
                </a:solidFill>
                <a:latin typeface="Humnst777 BT" pitchFamily="34" charset="0"/>
              </a:rPr>
              <a:t>help</a:t>
            </a:r>
            <a:r>
              <a:rPr lang="pt-PT" sz="2800" dirty="0" smtClean="0">
                <a:solidFill>
                  <a:srgbClr val="808080"/>
                </a:solidFill>
                <a:latin typeface="Humnst777 BT" pitchFamily="34" charset="0"/>
              </a:rPr>
              <a:t>!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  <a:hlinkClick r:id="rId2"/>
              </a:rPr>
              <a:t>/</a:t>
            </a:r>
            <a:endParaRPr lang="pt-PT" sz="2000" dirty="0" smtClean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 https://www.r-project.org/foundation/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endParaRPr lang="pt-PT" sz="2000" dirty="0" smtClean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https://www.r-project.org/mail.html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5"/>
              </a:rPr>
              <a:t> https://stackoverflow.com/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  <a:hlinkClick r:id="rId6"/>
              </a:rPr>
              <a:t> https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6"/>
              </a:rPr>
              <a:t>://www.r-bloggers.com</a:t>
            </a: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  <a:hlinkClick r:id="rId6"/>
              </a:rPr>
              <a:t>/</a:t>
            </a:r>
            <a:endParaRPr lang="pt-PT" sz="2000" dirty="0" smtClean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7"/>
              </a:rPr>
              <a:t>https://community.rstudio.com/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  <a:latin typeface="Humnst777 BT" pitchFamily="34" charset="0"/>
              </a:rPr>
              <a:t> comunidade R no INE</a:t>
            </a:r>
          </a:p>
        </p:txBody>
      </p:sp>
    </p:spTree>
    <p:extLst>
      <p:ext uri="{BB962C8B-B14F-4D97-AF65-F5344CB8AC3E}">
        <p14:creationId xmlns:p14="http://schemas.microsoft.com/office/powerpoint/2010/main" val="22802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Bibliografia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b="1" dirty="0" smtClean="0">
                <a:solidFill>
                  <a:srgbClr val="CC301F"/>
                </a:solidFill>
                <a:latin typeface="Humnst777 BT"/>
              </a:rPr>
              <a:t>»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Azzalini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A &amp;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Scarpa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B (2012) Data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Analysis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and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Data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Mining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-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An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Introduction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. Oxford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University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Press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, New York.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b="1" dirty="0" smtClean="0">
                <a:solidFill>
                  <a:srgbClr val="CC301F"/>
                </a:solidFill>
                <a:latin typeface="Humnst777 BT"/>
              </a:rPr>
              <a:t>»</a:t>
            </a:r>
            <a:r>
              <a:rPr lang="pt-PT" sz="1800" b="1" dirty="0" smtClean="0">
                <a:solidFill>
                  <a:schemeClr val="tx1"/>
                </a:solidFill>
                <a:latin typeface="Humnst777 BT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Humnst777 BT"/>
              </a:rPr>
              <a:t>Due KL &amp; </a:t>
            </a:r>
            <a:r>
              <a:rPr lang="en-US" sz="1800" dirty="0" err="1" smtClean="0">
                <a:solidFill>
                  <a:schemeClr val="tx1"/>
                </a:solidFill>
                <a:latin typeface="Humnst777 BT"/>
              </a:rPr>
              <a:t>Swamy</a:t>
            </a:r>
            <a:r>
              <a:rPr lang="en-US" sz="1800" dirty="0" smtClean="0">
                <a:solidFill>
                  <a:schemeClr val="tx1"/>
                </a:solidFill>
                <a:latin typeface="Humnst777 BT"/>
              </a:rPr>
              <a:t> MNS (2016) Search and Optimization by Metaheuristics -  Techniques and Algorithms Inspired by Nature. Springer, Switzerland.</a:t>
            </a:r>
            <a:endParaRPr lang="pt-PT" sz="1800" dirty="0" smtClean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b="1" dirty="0" smtClean="0">
                <a:solidFill>
                  <a:srgbClr val="CC301F"/>
                </a:solidFill>
                <a:latin typeface="Humnst777 BT"/>
              </a:rPr>
              <a:t>»</a:t>
            </a:r>
            <a:r>
              <a:rPr lang="pt-PT" sz="1800" b="1" dirty="0" smtClean="0">
                <a:solidFill>
                  <a:schemeClr val="tx1"/>
                </a:solidFill>
                <a:latin typeface="Humnst777 BT"/>
              </a:rPr>
              <a:t> 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Gama J, Carvalho APL,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Faceli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K, Lorena AC e Oliveira M (2012) Extração de Conhecimento de Dados. </a:t>
            </a:r>
            <a:r>
              <a:rPr lang="pt-PT" sz="1800" i="1" dirty="0" smtClean="0">
                <a:solidFill>
                  <a:schemeClr val="tx1"/>
                </a:solidFill>
                <a:latin typeface="Humnst777 BT"/>
              </a:rPr>
              <a:t>Data </a:t>
            </a:r>
            <a:r>
              <a:rPr lang="pt-PT" sz="1800" i="1" dirty="0" err="1" smtClean="0">
                <a:solidFill>
                  <a:schemeClr val="tx1"/>
                </a:solidFill>
                <a:latin typeface="Humnst777 BT"/>
              </a:rPr>
              <a:t>Mining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. Edições Sílabo. Lisboa.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b="1" dirty="0" smtClean="0">
                <a:solidFill>
                  <a:srgbClr val="CC301F"/>
                </a:solidFill>
                <a:latin typeface="Humnst777 BT"/>
              </a:rPr>
              <a:t>»</a:t>
            </a:r>
            <a:r>
              <a:rPr lang="en-US" sz="1800" dirty="0" smtClean="0">
                <a:solidFill>
                  <a:schemeClr val="tx1"/>
                </a:solidFill>
                <a:latin typeface="Humnst777 BT"/>
              </a:rPr>
              <a:t> Larose DT &amp; 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Larose </a:t>
            </a:r>
            <a:r>
              <a:rPr lang="en-US" sz="1800" dirty="0" smtClean="0">
                <a:solidFill>
                  <a:schemeClr val="tx1"/>
                </a:solidFill>
                <a:latin typeface="Humnst777 BT"/>
              </a:rPr>
              <a:t>CD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(2014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) </a:t>
            </a:r>
            <a:r>
              <a:rPr lang="pt-PT" sz="1800" dirty="0" err="1">
                <a:solidFill>
                  <a:schemeClr val="tx1"/>
                </a:solidFill>
                <a:latin typeface="Humnst777 BT"/>
              </a:rPr>
              <a:t>Discovering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 </a:t>
            </a:r>
            <a:r>
              <a:rPr lang="pt-PT" sz="1800" dirty="0" err="1">
                <a:solidFill>
                  <a:schemeClr val="tx1"/>
                </a:solidFill>
                <a:latin typeface="Humnst777 BT"/>
              </a:rPr>
              <a:t>Knowledge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 in Data – </a:t>
            </a:r>
            <a:r>
              <a:rPr lang="pt-PT" sz="1800" dirty="0" err="1" smtClean="0">
                <a:solidFill>
                  <a:schemeClr val="tx1"/>
                </a:solidFill>
                <a:latin typeface="Humnst777 BT"/>
              </a:rPr>
              <a:t>An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 </a:t>
            </a:r>
            <a:r>
              <a:rPr lang="pt-PT" sz="1800" dirty="0" err="1">
                <a:solidFill>
                  <a:schemeClr val="tx1"/>
                </a:solidFill>
                <a:latin typeface="Humnst777 BT"/>
              </a:rPr>
              <a:t>Introduction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 to Data </a:t>
            </a:r>
            <a:r>
              <a:rPr lang="pt-PT" sz="1800" dirty="0" err="1">
                <a:solidFill>
                  <a:schemeClr val="tx1"/>
                </a:solidFill>
                <a:latin typeface="Humnst777 BT"/>
              </a:rPr>
              <a:t>Mining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. John </a:t>
            </a:r>
            <a:r>
              <a:rPr lang="pt-PT" sz="1800" dirty="0" err="1">
                <a:solidFill>
                  <a:schemeClr val="tx1"/>
                </a:solidFill>
                <a:latin typeface="Humnst777 BT"/>
              </a:rPr>
              <a:t>Wiley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 &amp; Sons, New Jersey</a:t>
            </a:r>
            <a:r>
              <a:rPr lang="pt-PT" sz="1800" dirty="0" smtClean="0">
                <a:solidFill>
                  <a:schemeClr val="tx1"/>
                </a:solidFill>
                <a:latin typeface="Humnst777 BT"/>
              </a:rPr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b="1" dirty="0" smtClean="0">
                <a:solidFill>
                  <a:srgbClr val="CC301F"/>
                </a:solidFill>
                <a:latin typeface="Humnst777 BT"/>
              </a:rPr>
              <a:t>»</a:t>
            </a:r>
            <a:r>
              <a:rPr lang="pt-PT" sz="1800" b="1" dirty="0" smtClean="0">
                <a:solidFill>
                  <a:schemeClr val="tx1"/>
                </a:solidFill>
                <a:latin typeface="Humnst777 BT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Humnst777 BT"/>
              </a:rPr>
              <a:t>Torgo</a:t>
            </a:r>
            <a:r>
              <a:rPr lang="en-US" sz="1800" b="1" dirty="0" smtClean="0">
                <a:solidFill>
                  <a:srgbClr val="002060"/>
                </a:solidFill>
                <a:latin typeface="Humnst777 BT"/>
              </a:rPr>
              <a:t> L, </a:t>
            </a:r>
            <a:r>
              <a:rPr lang="en-US" sz="1800" b="1" dirty="0">
                <a:solidFill>
                  <a:srgbClr val="002060"/>
                </a:solidFill>
                <a:latin typeface="Humnst777 BT"/>
              </a:rPr>
              <a:t>(2017</a:t>
            </a:r>
            <a:r>
              <a:rPr lang="en-US" sz="1800" b="1" dirty="0" smtClean="0">
                <a:solidFill>
                  <a:srgbClr val="002060"/>
                </a:solidFill>
                <a:latin typeface="Humnst777 BT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Humnst777 BT"/>
              </a:rPr>
              <a:t>Data Mining with R – Learning with Case Studies. Taylor &amp; Francis Group, New York</a:t>
            </a:r>
            <a:r>
              <a:rPr lang="en-US" sz="1800" b="1" dirty="0" smtClean="0">
                <a:solidFill>
                  <a:srgbClr val="002060"/>
                </a:solidFill>
                <a:latin typeface="Humnst777 BT"/>
              </a:rPr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b="1" dirty="0">
                <a:solidFill>
                  <a:srgbClr val="CC301F"/>
                </a:solidFill>
                <a:latin typeface="Humnst777 BT"/>
              </a:rPr>
              <a:t>»</a:t>
            </a:r>
            <a:r>
              <a:rPr lang="pt-PT" sz="1800" b="1" dirty="0">
                <a:solidFill>
                  <a:schemeClr val="tx1"/>
                </a:solidFill>
                <a:latin typeface="Humnst777 BT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Humnst777 BT"/>
              </a:rPr>
              <a:t>Wickham H &amp; </a:t>
            </a:r>
            <a:r>
              <a:rPr lang="en-US" sz="1800" b="1" dirty="0" err="1" smtClean="0">
                <a:solidFill>
                  <a:srgbClr val="002060"/>
                </a:solidFill>
                <a:latin typeface="Humnst777 BT"/>
              </a:rPr>
              <a:t>Grolemund</a:t>
            </a:r>
            <a:r>
              <a:rPr lang="en-US" sz="1800" b="1" dirty="0" smtClean="0">
                <a:solidFill>
                  <a:srgbClr val="002060"/>
                </a:solidFill>
                <a:latin typeface="Humnst777 BT"/>
              </a:rPr>
              <a:t> G (2017) R for Data Science. </a:t>
            </a:r>
            <a:r>
              <a:rPr lang="pt-PT" sz="1800" b="1" dirty="0">
                <a:solidFill>
                  <a:srgbClr val="002060"/>
                </a:solidFill>
              </a:rPr>
              <a:t>O’Reilly </a:t>
            </a:r>
            <a:r>
              <a:rPr lang="pt-PT" sz="1800" b="1" dirty="0" smtClean="0">
                <a:solidFill>
                  <a:srgbClr val="002060"/>
                </a:solidFill>
              </a:rPr>
              <a:t>Media </a:t>
            </a:r>
            <a:r>
              <a:rPr lang="pt-PT" sz="1800" b="1" dirty="0" err="1" smtClean="0">
                <a:solidFill>
                  <a:srgbClr val="002060"/>
                </a:solidFill>
              </a:rPr>
              <a:t>Inc</a:t>
            </a:r>
            <a:r>
              <a:rPr lang="pt-PT" sz="1800" b="1" dirty="0" smtClean="0">
                <a:solidFill>
                  <a:srgbClr val="002060"/>
                </a:solidFill>
              </a:rPr>
              <a:t>., </a:t>
            </a:r>
            <a:r>
              <a:rPr lang="pt-PT" sz="1800" b="1" dirty="0" err="1" smtClean="0">
                <a:solidFill>
                  <a:srgbClr val="002060"/>
                </a:solidFill>
              </a:rPr>
              <a:t>Sevastopol</a:t>
            </a:r>
            <a:r>
              <a:rPr lang="pt-PT" sz="1800" b="1" dirty="0" smtClean="0">
                <a:solidFill>
                  <a:srgbClr val="002060"/>
                </a:solidFill>
              </a:rPr>
              <a:t>.</a:t>
            </a:r>
            <a:endParaRPr lang="en-US" sz="1800" b="1" dirty="0">
              <a:solidFill>
                <a:srgbClr val="002060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2"/>
            <a:ext cx="0" cy="451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53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table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hwy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scatterplot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hwy,color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#w/ color</a:t>
            </a:r>
          </a:p>
          <a:p>
            <a:pPr algn="just">
              <a:spcBef>
                <a:spcPts val="600"/>
              </a:spcBef>
            </a:pP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7415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1.1. Visualização: </a:t>
            </a:r>
            <a:r>
              <a:rPr lang="pt-PT" sz="2800" i="1" dirty="0" err="1" smtClean="0">
                <a:solidFill>
                  <a:schemeClr val="bg2"/>
                </a:solidFill>
                <a:latin typeface="Humnst777 BT" pitchFamily="34" charset="0"/>
              </a:rPr>
              <a:t>scatterplot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05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table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hwy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scatterplot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hwy,color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#w/ color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geom_smooth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hwy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smoothplot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geom_smooth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displ,y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hwy,color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w/ color</a:t>
            </a: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7415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1.2. Visualização: </a:t>
            </a:r>
            <a:r>
              <a:rPr lang="pt-PT" sz="2800" i="1" dirty="0" err="1" smtClean="0">
                <a:solidFill>
                  <a:schemeClr val="bg2"/>
                </a:solidFill>
                <a:latin typeface="Humnst777 BT" pitchFamily="34" charset="0"/>
              </a:rPr>
              <a:t>smoothplot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06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table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geom_bar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endParaRPr lang="pt-PT" sz="1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prop..,group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%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cut,fill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#stacked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cut,fill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position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fill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stacked %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cut,fill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clarity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position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dodge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#clustered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1.3. Visualização: gráfico de barras</a:t>
            </a:r>
            <a:endParaRPr lang="pt-PT" sz="2800" b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07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PT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cut,y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pt-P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 smtClean="0">
                <a:solidFill>
                  <a:schemeClr val="bg2"/>
                </a:solidFill>
                <a:latin typeface="Humnst777 BT" pitchFamily="34" charset="0"/>
              </a:rPr>
              <a:t>Exploração dos dados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82625" y="1484784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 smtClean="0">
                <a:solidFill>
                  <a:schemeClr val="bg2"/>
                </a:solidFill>
                <a:latin typeface="Humnst777 BT" pitchFamily="34" charset="0"/>
              </a:rPr>
              <a:t>1.4. Visualização: </a:t>
            </a:r>
            <a:r>
              <a:rPr lang="pt-PT" sz="2800" i="1" dirty="0" err="1" smtClean="0">
                <a:solidFill>
                  <a:schemeClr val="bg2"/>
                </a:solidFill>
                <a:latin typeface="Humnst777 BT" pitchFamily="34" charset="0"/>
              </a:rPr>
              <a:t>boxplot</a:t>
            </a:r>
            <a:endParaRPr lang="pt-PT" sz="2800" b="1" i="1" dirty="0">
              <a:solidFill>
                <a:schemeClr val="bg2"/>
              </a:solidFill>
              <a:latin typeface="Humnst777 BT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chemeClr val="bg2"/>
                </a:solidFill>
                <a:latin typeface="Humnst777 BT" pitchFamily="34" charset="0"/>
              </a:rPr>
              <a:t>08</a:t>
            </a:r>
            <a:endParaRPr lang="pt-PT" sz="12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54181</TotalTime>
  <Words>3973</Words>
  <Application>Microsoft Office PowerPoint</Application>
  <PresentationFormat>On-screen Show (4:3)</PresentationFormat>
  <Paragraphs>822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Sollari Lopes</cp:lastModifiedBy>
  <cp:revision>2908</cp:revision>
  <dcterms:created xsi:type="dcterms:W3CDTF">2004-01-14T16:14:16Z</dcterms:created>
  <dcterms:modified xsi:type="dcterms:W3CDTF">2019-11-06T10:57:48Z</dcterms:modified>
</cp:coreProperties>
</file>