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3" r:id="rId5"/>
    <p:sldId id="275" r:id="rId6"/>
    <p:sldId id="276" r:id="rId7"/>
    <p:sldId id="278" r:id="rId8"/>
    <p:sldId id="27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9" autoAdjust="0"/>
    <p:restoredTop sz="82847" autoAdjust="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1091-D831-4DA5-B90F-FB04B1946B92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2D275-0508-4472-A422-94991A6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150" y="1362467"/>
            <a:ext cx="8991600" cy="1718998"/>
          </a:xfrm>
        </p:spPr>
        <p:txBody>
          <a:bodyPr>
            <a:noAutofit/>
          </a:bodyPr>
          <a:lstStyle/>
          <a:p>
            <a:r>
              <a:rPr lang="en-US" b="1" dirty="0" smtClean="0"/>
              <a:t>Midterm Presentation</a:t>
            </a:r>
            <a:endParaRPr lang="en-US" sz="7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9700" y="4886054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Presented by: </a:t>
            </a:r>
            <a:r>
              <a:rPr lang="en-US" sz="2000" dirty="0" smtClean="0"/>
              <a:t>Jeremy </a:t>
            </a:r>
            <a:r>
              <a:rPr lang="en-US" sz="2000" dirty="0" err="1" smtClean="0"/>
              <a:t>Solmonson</a:t>
            </a:r>
            <a:endParaRPr lang="en-US" sz="2000" dirty="0"/>
          </a:p>
          <a:p>
            <a:r>
              <a:rPr lang="en-US" sz="2000" dirty="0"/>
              <a:t>Class Project: CS 5371</a:t>
            </a:r>
          </a:p>
          <a:p>
            <a:r>
              <a:rPr lang="en-US" sz="2000" dirty="0" smtClean="0"/>
              <a:t>21 Mar 19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838200" y="2895600"/>
            <a:ext cx="1078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Research Update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latin typeface="+mn-lt"/>
              </a:rPr>
              <a:t>Goal of Research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latin typeface="+mn-lt"/>
              </a:rPr>
              <a:t>Challenges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latin typeface="+mn-lt"/>
              </a:rPr>
              <a:t>Metrics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latin typeface="+mn-lt"/>
              </a:rPr>
              <a:t>Timeline</a:t>
            </a:r>
          </a:p>
          <a:p>
            <a:pPr marL="514350" indent="-514350">
              <a:buAutoNum type="arabicPeriod"/>
            </a:pPr>
            <a:r>
              <a:rPr lang="en-US" b="1" dirty="0" err="1" smtClean="0">
                <a:latin typeface="+mn-lt"/>
              </a:rPr>
              <a:t>Angr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93E547-8880-4485-ADE6-F1C40FBA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n-lt"/>
              </a:rPr>
              <a:t>To create a </a:t>
            </a:r>
            <a:r>
              <a:rPr lang="en-US" dirty="0" err="1" smtClean="0">
                <a:latin typeface="+mn-lt"/>
              </a:rPr>
              <a:t>fuzzer</a:t>
            </a:r>
            <a:endParaRPr lang="en-US" dirty="0" smtClean="0">
              <a:latin typeface="+mn-lt"/>
            </a:endParaRPr>
          </a:p>
          <a:p>
            <a:pPr lvl="0"/>
            <a:r>
              <a:rPr lang="en-US" dirty="0" err="1" smtClean="0">
                <a:latin typeface="+mn-lt"/>
              </a:rPr>
              <a:t>Fuzzer</a:t>
            </a:r>
            <a:r>
              <a:rPr lang="en-US" dirty="0" smtClean="0">
                <a:latin typeface="+mn-lt"/>
              </a:rPr>
              <a:t> begins execution in the middle of a software program</a:t>
            </a:r>
          </a:p>
          <a:p>
            <a:pPr lvl="0"/>
            <a:r>
              <a:rPr lang="en-US" dirty="0" smtClean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fuzzer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can be restarted</a:t>
            </a:r>
            <a:endParaRPr lang="en-US" dirty="0">
              <a:latin typeface="+mn-lt"/>
            </a:endParaRPr>
          </a:p>
          <a:p>
            <a:pPr lvl="0"/>
            <a:r>
              <a:rPr lang="en-US" dirty="0" err="1">
                <a:latin typeface="+mn-lt"/>
              </a:rPr>
              <a:t>Fuzzer</a:t>
            </a:r>
            <a:r>
              <a:rPr lang="en-US" dirty="0">
                <a:latin typeface="+mn-lt"/>
              </a:rPr>
              <a:t> will only fuzz user </a:t>
            </a:r>
            <a:r>
              <a:rPr lang="en-US" dirty="0" smtClean="0">
                <a:latin typeface="+mn-lt"/>
              </a:rPr>
              <a:t>input</a:t>
            </a:r>
            <a:endParaRPr lang="en-US" dirty="0">
              <a:latin typeface="+mn-lt"/>
            </a:endParaRPr>
          </a:p>
          <a:p>
            <a:pPr lvl="0"/>
            <a:r>
              <a:rPr lang="en-US" dirty="0" err="1">
                <a:latin typeface="+mn-lt"/>
              </a:rPr>
              <a:t>Fuzzer</a:t>
            </a:r>
            <a:r>
              <a:rPr lang="en-US" dirty="0">
                <a:latin typeface="+mn-lt"/>
              </a:rPr>
              <a:t> will be knowledgeable of the constraints the input undergoes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239000" y="413658"/>
            <a:ext cx="152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b="1" u="sng" dirty="0" smtClean="0">
                <a:latin typeface="+mn-lt"/>
              </a:rPr>
              <a:t>Goal of Research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Challenges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Metrics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Timeline</a:t>
            </a:r>
          </a:p>
          <a:p>
            <a:pPr marL="0" indent="0" algn="r">
              <a:buNone/>
            </a:pPr>
            <a:r>
              <a:rPr lang="en-US" sz="1200" b="1" dirty="0" err="1" smtClean="0">
                <a:latin typeface="+mn-lt"/>
              </a:rPr>
              <a:t>Angr</a:t>
            </a:r>
            <a:endParaRPr lang="en-US" sz="1200" b="1" dirty="0" smtClean="0">
              <a:latin typeface="+mn-lt"/>
            </a:endParaRPr>
          </a:p>
          <a:p>
            <a:pPr marL="0" indent="0" algn="r">
              <a:buFont typeface="Arial" pitchFamily="34" charset="0"/>
              <a:buNone/>
            </a:pPr>
            <a:endParaRPr lang="en-US" sz="1200" dirty="0" smtClean="0"/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401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latin typeface="+mn-lt"/>
              </a:rPr>
              <a:t>Must solve a </a:t>
            </a:r>
            <a:r>
              <a:rPr lang="en-US" dirty="0" smtClean="0">
                <a:latin typeface="+mn-lt"/>
              </a:rPr>
              <a:t>problem (fuzzing is slow)</a:t>
            </a:r>
            <a:endParaRPr lang="en-US" dirty="0" smtClean="0">
              <a:latin typeface="+mn-lt"/>
            </a:endParaRPr>
          </a:p>
          <a:p>
            <a:pPr lvl="1"/>
            <a:r>
              <a:rPr lang="en-US" dirty="0" smtClean="0"/>
              <a:t>Speed up fuzzing </a:t>
            </a:r>
            <a:r>
              <a:rPr lang="en-US" dirty="0" smtClean="0"/>
              <a:t>through selective execution</a:t>
            </a:r>
          </a:p>
          <a:p>
            <a:r>
              <a:rPr lang="en-US" dirty="0" smtClean="0">
                <a:latin typeface="+mn-lt"/>
              </a:rPr>
              <a:t>Must </a:t>
            </a:r>
            <a:r>
              <a:rPr lang="en-US" dirty="0" smtClean="0">
                <a:latin typeface="+mn-lt"/>
              </a:rPr>
              <a:t>be unique</a:t>
            </a:r>
          </a:p>
          <a:p>
            <a:pPr lvl="1"/>
            <a:r>
              <a:rPr lang="en-US" dirty="0" smtClean="0"/>
              <a:t>No other research has done this</a:t>
            </a:r>
          </a:p>
          <a:p>
            <a:r>
              <a:rPr lang="en-US" dirty="0" smtClean="0">
                <a:latin typeface="+mn-lt"/>
              </a:rPr>
              <a:t>Must be implemented quickly</a:t>
            </a:r>
          </a:p>
          <a:p>
            <a:pPr lvl="1"/>
            <a:r>
              <a:rPr lang="en-US" dirty="0" smtClean="0"/>
              <a:t>By the end of the semester</a:t>
            </a:r>
          </a:p>
          <a:p>
            <a:r>
              <a:rPr lang="en-US" dirty="0" smtClean="0">
                <a:latin typeface="+mn-lt"/>
              </a:rPr>
              <a:t>Must identify user inputs and their constraints</a:t>
            </a:r>
          </a:p>
          <a:p>
            <a:pPr lvl="1"/>
            <a:r>
              <a:rPr lang="en-US" dirty="0" smtClean="0"/>
              <a:t>Looking for tools to solve this</a:t>
            </a:r>
          </a:p>
          <a:p>
            <a:r>
              <a:rPr lang="en-US" dirty="0" smtClean="0">
                <a:latin typeface="+mn-lt"/>
              </a:rPr>
              <a:t>Must test against a large number of programs</a:t>
            </a:r>
          </a:p>
          <a:p>
            <a:pPr lvl="1"/>
            <a:r>
              <a:rPr lang="en-US" dirty="0" smtClean="0"/>
              <a:t>The NIST Juliet test suite</a:t>
            </a:r>
          </a:p>
          <a:p>
            <a:r>
              <a:rPr lang="en-US" dirty="0" smtClean="0">
                <a:latin typeface="+mn-lt"/>
              </a:rPr>
              <a:t>Must be comparable (or better) than the state-of-the-art</a:t>
            </a:r>
          </a:p>
          <a:p>
            <a:pPr lvl="1"/>
            <a:r>
              <a:rPr lang="en-US" dirty="0" smtClean="0"/>
              <a:t>Requires comparative research and results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239000" y="413658"/>
            <a:ext cx="152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Goal of Research</a:t>
            </a:r>
          </a:p>
          <a:p>
            <a:pPr marL="0" indent="0" algn="r">
              <a:buNone/>
            </a:pPr>
            <a:r>
              <a:rPr lang="en-US" sz="1200" b="1" u="sng" dirty="0" smtClean="0">
                <a:latin typeface="+mn-lt"/>
              </a:rPr>
              <a:t>Challenges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Metrics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Timeline</a:t>
            </a:r>
          </a:p>
          <a:p>
            <a:pPr marL="0" indent="0" algn="r">
              <a:buNone/>
            </a:pPr>
            <a:r>
              <a:rPr lang="en-US" sz="1200" b="1" dirty="0" err="1" smtClean="0">
                <a:latin typeface="+mn-lt"/>
              </a:rPr>
              <a:t>Angr</a:t>
            </a:r>
            <a:endParaRPr lang="en-US" sz="1200" b="1" dirty="0" smtClean="0">
              <a:latin typeface="+mn-lt"/>
            </a:endParaRPr>
          </a:p>
          <a:p>
            <a:pPr marL="0" indent="0" algn="r">
              <a:buFont typeface="Arial" pitchFamily="34" charset="0"/>
              <a:buNone/>
            </a:pPr>
            <a:endParaRPr lang="en-US" sz="1200" dirty="0" smtClean="0"/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172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Record execution time</a:t>
            </a:r>
          </a:p>
          <a:p>
            <a:r>
              <a:rPr lang="en-US" dirty="0" smtClean="0">
                <a:latin typeface="+mn-lt"/>
              </a:rPr>
              <a:t>Number of vulnerabilities found</a:t>
            </a:r>
          </a:p>
          <a:p>
            <a:r>
              <a:rPr lang="en-US" dirty="0" smtClean="0">
                <a:latin typeface="+mn-lt"/>
              </a:rPr>
              <a:t>Number of program crashes (this is good)</a:t>
            </a:r>
          </a:p>
          <a:p>
            <a:r>
              <a:rPr lang="en-US" dirty="0" smtClean="0">
                <a:latin typeface="+mn-lt"/>
              </a:rPr>
              <a:t>Ratio between:</a:t>
            </a:r>
          </a:p>
          <a:p>
            <a:pPr lvl="1"/>
            <a:r>
              <a:rPr lang="en-US" dirty="0" smtClean="0"/>
              <a:t>True positives</a:t>
            </a:r>
          </a:p>
          <a:p>
            <a:pPr lvl="1"/>
            <a:r>
              <a:rPr lang="en-US" dirty="0" smtClean="0">
                <a:latin typeface="+mn-lt"/>
              </a:rPr>
              <a:t>False positives</a:t>
            </a:r>
          </a:p>
          <a:p>
            <a:pPr lvl="1"/>
            <a:r>
              <a:rPr lang="en-US" dirty="0" smtClean="0"/>
              <a:t>False negatives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239000" y="413658"/>
            <a:ext cx="152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Goal of Research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Challenges</a:t>
            </a:r>
          </a:p>
          <a:p>
            <a:pPr marL="0" indent="0" algn="r">
              <a:buNone/>
            </a:pPr>
            <a:r>
              <a:rPr lang="en-US" sz="1200" b="1" u="sng" dirty="0" smtClean="0">
                <a:latin typeface="+mn-lt"/>
              </a:rPr>
              <a:t>Metrics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Timeline</a:t>
            </a:r>
          </a:p>
          <a:p>
            <a:pPr marL="0" indent="0" algn="r">
              <a:buNone/>
            </a:pPr>
            <a:r>
              <a:rPr lang="en-US" sz="1200" b="1" dirty="0" err="1" smtClean="0">
                <a:latin typeface="+mn-lt"/>
              </a:rPr>
              <a:t>Angr</a:t>
            </a:r>
            <a:endParaRPr lang="en-US" sz="1200" b="1" dirty="0" smtClean="0">
              <a:latin typeface="+mn-lt"/>
            </a:endParaRPr>
          </a:p>
          <a:p>
            <a:pPr marL="0" indent="0" algn="r">
              <a:buFont typeface="Arial" pitchFamily="34" charset="0"/>
              <a:buNone/>
            </a:pPr>
            <a:endParaRPr lang="en-US" sz="1200" dirty="0" smtClean="0"/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6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Timeline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455298"/>
              </p:ext>
            </p:extLst>
          </p:nvPr>
        </p:nvGraphicFramePr>
        <p:xfrm>
          <a:off x="457200" y="809771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3622288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5504025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9621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Milestone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85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Researched tools to perform state saving operations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Downloaded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Angr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learned it’s basic features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32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 test program and ensure state saving/restoring feature works in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Angr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Ongoing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2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Fuzz single variable with state saving/restoring. Look for input constraint tool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TBD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0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*** Select input constraint tool and verify functionally.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TBD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19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Integrate constraint tool within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Angr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framework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Will need to integrate symbolic execution / SMT solver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TBD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17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Verify functionality with additional programs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TBD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2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 more programs (approx. 100) to ensure functionality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TBD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25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4/22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 results compared to other fuzzing technologies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TBD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1133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/>
              <a:t>framework for analyzing </a:t>
            </a:r>
            <a:r>
              <a:rPr lang="en-US" dirty="0" smtClean="0"/>
              <a:t>binaries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Multi-architecture </a:t>
            </a:r>
            <a:r>
              <a:rPr lang="en-US" dirty="0"/>
              <a:t>binary analysis toolkit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 Flow Graph (CFG) recovery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executable and library </a:t>
            </a:r>
            <a:r>
              <a:rPr lang="en-US" dirty="0" smtClean="0"/>
              <a:t>loader (CLE)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library describing various </a:t>
            </a:r>
            <a:r>
              <a:rPr lang="en-US" dirty="0" smtClean="0"/>
              <a:t>architectures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Performs symbolic </a:t>
            </a:r>
            <a:r>
              <a:rPr lang="en-US" dirty="0" smtClean="0"/>
              <a:t>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State saving with </a:t>
            </a:r>
            <a:r>
              <a:rPr lang="en-US" dirty="0" err="1" smtClean="0"/>
              <a:t>SimStates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239000" y="413658"/>
            <a:ext cx="152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Goal of Research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Challenges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Metrics</a:t>
            </a:r>
          </a:p>
          <a:p>
            <a:pPr marL="0" indent="0" algn="r">
              <a:buNone/>
            </a:pPr>
            <a:r>
              <a:rPr lang="en-US" sz="1200" b="1" dirty="0" smtClean="0">
                <a:latin typeface="+mn-lt"/>
              </a:rPr>
              <a:t>Timeline</a:t>
            </a:r>
          </a:p>
          <a:p>
            <a:pPr marL="0" indent="0" algn="r">
              <a:buNone/>
            </a:pPr>
            <a:r>
              <a:rPr lang="en-US" sz="1200" b="1" u="sng" dirty="0" err="1" smtClean="0">
                <a:latin typeface="+mn-lt"/>
              </a:rPr>
              <a:t>Angr</a:t>
            </a:r>
            <a:endParaRPr lang="en-US" sz="1200" b="1" u="sng" dirty="0" smtClean="0">
              <a:latin typeface="+mn-lt"/>
            </a:endParaRPr>
          </a:p>
          <a:p>
            <a:pPr marL="0" indent="0" algn="r">
              <a:buFont typeface="Arial" pitchFamily="34" charset="0"/>
              <a:buNone/>
            </a:pPr>
            <a:endParaRPr lang="en-US" sz="1200" dirty="0" smtClean="0"/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527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 or Comments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??   ||   //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298732"/>
            <a:ext cx="82296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“Program </a:t>
            </a:r>
            <a:r>
              <a:rPr lang="en-US" dirty="0"/>
              <a:t>testing can be used to show the presence of bugs, but never to show their absence!” </a:t>
            </a:r>
            <a:r>
              <a:rPr lang="en-US" dirty="0" smtClean="0"/>
              <a:t>― </a:t>
            </a:r>
            <a:r>
              <a:rPr lang="en-US" dirty="0" err="1"/>
              <a:t>Edsger</a:t>
            </a:r>
            <a:r>
              <a:rPr lang="en-US" dirty="0"/>
              <a:t> W. </a:t>
            </a:r>
            <a:r>
              <a:rPr lang="en-US" dirty="0" err="1"/>
              <a:t>Dijkstra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7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5371_Presentation_Taniza" id="{49D32221-A939-41C2-B2DC-B9F6AA2F85C8}" vid="{BBA1AA19-F9A2-4AE9-94B5-6B77BE19AB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377</Words>
  <Application>Microsoft Office PowerPoint</Application>
  <PresentationFormat>On-screen Show (4:3)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uccs-powerpoint-template-2014-cobranded</vt:lpstr>
      <vt:lpstr>Midterm Presentation</vt:lpstr>
      <vt:lpstr>Overview</vt:lpstr>
      <vt:lpstr>Goal of Research</vt:lpstr>
      <vt:lpstr>Challenges</vt:lpstr>
      <vt:lpstr>Metrics</vt:lpstr>
      <vt:lpstr>Timeline</vt:lpstr>
      <vt:lpstr>What is Angr</vt:lpstr>
      <vt:lpstr>PowerPoint Presentation</vt:lpstr>
      <vt:lpstr>PowerPoint Presentation</vt:lpstr>
    </vt:vector>
  </TitlesOfParts>
  <Company>University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Foster</dc:creator>
  <cp:lastModifiedBy>Standard</cp:lastModifiedBy>
  <cp:revision>149</cp:revision>
  <dcterms:created xsi:type="dcterms:W3CDTF">2011-02-03T16:25:53Z</dcterms:created>
  <dcterms:modified xsi:type="dcterms:W3CDTF">2019-03-16T20:56:19Z</dcterms:modified>
</cp:coreProperties>
</file>