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88" r:id="rId4"/>
    <p:sldId id="289" r:id="rId5"/>
    <p:sldId id="291" r:id="rId6"/>
    <p:sldId id="290" r:id="rId7"/>
    <p:sldId id="292" r:id="rId8"/>
    <p:sldId id="268" r:id="rId9"/>
    <p:sldId id="293" r:id="rId10"/>
    <p:sldId id="294" r:id="rId11"/>
    <p:sldId id="287" r:id="rId12"/>
    <p:sldId id="274" r:id="rId13"/>
    <p:sldId id="295" r:id="rId14"/>
    <p:sldId id="296" r:id="rId15"/>
    <p:sldId id="285" r:id="rId16"/>
    <p:sldId id="275" r:id="rId17"/>
    <p:sldId id="297" r:id="rId18"/>
    <p:sldId id="298" r:id="rId19"/>
    <p:sldId id="284" r:id="rId20"/>
    <p:sldId id="276" r:id="rId21"/>
    <p:sldId id="283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47" autoAdjust="0"/>
  </p:normalViewPr>
  <p:slideViewPr>
    <p:cSldViewPr>
      <p:cViewPr varScale="1">
        <p:scale>
          <a:sx n="61" d="100"/>
          <a:sy n="61" d="100"/>
        </p:scale>
        <p:origin x="16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1091-D831-4DA5-B90F-FB04B1946B9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2D275-0508-4472-A422-94991A69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5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1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3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0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9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3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33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2D275-0508-4472-A422-94991A690B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340050"/>
            <a:ext cx="8991600" cy="1718998"/>
          </a:xfrm>
        </p:spPr>
        <p:txBody>
          <a:bodyPr>
            <a:noAutofit/>
          </a:bodyPr>
          <a:lstStyle/>
          <a:p>
            <a:r>
              <a:rPr lang="en-US" sz="2800" b="1" dirty="0" err="1"/>
              <a:t>AsDroid</a:t>
            </a:r>
            <a:r>
              <a:rPr lang="en-US" sz="2800" b="1" dirty="0"/>
              <a:t>: Detecting Stealthy Behaviors in Android</a:t>
            </a:r>
            <a:br>
              <a:rPr lang="en-US" sz="2800" b="1" dirty="0"/>
            </a:br>
            <a:r>
              <a:rPr lang="en-US" sz="2800" b="1" dirty="0"/>
              <a:t>Applications by </a:t>
            </a:r>
            <a:r>
              <a:rPr lang="en-US" sz="2800" b="1" dirty="0" smtClean="0"/>
              <a:t>User </a:t>
            </a:r>
            <a:r>
              <a:rPr lang="en-US" sz="2800" b="1" dirty="0"/>
              <a:t>Interface and Program </a:t>
            </a:r>
            <a:r>
              <a:rPr lang="en-US" sz="2800" b="1" dirty="0" smtClean="0"/>
              <a:t>Behavior Contradiction</a:t>
            </a:r>
            <a:r>
              <a:rPr lang="en-US" sz="3200" dirty="0"/>
              <a:t/>
            </a:r>
            <a:br>
              <a:rPr lang="en-US" sz="3200" dirty="0"/>
            </a:br>
            <a:endParaRPr lang="en-US" sz="7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09700" y="4886054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Presented by: </a:t>
            </a:r>
            <a:r>
              <a:rPr lang="en-US" sz="2000" dirty="0" smtClean="0"/>
              <a:t>Jeremy </a:t>
            </a:r>
            <a:r>
              <a:rPr lang="en-US" sz="2000" dirty="0" err="1" smtClean="0"/>
              <a:t>Solmonson</a:t>
            </a:r>
            <a:endParaRPr lang="en-US" sz="2000" dirty="0"/>
          </a:p>
          <a:p>
            <a:r>
              <a:rPr lang="en-US" sz="2000" dirty="0"/>
              <a:t>Class Project: CS 5371</a:t>
            </a:r>
          </a:p>
          <a:p>
            <a:r>
              <a:rPr lang="en-US" sz="2000" dirty="0" smtClean="0"/>
              <a:t>26 </a:t>
            </a:r>
            <a:r>
              <a:rPr lang="en-US" sz="2000" dirty="0"/>
              <a:t>Feb </a:t>
            </a:r>
            <a:r>
              <a:rPr lang="en-US" sz="2000" dirty="0" smtClean="0"/>
              <a:t>19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962207" y="2276152"/>
            <a:ext cx="342900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Peng </a:t>
            </a:r>
            <a:r>
              <a:rPr lang="en-US" dirty="0"/>
              <a:t>Wang</a:t>
            </a:r>
            <a:br>
              <a:rPr lang="en-US" dirty="0"/>
            </a:br>
            <a:r>
              <a:rPr lang="en-US" dirty="0"/>
              <a:t>Bin </a:t>
            </a:r>
            <a:r>
              <a:rPr lang="en-US" dirty="0" smtClean="0"/>
              <a:t>Liang</a:t>
            </a:r>
          </a:p>
          <a:p>
            <a:r>
              <a:rPr lang="en-US" dirty="0" smtClean="0"/>
              <a:t>School </a:t>
            </a:r>
            <a:r>
              <a:rPr lang="en-US" dirty="0"/>
              <a:t>of Information</a:t>
            </a:r>
            <a:br>
              <a:rPr lang="en-US" dirty="0"/>
            </a:br>
            <a:r>
              <a:rPr lang="en-US" dirty="0" err="1"/>
              <a:t>Renmin</a:t>
            </a:r>
            <a:r>
              <a:rPr lang="en-US" dirty="0"/>
              <a:t> University of China,</a:t>
            </a:r>
            <a:br>
              <a:rPr lang="en-US" dirty="0"/>
            </a:br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893" y="2242482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Jianjun</a:t>
            </a:r>
            <a:r>
              <a:rPr lang="en-US" dirty="0"/>
              <a:t> Huang</a:t>
            </a:r>
            <a:br>
              <a:rPr lang="en-US" dirty="0"/>
            </a:br>
            <a:r>
              <a:rPr lang="en-US" dirty="0" err="1"/>
              <a:t>Xiangyu</a:t>
            </a:r>
            <a:r>
              <a:rPr lang="en-US" dirty="0"/>
              <a:t> Zhang</a:t>
            </a:r>
            <a:br>
              <a:rPr lang="en-US" dirty="0"/>
            </a:br>
            <a:r>
              <a:rPr lang="en-US" dirty="0"/>
              <a:t>Purdue University</a:t>
            </a:r>
            <a:br>
              <a:rPr lang="en-US" dirty="0"/>
            </a:br>
            <a:r>
              <a:rPr lang="en-US" dirty="0"/>
              <a:t>Department of Computer</a:t>
            </a:r>
            <a:br>
              <a:rPr lang="en-US" dirty="0"/>
            </a:br>
            <a:r>
              <a:rPr lang="en-US" dirty="0"/>
              <a:t>Science</a:t>
            </a:r>
            <a:br>
              <a:rPr lang="en-US" dirty="0"/>
            </a:br>
            <a:r>
              <a:rPr lang="en-US" dirty="0"/>
              <a:t>Purdue University, USA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0850" y="2226672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 </a:t>
            </a:r>
            <a:r>
              <a:rPr lang="en-US" dirty="0" err="1"/>
              <a:t>Tana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Electrical and Computer</a:t>
            </a:r>
            <a:br>
              <a:rPr lang="en-US" dirty="0"/>
            </a:br>
            <a:r>
              <a:rPr lang="en-US" dirty="0"/>
              <a:t>Engineering</a:t>
            </a:r>
            <a:br>
              <a:rPr lang="en-US" dirty="0"/>
            </a:br>
            <a:r>
              <a:rPr lang="en-US" dirty="0"/>
              <a:t>University of Waterloo,</a:t>
            </a:r>
            <a:br>
              <a:rPr lang="en-US" dirty="0"/>
            </a:br>
            <a:r>
              <a:rPr lang="en-US" dirty="0"/>
              <a:t>Canada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151622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Cited 161 times</a:t>
            </a:r>
            <a:br>
              <a:rPr lang="en-US" dirty="0" smtClean="0"/>
            </a:br>
            <a:r>
              <a:rPr lang="en-US" dirty="0" smtClean="0"/>
              <a:t>ICSE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0382-0C11-4689-A7BF-5408397E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1.3. </a:t>
            </a:r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C62A-1B0C-473B-A6C6-DB11DC6D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4419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+mn-lt"/>
              </a:rPr>
              <a:t>Intent: </a:t>
            </a:r>
            <a:r>
              <a:rPr lang="en-US" dirty="0" smtClean="0">
                <a:latin typeface="+mn-lt"/>
              </a:rPr>
              <a:t>Refers to the actual behavior of the program (I will call this “app behavior”)</a:t>
            </a:r>
          </a:p>
          <a:p>
            <a:pPr lvl="1"/>
            <a:r>
              <a:rPr lang="en-US" dirty="0" smtClean="0"/>
              <a:t>Phone Call, </a:t>
            </a:r>
            <a:r>
              <a:rPr lang="en-US" dirty="0" err="1" smtClean="0"/>
              <a:t>HTTPAccess</a:t>
            </a:r>
            <a:r>
              <a:rPr lang="en-US" dirty="0" smtClean="0"/>
              <a:t>, Install, SMS Notify, </a:t>
            </a:r>
            <a:endParaRPr lang="en-US" dirty="0">
              <a:latin typeface="+mn-lt"/>
            </a:endParaRPr>
          </a:p>
          <a:p>
            <a:r>
              <a:rPr lang="en-US" b="1" dirty="0" smtClean="0">
                <a:latin typeface="+mn-lt"/>
              </a:rPr>
              <a:t>UI Operation </a:t>
            </a:r>
            <a:r>
              <a:rPr lang="en-US" dirty="0" smtClean="0">
                <a:latin typeface="+mn-lt"/>
              </a:rPr>
              <a:t>(also an intent):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The actual information that is seen by the user (I will call this “app intent”).</a:t>
            </a:r>
            <a:endParaRPr lang="en-US" dirty="0">
              <a:latin typeface="+mn-lt"/>
            </a:endParaRPr>
          </a:p>
          <a:p>
            <a:r>
              <a:rPr lang="en-US" b="1" dirty="0" smtClean="0">
                <a:latin typeface="+mn-lt"/>
              </a:rPr>
              <a:t>Intent Propagation: </a:t>
            </a:r>
            <a:r>
              <a:rPr lang="en-US" dirty="0" smtClean="0">
                <a:latin typeface="+mn-lt"/>
              </a:rPr>
              <a:t>Assigning lower intents to higher level functions </a:t>
            </a:r>
            <a:endParaRPr lang="en-US" dirty="0">
              <a:latin typeface="+mn-lt"/>
            </a:endParaRPr>
          </a:p>
          <a:p>
            <a:r>
              <a:rPr lang="en-US" b="1" dirty="0" smtClean="0">
                <a:latin typeface="+mn-lt"/>
              </a:rPr>
              <a:t>Top Level function: </a:t>
            </a:r>
            <a:r>
              <a:rPr lang="en-US" dirty="0" smtClean="0">
                <a:latin typeface="+mn-lt"/>
              </a:rPr>
              <a:t>The summation of all the lower level functions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16E5E-643D-4ADF-87EB-15475AA2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 PLAN – no top level function?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90" y="1600200"/>
            <a:ext cx="6909420" cy="4419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5C0D-78A8-43A9-9066-C4A9A118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C8DC-C3E2-4036-84F7-ECECF37E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2238"/>
            <a:ext cx="8229600" cy="44196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+mn-lt"/>
              </a:rPr>
              <a:t>Taint Droid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tracking variables for mem leaks</a:t>
            </a:r>
          </a:p>
          <a:p>
            <a:r>
              <a:rPr lang="en-US" b="1" u="sng" dirty="0" smtClean="0">
                <a:latin typeface="+mn-lt"/>
              </a:rPr>
              <a:t>Hardcoded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phone numbers for SMS texts</a:t>
            </a:r>
          </a:p>
          <a:p>
            <a:r>
              <a:rPr lang="en-US" b="1" u="sng" dirty="0" smtClean="0">
                <a:latin typeface="+mn-lt"/>
              </a:rPr>
              <a:t>Droid Ranger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signature based to find phone calls and SMS texts</a:t>
            </a:r>
            <a:r>
              <a:rPr lang="en-US" b="1" dirty="0" smtClean="0">
                <a:latin typeface="+mn-lt"/>
              </a:rPr>
              <a:t> </a:t>
            </a:r>
          </a:p>
          <a:p>
            <a:r>
              <a:rPr lang="en-US" b="1" u="sng" dirty="0" smtClean="0">
                <a:latin typeface="+mn-lt"/>
              </a:rPr>
              <a:t>Search based testing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to improve UI</a:t>
            </a:r>
          </a:p>
          <a:p>
            <a:r>
              <a:rPr lang="en-US" b="1" u="sng" dirty="0" err="1" smtClean="0">
                <a:latin typeface="+mn-lt"/>
              </a:rPr>
              <a:t>Whyper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to analyze app text descriptions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E205-3F3D-4504-A33B-4B4D9215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6C78-911F-4BFB-98D0-54D257B8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C41D6-8813-4B76-9053-6DAE7C3B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err="1"/>
              <a:t>Datalog</a:t>
            </a:r>
            <a:r>
              <a:rPr lang="en-US" sz="2400" dirty="0"/>
              <a:t> Rules</a:t>
            </a:r>
          </a:p>
          <a:p>
            <a:r>
              <a:rPr lang="fr-FR" sz="2400" dirty="0" err="1"/>
              <a:t>Rules</a:t>
            </a:r>
            <a:r>
              <a:rPr lang="fr-FR" sz="2400" dirty="0"/>
              <a:t> (</a:t>
            </a:r>
            <a:r>
              <a:rPr lang="fr-FR" sz="2400" dirty="0" err="1"/>
              <a:t>example</a:t>
            </a:r>
            <a:r>
              <a:rPr lang="fr-FR" sz="2400" dirty="0"/>
              <a:t>)</a:t>
            </a:r>
          </a:p>
          <a:p>
            <a:pPr lvl="1"/>
            <a:r>
              <a:rPr lang="fr-FR" sz="2400" dirty="0" err="1" smtClean="0">
                <a:latin typeface="+mn-lt"/>
              </a:rPr>
              <a:t>correlatedIntent</a:t>
            </a:r>
            <a:r>
              <a:rPr lang="fr-FR" sz="2400" dirty="0" smtClean="0">
                <a:latin typeface="+mn-lt"/>
              </a:rPr>
              <a:t>(F,T1,L1,T2,L2</a:t>
            </a:r>
            <a:r>
              <a:rPr lang="fr-FR" sz="2400" dirty="0">
                <a:latin typeface="+mn-lt"/>
              </a:rPr>
              <a:t>) :- </a:t>
            </a:r>
            <a:r>
              <a:rPr lang="fr-FR" sz="2400" dirty="0" err="1">
                <a:latin typeface="+mn-lt"/>
              </a:rPr>
              <a:t>hasIntent</a:t>
            </a:r>
            <a:r>
              <a:rPr lang="fr-FR" sz="2400" dirty="0">
                <a:latin typeface="+mn-lt"/>
              </a:rPr>
              <a:t>(F, T1, L1) &amp; </a:t>
            </a:r>
            <a:r>
              <a:rPr lang="fr-FR" sz="2400" dirty="0" err="1">
                <a:latin typeface="+mn-lt"/>
              </a:rPr>
              <a:t>hasIntent</a:t>
            </a:r>
            <a:r>
              <a:rPr lang="fr-FR" sz="2400" dirty="0">
                <a:latin typeface="+mn-lt"/>
              </a:rPr>
              <a:t>(F, T2, L2) &amp; </a:t>
            </a:r>
            <a:r>
              <a:rPr lang="fr-FR" sz="2400" dirty="0" err="1">
                <a:latin typeface="+mn-lt"/>
              </a:rPr>
              <a:t>correlated</a:t>
            </a:r>
            <a:r>
              <a:rPr lang="fr-FR" sz="2400" dirty="0">
                <a:latin typeface="+mn-lt"/>
              </a:rPr>
              <a:t>(L1,L2</a:t>
            </a:r>
            <a:r>
              <a:rPr lang="fr-FR" sz="2400" dirty="0" smtClean="0">
                <a:latin typeface="+mn-lt"/>
              </a:rPr>
              <a:t>)</a:t>
            </a:r>
          </a:p>
          <a:p>
            <a:pPr lvl="1"/>
            <a:r>
              <a:rPr lang="en-US" sz="2400" dirty="0" err="1"/>
              <a:t>hasIntent</a:t>
            </a:r>
            <a:r>
              <a:rPr lang="en-US" sz="2400" dirty="0"/>
              <a:t>(F,T,L) :- invoke(F,A,L) &amp; </a:t>
            </a:r>
            <a:r>
              <a:rPr lang="en-US" sz="2400" dirty="0" err="1"/>
              <a:t>apiIntent</a:t>
            </a:r>
            <a:r>
              <a:rPr lang="en-US" sz="2400" dirty="0"/>
              <a:t>(L,T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invoke(F1,F2,L) :- </a:t>
            </a:r>
            <a:r>
              <a:rPr lang="en-US" sz="2400" dirty="0" err="1"/>
              <a:t>directInvoke</a:t>
            </a:r>
            <a:r>
              <a:rPr lang="en-US" sz="2400" dirty="0"/>
              <a:t>(F1,F2,L)</a:t>
            </a:r>
            <a:endParaRPr lang="en-US" sz="2400" dirty="0" smtClean="0"/>
          </a:p>
          <a:p>
            <a:pPr lvl="1"/>
            <a:r>
              <a:rPr lang="en-US" sz="2400" dirty="0"/>
              <a:t>correlated(L1,L2) :- </a:t>
            </a:r>
            <a:r>
              <a:rPr lang="en-US" sz="2400" dirty="0" err="1"/>
              <a:t>controlDep</a:t>
            </a:r>
            <a:r>
              <a:rPr lang="en-US" sz="2400" dirty="0"/>
              <a:t>(L1,L2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/>
              <a:t>controlDep</a:t>
            </a:r>
            <a:r>
              <a:rPr lang="en-US" sz="2400" dirty="0"/>
              <a:t>(L1,L2) :- </a:t>
            </a:r>
            <a:r>
              <a:rPr lang="en-US" sz="2400" dirty="0" err="1"/>
              <a:t>immediateCD</a:t>
            </a:r>
            <a:r>
              <a:rPr lang="en-US" sz="2400" dirty="0"/>
              <a:t>(L1,L2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Atoms</a:t>
            </a:r>
          </a:p>
          <a:p>
            <a:pPr lvl="1"/>
            <a:r>
              <a:rPr lang="en-US" sz="2400" dirty="0" err="1"/>
              <a:t>immediateCD</a:t>
            </a:r>
            <a:r>
              <a:rPr lang="en-US" sz="2400" dirty="0"/>
              <a:t>(L1,L2) : program point L2 is immediately control dependent on L1 in the same function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/>
              <a:t>apiIntent</a:t>
            </a:r>
            <a:r>
              <a:rPr lang="en-US" sz="2400" dirty="0"/>
              <a:t>(L,T) : API call at program point L has intent type 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/>
              <a:t>directInvoke</a:t>
            </a:r>
            <a:r>
              <a:rPr lang="en-US" sz="2400" dirty="0"/>
              <a:t>(F1,F2,L) : F1 invokes F2 at program point L</a:t>
            </a:r>
            <a:endParaRPr lang="en-US" sz="2400" dirty="0" smtClean="0"/>
          </a:p>
          <a:p>
            <a:pPr lvl="1"/>
            <a:endParaRPr lang="en-US" sz="2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022FA-066E-4AD0-9191-47CF5B97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6C78-911F-4BFB-98D0-54D257B8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smtClean="0"/>
              <a:t>Methods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C41D6-8813-4B76-9053-6DAE7C3B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Text Analysis</a:t>
            </a:r>
            <a:endParaRPr lang="en-US" sz="2400" dirty="0"/>
          </a:p>
          <a:p>
            <a:r>
              <a:rPr lang="en-US" sz="2400" dirty="0"/>
              <a:t>Stanford Parser to parse the text to keywords</a:t>
            </a:r>
          </a:p>
          <a:p>
            <a:pPr lvl="1"/>
            <a:r>
              <a:rPr lang="en-US" sz="2400" dirty="0"/>
              <a:t>picks the most frequently occurring </a:t>
            </a:r>
            <a:r>
              <a:rPr lang="en-US" sz="2400" dirty="0" smtClean="0"/>
              <a:t>keyword k </a:t>
            </a:r>
            <a:r>
              <a:rPr lang="en-US" sz="2400" dirty="0"/>
              <a:t>at a time </a:t>
            </a:r>
            <a:r>
              <a:rPr lang="en-US" sz="2400" dirty="0" smtClean="0"/>
              <a:t>and </a:t>
            </a:r>
            <a:r>
              <a:rPr lang="en-US" sz="2400" dirty="0"/>
              <a:t>adds it to the keyword </a:t>
            </a:r>
            <a:r>
              <a:rPr lang="en-US" sz="2400" dirty="0" smtClean="0"/>
              <a:t>set</a:t>
            </a:r>
          </a:p>
          <a:p>
            <a:pPr lvl="1"/>
            <a:r>
              <a:rPr lang="en-US" sz="2400" dirty="0" smtClean="0"/>
              <a:t>Removes all </a:t>
            </a:r>
            <a:r>
              <a:rPr lang="en-US" sz="2400" dirty="0"/>
              <a:t>the keywords that appear in the top level functions </a:t>
            </a:r>
            <a:r>
              <a:rPr lang="en-US" sz="2400" dirty="0" smtClean="0"/>
              <a:t>in which </a:t>
            </a:r>
            <a:r>
              <a:rPr lang="en-US" sz="2400" dirty="0"/>
              <a:t>k occurs (covered by </a:t>
            </a:r>
            <a:r>
              <a:rPr lang="en-US" sz="2400" dirty="0" smtClean="0"/>
              <a:t>k)</a:t>
            </a:r>
          </a:p>
          <a:p>
            <a:pPr lvl="1"/>
            <a:r>
              <a:rPr lang="en-US" sz="2400" dirty="0" smtClean="0"/>
              <a:t>Repeats until </a:t>
            </a:r>
            <a:r>
              <a:rPr lang="en-US" sz="2400" dirty="0"/>
              <a:t>the set of functions are </a:t>
            </a:r>
            <a:r>
              <a:rPr lang="en-US" sz="2400" dirty="0" smtClean="0"/>
              <a:t>covered</a:t>
            </a:r>
          </a:p>
          <a:p>
            <a:r>
              <a:rPr lang="en-US" sz="2400" dirty="0"/>
              <a:t>Machine</a:t>
            </a:r>
          </a:p>
          <a:p>
            <a:pPr lvl="1"/>
            <a:r>
              <a:rPr lang="en-US" sz="2400" dirty="0" smtClean="0"/>
              <a:t>Intel core i7 3.4 </a:t>
            </a:r>
            <a:r>
              <a:rPr lang="en-US" sz="2400" dirty="0" err="1" smtClean="0"/>
              <a:t>Ghz</a:t>
            </a:r>
            <a:r>
              <a:rPr lang="en-US" sz="2400" dirty="0" smtClean="0"/>
              <a:t>, 12 GB memory, Ubuntu 12.04</a:t>
            </a:r>
            <a:endParaRPr lang="en-US" sz="2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022FA-066E-4AD0-9191-47CF5B97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F7EF-9DC9-4EB4-BB35-CB3CF28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 and Discussion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70B1319-2FCC-42D2-8DB0-886C83E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1594946"/>
            <a:ext cx="71913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F7EF-9DC9-4EB4-BB35-CB3CF28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 and Discussion (cont.)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2BE2-3CB5-4637-9862-BA3D640E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89437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n-lt"/>
              </a:rPr>
              <a:t>AsDroid</a:t>
            </a:r>
            <a:r>
              <a:rPr lang="en-US" dirty="0" smtClean="0">
                <a:latin typeface="+mn-lt"/>
              </a:rPr>
              <a:t> Results:</a:t>
            </a:r>
          </a:p>
          <a:p>
            <a:r>
              <a:rPr lang="en-US" dirty="0" smtClean="0">
                <a:latin typeface="+mn-lt"/>
              </a:rPr>
              <a:t>Correctly </a:t>
            </a:r>
            <a:r>
              <a:rPr lang="en-US" dirty="0" smtClean="0">
                <a:latin typeface="+mn-lt"/>
              </a:rPr>
              <a:t>ID with stealth behavior	85 (TP)</a:t>
            </a:r>
          </a:p>
          <a:p>
            <a:r>
              <a:rPr lang="en-US" dirty="0" smtClean="0">
                <a:latin typeface="+mn-lt"/>
              </a:rPr>
              <a:t>Wrongly ID with stealth behavior		28  (FP)</a:t>
            </a:r>
          </a:p>
          <a:p>
            <a:r>
              <a:rPr lang="en-US" dirty="0" smtClean="0">
                <a:latin typeface="+mn-lt"/>
              </a:rPr>
              <a:t>No ID, and had stealth behavior		11 (FN)</a:t>
            </a:r>
          </a:p>
          <a:p>
            <a:r>
              <a:rPr lang="en-US" dirty="0" smtClean="0">
                <a:latin typeface="+mn-lt"/>
              </a:rPr>
              <a:t>No ID, and no stealth behavior 	      + </a:t>
            </a:r>
            <a:r>
              <a:rPr lang="en-US" u="sng" dirty="0" smtClean="0">
                <a:latin typeface="+mn-lt"/>
              </a:rPr>
              <a:t>58 (TN)</a:t>
            </a:r>
          </a:p>
          <a:p>
            <a:r>
              <a:rPr lang="en-US" dirty="0" smtClean="0">
                <a:latin typeface="+mn-lt"/>
              </a:rPr>
              <a:t>Total tested apps: 				182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Correctly ID app 78.5 % of the time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26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F7EF-9DC9-4EB4-BB35-CB3CF28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 and Discussion (cont.)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2BE2-3CB5-4637-9862-BA3D640E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8500"/>
            <a:ext cx="8229600" cy="34385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#App in the second column denotes the number of </a:t>
            </a:r>
            <a:r>
              <a:rPr lang="en-US" dirty="0" smtClean="0">
                <a:latin typeface="+mn-lt"/>
              </a:rPr>
              <a:t>tested apps </a:t>
            </a:r>
            <a:r>
              <a:rPr lang="en-US" dirty="0">
                <a:latin typeface="+mn-lt"/>
              </a:rPr>
              <a:t>from a </a:t>
            </a:r>
            <a:r>
              <a:rPr lang="en-US" dirty="0" smtClean="0">
                <a:latin typeface="+mn-lt"/>
              </a:rPr>
              <a:t>specific </a:t>
            </a:r>
            <a:r>
              <a:rPr lang="en-US" dirty="0">
                <a:latin typeface="+mn-lt"/>
              </a:rPr>
              <a:t>source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>
                <a:latin typeface="+mn-lt"/>
              </a:rPr>
              <a:t>#Intent is the number of </a:t>
            </a:r>
            <a:r>
              <a:rPr lang="en-US" dirty="0" smtClean="0">
                <a:latin typeface="+mn-lt"/>
              </a:rPr>
              <a:t>API invocations </a:t>
            </a:r>
            <a:r>
              <a:rPr lang="en-US" dirty="0">
                <a:latin typeface="+mn-lt"/>
              </a:rPr>
              <a:t>with one of the four kinds of potential </a:t>
            </a:r>
            <a:r>
              <a:rPr lang="en-US" dirty="0" smtClean="0">
                <a:latin typeface="+mn-lt"/>
              </a:rPr>
              <a:t>stealthy intents.</a:t>
            </a:r>
          </a:p>
          <a:p>
            <a:r>
              <a:rPr lang="en-US" dirty="0">
                <a:latin typeface="+mn-lt"/>
              </a:rPr>
              <a:t>#Rep is the number of intent points reported by </a:t>
            </a:r>
            <a:r>
              <a:rPr lang="en-US" dirty="0" err="1" smtClean="0">
                <a:latin typeface="+mn-lt"/>
              </a:rPr>
              <a:t>AsDroid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as stealthy. </a:t>
            </a:r>
          </a:p>
          <a:p>
            <a:r>
              <a:rPr lang="en-US" dirty="0" smtClean="0">
                <a:latin typeface="+mn-lt"/>
              </a:rPr>
              <a:t>#</a:t>
            </a:r>
            <a:r>
              <a:rPr lang="en-US" dirty="0">
                <a:latin typeface="+mn-lt"/>
              </a:rPr>
              <a:t>FP is the number of false positives and</a:t>
            </a:r>
          </a:p>
          <a:p>
            <a:r>
              <a:rPr lang="en-US" dirty="0">
                <a:latin typeface="+mn-lt"/>
              </a:rPr>
              <a:t>#FN is the number of false negatives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" y="1324807"/>
            <a:ext cx="9144000" cy="104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F7EF-9DC9-4EB4-BB35-CB3CF28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 and Discussion (cont.)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2BE2-3CB5-4637-9862-BA3D640E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" y="1241598"/>
            <a:ext cx="8872537" cy="47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F7EF-9DC9-4EB4-BB35-CB3CF28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Results and Discussion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2A4C-09D5-41AC-A6BE-9E4A4310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+mn-lt"/>
              </a:rPr>
              <a:t>Key idea:</a:t>
            </a:r>
            <a:r>
              <a:rPr lang="en-US" dirty="0" smtClean="0">
                <a:latin typeface="+mn-lt"/>
              </a:rPr>
              <a:t> identify contradiction </a:t>
            </a:r>
            <a:r>
              <a:rPr lang="en-US" dirty="0">
                <a:latin typeface="+mn-lt"/>
              </a:rPr>
              <a:t>between program behavior and user </a:t>
            </a:r>
            <a:r>
              <a:rPr lang="en-US" dirty="0" smtClean="0">
                <a:latin typeface="+mn-lt"/>
              </a:rPr>
              <a:t>interface text</a:t>
            </a:r>
          </a:p>
          <a:p>
            <a:r>
              <a:rPr lang="en-US" dirty="0">
                <a:latin typeface="+mn-lt"/>
              </a:rPr>
              <a:t>By checking the compatibility </a:t>
            </a:r>
            <a:r>
              <a:rPr lang="en-US" dirty="0" smtClean="0">
                <a:latin typeface="+mn-lt"/>
              </a:rPr>
              <a:t>between the </a:t>
            </a:r>
            <a:r>
              <a:rPr lang="en-US" dirty="0">
                <a:latin typeface="+mn-lt"/>
              </a:rPr>
              <a:t>intents and the text of the UI artifacts, </a:t>
            </a:r>
            <a:r>
              <a:rPr lang="en-US" dirty="0" smtClean="0">
                <a:latin typeface="+mn-lt"/>
              </a:rPr>
              <a:t>stealthy operations can be detected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Good start at matching intents to program behavior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D67E8-D981-4812-BA37-F2EDA964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1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1. Introduction</a:t>
            </a:r>
          </a:p>
          <a:p>
            <a:pPr marL="457200" lvl="1" indent="0">
              <a:buNone/>
            </a:pPr>
            <a:r>
              <a:rPr lang="en-US" dirty="0" smtClean="0"/>
              <a:t>1.0. Motivation</a:t>
            </a:r>
          </a:p>
          <a:p>
            <a:pPr marL="457200" lvl="1" indent="0">
              <a:buNone/>
            </a:pPr>
            <a:r>
              <a:rPr lang="en-US" dirty="0" smtClean="0"/>
              <a:t>1.1</a:t>
            </a:r>
            <a:r>
              <a:rPr lang="en-US" dirty="0"/>
              <a:t>. </a:t>
            </a:r>
            <a:r>
              <a:rPr lang="en-US" dirty="0" smtClean="0"/>
              <a:t>Problem Statement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1.2. </a:t>
            </a:r>
            <a:r>
              <a:rPr lang="en-US" dirty="0"/>
              <a:t>Contributions</a:t>
            </a:r>
          </a:p>
          <a:p>
            <a:pPr marL="457200" lvl="1" indent="0">
              <a:buNone/>
            </a:pPr>
            <a:r>
              <a:rPr lang="en-US" dirty="0" smtClean="0"/>
              <a:t>1.3. </a:t>
            </a:r>
            <a:r>
              <a:rPr lang="en-US" dirty="0"/>
              <a:t>Terminology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2. Related work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3. Methods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4. Results and Discussion 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5. Future 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93E547-8880-4485-ADE6-F1C40FBA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8614-8578-491F-BABC-F577B83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B063-D2DE-41BD-B02C-F4A3B340E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My Recommendations:</a:t>
            </a:r>
          </a:p>
          <a:p>
            <a:r>
              <a:rPr lang="en-US" dirty="0" smtClean="0">
                <a:latin typeface="+mn-lt"/>
              </a:rPr>
              <a:t>Identify </a:t>
            </a:r>
            <a:r>
              <a:rPr lang="en-US" u="sng" dirty="0" smtClean="0">
                <a:latin typeface="+mn-lt"/>
              </a:rPr>
              <a:t>more intents </a:t>
            </a:r>
            <a:r>
              <a:rPr lang="en-US" dirty="0" smtClean="0">
                <a:latin typeface="+mn-lt"/>
              </a:rPr>
              <a:t>to find stealthy features</a:t>
            </a:r>
          </a:p>
          <a:p>
            <a:r>
              <a:rPr lang="en-US" u="sng" dirty="0" smtClean="0">
                <a:latin typeface="+mn-lt"/>
              </a:rPr>
              <a:t>Expand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datalog</a:t>
            </a:r>
            <a:r>
              <a:rPr lang="en-US" dirty="0" smtClean="0">
                <a:latin typeface="+mn-lt"/>
              </a:rPr>
              <a:t> rules for more intents</a:t>
            </a:r>
          </a:p>
          <a:p>
            <a:r>
              <a:rPr lang="en-US" dirty="0">
                <a:solidFill>
                  <a:prstClr val="black"/>
                </a:solidFill>
                <a:latin typeface="Arial"/>
              </a:rPr>
              <a:t>Integrate into </a:t>
            </a:r>
            <a:r>
              <a:rPr lang="en-US" u="sng" dirty="0">
                <a:solidFill>
                  <a:prstClr val="black"/>
                </a:solidFill>
                <a:latin typeface="Arial"/>
              </a:rPr>
              <a:t>IDS</a:t>
            </a:r>
            <a:r>
              <a:rPr lang="en-US" dirty="0">
                <a:solidFill>
                  <a:prstClr val="black"/>
                </a:solidFill>
                <a:latin typeface="Arial"/>
              </a:rPr>
              <a:t> and </a:t>
            </a:r>
            <a:r>
              <a:rPr lang="en-US" u="sng" dirty="0" smtClean="0">
                <a:solidFill>
                  <a:prstClr val="black"/>
                </a:solidFill>
                <a:latin typeface="Arial"/>
              </a:rPr>
              <a:t>Anti-Virus</a:t>
            </a:r>
            <a:endParaRPr lang="en-US" u="sng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D1B88-4881-4683-A94C-88BD1BFA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E3D6-2220-4DAA-B85D-B9D9161D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52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 or Comments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??   ||   //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A468-5D16-4828-874A-DD59B5A9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45" y="4863772"/>
            <a:ext cx="8229600" cy="1096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“Wisdom is not a product of schooling but of the lifelong attempt to acquire it</a:t>
            </a:r>
            <a:r>
              <a:rPr lang="en-US" sz="2000" dirty="0" smtClean="0"/>
              <a:t>.”</a:t>
            </a:r>
            <a:r>
              <a:rPr lang="en-US" sz="2400" i="1" dirty="0" smtClean="0"/>
              <a:t> </a:t>
            </a:r>
            <a:r>
              <a:rPr lang="en-US" sz="1800" i="1" dirty="0" smtClean="0"/>
              <a:t>- </a:t>
            </a:r>
            <a:r>
              <a:rPr lang="en-US" sz="1800" dirty="0" smtClean="0"/>
              <a:t>Albert </a:t>
            </a:r>
            <a:r>
              <a:rPr lang="en-US" sz="1800" dirty="0"/>
              <a:t>Einstein </a:t>
            </a:r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E50D-5B40-4CFE-BCCE-0E239A75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1.0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</a:p>
          <a:p>
            <a:pPr lvl="1"/>
            <a:r>
              <a:rPr lang="en-US" dirty="0" smtClean="0"/>
              <a:t>You download a flashlight app to only provide light by turning on camera LED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1.0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</a:p>
          <a:p>
            <a:pPr lvl="1"/>
            <a:r>
              <a:rPr lang="en-US" dirty="0" smtClean="0"/>
              <a:t>You download a flashlight app to only provide light by turning on camera LED</a:t>
            </a:r>
          </a:p>
          <a:p>
            <a:pPr lvl="1"/>
            <a:r>
              <a:rPr lang="en-US" dirty="0" smtClean="0"/>
              <a:t>Instead it collects information on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1.0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</a:p>
          <a:p>
            <a:pPr lvl="1"/>
            <a:r>
              <a:rPr lang="en-US" dirty="0" smtClean="0"/>
              <a:t>You download a flashlight app to only provide light by turning on camera LED</a:t>
            </a:r>
          </a:p>
          <a:p>
            <a:pPr lvl="1"/>
            <a:r>
              <a:rPr lang="en-US" dirty="0" smtClean="0"/>
              <a:t>Instead it collects information on YOU</a:t>
            </a:r>
          </a:p>
          <a:p>
            <a:r>
              <a:rPr lang="en-US" dirty="0" smtClean="0"/>
              <a:t>Now imagine</a:t>
            </a:r>
          </a:p>
          <a:p>
            <a:pPr lvl="1"/>
            <a:r>
              <a:rPr lang="en-US" dirty="0" smtClean="0"/>
              <a:t>A program that can detect the “intent” of </a:t>
            </a:r>
            <a:r>
              <a:rPr lang="en-US" dirty="0" smtClean="0"/>
              <a:t>an app </a:t>
            </a:r>
            <a:r>
              <a:rPr lang="en-US" dirty="0" smtClean="0"/>
              <a:t>(turn on a LED), and the </a:t>
            </a:r>
            <a:r>
              <a:rPr lang="en-US" dirty="0" smtClean="0"/>
              <a:t>“behavior” </a:t>
            </a:r>
            <a:r>
              <a:rPr lang="en-US" dirty="0" smtClean="0"/>
              <a:t>of the program (collect information).</a:t>
            </a:r>
          </a:p>
          <a:p>
            <a:pPr lvl="1"/>
            <a:r>
              <a:rPr lang="en-US" dirty="0" smtClean="0"/>
              <a:t>Alert the user of the mismatch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1.0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</a:t>
            </a:r>
          </a:p>
          <a:p>
            <a:pPr lvl="1"/>
            <a:r>
              <a:rPr lang="en-US" dirty="0" smtClean="0"/>
              <a:t>You download a flashlight app to only provide light by turning on camera LED</a:t>
            </a:r>
          </a:p>
          <a:p>
            <a:pPr lvl="1"/>
            <a:r>
              <a:rPr lang="en-US" dirty="0" smtClean="0"/>
              <a:t>Instead it collects information on YOU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Now imagine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program that can detect the “intent” of a program (turn on a LED), and the behavior of the program (collect information).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Alert the user of the mismatch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0484306">
            <a:off x="2678543" y="4280422"/>
            <a:ext cx="378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This Paper</a:t>
            </a:r>
            <a:endParaRPr lang="en-US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1.0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Imagine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You download a flashlight app to only provide light by turning on camera LED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Instead it collects information on YOU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Now imagine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program that can detect the “intent” of a program (turn on a LED), and the behavior of the program (collect information).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Alert the user of the mismatch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0554828">
            <a:off x="2633900" y="4378117"/>
            <a:ext cx="4147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This Paper</a:t>
            </a:r>
            <a:endParaRPr lang="en-US" sz="54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690719">
            <a:off x="1089521" y="1457375"/>
            <a:ext cx="6527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ACTUALLY HAPPENED (2014)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Problem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Android malware performs stealthy </a:t>
            </a:r>
            <a:r>
              <a:rPr lang="en-US" b="1" dirty="0" smtClean="0">
                <a:latin typeface="+mn-lt"/>
              </a:rPr>
              <a:t>operations: phone calls, texts, http requests</a:t>
            </a:r>
            <a:endParaRPr lang="en-US" dirty="0" smtClean="0"/>
          </a:p>
          <a:p>
            <a:pPr lvl="1"/>
            <a:r>
              <a:rPr lang="en-US" dirty="0" smtClean="0"/>
              <a:t>Estimated total loss of $8 million</a:t>
            </a:r>
          </a:p>
          <a:p>
            <a:pPr lvl="1"/>
            <a:r>
              <a:rPr lang="en-US" dirty="0" smtClean="0"/>
              <a:t>App market place exists to share apps</a:t>
            </a:r>
          </a:p>
          <a:p>
            <a:pPr lvl="2"/>
            <a:r>
              <a:rPr lang="en-US" dirty="0" smtClean="0"/>
              <a:t>Almost 2 million </a:t>
            </a:r>
            <a:r>
              <a:rPr lang="en-US" dirty="0" err="1" smtClean="0"/>
              <a:t>adpps</a:t>
            </a:r>
            <a:r>
              <a:rPr lang="en-US" dirty="0" smtClean="0"/>
              <a:t> are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/>
              <a:t>Hard to control quality of 3</a:t>
            </a:r>
            <a:r>
              <a:rPr lang="en-US" baseline="30000" dirty="0"/>
              <a:t>rd</a:t>
            </a:r>
            <a:r>
              <a:rPr lang="en-US" dirty="0"/>
              <a:t> party apps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072C3-1737-4659-AA8A-F9824A80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97C6-0105-44C2-85BB-30E7BF83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 </a:t>
            </a:r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6E4F-7247-404B-B922-E87728E2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Analyze the underlying </a:t>
            </a:r>
            <a:r>
              <a:rPr lang="en-US" dirty="0" smtClean="0">
                <a:latin typeface="+mn-lt"/>
              </a:rPr>
              <a:t>“behavior” </a:t>
            </a:r>
            <a:r>
              <a:rPr lang="en-US" dirty="0" smtClean="0">
                <a:latin typeface="+mn-lt"/>
              </a:rPr>
              <a:t>of the application</a:t>
            </a:r>
          </a:p>
          <a:p>
            <a:r>
              <a:rPr lang="en-US" dirty="0" smtClean="0">
                <a:latin typeface="+mn-lt"/>
              </a:rPr>
              <a:t>Analyze the “intent” of the program through the user interface (UI)</a:t>
            </a:r>
          </a:p>
          <a:p>
            <a:r>
              <a:rPr lang="en-US" dirty="0" smtClean="0">
                <a:latin typeface="+mn-lt"/>
              </a:rPr>
              <a:t>Compare the above to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ensure a match</a:t>
            </a:r>
          </a:p>
          <a:p>
            <a:r>
              <a:rPr lang="en-US" dirty="0" smtClean="0">
                <a:latin typeface="+mn-lt"/>
              </a:rPr>
              <a:t>Continue until a top-level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function is reached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C5C85-7CEE-41FD-9413-C001BFC8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352" y="3292175"/>
            <a:ext cx="3986048" cy="23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5371_Presentation_Taniza" id="{49D32221-A939-41C2-B2DC-B9F6AA2F85C8}" vid="{BBA1AA19-F9A2-4AE9-94B5-6B77BE19AB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893</Words>
  <Application>Microsoft Office PowerPoint</Application>
  <PresentationFormat>On-screen Show (4:3)</PresentationFormat>
  <Paragraphs>155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Calibri</vt:lpstr>
      <vt:lpstr>uccs-powerpoint-template-2014-cobranded</vt:lpstr>
      <vt:lpstr>AsDroid: Detecting Stealthy Behaviors in Android Applications by User Interface and Program Behavior Contradiction </vt:lpstr>
      <vt:lpstr>Overview</vt:lpstr>
      <vt:lpstr>1.0 Motivation</vt:lpstr>
      <vt:lpstr>1.0 Motivation</vt:lpstr>
      <vt:lpstr>1.0 Motivation</vt:lpstr>
      <vt:lpstr>1.0 Motivation</vt:lpstr>
      <vt:lpstr>1.0 Motivation</vt:lpstr>
      <vt:lpstr>1.1. Problem Statement</vt:lpstr>
      <vt:lpstr>1.2. Contributions</vt:lpstr>
      <vt:lpstr>1.3. Terminology</vt:lpstr>
      <vt:lpstr>EVIL PLAN – no top level function?</vt:lpstr>
      <vt:lpstr>2. Related Work</vt:lpstr>
      <vt:lpstr>3. Methods</vt:lpstr>
      <vt:lpstr>3. Methods (cont.)</vt:lpstr>
      <vt:lpstr>4. Results and Discussion </vt:lpstr>
      <vt:lpstr>4. Results and Discussion (cont.)</vt:lpstr>
      <vt:lpstr>4. Results and Discussion (cont.)</vt:lpstr>
      <vt:lpstr>4. Results and Discussion (cont.)</vt:lpstr>
      <vt:lpstr>4. Results and Discussion (cont.)</vt:lpstr>
      <vt:lpstr>5. Future Work</vt:lpstr>
      <vt:lpstr>Questions or Comments  ??   ||   //</vt:lpstr>
      <vt:lpstr>PowerPoint Presentation</vt:lpstr>
    </vt:vector>
  </TitlesOfParts>
  <Company>University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Foster</dc:creator>
  <cp:lastModifiedBy>Standard</cp:lastModifiedBy>
  <cp:revision>50</cp:revision>
  <dcterms:created xsi:type="dcterms:W3CDTF">2011-02-03T16:25:53Z</dcterms:created>
  <dcterms:modified xsi:type="dcterms:W3CDTF">2019-02-24T21:06:45Z</dcterms:modified>
</cp:coreProperties>
</file>