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05" r:id="rId3"/>
    <p:sldId id="270" r:id="rId4"/>
    <p:sldId id="302" r:id="rId5"/>
    <p:sldId id="299" r:id="rId6"/>
    <p:sldId id="300" r:id="rId7"/>
    <p:sldId id="289" r:id="rId8"/>
    <p:sldId id="301" r:id="rId9"/>
    <p:sldId id="303" r:id="rId10"/>
    <p:sldId id="304" r:id="rId11"/>
    <p:sldId id="268" r:id="rId12"/>
    <p:sldId id="306" r:id="rId13"/>
    <p:sldId id="307" r:id="rId14"/>
    <p:sldId id="310" r:id="rId15"/>
    <p:sldId id="308" r:id="rId16"/>
    <p:sldId id="313" r:id="rId17"/>
    <p:sldId id="312" r:id="rId18"/>
    <p:sldId id="293" r:id="rId19"/>
    <p:sldId id="315" r:id="rId20"/>
    <p:sldId id="316" r:id="rId21"/>
    <p:sldId id="317" r:id="rId22"/>
    <p:sldId id="283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47" autoAdjust="0"/>
  </p:normalViewPr>
  <p:slideViewPr>
    <p:cSldViewPr>
      <p:cViewPr varScale="1">
        <p:scale>
          <a:sx n="61" d="100"/>
          <a:sy n="61" d="100"/>
        </p:scale>
        <p:origin x="16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1091-D831-4DA5-B90F-FB04B1946B9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2D275-0508-4472-A422-94991A69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0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" y="-9133"/>
            <a:ext cx="8991600" cy="1718998"/>
          </a:xfrm>
        </p:spPr>
        <p:txBody>
          <a:bodyPr>
            <a:noAutofit/>
          </a:bodyPr>
          <a:lstStyle/>
          <a:p>
            <a:r>
              <a:rPr lang="en-US" b="1" dirty="0"/>
              <a:t>Fuzzing: State of the Art</a:t>
            </a:r>
            <a:endParaRPr lang="en-US" sz="7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09700" y="4886054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Presented by: </a:t>
            </a:r>
            <a:r>
              <a:rPr lang="en-US" sz="2000" dirty="0" smtClean="0"/>
              <a:t>Jeremy </a:t>
            </a:r>
            <a:r>
              <a:rPr lang="en-US" sz="2000" dirty="0" err="1" smtClean="0"/>
              <a:t>Solmonson</a:t>
            </a:r>
            <a:endParaRPr lang="en-US" sz="2000" dirty="0"/>
          </a:p>
          <a:p>
            <a:r>
              <a:rPr lang="en-US" sz="2000" dirty="0"/>
              <a:t>Class Project: CS 5371</a:t>
            </a:r>
          </a:p>
          <a:p>
            <a:r>
              <a:rPr lang="en-US" sz="2000" dirty="0"/>
              <a:t>7</a:t>
            </a:r>
            <a:r>
              <a:rPr lang="en-US" sz="2000" dirty="0" smtClean="0"/>
              <a:t> Mar 19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781050" y="2564963"/>
            <a:ext cx="1078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Hongliang</a:t>
            </a:r>
            <a:r>
              <a:rPr lang="en-US" dirty="0"/>
              <a:t> </a:t>
            </a:r>
            <a:r>
              <a:rPr lang="en-US" dirty="0" smtClean="0"/>
              <a:t>Liang (Beijing </a:t>
            </a:r>
            <a:r>
              <a:rPr lang="en-US" dirty="0"/>
              <a:t>University of </a:t>
            </a:r>
            <a:r>
              <a:rPr lang="en-US" dirty="0" smtClean="0"/>
              <a:t>Posts and Telecommunications) </a:t>
            </a:r>
          </a:p>
          <a:p>
            <a:pPr algn="ctr"/>
            <a:r>
              <a:rPr lang="en-US" dirty="0" err="1" smtClean="0"/>
              <a:t>Xiaoxiao</a:t>
            </a:r>
            <a:r>
              <a:rPr lang="en-US" dirty="0" smtClean="0"/>
              <a:t> Pei (Beijing </a:t>
            </a:r>
            <a:r>
              <a:rPr lang="en-US" dirty="0"/>
              <a:t>University of </a:t>
            </a:r>
            <a:r>
              <a:rPr lang="en-US" dirty="0" smtClean="0"/>
              <a:t>Posts and Telecommunications)</a:t>
            </a:r>
          </a:p>
          <a:p>
            <a:pPr algn="ctr"/>
            <a:r>
              <a:rPr lang="en-US" dirty="0" err="1"/>
              <a:t>Xiaodong</a:t>
            </a:r>
            <a:r>
              <a:rPr lang="en-US" dirty="0"/>
              <a:t> </a:t>
            </a:r>
            <a:r>
              <a:rPr lang="en-US" dirty="0" err="1" smtClean="0"/>
              <a:t>Jia</a:t>
            </a:r>
            <a:r>
              <a:rPr lang="en-US" dirty="0" smtClean="0"/>
              <a:t> (Beijing </a:t>
            </a:r>
            <a:r>
              <a:rPr lang="en-US" dirty="0"/>
              <a:t>University of </a:t>
            </a:r>
            <a:r>
              <a:rPr lang="en-US" dirty="0" smtClean="0"/>
              <a:t>Posts and Telecommunications)</a:t>
            </a:r>
          </a:p>
          <a:p>
            <a:pPr algn="ctr"/>
            <a:r>
              <a:rPr lang="en-US" dirty="0" err="1"/>
              <a:t>Wuwei</a:t>
            </a:r>
            <a:r>
              <a:rPr lang="en-US" dirty="0"/>
              <a:t> </a:t>
            </a:r>
            <a:r>
              <a:rPr lang="en-US" dirty="0" smtClean="0"/>
              <a:t>Shen (Western Michigan University, MI)</a:t>
            </a:r>
          </a:p>
          <a:p>
            <a:pPr algn="ctr"/>
            <a:r>
              <a:rPr lang="en-US" dirty="0"/>
              <a:t>Jian </a:t>
            </a:r>
            <a:r>
              <a:rPr lang="en-US" dirty="0" smtClean="0"/>
              <a:t>Zhang (</a:t>
            </a:r>
            <a:r>
              <a:rPr lang="en-US" dirty="0"/>
              <a:t>Institute of Software, Chinese Academy of </a:t>
            </a:r>
            <a:r>
              <a:rPr lang="en-US" dirty="0" err="1" smtClean="0"/>
              <a:t>Sciences,Beijing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7793" y="1185582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Sept 2018</a:t>
            </a:r>
          </a:p>
          <a:p>
            <a:pPr algn="ctr"/>
            <a:r>
              <a:rPr lang="en-US" dirty="0" smtClean="0"/>
              <a:t>Cited 4 times</a:t>
            </a:r>
            <a:br>
              <a:rPr lang="en-US" dirty="0" smtClean="0"/>
            </a:br>
            <a:r>
              <a:rPr lang="en-US" dirty="0"/>
              <a:t>IEEE </a:t>
            </a:r>
            <a:r>
              <a:rPr lang="en-US" dirty="0" smtClean="0"/>
              <a:t>Transactions on Reliability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/>
              <a:t>Interest within Academia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666198"/>
            <a:ext cx="998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Research Questions:</a:t>
            </a:r>
          </a:p>
          <a:p>
            <a:r>
              <a:rPr lang="en-US" sz="2000" dirty="0" smtClean="0"/>
              <a:t>1</a:t>
            </a:r>
            <a:r>
              <a:rPr lang="en-US" sz="2000" dirty="0"/>
              <a:t>) RQ1: What are the key problems and the </a:t>
            </a:r>
            <a:r>
              <a:rPr lang="en-US" sz="2000" dirty="0" smtClean="0"/>
              <a:t>techniques </a:t>
            </a:r>
            <a:r>
              <a:rPr lang="en-US" sz="2000" dirty="0"/>
              <a:t>in fuzzing research?</a:t>
            </a:r>
          </a:p>
          <a:p>
            <a:r>
              <a:rPr lang="en-US" sz="2000" dirty="0"/>
              <a:t>2) RQ2: What are the usable </a:t>
            </a:r>
            <a:r>
              <a:rPr lang="en-US" sz="2000" dirty="0" err="1"/>
              <a:t>fuzzers</a:t>
            </a:r>
            <a:r>
              <a:rPr lang="en-US" sz="2000" dirty="0"/>
              <a:t> and their known </a:t>
            </a:r>
            <a:r>
              <a:rPr lang="en-US" sz="2000" dirty="0" smtClean="0"/>
              <a:t>application domains</a:t>
            </a:r>
            <a:r>
              <a:rPr lang="en-US" sz="2000" dirty="0"/>
              <a:t>?</a:t>
            </a:r>
          </a:p>
          <a:p>
            <a:r>
              <a:rPr lang="en-US" sz="2000" dirty="0"/>
              <a:t>3) RQ3: What are the future research opportunities or directions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224397"/>
            <a:ext cx="5146166" cy="3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The Fuzzing Process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072C3-1737-4659-AA8A-F9824A80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0" y="1600201"/>
            <a:ext cx="32004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Target Program</a:t>
            </a:r>
          </a:p>
          <a:p>
            <a:pPr lvl="1"/>
            <a:r>
              <a:rPr lang="en-US" sz="1600" dirty="0" smtClean="0"/>
              <a:t>program to test</a:t>
            </a:r>
          </a:p>
          <a:p>
            <a:r>
              <a:rPr lang="en-US" sz="1600" dirty="0" smtClean="0"/>
              <a:t>Monitor</a:t>
            </a:r>
          </a:p>
          <a:p>
            <a:pPr lvl="1"/>
            <a:r>
              <a:rPr lang="en-US" sz="1600" dirty="0" smtClean="0"/>
              <a:t>Observation of code (taint analysis, instrumentation)</a:t>
            </a:r>
          </a:p>
          <a:p>
            <a:r>
              <a:rPr lang="en-US" sz="1600" dirty="0" smtClean="0"/>
              <a:t>Test Case Generator</a:t>
            </a:r>
          </a:p>
          <a:p>
            <a:pPr lvl="1"/>
            <a:r>
              <a:rPr lang="en-US" sz="1600" dirty="0" smtClean="0"/>
              <a:t>Used for generating inputs</a:t>
            </a:r>
          </a:p>
          <a:p>
            <a:pPr lvl="1"/>
            <a:r>
              <a:rPr lang="en-US" sz="1600" dirty="0" smtClean="0"/>
              <a:t>Mutation Based – uses seed file to rearrange inputs for testing</a:t>
            </a:r>
          </a:p>
          <a:p>
            <a:pPr lvl="1"/>
            <a:r>
              <a:rPr lang="en-US" sz="1600" dirty="0" smtClean="0"/>
              <a:t>Grammar Based – generates inputs from specification</a:t>
            </a:r>
          </a:p>
          <a:p>
            <a:r>
              <a:rPr lang="en-US" sz="1600" dirty="0" smtClean="0"/>
              <a:t>Bug Detector</a:t>
            </a:r>
          </a:p>
          <a:p>
            <a:pPr lvl="1"/>
            <a:r>
              <a:rPr lang="en-US" sz="1600" dirty="0" smtClean="0"/>
              <a:t>collects inputs upon faults (stack traces)</a:t>
            </a:r>
          </a:p>
          <a:p>
            <a:r>
              <a:rPr lang="en-US" sz="1600" dirty="0" smtClean="0"/>
              <a:t>Bug Filter</a:t>
            </a:r>
          </a:p>
          <a:p>
            <a:pPr lvl="1"/>
            <a:r>
              <a:rPr lang="en-US" sz="1600" dirty="0" smtClean="0"/>
              <a:t>Finding only bugs that interest the tester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536"/>
            <a:ext cx="5523629" cy="4912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Black, White, </a:t>
            </a:r>
            <a:r>
              <a:rPr lang="en-US" dirty="0" smtClean="0"/>
              <a:t>Grey-box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Black-Box Fuzzing</a:t>
            </a:r>
          </a:p>
          <a:p>
            <a:pPr lvl="1"/>
            <a:r>
              <a:rPr lang="en-US" dirty="0" smtClean="0"/>
              <a:t>No knowledge of the system</a:t>
            </a:r>
          </a:p>
          <a:p>
            <a:pPr lvl="1"/>
            <a:r>
              <a:rPr lang="en-US" dirty="0" smtClean="0"/>
              <a:t>Usually use templates / seed files</a:t>
            </a:r>
          </a:p>
          <a:p>
            <a:pPr lvl="1"/>
            <a:r>
              <a:rPr lang="en-US" dirty="0" smtClean="0"/>
              <a:t>Low code coverage due to random inputs</a:t>
            </a:r>
          </a:p>
          <a:p>
            <a:r>
              <a:rPr lang="en-US" dirty="0" smtClean="0"/>
              <a:t>White-Box Fuzzing</a:t>
            </a:r>
          </a:p>
          <a:p>
            <a:pPr lvl="1"/>
            <a:r>
              <a:rPr lang="en-US" dirty="0" smtClean="0"/>
              <a:t>Can cover all program paths (in theory)</a:t>
            </a:r>
          </a:p>
          <a:p>
            <a:pPr lvl="1"/>
            <a:r>
              <a:rPr lang="en-US" dirty="0" smtClean="0"/>
              <a:t>Takes concrete input and solves for constraints</a:t>
            </a:r>
          </a:p>
          <a:p>
            <a:pPr lvl="1"/>
            <a:r>
              <a:rPr lang="en-US" dirty="0" smtClean="0"/>
              <a:t>Usually doesn’t – many execution paths and constraints solver issues</a:t>
            </a:r>
          </a:p>
          <a:p>
            <a:r>
              <a:rPr lang="en-US" dirty="0" smtClean="0"/>
              <a:t>Grey-Box Fuzzing</a:t>
            </a:r>
          </a:p>
          <a:p>
            <a:pPr lvl="1"/>
            <a:r>
              <a:rPr lang="en-US" dirty="0" smtClean="0"/>
              <a:t>Uses subset of white-box information for fuzzing (such as):</a:t>
            </a:r>
          </a:p>
          <a:p>
            <a:pPr lvl="1"/>
            <a:r>
              <a:rPr lang="en-US" dirty="0" smtClean="0"/>
              <a:t>Uses code instrumentation to obtain code coverage at run time</a:t>
            </a:r>
          </a:p>
          <a:p>
            <a:pPr lvl="1"/>
            <a:r>
              <a:rPr lang="en-US" dirty="0" smtClean="0"/>
              <a:t>Uses taint analysis for tracing specific data inputs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(RQ1) Problems within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4419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1) Seed Generation and Selection</a:t>
            </a:r>
          </a:p>
          <a:p>
            <a:pPr lvl="1"/>
            <a:r>
              <a:rPr lang="en-US" dirty="0" smtClean="0"/>
              <a:t>Six kinds of selection algorithms</a:t>
            </a:r>
          </a:p>
          <a:p>
            <a:pPr lvl="2"/>
            <a:r>
              <a:rPr lang="en-US" dirty="0" smtClean="0"/>
              <a:t>Set coverage algorithm from peach</a:t>
            </a:r>
          </a:p>
          <a:p>
            <a:pPr lvl="2"/>
            <a:r>
              <a:rPr lang="en-US" dirty="0" smtClean="0"/>
              <a:t>A random seed selection algorithm</a:t>
            </a:r>
          </a:p>
          <a:p>
            <a:pPr lvl="2"/>
            <a:r>
              <a:rPr lang="en-US" dirty="0" smtClean="0"/>
              <a:t>A minimal set cover (from greedy algorithm) ***</a:t>
            </a:r>
          </a:p>
          <a:p>
            <a:pPr lvl="2"/>
            <a:r>
              <a:rPr lang="en-US" dirty="0" smtClean="0"/>
              <a:t>A minimal set cover weighted by size</a:t>
            </a:r>
          </a:p>
          <a:p>
            <a:pPr lvl="2"/>
            <a:r>
              <a:rPr lang="en-US" dirty="0" smtClean="0"/>
              <a:t>A minimal set cover weighed by execution time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hotset</a:t>
            </a:r>
            <a:r>
              <a:rPr lang="en-US" dirty="0" smtClean="0"/>
              <a:t> algorithm (run for time t, then rank the set)</a:t>
            </a:r>
          </a:p>
          <a:p>
            <a:pPr lvl="1"/>
            <a:r>
              <a:rPr lang="en-US" dirty="0" smtClean="0"/>
              <a:t>Notable contributions</a:t>
            </a:r>
          </a:p>
          <a:p>
            <a:pPr lvl="2"/>
            <a:r>
              <a:rPr lang="en-US" dirty="0" smtClean="0"/>
              <a:t>Heuristics performs better than random sampling</a:t>
            </a:r>
          </a:p>
          <a:p>
            <a:pPr lvl="2"/>
            <a:r>
              <a:rPr lang="en-US" dirty="0" smtClean="0"/>
              <a:t>Unweighted </a:t>
            </a:r>
            <a:r>
              <a:rPr lang="en-US" dirty="0" err="1" smtClean="0"/>
              <a:t>minset</a:t>
            </a:r>
            <a:r>
              <a:rPr lang="en-US" dirty="0" smtClean="0"/>
              <a:t> performs best of the six above</a:t>
            </a:r>
          </a:p>
          <a:p>
            <a:pPr lvl="2"/>
            <a:r>
              <a:rPr lang="en-US" dirty="0" smtClean="0"/>
              <a:t>A reduced set of seed files is more efficient than original set</a:t>
            </a:r>
          </a:p>
          <a:p>
            <a:pPr lvl="2"/>
            <a:r>
              <a:rPr lang="en-US" dirty="0" smtClean="0"/>
              <a:t>A reduced set of seed files can apply to multiple applications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(RQ1) </a:t>
            </a:r>
            <a:r>
              <a:rPr lang="en-US" dirty="0" smtClean="0"/>
              <a:t>Problems within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2) Input validation and Coverage</a:t>
            </a:r>
          </a:p>
          <a:p>
            <a:pPr lvl="1"/>
            <a:r>
              <a:rPr lang="en-US" dirty="0" smtClean="0"/>
              <a:t>Integrity Validation</a:t>
            </a:r>
          </a:p>
          <a:p>
            <a:pPr lvl="2"/>
            <a:r>
              <a:rPr lang="en-US" dirty="0" smtClean="0"/>
              <a:t>Defeating checksums</a:t>
            </a:r>
          </a:p>
          <a:p>
            <a:pPr lvl="1"/>
            <a:r>
              <a:rPr lang="en-US" dirty="0" smtClean="0"/>
              <a:t>Format Validation</a:t>
            </a:r>
          </a:p>
          <a:p>
            <a:pPr lvl="2"/>
            <a:r>
              <a:rPr lang="en-US" dirty="0" smtClean="0"/>
              <a:t>Defeating communication protocols</a:t>
            </a:r>
          </a:p>
          <a:p>
            <a:pPr lvl="1"/>
            <a:r>
              <a:rPr lang="en-US" dirty="0" smtClean="0"/>
              <a:t>Environment Validation</a:t>
            </a:r>
          </a:p>
          <a:p>
            <a:pPr lvl="2"/>
            <a:r>
              <a:rPr lang="en-US" dirty="0" smtClean="0"/>
              <a:t>Defeat OS, version dependency, or one-off </a:t>
            </a:r>
            <a:r>
              <a:rPr lang="en-US" dirty="0" err="1" smtClean="0"/>
              <a:t>configs</a:t>
            </a:r>
            <a:endParaRPr lang="en-US" dirty="0" smtClean="0"/>
          </a:p>
          <a:p>
            <a:pPr lvl="1"/>
            <a:r>
              <a:rPr lang="en-US" dirty="0" smtClean="0"/>
              <a:t>Input Coverage</a:t>
            </a:r>
          </a:p>
          <a:p>
            <a:pPr lvl="2"/>
            <a:r>
              <a:rPr lang="en-US" dirty="0" smtClean="0"/>
              <a:t>Defeating low coverage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(RQ1) </a:t>
            </a:r>
            <a:r>
              <a:rPr lang="en-US" dirty="0" smtClean="0"/>
              <a:t>Problems within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3) Crash induce test case handling</a:t>
            </a:r>
          </a:p>
          <a:p>
            <a:pPr lvl="1"/>
            <a:r>
              <a:rPr lang="en-US" dirty="0" smtClean="0"/>
              <a:t>Comparing</a:t>
            </a:r>
            <a:endParaRPr lang="en-US" dirty="0"/>
          </a:p>
          <a:p>
            <a:pPr lvl="2"/>
            <a:r>
              <a:rPr lang="en-US" dirty="0" smtClean="0"/>
              <a:t>Rank from most severe to least severe</a:t>
            </a:r>
          </a:p>
          <a:p>
            <a:pPr lvl="2"/>
            <a:r>
              <a:rPr lang="en-US" dirty="0" smtClean="0"/>
              <a:t>Traditional clustering methods</a:t>
            </a:r>
          </a:p>
          <a:p>
            <a:pPr lvl="1"/>
            <a:r>
              <a:rPr lang="en-US" dirty="0" smtClean="0"/>
              <a:t>Uniqueness</a:t>
            </a:r>
            <a:endParaRPr lang="en-US" dirty="0"/>
          </a:p>
          <a:p>
            <a:pPr lvl="2"/>
            <a:r>
              <a:rPr lang="en-US" dirty="0" smtClean="0"/>
              <a:t>Thread call stack &amp; address of fault causing instruction</a:t>
            </a:r>
          </a:p>
          <a:p>
            <a:pPr lvl="2"/>
            <a:r>
              <a:rPr lang="en-US" dirty="0" smtClean="0"/>
              <a:t>Execution path of fault causing instruction</a:t>
            </a:r>
          </a:p>
          <a:p>
            <a:pPr lvl="1"/>
            <a:r>
              <a:rPr lang="en-US" dirty="0" smtClean="0"/>
              <a:t>Exploitability</a:t>
            </a:r>
          </a:p>
          <a:p>
            <a:pPr lvl="2"/>
            <a:r>
              <a:rPr lang="en-US" dirty="0" smtClean="0"/>
              <a:t>Usually requires code analysis tools (e.g. GDB)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(RQ1) </a:t>
            </a:r>
            <a:r>
              <a:rPr lang="en-US" dirty="0" smtClean="0"/>
              <a:t>Problems within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4419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4) Runtime information and Effectiveness</a:t>
            </a:r>
          </a:p>
          <a:p>
            <a:pPr lvl="1"/>
            <a:r>
              <a:rPr lang="en-US" dirty="0" smtClean="0"/>
              <a:t>Path Explosion</a:t>
            </a:r>
          </a:p>
          <a:p>
            <a:pPr lvl="2"/>
            <a:r>
              <a:rPr lang="en-US" dirty="0" smtClean="0"/>
              <a:t>Toughest problem in symbolic execution</a:t>
            </a:r>
          </a:p>
          <a:p>
            <a:pPr lvl="2"/>
            <a:r>
              <a:rPr lang="en-US" dirty="0" smtClean="0"/>
              <a:t>Due to the numerous possible branches</a:t>
            </a:r>
          </a:p>
          <a:p>
            <a:pPr lvl="1"/>
            <a:r>
              <a:rPr lang="en-US" dirty="0" smtClean="0"/>
              <a:t>Imprecise Symbolic Execution</a:t>
            </a:r>
          </a:p>
          <a:p>
            <a:pPr lvl="2"/>
            <a:r>
              <a:rPr lang="en-US" dirty="0" smtClean="0"/>
              <a:t>Constraint solvers yield improper results</a:t>
            </a:r>
          </a:p>
          <a:p>
            <a:pPr lvl="2"/>
            <a:r>
              <a:rPr lang="en-US" dirty="0" smtClean="0"/>
              <a:t>Floating point inputs are common issues</a:t>
            </a:r>
          </a:p>
          <a:p>
            <a:pPr lvl="1"/>
            <a:r>
              <a:rPr lang="en-US" dirty="0" smtClean="0"/>
              <a:t>Under-tainting</a:t>
            </a:r>
          </a:p>
          <a:p>
            <a:pPr lvl="2"/>
            <a:r>
              <a:rPr lang="en-US" dirty="0" smtClean="0"/>
              <a:t>Data transmission is neglected for taint propagation</a:t>
            </a:r>
          </a:p>
          <a:p>
            <a:pPr lvl="1"/>
            <a:r>
              <a:rPr lang="en-US" dirty="0" smtClean="0"/>
              <a:t>Over-tainting</a:t>
            </a:r>
          </a:p>
          <a:p>
            <a:pPr lvl="2"/>
            <a:r>
              <a:rPr lang="en-US" dirty="0" smtClean="0"/>
              <a:t>Taint propagation to unnecessary variables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(RQ1) </a:t>
            </a:r>
            <a:r>
              <a:rPr lang="en-US" dirty="0" smtClean="0"/>
              <a:t>Problems within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5) Scalability in fuzzing</a:t>
            </a:r>
          </a:p>
          <a:p>
            <a:pPr lvl="1"/>
            <a:r>
              <a:rPr lang="en-US" dirty="0" smtClean="0"/>
              <a:t>Find many “shallow” bugs in many programs (scalable)</a:t>
            </a:r>
          </a:p>
          <a:p>
            <a:pPr lvl="1"/>
            <a:r>
              <a:rPr lang="en-US" dirty="0" smtClean="0"/>
              <a:t>Find many “deep” bugs in a few programs (efficient)</a:t>
            </a:r>
          </a:p>
          <a:p>
            <a:pPr lvl="1"/>
            <a:r>
              <a:rPr lang="en-US" dirty="0" smtClean="0"/>
              <a:t>Application aware fuzzing </a:t>
            </a:r>
          </a:p>
          <a:p>
            <a:pPr lvl="1"/>
            <a:r>
              <a:rPr lang="en-US" dirty="0" smtClean="0"/>
              <a:t>Reduce scope of the analysis</a:t>
            </a:r>
          </a:p>
          <a:p>
            <a:pPr lvl="1"/>
            <a:r>
              <a:rPr lang="en-US" dirty="0" smtClean="0"/>
              <a:t>Cloud services for multiple platforms (mobile)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C5C85-7CEE-41FD-9413-C001BFC8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" y="762000"/>
            <a:ext cx="9089887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RQ(2) Usable </a:t>
            </a:r>
            <a:r>
              <a:rPr lang="en-US" dirty="0" err="1" smtClean="0"/>
              <a:t>Fuzzers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 purpose </a:t>
            </a:r>
            <a:r>
              <a:rPr lang="en-US" dirty="0" err="1"/>
              <a:t>f</a:t>
            </a:r>
            <a:r>
              <a:rPr lang="en-US" dirty="0" err="1" smtClean="0"/>
              <a:t>uzzers</a:t>
            </a:r>
            <a:endParaRPr lang="en-US" dirty="0" smtClean="0"/>
          </a:p>
          <a:p>
            <a:pPr lvl="1"/>
            <a:r>
              <a:rPr lang="en-US" dirty="0" smtClean="0"/>
              <a:t>Modifiable to meet most scenarios</a:t>
            </a:r>
          </a:p>
          <a:p>
            <a:r>
              <a:rPr lang="en-US" dirty="0" err="1" smtClean="0"/>
              <a:t>Fuzzers</a:t>
            </a:r>
            <a:r>
              <a:rPr lang="en-US" dirty="0" smtClean="0"/>
              <a:t> for compilers and interpreters</a:t>
            </a:r>
          </a:p>
          <a:p>
            <a:pPr lvl="1"/>
            <a:r>
              <a:rPr lang="en-US" dirty="0" smtClean="0"/>
              <a:t>Create near real programs for assessment</a:t>
            </a:r>
          </a:p>
          <a:p>
            <a:r>
              <a:rPr lang="en-US" dirty="0" err="1" smtClean="0"/>
              <a:t>Fuzzers</a:t>
            </a:r>
            <a:r>
              <a:rPr lang="en-US" dirty="0" smtClean="0"/>
              <a:t> for application software</a:t>
            </a:r>
          </a:p>
          <a:p>
            <a:pPr lvl="1"/>
            <a:r>
              <a:rPr lang="en-US" dirty="0" smtClean="0"/>
              <a:t>Target specific OS and types of programs</a:t>
            </a:r>
          </a:p>
          <a:p>
            <a:r>
              <a:rPr lang="en-US" dirty="0" err="1" smtClean="0"/>
              <a:t>Fuzzers</a:t>
            </a:r>
            <a:r>
              <a:rPr lang="en-US" dirty="0" smtClean="0"/>
              <a:t> for network protocols</a:t>
            </a:r>
          </a:p>
          <a:p>
            <a:pPr lvl="1"/>
            <a:r>
              <a:rPr lang="en-US" dirty="0" smtClean="0"/>
              <a:t>Target programs that are available over the network</a:t>
            </a:r>
          </a:p>
          <a:p>
            <a:r>
              <a:rPr lang="en-US" dirty="0" err="1" smtClean="0"/>
              <a:t>Fuzzers</a:t>
            </a:r>
            <a:r>
              <a:rPr lang="en-US" dirty="0" smtClean="0"/>
              <a:t> for OS Kernels</a:t>
            </a:r>
          </a:p>
          <a:p>
            <a:pPr lvl="1"/>
            <a:r>
              <a:rPr lang="en-US" dirty="0" smtClean="0"/>
              <a:t>Target the kernel’s underlying functions</a:t>
            </a:r>
          </a:p>
          <a:p>
            <a:r>
              <a:rPr lang="en-US" dirty="0" err="1" smtClean="0"/>
              <a:t>Fuzzers</a:t>
            </a:r>
            <a:r>
              <a:rPr lang="en-US" dirty="0" smtClean="0"/>
              <a:t> for Embedded Devices</a:t>
            </a:r>
          </a:p>
          <a:p>
            <a:pPr lvl="1"/>
            <a:r>
              <a:rPr lang="en-US" dirty="0" smtClean="0"/>
              <a:t>Target mobile, drivers, or components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</a:t>
            </a:r>
            <a:r>
              <a:rPr lang="en-US" dirty="0" smtClean="0"/>
              <a:t>choose </a:t>
            </a:r>
            <a:r>
              <a:rPr lang="en-US" dirty="0" smtClean="0"/>
              <a:t>this </a:t>
            </a:r>
            <a:r>
              <a:rPr lang="en-US" dirty="0" smtClean="0"/>
              <a:t>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Directly related to security</a:t>
            </a:r>
          </a:p>
          <a:p>
            <a:pPr lvl="1"/>
            <a:r>
              <a:rPr lang="en-US" dirty="0" smtClean="0"/>
              <a:t>Directly related to my current research</a:t>
            </a:r>
            <a:endParaRPr lang="en-US" dirty="0" smtClean="0"/>
          </a:p>
          <a:p>
            <a:pPr lvl="1"/>
            <a:r>
              <a:rPr lang="en-US" dirty="0" smtClean="0"/>
              <a:t>Useful in finding unknown vulnerabilities that may be exploitable</a:t>
            </a:r>
            <a:endParaRPr lang="en-US" dirty="0" smtClean="0"/>
          </a:p>
          <a:p>
            <a:r>
              <a:rPr lang="en-US" dirty="0" smtClean="0"/>
              <a:t>It’s a survey paper</a:t>
            </a:r>
            <a:endParaRPr lang="en-US" dirty="0" smtClean="0"/>
          </a:p>
          <a:p>
            <a:pPr lvl="1"/>
            <a:r>
              <a:rPr lang="en-US" dirty="0" smtClean="0"/>
              <a:t>Collection of other people’s work</a:t>
            </a:r>
          </a:p>
          <a:p>
            <a:pPr lvl="1"/>
            <a:r>
              <a:rPr lang="en-US" dirty="0" smtClean="0"/>
              <a:t>Uniquely </a:t>
            </a:r>
            <a:r>
              <a:rPr lang="en-US" dirty="0"/>
              <a:t>o</a:t>
            </a:r>
            <a:r>
              <a:rPr lang="en-US" dirty="0" smtClean="0"/>
              <a:t>rganized to accomplish a goal</a:t>
            </a:r>
          </a:p>
          <a:p>
            <a:pPr lvl="1"/>
            <a:r>
              <a:rPr lang="en-US" dirty="0" smtClean="0"/>
              <a:t>Helps future readers understand the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0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(RQ3)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Input validation and coverage</a:t>
            </a:r>
          </a:p>
          <a:p>
            <a:pPr lvl="1"/>
            <a:r>
              <a:rPr lang="en-US" dirty="0" smtClean="0"/>
              <a:t>Generate inputs that meet specification and bypass validation</a:t>
            </a:r>
          </a:p>
          <a:p>
            <a:r>
              <a:rPr lang="en-US" dirty="0" smtClean="0"/>
              <a:t>Smart fuzzing</a:t>
            </a:r>
          </a:p>
          <a:p>
            <a:pPr lvl="1"/>
            <a:r>
              <a:rPr lang="en-US" dirty="0" smtClean="0"/>
              <a:t>Path explosion, imprecise symbolic execution, over/under tainting</a:t>
            </a:r>
          </a:p>
          <a:p>
            <a:r>
              <a:rPr lang="en-US" dirty="0" smtClean="0"/>
              <a:t>Filtering fuzzing outputs</a:t>
            </a:r>
          </a:p>
          <a:p>
            <a:pPr lvl="1"/>
            <a:r>
              <a:rPr lang="en-US" dirty="0" smtClean="0"/>
              <a:t>Classifying and prioritizing found bugs</a:t>
            </a:r>
          </a:p>
          <a:p>
            <a:r>
              <a:rPr lang="en-US" dirty="0" smtClean="0"/>
              <a:t>Seed/Input generation and selection</a:t>
            </a:r>
          </a:p>
          <a:p>
            <a:pPr lvl="1"/>
            <a:r>
              <a:rPr lang="en-US" dirty="0" smtClean="0"/>
              <a:t>Generating or mutating inputs to gain coverage/efficiencies</a:t>
            </a:r>
          </a:p>
          <a:p>
            <a:r>
              <a:rPr lang="en-US" dirty="0" smtClean="0"/>
              <a:t>Combining different testing methods</a:t>
            </a:r>
          </a:p>
          <a:p>
            <a:pPr lvl="1"/>
            <a:r>
              <a:rPr lang="en-US" dirty="0" smtClean="0"/>
              <a:t>Use various combinations of testing in unique ways</a:t>
            </a:r>
          </a:p>
          <a:p>
            <a:r>
              <a:rPr lang="en-US" dirty="0" smtClean="0"/>
              <a:t>Combining other techniques with fuzzing</a:t>
            </a:r>
          </a:p>
          <a:p>
            <a:pPr lvl="1"/>
            <a:r>
              <a:rPr lang="en-US" dirty="0" smtClean="0"/>
              <a:t>Focus attention on untested code or adapt machine learning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2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Great overview on fuzzing</a:t>
            </a:r>
          </a:p>
          <a:p>
            <a:pPr lvl="1"/>
            <a:r>
              <a:rPr lang="en-US" dirty="0" smtClean="0"/>
              <a:t>Summarized 171 papers</a:t>
            </a:r>
          </a:p>
          <a:p>
            <a:pPr lvl="1"/>
            <a:r>
              <a:rPr lang="en-US" dirty="0" smtClean="0"/>
              <a:t>Explained trends and similarities within academia</a:t>
            </a:r>
          </a:p>
          <a:p>
            <a:r>
              <a:rPr lang="en-US" dirty="0" smtClean="0"/>
              <a:t>Focused on future work</a:t>
            </a:r>
          </a:p>
          <a:p>
            <a:pPr lvl="1"/>
            <a:r>
              <a:rPr lang="en-US" dirty="0" smtClean="0"/>
              <a:t>Examined problem within fuzzing applications</a:t>
            </a:r>
          </a:p>
          <a:p>
            <a:pPr lvl="1"/>
            <a:r>
              <a:rPr lang="en-US" dirty="0" smtClean="0"/>
              <a:t>Elaborated on usable tools and their purpose</a:t>
            </a:r>
          </a:p>
          <a:p>
            <a:pPr lvl="1"/>
            <a:r>
              <a:rPr lang="en-US" dirty="0" smtClean="0"/>
              <a:t>Listed trending areas of working within fuzzing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E3D6-2220-4DAA-B85D-B9D9161D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 or Comments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??   ||   //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A468-5D16-4828-874A-DD59B5A9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45" y="4863772"/>
            <a:ext cx="8229600" cy="1096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“</a:t>
            </a:r>
            <a:r>
              <a:rPr lang="en-US" sz="2000" dirty="0"/>
              <a:t>Education is what remains after one has forgotten what one has learned in </a:t>
            </a:r>
            <a:r>
              <a:rPr lang="en-US" sz="2000" dirty="0" smtClean="0"/>
              <a:t>school</a:t>
            </a:r>
            <a:r>
              <a:rPr lang="en-US" sz="2000" dirty="0" smtClean="0"/>
              <a:t>.”</a:t>
            </a:r>
            <a:r>
              <a:rPr lang="en-US" sz="2400" i="1" dirty="0" smtClean="0"/>
              <a:t> </a:t>
            </a:r>
            <a:r>
              <a:rPr lang="en-US" sz="1800" i="1" dirty="0" smtClean="0"/>
              <a:t>- </a:t>
            </a:r>
            <a:r>
              <a:rPr lang="en-US" sz="1800" dirty="0" smtClean="0"/>
              <a:t>Albert </a:t>
            </a:r>
            <a:r>
              <a:rPr lang="en-US" sz="1800" dirty="0"/>
              <a:t>Einstein 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E50D-5B40-4CFE-BCCE-0E239A75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1. Introduction</a:t>
            </a:r>
          </a:p>
          <a:p>
            <a:pPr marL="457200" lvl="1" indent="0">
              <a:buNone/>
            </a:pPr>
            <a:r>
              <a:rPr lang="en-US" dirty="0" smtClean="0"/>
              <a:t>1.0</a:t>
            </a:r>
            <a:r>
              <a:rPr lang="en-US" dirty="0"/>
              <a:t>. </a:t>
            </a:r>
            <a:r>
              <a:rPr lang="en-US" dirty="0" smtClean="0"/>
              <a:t>Motivation</a:t>
            </a:r>
          </a:p>
          <a:p>
            <a:pPr marL="457200" lvl="1" indent="0">
              <a:buNone/>
            </a:pPr>
            <a:r>
              <a:rPr lang="en-US" dirty="0" smtClean="0"/>
              <a:t>1.1</a:t>
            </a:r>
            <a:r>
              <a:rPr lang="en-US" dirty="0"/>
              <a:t>. Interest within academia</a:t>
            </a:r>
          </a:p>
          <a:p>
            <a:pPr marL="0" indent="0">
              <a:buNone/>
            </a:pPr>
            <a:r>
              <a:rPr lang="en-US" b="1" dirty="0" smtClean="0">
                <a:latin typeface="+mn-lt"/>
              </a:rPr>
              <a:t>2</a:t>
            </a:r>
            <a:r>
              <a:rPr lang="en-US" b="1" dirty="0">
                <a:latin typeface="+mn-lt"/>
              </a:rPr>
              <a:t>. </a:t>
            </a:r>
            <a:r>
              <a:rPr lang="en-US" b="1" dirty="0" smtClean="0">
                <a:latin typeface="+mn-lt"/>
              </a:rPr>
              <a:t>The Fuzzing Process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3. </a:t>
            </a:r>
            <a:r>
              <a:rPr lang="en-US" b="1" dirty="0" smtClean="0">
                <a:latin typeface="+mn-lt"/>
              </a:rPr>
              <a:t>White, Grey, Black-box Fuzzing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4. </a:t>
            </a:r>
            <a:r>
              <a:rPr lang="en-US" b="1" dirty="0" smtClean="0">
                <a:latin typeface="+mn-lt"/>
              </a:rPr>
              <a:t>Problems within Fuzzing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r>
              <a:rPr lang="en-US" b="1" dirty="0" smtClean="0">
                <a:latin typeface="+mn-lt"/>
              </a:rPr>
              <a:t>5. Usable </a:t>
            </a:r>
            <a:r>
              <a:rPr lang="en-US" b="1" dirty="0" err="1" smtClean="0">
                <a:latin typeface="+mn-lt"/>
              </a:rPr>
              <a:t>Fuzzers</a:t>
            </a:r>
            <a:endParaRPr lang="en-US" b="1" dirty="0" smtClean="0">
              <a:latin typeface="+mn-lt"/>
            </a:endParaRPr>
          </a:p>
          <a:p>
            <a:pPr marL="0" indent="0">
              <a:buNone/>
            </a:pPr>
            <a:r>
              <a:rPr lang="en-US" b="1" dirty="0" smtClean="0">
                <a:latin typeface="+mn-lt"/>
              </a:rPr>
              <a:t>6. </a:t>
            </a:r>
            <a:r>
              <a:rPr lang="en-US" b="1" dirty="0" smtClean="0">
                <a:latin typeface="+mn-lt"/>
              </a:rPr>
              <a:t>Future work</a:t>
            </a:r>
            <a:endParaRPr lang="en-US" b="1" dirty="0" smtClean="0">
              <a:latin typeface="+mn-lt"/>
            </a:endParaRPr>
          </a:p>
          <a:p>
            <a:pPr marL="0" indent="0">
              <a:buNone/>
            </a:pPr>
            <a:r>
              <a:rPr lang="en-US" b="1" dirty="0" smtClean="0">
                <a:latin typeface="+mn-lt"/>
              </a:rPr>
              <a:t>7. </a:t>
            </a:r>
            <a:r>
              <a:rPr lang="en-US" b="1" dirty="0" smtClean="0">
                <a:latin typeface="+mn-lt"/>
              </a:rPr>
              <a:t>Conclusion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93E547-8880-4485-ADE6-F1C40FBA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1.0 Motivation – What is Fuzzing?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play a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Can you find the BUGS?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102"/>
            <a:ext cx="8229600" cy="944562"/>
          </a:xfrm>
        </p:spPr>
        <p:txBody>
          <a:bodyPr/>
          <a:lstStyle/>
          <a:p>
            <a:r>
              <a:rPr lang="en-US" dirty="0" smtClean="0"/>
              <a:t>Program working correctly,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66" y="2468564"/>
            <a:ext cx="9141532" cy="4389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067447"/>
            <a:ext cx="5791200" cy="13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1.0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" y="2468564"/>
            <a:ext cx="9141532" cy="4389436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762000" y="1447800"/>
            <a:ext cx="8077200" cy="982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arabicParenR"/>
            </a:pPr>
            <a:r>
              <a:rPr lang="en-US" smtClean="0"/>
              <a:t>Buffer Overflow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mtClean="0"/>
              <a:t>Doesn’t close file descriptor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mtClean="0"/>
              <a:t>String Format error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46841" y="4646200"/>
            <a:ext cx="76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81000" y="5217702"/>
            <a:ext cx="76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81000" y="5771151"/>
            <a:ext cx="76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3)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34570"/>
            <a:ext cx="8229600" cy="685799"/>
          </a:xfrm>
        </p:spPr>
        <p:txBody>
          <a:bodyPr/>
          <a:lstStyle/>
          <a:p>
            <a:r>
              <a:rPr lang="en-US" dirty="0" smtClean="0"/>
              <a:t>Format String Error (Memory Leak)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6" y="2286000"/>
            <a:ext cx="8412743" cy="103346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Buffer Overflow (Exploitable RCE)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9" y="4076303"/>
            <a:ext cx="8247731" cy="13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34570"/>
            <a:ext cx="8229600" cy="685799"/>
          </a:xfrm>
        </p:spPr>
        <p:txBody>
          <a:bodyPr/>
          <a:lstStyle/>
          <a:p>
            <a:r>
              <a:rPr lang="en-US" dirty="0" smtClean="0"/>
              <a:t>Format String Error (Memory Leak)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6" y="2286000"/>
            <a:ext cx="8412743" cy="103346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Buffer Overflow (Exploitable RCE)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9" y="4076303"/>
            <a:ext cx="8247731" cy="136009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267200" y="1836109"/>
            <a:ext cx="4876800" cy="1066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28241" y="3652762"/>
            <a:ext cx="4876800" cy="1066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14900" y="41504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The Fuzz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Uncheck input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1.1 Interest within Academia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1164"/>
            <a:ext cx="3962400" cy="2409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731" y="1357924"/>
            <a:ext cx="3680938" cy="2729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007" y="4026374"/>
            <a:ext cx="4696786" cy="17193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099942"/>
            <a:ext cx="3775390" cy="17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5371_Presentation_Taniza" id="{49D32221-A939-41C2-B2DC-B9F6AA2F85C8}" vid="{BBA1AA19-F9A2-4AE9-94B5-6B77BE19AB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976</Words>
  <Application>Microsoft Office PowerPoint</Application>
  <PresentationFormat>On-screen Show (4:3)</PresentationFormat>
  <Paragraphs>208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Calibri</vt:lpstr>
      <vt:lpstr>uccs-powerpoint-template-2014-cobranded</vt:lpstr>
      <vt:lpstr>Fuzzing: State of the Art</vt:lpstr>
      <vt:lpstr>Why I choose this paper?</vt:lpstr>
      <vt:lpstr>Overview</vt:lpstr>
      <vt:lpstr>1.0 Motivation – What is Fuzzing?</vt:lpstr>
      <vt:lpstr>Program working correctly, right?</vt:lpstr>
      <vt:lpstr>1.0 Motivation</vt:lpstr>
      <vt:lpstr>1.0 Motivation</vt:lpstr>
      <vt:lpstr>1.0 Motivation</vt:lpstr>
      <vt:lpstr>1.1 Interest within Academia</vt:lpstr>
      <vt:lpstr>1.1 Interest within Academia</vt:lpstr>
      <vt:lpstr>2. The Fuzzing Process</vt:lpstr>
      <vt:lpstr>3. Black, White, Grey-box Fuzzing</vt:lpstr>
      <vt:lpstr>4. (RQ1) Problems within Fuzzing</vt:lpstr>
      <vt:lpstr>4. (RQ1) Problems within Fuzzing</vt:lpstr>
      <vt:lpstr>4. (RQ1) Problems within Fuzzing</vt:lpstr>
      <vt:lpstr>4. (RQ1) Problems within Fuzzing</vt:lpstr>
      <vt:lpstr>4. (RQ1) Problems within Fuzzing</vt:lpstr>
      <vt:lpstr>PowerPoint Presentation</vt:lpstr>
      <vt:lpstr>5. RQ(2) Usable Fuzzers</vt:lpstr>
      <vt:lpstr>6. (RQ3) Future Work</vt:lpstr>
      <vt:lpstr>7. Conclusion</vt:lpstr>
      <vt:lpstr>Questions or Comments  ??   ||   //</vt:lpstr>
      <vt:lpstr>PowerPoint Presentation</vt:lpstr>
    </vt:vector>
  </TitlesOfParts>
  <Company>University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Foster</dc:creator>
  <cp:lastModifiedBy>Standard</cp:lastModifiedBy>
  <cp:revision>133</cp:revision>
  <dcterms:created xsi:type="dcterms:W3CDTF">2011-02-03T16:25:53Z</dcterms:created>
  <dcterms:modified xsi:type="dcterms:W3CDTF">2019-03-03T00:02:55Z</dcterms:modified>
</cp:coreProperties>
</file>