
<file path=[Content_Types].xml><?xml version="1.0" encoding="utf-8"?>
<Types xmlns="http://schemas.openxmlformats.org/package/2006/content-types"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 hasCustomPrompt="1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/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/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 hasCustomPrompt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 hasCustomPrompt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WebPack2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WebPack2</a:t>
            </a:r>
          </a:p>
        </p:txBody>
      </p:sp>
      <p:sp>
        <p:nvSpPr>
          <p:cNvPr id="120" name="妙味课堂 - zMous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妙味课堂 - zMouse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WebPack2"/>
          <p:cNvSpPr txBox="1"/>
          <p:nvPr>
            <p:ph type="title"/>
          </p:nvPr>
        </p:nvSpPr>
        <p:spPr>
          <a:xfrm>
            <a:off x="0" y="0"/>
            <a:ext cx="13004800" cy="2540000"/>
          </a:xfrm>
          <a:prstGeom prst="rect">
            <a:avLst/>
          </a:prstGeom>
        </p:spPr>
        <p:txBody>
          <a:bodyPr/>
          <a:lstStyle/>
          <a:p>
            <a:r>
              <a:t>WebPack2</a:t>
            </a:r>
          </a:p>
        </p:txBody>
      </p:sp>
      <p:sp>
        <p:nvSpPr>
          <p:cNvPr id="172" name="核心概念"/>
          <p:cNvSpPr txBox="1"/>
          <p:nvPr/>
        </p:nvSpPr>
        <p:spPr>
          <a:xfrm>
            <a:off x="508000" y="2667000"/>
            <a:ext cx="2146300" cy="812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4000"/>
            </a:lvl1pPr>
          </a:lstStyle>
          <a:p>
            <a:r>
              <a:t>核心概念</a:t>
            </a:r>
          </a:p>
        </p:txBody>
      </p:sp>
      <p:sp>
        <p:nvSpPr>
          <p:cNvPr id="173" name="入口（Entry）"/>
          <p:cNvSpPr txBox="1"/>
          <p:nvPr/>
        </p:nvSpPr>
        <p:spPr>
          <a:xfrm>
            <a:off x="1016000" y="3666066"/>
            <a:ext cx="2513076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r>
              <a:t>入口（Entry）</a:t>
            </a:r>
          </a:p>
        </p:txBody>
      </p:sp>
      <p:sp>
        <p:nvSpPr>
          <p:cNvPr id="174" name="出口（Output）"/>
          <p:cNvSpPr txBox="1"/>
          <p:nvPr/>
        </p:nvSpPr>
        <p:spPr>
          <a:xfrm>
            <a:off x="1016000" y="4635500"/>
            <a:ext cx="2803017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r>
              <a:t>出口（Output）</a:t>
            </a:r>
          </a:p>
        </p:txBody>
      </p:sp>
      <p:sp>
        <p:nvSpPr>
          <p:cNvPr id="175" name="加载器（Loader）"/>
          <p:cNvSpPr txBox="1"/>
          <p:nvPr/>
        </p:nvSpPr>
        <p:spPr>
          <a:xfrm>
            <a:off x="1016000" y="5604933"/>
            <a:ext cx="3226308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r>
              <a:t>加载器（Loader）</a:t>
            </a:r>
          </a:p>
        </p:txBody>
      </p:sp>
      <p:sp>
        <p:nvSpPr>
          <p:cNvPr id="176" name="插件（Plugins）"/>
          <p:cNvSpPr txBox="1"/>
          <p:nvPr/>
        </p:nvSpPr>
        <p:spPr>
          <a:xfrm>
            <a:off x="1016000" y="6574366"/>
            <a:ext cx="2887218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r>
              <a:t>插件（Plugins）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ebPack2"/>
          <p:cNvSpPr txBox="1"/>
          <p:nvPr>
            <p:ph type="title"/>
          </p:nvPr>
        </p:nvSpPr>
        <p:spPr>
          <a:xfrm>
            <a:off x="0" y="0"/>
            <a:ext cx="13004800" cy="2540000"/>
          </a:xfrm>
          <a:prstGeom prst="rect">
            <a:avLst/>
          </a:prstGeom>
        </p:spPr>
        <p:txBody>
          <a:bodyPr/>
          <a:lstStyle/>
          <a:p>
            <a:r>
              <a:t>WebPack2</a:t>
            </a:r>
          </a:p>
        </p:txBody>
      </p:sp>
      <p:sp>
        <p:nvSpPr>
          <p:cNvPr id="179" name="入口（Entry）"/>
          <p:cNvSpPr txBox="1"/>
          <p:nvPr/>
        </p:nvSpPr>
        <p:spPr>
          <a:xfrm>
            <a:off x="508000" y="2667000"/>
            <a:ext cx="3312669" cy="812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4000"/>
            </a:lvl1pPr>
          </a:lstStyle>
          <a:p>
            <a:r>
              <a:t>入口（Entry）</a:t>
            </a:r>
          </a:p>
        </p:txBody>
      </p:sp>
      <p:sp>
        <p:nvSpPr>
          <p:cNvPr id="180" name="入口文件是整个应用程序的执行起点，webpack会从入口文件开始分析文件模块之间的依赖，并加载，然后打包成一个文件。"/>
          <p:cNvSpPr txBox="1"/>
          <p:nvPr/>
        </p:nvSpPr>
        <p:spPr>
          <a:xfrm>
            <a:off x="1016000" y="3666066"/>
            <a:ext cx="11279990" cy="11684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入口文件是整个应用程序的执行起点，webpack会从入口文件开始分析文件模块之间的依赖，并加载，然后打包成一个文件。</a:t>
            </a:r>
          </a:p>
        </p:txBody>
      </p:sp>
      <p:sp>
        <p:nvSpPr>
          <p:cNvPr id="181" name="一、单个入口"/>
          <p:cNvSpPr txBox="1"/>
          <p:nvPr/>
        </p:nvSpPr>
        <p:spPr>
          <a:xfrm>
            <a:off x="1524000" y="5143499"/>
            <a:ext cx="10779417" cy="457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r>
              <a:t>一、单个入口</a:t>
            </a:r>
          </a:p>
        </p:txBody>
      </p:sp>
      <p:sp>
        <p:nvSpPr>
          <p:cNvPr id="182" name="二、多入口"/>
          <p:cNvSpPr txBox="1"/>
          <p:nvPr/>
        </p:nvSpPr>
        <p:spPr>
          <a:xfrm>
            <a:off x="1524000" y="5782733"/>
            <a:ext cx="10779417" cy="457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r>
              <a:t>二、多入口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WebPack2"/>
          <p:cNvSpPr txBox="1"/>
          <p:nvPr>
            <p:ph type="title"/>
          </p:nvPr>
        </p:nvSpPr>
        <p:spPr>
          <a:xfrm>
            <a:off x="0" y="0"/>
            <a:ext cx="13004800" cy="2540000"/>
          </a:xfrm>
          <a:prstGeom prst="rect">
            <a:avLst/>
          </a:prstGeom>
        </p:spPr>
        <p:txBody>
          <a:bodyPr/>
          <a:lstStyle/>
          <a:p>
            <a:r>
              <a:t>WebPack2</a:t>
            </a:r>
          </a:p>
        </p:txBody>
      </p:sp>
      <p:sp>
        <p:nvSpPr>
          <p:cNvPr id="185" name="输出（Output）"/>
          <p:cNvSpPr txBox="1"/>
          <p:nvPr/>
        </p:nvSpPr>
        <p:spPr>
          <a:xfrm>
            <a:off x="508000" y="2667000"/>
            <a:ext cx="3699256" cy="812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4000"/>
            </a:lvl1pPr>
          </a:lstStyle>
          <a:p>
            <a:r>
              <a:t>输出（Output）</a:t>
            </a:r>
          </a:p>
        </p:txBody>
      </p:sp>
      <p:sp>
        <p:nvSpPr>
          <p:cNvPr id="186" name="配置webpack如何向硬盘中写入文件，注意：入口可以多个，但是输出配置只能有一个，配置值为一个对象格式："/>
          <p:cNvSpPr txBox="1"/>
          <p:nvPr/>
        </p:nvSpPr>
        <p:spPr>
          <a:xfrm>
            <a:off x="1016000" y="3666066"/>
            <a:ext cx="11279990" cy="11684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配置webpack如何向硬盘中写入文件，注意：入口可以多个，但是输出配置只能有一个，配置值为一个对象格式：</a:t>
            </a:r>
          </a:p>
        </p:txBody>
      </p:sp>
      <p:sp>
        <p:nvSpPr>
          <p:cNvPr id="187" name="必要的两个output配置"/>
          <p:cNvSpPr txBox="1"/>
          <p:nvPr/>
        </p:nvSpPr>
        <p:spPr>
          <a:xfrm>
            <a:off x="1524000" y="5143499"/>
            <a:ext cx="10779417" cy="457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r>
              <a:t>必要的两个output配置</a:t>
            </a:r>
          </a:p>
        </p:txBody>
      </p:sp>
      <p:sp>
        <p:nvSpPr>
          <p:cNvPr id="188" name="path"/>
          <p:cNvSpPr txBox="1"/>
          <p:nvPr/>
        </p:nvSpPr>
        <p:spPr>
          <a:xfrm>
            <a:off x="2032000" y="5786966"/>
            <a:ext cx="7089422" cy="4064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defRPr sz="2000"/>
            </a:lvl1pPr>
          </a:lstStyle>
          <a:p>
            <a:r>
              <a:t>path</a:t>
            </a:r>
          </a:p>
        </p:txBody>
      </p:sp>
      <p:sp>
        <p:nvSpPr>
          <p:cNvPr id="189" name="filename"/>
          <p:cNvSpPr txBox="1"/>
          <p:nvPr/>
        </p:nvSpPr>
        <p:spPr>
          <a:xfrm>
            <a:off x="2032000" y="6426200"/>
            <a:ext cx="7089422" cy="406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defRPr sz="2000"/>
            </a:lvl1pPr>
          </a:lstStyle>
          <a:p>
            <a:r>
              <a:t>filename</a:t>
            </a:r>
          </a:p>
        </p:txBody>
      </p:sp>
      <p:sp>
        <p:nvSpPr>
          <p:cNvPr id="190" name="单入口文件"/>
          <p:cNvSpPr txBox="1"/>
          <p:nvPr/>
        </p:nvSpPr>
        <p:spPr>
          <a:xfrm>
            <a:off x="2540000" y="7061200"/>
            <a:ext cx="7089422" cy="4572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defRPr sz="2000"/>
            </a:lvl1pPr>
          </a:lstStyle>
          <a:p>
            <a:r>
              <a:t>单入口文件</a:t>
            </a:r>
          </a:p>
        </p:txBody>
      </p:sp>
      <p:sp>
        <p:nvSpPr>
          <p:cNvPr id="191" name="多入口文件"/>
          <p:cNvSpPr txBox="1"/>
          <p:nvPr/>
        </p:nvSpPr>
        <p:spPr>
          <a:xfrm>
            <a:off x="2540000" y="7696200"/>
            <a:ext cx="7089422" cy="4572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defRPr sz="2000"/>
            </a:lvl1pPr>
          </a:lstStyle>
          <a:p>
            <a:r>
              <a:t>多入口文件</a:t>
            </a:r>
          </a:p>
        </p:txBody>
      </p:sp>
      <p:sp>
        <p:nvSpPr>
          <p:cNvPr id="192" name="[name]"/>
          <p:cNvSpPr txBox="1"/>
          <p:nvPr/>
        </p:nvSpPr>
        <p:spPr>
          <a:xfrm>
            <a:off x="3111283" y="8331200"/>
            <a:ext cx="7089423" cy="406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defRPr sz="2000"/>
            </a:lvl1pPr>
          </a:lstStyle>
          <a:p>
            <a:r>
              <a:t>[name]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WebPack2"/>
          <p:cNvSpPr txBox="1"/>
          <p:nvPr>
            <p:ph type="title"/>
          </p:nvPr>
        </p:nvSpPr>
        <p:spPr>
          <a:xfrm>
            <a:off x="0" y="0"/>
            <a:ext cx="13004800" cy="2540000"/>
          </a:xfrm>
          <a:prstGeom prst="rect">
            <a:avLst/>
          </a:prstGeom>
        </p:spPr>
        <p:txBody>
          <a:bodyPr/>
          <a:lstStyle/>
          <a:p>
            <a:r>
              <a:t>WebPack2</a:t>
            </a:r>
          </a:p>
        </p:txBody>
      </p:sp>
      <p:sp>
        <p:nvSpPr>
          <p:cNvPr id="195" name="加载器（Loader）"/>
          <p:cNvSpPr txBox="1"/>
          <p:nvPr/>
        </p:nvSpPr>
        <p:spPr>
          <a:xfrm>
            <a:off x="508000" y="2667000"/>
            <a:ext cx="4263644" cy="812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4000"/>
            </a:lvl1pPr>
          </a:lstStyle>
          <a:p>
            <a:r>
              <a:t>加载器（Loader）</a:t>
            </a:r>
          </a:p>
        </p:txBody>
      </p:sp>
      <p:sp>
        <p:nvSpPr>
          <p:cNvPr id="196" name="Loader是webpack中用于处理任务的核心内容，他是一个文件内容预处理器，我们可以通过Loader来处理和转换指定的文件，比如把TypeScript转成JavaScript，图片转成DataURL等。在webpack对文件进行打包之前执行。"/>
          <p:cNvSpPr txBox="1"/>
          <p:nvPr/>
        </p:nvSpPr>
        <p:spPr>
          <a:xfrm>
            <a:off x="1016000" y="3666066"/>
            <a:ext cx="11279990" cy="2235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Loader是webpack中用于处理任务的核心内容，他是一个文件内容预处理器，我们可以通过Loader来处理和转换指定的文件，比如把TypeScript转成JavaScript，图片转成DataURL等。在webpack对文件进行打包之前执行。</a:t>
            </a:r>
          </a:p>
        </p:txBody>
      </p:sp>
      <p:sp>
        <p:nvSpPr>
          <p:cNvPr id="197" name="https://doc.webpack-china.org/loaders/"/>
          <p:cNvSpPr txBox="1"/>
          <p:nvPr/>
        </p:nvSpPr>
        <p:spPr>
          <a:xfrm>
            <a:off x="1016000" y="6057900"/>
            <a:ext cx="10779417" cy="4064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r>
              <a:t>https://doc.webpack-china.org/loaders/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Loaders - 文件"/>
          <p:cNvSpPr txBox="1"/>
          <p:nvPr>
            <p:ph type="title"/>
          </p:nvPr>
        </p:nvSpPr>
        <p:spPr>
          <a:xfrm>
            <a:off x="0" y="-59267"/>
            <a:ext cx="13004800" cy="2540001"/>
          </a:xfrm>
          <a:prstGeom prst="rect">
            <a:avLst/>
          </a:prstGeom>
        </p:spPr>
        <p:txBody>
          <a:bodyPr/>
          <a:lstStyle/>
          <a:p>
            <a:r>
              <a:t>Loaders - 文件</a:t>
            </a:r>
          </a:p>
        </p:txBody>
      </p:sp>
      <p:sp>
        <p:nvSpPr>
          <p:cNvPr id="200" name="raw-loader"/>
          <p:cNvSpPr txBox="1"/>
          <p:nvPr/>
        </p:nvSpPr>
        <p:spPr>
          <a:xfrm>
            <a:off x="508000" y="2667000"/>
            <a:ext cx="2541524" cy="711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l">
              <a:defRPr sz="4000"/>
            </a:lvl1pPr>
          </a:lstStyle>
          <a:p>
            <a:r>
              <a:t>raw-loader</a:t>
            </a:r>
          </a:p>
        </p:txBody>
      </p:sp>
      <p:sp>
        <p:nvSpPr>
          <p:cNvPr id="201" name="- 加载文件原始内容"/>
          <p:cNvSpPr txBox="1"/>
          <p:nvPr/>
        </p:nvSpPr>
        <p:spPr>
          <a:xfrm>
            <a:off x="1014805" y="3716866"/>
            <a:ext cx="11279990" cy="635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- 加载文件原始内容</a:t>
            </a:r>
          </a:p>
        </p:txBody>
      </p:sp>
      <p:sp>
        <p:nvSpPr>
          <p:cNvPr id="202" name="- 加载指定文件，并以字符串的形式返回内容"/>
          <p:cNvSpPr txBox="1"/>
          <p:nvPr/>
        </p:nvSpPr>
        <p:spPr>
          <a:xfrm>
            <a:off x="1524000" y="4605866"/>
            <a:ext cx="11279990" cy="457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defRPr sz="2000"/>
            </a:lvl1pPr>
          </a:lstStyle>
          <a:p>
            <a:r>
              <a:t>- 加载指定文件，并以字符串的形式返回内容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Loaders - 文件"/>
          <p:cNvSpPr txBox="1"/>
          <p:nvPr>
            <p:ph type="title"/>
          </p:nvPr>
        </p:nvSpPr>
        <p:spPr>
          <a:xfrm>
            <a:off x="0" y="-59267"/>
            <a:ext cx="13004800" cy="2540001"/>
          </a:xfrm>
          <a:prstGeom prst="rect">
            <a:avLst/>
          </a:prstGeom>
        </p:spPr>
        <p:txBody>
          <a:bodyPr/>
          <a:lstStyle/>
          <a:p>
            <a:r>
              <a:t>Loaders - 文件</a:t>
            </a:r>
          </a:p>
        </p:txBody>
      </p:sp>
      <p:sp>
        <p:nvSpPr>
          <p:cNvPr id="205" name="json-loader"/>
          <p:cNvSpPr txBox="1"/>
          <p:nvPr/>
        </p:nvSpPr>
        <p:spPr>
          <a:xfrm>
            <a:off x="508000" y="2667000"/>
            <a:ext cx="2654809" cy="711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l">
              <a:defRPr sz="4000"/>
            </a:lvl1pPr>
          </a:lstStyle>
          <a:p>
            <a:r>
              <a:t>json-loader</a:t>
            </a:r>
          </a:p>
        </p:txBody>
      </p:sp>
      <p:sp>
        <p:nvSpPr>
          <p:cNvPr id="206" name="- 加载JSON文件"/>
          <p:cNvSpPr txBox="1"/>
          <p:nvPr/>
        </p:nvSpPr>
        <p:spPr>
          <a:xfrm>
            <a:off x="1014805" y="3716866"/>
            <a:ext cx="11279990" cy="635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- 加载JSON文件</a:t>
            </a:r>
          </a:p>
        </p:txBody>
      </p:sp>
      <p:sp>
        <p:nvSpPr>
          <p:cNvPr id="207" name="- 加载指定JSON数据文件，并以对象（解析后的JSON数据）的形式返回"/>
          <p:cNvSpPr txBox="1"/>
          <p:nvPr/>
        </p:nvSpPr>
        <p:spPr>
          <a:xfrm>
            <a:off x="1524000" y="4605866"/>
            <a:ext cx="11279990" cy="457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defRPr sz="2000"/>
            </a:lvl1pPr>
          </a:lstStyle>
          <a:p>
            <a:r>
              <a:t>- 加载指定JSON数据文件，并以对象（解析后的JSON数据）的形式返回</a:t>
            </a:r>
          </a:p>
        </p:txBody>
      </p:sp>
      <p:sp>
        <p:nvSpPr>
          <p:cNvPr id="208" name="- webpack2.0以后已经内置了json-loader，和对 .json 后缀的文件的处理，所以可以不需要下载json-loader与配置"/>
          <p:cNvSpPr txBox="1"/>
          <p:nvPr/>
        </p:nvSpPr>
        <p:spPr>
          <a:xfrm>
            <a:off x="1524000" y="5367866"/>
            <a:ext cx="11279990" cy="812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defRPr sz="2000"/>
            </a:lvl1pPr>
          </a:lstStyle>
          <a:p>
            <a:r>
              <a:t>- webpack2.0以后已经内置了json-loader，和对 .json 后缀的文件的处理，所以可以不需要下载json-loader与配置</a:t>
            </a:r>
          </a:p>
        </p:txBody>
      </p:sp>
      <p:sp>
        <p:nvSpPr>
          <p:cNvPr id="209" name="- 针对非 .json 后缀的，还是需要单独在 rules 中配置，但是不需要下载 json-loader 了"/>
          <p:cNvSpPr txBox="1"/>
          <p:nvPr/>
        </p:nvSpPr>
        <p:spPr>
          <a:xfrm>
            <a:off x="1524000" y="6510866"/>
            <a:ext cx="11279990" cy="457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defRPr sz="2000"/>
            </a:lvl1pPr>
          </a:lstStyle>
          <a:p>
            <a:r>
              <a:t>- 针对非 .json 后缀的，还是需要单独在 rules 中配置，但是不需要下载 json-loader 了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Loaders - 文件"/>
          <p:cNvSpPr txBox="1"/>
          <p:nvPr>
            <p:ph type="title"/>
          </p:nvPr>
        </p:nvSpPr>
        <p:spPr>
          <a:xfrm>
            <a:off x="0" y="-59267"/>
            <a:ext cx="13004800" cy="2540001"/>
          </a:xfrm>
          <a:prstGeom prst="rect">
            <a:avLst/>
          </a:prstGeom>
        </p:spPr>
        <p:txBody>
          <a:bodyPr/>
          <a:lstStyle/>
          <a:p>
            <a:r>
              <a:t>Loaders - 文件</a:t>
            </a:r>
          </a:p>
        </p:txBody>
      </p:sp>
      <p:sp>
        <p:nvSpPr>
          <p:cNvPr id="212" name="file-loader"/>
          <p:cNvSpPr txBox="1"/>
          <p:nvPr/>
        </p:nvSpPr>
        <p:spPr>
          <a:xfrm>
            <a:off x="508000" y="2667000"/>
            <a:ext cx="2372360" cy="711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l">
              <a:defRPr sz="4000"/>
            </a:lvl1pPr>
          </a:lstStyle>
          <a:p>
            <a:r>
              <a:t>file-loader</a:t>
            </a:r>
          </a:p>
        </p:txBody>
      </p:sp>
      <p:sp>
        <p:nvSpPr>
          <p:cNvPr id="213" name="- 生成文件到指定目录，并根据配置返回访问路径"/>
          <p:cNvSpPr txBox="1"/>
          <p:nvPr/>
        </p:nvSpPr>
        <p:spPr>
          <a:xfrm>
            <a:off x="1014805" y="3716866"/>
            <a:ext cx="11279990" cy="635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- 生成文件到指定目录，并根据配置返回访问路径</a:t>
            </a:r>
          </a:p>
        </p:txBody>
      </p:sp>
      <p:sp>
        <p:nvSpPr>
          <p:cNvPr id="214" name="- 默认生成的新文件的名称为原文件的MD5值"/>
          <p:cNvSpPr txBox="1"/>
          <p:nvPr/>
        </p:nvSpPr>
        <p:spPr>
          <a:xfrm>
            <a:off x="1524000" y="4605866"/>
            <a:ext cx="11279990" cy="457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defRPr sz="2000"/>
            </a:lvl1pPr>
          </a:lstStyle>
          <a:p>
            <a:r>
              <a:t>- 默认生成的新文件的名称为原文件的MD5值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Loaders - 转换编译"/>
          <p:cNvSpPr txBox="1"/>
          <p:nvPr>
            <p:ph type="title"/>
          </p:nvPr>
        </p:nvSpPr>
        <p:spPr>
          <a:xfrm>
            <a:off x="0" y="-59267"/>
            <a:ext cx="13004800" cy="2540001"/>
          </a:xfrm>
          <a:prstGeom prst="rect">
            <a:avLst/>
          </a:prstGeom>
        </p:spPr>
        <p:txBody>
          <a:bodyPr/>
          <a:lstStyle/>
          <a:p>
            <a:r>
              <a:t>Loaders - 转换编译</a:t>
            </a:r>
          </a:p>
        </p:txBody>
      </p:sp>
      <p:sp>
        <p:nvSpPr>
          <p:cNvPr id="217" name="babel-loader"/>
          <p:cNvSpPr txBox="1"/>
          <p:nvPr/>
        </p:nvSpPr>
        <p:spPr>
          <a:xfrm>
            <a:off x="508000" y="2667000"/>
            <a:ext cx="3021584" cy="711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l">
              <a:defRPr sz="4000"/>
            </a:lvl1pPr>
          </a:lstStyle>
          <a:p>
            <a:r>
              <a:t>babel-loader</a:t>
            </a:r>
          </a:p>
        </p:txBody>
      </p:sp>
      <p:sp>
        <p:nvSpPr>
          <p:cNvPr id="218" name="- 加载 ES2015+ 代码，然后使用 Babel 转译为 ES5"/>
          <p:cNvSpPr txBox="1"/>
          <p:nvPr/>
        </p:nvSpPr>
        <p:spPr>
          <a:xfrm>
            <a:off x="1014805" y="3716866"/>
            <a:ext cx="11279990" cy="635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- 加载 ES2015+ 代码，然后使用 Babel 转译为 ES5</a:t>
            </a:r>
          </a:p>
        </p:txBody>
      </p:sp>
      <p:sp>
        <p:nvSpPr>
          <p:cNvPr id="238" name="npm i -D uglifyjs-webpack-plugin"/>
          <p:cNvSpPr txBox="1"/>
          <p:nvPr/>
        </p:nvSpPr>
        <p:spPr>
          <a:xfrm>
            <a:off x="1524000" y="4605866"/>
            <a:ext cx="11279990" cy="4089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defRPr sz="2000"/>
            </a:lvl1pPr>
          </a:lstStyle>
          <a:p>
            <a:r>
              <a:t>npm i -D babel-loader babel-core babel-preset-env webpack</a:t>
            </a:r>
          </a:p>
        </p:txBody>
      </p:sp>
      <p:sp>
        <p:nvSpPr>
          <p:cNvPr id="239" name="const UglifyJSPlugin = require(‘uglifyjs-webpack-plugin’)…"/>
          <p:cNvSpPr txBox="1"/>
          <p:nvPr/>
        </p:nvSpPr>
        <p:spPr>
          <a:xfrm>
            <a:off x="1524000" y="5240866"/>
            <a:ext cx="11279990" cy="287147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/>
          <a:p>
            <a:pPr algn="l">
              <a:defRPr sz="2000"/>
            </a:pPr>
            <a:r>
              <a:t>{</a:t>
            </a:r>
          </a:p>
          <a:p>
            <a:pPr lvl="1" algn="l">
              <a:defRPr sz="2000"/>
            </a:pPr>
            <a:r>
              <a:t>test: /\.js$/,</a:t>
            </a:r>
          </a:p>
          <a:p>
            <a:pPr lvl="1" algn="l">
              <a:defRPr sz="2000"/>
            </a:pPr>
            <a:r>
              <a:t>use: {</a:t>
            </a:r>
          </a:p>
          <a:p>
            <a:pPr lvl="2" algn="l">
              <a:defRPr sz="2000"/>
            </a:pPr>
            <a:r>
              <a:t>loader: 'babel-loader',</a:t>
            </a:r>
          </a:p>
          <a:p>
            <a:pPr lvl="2" algn="l">
              <a:defRPr sz="2000"/>
            </a:pPr>
            <a:r>
              <a:t>options: {</a:t>
            </a:r>
          </a:p>
          <a:p>
            <a:pPr lvl="2" algn="l">
              <a:defRPr sz="2000"/>
            </a:pPr>
            <a:r>
              <a:rPr lang="en-US"/>
              <a:t>	   </a:t>
            </a:r>
            <a:r>
              <a:t>presets: ['env']</a:t>
            </a:r>
          </a:p>
          <a:p>
            <a:pPr lvl="2" algn="l">
              <a:defRPr sz="2000"/>
            </a:pPr>
            <a:r>
              <a:t>}</a:t>
            </a:r>
          </a:p>
          <a:p>
            <a:pPr lvl="1" algn="l">
              <a:defRPr sz="2000"/>
            </a:pPr>
            <a:r>
              <a:t>}</a:t>
            </a:r>
          </a:p>
          <a:p>
            <a:pPr algn="l">
              <a:defRPr sz="20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Loaders - 样式"/>
          <p:cNvSpPr txBox="1"/>
          <p:nvPr>
            <p:ph type="title"/>
          </p:nvPr>
        </p:nvSpPr>
        <p:spPr>
          <a:xfrm>
            <a:off x="0" y="-59267"/>
            <a:ext cx="13004800" cy="2540001"/>
          </a:xfrm>
          <a:prstGeom prst="rect">
            <a:avLst/>
          </a:prstGeom>
        </p:spPr>
        <p:txBody>
          <a:bodyPr/>
          <a:lstStyle/>
          <a:p>
            <a:r>
              <a:t>Loaders - 样式</a:t>
            </a:r>
          </a:p>
        </p:txBody>
      </p:sp>
      <p:sp>
        <p:nvSpPr>
          <p:cNvPr id="221" name="css-loader"/>
          <p:cNvSpPr txBox="1"/>
          <p:nvPr/>
        </p:nvSpPr>
        <p:spPr>
          <a:xfrm>
            <a:off x="508000" y="2667000"/>
            <a:ext cx="2540000" cy="7112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defRPr sz="4000"/>
            </a:lvl1pPr>
          </a:lstStyle>
          <a:p>
            <a:r>
              <a:t>css-loader</a:t>
            </a:r>
          </a:p>
        </p:txBody>
      </p:sp>
      <p:sp>
        <p:nvSpPr>
          <p:cNvPr id="222" name="- 解析 CSS 文件后，使用 import 加载，并且返回 CSS 代码"/>
          <p:cNvSpPr txBox="1"/>
          <p:nvPr/>
        </p:nvSpPr>
        <p:spPr>
          <a:xfrm>
            <a:off x="1014805" y="3716866"/>
            <a:ext cx="11279990" cy="635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- 解析 CSS 文件后，使用 import 加载，并且返回 CSS 代码</a:t>
            </a:r>
          </a:p>
        </p:txBody>
      </p:sp>
      <p:sp>
        <p:nvSpPr>
          <p:cNvPr id="223" name="style-loader"/>
          <p:cNvSpPr txBox="1"/>
          <p:nvPr/>
        </p:nvSpPr>
        <p:spPr>
          <a:xfrm>
            <a:off x="507402" y="4800600"/>
            <a:ext cx="3664844" cy="7112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defRPr sz="4000"/>
            </a:lvl1pPr>
          </a:lstStyle>
          <a:p>
            <a:r>
              <a:t>style-loader</a:t>
            </a:r>
          </a:p>
        </p:txBody>
      </p:sp>
      <p:sp>
        <p:nvSpPr>
          <p:cNvPr id="224" name="- 将模块的导出作为样式添加到 DOM 中"/>
          <p:cNvSpPr txBox="1"/>
          <p:nvPr/>
        </p:nvSpPr>
        <p:spPr>
          <a:xfrm>
            <a:off x="1014208" y="5850466"/>
            <a:ext cx="11279990" cy="635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- 将模块的导出作为样式添加到 DOM 中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Loaders - 框架"/>
          <p:cNvSpPr txBox="1"/>
          <p:nvPr>
            <p:ph type="title"/>
          </p:nvPr>
        </p:nvSpPr>
        <p:spPr>
          <a:xfrm>
            <a:off x="0" y="-59267"/>
            <a:ext cx="13004800" cy="2540001"/>
          </a:xfrm>
          <a:prstGeom prst="rect">
            <a:avLst/>
          </a:prstGeom>
        </p:spPr>
        <p:txBody>
          <a:bodyPr/>
          <a:lstStyle/>
          <a:p>
            <a:r>
              <a:t>Loaders - 框架</a:t>
            </a:r>
          </a:p>
        </p:txBody>
      </p:sp>
      <p:sp>
        <p:nvSpPr>
          <p:cNvPr id="227" name="vue-loader"/>
          <p:cNvSpPr txBox="1"/>
          <p:nvPr/>
        </p:nvSpPr>
        <p:spPr>
          <a:xfrm>
            <a:off x="508000" y="2667000"/>
            <a:ext cx="3369221" cy="7112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defRPr sz="4000"/>
            </a:lvl1pPr>
          </a:lstStyle>
          <a:p>
            <a:r>
              <a:t>vue-loader</a:t>
            </a:r>
          </a:p>
        </p:txBody>
      </p:sp>
      <p:sp>
        <p:nvSpPr>
          <p:cNvPr id="228" name="- 加载和转译 Vue 组件"/>
          <p:cNvSpPr txBox="1"/>
          <p:nvPr/>
        </p:nvSpPr>
        <p:spPr>
          <a:xfrm>
            <a:off x="1014805" y="3716866"/>
            <a:ext cx="11279990" cy="635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- 加载和转译 Vue 组件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ebPack2"/>
          <p:cNvSpPr txBox="1"/>
          <p:nvPr>
            <p:ph type="title"/>
          </p:nvPr>
        </p:nvSpPr>
        <p:spPr>
          <a:xfrm>
            <a:off x="0" y="0"/>
            <a:ext cx="13004800" cy="2540000"/>
          </a:xfrm>
          <a:prstGeom prst="rect">
            <a:avLst/>
          </a:prstGeom>
        </p:spPr>
        <p:txBody>
          <a:bodyPr/>
          <a:lstStyle/>
          <a:p>
            <a:r>
              <a:t>WebPack2</a:t>
            </a:r>
          </a:p>
        </p:txBody>
      </p:sp>
      <p:sp>
        <p:nvSpPr>
          <p:cNvPr id="123" name="JavaScript 应用程序的模块打包器(module bundler)"/>
          <p:cNvSpPr txBox="1"/>
          <p:nvPr/>
        </p:nvSpPr>
        <p:spPr>
          <a:xfrm>
            <a:off x="508000" y="2667000"/>
            <a:ext cx="11658092" cy="812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4000"/>
            </a:lvl1pPr>
          </a:lstStyle>
          <a:p>
            <a:r>
              <a:t>JavaScript 应用程序的模块打包器(module bundler)</a:t>
            </a:r>
          </a:p>
        </p:txBody>
      </p:sp>
      <p:pic>
        <p:nvPicPr>
          <p:cNvPr id="124" name="pasted-image.png" descr="pasted-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3994150"/>
            <a:ext cx="12700000" cy="5587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ugins"/>
          <p:cNvSpPr txBox="1"/>
          <p:nvPr>
            <p:ph type="title"/>
          </p:nvPr>
        </p:nvSpPr>
        <p:spPr>
          <a:xfrm>
            <a:off x="0" y="-59267"/>
            <a:ext cx="13004800" cy="2540001"/>
          </a:xfrm>
          <a:prstGeom prst="rect">
            <a:avLst/>
          </a:prstGeom>
        </p:spPr>
        <p:txBody>
          <a:bodyPr/>
          <a:lstStyle/>
          <a:p>
            <a:r>
              <a:t>Plugins</a:t>
            </a:r>
          </a:p>
        </p:txBody>
      </p:sp>
      <p:sp>
        <p:nvSpPr>
          <p:cNvPr id="231" name="插件"/>
          <p:cNvSpPr txBox="1"/>
          <p:nvPr/>
        </p:nvSpPr>
        <p:spPr>
          <a:xfrm>
            <a:off x="508000" y="2667000"/>
            <a:ext cx="3369221" cy="812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defRPr sz="4000"/>
            </a:lvl1pPr>
          </a:lstStyle>
          <a:p>
            <a:r>
              <a:t>插件</a:t>
            </a:r>
          </a:p>
        </p:txBody>
      </p:sp>
      <p:sp>
        <p:nvSpPr>
          <p:cNvPr id="232" name="- 在webpack预处理、打包完成后执行"/>
          <p:cNvSpPr txBox="1"/>
          <p:nvPr/>
        </p:nvSpPr>
        <p:spPr>
          <a:xfrm>
            <a:off x="1014805" y="3716866"/>
            <a:ext cx="11279990" cy="635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- 在webpack预处理、打包完成后执行</a:t>
            </a:r>
          </a:p>
        </p:txBody>
      </p:sp>
      <p:sp>
        <p:nvSpPr>
          <p:cNvPr id="233" name="https://doc.webpack-china.org/plugins"/>
          <p:cNvSpPr txBox="1"/>
          <p:nvPr/>
        </p:nvSpPr>
        <p:spPr>
          <a:xfrm>
            <a:off x="1016000" y="4660900"/>
            <a:ext cx="10779417" cy="4064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2000" u="sng"/>
            </a:lvl1pPr>
          </a:lstStyle>
          <a:p>
            <a:pPr>
              <a:defRPr u="none"/>
            </a:pPr>
            <a:r>
              <a:rPr u="sng"/>
              <a:t>https://doc.webpack-china.org/plugins</a:t>
            </a:r>
            <a:endParaRPr u="sng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ugins"/>
          <p:cNvSpPr txBox="1"/>
          <p:nvPr>
            <p:ph type="title"/>
          </p:nvPr>
        </p:nvSpPr>
        <p:spPr>
          <a:xfrm>
            <a:off x="0" y="-59267"/>
            <a:ext cx="13004800" cy="2540001"/>
          </a:xfrm>
          <a:prstGeom prst="rect">
            <a:avLst/>
          </a:prstGeom>
        </p:spPr>
        <p:txBody>
          <a:bodyPr/>
          <a:lstStyle/>
          <a:p>
            <a:r>
              <a:t>Plugins</a:t>
            </a:r>
          </a:p>
        </p:txBody>
      </p:sp>
      <p:sp>
        <p:nvSpPr>
          <p:cNvPr id="236" name="UglifyjsWebpackPlugin"/>
          <p:cNvSpPr txBox="1"/>
          <p:nvPr/>
        </p:nvSpPr>
        <p:spPr>
          <a:xfrm>
            <a:off x="508000" y="2667000"/>
            <a:ext cx="6614617" cy="7112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defRPr sz="4000"/>
            </a:lvl1pPr>
          </a:lstStyle>
          <a:p>
            <a:r>
              <a:t>UglifyjsWebpackPlugin</a:t>
            </a:r>
          </a:p>
        </p:txBody>
      </p:sp>
      <p:sp>
        <p:nvSpPr>
          <p:cNvPr id="237" name="- 压缩文件"/>
          <p:cNvSpPr txBox="1"/>
          <p:nvPr/>
        </p:nvSpPr>
        <p:spPr>
          <a:xfrm>
            <a:off x="1014805" y="3716866"/>
            <a:ext cx="11279990" cy="635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- 压缩文件</a:t>
            </a:r>
          </a:p>
        </p:txBody>
      </p:sp>
      <p:sp>
        <p:nvSpPr>
          <p:cNvPr id="238" name="npm i -D uglifyjs-webpack-plugin"/>
          <p:cNvSpPr txBox="1"/>
          <p:nvPr/>
        </p:nvSpPr>
        <p:spPr>
          <a:xfrm>
            <a:off x="1524000" y="4605866"/>
            <a:ext cx="11279990" cy="4064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defRPr sz="2000"/>
            </a:lvl1pPr>
          </a:lstStyle>
          <a:p>
            <a:r>
              <a:t>npm i -D uglifyjs-webpack-plugin</a:t>
            </a:r>
          </a:p>
        </p:txBody>
      </p:sp>
      <p:sp>
        <p:nvSpPr>
          <p:cNvPr id="239" name="const UglifyJSPlugin = require(‘uglifyjs-webpack-plugin’)…"/>
          <p:cNvSpPr txBox="1"/>
          <p:nvPr/>
        </p:nvSpPr>
        <p:spPr>
          <a:xfrm>
            <a:off x="1524000" y="5240866"/>
            <a:ext cx="11279990" cy="1625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/>
          <a:p>
            <a:pPr algn="l">
              <a:defRPr sz="2000"/>
            </a:pPr>
            <a:r>
              <a:t>const UglifyJSPlugin = require(‘uglifyjs-webpack-plugin’)</a:t>
            </a:r>
          </a:p>
          <a:p>
            <a:pPr algn="l">
              <a:defRPr sz="2000"/>
            </a:pPr>
          </a:p>
          <a:p>
            <a:pPr algn="l">
              <a:defRPr sz="2000"/>
            </a:pPr>
            <a:r>
              <a:t>module.exports = {</a:t>
            </a:r>
          </a:p>
          <a:p>
            <a:pPr lvl="1" algn="l">
              <a:defRPr sz="2000"/>
            </a:pPr>
            <a:r>
              <a:t>plugins: [ new UglifyJSPlugin() ]</a:t>
            </a:r>
          </a:p>
          <a:p>
            <a:pPr algn="l">
              <a:defRPr sz="20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ugins"/>
          <p:cNvSpPr txBox="1"/>
          <p:nvPr>
            <p:ph type="title"/>
          </p:nvPr>
        </p:nvSpPr>
        <p:spPr>
          <a:xfrm>
            <a:off x="0" y="-59267"/>
            <a:ext cx="13004800" cy="2540001"/>
          </a:xfrm>
          <a:prstGeom prst="rect">
            <a:avLst/>
          </a:prstGeom>
        </p:spPr>
        <p:txBody>
          <a:bodyPr/>
          <a:lstStyle/>
          <a:p>
            <a:r>
              <a:t>Plugins</a:t>
            </a:r>
          </a:p>
        </p:txBody>
      </p:sp>
      <p:sp>
        <p:nvSpPr>
          <p:cNvPr id="242" name="ExtractTextPlugin"/>
          <p:cNvSpPr txBox="1"/>
          <p:nvPr/>
        </p:nvSpPr>
        <p:spPr>
          <a:xfrm>
            <a:off x="508000" y="2667000"/>
            <a:ext cx="6614617" cy="7112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defRPr sz="4000"/>
            </a:lvl1pPr>
          </a:lstStyle>
          <a:p>
            <a:r>
              <a:t>ExtractTextPlugin</a:t>
            </a:r>
          </a:p>
        </p:txBody>
      </p:sp>
      <p:sp>
        <p:nvSpPr>
          <p:cNvPr id="243" name="- 提取分离成独立的css文件"/>
          <p:cNvSpPr txBox="1"/>
          <p:nvPr/>
        </p:nvSpPr>
        <p:spPr>
          <a:xfrm>
            <a:off x="1014805" y="3716866"/>
            <a:ext cx="11279990" cy="635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- 提取分离成独立的css文件</a:t>
            </a:r>
          </a:p>
        </p:txBody>
      </p:sp>
      <p:sp>
        <p:nvSpPr>
          <p:cNvPr id="244" name="npm i -D extract-text-webpack-plugin"/>
          <p:cNvSpPr txBox="1"/>
          <p:nvPr/>
        </p:nvSpPr>
        <p:spPr>
          <a:xfrm>
            <a:off x="1524000" y="4605866"/>
            <a:ext cx="11279990" cy="4064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defRPr sz="2000"/>
            </a:lvl1pPr>
          </a:lstStyle>
          <a:p>
            <a:r>
              <a:t>npm i -D extract-text-webpack-plugin</a:t>
            </a:r>
          </a:p>
        </p:txBody>
      </p:sp>
      <p:sp>
        <p:nvSpPr>
          <p:cNvPr id="245" name="const ExtractTextPlugin = require(“extract-text-webpack-plugin&quot;);…"/>
          <p:cNvSpPr txBox="1"/>
          <p:nvPr/>
        </p:nvSpPr>
        <p:spPr>
          <a:xfrm>
            <a:off x="1524000" y="5240866"/>
            <a:ext cx="11279990" cy="4368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/>
          <a:p>
            <a:pPr algn="l">
              <a:defRPr sz="2000"/>
            </a:pPr>
            <a:r>
              <a:t>const ExtractTextPlugin = require(“extract-text-webpack-plugin");</a:t>
            </a:r>
          </a:p>
          <a:p>
            <a:pPr algn="l">
              <a:defRPr sz="2000"/>
            </a:pPr>
            <a:r>
              <a:t>module.exports = {</a:t>
            </a:r>
          </a:p>
          <a:p>
            <a:pPr lvl="1" algn="l">
              <a:defRPr sz="2000"/>
            </a:pPr>
            <a:r>
              <a:t>module: {</a:t>
            </a:r>
          </a:p>
          <a:p>
            <a:pPr lvl="2" algn="l">
              <a:defRPr sz="2000"/>
            </a:pPr>
            <a:r>
              <a:t>rules: [</a:t>
            </a:r>
          </a:p>
          <a:p>
            <a:pPr lvl="3" algn="l">
              <a:defRPr sz="2000"/>
            </a:pPr>
            <a:r>
              <a:t>{</a:t>
            </a:r>
          </a:p>
          <a:p>
            <a:pPr lvl="4" algn="l">
              <a:defRPr sz="2000"/>
            </a:pPr>
            <a:r>
              <a:t>test: /\.css$/,</a:t>
            </a:r>
          </a:p>
          <a:p>
            <a:pPr lvl="4" algn="l">
              <a:defRPr sz="2000"/>
            </a:pPr>
            <a:r>
              <a:t>use: ExtractTextPlugin.extract({ fallback: "style-loader", use: "css-loader" })</a:t>
            </a:r>
          </a:p>
          <a:p>
            <a:pPr lvl="3" algn="l">
              <a:defRPr sz="2000"/>
            </a:pPr>
            <a:r>
              <a:t>}</a:t>
            </a:r>
          </a:p>
          <a:p>
            <a:pPr lvl="2" algn="l">
              <a:defRPr sz="2000"/>
            </a:pPr>
            <a:r>
              <a:t>]</a:t>
            </a:r>
          </a:p>
          <a:p>
            <a:pPr lvl="1" algn="l">
              <a:defRPr sz="2000"/>
            </a:pPr>
            <a:r>
              <a:t>},</a:t>
            </a:r>
          </a:p>
          <a:p>
            <a:pPr lvl="1" algn="l">
              <a:defRPr sz="2000"/>
            </a:pPr>
            <a:r>
              <a:t>plugins: [</a:t>
            </a:r>
          </a:p>
          <a:p>
            <a:pPr lvl="2" algn="l">
              <a:defRPr sz="2000"/>
            </a:pPr>
            <a:r>
              <a:t>new ExtractTextPlugin("styles.css"), </a:t>
            </a:r>
          </a:p>
          <a:p>
            <a:pPr lvl="1" algn="l">
              <a:defRPr sz="2000"/>
            </a:pPr>
            <a:r>
              <a:t>]</a:t>
            </a:r>
          </a:p>
          <a:p>
            <a:pPr algn="l">
              <a:defRPr sz="20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ugins"/>
          <p:cNvSpPr txBox="1"/>
          <p:nvPr>
            <p:ph type="title"/>
          </p:nvPr>
        </p:nvSpPr>
        <p:spPr>
          <a:xfrm>
            <a:off x="0" y="-59267"/>
            <a:ext cx="13004800" cy="2540001"/>
          </a:xfrm>
          <a:prstGeom prst="rect">
            <a:avLst/>
          </a:prstGeom>
        </p:spPr>
        <p:txBody>
          <a:bodyPr/>
          <a:lstStyle/>
          <a:p>
            <a:r>
              <a:t>Plugins</a:t>
            </a:r>
          </a:p>
        </p:txBody>
      </p:sp>
      <p:sp>
        <p:nvSpPr>
          <p:cNvPr id="248" name="ProvidePlugin"/>
          <p:cNvSpPr txBox="1"/>
          <p:nvPr/>
        </p:nvSpPr>
        <p:spPr>
          <a:xfrm>
            <a:off x="508000" y="2667000"/>
            <a:ext cx="6614617" cy="7112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defRPr sz="4000"/>
            </a:lvl1pPr>
          </a:lstStyle>
          <a:p>
            <a:r>
              <a:t>ProvidePlugin</a:t>
            </a:r>
          </a:p>
        </p:txBody>
      </p:sp>
      <p:sp>
        <p:nvSpPr>
          <p:cNvPr id="249" name="- 自动加载模块，而不必到处 import 或 require"/>
          <p:cNvSpPr txBox="1"/>
          <p:nvPr/>
        </p:nvSpPr>
        <p:spPr>
          <a:xfrm>
            <a:off x="1014805" y="3716866"/>
            <a:ext cx="11279990" cy="635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- 自动加载模块，而不必到处 import 或 require</a:t>
            </a:r>
          </a:p>
        </p:txBody>
      </p:sp>
      <p:sp>
        <p:nvSpPr>
          <p:cNvPr id="251" name="module.exports = {…"/>
          <p:cNvSpPr txBox="1"/>
          <p:nvPr/>
        </p:nvSpPr>
        <p:spPr>
          <a:xfrm>
            <a:off x="1524000" y="4738581"/>
            <a:ext cx="11279990" cy="2540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/>
          <a:p>
            <a:pPr algn="l">
              <a:defRPr sz="2000"/>
            </a:pPr>
            <a:r>
              <a:t>module.exports = {</a:t>
            </a:r>
          </a:p>
          <a:p>
            <a:pPr lvl="1" algn="l">
              <a:defRPr sz="2000"/>
            </a:pPr>
            <a:r>
              <a:t>plugins: [ </a:t>
            </a:r>
          </a:p>
          <a:p>
            <a:pPr lvl="2" algn="l">
              <a:defRPr sz="2000"/>
            </a:pPr>
            <a:r>
              <a:t>new webpack.ProvidePlugin({</a:t>
            </a:r>
          </a:p>
          <a:p>
            <a:pPr lvl="3" algn="l">
              <a:defRPr sz="2000"/>
            </a:pPr>
            <a:r>
              <a:t>$: ‘jquery',</a:t>
            </a:r>
          </a:p>
          <a:p>
            <a:pPr lvl="3" algn="l">
              <a:defRPr sz="2000"/>
            </a:pPr>
            <a:r>
              <a:t>jQuery: ‘jquery'</a:t>
            </a:r>
          </a:p>
          <a:p>
            <a:pPr lvl="2" algn="l">
              <a:defRPr sz="2000"/>
            </a:pPr>
            <a:r>
              <a:t>})</a:t>
            </a:r>
          </a:p>
          <a:p>
            <a:pPr lvl="1" algn="l">
              <a:defRPr sz="2000"/>
            </a:pPr>
            <a:r>
              <a:t>]</a:t>
            </a:r>
          </a:p>
          <a:p>
            <a:pPr algn="l">
              <a:defRPr sz="20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ugins"/>
          <p:cNvSpPr txBox="1"/>
          <p:nvPr>
            <p:ph type="title"/>
          </p:nvPr>
        </p:nvSpPr>
        <p:spPr>
          <a:xfrm>
            <a:off x="0" y="-59267"/>
            <a:ext cx="13004800" cy="2540001"/>
          </a:xfrm>
          <a:prstGeom prst="rect">
            <a:avLst/>
          </a:prstGeom>
        </p:spPr>
        <p:txBody>
          <a:bodyPr/>
          <a:lstStyle/>
          <a:p>
            <a:r>
              <a:t>Plugins</a:t>
            </a:r>
          </a:p>
        </p:txBody>
      </p:sp>
      <p:sp>
        <p:nvSpPr>
          <p:cNvPr id="254" name="CommonsChunkPlugin"/>
          <p:cNvSpPr txBox="1"/>
          <p:nvPr/>
        </p:nvSpPr>
        <p:spPr>
          <a:xfrm>
            <a:off x="508000" y="2667000"/>
            <a:ext cx="6614617" cy="7112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defRPr sz="4000"/>
            </a:lvl1pPr>
          </a:lstStyle>
          <a:p>
            <a:r>
              <a:t>CommonsChunkPlugin</a:t>
            </a:r>
          </a:p>
        </p:txBody>
      </p:sp>
      <p:sp>
        <p:nvSpPr>
          <p:cNvPr id="255" name="- 提取 chunks 之间共享的通用模块"/>
          <p:cNvSpPr txBox="1"/>
          <p:nvPr/>
        </p:nvSpPr>
        <p:spPr>
          <a:xfrm>
            <a:off x="1014805" y="3716866"/>
            <a:ext cx="11279990" cy="635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- 提取 chunks 之间共享的通用模块</a:t>
            </a:r>
          </a:p>
        </p:txBody>
      </p:sp>
      <p:sp>
        <p:nvSpPr>
          <p:cNvPr id="257" name="module.exports = {…"/>
          <p:cNvSpPr txBox="1"/>
          <p:nvPr/>
        </p:nvSpPr>
        <p:spPr>
          <a:xfrm>
            <a:off x="1524000" y="4738581"/>
            <a:ext cx="11279990" cy="2235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/>
          <a:p>
            <a:pPr algn="l">
              <a:defRPr sz="2000"/>
            </a:pPr>
            <a:r>
              <a:t>module.exports = {</a:t>
            </a:r>
          </a:p>
          <a:p>
            <a:pPr lvl="1" algn="l">
              <a:defRPr sz="2000"/>
            </a:pPr>
            <a:r>
              <a:t>plugins: [ </a:t>
            </a:r>
          </a:p>
          <a:p>
            <a:pPr lvl="2" algn="l">
              <a:defRPr sz="2000"/>
            </a:pPr>
            <a:r>
              <a:t>new webpack.optimize.CommonsChunkPlugin({</a:t>
            </a:r>
          </a:p>
          <a:p>
            <a:pPr lvl="3" algn="l">
              <a:defRPr sz="2000"/>
            </a:pPr>
            <a:r>
              <a:t>name: ‘verdor’</a:t>
            </a:r>
          </a:p>
          <a:p>
            <a:pPr lvl="2" algn="l">
              <a:defRPr sz="2000"/>
            </a:pPr>
            <a:r>
              <a:t>})</a:t>
            </a:r>
          </a:p>
          <a:p>
            <a:pPr lvl="1" algn="l">
              <a:defRPr sz="2000"/>
            </a:pPr>
            <a:r>
              <a:t>]</a:t>
            </a:r>
          </a:p>
          <a:p>
            <a:pPr algn="l">
              <a:defRPr sz="20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模块热替换"/>
          <p:cNvSpPr txBox="1"/>
          <p:nvPr>
            <p:ph type="title"/>
          </p:nvPr>
        </p:nvSpPr>
        <p:spPr>
          <a:xfrm>
            <a:off x="0" y="-59267"/>
            <a:ext cx="13004800" cy="2540001"/>
          </a:xfrm>
          <a:prstGeom prst="rect">
            <a:avLst/>
          </a:prstGeom>
        </p:spPr>
        <p:txBody>
          <a:bodyPr/>
          <a:lstStyle/>
          <a:p>
            <a:r>
              <a:t>模块热替换</a:t>
            </a:r>
          </a:p>
        </p:txBody>
      </p:sp>
      <p:sp>
        <p:nvSpPr>
          <p:cNvPr id="260" name="webpack-dev-server"/>
          <p:cNvSpPr txBox="1"/>
          <p:nvPr/>
        </p:nvSpPr>
        <p:spPr>
          <a:xfrm>
            <a:off x="508000" y="2667000"/>
            <a:ext cx="6614617" cy="7112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defRPr sz="4000"/>
            </a:lvl1pPr>
          </a:lstStyle>
          <a:p>
            <a:r>
              <a:t>webpack-dev-server</a:t>
            </a:r>
          </a:p>
        </p:txBody>
      </p:sp>
      <p:sp>
        <p:nvSpPr>
          <p:cNvPr id="261" name="- https://github.com/webpack/webpack-dev-server"/>
          <p:cNvSpPr txBox="1"/>
          <p:nvPr/>
        </p:nvSpPr>
        <p:spPr>
          <a:xfrm>
            <a:off x="1014805" y="3589866"/>
            <a:ext cx="11279990" cy="558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- https://github.com/webpack/webpack-dev-server</a:t>
            </a:r>
          </a:p>
        </p:txBody>
      </p:sp>
      <p:sp>
        <p:nvSpPr>
          <p:cNvPr id="262" name="npm i -D webpack-dev-server"/>
          <p:cNvSpPr txBox="1"/>
          <p:nvPr/>
        </p:nvSpPr>
        <p:spPr>
          <a:xfrm>
            <a:off x="1524000" y="4351866"/>
            <a:ext cx="11279990" cy="4064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defRPr sz="2000"/>
            </a:lvl1pPr>
          </a:lstStyle>
          <a:p>
            <a:r>
              <a:t>npm i -D webpack-dev-server</a:t>
            </a:r>
          </a:p>
        </p:txBody>
      </p:sp>
      <p:sp>
        <p:nvSpPr>
          <p:cNvPr id="263" name="context: __dirname,…"/>
          <p:cNvSpPr txBox="1"/>
          <p:nvPr/>
        </p:nvSpPr>
        <p:spPr>
          <a:xfrm>
            <a:off x="1524000" y="4859866"/>
            <a:ext cx="11279990" cy="1625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/>
          <a:p>
            <a:pPr algn="l">
              <a:defRPr sz="2000"/>
            </a:pPr>
            <a:r>
              <a:t>context: __dirname,</a:t>
            </a:r>
          </a:p>
          <a:p>
            <a:pPr algn="l">
              <a:defRPr sz="2000"/>
            </a:pPr>
            <a:r>
              <a:t>entry: [</a:t>
            </a:r>
          </a:p>
          <a:p>
            <a:pPr algn="l">
              <a:defRPr sz="2000"/>
            </a:pPr>
            <a:r>
              <a:t>	'./src/app.js',</a:t>
            </a:r>
          </a:p>
          <a:p>
            <a:pPr algn="l">
              <a:defRPr sz="2000"/>
            </a:pPr>
            <a:r>
              <a:t>	'./node_modules/webpack-dev-server/client/index.js?http://localhost:6767/'</a:t>
            </a:r>
          </a:p>
          <a:p>
            <a:pPr algn="l">
              <a:defRPr sz="2000"/>
            </a:pPr>
            <a:r>
              <a:t>]</a:t>
            </a:r>
          </a:p>
        </p:txBody>
      </p:sp>
      <p:sp>
        <p:nvSpPr>
          <p:cNvPr id="264" name="const Webpack = require(&quot;webpack&quot;);…"/>
          <p:cNvSpPr txBox="1"/>
          <p:nvPr/>
        </p:nvSpPr>
        <p:spPr>
          <a:xfrm>
            <a:off x="1524000" y="6637866"/>
            <a:ext cx="11279990" cy="2844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/>
          <a:p>
            <a:pPr algn="l">
              <a:defRPr sz="2000"/>
            </a:pPr>
            <a:r>
              <a:t>const Webpack = require("webpack");</a:t>
            </a:r>
          </a:p>
          <a:p>
            <a:pPr algn="l">
              <a:defRPr sz="2000"/>
            </a:pPr>
            <a:r>
              <a:t>const WebpackDevServer = require("webpack-dev-server/lib/Server");</a:t>
            </a:r>
          </a:p>
          <a:p>
            <a:pPr algn="l">
              <a:defRPr sz="2000"/>
            </a:pPr>
            <a:r>
              <a:t>const webpackConfig = require("./webpack.config");</a:t>
            </a:r>
          </a:p>
          <a:p>
            <a:pPr algn="l">
              <a:defRPr sz="2000"/>
            </a:pPr>
          </a:p>
          <a:p>
            <a:pPr algn="l">
              <a:defRPr sz="2000"/>
            </a:pPr>
            <a:r>
              <a:t>const compiler = Webpack(webpackConfig);</a:t>
            </a:r>
          </a:p>
          <a:p>
            <a:pPr algn="l">
              <a:defRPr sz="2000"/>
            </a:pPr>
            <a:r>
              <a:t>const server = new WebpackDevServer(compiler, {</a:t>
            </a:r>
          </a:p>
          <a:p>
            <a:pPr algn="l">
              <a:defRPr sz="2000"/>
            </a:pPr>
            <a:r>
              <a:t>	stats: {colors: true}</a:t>
            </a:r>
          </a:p>
          <a:p>
            <a:pPr algn="l">
              <a:defRPr sz="2000"/>
            </a:pPr>
            <a:r>
              <a:t>});</a:t>
            </a:r>
          </a:p>
          <a:p>
            <a:pPr algn="l">
              <a:defRPr sz="2000"/>
            </a:pPr>
            <a:r>
              <a:t>server.listen(6767, "127.0.0.1");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资源"/>
          <p:cNvSpPr txBox="1"/>
          <p:nvPr>
            <p:ph type="title"/>
          </p:nvPr>
        </p:nvSpPr>
        <p:spPr>
          <a:xfrm>
            <a:off x="0" y="-59267"/>
            <a:ext cx="13004800" cy="2540001"/>
          </a:xfrm>
          <a:prstGeom prst="rect">
            <a:avLst/>
          </a:prstGeom>
        </p:spPr>
        <p:txBody>
          <a:bodyPr/>
          <a:lstStyle/>
          <a:p>
            <a:r>
              <a:t>资源</a:t>
            </a:r>
          </a:p>
        </p:txBody>
      </p:sp>
      <p:sp>
        <p:nvSpPr>
          <p:cNvPr id="267" name="更多第三方loader"/>
          <p:cNvSpPr txBox="1"/>
          <p:nvPr/>
        </p:nvSpPr>
        <p:spPr>
          <a:xfrm>
            <a:off x="508000" y="2286000"/>
            <a:ext cx="4293742" cy="812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defRPr sz="4000"/>
            </a:lvl1pPr>
          </a:lstStyle>
          <a:p>
            <a:r>
              <a:t>更多第三方loader</a:t>
            </a:r>
          </a:p>
        </p:txBody>
      </p:sp>
      <p:sp>
        <p:nvSpPr>
          <p:cNvPr id="268" name="- https://github.com/webpack-contrib/awesome-webpack#loaders"/>
          <p:cNvSpPr txBox="1"/>
          <p:nvPr/>
        </p:nvSpPr>
        <p:spPr>
          <a:xfrm>
            <a:off x="1014805" y="3081866"/>
            <a:ext cx="11693584" cy="558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/>
          <a:p>
            <a:pPr algn="l">
              <a:defRPr sz="3000"/>
            </a:pPr>
            <a:r>
              <a:t>- </a:t>
            </a:r>
            <a:r>
              <a:rPr u="sng"/>
              <a:t>https://github.com/webpack-contrib/awesome-webpack#loaders</a:t>
            </a:r>
            <a:endParaRPr u="sng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WebPack2"/>
          <p:cNvSpPr txBox="1"/>
          <p:nvPr>
            <p:ph type="title"/>
          </p:nvPr>
        </p:nvSpPr>
        <p:spPr>
          <a:xfrm>
            <a:off x="0" y="0"/>
            <a:ext cx="13004800" cy="2540000"/>
          </a:xfrm>
          <a:prstGeom prst="rect">
            <a:avLst/>
          </a:prstGeom>
        </p:spPr>
        <p:txBody>
          <a:bodyPr/>
          <a:lstStyle/>
          <a:p>
            <a:r>
              <a:t>WebPack2</a:t>
            </a:r>
          </a:p>
        </p:txBody>
      </p:sp>
      <p:pic>
        <p:nvPicPr>
          <p:cNvPr id="127" name="pasted-image.tiff" descr="pasted-image.tif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2770695"/>
            <a:ext cx="3594362" cy="96598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8" name="pasted-image.tiff" descr="pasted-ima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300" y="2349500"/>
            <a:ext cx="3013960" cy="18083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9" name="pasted-image.tiff" descr="pasted-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0" y="4762500"/>
            <a:ext cx="3463181" cy="346318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WebPack2"/>
          <p:cNvSpPr txBox="1"/>
          <p:nvPr>
            <p:ph type="title"/>
          </p:nvPr>
        </p:nvSpPr>
        <p:spPr>
          <a:xfrm>
            <a:off x="0" y="0"/>
            <a:ext cx="13004800" cy="2540000"/>
          </a:xfrm>
          <a:prstGeom prst="rect">
            <a:avLst/>
          </a:prstGeom>
        </p:spPr>
        <p:txBody>
          <a:bodyPr/>
          <a:lstStyle/>
          <a:p>
            <a:r>
              <a:t>WebPack2</a:t>
            </a:r>
          </a:p>
        </p:txBody>
      </p:sp>
      <p:sp>
        <p:nvSpPr>
          <p:cNvPr id="132" name="模块化"/>
          <p:cNvSpPr txBox="1"/>
          <p:nvPr/>
        </p:nvSpPr>
        <p:spPr>
          <a:xfrm>
            <a:off x="508000" y="2667000"/>
            <a:ext cx="1638300" cy="812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4000"/>
            </a:lvl1pPr>
          </a:lstStyle>
          <a:p>
            <a:r>
              <a:t>模块化</a:t>
            </a:r>
          </a:p>
        </p:txBody>
      </p:sp>
      <p:sp>
        <p:nvSpPr>
          <p:cNvPr id="133" name="ES5模块化"/>
          <p:cNvSpPr txBox="1"/>
          <p:nvPr/>
        </p:nvSpPr>
        <p:spPr>
          <a:xfrm>
            <a:off x="1016000" y="3539066"/>
            <a:ext cx="1934718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r>
              <a:t>ES5模块化</a:t>
            </a:r>
          </a:p>
        </p:txBody>
      </p:sp>
      <p:sp>
        <p:nvSpPr>
          <p:cNvPr id="134" name="require.js"/>
          <p:cNvSpPr txBox="1"/>
          <p:nvPr/>
        </p:nvSpPr>
        <p:spPr>
          <a:xfrm>
            <a:off x="1524000" y="4563533"/>
            <a:ext cx="10779417" cy="4064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r>
              <a:t>require.js</a:t>
            </a:r>
          </a:p>
        </p:txBody>
      </p:sp>
      <p:sp>
        <p:nvSpPr>
          <p:cNvPr id="135" name="sea.js"/>
          <p:cNvSpPr txBox="1"/>
          <p:nvPr/>
        </p:nvSpPr>
        <p:spPr>
          <a:xfrm>
            <a:off x="1524000" y="5198533"/>
            <a:ext cx="10779417" cy="4064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r>
              <a:t>sea.js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WebPack2"/>
          <p:cNvSpPr txBox="1"/>
          <p:nvPr>
            <p:ph type="title"/>
          </p:nvPr>
        </p:nvSpPr>
        <p:spPr>
          <a:xfrm>
            <a:off x="0" y="0"/>
            <a:ext cx="13004800" cy="2540000"/>
          </a:xfrm>
          <a:prstGeom prst="rect">
            <a:avLst/>
          </a:prstGeom>
        </p:spPr>
        <p:txBody>
          <a:bodyPr/>
          <a:lstStyle/>
          <a:p>
            <a:r>
              <a:t>WebPack2</a:t>
            </a:r>
          </a:p>
        </p:txBody>
      </p:sp>
      <p:sp>
        <p:nvSpPr>
          <p:cNvPr id="138" name="import"/>
          <p:cNvSpPr txBox="1"/>
          <p:nvPr/>
        </p:nvSpPr>
        <p:spPr>
          <a:xfrm>
            <a:off x="508000" y="2717799"/>
            <a:ext cx="1562608" cy="711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4000"/>
            </a:lvl1pPr>
          </a:lstStyle>
          <a:p>
            <a:r>
              <a:t>import</a:t>
            </a:r>
          </a:p>
        </p:txBody>
      </p:sp>
      <p:sp>
        <p:nvSpPr>
          <p:cNvPr id="139" name="导入一个模块"/>
          <p:cNvSpPr txBox="1"/>
          <p:nvPr/>
        </p:nvSpPr>
        <p:spPr>
          <a:xfrm>
            <a:off x="1016000" y="3539066"/>
            <a:ext cx="2400300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r>
              <a:t>导入一个模块</a:t>
            </a:r>
          </a:p>
        </p:txBody>
      </p:sp>
      <p:sp>
        <p:nvSpPr>
          <p:cNvPr id="140" name="语法：http://www.ecma-international.org/ecma-262/7.0/index.html#table-40"/>
          <p:cNvSpPr txBox="1"/>
          <p:nvPr/>
        </p:nvSpPr>
        <p:spPr>
          <a:xfrm>
            <a:off x="2032000" y="4301066"/>
            <a:ext cx="8644891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/>
            </a:pPr>
            <a:r>
              <a:t>语法：</a:t>
            </a:r>
            <a:r>
              <a:rPr u="sng"/>
              <a:t>http://www.ecma-international.org/ecma-262/7.0/index.html#table-40</a:t>
            </a:r>
            <a:endParaRPr u="sng"/>
          </a:p>
        </p:txBody>
      </p:sp>
      <p:pic>
        <p:nvPicPr>
          <p:cNvPr id="141" name="pasted-image.png" descr="pasted-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4700" y="5024966"/>
            <a:ext cx="9804400" cy="3746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WebPack2"/>
          <p:cNvSpPr txBox="1"/>
          <p:nvPr>
            <p:ph type="title"/>
          </p:nvPr>
        </p:nvSpPr>
        <p:spPr>
          <a:xfrm>
            <a:off x="0" y="0"/>
            <a:ext cx="13004800" cy="2540000"/>
          </a:xfrm>
          <a:prstGeom prst="rect">
            <a:avLst/>
          </a:prstGeom>
        </p:spPr>
        <p:txBody>
          <a:bodyPr/>
          <a:lstStyle/>
          <a:p>
            <a:r>
              <a:t>WebPack2</a:t>
            </a:r>
          </a:p>
        </p:txBody>
      </p:sp>
      <p:sp>
        <p:nvSpPr>
          <p:cNvPr id="144" name="export"/>
          <p:cNvSpPr txBox="1"/>
          <p:nvPr/>
        </p:nvSpPr>
        <p:spPr>
          <a:xfrm>
            <a:off x="508000" y="2717799"/>
            <a:ext cx="1563117" cy="711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4000"/>
            </a:lvl1pPr>
          </a:lstStyle>
          <a:p>
            <a:r>
              <a:t>export</a:t>
            </a:r>
          </a:p>
        </p:txBody>
      </p:sp>
      <p:sp>
        <p:nvSpPr>
          <p:cNvPr id="145" name="导出一个模块"/>
          <p:cNvSpPr txBox="1"/>
          <p:nvPr/>
        </p:nvSpPr>
        <p:spPr>
          <a:xfrm>
            <a:off x="1016000" y="3539066"/>
            <a:ext cx="2400300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r>
              <a:t>导出一个模块</a:t>
            </a:r>
          </a:p>
        </p:txBody>
      </p:sp>
      <p:sp>
        <p:nvSpPr>
          <p:cNvPr id="146" name="语法：http://www.ecma-international.org/ecma-262/7.0/index.html#table-42"/>
          <p:cNvSpPr txBox="1"/>
          <p:nvPr/>
        </p:nvSpPr>
        <p:spPr>
          <a:xfrm>
            <a:off x="2032000" y="4301066"/>
            <a:ext cx="8644891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/>
            </a:pPr>
            <a:r>
              <a:t>语法：</a:t>
            </a:r>
            <a:r>
              <a:rPr u="sng"/>
              <a:t>http://www.ecma-international.org/ecma-262/7.0/index.html#table-42</a:t>
            </a:r>
            <a:endParaRPr u="sng"/>
          </a:p>
        </p:txBody>
      </p:sp>
      <p:pic>
        <p:nvPicPr>
          <p:cNvPr id="147" name="pasted-image.png" descr="pasted-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6389" y="4885266"/>
            <a:ext cx="8841222" cy="444894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ebPack2"/>
          <p:cNvSpPr txBox="1"/>
          <p:nvPr>
            <p:ph type="title"/>
          </p:nvPr>
        </p:nvSpPr>
        <p:spPr>
          <a:xfrm>
            <a:off x="0" y="0"/>
            <a:ext cx="13004800" cy="2540000"/>
          </a:xfrm>
          <a:prstGeom prst="rect">
            <a:avLst/>
          </a:prstGeom>
        </p:spPr>
        <p:txBody>
          <a:bodyPr/>
          <a:lstStyle/>
          <a:p>
            <a:r>
              <a:t>WebPack2</a:t>
            </a:r>
          </a:p>
        </p:txBody>
      </p:sp>
      <p:sp>
        <p:nvSpPr>
          <p:cNvPr id="150" name="第一个ES6模块化"/>
          <p:cNvSpPr txBox="1"/>
          <p:nvPr/>
        </p:nvSpPr>
        <p:spPr>
          <a:xfrm>
            <a:off x="508000" y="2667000"/>
            <a:ext cx="4065524" cy="812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4000"/>
            </a:lvl1pPr>
          </a:lstStyle>
          <a:p>
            <a:r>
              <a:t>第一个ES6模块化</a:t>
            </a:r>
          </a:p>
        </p:txBody>
      </p:sp>
      <p:sp>
        <p:nvSpPr>
          <p:cNvPr id="151" name="创建html文件"/>
          <p:cNvSpPr txBox="1"/>
          <p:nvPr/>
        </p:nvSpPr>
        <p:spPr>
          <a:xfrm>
            <a:off x="1016000" y="3502780"/>
            <a:ext cx="2358009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r>
              <a:t>创建html文件</a:t>
            </a:r>
          </a:p>
        </p:txBody>
      </p:sp>
      <p:sp>
        <p:nvSpPr>
          <p:cNvPr id="152" name="加载入口文件"/>
          <p:cNvSpPr txBox="1"/>
          <p:nvPr/>
        </p:nvSpPr>
        <p:spPr>
          <a:xfrm>
            <a:off x="1016000" y="4249661"/>
            <a:ext cx="2400300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r>
              <a:t>加载入口文件</a:t>
            </a:r>
          </a:p>
        </p:txBody>
      </p:sp>
      <p:sp>
        <p:nvSpPr>
          <p:cNvPr id="153" name="&lt;script src=“main.js”&gt;&lt;/script&gt;"/>
          <p:cNvSpPr txBox="1"/>
          <p:nvPr/>
        </p:nvSpPr>
        <p:spPr>
          <a:xfrm>
            <a:off x="1524000" y="5110842"/>
            <a:ext cx="3784600" cy="406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000">
                <a:solidFill>
                  <a:schemeClr val="accent6"/>
                </a:solidFill>
              </a:defRPr>
            </a:lvl1pPr>
          </a:lstStyle>
          <a:p>
            <a:r>
              <a:t>&lt;script src=“main.js”&gt;&lt;/script&gt; </a:t>
            </a:r>
          </a:p>
        </p:txBody>
      </p:sp>
      <p:sp>
        <p:nvSpPr>
          <p:cNvPr id="154" name="引入第一个模块"/>
          <p:cNvSpPr txBox="1"/>
          <p:nvPr/>
        </p:nvSpPr>
        <p:spPr>
          <a:xfrm>
            <a:off x="1016000" y="5743423"/>
            <a:ext cx="2781300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r>
              <a:t>引入第一个模块</a:t>
            </a:r>
          </a:p>
        </p:txBody>
      </p:sp>
      <p:sp>
        <p:nvSpPr>
          <p:cNvPr id="155" name="import v from “./m1”"/>
          <p:cNvSpPr txBox="1"/>
          <p:nvPr/>
        </p:nvSpPr>
        <p:spPr>
          <a:xfrm>
            <a:off x="1524000" y="6604604"/>
            <a:ext cx="2372360" cy="406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000">
                <a:solidFill>
                  <a:schemeClr val="accent6"/>
                </a:solidFill>
              </a:defRPr>
            </a:lvl1pPr>
          </a:lstStyle>
          <a:p>
            <a:r>
              <a:t>import v from “./m1”</a:t>
            </a:r>
          </a:p>
        </p:txBody>
      </p:sp>
      <p:sp>
        <p:nvSpPr>
          <p:cNvPr id="156" name="导出第一个模块接口"/>
          <p:cNvSpPr txBox="1"/>
          <p:nvPr/>
        </p:nvSpPr>
        <p:spPr>
          <a:xfrm>
            <a:off x="1016000" y="7237185"/>
            <a:ext cx="3543300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r>
              <a:t>导出第一个模块接口</a:t>
            </a:r>
          </a:p>
        </p:txBody>
      </p:sp>
      <p:sp>
        <p:nvSpPr>
          <p:cNvPr id="157" name="export var v = 100;"/>
          <p:cNvSpPr txBox="1"/>
          <p:nvPr/>
        </p:nvSpPr>
        <p:spPr>
          <a:xfrm>
            <a:off x="1524000" y="8098366"/>
            <a:ext cx="2262887" cy="406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000">
                <a:solidFill>
                  <a:schemeClr val="accent6"/>
                </a:solidFill>
              </a:defRPr>
            </a:lvl1pPr>
          </a:lstStyle>
          <a:p>
            <a:r>
              <a:t>export var v = 100;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WebPack2"/>
          <p:cNvSpPr txBox="1"/>
          <p:nvPr>
            <p:ph type="title"/>
          </p:nvPr>
        </p:nvSpPr>
        <p:spPr>
          <a:xfrm>
            <a:off x="0" y="0"/>
            <a:ext cx="13004800" cy="2540000"/>
          </a:xfrm>
          <a:prstGeom prst="rect">
            <a:avLst/>
          </a:prstGeom>
        </p:spPr>
        <p:txBody>
          <a:bodyPr/>
          <a:lstStyle/>
          <a:p>
            <a:r>
              <a:t>WebPack2</a:t>
            </a:r>
          </a:p>
        </p:txBody>
      </p:sp>
      <p:sp>
        <p:nvSpPr>
          <p:cNvPr id="160" name="安装"/>
          <p:cNvSpPr txBox="1"/>
          <p:nvPr/>
        </p:nvSpPr>
        <p:spPr>
          <a:xfrm>
            <a:off x="508000" y="2667000"/>
            <a:ext cx="1130301" cy="812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安装</a:t>
            </a:r>
          </a:p>
        </p:txBody>
      </p:sp>
      <p:sp>
        <p:nvSpPr>
          <p:cNvPr id="161" name="全局安装 webpack"/>
          <p:cNvSpPr txBox="1"/>
          <p:nvPr/>
        </p:nvSpPr>
        <p:spPr>
          <a:xfrm>
            <a:off x="1016000" y="3666066"/>
            <a:ext cx="3310890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r>
              <a:t>全局安装 webpack</a:t>
            </a:r>
          </a:p>
        </p:txBody>
      </p:sp>
      <p:sp>
        <p:nvSpPr>
          <p:cNvPr id="162" name="npm install -S webpack"/>
          <p:cNvSpPr txBox="1"/>
          <p:nvPr/>
        </p:nvSpPr>
        <p:spPr>
          <a:xfrm>
            <a:off x="1524000" y="4690533"/>
            <a:ext cx="2767584" cy="406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000">
                <a:solidFill>
                  <a:schemeClr val="accent2"/>
                </a:solidFill>
              </a:defRPr>
            </a:lvl1pPr>
          </a:lstStyle>
          <a:p>
            <a:r>
              <a:t>npm install -S webpack</a:t>
            </a:r>
          </a:p>
        </p:txBody>
      </p:sp>
      <p:sp>
        <p:nvSpPr>
          <p:cNvPr id="163" name="npm install -g webpack"/>
          <p:cNvSpPr txBox="1"/>
          <p:nvPr/>
        </p:nvSpPr>
        <p:spPr>
          <a:xfrm>
            <a:off x="1524000" y="5452533"/>
            <a:ext cx="2767584" cy="406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000">
                <a:solidFill>
                  <a:schemeClr val="accent2"/>
                </a:solidFill>
              </a:defRPr>
            </a:lvl1pPr>
          </a:lstStyle>
          <a:p>
            <a:r>
              <a:t>npm install -g webpack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WebPack2"/>
          <p:cNvSpPr txBox="1"/>
          <p:nvPr>
            <p:ph type="title"/>
          </p:nvPr>
        </p:nvSpPr>
        <p:spPr>
          <a:xfrm>
            <a:off x="0" y="0"/>
            <a:ext cx="13004800" cy="2540000"/>
          </a:xfrm>
          <a:prstGeom prst="rect">
            <a:avLst/>
          </a:prstGeom>
        </p:spPr>
        <p:txBody>
          <a:bodyPr/>
          <a:lstStyle/>
          <a:p>
            <a:r>
              <a:t>WebPack2</a:t>
            </a:r>
          </a:p>
        </p:txBody>
      </p:sp>
      <p:sp>
        <p:nvSpPr>
          <p:cNvPr id="166" name="配置文件"/>
          <p:cNvSpPr txBox="1"/>
          <p:nvPr/>
        </p:nvSpPr>
        <p:spPr>
          <a:xfrm>
            <a:off x="508000" y="2667000"/>
            <a:ext cx="2146300" cy="812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4000"/>
            </a:lvl1pPr>
          </a:lstStyle>
          <a:p>
            <a:r>
              <a:t>配置文件</a:t>
            </a:r>
          </a:p>
        </p:txBody>
      </p:sp>
      <p:sp>
        <p:nvSpPr>
          <p:cNvPr id="167" name="webpack.config.js"/>
          <p:cNvSpPr txBox="1"/>
          <p:nvPr/>
        </p:nvSpPr>
        <p:spPr>
          <a:xfrm>
            <a:off x="1016000" y="3704166"/>
            <a:ext cx="3226689" cy="558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r>
              <a:t>webpack.config.js</a:t>
            </a:r>
          </a:p>
        </p:txBody>
      </p:sp>
      <p:sp>
        <p:nvSpPr>
          <p:cNvPr id="168" name="运行webpack命令的时候加载的配置文件，当webpack命令运行的时候，会加载该文件，根据该文件的配置内容进行执行。"/>
          <p:cNvSpPr txBox="1"/>
          <p:nvPr/>
        </p:nvSpPr>
        <p:spPr>
          <a:xfrm>
            <a:off x="1524000" y="4360333"/>
            <a:ext cx="10779417" cy="812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r>
              <a:t>运行webpack命令的时候加载的配置文件，当webpack命令运行的时候，会加载该文件，根据该文件的配置内容进行执行。</a:t>
            </a:r>
          </a:p>
        </p:txBody>
      </p:sp>
      <p:sp>
        <p:nvSpPr>
          <p:cNvPr id="169" name="module.exports = {}"/>
          <p:cNvSpPr txBox="1"/>
          <p:nvPr/>
        </p:nvSpPr>
        <p:spPr>
          <a:xfrm>
            <a:off x="1524000" y="5719233"/>
            <a:ext cx="10779417" cy="4064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r>
              <a:t>module.exports = {}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3070</Words>
  <Application>WPS 演示</Application>
  <PresentationFormat/>
  <Paragraphs>288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宋体</vt:lpstr>
      <vt:lpstr>Wingdings</vt:lpstr>
      <vt:lpstr>Helvetica Light</vt:lpstr>
      <vt:lpstr>Helvetica</vt:lpstr>
      <vt:lpstr>Helvetica Neue</vt:lpstr>
      <vt:lpstr>微软雅黑</vt:lpstr>
      <vt:lpstr>Arial Unicode MS</vt:lpstr>
      <vt:lpstr>Helvetica Light</vt:lpstr>
      <vt:lpstr>White</vt:lpstr>
      <vt:lpstr>WebPack2</vt:lpstr>
      <vt:lpstr>WebPack2</vt:lpstr>
      <vt:lpstr>WebPack2</vt:lpstr>
      <vt:lpstr>WebPack2</vt:lpstr>
      <vt:lpstr>WebPack2</vt:lpstr>
      <vt:lpstr>WebPack2</vt:lpstr>
      <vt:lpstr>WebPack2</vt:lpstr>
      <vt:lpstr>WebPack2</vt:lpstr>
      <vt:lpstr>WebPack2</vt:lpstr>
      <vt:lpstr>WebPack2</vt:lpstr>
      <vt:lpstr>WebPack2</vt:lpstr>
      <vt:lpstr>WebPack2</vt:lpstr>
      <vt:lpstr>WebPack2</vt:lpstr>
      <vt:lpstr>Loaders - 文件</vt:lpstr>
      <vt:lpstr>Loaders - 文件</vt:lpstr>
      <vt:lpstr>Loaders - 文件</vt:lpstr>
      <vt:lpstr>Loaders - 转换编译</vt:lpstr>
      <vt:lpstr>Loaders - 样式</vt:lpstr>
      <vt:lpstr>Loaders - 框架</vt:lpstr>
      <vt:lpstr>Plugins</vt:lpstr>
      <vt:lpstr>Plugins</vt:lpstr>
      <vt:lpstr>Plugins</vt:lpstr>
      <vt:lpstr>Plugins</vt:lpstr>
      <vt:lpstr>Plugins</vt:lpstr>
      <vt:lpstr>模块热替换</vt:lpstr>
      <vt:lpstr>资源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WebPack2</dc:title>
  <dc:creator/>
  <cp:lastModifiedBy>毅</cp:lastModifiedBy>
  <cp:revision>10</cp:revision>
  <dcterms:created xsi:type="dcterms:W3CDTF">2017-09-20T09:53:25Z</dcterms:created>
  <dcterms:modified xsi:type="dcterms:W3CDTF">2017-09-20T12:50:23Z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