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4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6" r:id="rId31"/>
    <p:sldId id="387" r:id="rId32"/>
    <p:sldId id="388" r:id="rId33"/>
    <p:sldId id="389" r:id="rId34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712"/>
  </p:normalViewPr>
  <p:slideViewPr>
    <p:cSldViewPr>
      <p:cViewPr varScale="1">
        <p:scale>
          <a:sx n="82" d="100"/>
          <a:sy n="82" d="100"/>
        </p:scale>
        <p:origin x="-1288" y="-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77405" y="553640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77405" y="561155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4705" y="218137"/>
            <a:ext cx="6185788" cy="25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9059" y="1414515"/>
            <a:ext cx="5717080" cy="1532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file:///\\localhost\Users\Mili\Downloads\BJ6_LectureSlides\ch07\code\section_7\LargestInArrayLis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07\code\section_8\ScoreTester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7040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Array</a:t>
            </a:r>
            <a:r>
              <a:rPr spc="-70" dirty="0"/>
              <a:t>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9469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04583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071" y="131092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177832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619409"/>
            <a:ext cx="5493385" cy="125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46785">
              <a:lnSpc>
                <a:spcPct val="137300"/>
              </a:lnSpc>
            </a:pP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spc="10" dirty="0">
                <a:latin typeface="Arial"/>
                <a:cs typeface="Arial"/>
              </a:rPr>
              <a:t>stores </a:t>
            </a:r>
            <a:r>
              <a:rPr sz="1200" spc="15" dirty="0">
                <a:latin typeface="Arial"/>
                <a:cs typeface="Arial"/>
              </a:rPr>
              <a:t>a sequence </a:t>
            </a:r>
            <a:r>
              <a:rPr sz="1200" spc="10" dirty="0">
                <a:latin typeface="Arial"/>
                <a:cs typeface="Arial"/>
              </a:rPr>
              <a:t>of values </a:t>
            </a:r>
            <a:r>
              <a:rPr sz="1200" spc="15" dirty="0">
                <a:latin typeface="Arial"/>
                <a:cs typeface="Arial"/>
              </a:rPr>
              <a:t>whose </a:t>
            </a:r>
            <a:r>
              <a:rPr sz="1200" spc="10" dirty="0">
                <a:latin typeface="Arial"/>
                <a:cs typeface="Arial"/>
              </a:rPr>
              <a:t>size </a:t>
            </a:r>
            <a:r>
              <a:rPr sz="1200" spc="15" dirty="0">
                <a:latin typeface="Arial"/>
                <a:cs typeface="Arial"/>
              </a:rPr>
              <a:t>can change.  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spc="15" dirty="0">
                <a:latin typeface="Arial"/>
                <a:cs typeface="Arial"/>
              </a:rPr>
              <a:t>can grow and </a:t>
            </a:r>
            <a:r>
              <a:rPr sz="1200" spc="10" dirty="0">
                <a:latin typeface="Arial"/>
                <a:cs typeface="Arial"/>
              </a:rPr>
              <a:t>shrink </a:t>
            </a:r>
            <a:r>
              <a:rPr sz="1200" spc="15" dirty="0">
                <a:latin typeface="Arial"/>
                <a:cs typeface="Arial"/>
              </a:rPr>
              <a:t>as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needed.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380"/>
              </a:spcBef>
            </a:pPr>
            <a:r>
              <a:rPr sz="1200" spc="15" dirty="0">
                <a:latin typeface="Courier" charset="0"/>
                <a:cs typeface="Courier" charset="0"/>
              </a:rPr>
              <a:t>ArrayList</a:t>
            </a:r>
            <a:r>
              <a:rPr sz="1200" spc="-37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class supplies </a:t>
            </a:r>
            <a:r>
              <a:rPr sz="1200" spc="15" dirty="0">
                <a:latin typeface="Arial"/>
                <a:cs typeface="Arial"/>
              </a:rPr>
              <a:t>methods </a:t>
            </a:r>
            <a:r>
              <a:rPr sz="1200" spc="10" dirty="0">
                <a:latin typeface="Arial"/>
                <a:cs typeface="Arial"/>
              </a:rPr>
              <a:t>for </a:t>
            </a:r>
            <a:r>
              <a:rPr sz="1200" spc="15" dirty="0">
                <a:latin typeface="Arial"/>
                <a:cs typeface="Arial"/>
              </a:rPr>
              <a:t>many common </a:t>
            </a:r>
            <a:r>
              <a:rPr sz="1200" spc="10" dirty="0">
                <a:latin typeface="Arial"/>
                <a:cs typeface="Arial"/>
              </a:rPr>
              <a:t>tasks, </a:t>
            </a:r>
            <a:r>
              <a:rPr sz="1200" spc="15" dirty="0">
                <a:latin typeface="Arial"/>
                <a:cs typeface="Arial"/>
              </a:rPr>
              <a:t>such as </a:t>
            </a:r>
            <a:r>
              <a:rPr sz="1200" spc="10" dirty="0">
                <a:latin typeface="Arial"/>
                <a:cs typeface="Arial"/>
              </a:rPr>
              <a:t>inserting  </a:t>
            </a:r>
            <a:r>
              <a:rPr sz="1200" spc="15" dirty="0">
                <a:latin typeface="Arial"/>
                <a:cs typeface="Arial"/>
              </a:rPr>
              <a:t>and removing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elements.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spc="15" dirty="0">
                <a:latin typeface="Arial"/>
                <a:cs typeface="Arial"/>
              </a:rPr>
              <a:t>expands </a:t>
            </a:r>
            <a:r>
              <a:rPr sz="1200" spc="10" dirty="0">
                <a:latin typeface="Arial"/>
                <a:cs typeface="Arial"/>
              </a:rPr>
              <a:t>to hold </a:t>
            </a:r>
            <a:r>
              <a:rPr sz="1200" spc="15" dirty="0">
                <a:latin typeface="Arial"/>
                <a:cs typeface="Arial"/>
              </a:rPr>
              <a:t>as many elements as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needed.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4635" y="1909965"/>
            <a:ext cx="1437182" cy="2099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0234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Working </a:t>
            </a:r>
            <a:r>
              <a:rPr spc="65" dirty="0"/>
              <a:t>with </a:t>
            </a:r>
            <a:r>
              <a:rPr spc="80" dirty="0"/>
              <a:t>Array</a:t>
            </a:r>
            <a:r>
              <a:rPr spc="-160" dirty="0"/>
              <a:t>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603" y="784398"/>
            <a:ext cx="1395730" cy="200696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61925" marR="201930" indent="-127000">
              <a:lnSpc>
                <a:spcPct val="100000"/>
              </a:lnSpc>
              <a:spcBef>
                <a:spcPts val="245"/>
              </a:spcBef>
            </a:pPr>
            <a:r>
              <a:rPr sz="550" dirty="0">
                <a:latin typeface="Courier" charset="0"/>
                <a:cs typeface="Courier" charset="0"/>
              </a:rPr>
              <a:t>ArrayList&lt;String&gt; names =  new</a:t>
            </a:r>
            <a:r>
              <a:rPr sz="550" spc="-60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ArrayList&lt;String&gt;();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36112" y="830534"/>
            <a:ext cx="268795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Constructs an empty array </a:t>
            </a:r>
            <a:r>
              <a:rPr sz="900" spc="5" dirty="0">
                <a:latin typeface="Arial"/>
                <a:cs typeface="Arial"/>
              </a:rPr>
              <a:t>list that </a:t>
            </a:r>
            <a:r>
              <a:rPr sz="900" spc="10" dirty="0">
                <a:latin typeface="Arial"/>
                <a:cs typeface="Arial"/>
              </a:rPr>
              <a:t>can hold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strings.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7603" y="1230869"/>
            <a:ext cx="1395730" cy="200696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45"/>
              </a:spcBef>
            </a:pPr>
            <a:r>
              <a:rPr sz="550" dirty="0">
                <a:latin typeface="Courier" charset="0"/>
                <a:cs typeface="Courier" charset="0"/>
              </a:rPr>
              <a:t>names.add("Ann");</a:t>
            </a:r>
          </a:p>
          <a:p>
            <a:pPr marL="34925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names.add("Cindy");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36112" y="1277005"/>
            <a:ext cx="13868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Adds elements </a:t>
            </a:r>
            <a:r>
              <a:rPr sz="900" spc="5" dirty="0">
                <a:latin typeface="Arial"/>
                <a:cs typeface="Arial"/>
              </a:rPr>
              <a:t>to </a:t>
            </a:r>
            <a:r>
              <a:rPr sz="900" spc="10" dirty="0">
                <a:latin typeface="Arial"/>
                <a:cs typeface="Arial"/>
              </a:rPr>
              <a:t>the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end.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7603" y="1677340"/>
            <a:ext cx="1395730" cy="11605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45"/>
              </a:spcBef>
            </a:pPr>
            <a:r>
              <a:rPr sz="550" dirty="0">
                <a:latin typeface="Courier" charset="0"/>
                <a:cs typeface="Courier" charset="0"/>
              </a:rPr>
              <a:t>System.out.println(names);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36112" y="1681619"/>
            <a:ext cx="123698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Arial"/>
                <a:cs typeface="Arial"/>
              </a:rPr>
              <a:t>Prints </a:t>
            </a:r>
            <a:r>
              <a:rPr sz="900" spc="10" dirty="0">
                <a:latin typeface="Courier" charset="0"/>
                <a:cs typeface="Courier" charset="0"/>
              </a:rPr>
              <a:t>[Ann,</a:t>
            </a:r>
            <a:r>
              <a:rPr sz="900" spc="-3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Cindy]</a:t>
            </a:r>
            <a:r>
              <a:rPr sz="900" spc="10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7603" y="2040098"/>
            <a:ext cx="1395730" cy="11605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45"/>
              </a:spcBef>
            </a:pPr>
            <a:r>
              <a:rPr sz="550" dirty="0">
                <a:latin typeface="Courier" charset="0"/>
                <a:cs typeface="Courier" charset="0"/>
              </a:rPr>
              <a:t>names.add(1,</a:t>
            </a:r>
            <a:r>
              <a:rPr sz="550" spc="-6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"Bob");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36112" y="2044377"/>
            <a:ext cx="357695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Arial"/>
                <a:cs typeface="Arial"/>
              </a:rPr>
              <a:t>Inserts </a:t>
            </a:r>
            <a:r>
              <a:rPr sz="900" spc="10" dirty="0">
                <a:latin typeface="Arial"/>
                <a:cs typeface="Arial"/>
              </a:rPr>
              <a:t>an element </a:t>
            </a:r>
            <a:r>
              <a:rPr sz="900" spc="5" dirty="0">
                <a:latin typeface="Arial"/>
                <a:cs typeface="Arial"/>
              </a:rPr>
              <a:t>at </a:t>
            </a:r>
            <a:r>
              <a:rPr sz="900" spc="10" dirty="0">
                <a:latin typeface="Arial"/>
                <a:cs typeface="Arial"/>
              </a:rPr>
              <a:t>index </a:t>
            </a:r>
            <a:r>
              <a:rPr sz="900" spc="5" dirty="0">
                <a:latin typeface="Arial"/>
                <a:cs typeface="Arial"/>
              </a:rPr>
              <a:t>1. </a:t>
            </a:r>
            <a:r>
              <a:rPr sz="900" spc="10" dirty="0">
                <a:latin typeface="Courier" charset="0"/>
                <a:cs typeface="Courier" charset="0"/>
              </a:rPr>
              <a:t>names </a:t>
            </a:r>
            <a:r>
              <a:rPr sz="900" spc="5" dirty="0">
                <a:latin typeface="Arial"/>
                <a:cs typeface="Arial"/>
              </a:rPr>
              <a:t>is </a:t>
            </a:r>
            <a:r>
              <a:rPr sz="900" spc="10" dirty="0">
                <a:latin typeface="Arial"/>
                <a:cs typeface="Arial"/>
              </a:rPr>
              <a:t>now </a:t>
            </a:r>
            <a:r>
              <a:rPr sz="900" spc="10" dirty="0">
                <a:latin typeface="Courier" charset="0"/>
                <a:cs typeface="Courier" charset="0"/>
              </a:rPr>
              <a:t>[Ann, Bob,</a:t>
            </a:r>
            <a:r>
              <a:rPr sz="900" spc="-2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Cindy]</a:t>
            </a:r>
            <a:r>
              <a:rPr sz="900" spc="10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7603" y="2402856"/>
            <a:ext cx="1395730" cy="11605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45"/>
              </a:spcBef>
            </a:pPr>
            <a:r>
              <a:rPr sz="550" dirty="0">
                <a:latin typeface="Courier" charset="0"/>
                <a:cs typeface="Courier" charset="0"/>
              </a:rPr>
              <a:t>names.remove(0);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36112" y="2407135"/>
            <a:ext cx="339979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Removes the element </a:t>
            </a:r>
            <a:r>
              <a:rPr sz="900" spc="5" dirty="0">
                <a:latin typeface="Arial"/>
                <a:cs typeface="Arial"/>
              </a:rPr>
              <a:t>at </a:t>
            </a:r>
            <a:r>
              <a:rPr sz="900" spc="10" dirty="0">
                <a:latin typeface="Arial"/>
                <a:cs typeface="Arial"/>
              </a:rPr>
              <a:t>index </a:t>
            </a:r>
            <a:r>
              <a:rPr sz="900" spc="5" dirty="0">
                <a:latin typeface="Arial"/>
                <a:cs typeface="Arial"/>
              </a:rPr>
              <a:t>0. </a:t>
            </a:r>
            <a:r>
              <a:rPr sz="900" spc="10" dirty="0">
                <a:latin typeface="Courier" charset="0"/>
                <a:cs typeface="Courier" charset="0"/>
              </a:rPr>
              <a:t>names </a:t>
            </a:r>
            <a:r>
              <a:rPr sz="900" spc="5" dirty="0">
                <a:latin typeface="Arial"/>
                <a:cs typeface="Arial"/>
              </a:rPr>
              <a:t>is </a:t>
            </a:r>
            <a:r>
              <a:rPr sz="900" spc="10" dirty="0">
                <a:latin typeface="Arial"/>
                <a:cs typeface="Arial"/>
              </a:rPr>
              <a:t>now </a:t>
            </a:r>
            <a:r>
              <a:rPr sz="900" spc="10" dirty="0">
                <a:latin typeface="Courier" charset="0"/>
                <a:cs typeface="Courier" charset="0"/>
              </a:rPr>
              <a:t>[Bob,</a:t>
            </a:r>
            <a:r>
              <a:rPr sz="900" spc="-30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Cindy]</a:t>
            </a:r>
            <a:r>
              <a:rPr sz="900" spc="10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7603" y="2765613"/>
            <a:ext cx="1395730" cy="11605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45"/>
              </a:spcBef>
            </a:pPr>
            <a:r>
              <a:rPr sz="550" dirty="0">
                <a:latin typeface="Courier" charset="0"/>
                <a:cs typeface="Courier" charset="0"/>
              </a:rPr>
              <a:t>names.set(0,</a:t>
            </a:r>
            <a:r>
              <a:rPr sz="550" spc="-6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"Bill");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536112" y="2769892"/>
            <a:ext cx="399796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Replaces an element with a </a:t>
            </a:r>
            <a:r>
              <a:rPr sz="900" spc="5" dirty="0">
                <a:latin typeface="Arial"/>
                <a:cs typeface="Arial"/>
              </a:rPr>
              <a:t>different </a:t>
            </a:r>
            <a:r>
              <a:rPr sz="900" spc="10" dirty="0">
                <a:latin typeface="Arial"/>
                <a:cs typeface="Arial"/>
              </a:rPr>
              <a:t>value. </a:t>
            </a:r>
            <a:r>
              <a:rPr sz="900" spc="10" dirty="0">
                <a:latin typeface="Courier" charset="0"/>
                <a:cs typeface="Courier" charset="0"/>
              </a:rPr>
              <a:t>names </a:t>
            </a:r>
            <a:r>
              <a:rPr sz="900" spc="5" dirty="0">
                <a:latin typeface="Arial"/>
                <a:cs typeface="Arial"/>
              </a:rPr>
              <a:t>is </a:t>
            </a:r>
            <a:r>
              <a:rPr sz="900" spc="10" dirty="0">
                <a:latin typeface="Arial"/>
                <a:cs typeface="Arial"/>
              </a:rPr>
              <a:t>now </a:t>
            </a:r>
            <a:r>
              <a:rPr sz="900" spc="10" dirty="0">
                <a:latin typeface="Courier" charset="0"/>
                <a:cs typeface="Courier" charset="0"/>
              </a:rPr>
              <a:t>[Bill,</a:t>
            </a:r>
            <a:r>
              <a:rPr sz="900" spc="-29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Cindy]</a:t>
            </a:r>
            <a:r>
              <a:rPr sz="900" spc="10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7603" y="3128371"/>
            <a:ext cx="1395730" cy="11605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45"/>
              </a:spcBef>
            </a:pPr>
            <a:r>
              <a:rPr sz="550" dirty="0">
                <a:latin typeface="Courier" charset="0"/>
                <a:cs typeface="Courier" charset="0"/>
              </a:rPr>
              <a:t>String name =</a:t>
            </a:r>
            <a:r>
              <a:rPr sz="550" spc="-5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names.get(i);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536112" y="3132650"/>
            <a:ext cx="91757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Gets an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element.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7603" y="3491129"/>
            <a:ext cx="1395730" cy="200696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61925" marR="32384" indent="-127000">
              <a:lnSpc>
                <a:spcPct val="100000"/>
              </a:lnSpc>
              <a:spcBef>
                <a:spcPts val="245"/>
              </a:spcBef>
            </a:pPr>
            <a:r>
              <a:rPr sz="550" dirty="0">
                <a:latin typeface="Courier" charset="0"/>
                <a:cs typeface="Courier" charset="0"/>
              </a:rPr>
              <a:t>String last =  names.get(names.size() -</a:t>
            </a:r>
            <a:r>
              <a:rPr sz="550" spc="-5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1);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536112" y="3537264"/>
            <a:ext cx="116522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Gets the </a:t>
            </a:r>
            <a:r>
              <a:rPr sz="900" spc="5" dirty="0">
                <a:latin typeface="Arial"/>
                <a:cs typeface="Arial"/>
              </a:rPr>
              <a:t>last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element.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7603" y="3937600"/>
            <a:ext cx="1395730" cy="53925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4925" marR="159385" algn="r">
              <a:lnSpc>
                <a:spcPct val="100000"/>
              </a:lnSpc>
              <a:spcBef>
                <a:spcPts val="245"/>
              </a:spcBef>
            </a:pPr>
            <a:r>
              <a:rPr sz="550" dirty="0">
                <a:latin typeface="Courier" charset="0"/>
                <a:cs typeface="Courier" charset="0"/>
              </a:rPr>
              <a:t>ArrayList&lt;Integer&gt;</a:t>
            </a:r>
            <a:r>
              <a:rPr sz="550" spc="-30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squares</a:t>
            </a:r>
            <a:r>
              <a:rPr sz="550" spc="-30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=  new</a:t>
            </a:r>
            <a:r>
              <a:rPr sz="550" spc="-5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ArrayList&lt;Integer&gt;();  for (int i = 0; i &lt; 10;</a:t>
            </a:r>
            <a:r>
              <a:rPr sz="550" spc="-6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i++)</a:t>
            </a:r>
          </a:p>
          <a:p>
            <a:pPr marL="34925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{</a:t>
            </a:r>
          </a:p>
          <a:p>
            <a:pPr marL="161925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squares.add(i *</a:t>
            </a:r>
            <a:r>
              <a:rPr sz="550" spc="-70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i);</a:t>
            </a:r>
          </a:p>
          <a:p>
            <a:pPr marL="34925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}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536112" y="4151162"/>
            <a:ext cx="272732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Constructs an array </a:t>
            </a:r>
            <a:r>
              <a:rPr sz="900" spc="5" dirty="0">
                <a:latin typeface="Arial"/>
                <a:cs typeface="Arial"/>
              </a:rPr>
              <a:t>list </a:t>
            </a:r>
            <a:r>
              <a:rPr sz="900" spc="10" dirty="0">
                <a:latin typeface="Arial"/>
                <a:cs typeface="Arial"/>
              </a:rPr>
              <a:t>holding the </a:t>
            </a:r>
            <a:r>
              <a:rPr sz="900" spc="5" dirty="0">
                <a:latin typeface="Arial"/>
                <a:cs typeface="Arial"/>
              </a:rPr>
              <a:t>first </a:t>
            </a:r>
            <a:r>
              <a:rPr sz="900" spc="10" dirty="0">
                <a:latin typeface="Arial"/>
                <a:cs typeface="Arial"/>
              </a:rPr>
              <a:t>ten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squares.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3833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Wrapper</a:t>
            </a:r>
            <a:r>
              <a:rPr spc="-70" dirty="0"/>
              <a:t> </a:t>
            </a:r>
            <a:r>
              <a:rPr spc="135" dirty="0"/>
              <a:t>Classes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148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03262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74415"/>
            <a:ext cx="5497830" cy="668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You cannot </a:t>
            </a:r>
            <a:r>
              <a:rPr sz="1200" spc="10" dirty="0">
                <a:latin typeface="Arial"/>
                <a:cs typeface="Arial"/>
              </a:rPr>
              <a:t>directly insert primitive type values into array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lists.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270"/>
              </a:spcBef>
            </a:pPr>
            <a:r>
              <a:rPr sz="1200" spc="10" dirty="0">
                <a:latin typeface="Arial"/>
                <a:cs typeface="Arial"/>
              </a:rPr>
              <a:t>Like truffles that </a:t>
            </a:r>
            <a:r>
              <a:rPr sz="1200" spc="15" dirty="0">
                <a:latin typeface="Arial"/>
                <a:cs typeface="Arial"/>
              </a:rPr>
              <a:t>must be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 wrapper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be </a:t>
            </a:r>
            <a:r>
              <a:rPr sz="1200" spc="10" dirty="0">
                <a:latin typeface="Arial"/>
                <a:cs typeface="Arial"/>
              </a:rPr>
              <a:t>sold, </a:t>
            </a:r>
            <a:r>
              <a:rPr sz="1200" spc="15" dirty="0">
                <a:latin typeface="Arial"/>
                <a:cs typeface="Arial"/>
              </a:rPr>
              <a:t>a number must be placed </a:t>
            </a:r>
            <a:r>
              <a:rPr sz="1200" spc="10" dirty="0">
                <a:latin typeface="Arial"/>
                <a:cs typeface="Arial"/>
              </a:rPr>
              <a:t>in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a  wrapper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be </a:t>
            </a:r>
            <a:r>
              <a:rPr sz="1200" spc="10" dirty="0">
                <a:latin typeface="Arial"/>
                <a:cs typeface="Arial"/>
              </a:rPr>
              <a:t>stored in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list.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4635" y="1393672"/>
            <a:ext cx="983701" cy="1688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325102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3143958"/>
            <a:ext cx="229235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matching wrapper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class.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2"/>
          <p:cNvSpPr>
            <a:spLocks noChangeAspect="1"/>
          </p:cNvSpPr>
          <p:nvPr/>
        </p:nvSpPr>
        <p:spPr>
          <a:xfrm>
            <a:off x="982468" y="3345253"/>
            <a:ext cx="1567538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3732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Wrapper</a:t>
            </a:r>
            <a:r>
              <a:rPr spc="-70" dirty="0"/>
              <a:t> </a:t>
            </a:r>
            <a:r>
              <a:rPr spc="135" dirty="0"/>
              <a:t>Classes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836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04647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071" y="152085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681290"/>
            <a:ext cx="5541645" cy="1169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collect </a:t>
            </a:r>
            <a:r>
              <a:rPr sz="1200" spc="15" dirty="0">
                <a:latin typeface="Courier" charset="0"/>
                <a:cs typeface="Courier" charset="0"/>
              </a:rPr>
              <a:t>double </a:t>
            </a:r>
            <a:r>
              <a:rPr sz="1200" spc="10" dirty="0">
                <a:latin typeface="Arial"/>
                <a:cs typeface="Arial"/>
              </a:rPr>
              <a:t>values in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list, </a:t>
            </a:r>
            <a:r>
              <a:rPr sz="1200" spc="15" dirty="0">
                <a:latin typeface="Arial"/>
                <a:cs typeface="Arial"/>
              </a:rPr>
              <a:t>you use an </a:t>
            </a:r>
            <a:r>
              <a:rPr sz="1200" spc="15" dirty="0">
                <a:latin typeface="Courier" charset="0"/>
                <a:cs typeface="Courier" charset="0"/>
              </a:rPr>
              <a:t>ArrayList&lt;Double&gt;</a:t>
            </a:r>
            <a:r>
              <a:rPr sz="1200" spc="1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325"/>
              </a:spcBef>
            </a:pPr>
            <a:r>
              <a:rPr sz="1200" spc="5" dirty="0">
                <a:latin typeface="Arial"/>
                <a:cs typeface="Arial"/>
              </a:rPr>
              <a:t>if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you</a:t>
            </a:r>
            <a:r>
              <a:rPr sz="1200" spc="10" dirty="0">
                <a:latin typeface="Arial"/>
                <a:cs typeface="Arial"/>
              </a:rPr>
              <a:t> assign </a:t>
            </a:r>
            <a:r>
              <a:rPr sz="1200" spc="15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double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value to </a:t>
            </a:r>
            <a:r>
              <a:rPr sz="1200" spc="15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Double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variable, the </a:t>
            </a:r>
            <a:r>
              <a:rPr sz="1200" spc="15" dirty="0">
                <a:latin typeface="Arial"/>
                <a:cs typeface="Arial"/>
              </a:rPr>
              <a:t>number</a:t>
            </a:r>
            <a:r>
              <a:rPr sz="1200" spc="10" dirty="0">
                <a:latin typeface="Arial"/>
                <a:cs typeface="Arial"/>
              </a:rPr>
              <a:t> is automatically  “put into </a:t>
            </a:r>
            <a:r>
              <a:rPr sz="1200" spc="15" dirty="0">
                <a:latin typeface="Arial"/>
                <a:cs typeface="Arial"/>
              </a:rPr>
              <a:t>a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box”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0" dirty="0">
                <a:latin typeface="Arial"/>
                <a:cs typeface="Arial"/>
              </a:rPr>
              <a:t>Called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auto-boxing: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Automatic conversion between primitive types and the corresponding wrapper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classes: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7125" y="1901050"/>
            <a:ext cx="5106670" cy="13272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254"/>
              </a:spcBef>
            </a:pPr>
            <a:r>
              <a:rPr sz="650" spc="5" dirty="0">
                <a:latin typeface="Courier" charset="0"/>
                <a:cs typeface="Courier" charset="0"/>
              </a:rPr>
              <a:t>Double wrapper =</a:t>
            </a:r>
            <a:r>
              <a:rPr sz="650" spc="-2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29.95;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0281" y="2129190"/>
            <a:ext cx="330009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Wrapper values are automatically “unboxed” to primitive</a:t>
            </a:r>
            <a:r>
              <a:rPr sz="950" spc="-7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types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7125" y="2340545"/>
            <a:ext cx="5106670" cy="13272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254"/>
              </a:spcBef>
            </a:pPr>
            <a:r>
              <a:rPr sz="650" spc="5" dirty="0">
                <a:latin typeface="Courier" charset="0"/>
                <a:cs typeface="Courier" charset="0"/>
              </a:rPr>
              <a:t>double x =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wrapper;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68119" y="2733229"/>
            <a:ext cx="2867380" cy="1032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5256" y="3848444"/>
            <a:ext cx="256159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20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Wrapper Class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Variable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0031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0" dirty="0"/>
              <a:t>Using </a:t>
            </a:r>
            <a:r>
              <a:rPr spc="80" dirty="0"/>
              <a:t>Array </a:t>
            </a:r>
            <a:r>
              <a:rPr spc="114" dirty="0"/>
              <a:t>Algorithms</a:t>
            </a:r>
            <a:r>
              <a:rPr spc="-305" dirty="0"/>
              <a:t> </a:t>
            </a:r>
            <a:r>
              <a:rPr spc="65" dirty="0"/>
              <a:t>with </a:t>
            </a:r>
            <a:r>
              <a:rPr spc="80" dirty="0"/>
              <a:t>Array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768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25508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47146"/>
            <a:ext cx="5592445" cy="702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array algorithms </a:t>
            </a:r>
            <a:r>
              <a:rPr sz="1200" spc="15" dirty="0">
                <a:latin typeface="Arial"/>
                <a:cs typeface="Arial"/>
              </a:rPr>
              <a:t>can be </a:t>
            </a:r>
            <a:r>
              <a:rPr sz="1200" spc="10" dirty="0">
                <a:latin typeface="Arial"/>
                <a:cs typeface="Arial"/>
              </a:rPr>
              <a:t>converted to array lists simply </a:t>
            </a:r>
            <a:r>
              <a:rPr sz="1200" spc="15" dirty="0">
                <a:latin typeface="Arial"/>
                <a:cs typeface="Arial"/>
              </a:rPr>
              <a:t>by </a:t>
            </a:r>
            <a:r>
              <a:rPr sz="1200" spc="10" dirty="0">
                <a:latin typeface="Arial"/>
                <a:cs typeface="Arial"/>
              </a:rPr>
              <a:t>using the array </a:t>
            </a:r>
            <a:r>
              <a:rPr sz="1200" spc="5" dirty="0">
                <a:latin typeface="Arial"/>
                <a:cs typeface="Arial"/>
              </a:rPr>
              <a:t>list  </a:t>
            </a:r>
            <a:r>
              <a:rPr sz="1200" spc="15" dirty="0">
                <a:latin typeface="Arial"/>
                <a:cs typeface="Arial"/>
              </a:rPr>
              <a:t>methods </a:t>
            </a:r>
            <a:r>
              <a:rPr sz="1200" spc="10" dirty="0">
                <a:latin typeface="Arial"/>
                <a:cs typeface="Arial"/>
              </a:rPr>
              <a:t>instead of the array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syntax.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Code </a:t>
            </a:r>
            <a:r>
              <a:rPr sz="1200" spc="10" dirty="0">
                <a:latin typeface="Arial"/>
                <a:cs typeface="Arial"/>
              </a:rPr>
              <a:t>to find the largest </a:t>
            </a:r>
            <a:r>
              <a:rPr sz="1200" spc="15" dirty="0">
                <a:latin typeface="Arial"/>
                <a:cs typeface="Arial"/>
              </a:rPr>
              <a:t>element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array</a:t>
            </a:r>
            <a:r>
              <a:rPr sz="1200" spc="1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081" y="1412045"/>
            <a:ext cx="5588000" cy="909223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 largest =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values[0];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1; i &lt; values.length;</a:t>
            </a:r>
            <a:r>
              <a:rPr sz="70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(values[i] &gt;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largest)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3677285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largest =</a:t>
            </a:r>
            <a:r>
              <a:rPr sz="700" spc="-4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values[i];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071" y="256659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2459521"/>
            <a:ext cx="331787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Code </a:t>
            </a:r>
            <a:r>
              <a:rPr sz="1200" spc="10" dirty="0">
                <a:latin typeface="Arial"/>
                <a:cs typeface="Arial"/>
              </a:rPr>
              <a:t>to find the largest </a:t>
            </a:r>
            <a:r>
              <a:rPr sz="1200" spc="15" dirty="0">
                <a:latin typeface="Arial"/>
                <a:cs typeface="Arial"/>
              </a:rPr>
              <a:t>element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b="1" spc="10" dirty="0">
                <a:latin typeface="Arial"/>
                <a:cs typeface="Arial"/>
              </a:rPr>
              <a:t>array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list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8081" y="2723554"/>
            <a:ext cx="5588000" cy="909223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 largest =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values.get(0);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1; i &lt; values.size();</a:t>
            </a:r>
            <a:r>
              <a:rPr sz="70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(values.get(i) &gt;</a:t>
            </a:r>
            <a:r>
              <a:rPr sz="700" spc="-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largest)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3338195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largest =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values.get(i);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3631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Storing </a:t>
            </a:r>
            <a:r>
              <a:rPr spc="85" dirty="0"/>
              <a:t>Input </a:t>
            </a:r>
            <a:r>
              <a:rPr spc="95" dirty="0"/>
              <a:t>Values </a:t>
            </a:r>
            <a:r>
              <a:rPr spc="70" dirty="0"/>
              <a:t>in </a:t>
            </a:r>
            <a:r>
              <a:rPr spc="90" dirty="0"/>
              <a:t>an </a:t>
            </a:r>
            <a:r>
              <a:rPr spc="80" dirty="0"/>
              <a:t>Array</a:t>
            </a:r>
            <a:r>
              <a:rPr spc="-310" dirty="0"/>
              <a:t> </a:t>
            </a:r>
            <a:r>
              <a:rPr spc="75" dirty="0"/>
              <a:t>List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128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24868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40745"/>
            <a:ext cx="5523865" cy="702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collect </a:t>
            </a:r>
            <a:r>
              <a:rPr sz="1200" spc="15" dirty="0">
                <a:latin typeface="Arial"/>
                <a:cs typeface="Arial"/>
              </a:rPr>
              <a:t>an unknown number </a:t>
            </a:r>
            <a:r>
              <a:rPr sz="1200" spc="10" dirty="0">
                <a:latin typeface="Arial"/>
                <a:cs typeface="Arial"/>
              </a:rPr>
              <a:t>of inputs, array lists are </a:t>
            </a:r>
            <a:r>
              <a:rPr sz="1200" spc="15" dirty="0">
                <a:latin typeface="Arial"/>
                <a:cs typeface="Arial"/>
              </a:rPr>
              <a:t>much </a:t>
            </a:r>
            <a:r>
              <a:rPr sz="1200" spc="10" dirty="0">
                <a:latin typeface="Arial"/>
                <a:cs typeface="Arial"/>
              </a:rPr>
              <a:t>easier to </a:t>
            </a: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than  arrays.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Simply read </a:t>
            </a:r>
            <a:r>
              <a:rPr sz="1200" spc="10" dirty="0">
                <a:latin typeface="Arial"/>
                <a:cs typeface="Arial"/>
              </a:rPr>
              <a:t>the inputs </a:t>
            </a:r>
            <a:r>
              <a:rPr sz="1200" spc="15" dirty="0">
                <a:latin typeface="Arial"/>
                <a:cs typeface="Arial"/>
              </a:rPr>
              <a:t>and add them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list: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081" y="1405645"/>
            <a:ext cx="5588000" cy="59170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2647950">
              <a:lnSpc>
                <a:spcPct val="104600"/>
              </a:lnSpc>
              <a:spcBef>
                <a:spcPts val="330"/>
              </a:spcBef>
            </a:pPr>
            <a:r>
              <a:rPr sz="700" spc="20" dirty="0">
                <a:latin typeface="Courier" charset="0"/>
                <a:cs typeface="Courier" charset="0"/>
              </a:rPr>
              <a:t>ArrayList&lt;Double&gt; inputs = new ArrayList&lt;Double&gt;();  while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(in.hasNextDouble())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inputs.add(in.nextDouble());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9930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Removing</a:t>
            </a:r>
            <a:r>
              <a:rPr spc="-60" dirty="0"/>
              <a:t> </a:t>
            </a:r>
            <a:r>
              <a:rPr spc="100" dirty="0"/>
              <a:t>Matches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9455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04569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19273"/>
            <a:ext cx="445516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300"/>
              </a:lnSpc>
            </a:pPr>
            <a:r>
              <a:rPr sz="1200" spc="15" dirty="0">
                <a:latin typeface="Arial"/>
                <a:cs typeface="Arial"/>
              </a:rPr>
              <a:t>To remove elements from 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list, </a:t>
            </a:r>
            <a:r>
              <a:rPr sz="1200" spc="10" dirty="0">
                <a:latin typeface="Arial"/>
                <a:cs typeface="Arial"/>
              </a:rPr>
              <a:t>call the </a:t>
            </a:r>
            <a:r>
              <a:rPr sz="1200" spc="15" dirty="0">
                <a:latin typeface="Courier" charset="0"/>
                <a:cs typeface="Courier" charset="0"/>
              </a:rPr>
              <a:t>remove</a:t>
            </a:r>
            <a:r>
              <a:rPr sz="1200" spc="-44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method.  </a:t>
            </a:r>
            <a:r>
              <a:rPr sz="1200" spc="10" dirty="0">
                <a:latin typeface="Arial"/>
                <a:cs typeface="Arial"/>
              </a:rPr>
              <a:t>Error: skips the </a:t>
            </a:r>
            <a:r>
              <a:rPr sz="1200" spc="15" dirty="0">
                <a:latin typeface="Arial"/>
                <a:cs typeface="Arial"/>
              </a:rPr>
              <a:t>element </a:t>
            </a:r>
            <a:r>
              <a:rPr sz="1200" spc="10" dirty="0">
                <a:latin typeface="Arial"/>
                <a:cs typeface="Arial"/>
              </a:rPr>
              <a:t>after the </a:t>
            </a:r>
            <a:r>
              <a:rPr sz="1200" spc="15" dirty="0">
                <a:latin typeface="Arial"/>
                <a:cs typeface="Arial"/>
              </a:rPr>
              <a:t>moved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element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081" y="1202661"/>
            <a:ext cx="5588000" cy="102771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ArrayList&lt;String&gt; words =</a:t>
            </a:r>
            <a:r>
              <a:rPr sz="70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...;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words.size();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 marR="3834129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String word = words.get(i);  if (word.length() &lt;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4)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3463290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mic Sans MS"/>
                <a:cs typeface="Comic Sans MS"/>
              </a:rPr>
              <a:t>Remove the element </a:t>
            </a:r>
            <a:r>
              <a:rPr sz="700" spc="15" dirty="0">
                <a:latin typeface="Comic Sans MS"/>
                <a:cs typeface="Comic Sans MS"/>
              </a:rPr>
              <a:t>at index</a:t>
            </a:r>
            <a:r>
              <a:rPr sz="700" spc="-80" dirty="0">
                <a:latin typeface="Comic Sans MS"/>
                <a:cs typeface="Comic Sans MS"/>
              </a:rPr>
              <a:t> </a:t>
            </a:r>
            <a:r>
              <a:rPr sz="700" spc="10" dirty="0">
                <a:latin typeface="Comic Sans MS"/>
                <a:cs typeface="Comic Sans MS"/>
              </a:rPr>
              <a:t>i.</a:t>
            </a:r>
            <a:endParaRPr sz="700" dirty="0">
              <a:latin typeface="Comic Sans MS"/>
              <a:cs typeface="Comic Sans MS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071" y="246882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2361754"/>
            <a:ext cx="129413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Concrete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4635" y="2607614"/>
            <a:ext cx="1862747" cy="906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071" y="369662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9059" y="3589549"/>
            <a:ext cx="36810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Should </a:t>
            </a:r>
            <a:r>
              <a:rPr sz="1200" spc="10" dirty="0">
                <a:latin typeface="Arial"/>
                <a:cs typeface="Arial"/>
              </a:rPr>
              <a:t>not increment </a:t>
            </a:r>
            <a:r>
              <a:rPr sz="1200" spc="15" dirty="0">
                <a:latin typeface="Courier" charset="0"/>
                <a:cs typeface="Courier" charset="0"/>
              </a:rPr>
              <a:t>i</a:t>
            </a:r>
            <a:r>
              <a:rPr sz="1200" spc="-44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when an element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removed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3529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Removing</a:t>
            </a:r>
            <a:r>
              <a:rPr spc="-60" dirty="0"/>
              <a:t> </a:t>
            </a:r>
            <a:r>
              <a:rPr spc="100" dirty="0"/>
              <a:t>Matches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118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74110"/>
            <a:ext cx="89471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Pseudocode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931168"/>
            <a:ext cx="5588000" cy="55118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3444240">
              <a:lnSpc>
                <a:spcPct val="104600"/>
              </a:lnSpc>
              <a:spcBef>
                <a:spcPts val="330"/>
              </a:spcBef>
            </a:pPr>
            <a:r>
              <a:rPr sz="700" spc="20" dirty="0">
                <a:latin typeface="Comic Sans MS"/>
                <a:cs typeface="Comic Sans MS"/>
              </a:rPr>
              <a:t>If the element </a:t>
            </a:r>
            <a:r>
              <a:rPr sz="700" spc="15" dirty="0">
                <a:latin typeface="Comic Sans MS"/>
                <a:cs typeface="Comic Sans MS"/>
              </a:rPr>
              <a:t>at index </a:t>
            </a:r>
            <a:r>
              <a:rPr sz="700" spc="10" dirty="0">
                <a:latin typeface="Comic Sans MS"/>
                <a:cs typeface="Comic Sans MS"/>
              </a:rPr>
              <a:t>i </a:t>
            </a:r>
            <a:r>
              <a:rPr sz="700" spc="20" dirty="0">
                <a:latin typeface="Comic Sans MS"/>
                <a:cs typeface="Comic Sans MS"/>
              </a:rPr>
              <a:t>matches the</a:t>
            </a:r>
            <a:r>
              <a:rPr sz="700" spc="-70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condition  </a:t>
            </a:r>
            <a:r>
              <a:rPr sz="700" spc="20" dirty="0">
                <a:latin typeface="Comic Sans MS"/>
                <a:cs typeface="Comic Sans MS"/>
              </a:rPr>
              <a:t>Remove the</a:t>
            </a:r>
            <a:r>
              <a:rPr sz="700" spc="-55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element.</a:t>
            </a:r>
            <a:endParaRPr sz="700">
              <a:latin typeface="Comic Sans MS"/>
              <a:cs typeface="Comic Sans MS"/>
            </a:endParaRPr>
          </a:p>
          <a:p>
            <a:pPr marL="43815" marR="4989195">
              <a:lnSpc>
                <a:spcPct val="104600"/>
              </a:lnSpc>
            </a:pPr>
            <a:r>
              <a:rPr sz="700" spc="15" dirty="0">
                <a:latin typeface="Comic Sans MS"/>
                <a:cs typeface="Comic Sans MS"/>
              </a:rPr>
              <a:t>Else  </a:t>
            </a:r>
            <a:r>
              <a:rPr sz="700" spc="20" dirty="0">
                <a:latin typeface="Comic Sans MS"/>
                <a:cs typeface="Comic Sans MS"/>
              </a:rPr>
              <a:t>Increment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spc="10" dirty="0">
                <a:latin typeface="Comic Sans MS"/>
                <a:cs typeface="Comic Sans MS"/>
              </a:rPr>
              <a:t>i.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164621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1539148"/>
            <a:ext cx="23856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Use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while</a:t>
            </a:r>
            <a:r>
              <a:rPr sz="1200" spc="-39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loop,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not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for</a:t>
            </a:r>
            <a:r>
              <a:rPr sz="1200" spc="-39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loop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81" y="1803181"/>
            <a:ext cx="5588000" cy="145860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int i =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while (i &lt;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words.size())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 marR="3834129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String word = words.get(i);  if (word.length() &lt;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4)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words.remove(i);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else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i++;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9829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Choosing </a:t>
            </a:r>
            <a:r>
              <a:rPr spc="45" dirty="0"/>
              <a:t>Between </a:t>
            </a:r>
            <a:r>
              <a:rPr spc="80" dirty="0"/>
              <a:t>Array </a:t>
            </a:r>
            <a:r>
              <a:rPr spc="105" dirty="0"/>
              <a:t>Lists and</a:t>
            </a:r>
            <a:r>
              <a:rPr spc="-280" dirty="0"/>
              <a:t> </a:t>
            </a:r>
            <a:r>
              <a:rPr spc="100" dirty="0"/>
              <a:t>Arrays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748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49206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80410"/>
            <a:ext cx="5282565" cy="168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For most programming </a:t>
            </a:r>
            <a:r>
              <a:rPr sz="1200" spc="10" dirty="0">
                <a:latin typeface="Arial"/>
                <a:cs typeface="Arial"/>
              </a:rPr>
              <a:t>tasks, array lists are easier to </a:t>
            </a: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than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arrays</a:t>
            </a:r>
            <a:endParaRPr sz="1200">
              <a:latin typeface="Arial"/>
              <a:cs typeface="Arial"/>
            </a:endParaRPr>
          </a:p>
          <a:p>
            <a:pPr marL="293370" marR="3319779">
              <a:lnSpc>
                <a:spcPct val="130100"/>
              </a:lnSpc>
              <a:spcBef>
                <a:spcPts val="390"/>
              </a:spcBef>
            </a:pPr>
            <a:r>
              <a:rPr sz="950" spc="-5" dirty="0">
                <a:latin typeface="Arial"/>
                <a:cs typeface="Arial"/>
              </a:rPr>
              <a:t>Array lists can grow and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shrink.  Arrays have a nicer</a:t>
            </a:r>
            <a:r>
              <a:rPr sz="950" spc="-9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syntax.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spc="15" dirty="0">
                <a:latin typeface="Arial"/>
                <a:cs typeface="Arial"/>
              </a:rPr>
              <a:t>Recommendations</a:t>
            </a:r>
            <a:endParaRPr sz="120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If the size of a collection never changes, use an</a:t>
            </a:r>
            <a:r>
              <a:rPr sz="950" spc="-7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array.</a:t>
            </a:r>
            <a:endParaRPr sz="950">
              <a:latin typeface="Arial"/>
              <a:cs typeface="Arial"/>
            </a:endParaRPr>
          </a:p>
          <a:p>
            <a:pPr marL="293370" marR="5080">
              <a:lnSpc>
                <a:spcPct val="110800"/>
              </a:lnSpc>
              <a:spcBef>
                <a:spcPts val="219"/>
              </a:spcBef>
            </a:pPr>
            <a:r>
              <a:rPr sz="950" spc="-5" dirty="0">
                <a:latin typeface="Arial"/>
                <a:cs typeface="Arial"/>
              </a:rPr>
              <a:t>If you collect a long sequence of primitive type values and you are concerned about efficiency,  use an</a:t>
            </a:r>
            <a:r>
              <a:rPr sz="950" spc="-10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array.</a:t>
            </a:r>
            <a:endParaRPr sz="95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395"/>
              </a:spcBef>
            </a:pPr>
            <a:r>
              <a:rPr sz="950" spc="-5" dirty="0">
                <a:latin typeface="Arial"/>
                <a:cs typeface="Arial"/>
              </a:rPr>
              <a:t>Otherwise, use an array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list.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3428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Choosing </a:t>
            </a:r>
            <a:r>
              <a:rPr spc="45" dirty="0"/>
              <a:t>Between </a:t>
            </a:r>
            <a:r>
              <a:rPr spc="80" dirty="0"/>
              <a:t>Array </a:t>
            </a:r>
            <a:r>
              <a:rPr spc="105" dirty="0"/>
              <a:t>Lists and</a:t>
            </a:r>
            <a:r>
              <a:rPr spc="-280" dirty="0"/>
              <a:t> </a:t>
            </a:r>
            <a:r>
              <a:rPr spc="100" dirty="0"/>
              <a:t>Arrays</a:t>
            </a:r>
          </a:p>
        </p:txBody>
      </p:sp>
      <p:sp>
        <p:nvSpPr>
          <p:cNvPr id="4" name="object 4"/>
          <p:cNvSpPr>
            <a:spLocks noChangeAspect="1"/>
          </p:cNvSpPr>
          <p:nvPr/>
        </p:nvSpPr>
        <p:spPr>
          <a:xfrm>
            <a:off x="709977" y="730897"/>
            <a:ext cx="5775145" cy="3383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9727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8081" y="4746322"/>
            <a:ext cx="5588000" cy="505459"/>
          </a:xfrm>
          <a:custGeom>
            <a:avLst/>
            <a:gdLst/>
            <a:ahLst/>
            <a:cxnLst/>
            <a:rect l="l" t="t" r="r" b="b"/>
            <a:pathLst>
              <a:path w="5588000" h="505460">
                <a:moveTo>
                  <a:pt x="0" y="0"/>
                </a:moveTo>
                <a:lnTo>
                  <a:pt x="5587864" y="0"/>
                </a:lnTo>
                <a:lnTo>
                  <a:pt x="5587864" y="505421"/>
                </a:lnTo>
              </a:path>
            </a:pathLst>
          </a:custGeom>
          <a:ln w="697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8081" y="4746322"/>
            <a:ext cx="0" cy="505459"/>
          </a:xfrm>
          <a:custGeom>
            <a:avLst/>
            <a:gdLst/>
            <a:ahLst/>
            <a:cxnLst/>
            <a:rect l="l" t="t" r="r" b="b"/>
            <a:pathLst>
              <a:path h="505460">
                <a:moveTo>
                  <a:pt x="0" y="505421"/>
                </a:moveTo>
                <a:lnTo>
                  <a:pt x="0" y="0"/>
                </a:lnTo>
              </a:path>
            </a:pathLst>
          </a:custGeom>
          <a:ln w="697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section_7/</a:t>
            </a:r>
            <a:r>
              <a:rPr spc="65" dirty="0">
                <a:solidFill>
                  <a:srgbClr val="000080"/>
                </a:solidFill>
                <a:hlinkClick r:id="rId2"/>
              </a:rPr>
              <a:t>LargestInArrayList.java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19141" y="2032138"/>
            <a:ext cx="69278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Courier New"/>
                <a:cs typeface="Courier New"/>
              </a:rPr>
              <a:t>//</a:t>
            </a:r>
            <a:r>
              <a:rPr sz="700" spc="-275" dirty="0">
                <a:latin typeface="Courier New"/>
                <a:cs typeface="Courier New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Read inputs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9067" y="2273035"/>
            <a:ext cx="2964180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819"/>
              </a:lnSpc>
            </a:pPr>
            <a:r>
              <a:rPr sz="700" spc="5" dirty="0">
                <a:latin typeface="Courier New"/>
                <a:cs typeface="Courier New"/>
              </a:rPr>
              <a:t>System.out.println(</a:t>
            </a:r>
            <a:r>
              <a:rPr sz="700" spc="5" dirty="0">
                <a:solidFill>
                  <a:srgbClr val="1F9060"/>
                </a:solidFill>
                <a:latin typeface="Courier New"/>
                <a:cs typeface="Courier New"/>
              </a:rPr>
              <a:t>"Please enter values, Q to quit:"</a:t>
            </a:r>
            <a:r>
              <a:rPr sz="700" spc="5" dirty="0">
                <a:latin typeface="Courier New"/>
                <a:cs typeface="Courier New"/>
              </a:rPr>
              <a:t>);  Scanner in =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Scanner(System.in);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790"/>
              </a:lnSpc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while</a:t>
            </a:r>
            <a:r>
              <a:rPr sz="70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(in.hasNextDouble())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5895">
              <a:lnSpc>
                <a:spcPts val="825"/>
              </a:lnSpc>
            </a:pPr>
            <a:r>
              <a:rPr sz="700" spc="5" dirty="0">
                <a:latin typeface="Courier New"/>
                <a:cs typeface="Courier New"/>
              </a:rPr>
              <a:t>values.add(in.nextDouble());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spc="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141" y="2994841"/>
            <a:ext cx="112649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Courier New"/>
                <a:cs typeface="Courier New"/>
              </a:rPr>
              <a:t>//</a:t>
            </a:r>
            <a:r>
              <a:rPr sz="700" spc="-280" dirty="0">
                <a:latin typeface="Courier New"/>
                <a:cs typeface="Courier New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Find the largest value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9067" y="3230151"/>
            <a:ext cx="2147570" cy="856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30"/>
              </a:lnSpc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700" spc="5" dirty="0">
                <a:latin typeface="Courier New"/>
                <a:cs typeface="Courier New"/>
              </a:rPr>
              <a:t>largest =</a:t>
            </a:r>
            <a:r>
              <a:rPr sz="700" spc="-1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values.get(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00" spc="5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for </a:t>
            </a:r>
            <a:r>
              <a:rPr sz="700" spc="5" dirty="0">
                <a:latin typeface="Courier New"/>
                <a:cs typeface="Courier New"/>
              </a:rPr>
              <a:t>(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700" spc="5" dirty="0">
                <a:latin typeface="Courier New"/>
                <a:cs typeface="Courier New"/>
              </a:rPr>
              <a:t>i = 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700" spc="5" dirty="0">
                <a:latin typeface="Courier New"/>
                <a:cs typeface="Courier New"/>
              </a:rPr>
              <a:t>; i &lt; values.size();</a:t>
            </a:r>
            <a:r>
              <a:rPr sz="70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i++)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5895">
              <a:lnSpc>
                <a:spcPts val="825"/>
              </a:lnSpc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700" spc="5" dirty="0">
                <a:latin typeface="Courier New"/>
                <a:cs typeface="Courier New"/>
              </a:rPr>
              <a:t>(values.get(i) &gt;</a:t>
            </a:r>
            <a:r>
              <a:rPr sz="700" spc="-1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largest)</a:t>
            </a:r>
            <a:endParaRPr sz="700">
              <a:latin typeface="Courier New"/>
              <a:cs typeface="Courier New"/>
            </a:endParaRPr>
          </a:p>
          <a:p>
            <a:pPr marL="175895">
              <a:lnSpc>
                <a:spcPts val="825"/>
              </a:lnSpc>
            </a:pP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R="154940" algn="ctr">
              <a:lnSpc>
                <a:spcPts val="825"/>
              </a:lnSpc>
            </a:pPr>
            <a:r>
              <a:rPr sz="700" spc="5" dirty="0">
                <a:latin typeface="Courier New"/>
                <a:cs typeface="Courier New"/>
              </a:rPr>
              <a:t>largest =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values.get(i);</a:t>
            </a:r>
            <a:endParaRPr sz="700">
              <a:latin typeface="Courier New"/>
              <a:cs typeface="Courier New"/>
            </a:endParaRPr>
          </a:p>
          <a:p>
            <a:pPr marL="175895">
              <a:lnSpc>
                <a:spcPts val="825"/>
              </a:lnSpc>
            </a:pPr>
            <a:r>
              <a:rPr sz="700" spc="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spc="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4961" y="760608"/>
            <a:ext cx="4159885" cy="3765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870" indent="-163195">
              <a:lnSpc>
                <a:spcPts val="830"/>
              </a:lnSpc>
              <a:buClr>
                <a:srgbClr val="0073FF"/>
              </a:buClr>
              <a:buFont typeface="Courier New"/>
              <a:buAutoNum type="arabicPlain"/>
              <a:tabLst>
                <a:tab pos="230504" algn="l"/>
              </a:tabLst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java.util.ArrayList;</a:t>
            </a:r>
            <a:endParaRPr sz="700">
              <a:latin typeface="Courier New"/>
              <a:cs typeface="Courier New"/>
            </a:endParaRPr>
          </a:p>
          <a:p>
            <a:pPr marL="229870" indent="-163195">
              <a:lnSpc>
                <a:spcPts val="825"/>
              </a:lnSpc>
              <a:buClr>
                <a:srgbClr val="0073FF"/>
              </a:buClr>
              <a:buFont typeface="Courier New"/>
              <a:buAutoNum type="arabicPlain"/>
              <a:tabLst>
                <a:tab pos="230504" algn="l"/>
              </a:tabLst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java.util.Scanner;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0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4</a:t>
            </a:r>
            <a:r>
              <a:rPr sz="700" b="1" spc="34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990"/>
              </a:lnSpc>
              <a:tabLst>
                <a:tab pos="393065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This program reads a sequence of values and prints them, marking the largest</a:t>
            </a:r>
            <a:r>
              <a:rPr sz="850" spc="2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value.</a:t>
            </a:r>
            <a:endParaRPr sz="850">
              <a:latin typeface="Times New Roman"/>
              <a:cs typeface="Times New Roman"/>
            </a:endParaRPr>
          </a:p>
          <a:p>
            <a:pPr marL="66675">
              <a:lnSpc>
                <a:spcPts val="830"/>
              </a:lnSpc>
              <a:spcBef>
                <a:spcPts val="5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r>
              <a:rPr sz="700" b="1" spc="34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7 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LargestInArrayList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  <a:tabLst>
                <a:tab pos="393065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00" spc="5" dirty="0">
                <a:latin typeface="Courier New"/>
                <a:cs typeface="Courier New"/>
              </a:rPr>
              <a:t>main(String[]</a:t>
            </a:r>
            <a:r>
              <a:rPr sz="700" spc="2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args)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  <a:tabLst>
                <a:tab pos="393065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10	</a:t>
            </a: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  <a:tabLst>
                <a:tab pos="556260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11	</a:t>
            </a:r>
            <a:r>
              <a:rPr sz="700" spc="5" dirty="0">
                <a:latin typeface="Courier New"/>
                <a:cs typeface="Courier New"/>
              </a:rPr>
              <a:t>ArrayList&lt;Double&gt; values =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ArrayList&lt;Double&gt;();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  <a:spcBef>
                <a:spcPts val="35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  <a:spcBef>
                <a:spcPts val="35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  <a:spcBef>
                <a:spcPts val="35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9067" y="4166828"/>
            <a:ext cx="1749425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Courier New"/>
                <a:cs typeface="Courier New"/>
              </a:rPr>
              <a:t>//</a:t>
            </a:r>
            <a:r>
              <a:rPr sz="700" spc="-250" dirty="0">
                <a:latin typeface="Courier New"/>
                <a:cs typeface="Courier New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Print </a:t>
            </a:r>
            <a:r>
              <a:rPr sz="850" spc="5" dirty="0">
                <a:solidFill>
                  <a:srgbClr val="0073FF"/>
                </a:solidFill>
                <a:latin typeface="Times New Roman"/>
                <a:cs typeface="Times New Roman"/>
              </a:rPr>
              <a:t>all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values, marking the largest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for </a:t>
            </a:r>
            <a:r>
              <a:rPr sz="700" spc="5" dirty="0">
                <a:latin typeface="Courier New"/>
                <a:cs typeface="Courier New"/>
              </a:rPr>
              <a:t>(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700" spc="5" dirty="0">
                <a:latin typeface="Courier New"/>
                <a:cs typeface="Courier New"/>
              </a:rPr>
              <a:t>element :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values)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26149" y="709993"/>
            <a:ext cx="111619" cy="3837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19163" y="709985"/>
            <a:ext cx="118604" cy="30069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4705" y="4500712"/>
            <a:ext cx="2065020" cy="946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Program</a:t>
            </a:r>
            <a:r>
              <a:rPr sz="1000" b="1" spc="-50" dirty="0">
                <a:latin typeface="Arial"/>
                <a:cs typeface="Arial"/>
              </a:rPr>
              <a:t> </a:t>
            </a:r>
            <a:r>
              <a:rPr sz="1000" b="1" spc="10" dirty="0">
                <a:latin typeface="Arial"/>
                <a:cs typeface="Arial"/>
              </a:rPr>
              <a:t>Run: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300355" marR="5080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Please enter values, Q to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quit:  35 80 115 44.5</a:t>
            </a:r>
            <a:r>
              <a:rPr sz="700" spc="-4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Q</a:t>
            </a:r>
            <a:endParaRPr sz="700" dirty="0">
              <a:latin typeface="Courier" charset="0"/>
              <a:cs typeface="Courier" charset="0"/>
            </a:endParaRPr>
          </a:p>
          <a:p>
            <a:pPr marL="12700">
              <a:lnSpc>
                <a:spcPts val="830"/>
              </a:lnSpc>
            </a:pPr>
            <a:r>
              <a:rPr lang="en-US" sz="700" spc="20" dirty="0" smtClean="0">
                <a:latin typeface="Courier" charset="0"/>
                <a:cs typeface="Courier" charset="0"/>
              </a:rPr>
              <a:t>     </a:t>
            </a:r>
            <a:r>
              <a:rPr sz="700" spc="20" dirty="0" smtClean="0">
                <a:latin typeface="Courier" charset="0"/>
                <a:cs typeface="Courier" charset="0"/>
              </a:rPr>
              <a:t>35</a:t>
            </a:r>
            <a:r>
              <a:rPr lang="en-US" sz="700" spc="20" dirty="0" smtClean="0">
                <a:latin typeface="Courier" charset="0"/>
                <a:cs typeface="Courier" charset="0"/>
              </a:rPr>
              <a:t> </a:t>
            </a:r>
            <a:r>
              <a:rPr lang="en-US" sz="700" spc="20" dirty="0">
                <a:latin typeface="Courier" charset="0"/>
                <a:cs typeface="Courier" charset="0"/>
              </a:rPr>
              <a:t>80</a:t>
            </a:r>
            <a:endParaRPr lang="en-US" sz="700" dirty="0">
              <a:latin typeface="Courier" charset="0"/>
              <a:cs typeface="Courier" charset="0"/>
            </a:endParaRPr>
          </a:p>
          <a:p>
            <a:pPr marL="12700">
              <a:lnSpc>
                <a:spcPts val="830"/>
              </a:lnSpc>
            </a:pPr>
            <a:r>
              <a:rPr lang="en-US" sz="700" spc="20" dirty="0" smtClean="0">
                <a:latin typeface="Courier" charset="0"/>
                <a:cs typeface="Courier" charset="0"/>
              </a:rPr>
              <a:t>     115 </a:t>
            </a:r>
            <a:r>
              <a:rPr lang="en-US" sz="700" spc="20" dirty="0">
                <a:latin typeface="Courier" charset="0"/>
                <a:cs typeface="Courier" charset="0"/>
              </a:rPr>
              <a:t>&lt;== largest</a:t>
            </a:r>
            <a:r>
              <a:rPr lang="en-US" sz="700" spc="-30" dirty="0">
                <a:latin typeface="Courier" charset="0"/>
                <a:cs typeface="Courier" charset="0"/>
              </a:rPr>
              <a:t> </a:t>
            </a:r>
            <a:r>
              <a:rPr lang="en-US" sz="700" spc="20" dirty="0">
                <a:latin typeface="Courier" charset="0"/>
                <a:cs typeface="Courier" charset="0"/>
              </a:rPr>
              <a:t>value</a:t>
            </a:r>
            <a:endParaRPr lang="en-US" sz="7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700" spc="20" dirty="0" smtClean="0">
                <a:latin typeface="Courier" charset="0"/>
                <a:cs typeface="Courier" charset="0"/>
              </a:rPr>
              <a:t>     44.5</a:t>
            </a:r>
            <a:endParaRPr lang="en-US" sz="700" dirty="0">
              <a:latin typeface="Courier" charset="0"/>
              <a:cs typeface="Courier" charset="0"/>
            </a:endParaRPr>
          </a:p>
          <a:p>
            <a:pPr marL="300355">
              <a:lnSpc>
                <a:spcPct val="100000"/>
              </a:lnSpc>
              <a:spcBef>
                <a:spcPts val="35"/>
              </a:spcBef>
            </a:pP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0639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24AC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>
                <a:solidFill>
                  <a:srgbClr val="125859"/>
                </a:solidFill>
              </a:rPr>
              <a:t>Syntax </a:t>
            </a:r>
            <a:r>
              <a:rPr spc="-15" dirty="0">
                <a:solidFill>
                  <a:srgbClr val="125859"/>
                </a:solidFill>
              </a:rPr>
              <a:t>7.4 </a:t>
            </a:r>
            <a:r>
              <a:rPr spc="80" dirty="0"/>
              <a:t>Array</a:t>
            </a:r>
            <a:r>
              <a:rPr spc="-65" dirty="0"/>
              <a:t>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709985" y="730884"/>
            <a:ext cx="5274310" cy="2609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9626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7.35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70726"/>
            <a:ext cx="5850255" cy="428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Declare an array </a:t>
            </a:r>
            <a:r>
              <a:rPr sz="1000" spc="5" dirty="0">
                <a:latin typeface="Arial"/>
                <a:cs typeface="Arial"/>
              </a:rPr>
              <a:t>list </a:t>
            </a:r>
            <a:r>
              <a:rPr sz="1000" spc="15" dirty="0">
                <a:latin typeface="Courier" charset="0"/>
                <a:cs typeface="Courier" charset="0"/>
              </a:rPr>
              <a:t>primes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of integers that contains the </a:t>
            </a:r>
            <a:r>
              <a:rPr sz="1000" spc="5" dirty="0">
                <a:latin typeface="Arial"/>
                <a:cs typeface="Arial"/>
              </a:rPr>
              <a:t>first five </a:t>
            </a:r>
            <a:r>
              <a:rPr sz="1000" spc="10" dirty="0">
                <a:latin typeface="Arial"/>
                <a:cs typeface="Arial"/>
              </a:rPr>
              <a:t>prime numbers </a:t>
            </a:r>
            <a:r>
              <a:rPr sz="1000" spc="5" dirty="0">
                <a:latin typeface="Arial"/>
                <a:cs typeface="Arial"/>
              </a:rPr>
              <a:t>(2, </a:t>
            </a:r>
            <a:r>
              <a:rPr sz="1000" spc="10" dirty="0">
                <a:latin typeface="Arial"/>
                <a:cs typeface="Arial"/>
              </a:rPr>
              <a:t>3, 5, 7, and 11).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174452"/>
            <a:ext cx="5588000" cy="72096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2534920">
              <a:lnSpc>
                <a:spcPct val="104600"/>
              </a:lnSpc>
              <a:spcBef>
                <a:spcPts val="330"/>
              </a:spcBef>
            </a:pPr>
            <a:r>
              <a:rPr sz="700" spc="20" dirty="0">
                <a:latin typeface="Courier" charset="0"/>
                <a:cs typeface="Courier" charset="0"/>
              </a:rPr>
              <a:t>ArrayList&lt;Integer&gt; primes = new ArrayList&lt;Integer&gt;();  primes.add(2);</a:t>
            </a:r>
            <a:endParaRPr sz="700" dirty="0">
              <a:latin typeface="Courier" charset="0"/>
              <a:cs typeface="Courier" charset="0"/>
            </a:endParaRPr>
          </a:p>
          <a:p>
            <a:pPr marL="43815" marR="4681220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primes.add(3);  primes.add(5);  primes.add(7);  primes.add(11);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3225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7.36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64325"/>
            <a:ext cx="6023610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Given the array </a:t>
            </a:r>
            <a:r>
              <a:rPr sz="1000" spc="5" dirty="0">
                <a:latin typeface="Arial"/>
                <a:cs typeface="Arial"/>
              </a:rPr>
              <a:t>list </a:t>
            </a:r>
            <a:r>
              <a:rPr sz="1000" spc="15" dirty="0">
                <a:latin typeface="Courier" charset="0"/>
                <a:cs typeface="Courier" charset="0"/>
              </a:rPr>
              <a:t>primes</a:t>
            </a:r>
            <a:r>
              <a:rPr sz="1000" spc="-30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declared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Self Check 35, write a loop to </a:t>
            </a:r>
            <a:r>
              <a:rPr sz="1000" spc="5" dirty="0">
                <a:latin typeface="Arial"/>
                <a:cs typeface="Arial"/>
              </a:rPr>
              <a:t>print its </a:t>
            </a:r>
            <a:r>
              <a:rPr sz="1000" spc="10" dirty="0">
                <a:latin typeface="Arial"/>
                <a:cs typeface="Arial"/>
              </a:rPr>
              <a:t>elements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reverse order,  starting with the </a:t>
            </a:r>
            <a:r>
              <a:rPr sz="1000" spc="5" dirty="0">
                <a:latin typeface="Arial"/>
                <a:cs typeface="Arial"/>
              </a:rPr>
              <a:t>last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element.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321526"/>
            <a:ext cx="5588000" cy="478336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primes.size() - 1; i &gt;= 0; i--)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System.out.println(primes.get(i));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9525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63648"/>
            <a:ext cx="407733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What does the array </a:t>
            </a:r>
            <a:r>
              <a:rPr sz="1000" spc="5" dirty="0">
                <a:latin typeface="Arial"/>
                <a:cs typeface="Arial"/>
              </a:rPr>
              <a:t>list </a:t>
            </a:r>
            <a:r>
              <a:rPr sz="1000" spc="15" dirty="0">
                <a:latin typeface="Arial"/>
                <a:cs typeface="Arial"/>
              </a:rPr>
              <a:t>names </a:t>
            </a:r>
            <a:r>
              <a:rPr sz="1000" spc="10" dirty="0">
                <a:latin typeface="Arial"/>
                <a:cs typeface="Arial"/>
              </a:rPr>
              <a:t>contain after the following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statements?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630" y="867402"/>
            <a:ext cx="5999480" cy="49308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 marR="3684270">
              <a:lnSpc>
                <a:spcPct val="100000"/>
              </a:lnSpc>
              <a:spcBef>
                <a:spcPts val="305"/>
              </a:spcBef>
            </a:pPr>
            <a:r>
              <a:rPr sz="600" spc="5" dirty="0">
                <a:latin typeface="Courier" charset="0"/>
                <a:cs typeface="Courier" charset="0"/>
              </a:rPr>
              <a:t>ArrayList&lt;String&gt; names = new ArrayList&lt;String&gt;;  names.add("Bob");</a:t>
            </a:r>
            <a:endParaRPr sz="600" dirty="0">
              <a:latin typeface="Courier" charset="0"/>
              <a:cs typeface="Courier" charset="0"/>
            </a:endParaRPr>
          </a:p>
          <a:p>
            <a:pPr marL="40005" marR="5002530">
              <a:lnSpc>
                <a:spcPts val="710"/>
              </a:lnSpc>
              <a:spcBef>
                <a:spcPts val="25"/>
              </a:spcBef>
            </a:pPr>
            <a:r>
              <a:rPr sz="600" spc="5" dirty="0">
                <a:latin typeface="Courier" charset="0"/>
                <a:cs typeface="Courier" charset="0"/>
              </a:rPr>
              <a:t>names.add(0, "Ann");  names.remove(1);  names.add("Cal");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9059" y="1503286"/>
            <a:ext cx="171386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Courier" charset="0"/>
                <a:cs typeface="Courier" charset="0"/>
              </a:rPr>
              <a:t>"Ann"</a:t>
            </a:r>
            <a:r>
              <a:rPr sz="1200" spc="15" dirty="0">
                <a:latin typeface="Arial"/>
                <a:cs typeface="Arial"/>
              </a:rPr>
              <a:t>,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"Cal"</a:t>
            </a:r>
            <a:endParaRPr sz="12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3124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7.38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57247"/>
            <a:ext cx="220345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What </a:t>
            </a:r>
            <a:r>
              <a:rPr sz="1000" spc="5" dirty="0">
                <a:latin typeface="Arial"/>
                <a:cs typeface="Arial"/>
              </a:rPr>
              <a:t>is </a:t>
            </a:r>
            <a:r>
              <a:rPr sz="1000" spc="10" dirty="0">
                <a:latin typeface="Arial"/>
                <a:cs typeface="Arial"/>
              </a:rPr>
              <a:t>wrong with </a:t>
            </a:r>
            <a:r>
              <a:rPr sz="1000" spc="5" dirty="0">
                <a:latin typeface="Arial"/>
                <a:cs typeface="Arial"/>
              </a:rPr>
              <a:t>this </a:t>
            </a:r>
            <a:r>
              <a:rPr sz="1000" spc="10" dirty="0">
                <a:latin typeface="Arial"/>
                <a:cs typeface="Arial"/>
              </a:rPr>
              <a:t>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snippet?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630" y="861001"/>
            <a:ext cx="5999480" cy="223779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 marR="4814570">
              <a:lnSpc>
                <a:spcPct val="100000"/>
              </a:lnSpc>
              <a:spcBef>
                <a:spcPts val="305"/>
              </a:spcBef>
            </a:pPr>
            <a:r>
              <a:rPr sz="600" spc="5" dirty="0">
                <a:latin typeface="Courier" charset="0"/>
                <a:cs typeface="Courier" charset="0"/>
              </a:rPr>
              <a:t>ArrayList&lt;String&gt; names;  names.add(Bob);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9059" y="1224817"/>
            <a:ext cx="3736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5" dirty="0">
                <a:latin typeface="Courier" charset="0"/>
                <a:cs typeface="Courier" charset="0"/>
              </a:rPr>
              <a:t>names</a:t>
            </a:r>
            <a:r>
              <a:rPr sz="1200" spc="-434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variable </a:t>
            </a:r>
            <a:r>
              <a:rPr sz="1200" spc="15" dirty="0">
                <a:latin typeface="Arial"/>
                <a:cs typeface="Arial"/>
              </a:rPr>
              <a:t>has </a:t>
            </a:r>
            <a:r>
              <a:rPr sz="1200" spc="10" dirty="0">
                <a:latin typeface="Arial"/>
                <a:cs typeface="Arial"/>
              </a:rPr>
              <a:t>not </a:t>
            </a:r>
            <a:r>
              <a:rPr sz="1200" spc="15" dirty="0">
                <a:latin typeface="Arial"/>
                <a:cs typeface="Arial"/>
              </a:rPr>
              <a:t>been </a:t>
            </a:r>
            <a:r>
              <a:rPr sz="1200" spc="10" dirty="0">
                <a:latin typeface="Arial"/>
                <a:cs typeface="Arial"/>
              </a:rPr>
              <a:t>initialized.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9423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7.39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63547"/>
            <a:ext cx="441071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Consider </a:t>
            </a:r>
            <a:r>
              <a:rPr sz="1000" spc="5" dirty="0">
                <a:latin typeface="Arial"/>
                <a:cs typeface="Arial"/>
              </a:rPr>
              <a:t>this </a:t>
            </a:r>
            <a:r>
              <a:rPr sz="1000" spc="10" dirty="0">
                <a:latin typeface="Arial"/>
                <a:cs typeface="Arial"/>
              </a:rPr>
              <a:t>method that appends the elements of one array </a:t>
            </a:r>
            <a:r>
              <a:rPr sz="1000" spc="5" dirty="0">
                <a:latin typeface="Arial"/>
                <a:cs typeface="Arial"/>
              </a:rPr>
              <a:t>list </a:t>
            </a:r>
            <a:r>
              <a:rPr sz="1000" spc="10" dirty="0">
                <a:latin typeface="Arial"/>
                <a:cs typeface="Arial"/>
              </a:rPr>
              <a:t>to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another: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630" y="867301"/>
            <a:ext cx="5999480" cy="66749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>
              <a:lnSpc>
                <a:spcPts val="715"/>
              </a:lnSpc>
              <a:spcBef>
                <a:spcPts val="305"/>
              </a:spcBef>
            </a:pPr>
            <a:r>
              <a:rPr sz="600" spc="5" dirty="0">
                <a:latin typeface="Courier" charset="0"/>
                <a:cs typeface="Courier" charset="0"/>
              </a:rPr>
              <a:t>public void append(ArrayList&lt;String&gt; target, ArrayList&lt;String&gt;</a:t>
            </a:r>
            <a:r>
              <a:rPr sz="600" spc="17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source)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for (int i = 0; i &lt; source.size();</a:t>
            </a:r>
            <a:r>
              <a:rPr sz="600" spc="3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i++)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322580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target.add(source.get(i));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705" y="1626250"/>
            <a:ext cx="410717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What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contents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names1</a:t>
            </a:r>
            <a:r>
              <a:rPr sz="1000" spc="-32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and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names2</a:t>
            </a:r>
            <a:r>
              <a:rPr sz="1000" spc="-32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after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these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statements?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630" y="1836980"/>
            <a:ext cx="5999480" cy="67262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 marR="3543300">
              <a:lnSpc>
                <a:spcPct val="100000"/>
              </a:lnSpc>
              <a:spcBef>
                <a:spcPts val="305"/>
              </a:spcBef>
            </a:pPr>
            <a:r>
              <a:rPr sz="600" spc="5" dirty="0">
                <a:latin typeface="Courier" charset="0"/>
                <a:cs typeface="Courier" charset="0"/>
              </a:rPr>
              <a:t>ArrayList&lt;String&gt; names1 = new ArrayList&lt;String&gt;();  names1.add("Emily");</a:t>
            </a:r>
            <a:endParaRPr sz="600" dirty="0">
              <a:latin typeface="Courier" charset="0"/>
              <a:cs typeface="Courier" charset="0"/>
            </a:endParaRPr>
          </a:p>
          <a:p>
            <a:pPr marL="40005" marR="5002530">
              <a:lnSpc>
                <a:spcPts val="710"/>
              </a:lnSpc>
              <a:spcBef>
                <a:spcPts val="25"/>
              </a:spcBef>
            </a:pPr>
            <a:r>
              <a:rPr sz="600" spc="5" dirty="0">
                <a:latin typeface="Courier" charset="0"/>
                <a:cs typeface="Courier" charset="0"/>
              </a:rPr>
              <a:t>names1.add("Bob");  names1.add("Cindy");</a:t>
            </a:r>
            <a:endParaRPr sz="600" dirty="0">
              <a:latin typeface="Courier" charset="0"/>
              <a:cs typeface="Courier" charset="0"/>
            </a:endParaRPr>
          </a:p>
          <a:p>
            <a:pPr marL="40005" marR="3543300">
              <a:lnSpc>
                <a:spcPts val="710"/>
              </a:lnSpc>
              <a:spcBef>
                <a:spcPts val="5"/>
              </a:spcBef>
            </a:pPr>
            <a:r>
              <a:rPr sz="600" spc="5" dirty="0">
                <a:latin typeface="Courier" charset="0"/>
                <a:cs typeface="Courier" charset="0"/>
              </a:rPr>
              <a:t>ArrayList&lt;String&gt; names2 = new ArrayList&lt;String&gt;();  names2.add("Dave");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690"/>
              </a:lnSpc>
            </a:pPr>
            <a:r>
              <a:rPr sz="600" spc="5" dirty="0">
                <a:latin typeface="Courier" charset="0"/>
                <a:cs typeface="Courier" charset="0"/>
              </a:rPr>
              <a:t>append(names1,</a:t>
            </a:r>
            <a:r>
              <a:rPr sz="600" spc="-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names2);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059" y="2647266"/>
            <a:ext cx="5184775" cy="40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Courier" charset="0"/>
                <a:cs typeface="Courier" charset="0"/>
              </a:rPr>
              <a:t>names1</a:t>
            </a:r>
            <a:r>
              <a:rPr sz="1200" spc="-41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contains </a:t>
            </a:r>
            <a:r>
              <a:rPr sz="1200" spc="15" dirty="0">
                <a:latin typeface="Courier" charset="0"/>
                <a:cs typeface="Courier" charset="0"/>
              </a:rPr>
              <a:t>"Emily"</a:t>
            </a:r>
            <a:r>
              <a:rPr sz="1200" spc="15" dirty="0">
                <a:latin typeface="Arial"/>
                <a:cs typeface="Arial"/>
              </a:rPr>
              <a:t>, </a:t>
            </a:r>
            <a:r>
              <a:rPr sz="1200" spc="15" dirty="0">
                <a:latin typeface="Courier" charset="0"/>
                <a:cs typeface="Courier" charset="0"/>
              </a:rPr>
              <a:t>"Bob"</a:t>
            </a:r>
            <a:r>
              <a:rPr sz="1200" spc="15" dirty="0">
                <a:latin typeface="Arial"/>
                <a:cs typeface="Arial"/>
              </a:rPr>
              <a:t>, </a:t>
            </a:r>
            <a:r>
              <a:rPr sz="1200" spc="15" dirty="0">
                <a:latin typeface="Courier" charset="0"/>
                <a:cs typeface="Courier" charset="0"/>
              </a:rPr>
              <a:t>"Cindy"</a:t>
            </a:r>
            <a:r>
              <a:rPr sz="1200" spc="15" dirty="0">
                <a:latin typeface="Arial"/>
                <a:cs typeface="Arial"/>
              </a:rPr>
              <a:t>, </a:t>
            </a:r>
            <a:r>
              <a:rPr sz="1200" spc="15" dirty="0">
                <a:latin typeface="Courier" charset="0"/>
                <a:cs typeface="Courier" charset="0"/>
              </a:rPr>
              <a:t>"Dave"</a:t>
            </a:r>
            <a:r>
              <a:rPr sz="1200" spc="15" dirty="0">
                <a:latin typeface="Arial"/>
                <a:cs typeface="Arial"/>
              </a:rPr>
              <a:t>; </a:t>
            </a:r>
            <a:r>
              <a:rPr sz="1200" spc="15" dirty="0">
                <a:latin typeface="Courier" charset="0"/>
                <a:cs typeface="Courier" charset="0"/>
              </a:rPr>
              <a:t>names2</a:t>
            </a:r>
            <a:endParaRPr sz="12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spc="10" dirty="0">
                <a:latin typeface="Arial"/>
                <a:cs typeface="Arial"/>
              </a:rPr>
              <a:t>contains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"Dave"</a:t>
            </a:r>
            <a:endParaRPr sz="12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3023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7.40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57146"/>
            <a:ext cx="6060440" cy="81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Suppose you want to store the </a:t>
            </a:r>
            <a:r>
              <a:rPr sz="1000" spc="15" dirty="0">
                <a:latin typeface="Arial"/>
                <a:cs typeface="Arial"/>
              </a:rPr>
              <a:t>names </a:t>
            </a:r>
            <a:r>
              <a:rPr sz="1000" spc="10" dirty="0">
                <a:latin typeface="Arial"/>
                <a:cs typeface="Arial"/>
              </a:rPr>
              <a:t>of the weekdays. Should you use an array </a:t>
            </a:r>
            <a:r>
              <a:rPr sz="1000" spc="5" dirty="0">
                <a:latin typeface="Arial"/>
                <a:cs typeface="Arial"/>
              </a:rPr>
              <a:t>list </a:t>
            </a:r>
            <a:r>
              <a:rPr sz="1000" spc="10" dirty="0">
                <a:latin typeface="Arial"/>
                <a:cs typeface="Arial"/>
              </a:rPr>
              <a:t>or an array of seven  strings?</a:t>
            </a:r>
            <a:endParaRPr sz="1000" dirty="0">
              <a:latin typeface="Arial"/>
              <a:cs typeface="Arial"/>
            </a:endParaRPr>
          </a:p>
          <a:p>
            <a:pPr marL="247015" marR="871219">
              <a:lnSpc>
                <a:spcPct val="118300"/>
              </a:lnSpc>
              <a:spcBef>
                <a:spcPts val="47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Because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number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weekdays </a:t>
            </a:r>
            <a:r>
              <a:rPr sz="1200" spc="10" dirty="0">
                <a:latin typeface="Arial"/>
                <a:cs typeface="Arial"/>
              </a:rPr>
              <a:t>doesn’t </a:t>
            </a:r>
            <a:r>
              <a:rPr sz="1200" spc="15" dirty="0">
                <a:latin typeface="Arial"/>
                <a:cs typeface="Arial"/>
              </a:rPr>
              <a:t>change, </a:t>
            </a:r>
            <a:r>
              <a:rPr sz="1200" spc="10" dirty="0">
                <a:latin typeface="Arial"/>
                <a:cs typeface="Arial"/>
              </a:rPr>
              <a:t>there is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no  disadvantage </a:t>
            </a:r>
            <a:r>
              <a:rPr sz="1200" spc="10" dirty="0">
                <a:latin typeface="Arial"/>
                <a:cs typeface="Arial"/>
              </a:rPr>
              <a:t>to using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array,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0" dirty="0">
                <a:latin typeface="Arial"/>
                <a:cs typeface="Arial"/>
              </a:rPr>
              <a:t>is easier to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initialize: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530607"/>
            <a:ext cx="5588000" cy="381643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69875" marR="2930525" indent="-226060">
              <a:lnSpc>
                <a:spcPct val="104600"/>
              </a:lnSpc>
              <a:spcBef>
                <a:spcPts val="330"/>
              </a:spcBef>
            </a:pPr>
            <a:r>
              <a:rPr sz="700" spc="20" dirty="0">
                <a:latin typeface="Courier" charset="0"/>
                <a:cs typeface="Courier" charset="0"/>
              </a:rPr>
              <a:t>String[] weekdayNames = { "Monday", "Tuesday",  "Wednesday", "Thursday", “Friday”,  "Saturday", "Sunday"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9322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7.41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70421"/>
            <a:ext cx="6130925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15" dirty="0">
                <a:latin typeface="Courier" charset="0"/>
                <a:cs typeface="Courier" charset="0"/>
              </a:rPr>
              <a:t>ch07/section_7</a:t>
            </a:r>
            <a:r>
              <a:rPr sz="1000" spc="-34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directory of your source code contains an alternate implementation of the problem  solution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5" dirty="0">
                <a:latin typeface="Arial"/>
                <a:cs typeface="Arial"/>
              </a:rPr>
              <a:t>How </a:t>
            </a:r>
            <a:r>
              <a:rPr sz="1000" spc="10" dirty="0">
                <a:latin typeface="Arial"/>
                <a:cs typeface="Arial"/>
              </a:rPr>
              <a:t>To 7.1 on page 330. Compare the array and array </a:t>
            </a:r>
            <a:r>
              <a:rPr sz="1000" spc="5" dirty="0">
                <a:latin typeface="Arial"/>
                <a:cs typeface="Arial"/>
              </a:rPr>
              <a:t>list </a:t>
            </a:r>
            <a:r>
              <a:rPr sz="1000" spc="10" dirty="0">
                <a:latin typeface="Arial"/>
                <a:cs typeface="Arial"/>
              </a:rPr>
              <a:t>implementations. What </a:t>
            </a:r>
            <a:r>
              <a:rPr sz="1000" spc="5" dirty="0">
                <a:latin typeface="Arial"/>
                <a:cs typeface="Arial"/>
              </a:rPr>
              <a:t>is </a:t>
            </a:r>
            <a:r>
              <a:rPr sz="1000" spc="10" dirty="0">
                <a:latin typeface="Arial"/>
                <a:cs typeface="Arial"/>
              </a:rPr>
              <a:t>the  primary advantage of the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latter?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Reading </a:t>
            </a:r>
            <a:r>
              <a:rPr sz="1200" spc="10" dirty="0">
                <a:latin typeface="Arial"/>
                <a:cs typeface="Arial"/>
              </a:rPr>
              <a:t>inputs into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much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easier.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2921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B4D6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Regression</a:t>
            </a:r>
            <a:r>
              <a:rPr spc="-15" dirty="0"/>
              <a:t> </a:t>
            </a:r>
            <a:r>
              <a:rPr spc="105" dirty="0"/>
              <a:t>Testing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057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03171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071" y="128982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673501"/>
            <a:ext cx="5671185" cy="92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Test </a:t>
            </a:r>
            <a:r>
              <a:rPr sz="1200" b="1" spc="10" dirty="0">
                <a:latin typeface="Arial"/>
                <a:cs typeface="Arial"/>
              </a:rPr>
              <a:t>suite: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set of tests for </a:t>
            </a:r>
            <a:r>
              <a:rPr sz="1200" spc="15" dirty="0">
                <a:latin typeface="Arial"/>
                <a:cs typeface="Arial"/>
              </a:rPr>
              <a:t>repeated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testing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b="1" spc="15" dirty="0">
                <a:latin typeface="Arial"/>
                <a:cs typeface="Arial"/>
              </a:rPr>
              <a:t>Cycling: </a:t>
            </a:r>
            <a:r>
              <a:rPr sz="1200" spc="15" dirty="0">
                <a:latin typeface="Arial"/>
                <a:cs typeface="Arial"/>
              </a:rPr>
              <a:t>bug </a:t>
            </a:r>
            <a:r>
              <a:rPr sz="1200" spc="10" dirty="0">
                <a:latin typeface="Arial"/>
                <a:cs typeface="Arial"/>
              </a:rPr>
              <a:t>that is fixed but </a:t>
            </a:r>
            <a:r>
              <a:rPr sz="1200" spc="15" dirty="0">
                <a:latin typeface="Arial"/>
                <a:cs typeface="Arial"/>
              </a:rPr>
              <a:t>reappears </a:t>
            </a:r>
            <a:r>
              <a:rPr sz="1200" spc="10" dirty="0">
                <a:latin typeface="Arial"/>
                <a:cs typeface="Arial"/>
              </a:rPr>
              <a:t>in later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versions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325"/>
              </a:spcBef>
            </a:pPr>
            <a:r>
              <a:rPr sz="1200" b="1" spc="15" dirty="0">
                <a:latin typeface="Arial"/>
                <a:cs typeface="Arial"/>
              </a:rPr>
              <a:t>Regression </a:t>
            </a:r>
            <a:r>
              <a:rPr sz="1200" b="1" spc="10" dirty="0">
                <a:latin typeface="Arial"/>
                <a:cs typeface="Arial"/>
              </a:rPr>
              <a:t>testing: </a:t>
            </a:r>
            <a:r>
              <a:rPr sz="1200" spc="10" dirty="0">
                <a:latin typeface="Arial"/>
                <a:cs typeface="Arial"/>
              </a:rPr>
              <a:t>involves repeating previously run tests to </a:t>
            </a:r>
            <a:r>
              <a:rPr sz="1200" spc="15" dirty="0">
                <a:latin typeface="Arial"/>
                <a:cs typeface="Arial"/>
              </a:rPr>
              <a:t>ensure </a:t>
            </a:r>
            <a:r>
              <a:rPr sz="1200" spc="10" dirty="0">
                <a:latin typeface="Arial"/>
                <a:cs typeface="Arial"/>
              </a:rPr>
              <a:t>that </a:t>
            </a:r>
            <a:r>
              <a:rPr sz="1200" spc="15" dirty="0">
                <a:latin typeface="Arial"/>
                <a:cs typeface="Arial"/>
              </a:rPr>
              <a:t>known  </a:t>
            </a:r>
            <a:r>
              <a:rPr sz="1200" spc="10" dirty="0">
                <a:latin typeface="Arial"/>
                <a:cs typeface="Arial"/>
              </a:rPr>
              <a:t>failures of prior versions </a:t>
            </a:r>
            <a:r>
              <a:rPr sz="1200" spc="15" dirty="0">
                <a:latin typeface="Arial"/>
                <a:cs typeface="Arial"/>
              </a:rPr>
              <a:t>do </a:t>
            </a:r>
            <a:r>
              <a:rPr sz="1200" spc="10" dirty="0">
                <a:latin typeface="Arial"/>
                <a:cs typeface="Arial"/>
              </a:rPr>
              <a:t>not </a:t>
            </a:r>
            <a:r>
              <a:rPr sz="1200" spc="15" dirty="0">
                <a:latin typeface="Arial"/>
                <a:cs typeface="Arial"/>
              </a:rPr>
              <a:t>appear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new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versions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26521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B4D6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Regression </a:t>
            </a:r>
            <a:r>
              <a:rPr spc="105" dirty="0"/>
              <a:t>Testing </a:t>
            </a:r>
            <a:r>
              <a:rPr spc="-114" dirty="0"/>
              <a:t>- </a:t>
            </a:r>
            <a:r>
              <a:rPr spc="114" dirty="0"/>
              <a:t>Two</a:t>
            </a:r>
            <a:r>
              <a:rPr spc="-15" dirty="0"/>
              <a:t> </a:t>
            </a:r>
            <a:r>
              <a:rPr spc="100" dirty="0"/>
              <a:t>Approaches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114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33660"/>
            <a:ext cx="479425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100"/>
              </a:lnSpc>
            </a:pPr>
            <a:r>
              <a:rPr sz="1200" spc="15" dirty="0">
                <a:latin typeface="Arial"/>
                <a:cs typeface="Arial"/>
              </a:rPr>
              <a:t>Organize a </a:t>
            </a:r>
            <a:r>
              <a:rPr sz="1200" spc="10" dirty="0">
                <a:latin typeface="Arial"/>
                <a:cs typeface="Arial"/>
              </a:rPr>
              <a:t>suite of test with multiple tester classes: </a:t>
            </a:r>
            <a:r>
              <a:rPr sz="1200" spc="15" dirty="0">
                <a:latin typeface="Courier" charset="0"/>
                <a:cs typeface="Courier" charset="0"/>
              </a:rPr>
              <a:t>ScoreTester1</a:t>
            </a:r>
            <a:r>
              <a:rPr sz="1200" spc="15" dirty="0">
                <a:latin typeface="Arial"/>
                <a:cs typeface="Arial"/>
              </a:rPr>
              <a:t>,  </a:t>
            </a:r>
            <a:r>
              <a:rPr sz="1200" spc="15" dirty="0">
                <a:latin typeface="Courier" charset="0"/>
                <a:cs typeface="Courier" charset="0"/>
              </a:rPr>
              <a:t>ScoreTester2</a:t>
            </a:r>
            <a:r>
              <a:rPr sz="1200" spc="15" dirty="0">
                <a:latin typeface="Arial"/>
                <a:cs typeface="Arial"/>
              </a:rPr>
              <a:t>,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...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1154371"/>
            <a:ext cx="5588000" cy="137242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public class</a:t>
            </a:r>
            <a:r>
              <a:rPr sz="700" spc="-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ScoreTester1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public static void main(String[] args)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 marR="3382010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Student fred = new Student(100);  fred.addScore(10);  fred.addScore(20);  fred.addScore(5);</a:t>
            </a:r>
            <a:endParaRPr sz="700" dirty="0">
              <a:latin typeface="Courier" charset="0"/>
              <a:cs typeface="Courier" charset="0"/>
            </a:endParaRPr>
          </a:p>
          <a:p>
            <a:pPr marL="382905" marR="2026285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System.out.println("Final score: " + fred.finalScore());  System.out.println("Expected: 30");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286700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2759933"/>
            <a:ext cx="425577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Provide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generic tester,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feed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0" dirty="0">
                <a:latin typeface="Arial"/>
                <a:cs typeface="Arial"/>
              </a:rPr>
              <a:t>inputs </a:t>
            </a:r>
            <a:r>
              <a:rPr sz="1200" spc="15" dirty="0">
                <a:latin typeface="Arial"/>
                <a:cs typeface="Arial"/>
              </a:rPr>
              <a:t>from </a:t>
            </a:r>
            <a:r>
              <a:rPr sz="1200" spc="10" dirty="0">
                <a:latin typeface="Arial"/>
                <a:cs typeface="Arial"/>
              </a:rPr>
              <a:t>multiple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files.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2820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B4D6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0" dirty="0"/>
              <a:t>section_8/</a:t>
            </a:r>
            <a:r>
              <a:rPr spc="50" dirty="0">
                <a:solidFill>
                  <a:srgbClr val="000080"/>
                </a:solidFill>
                <a:hlinkClick r:id="rId2"/>
              </a:rPr>
              <a:t>ScoreTester.java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4961" y="677871"/>
            <a:ext cx="3617595" cy="260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4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Generic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tester: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6675">
              <a:lnSpc>
                <a:spcPts val="830"/>
              </a:lnSpc>
              <a:spcBef>
                <a:spcPts val="715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java.util.Scanner;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 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00" spc="-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ScoreTester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4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  <a:tabLst>
                <a:tab pos="393065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00" spc="5" dirty="0">
                <a:latin typeface="Courier New"/>
                <a:cs typeface="Courier New"/>
              </a:rPr>
              <a:t>main(String[]</a:t>
            </a:r>
            <a:r>
              <a:rPr sz="700" spc="2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args)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  <a:tabLst>
                <a:tab pos="393065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556260" indent="-489584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556895" algn="l"/>
              </a:tabLst>
            </a:pPr>
            <a:r>
              <a:rPr sz="700" spc="5" dirty="0">
                <a:latin typeface="Courier New"/>
                <a:cs typeface="Courier New"/>
              </a:rPr>
              <a:t>Scanner in =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Scanner(System.in);</a:t>
            </a:r>
            <a:endParaRPr sz="700">
              <a:latin typeface="Courier New"/>
              <a:cs typeface="Courier New"/>
            </a:endParaRPr>
          </a:p>
          <a:p>
            <a:pPr marL="556260" indent="-489584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556895" algn="l"/>
              </a:tabLst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700" spc="5" dirty="0">
                <a:latin typeface="Courier New"/>
                <a:cs typeface="Courier New"/>
              </a:rPr>
              <a:t>expected =</a:t>
            </a:r>
            <a:r>
              <a:rPr sz="700" spc="1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in.nextDouble();</a:t>
            </a:r>
            <a:endParaRPr sz="700">
              <a:latin typeface="Courier New"/>
              <a:cs typeface="Courier New"/>
            </a:endParaRPr>
          </a:p>
          <a:p>
            <a:pPr marL="556260" indent="-489584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556895" algn="l"/>
              </a:tabLst>
            </a:pPr>
            <a:r>
              <a:rPr sz="700" spc="5" dirty="0">
                <a:latin typeface="Courier New"/>
                <a:cs typeface="Courier New"/>
              </a:rPr>
              <a:t>Student fred =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Student(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100</a:t>
            </a:r>
            <a:r>
              <a:rPr sz="700" spc="5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556260" indent="-543560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556895" algn="l"/>
              </a:tabLst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while</a:t>
            </a:r>
            <a:r>
              <a:rPr sz="70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(in.hasNextDouble())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  <a:tabLst>
                <a:tab pos="556260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11	</a:t>
            </a: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  <a:tabLst>
                <a:tab pos="719455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12	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if</a:t>
            </a:r>
            <a:r>
              <a:rPr sz="700" spc="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(!fred.addScore(in.nextDouble()))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  <a:tabLst>
                <a:tab pos="720090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13	</a:t>
            </a: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883285" indent="-870585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14"/>
              <a:tabLst>
                <a:tab pos="883919" algn="l"/>
              </a:tabLst>
            </a:pPr>
            <a:r>
              <a:rPr sz="700" spc="5" dirty="0">
                <a:latin typeface="Courier New"/>
                <a:cs typeface="Courier New"/>
              </a:rPr>
              <a:t>System.out.println(</a:t>
            </a:r>
            <a:r>
              <a:rPr sz="700" spc="5" dirty="0">
                <a:solidFill>
                  <a:srgbClr val="1F9060"/>
                </a:solidFill>
                <a:latin typeface="Courier New"/>
                <a:cs typeface="Courier New"/>
              </a:rPr>
              <a:t>"Too many</a:t>
            </a:r>
            <a:r>
              <a:rPr sz="700" spc="2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solidFill>
                  <a:srgbClr val="1F9060"/>
                </a:solidFill>
                <a:latin typeface="Courier New"/>
                <a:cs typeface="Courier New"/>
              </a:rPr>
              <a:t>scores."</a:t>
            </a:r>
            <a:r>
              <a:rPr sz="700" spc="5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883285" indent="-870585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14"/>
              <a:tabLst>
                <a:tab pos="883919" algn="l"/>
              </a:tabLst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return</a:t>
            </a:r>
            <a:r>
              <a:rPr sz="700" spc="5" dirty="0">
                <a:latin typeface="Courier New"/>
                <a:cs typeface="Courier New"/>
              </a:rPr>
              <a:t>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  <a:tabLst>
                <a:tab pos="720090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16	</a:t>
            </a:r>
            <a:r>
              <a:rPr sz="700" spc="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  <a:tabLst>
                <a:tab pos="556260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17	</a:t>
            </a:r>
            <a:r>
              <a:rPr sz="700" spc="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  <a:p>
            <a:pPr marL="556260" indent="-543560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18"/>
              <a:tabLst>
                <a:tab pos="556895" algn="l"/>
              </a:tabLst>
            </a:pPr>
            <a:r>
              <a:rPr sz="700" spc="5" dirty="0">
                <a:latin typeface="Courier New"/>
                <a:cs typeface="Courier New"/>
              </a:rPr>
              <a:t>System.out.println(</a:t>
            </a:r>
            <a:r>
              <a:rPr sz="700" spc="5" dirty="0">
                <a:solidFill>
                  <a:srgbClr val="1F9060"/>
                </a:solidFill>
                <a:latin typeface="Courier New"/>
                <a:cs typeface="Courier New"/>
              </a:rPr>
              <a:t>"Final score: " </a:t>
            </a:r>
            <a:r>
              <a:rPr sz="700" spc="5" dirty="0">
                <a:latin typeface="Courier New"/>
                <a:cs typeface="Courier New"/>
              </a:rPr>
              <a:t>+</a:t>
            </a:r>
            <a:r>
              <a:rPr sz="700" spc="75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fred.finalScore());</a:t>
            </a:r>
            <a:endParaRPr sz="700">
              <a:latin typeface="Courier New"/>
              <a:cs typeface="Courier New"/>
            </a:endParaRPr>
          </a:p>
          <a:p>
            <a:pPr marL="556260" indent="-543560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18"/>
              <a:tabLst>
                <a:tab pos="556895" algn="l"/>
              </a:tabLst>
            </a:pPr>
            <a:r>
              <a:rPr sz="700" spc="5" dirty="0">
                <a:latin typeface="Courier New"/>
                <a:cs typeface="Courier New"/>
              </a:rPr>
              <a:t>System.out.println(</a:t>
            </a:r>
            <a:r>
              <a:rPr sz="700" spc="5" dirty="0">
                <a:solidFill>
                  <a:srgbClr val="1F9060"/>
                </a:solidFill>
                <a:latin typeface="Courier New"/>
                <a:cs typeface="Courier New"/>
              </a:rPr>
              <a:t>"Expected: " </a:t>
            </a:r>
            <a:r>
              <a:rPr sz="700" spc="5" dirty="0">
                <a:latin typeface="Courier New"/>
                <a:cs typeface="Courier New"/>
              </a:rPr>
              <a:t>+</a:t>
            </a:r>
            <a:r>
              <a:rPr sz="700" spc="4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expected);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  <a:tabLst>
                <a:tab pos="393065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20	</a:t>
            </a:r>
            <a:r>
              <a:rPr sz="700" spc="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r>
              <a:rPr sz="700" b="1" spc="34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6939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Declaring </a:t>
            </a:r>
            <a:r>
              <a:rPr spc="105" dirty="0"/>
              <a:t>and </a:t>
            </a:r>
            <a:r>
              <a:rPr spc="140" dirty="0"/>
              <a:t>Using </a:t>
            </a:r>
            <a:r>
              <a:rPr spc="80" dirty="0"/>
              <a:t>Array</a:t>
            </a:r>
            <a:r>
              <a:rPr spc="-280" dirty="0"/>
              <a:t>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9459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87521"/>
            <a:ext cx="229235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declare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spc="10" dirty="0">
                <a:latin typeface="Arial"/>
                <a:cs typeface="Arial"/>
              </a:rPr>
              <a:t>of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strings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944577"/>
            <a:ext cx="5588000" cy="15517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ArrayList&lt;String&gt; names = new</a:t>
            </a:r>
            <a:r>
              <a:rPr sz="700" spc="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ArrayList&lt;String&gt;();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142941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1322347"/>
            <a:ext cx="135445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use an </a:t>
            </a:r>
            <a:r>
              <a:rPr sz="1200" spc="10" dirty="0">
                <a:latin typeface="Arial"/>
                <a:cs typeface="Arial"/>
              </a:rPr>
              <a:t>array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list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81" y="1586379"/>
            <a:ext cx="5588000" cy="15517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import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java.util.ArrayList;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5071" y="196657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071" y="222469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9059" y="1859508"/>
            <a:ext cx="3933825" cy="702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Courier" charset="0"/>
                <a:cs typeface="Courier" charset="0"/>
              </a:rPr>
              <a:t>ArrayList</a:t>
            </a:r>
            <a:r>
              <a:rPr sz="1200" spc="-47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b="1" spc="15" dirty="0">
                <a:latin typeface="Arial"/>
                <a:cs typeface="Arial"/>
              </a:rPr>
              <a:t>generic class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Angle </a:t>
            </a:r>
            <a:r>
              <a:rPr sz="1200" spc="10" dirty="0">
                <a:latin typeface="Arial"/>
                <a:cs typeface="Arial"/>
              </a:rPr>
              <a:t>brackets </a:t>
            </a:r>
            <a:r>
              <a:rPr sz="1200" spc="15" dirty="0">
                <a:latin typeface="Arial"/>
                <a:cs typeface="Arial"/>
              </a:rPr>
              <a:t>denote a </a:t>
            </a:r>
            <a:r>
              <a:rPr sz="1200" b="1" spc="15" dirty="0">
                <a:latin typeface="Arial"/>
                <a:cs typeface="Arial"/>
              </a:rPr>
              <a:t>type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parameter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85"/>
              </a:spcBef>
            </a:pPr>
            <a:r>
              <a:rPr sz="950" spc="-5" dirty="0">
                <a:latin typeface="Arial"/>
                <a:cs typeface="Arial"/>
              </a:rPr>
              <a:t>Replace </a:t>
            </a:r>
            <a:r>
              <a:rPr sz="950" spc="-10" dirty="0">
                <a:latin typeface="Courier" charset="0"/>
                <a:cs typeface="Courier" charset="0"/>
              </a:rPr>
              <a:t>String</a:t>
            </a:r>
            <a:r>
              <a:rPr sz="950" spc="-34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Arial"/>
                <a:cs typeface="Arial"/>
              </a:rPr>
              <a:t>with any other class to get a different array list type</a:t>
            </a:r>
            <a:endParaRPr sz="9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2719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Input </a:t>
            </a:r>
            <a:r>
              <a:rPr spc="105" dirty="0"/>
              <a:t>and </a:t>
            </a:r>
            <a:r>
              <a:rPr spc="90" dirty="0"/>
              <a:t>Output</a:t>
            </a:r>
            <a:r>
              <a:rPr spc="-160" dirty="0"/>
              <a:t> </a:t>
            </a:r>
            <a:r>
              <a:rPr spc="55" dirty="0"/>
              <a:t>Redirection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3416" y="681437"/>
            <a:ext cx="270256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b="1" spc="80" dirty="0">
                <a:latin typeface="Tahoma"/>
                <a:cs typeface="Tahoma"/>
              </a:rPr>
              <a:t>Section_8/</a:t>
            </a:r>
            <a:r>
              <a:rPr sz="1850" b="1" spc="80" dirty="0">
                <a:latin typeface="Comic Sans MS"/>
                <a:cs typeface="Comic Sans MS"/>
              </a:rPr>
              <a:t>input1.txt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8770" y="1104760"/>
            <a:ext cx="5497195" cy="478336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30</a:t>
            </a:r>
            <a:endParaRPr sz="700" dirty="0">
              <a:latin typeface="Courier" charset="0"/>
              <a:cs typeface="Courier" charset="0"/>
            </a:endParaRPr>
          </a:p>
          <a:p>
            <a:pPr marL="4699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10</a:t>
            </a:r>
            <a:endParaRPr sz="700" dirty="0">
              <a:latin typeface="Courier" charset="0"/>
              <a:cs typeface="Courier" charset="0"/>
            </a:endParaRPr>
          </a:p>
          <a:p>
            <a:pPr marL="4699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20</a:t>
            </a:r>
            <a:endParaRPr sz="700" dirty="0">
              <a:latin typeface="Courier" charset="0"/>
              <a:cs typeface="Courier" charset="0"/>
            </a:endParaRPr>
          </a:p>
          <a:p>
            <a:pPr marL="4699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5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071" y="181981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1712738"/>
            <a:ext cx="336994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Type </a:t>
            </a:r>
            <a:r>
              <a:rPr sz="1200" spc="10" dirty="0">
                <a:latin typeface="Arial"/>
                <a:cs typeface="Arial"/>
              </a:rPr>
              <a:t>the following </a:t>
            </a:r>
            <a:r>
              <a:rPr sz="1200" spc="15" dirty="0">
                <a:latin typeface="Arial"/>
                <a:cs typeface="Arial"/>
              </a:rPr>
              <a:t>command </a:t>
            </a:r>
            <a:r>
              <a:rPr sz="1200" spc="10" dirty="0">
                <a:latin typeface="Arial"/>
                <a:cs typeface="Arial"/>
              </a:rPr>
              <a:t>into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shell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window</a:t>
            </a:r>
            <a:endParaRPr sz="120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Input</a:t>
            </a:r>
            <a:r>
              <a:rPr sz="950" spc="-9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redirection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7125" y="2200009"/>
            <a:ext cx="5106670" cy="13272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254"/>
              </a:spcBef>
            </a:pPr>
            <a:r>
              <a:rPr sz="650" spc="5" dirty="0">
                <a:latin typeface="Courier" charset="0"/>
                <a:cs typeface="Courier" charset="0"/>
              </a:rPr>
              <a:t>java ScoreTester &lt;</a:t>
            </a:r>
            <a:r>
              <a:rPr sz="650" spc="-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input1.txt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5071" y="257323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9059" y="2466158"/>
            <a:ext cx="998219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Program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Run: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8081" y="2730194"/>
            <a:ext cx="5588000" cy="26289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Final score:</a:t>
            </a:r>
            <a:r>
              <a:rPr sz="700" spc="-4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30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Expected:</a:t>
            </a:r>
            <a:r>
              <a:rPr sz="700" spc="-5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30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5071" y="321503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9059" y="3107960"/>
            <a:ext cx="131127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Output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redirection: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8081" y="3365020"/>
            <a:ext cx="5588000" cy="15517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java ScoreTester &lt; input1.txt &gt;</a:t>
            </a:r>
            <a:r>
              <a:rPr sz="700" spc="3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output1.txt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26318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7.42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50440"/>
            <a:ext cx="5988050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Suppose you modified the code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a method. </a:t>
            </a:r>
            <a:r>
              <a:rPr sz="1000" spc="15" dirty="0">
                <a:latin typeface="Arial"/>
                <a:cs typeface="Arial"/>
              </a:rPr>
              <a:t>Why </a:t>
            </a:r>
            <a:r>
              <a:rPr sz="1000" spc="10" dirty="0">
                <a:latin typeface="Arial"/>
                <a:cs typeface="Arial"/>
              </a:rPr>
              <a:t>do you want to repeat tests that already passed with  the previous version of the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code?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0" dirty="0">
                <a:latin typeface="Arial"/>
                <a:cs typeface="Arial"/>
              </a:rPr>
              <a:t>is possible to introduce errors </a:t>
            </a:r>
            <a:r>
              <a:rPr sz="1200" spc="15" dirty="0">
                <a:latin typeface="Arial"/>
                <a:cs typeface="Arial"/>
              </a:rPr>
              <a:t>when </a:t>
            </a:r>
            <a:r>
              <a:rPr sz="1200" spc="10" dirty="0">
                <a:latin typeface="Arial"/>
                <a:cs typeface="Arial"/>
              </a:rPr>
              <a:t>modifying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code.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2617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7.43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56739"/>
            <a:ext cx="608901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Suppose a customer of your program finds an error. What action should you take beyond </a:t>
            </a:r>
            <a:r>
              <a:rPr sz="1000" spc="5" dirty="0">
                <a:latin typeface="Arial"/>
                <a:cs typeface="Arial"/>
              </a:rPr>
              <a:t>fixing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error?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Add a </a:t>
            </a:r>
            <a:r>
              <a:rPr sz="1200" spc="10" dirty="0">
                <a:latin typeface="Arial"/>
                <a:cs typeface="Arial"/>
              </a:rPr>
              <a:t>test </a:t>
            </a:r>
            <a:r>
              <a:rPr sz="1200" spc="15" dirty="0">
                <a:latin typeface="Arial"/>
                <a:cs typeface="Arial"/>
              </a:rPr>
              <a:t>case </a:t>
            </a:r>
            <a:r>
              <a:rPr sz="1200" spc="10" dirty="0">
                <a:latin typeface="Arial"/>
                <a:cs typeface="Arial"/>
              </a:rPr>
              <a:t>to the test suite that verifies that the error is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fixed.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26217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7.44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57315"/>
            <a:ext cx="5688330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Why </a:t>
            </a:r>
            <a:r>
              <a:rPr sz="1000" spc="10" dirty="0">
                <a:latin typeface="Arial"/>
                <a:cs typeface="Arial"/>
              </a:rPr>
              <a:t>doesn't the </a:t>
            </a:r>
            <a:r>
              <a:rPr sz="1000" spc="15" dirty="0">
                <a:latin typeface="Courier" charset="0"/>
                <a:cs typeface="Courier" charset="0"/>
              </a:rPr>
              <a:t>ScoreTester</a:t>
            </a:r>
            <a:r>
              <a:rPr sz="1000" spc="-36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program contain prompts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the inputs?</a:t>
            </a:r>
            <a:endParaRPr sz="1000" dirty="0">
              <a:latin typeface="Arial"/>
              <a:cs typeface="Arial"/>
            </a:endParaRPr>
          </a:p>
          <a:p>
            <a:pPr marL="247015" marR="5080">
              <a:lnSpc>
                <a:spcPct val="118300"/>
              </a:lnSpc>
              <a:spcBef>
                <a:spcPts val="47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There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no human </a:t>
            </a:r>
            <a:r>
              <a:rPr sz="1200" spc="10" dirty="0">
                <a:latin typeface="Arial"/>
                <a:cs typeface="Arial"/>
              </a:rPr>
              <a:t>user </a:t>
            </a:r>
            <a:r>
              <a:rPr sz="1200" spc="15" dirty="0">
                <a:latin typeface="Arial"/>
                <a:cs typeface="Arial"/>
              </a:rPr>
              <a:t>who would see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prompts because </a:t>
            </a:r>
            <a:r>
              <a:rPr sz="1200" spc="10" dirty="0">
                <a:latin typeface="Arial"/>
                <a:cs typeface="Arial"/>
              </a:rPr>
              <a:t>input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is  provided </a:t>
            </a:r>
            <a:r>
              <a:rPr sz="1200" spc="15" dirty="0">
                <a:latin typeface="Arial"/>
                <a:cs typeface="Arial"/>
              </a:rPr>
              <a:t>from a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file.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0538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Declaring </a:t>
            </a:r>
            <a:r>
              <a:rPr spc="105" dirty="0"/>
              <a:t>and </a:t>
            </a:r>
            <a:r>
              <a:rPr spc="140" dirty="0"/>
              <a:t>Using </a:t>
            </a:r>
            <a:r>
              <a:rPr spc="80" dirty="0"/>
              <a:t>Array</a:t>
            </a:r>
            <a:r>
              <a:rPr spc="-280" dirty="0"/>
              <a:t>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9516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05328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88097"/>
            <a:ext cx="4460240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Courier" charset="0"/>
                <a:cs typeface="Courier" charset="0"/>
              </a:rPr>
              <a:t>ArrayList&lt;String&gt;</a:t>
            </a:r>
            <a:r>
              <a:rPr sz="1200" spc="-36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5" dirty="0">
                <a:latin typeface="Arial"/>
                <a:cs typeface="Arial"/>
              </a:rPr>
              <a:t>first </a:t>
            </a:r>
            <a:r>
              <a:rPr sz="1200" spc="10" dirty="0">
                <a:latin typeface="Arial"/>
                <a:cs typeface="Arial"/>
              </a:rPr>
              <a:t>constructed,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5" dirty="0">
                <a:latin typeface="Arial"/>
                <a:cs typeface="Arial"/>
              </a:rPr>
              <a:t>has </a:t>
            </a:r>
            <a:r>
              <a:rPr sz="1200" spc="10" dirty="0">
                <a:latin typeface="Arial"/>
                <a:cs typeface="Arial"/>
              </a:rPr>
              <a:t>size </a:t>
            </a:r>
            <a:r>
              <a:rPr sz="1200" spc="15" dirty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Courier" charset="0"/>
                <a:cs typeface="Courier" charset="0"/>
              </a:rPr>
              <a:t>add</a:t>
            </a:r>
            <a:r>
              <a:rPr sz="1200" spc="-42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method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add an </a:t>
            </a:r>
            <a:r>
              <a:rPr sz="1200" spc="10" dirty="0">
                <a:latin typeface="Arial"/>
                <a:cs typeface="Arial"/>
              </a:rPr>
              <a:t>object to the </a:t>
            </a:r>
            <a:r>
              <a:rPr sz="1200" spc="15" dirty="0">
                <a:latin typeface="Arial"/>
                <a:cs typeface="Arial"/>
              </a:rPr>
              <a:t>end </a:t>
            </a:r>
            <a:r>
              <a:rPr sz="1200" spc="10" dirty="0">
                <a:latin typeface="Arial"/>
                <a:cs typeface="Arial"/>
              </a:rPr>
              <a:t>of the array </a:t>
            </a:r>
            <a:r>
              <a:rPr sz="1200" spc="5" dirty="0">
                <a:latin typeface="Arial"/>
                <a:cs typeface="Arial"/>
              </a:rPr>
              <a:t>list: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081" y="1210245"/>
            <a:ext cx="5588000" cy="36240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3815" marR="2367915">
              <a:lnSpc>
                <a:spcPct val="146500"/>
              </a:lnSpc>
              <a:spcBef>
                <a:spcPts val="180"/>
              </a:spcBef>
            </a:pPr>
            <a:r>
              <a:rPr sz="500" spc="5" dirty="0">
                <a:latin typeface="Courier" charset="0"/>
                <a:cs typeface="Courier" charset="0"/>
              </a:rPr>
              <a:t>names.add("Emily"); // Now names has size 1 and element "Emily"  names.add("Bob"); // Now names has size 2 and elements "Emily", "Bob"  names.add("Cindy"); // names has size 3 and elements "Emily", "Bob", and</a:t>
            </a:r>
            <a:r>
              <a:rPr sz="500" spc="23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"Cindy"</a:t>
            </a:r>
            <a:endParaRPr sz="5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071" y="181367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1706609"/>
            <a:ext cx="391096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5" dirty="0">
                <a:latin typeface="Courier" charset="0"/>
                <a:cs typeface="Courier" charset="0"/>
              </a:rPr>
              <a:t>size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method </a:t>
            </a:r>
            <a:r>
              <a:rPr sz="1200" spc="10" dirty="0">
                <a:latin typeface="Arial"/>
                <a:cs typeface="Arial"/>
              </a:rPr>
              <a:t>gives the current size of the array </a:t>
            </a:r>
            <a:r>
              <a:rPr sz="1200" spc="5" dirty="0">
                <a:latin typeface="Arial"/>
                <a:cs typeface="Arial"/>
              </a:rPr>
              <a:t>list.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Size is </a:t>
            </a:r>
            <a:r>
              <a:rPr sz="950" spc="-10" dirty="0">
                <a:latin typeface="Arial"/>
                <a:cs typeface="Arial"/>
              </a:rPr>
              <a:t>now</a:t>
            </a:r>
            <a:r>
              <a:rPr sz="950" spc="-9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3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4635" y="2251821"/>
            <a:ext cx="5748718" cy="1116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5256" y="3471565"/>
            <a:ext cx="34347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17 </a:t>
            </a:r>
            <a:r>
              <a:rPr sz="1200" spc="15" dirty="0">
                <a:latin typeface="Arial"/>
                <a:cs typeface="Arial"/>
              </a:rPr>
              <a:t>Adding an </a:t>
            </a:r>
            <a:r>
              <a:rPr sz="1200" spc="10" dirty="0">
                <a:latin typeface="Arial"/>
                <a:cs typeface="Arial"/>
              </a:rPr>
              <a:t>Array List </a:t>
            </a:r>
            <a:r>
              <a:rPr sz="1200" spc="15" dirty="0">
                <a:latin typeface="Arial"/>
                <a:cs typeface="Arial"/>
              </a:rPr>
              <a:t>Element </a:t>
            </a:r>
            <a:r>
              <a:rPr sz="1200" spc="10" dirty="0">
                <a:latin typeface="Arial"/>
                <a:cs typeface="Arial"/>
              </a:rPr>
              <a:t>with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add</a:t>
            </a:r>
            <a:endParaRPr sz="12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6837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Declaring </a:t>
            </a:r>
            <a:r>
              <a:rPr spc="105" dirty="0"/>
              <a:t>and </a:t>
            </a:r>
            <a:r>
              <a:rPr spc="140" dirty="0"/>
              <a:t>Using </a:t>
            </a:r>
            <a:r>
              <a:rPr spc="80" dirty="0"/>
              <a:t>Array</a:t>
            </a:r>
            <a:r>
              <a:rPr spc="-280" dirty="0"/>
              <a:t>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80146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31769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94396"/>
            <a:ext cx="3617595" cy="71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obtain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spc="10" dirty="0">
                <a:latin typeface="Arial"/>
                <a:cs typeface="Arial"/>
              </a:rPr>
              <a:t>element, </a:t>
            </a: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Courier" charset="0"/>
                <a:cs typeface="Courier" charset="0"/>
              </a:rPr>
              <a:t>get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method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Index starts at</a:t>
            </a:r>
            <a:r>
              <a:rPr sz="950" spc="-9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0</a:t>
            </a:r>
            <a:endParaRPr sz="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retrieve the </a:t>
            </a:r>
            <a:r>
              <a:rPr sz="1200" spc="15" dirty="0">
                <a:latin typeface="Arial"/>
                <a:cs typeface="Arial"/>
              </a:rPr>
              <a:t>name </a:t>
            </a:r>
            <a:r>
              <a:rPr sz="1200" spc="10" dirty="0">
                <a:latin typeface="Arial"/>
                <a:cs typeface="Arial"/>
              </a:rPr>
              <a:t>with index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2: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081" y="1467684"/>
            <a:ext cx="5588000" cy="138653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15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500" spc="5" dirty="0">
                <a:latin typeface="Courier" charset="0"/>
                <a:cs typeface="Courier" charset="0"/>
              </a:rPr>
              <a:t>String name = names.get(2); // Gets the third element of the array</a:t>
            </a:r>
            <a:r>
              <a:rPr sz="500" spc="190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list</a:t>
            </a:r>
            <a:endParaRPr sz="5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071" y="185485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1747789"/>
            <a:ext cx="306959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last valid index is </a:t>
            </a:r>
            <a:r>
              <a:rPr sz="1200" spc="15" dirty="0">
                <a:latin typeface="Courier" charset="0"/>
                <a:cs typeface="Courier" charset="0"/>
              </a:rPr>
              <a:t>names.size() -</a:t>
            </a:r>
            <a:r>
              <a:rPr sz="1200" spc="-2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1</a:t>
            </a:r>
            <a:endParaRPr sz="1200" dirty="0">
              <a:latin typeface="Courier" charset="0"/>
              <a:cs typeface="Courier" charset="0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10" dirty="0">
                <a:latin typeface="Arial"/>
                <a:cs typeface="Arial"/>
              </a:rPr>
              <a:t>A common </a:t>
            </a:r>
            <a:r>
              <a:rPr sz="950" spc="-5" dirty="0">
                <a:latin typeface="Arial"/>
                <a:cs typeface="Arial"/>
              </a:rPr>
              <a:t>bounds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error: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7125" y="2235056"/>
            <a:ext cx="5106670" cy="237885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1275">
              <a:lnSpc>
                <a:spcPts val="775"/>
              </a:lnSpc>
              <a:spcBef>
                <a:spcPts val="254"/>
              </a:spcBef>
            </a:pPr>
            <a:r>
              <a:rPr sz="650" spc="5" dirty="0">
                <a:latin typeface="Courier" charset="0"/>
                <a:cs typeface="Courier" charset="0"/>
              </a:rPr>
              <a:t>int i =</a:t>
            </a:r>
            <a:r>
              <a:rPr sz="650" spc="-3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names.size();</a:t>
            </a:r>
            <a:endParaRPr sz="650" dirty="0">
              <a:latin typeface="Courier" charset="0"/>
              <a:cs typeface="Courier" charset="0"/>
            </a:endParaRPr>
          </a:p>
          <a:p>
            <a:pPr marL="41275">
              <a:lnSpc>
                <a:spcPts val="775"/>
              </a:lnSpc>
            </a:pPr>
            <a:r>
              <a:rPr sz="650" spc="5" dirty="0">
                <a:latin typeface="Courier" charset="0"/>
                <a:cs typeface="Courier" charset="0"/>
              </a:rPr>
              <a:t>name = names.get(i); //</a:t>
            </a:r>
            <a:r>
              <a:rPr sz="650" spc="-1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Error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5071" y="271292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9059" y="2605850"/>
            <a:ext cx="449453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set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spc="15" dirty="0">
                <a:latin typeface="Arial"/>
                <a:cs typeface="Arial"/>
              </a:rPr>
              <a:t>element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a new </a:t>
            </a:r>
            <a:r>
              <a:rPr sz="1200" spc="10" dirty="0">
                <a:latin typeface="Arial"/>
                <a:cs typeface="Arial"/>
              </a:rPr>
              <a:t>value, </a:t>
            </a: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Courier" charset="0"/>
                <a:cs typeface="Courier" charset="0"/>
              </a:rPr>
              <a:t>set</a:t>
            </a:r>
            <a:r>
              <a:rPr sz="1200" spc="-44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method: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8081" y="2869882"/>
            <a:ext cx="5588000" cy="15517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names.set(2,</a:t>
            </a:r>
            <a:r>
              <a:rPr sz="700" spc="-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"Carolyn");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0437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Declaring </a:t>
            </a:r>
            <a:r>
              <a:rPr spc="105" dirty="0"/>
              <a:t>and </a:t>
            </a:r>
            <a:r>
              <a:rPr spc="140" dirty="0"/>
              <a:t>Using </a:t>
            </a:r>
            <a:r>
              <a:rPr spc="80" dirty="0"/>
              <a:t>Array</a:t>
            </a:r>
            <a:r>
              <a:rPr spc="-280" dirty="0"/>
              <a:t>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808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81019"/>
            <a:ext cx="516763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spc="15" dirty="0">
                <a:latin typeface="Arial"/>
                <a:cs typeface="Arial"/>
              </a:rPr>
              <a:t>has methods </a:t>
            </a:r>
            <a:r>
              <a:rPr sz="1200" spc="10" dirty="0">
                <a:latin typeface="Arial"/>
                <a:cs typeface="Arial"/>
              </a:rPr>
              <a:t>for </a:t>
            </a:r>
            <a:r>
              <a:rPr sz="1200" spc="15" dirty="0">
                <a:latin typeface="Arial"/>
                <a:cs typeface="Arial"/>
              </a:rPr>
              <a:t>adding and removing elements </a:t>
            </a:r>
            <a:r>
              <a:rPr sz="1200" spc="10" dirty="0">
                <a:latin typeface="Arial"/>
                <a:cs typeface="Arial"/>
              </a:rPr>
              <a:t>in the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middle.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4635" y="926254"/>
            <a:ext cx="1004630" cy="1248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234376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2203225"/>
            <a:ext cx="5384800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spc="10" dirty="0">
                <a:latin typeface="Arial"/>
                <a:cs typeface="Arial"/>
              </a:rPr>
              <a:t>This statement </a:t>
            </a:r>
            <a:r>
              <a:rPr sz="1200" spc="15" dirty="0">
                <a:latin typeface="Arial"/>
                <a:cs typeface="Arial"/>
              </a:rPr>
              <a:t>adds a new element </a:t>
            </a:r>
            <a:r>
              <a:rPr sz="1200" spc="10" dirty="0">
                <a:latin typeface="Arial"/>
                <a:cs typeface="Arial"/>
              </a:rPr>
              <a:t>at position </a:t>
            </a:r>
            <a:r>
              <a:rPr sz="1200" spc="15" dirty="0">
                <a:latin typeface="Arial"/>
                <a:cs typeface="Arial"/>
              </a:rPr>
              <a:t>1 and moves </a:t>
            </a:r>
            <a:r>
              <a:rPr sz="1200" spc="10" dirty="0">
                <a:latin typeface="Arial"/>
                <a:cs typeface="Arial"/>
              </a:rPr>
              <a:t>all </a:t>
            </a:r>
            <a:r>
              <a:rPr sz="1200" spc="15" dirty="0">
                <a:latin typeface="Arial"/>
                <a:cs typeface="Arial"/>
              </a:rPr>
              <a:t>elements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with  index </a:t>
            </a:r>
            <a:r>
              <a:rPr sz="1200" spc="15" dirty="0">
                <a:latin typeface="Arial"/>
                <a:cs typeface="Arial"/>
              </a:rPr>
              <a:t>1 </a:t>
            </a:r>
            <a:r>
              <a:rPr sz="1200" spc="10" dirty="0">
                <a:latin typeface="Arial"/>
                <a:cs typeface="Arial"/>
              </a:rPr>
              <a:t>or larger </a:t>
            </a:r>
            <a:r>
              <a:rPr sz="1200" spc="15" dirty="0">
                <a:latin typeface="Arial"/>
                <a:cs typeface="Arial"/>
              </a:rPr>
              <a:t>by one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position.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81" y="2716983"/>
            <a:ext cx="5588000" cy="15517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names.add(1,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"Ann")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5071" y="309020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9059" y="2983135"/>
            <a:ext cx="3914140" cy="82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The remove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method,</a:t>
            </a:r>
            <a:endParaRPr sz="120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removes the element at a given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position</a:t>
            </a:r>
            <a:endParaRPr sz="950">
              <a:latin typeface="Arial"/>
              <a:cs typeface="Arial"/>
            </a:endParaRPr>
          </a:p>
          <a:p>
            <a:pPr marL="293370" marR="5080">
              <a:lnSpc>
                <a:spcPts val="1540"/>
              </a:lnSpc>
              <a:spcBef>
                <a:spcPts val="60"/>
              </a:spcBef>
            </a:pPr>
            <a:r>
              <a:rPr sz="950" spc="-10" dirty="0">
                <a:latin typeface="Arial"/>
                <a:cs typeface="Arial"/>
              </a:rPr>
              <a:t>moves </a:t>
            </a:r>
            <a:r>
              <a:rPr sz="950" spc="-5" dirty="0">
                <a:latin typeface="Arial"/>
                <a:cs typeface="Arial"/>
              </a:rPr>
              <a:t>all elements after the removed element </a:t>
            </a:r>
            <a:r>
              <a:rPr sz="950" spc="-10" dirty="0">
                <a:latin typeface="Arial"/>
                <a:cs typeface="Arial"/>
              </a:rPr>
              <a:t>down </a:t>
            </a:r>
            <a:r>
              <a:rPr sz="950" spc="-5" dirty="0">
                <a:latin typeface="Arial"/>
                <a:cs typeface="Arial"/>
              </a:rPr>
              <a:t>by one position  and reduces the size of the array list by</a:t>
            </a:r>
            <a:r>
              <a:rPr sz="950" spc="-7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1.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7125" y="3854089"/>
            <a:ext cx="5106670" cy="13272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254"/>
              </a:spcBef>
            </a:pPr>
            <a:r>
              <a:rPr sz="650" spc="5" dirty="0">
                <a:latin typeface="Courier" charset="0"/>
                <a:cs typeface="Courier" charset="0"/>
              </a:rPr>
              <a:t>names.remove(1);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5071" y="422731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9059" y="4120241"/>
            <a:ext cx="144970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print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list: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8081" y="4384273"/>
            <a:ext cx="5588000" cy="15517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System.out.println(names); // Prints [Emily, Bob,</a:t>
            </a:r>
            <a:r>
              <a:rPr sz="700" spc="8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Carolyn]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6736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Declaring </a:t>
            </a:r>
            <a:r>
              <a:rPr spc="105" dirty="0"/>
              <a:t>and </a:t>
            </a:r>
            <a:r>
              <a:rPr spc="140" dirty="0"/>
              <a:t>Using </a:t>
            </a:r>
            <a:r>
              <a:rPr spc="80" dirty="0"/>
              <a:t>Array</a:t>
            </a:r>
            <a:r>
              <a:rPr spc="-280" dirty="0"/>
              <a:t>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577429" y="710006"/>
            <a:ext cx="4074337" cy="2630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4853" y="3426425"/>
            <a:ext cx="418592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Figure 18 </a:t>
            </a:r>
            <a:r>
              <a:rPr sz="1000" spc="10" dirty="0">
                <a:latin typeface="Arial"/>
                <a:cs typeface="Arial"/>
              </a:rPr>
              <a:t>Adding and Removing Elements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the Middle of an Array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List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0335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0" dirty="0"/>
              <a:t>Using</a:t>
            </a:r>
            <a:r>
              <a:rPr spc="-290" dirty="0"/>
              <a:t> </a:t>
            </a:r>
            <a:r>
              <a:rPr spc="40" dirty="0"/>
              <a:t>the </a:t>
            </a:r>
            <a:r>
              <a:rPr spc="75" dirty="0"/>
              <a:t>Enhanced </a:t>
            </a:r>
            <a:r>
              <a:rPr spc="70" dirty="0"/>
              <a:t>for </a:t>
            </a:r>
            <a:r>
              <a:rPr spc="95" dirty="0"/>
              <a:t>Loop </a:t>
            </a:r>
            <a:r>
              <a:rPr spc="65" dirty="0"/>
              <a:t>with </a:t>
            </a:r>
            <a:r>
              <a:rPr spc="80" dirty="0"/>
              <a:t>Array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798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80918"/>
            <a:ext cx="509841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You can 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enhanced </a:t>
            </a:r>
            <a:r>
              <a:rPr sz="1200" spc="10" dirty="0">
                <a:latin typeface="Arial"/>
                <a:cs typeface="Arial"/>
              </a:rPr>
              <a:t>for loop to visit all the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list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937974"/>
            <a:ext cx="5588000" cy="59170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3664585">
              <a:lnSpc>
                <a:spcPct val="104600"/>
              </a:lnSpc>
              <a:spcBef>
                <a:spcPts val="330"/>
              </a:spcBef>
            </a:pPr>
            <a:r>
              <a:rPr sz="700" spc="20" dirty="0">
                <a:latin typeface="Courier" charset="0"/>
                <a:cs typeface="Courier" charset="0"/>
              </a:rPr>
              <a:t>ArrayList&lt;String&gt; names = . . . ;  for (String name :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names)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System.out.println(name);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175766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1650597"/>
            <a:ext cx="145034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This is equivalent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to: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81" y="1914629"/>
            <a:ext cx="5588000" cy="59683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names.size();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 marR="3834129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String name = names.get(i);  System.out.println(name);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3935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Copying </a:t>
            </a:r>
            <a:r>
              <a:rPr spc="80" dirty="0"/>
              <a:t>Array</a:t>
            </a:r>
            <a:r>
              <a:rPr spc="-135" dirty="0"/>
              <a:t>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158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03272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06303"/>
            <a:ext cx="5440680" cy="763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3840">
              <a:lnSpc>
                <a:spcPct val="137300"/>
              </a:lnSpc>
            </a:pPr>
            <a:r>
              <a:rPr sz="1200" spc="15" dirty="0">
                <a:latin typeface="Arial"/>
                <a:cs typeface="Arial"/>
              </a:rPr>
              <a:t>Copying 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spc="10" dirty="0">
                <a:latin typeface="Arial"/>
                <a:cs typeface="Arial"/>
              </a:rPr>
              <a:t>reference yields </a:t>
            </a:r>
            <a:r>
              <a:rPr sz="1200" spc="15" dirty="0">
                <a:latin typeface="Arial"/>
                <a:cs typeface="Arial"/>
              </a:rPr>
              <a:t>two </a:t>
            </a:r>
            <a:r>
              <a:rPr sz="1200" spc="10" dirty="0">
                <a:latin typeface="Arial"/>
                <a:cs typeface="Arial"/>
              </a:rPr>
              <a:t>references to the </a:t>
            </a:r>
            <a:r>
              <a:rPr sz="1200" spc="15" dirty="0">
                <a:latin typeface="Arial"/>
                <a:cs typeface="Arial"/>
              </a:rPr>
              <a:t>same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list.  </a:t>
            </a:r>
            <a:r>
              <a:rPr sz="1200" spc="10" dirty="0">
                <a:latin typeface="Arial"/>
                <a:cs typeface="Arial"/>
              </a:rPr>
              <a:t>After the </a:t>
            </a:r>
            <a:r>
              <a:rPr sz="1200" spc="15" dirty="0">
                <a:latin typeface="Arial"/>
                <a:cs typeface="Arial"/>
              </a:rPr>
              <a:t>code below </a:t>
            </a:r>
            <a:r>
              <a:rPr sz="1200" spc="10" dirty="0">
                <a:latin typeface="Arial"/>
                <a:cs typeface="Arial"/>
              </a:rPr>
              <a:t>is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executed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85"/>
              </a:spcBef>
            </a:pPr>
            <a:r>
              <a:rPr sz="950" spc="-5" dirty="0">
                <a:latin typeface="Arial"/>
                <a:cs typeface="Arial"/>
              </a:rPr>
              <a:t>Both </a:t>
            </a:r>
            <a:r>
              <a:rPr sz="950" spc="-10" dirty="0">
                <a:latin typeface="Courier" charset="0"/>
                <a:cs typeface="Courier" charset="0"/>
              </a:rPr>
              <a:t>names</a:t>
            </a:r>
            <a:r>
              <a:rPr sz="950" spc="-31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Arial"/>
                <a:cs typeface="Arial"/>
              </a:rPr>
              <a:t>and </a:t>
            </a:r>
            <a:r>
              <a:rPr sz="950" spc="-10" dirty="0">
                <a:latin typeface="Courier" charset="0"/>
                <a:cs typeface="Courier" charset="0"/>
              </a:rPr>
              <a:t>friends</a:t>
            </a:r>
            <a:r>
              <a:rPr sz="950" spc="-31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Arial"/>
                <a:cs typeface="Arial"/>
              </a:rPr>
              <a:t>reference the </a:t>
            </a:r>
            <a:r>
              <a:rPr sz="950" spc="-10" dirty="0">
                <a:latin typeface="Arial"/>
                <a:cs typeface="Arial"/>
              </a:rPr>
              <a:t>same</a:t>
            </a:r>
            <a:r>
              <a:rPr sz="950" spc="-5" dirty="0">
                <a:latin typeface="Arial"/>
                <a:cs typeface="Arial"/>
              </a:rPr>
              <a:t> array list to which the string </a:t>
            </a:r>
            <a:r>
              <a:rPr sz="950" spc="-10" dirty="0">
                <a:latin typeface="Courier" charset="0"/>
                <a:cs typeface="Courier" charset="0"/>
              </a:rPr>
              <a:t>"Harry"</a:t>
            </a:r>
            <a:r>
              <a:rPr sz="950" spc="-315" dirty="0">
                <a:latin typeface="Courier" charset="0"/>
                <a:cs typeface="Courier" charset="0"/>
              </a:rPr>
              <a:t> </a:t>
            </a:r>
            <a:r>
              <a:rPr sz="950" spc="-10" dirty="0">
                <a:latin typeface="Arial"/>
                <a:cs typeface="Arial"/>
              </a:rPr>
              <a:t>was</a:t>
            </a:r>
            <a:r>
              <a:rPr sz="950" spc="-5" dirty="0">
                <a:latin typeface="Arial"/>
                <a:cs typeface="Arial"/>
              </a:rPr>
              <a:t> added.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7125" y="1419901"/>
            <a:ext cx="5106670" cy="24237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41275" marR="3322320">
              <a:lnSpc>
                <a:spcPts val="770"/>
              </a:lnSpc>
              <a:spcBef>
                <a:spcPts val="290"/>
              </a:spcBef>
            </a:pPr>
            <a:r>
              <a:rPr sz="650" spc="5" dirty="0">
                <a:latin typeface="Courier" charset="0"/>
                <a:cs typeface="Courier" charset="0"/>
              </a:rPr>
              <a:t>ArrayList&lt;String&gt; friends = names;  friends.add("Harry");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4635" y="1819272"/>
            <a:ext cx="2825521" cy="1116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071" y="366969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9059" y="3025466"/>
            <a:ext cx="5532120" cy="95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19 </a:t>
            </a:r>
            <a:r>
              <a:rPr sz="1200" spc="15" dirty="0">
                <a:latin typeface="Arial"/>
                <a:cs typeface="Arial"/>
              </a:rPr>
              <a:t>Copying an </a:t>
            </a:r>
            <a:r>
              <a:rPr sz="1200" spc="10" dirty="0">
                <a:latin typeface="Arial"/>
                <a:cs typeface="Arial"/>
              </a:rPr>
              <a:t>Array List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Reference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>
              <a:lnSpc>
                <a:spcPct val="118300"/>
              </a:lnSpc>
            </a:pPr>
            <a:r>
              <a:rPr sz="1200" spc="15" dirty="0">
                <a:latin typeface="Arial"/>
                <a:cs typeface="Arial"/>
              </a:rPr>
              <a:t>To make a copy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list, </a:t>
            </a:r>
            <a:r>
              <a:rPr sz="1200" spc="10" dirty="0">
                <a:latin typeface="Arial"/>
                <a:cs typeface="Arial"/>
              </a:rPr>
              <a:t>construct the </a:t>
            </a:r>
            <a:r>
              <a:rPr sz="1200" spc="15" dirty="0">
                <a:latin typeface="Arial"/>
                <a:cs typeface="Arial"/>
              </a:rPr>
              <a:t>copy and pass </a:t>
            </a:r>
            <a:r>
              <a:rPr sz="1200" spc="10" dirty="0">
                <a:latin typeface="Arial"/>
                <a:cs typeface="Arial"/>
              </a:rPr>
              <a:t>the original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spc="10" dirty="0">
                <a:latin typeface="Arial"/>
                <a:cs typeface="Arial"/>
              </a:rPr>
              <a:t>into  the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constructor: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8081" y="4042918"/>
            <a:ext cx="5588000" cy="15517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ArrayList&lt;String&gt; newNames = new</a:t>
            </a:r>
            <a:r>
              <a:rPr sz="700" spc="7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ArrayList&lt;String&gt;(names);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2083</Words>
  <Application>Microsoft Office PowerPoint</Application>
  <PresentationFormat>Custom</PresentationFormat>
  <Paragraphs>330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Array Lists</vt:lpstr>
      <vt:lpstr>Syntax 7.4 Array Lists</vt:lpstr>
      <vt:lpstr>Declaring and Using Array Lists</vt:lpstr>
      <vt:lpstr>Declaring and Using Array Lists</vt:lpstr>
      <vt:lpstr>Declaring and Using Array Lists</vt:lpstr>
      <vt:lpstr>Declaring and Using Array Lists</vt:lpstr>
      <vt:lpstr>Declaring and Using Array Lists</vt:lpstr>
      <vt:lpstr>Using the Enhanced for Loop with Array Lists</vt:lpstr>
      <vt:lpstr>Copying Array Lists</vt:lpstr>
      <vt:lpstr>Working with Array Lists</vt:lpstr>
      <vt:lpstr>Wrapper Classes</vt:lpstr>
      <vt:lpstr>Wrapper Classes</vt:lpstr>
      <vt:lpstr>Using Array Algorithms with Array Lists</vt:lpstr>
      <vt:lpstr>Storing Input Values in an Array List</vt:lpstr>
      <vt:lpstr>Removing Matches</vt:lpstr>
      <vt:lpstr>Removing Matches</vt:lpstr>
      <vt:lpstr>Choosing Between Array Lists and Arrays</vt:lpstr>
      <vt:lpstr>Choosing Between Array Lists and Arrays</vt:lpstr>
      <vt:lpstr>section_7/LargestInArrayList.java</vt:lpstr>
      <vt:lpstr>Self Check 7.35</vt:lpstr>
      <vt:lpstr>Self Check 7.36</vt:lpstr>
      <vt:lpstr>Self Check 7.37</vt:lpstr>
      <vt:lpstr>Self Check 7.38</vt:lpstr>
      <vt:lpstr>Self Check 7.39</vt:lpstr>
      <vt:lpstr>Self Check 7.40</vt:lpstr>
      <vt:lpstr>Self Check 7.41</vt:lpstr>
      <vt:lpstr>Regression Testing</vt:lpstr>
      <vt:lpstr>Regression Testing - Two Approaches</vt:lpstr>
      <vt:lpstr>section_8/ScoreTester.java</vt:lpstr>
      <vt:lpstr>Input and Output Redirection</vt:lpstr>
      <vt:lpstr>Self Check 7.42</vt:lpstr>
      <vt:lpstr>Self Check 7.43</vt:lpstr>
      <vt:lpstr>Self Check 7.44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– Arrays and Array Lists</dc:title>
  <dc:creator>GDonini</dc:creator>
  <cp:lastModifiedBy>Greg</cp:lastModifiedBy>
  <cp:revision>6</cp:revision>
  <dcterms:created xsi:type="dcterms:W3CDTF">2016-01-18T23:25:17Z</dcterms:created>
  <dcterms:modified xsi:type="dcterms:W3CDTF">2017-08-29T03:14:38Z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