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77" r:id="rId8"/>
    <p:sldId id="281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10" r:id="rId34"/>
    <p:sldId id="312" r:id="rId35"/>
    <p:sldId id="314" r:id="rId36"/>
    <p:sldId id="315" r:id="rId37"/>
    <p:sldId id="317" r:id="rId38"/>
    <p:sldId id="318" r:id="rId39"/>
    <p:sldId id="319" r:id="rId40"/>
    <p:sldId id="321" r:id="rId41"/>
  </p:sldIdLst>
  <p:sldSz cx="7315200" cy="5486400" type="B5JIS"/>
  <p:notesSz cx="7315200" cy="548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35"/>
    <p:restoredTop sz="94712"/>
  </p:normalViewPr>
  <p:slideViewPr>
    <p:cSldViewPr>
      <p:cViewPr>
        <p:scale>
          <a:sx n="96" d="100"/>
          <a:sy n="96" d="100"/>
        </p:scale>
        <p:origin x="-928" y="2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640" y="1700784"/>
            <a:ext cx="6217920" cy="269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Trebuchet MS" charset="0"/>
                <a:cs typeface="Trebuchet MS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7280" y="3072384"/>
            <a:ext cx="512064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Trebuchet MS" charset="0"/>
                <a:cs typeface="Trebuchet MS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Trebuchet MS" charset="0"/>
                <a:cs typeface="Trebuchet MS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5760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67328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8/23/2017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Trebuchet MS" charset="0"/>
                <a:cs typeface="Trebuchet MS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8/23/2017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8/23/2017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0613" y="244762"/>
            <a:ext cx="6133972" cy="269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2374" y="1268008"/>
            <a:ext cx="5630450" cy="121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7168" y="5102352"/>
            <a:ext cx="2340864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5760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66944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/>
  <p:timing>
    <p:tnLst>
      <p:par>
        <p:cTn id="1" dur="indefinite" restart="never" nodeType="tmRoot"/>
      </p:par>
    </p:tnLst>
  </p:timing>
  <p:txStyles>
    <p:titleStyle>
      <a:lvl1pPr>
        <a:defRPr>
          <a:latin typeface="Comic Sans MS" charset="0"/>
          <a:ea typeface="+mj-ea"/>
          <a:cs typeface="Comic Sans MS" charset="0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01\code\section_5\HelloPrinter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72791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Chapter </a:t>
            </a:r>
            <a:r>
              <a:rPr spc="100" dirty="0"/>
              <a:t>1 </a:t>
            </a:r>
            <a:r>
              <a:rPr spc="235" dirty="0"/>
              <a:t>–</a:t>
            </a:r>
            <a:r>
              <a:rPr spc="-100" dirty="0"/>
              <a:t> </a:t>
            </a:r>
            <a:r>
              <a:rPr spc="85" dirty="0"/>
              <a:t>Introduction</a:t>
            </a:r>
          </a:p>
        </p:txBody>
      </p:sp>
      <p:sp>
        <p:nvSpPr>
          <p:cNvPr id="4" name="object 2"/>
          <p:cNvSpPr>
            <a:spLocks noChangeAspect="1"/>
          </p:cNvSpPr>
          <p:nvPr/>
        </p:nvSpPr>
        <p:spPr>
          <a:xfrm>
            <a:off x="1792224" y="770542"/>
            <a:ext cx="3135498" cy="393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819288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0613" y="256748"/>
            <a:ext cx="4175125" cy="52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70"/>
              </a:lnSpc>
            </a:pPr>
            <a:r>
              <a:rPr spc="125" dirty="0"/>
              <a:t>Analyzing </a:t>
            </a:r>
            <a:r>
              <a:rPr spc="110" dirty="0"/>
              <a:t>Your </a:t>
            </a:r>
            <a:r>
              <a:rPr spc="70" dirty="0"/>
              <a:t>First </a:t>
            </a:r>
            <a:r>
              <a:rPr spc="85" dirty="0"/>
              <a:t>Program:</a:t>
            </a:r>
            <a:r>
              <a:rPr spc="-229" dirty="0"/>
              <a:t> </a:t>
            </a:r>
            <a:r>
              <a:rPr spc="165" dirty="0"/>
              <a:t>Class  </a:t>
            </a:r>
            <a:r>
              <a:rPr spc="90" dirty="0"/>
              <a:t>Declaration</a:t>
            </a:r>
          </a:p>
        </p:txBody>
      </p:sp>
      <p:sp>
        <p:nvSpPr>
          <p:cNvPr id="4" name="object 4"/>
          <p:cNvSpPr/>
          <p:nvPr/>
        </p:nvSpPr>
        <p:spPr>
          <a:xfrm>
            <a:off x="708233" y="111531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233" y="1392600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2374" y="919679"/>
            <a:ext cx="4700905" cy="57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0000"/>
              </a:lnSpc>
            </a:pPr>
            <a:r>
              <a:rPr sz="1300" spc="10" dirty="0">
                <a:latin typeface="Arial"/>
                <a:cs typeface="Arial"/>
              </a:rPr>
              <a:t>Classes are the fundamental </a:t>
            </a:r>
            <a:r>
              <a:rPr sz="1300" spc="5" dirty="0">
                <a:latin typeface="Arial"/>
                <a:cs typeface="Arial"/>
              </a:rPr>
              <a:t>building </a:t>
            </a:r>
            <a:r>
              <a:rPr sz="1300" spc="10" dirty="0">
                <a:latin typeface="Arial"/>
                <a:cs typeface="Arial"/>
              </a:rPr>
              <a:t>blocks </a:t>
            </a:r>
            <a:r>
              <a:rPr sz="1300" spc="5" dirty="0">
                <a:latin typeface="Arial"/>
                <a:cs typeface="Arial"/>
              </a:rPr>
              <a:t>of </a:t>
            </a:r>
            <a:r>
              <a:rPr sz="1300" spc="10" dirty="0">
                <a:latin typeface="Arial"/>
                <a:cs typeface="Arial"/>
              </a:rPr>
              <a:t>Java</a:t>
            </a:r>
            <a:r>
              <a:rPr sz="1300" spc="-4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programs:  Declaration </a:t>
            </a:r>
            <a:r>
              <a:rPr sz="1300" spc="5" dirty="0">
                <a:latin typeface="Arial"/>
                <a:cs typeface="Arial"/>
              </a:rPr>
              <a:t>of </a:t>
            </a:r>
            <a:r>
              <a:rPr sz="1300" spc="10" dirty="0">
                <a:latin typeface="Arial"/>
                <a:cs typeface="Arial"/>
              </a:rPr>
              <a:t>a class </a:t>
            </a:r>
            <a:r>
              <a:rPr sz="1300" spc="5" dirty="0">
                <a:latin typeface="Arial"/>
                <a:cs typeface="Arial"/>
              </a:rPr>
              <a:t>called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10" dirty="0">
                <a:latin typeface="Courier" charset="0"/>
                <a:cs typeface="Courier" charset="0"/>
              </a:rPr>
              <a:t>HelloPrinter</a:t>
            </a:r>
            <a:endParaRPr sz="13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865" y="1557474"/>
            <a:ext cx="5493385" cy="171842"/>
          </a:xfrm>
          <a:prstGeom prst="rect">
            <a:avLst/>
          </a:prstGeom>
          <a:ln w="7494">
            <a:solidFill>
              <a:srgbClr val="CCCCC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80"/>
              </a:spcBef>
            </a:pPr>
            <a:r>
              <a:rPr sz="800" spc="-5" dirty="0">
                <a:latin typeface="Courier" charset="0"/>
                <a:cs typeface="Courier" charset="0"/>
              </a:rPr>
              <a:t>public class</a:t>
            </a:r>
            <a:r>
              <a:rPr sz="800" spc="-9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HelloPrinter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233" y="196216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8233" y="223945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2374" y="1845779"/>
            <a:ext cx="5363210" cy="986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In </a:t>
            </a:r>
            <a:r>
              <a:rPr sz="1300" spc="10" dirty="0">
                <a:latin typeface="Arial"/>
                <a:cs typeface="Arial"/>
              </a:rPr>
              <a:t>Java, every source </a:t>
            </a:r>
            <a:r>
              <a:rPr sz="1300" spc="5" dirty="0">
                <a:latin typeface="Arial"/>
                <a:cs typeface="Arial"/>
              </a:rPr>
              <a:t>file </a:t>
            </a:r>
            <a:r>
              <a:rPr sz="1300" spc="10" dirty="0">
                <a:latin typeface="Arial"/>
                <a:cs typeface="Arial"/>
              </a:rPr>
              <a:t>can </a:t>
            </a:r>
            <a:r>
              <a:rPr sz="1300" spc="5" dirty="0">
                <a:latin typeface="Arial"/>
                <a:cs typeface="Arial"/>
              </a:rPr>
              <a:t>contain, at </a:t>
            </a:r>
            <a:r>
              <a:rPr sz="1300" spc="10" dirty="0">
                <a:latin typeface="Arial"/>
                <a:cs typeface="Arial"/>
              </a:rPr>
              <a:t>most one </a:t>
            </a:r>
            <a:r>
              <a:rPr sz="1300" spc="5" dirty="0">
                <a:latin typeface="Arial"/>
                <a:cs typeface="Arial"/>
              </a:rPr>
              <a:t>public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class.</a:t>
            </a:r>
            <a:endParaRPr sz="1300" dirty="0">
              <a:latin typeface="Arial"/>
              <a:cs typeface="Arial"/>
            </a:endParaRPr>
          </a:p>
          <a:p>
            <a:pPr marL="12700" marR="5080">
              <a:lnSpc>
                <a:spcPct val="117300"/>
              </a:lnSpc>
              <a:spcBef>
                <a:spcPts val="350"/>
              </a:spcBef>
            </a:pPr>
            <a:r>
              <a:rPr sz="1300" spc="10" dirty="0">
                <a:latin typeface="Arial"/>
                <a:cs typeface="Arial"/>
              </a:rPr>
              <a:t>The name </a:t>
            </a:r>
            <a:r>
              <a:rPr sz="1300" spc="5" dirty="0">
                <a:latin typeface="Arial"/>
                <a:cs typeface="Arial"/>
              </a:rPr>
              <a:t>of </a:t>
            </a:r>
            <a:r>
              <a:rPr sz="1300" spc="10" dirty="0">
                <a:latin typeface="Arial"/>
                <a:cs typeface="Arial"/>
              </a:rPr>
              <a:t>the </a:t>
            </a:r>
            <a:r>
              <a:rPr sz="1300" spc="5" dirty="0">
                <a:latin typeface="Arial"/>
                <a:cs typeface="Arial"/>
              </a:rPr>
              <a:t>public </a:t>
            </a:r>
            <a:r>
              <a:rPr sz="1300" spc="10" dirty="0">
                <a:latin typeface="Arial"/>
                <a:cs typeface="Arial"/>
              </a:rPr>
              <a:t>class must match the name </a:t>
            </a:r>
            <a:r>
              <a:rPr sz="1300" spc="5" dirty="0">
                <a:latin typeface="Arial"/>
                <a:cs typeface="Arial"/>
              </a:rPr>
              <a:t>of </a:t>
            </a:r>
            <a:r>
              <a:rPr sz="1300" spc="10" dirty="0">
                <a:latin typeface="Arial"/>
                <a:cs typeface="Arial"/>
              </a:rPr>
              <a:t>the </a:t>
            </a:r>
            <a:r>
              <a:rPr sz="1300" spc="5" dirty="0">
                <a:latin typeface="Arial"/>
                <a:cs typeface="Arial"/>
              </a:rPr>
              <a:t>file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containing  the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class:</a:t>
            </a:r>
            <a:endParaRPr sz="1300" dirty="0">
              <a:latin typeface="Arial"/>
              <a:cs typeface="Arial"/>
            </a:endParaRPr>
          </a:p>
          <a:p>
            <a:pPr marL="314325">
              <a:lnSpc>
                <a:spcPct val="100000"/>
              </a:lnSpc>
              <a:spcBef>
                <a:spcPts val="865"/>
              </a:spcBef>
            </a:pPr>
            <a:r>
              <a:rPr sz="1000" spc="5" dirty="0">
                <a:latin typeface="Arial"/>
                <a:cs typeface="Arial"/>
              </a:rPr>
              <a:t>Class </a:t>
            </a:r>
            <a:r>
              <a:rPr sz="1000" spc="5" dirty="0">
                <a:latin typeface="Courier" charset="0"/>
                <a:cs typeface="Courier" charset="0"/>
              </a:rPr>
              <a:t>HelloPrinter</a:t>
            </a:r>
            <a:r>
              <a:rPr sz="1000" spc="-370" dirty="0">
                <a:latin typeface="Courier" charset="0"/>
                <a:cs typeface="Courier" charset="0"/>
              </a:rPr>
              <a:t> </a:t>
            </a:r>
            <a:r>
              <a:rPr sz="1000" spc="5" dirty="0">
                <a:latin typeface="Arial"/>
                <a:cs typeface="Arial"/>
              </a:rPr>
              <a:t>must be contained </a:t>
            </a:r>
            <a:r>
              <a:rPr sz="1000" dirty="0">
                <a:latin typeface="Arial"/>
                <a:cs typeface="Arial"/>
              </a:rPr>
              <a:t>in </a:t>
            </a:r>
            <a:r>
              <a:rPr sz="1000" spc="5" dirty="0">
                <a:latin typeface="Arial"/>
                <a:cs typeface="Arial"/>
              </a:rPr>
              <a:t>a </a:t>
            </a:r>
            <a:r>
              <a:rPr sz="1000" dirty="0">
                <a:latin typeface="Arial"/>
                <a:cs typeface="Arial"/>
              </a:rPr>
              <a:t>file </a:t>
            </a:r>
            <a:r>
              <a:rPr sz="1000" spc="5" dirty="0">
                <a:latin typeface="Arial"/>
                <a:cs typeface="Arial"/>
              </a:rPr>
              <a:t>named </a:t>
            </a:r>
            <a:r>
              <a:rPr sz="1000" spc="5" dirty="0">
                <a:latin typeface="Courier" charset="0"/>
                <a:cs typeface="Courier" charset="0"/>
              </a:rPr>
              <a:t>HelloPrinter.java</a:t>
            </a:r>
            <a:endParaRPr sz="10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56444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Analyzing </a:t>
            </a:r>
            <a:r>
              <a:rPr spc="110" dirty="0"/>
              <a:t>Your </a:t>
            </a:r>
            <a:r>
              <a:rPr spc="70" dirty="0"/>
              <a:t>First </a:t>
            </a:r>
            <a:r>
              <a:rPr spc="85" dirty="0"/>
              <a:t>Program:</a:t>
            </a:r>
            <a:r>
              <a:rPr spc="-220" dirty="0"/>
              <a:t> </a:t>
            </a:r>
            <a:r>
              <a:rPr spc="140" dirty="0"/>
              <a:t>Methods</a:t>
            </a:r>
          </a:p>
        </p:txBody>
      </p:sp>
      <p:sp>
        <p:nvSpPr>
          <p:cNvPr id="4" name="object 4"/>
          <p:cNvSpPr/>
          <p:nvPr/>
        </p:nvSpPr>
        <p:spPr>
          <a:xfrm>
            <a:off x="708233" y="852467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233" y="1122261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8233" y="1399549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8233" y="1901665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2374" y="664363"/>
            <a:ext cx="5428615" cy="1337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02435">
              <a:lnSpc>
                <a:spcPct val="136200"/>
              </a:lnSpc>
            </a:pPr>
            <a:r>
              <a:rPr sz="1300" spc="10" dirty="0">
                <a:latin typeface="Arial"/>
                <a:cs typeface="Arial"/>
              </a:rPr>
              <a:t>Each class contains </a:t>
            </a:r>
            <a:r>
              <a:rPr sz="1300" spc="5" dirty="0">
                <a:latin typeface="Arial"/>
                <a:cs typeface="Arial"/>
              </a:rPr>
              <a:t>declarations of </a:t>
            </a:r>
            <a:r>
              <a:rPr sz="1300" spc="10" dirty="0">
                <a:latin typeface="Arial"/>
                <a:cs typeface="Arial"/>
              </a:rPr>
              <a:t>methods.  Each method contains a sequence </a:t>
            </a:r>
            <a:r>
              <a:rPr sz="1300" spc="5" dirty="0">
                <a:latin typeface="Arial"/>
                <a:cs typeface="Arial"/>
              </a:rPr>
              <a:t>of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instructions.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17300"/>
              </a:lnSpc>
              <a:spcBef>
                <a:spcPts val="350"/>
              </a:spcBef>
            </a:pPr>
            <a:r>
              <a:rPr sz="1300" spc="10" dirty="0">
                <a:latin typeface="Arial"/>
                <a:cs typeface="Arial"/>
              </a:rPr>
              <a:t>A method contains a </a:t>
            </a:r>
            <a:r>
              <a:rPr sz="1300" spc="5" dirty="0">
                <a:latin typeface="Arial"/>
                <a:cs typeface="Arial"/>
              </a:rPr>
              <a:t>collection of </a:t>
            </a:r>
            <a:r>
              <a:rPr sz="1300" spc="10" dirty="0">
                <a:latin typeface="Arial"/>
                <a:cs typeface="Arial"/>
              </a:rPr>
              <a:t>programming </a:t>
            </a:r>
            <a:r>
              <a:rPr sz="1300" spc="5" dirty="0">
                <a:latin typeface="Arial"/>
                <a:cs typeface="Arial"/>
              </a:rPr>
              <a:t>instructions that </a:t>
            </a:r>
            <a:r>
              <a:rPr sz="1300" spc="10" dirty="0">
                <a:latin typeface="Arial"/>
                <a:cs typeface="Arial"/>
              </a:rPr>
              <a:t>describe  how </a:t>
            </a:r>
            <a:r>
              <a:rPr sz="1300" spc="5" dirty="0">
                <a:latin typeface="Arial"/>
                <a:cs typeface="Arial"/>
              </a:rPr>
              <a:t>to carry </a:t>
            </a:r>
            <a:r>
              <a:rPr sz="1300" spc="10" dirty="0">
                <a:latin typeface="Arial"/>
                <a:cs typeface="Arial"/>
              </a:rPr>
              <a:t>out a </a:t>
            </a:r>
            <a:r>
              <a:rPr sz="1300" spc="5" dirty="0">
                <a:latin typeface="Arial"/>
                <a:cs typeface="Arial"/>
              </a:rPr>
              <a:t>particular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task.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300" spc="10" dirty="0">
                <a:latin typeface="Arial"/>
                <a:cs typeface="Arial"/>
              </a:rPr>
              <a:t>A method </a:t>
            </a:r>
            <a:r>
              <a:rPr sz="1300" spc="5" dirty="0">
                <a:latin typeface="Arial"/>
                <a:cs typeface="Arial"/>
              </a:rPr>
              <a:t>is called </a:t>
            </a:r>
            <a:r>
              <a:rPr sz="1300" spc="10" dirty="0">
                <a:latin typeface="Arial"/>
                <a:cs typeface="Arial"/>
              </a:rPr>
              <a:t>by </a:t>
            </a:r>
            <a:r>
              <a:rPr sz="1300" spc="5" dirty="0">
                <a:latin typeface="Arial"/>
                <a:cs typeface="Arial"/>
              </a:rPr>
              <a:t>specifying </a:t>
            </a:r>
            <a:r>
              <a:rPr sz="1300" spc="10" dirty="0">
                <a:latin typeface="Arial"/>
                <a:cs typeface="Arial"/>
              </a:rPr>
              <a:t>the method and </a:t>
            </a:r>
            <a:r>
              <a:rPr sz="1300" spc="5" dirty="0">
                <a:latin typeface="Arial"/>
                <a:cs typeface="Arial"/>
              </a:rPr>
              <a:t>its</a:t>
            </a:r>
            <a:r>
              <a:rPr sz="1300" spc="10" dirty="0">
                <a:latin typeface="Arial"/>
                <a:cs typeface="Arial"/>
              </a:rPr>
              <a:t> arguments.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55899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Analyzing </a:t>
            </a:r>
            <a:r>
              <a:rPr spc="110" dirty="0"/>
              <a:t>Your </a:t>
            </a:r>
            <a:r>
              <a:rPr spc="70" dirty="0"/>
              <a:t>First </a:t>
            </a:r>
            <a:r>
              <a:rPr spc="85" dirty="0"/>
              <a:t>Program: </a:t>
            </a:r>
            <a:r>
              <a:rPr spc="60" dirty="0"/>
              <a:t>main</a:t>
            </a:r>
            <a:r>
              <a:rPr spc="-250" dirty="0"/>
              <a:t> </a:t>
            </a:r>
            <a:r>
              <a:rPr spc="120" dirty="0"/>
              <a:t>Method</a:t>
            </a:r>
          </a:p>
        </p:txBody>
      </p:sp>
      <p:sp>
        <p:nvSpPr>
          <p:cNvPr id="4" name="object 4"/>
          <p:cNvSpPr/>
          <p:nvPr/>
        </p:nvSpPr>
        <p:spPr>
          <a:xfrm>
            <a:off x="708233" y="859417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233" y="1421487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2374" y="743032"/>
            <a:ext cx="4747260" cy="77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Every Java </a:t>
            </a:r>
            <a:r>
              <a:rPr sz="1300" spc="5" dirty="0">
                <a:latin typeface="Arial"/>
                <a:cs typeface="Arial"/>
              </a:rPr>
              <a:t>application </a:t>
            </a:r>
            <a:r>
              <a:rPr sz="1300" spc="10" dirty="0">
                <a:latin typeface="Arial"/>
                <a:cs typeface="Arial"/>
              </a:rPr>
              <a:t>contains a class </a:t>
            </a:r>
            <a:r>
              <a:rPr sz="1300" spc="5" dirty="0">
                <a:latin typeface="Arial"/>
                <a:cs typeface="Arial"/>
              </a:rPr>
              <a:t>with </a:t>
            </a:r>
            <a:r>
              <a:rPr sz="1300" spc="10" dirty="0">
                <a:latin typeface="Arial"/>
                <a:cs typeface="Arial"/>
              </a:rPr>
              <a:t>a </a:t>
            </a:r>
            <a:r>
              <a:rPr sz="1300" spc="10" dirty="0" smtClean="0">
                <a:latin typeface="Courier" charset="0"/>
                <a:cs typeface="Courier" charset="0"/>
              </a:rPr>
              <a:t>main</a:t>
            </a:r>
            <a:r>
              <a:rPr lang="en-US" sz="1300" spc="10" dirty="0" smtClean="0">
                <a:latin typeface="Courier" charset="0"/>
                <a:cs typeface="Courier" charset="0"/>
              </a:rPr>
              <a:t> </a:t>
            </a:r>
            <a:r>
              <a:rPr sz="1300" spc="-440" dirty="0" smtClean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method</a:t>
            </a:r>
            <a:endParaRPr sz="1300" dirty="0">
              <a:latin typeface="Arial"/>
              <a:cs typeface="Arial"/>
            </a:endParaRPr>
          </a:p>
          <a:p>
            <a:pPr marL="314325">
              <a:lnSpc>
                <a:spcPct val="100000"/>
              </a:lnSpc>
              <a:spcBef>
                <a:spcPts val="865"/>
              </a:spcBef>
            </a:pPr>
            <a:r>
              <a:rPr sz="1000" spc="5" dirty="0">
                <a:latin typeface="Arial"/>
                <a:cs typeface="Arial"/>
              </a:rPr>
              <a:t>When the </a:t>
            </a:r>
            <a:r>
              <a:rPr sz="1000" dirty="0">
                <a:latin typeface="Arial"/>
                <a:cs typeface="Arial"/>
              </a:rPr>
              <a:t>application starts, </a:t>
            </a:r>
            <a:r>
              <a:rPr sz="1000" spc="5" dirty="0">
                <a:latin typeface="Arial"/>
                <a:cs typeface="Arial"/>
              </a:rPr>
              <a:t>the </a:t>
            </a:r>
            <a:r>
              <a:rPr sz="1000" dirty="0">
                <a:latin typeface="Arial"/>
                <a:cs typeface="Arial"/>
              </a:rPr>
              <a:t>instructions in </a:t>
            </a:r>
            <a:r>
              <a:rPr sz="1000" spc="5" dirty="0">
                <a:latin typeface="Arial"/>
                <a:cs typeface="Arial"/>
              </a:rPr>
              <a:t>the </a:t>
            </a:r>
            <a:r>
              <a:rPr sz="1000" spc="5" dirty="0">
                <a:latin typeface="Courier" charset="0"/>
                <a:cs typeface="Courier" charset="0"/>
              </a:rPr>
              <a:t>main</a:t>
            </a:r>
            <a:r>
              <a:rPr sz="1000" spc="-285" dirty="0">
                <a:latin typeface="Courier" charset="0"/>
                <a:cs typeface="Courier" charset="0"/>
              </a:rPr>
              <a:t> </a:t>
            </a:r>
            <a:r>
              <a:rPr sz="1000" spc="5" dirty="0">
                <a:latin typeface="Arial"/>
                <a:cs typeface="Arial"/>
              </a:rPr>
              <a:t>method are executed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300" spc="10" dirty="0">
                <a:latin typeface="Arial"/>
                <a:cs typeface="Arial"/>
              </a:rPr>
              <a:t>Declaring a main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method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865" y="1578867"/>
            <a:ext cx="5493385" cy="536044"/>
          </a:xfrm>
          <a:prstGeom prst="rect">
            <a:avLst/>
          </a:prstGeom>
          <a:ln w="7494">
            <a:solidFill>
              <a:srgbClr val="CCCCC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6990">
              <a:lnSpc>
                <a:spcPts val="950"/>
              </a:lnSpc>
              <a:spcBef>
                <a:spcPts val="380"/>
              </a:spcBef>
            </a:pPr>
            <a:r>
              <a:rPr sz="800" spc="-5" dirty="0">
                <a:latin typeface="Courier" charset="0"/>
                <a:cs typeface="Courier" charset="0"/>
              </a:rPr>
              <a:t>public static void main(String[]</a:t>
            </a:r>
            <a:r>
              <a:rPr sz="800" spc="-8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args)</a:t>
            </a:r>
            <a:endParaRPr sz="800" dirty="0">
              <a:latin typeface="Courier" charset="0"/>
              <a:cs typeface="Courier" charset="0"/>
            </a:endParaRPr>
          </a:p>
          <a:p>
            <a:pPr marL="46990">
              <a:lnSpc>
                <a:spcPts val="944"/>
              </a:lnSpc>
            </a:pPr>
            <a:r>
              <a:rPr sz="800" spc="-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29235">
              <a:lnSpc>
                <a:spcPts val="944"/>
              </a:lnSpc>
            </a:pPr>
            <a:r>
              <a:rPr sz="800" spc="-5" dirty="0">
                <a:latin typeface="Courier" charset="0"/>
                <a:cs typeface="Courier" charset="0"/>
              </a:rPr>
              <a:t>. .</a:t>
            </a:r>
            <a:r>
              <a:rPr sz="800" spc="-105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.</a:t>
            </a:r>
            <a:endParaRPr sz="800" dirty="0">
              <a:latin typeface="Courier" charset="0"/>
              <a:cs typeface="Courier" charset="0"/>
            </a:endParaRPr>
          </a:p>
          <a:p>
            <a:pPr marL="46990">
              <a:lnSpc>
                <a:spcPts val="950"/>
              </a:lnSpc>
            </a:pPr>
            <a:r>
              <a:rPr sz="800" spc="-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55354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Analyzing </a:t>
            </a:r>
            <a:r>
              <a:rPr spc="110" dirty="0"/>
              <a:t>Your </a:t>
            </a:r>
            <a:r>
              <a:rPr spc="70" dirty="0"/>
              <a:t>First </a:t>
            </a:r>
            <a:r>
              <a:rPr spc="85" dirty="0"/>
              <a:t>Program:</a:t>
            </a:r>
            <a:r>
              <a:rPr spc="-235" dirty="0"/>
              <a:t> </a:t>
            </a:r>
            <a:r>
              <a:rPr spc="90" dirty="0"/>
              <a:t>Statements</a:t>
            </a:r>
          </a:p>
        </p:txBody>
      </p:sp>
      <p:sp>
        <p:nvSpPr>
          <p:cNvPr id="4" name="object 4"/>
          <p:cNvSpPr/>
          <p:nvPr/>
        </p:nvSpPr>
        <p:spPr>
          <a:xfrm>
            <a:off x="708233" y="851377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233" y="1121171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2374" y="663274"/>
            <a:ext cx="3860800" cy="558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6200"/>
              </a:lnSpc>
            </a:pPr>
            <a:r>
              <a:rPr sz="1300" spc="10" dirty="0">
                <a:latin typeface="Arial"/>
                <a:cs typeface="Arial"/>
              </a:rPr>
              <a:t>The </a:t>
            </a:r>
            <a:r>
              <a:rPr sz="1300" i="1" spc="10" dirty="0">
                <a:latin typeface="Arial"/>
                <a:cs typeface="Arial"/>
              </a:rPr>
              <a:t>body </a:t>
            </a:r>
            <a:r>
              <a:rPr sz="1300" spc="5" dirty="0">
                <a:latin typeface="Arial"/>
                <a:cs typeface="Arial"/>
              </a:rPr>
              <a:t>of </a:t>
            </a:r>
            <a:r>
              <a:rPr sz="1300" spc="10" dirty="0">
                <a:latin typeface="Arial"/>
                <a:cs typeface="Arial"/>
              </a:rPr>
              <a:t>the main method contains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statements</a:t>
            </a:r>
            <a:r>
              <a:rPr sz="1300" spc="10" dirty="0">
                <a:latin typeface="Arial"/>
                <a:cs typeface="Arial"/>
              </a:rPr>
              <a:t>.  Our method has a </a:t>
            </a:r>
            <a:r>
              <a:rPr sz="1300" spc="5" dirty="0">
                <a:latin typeface="Arial"/>
                <a:cs typeface="Arial"/>
              </a:rPr>
              <a:t>single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statement: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865" y="1286045"/>
            <a:ext cx="5493385" cy="171842"/>
          </a:xfrm>
          <a:prstGeom prst="rect">
            <a:avLst/>
          </a:prstGeom>
          <a:ln w="7494">
            <a:solidFill>
              <a:srgbClr val="CCCCC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80"/>
              </a:spcBef>
            </a:pPr>
            <a:r>
              <a:rPr sz="800" spc="-5" dirty="0">
                <a:latin typeface="Courier" charset="0"/>
                <a:cs typeface="Courier" charset="0"/>
              </a:rPr>
              <a:t>System.out.println("Hello,</a:t>
            </a:r>
            <a:r>
              <a:rPr sz="800" spc="-8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World!");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233" y="1690736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2374" y="1574351"/>
            <a:ext cx="1574800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It prints </a:t>
            </a:r>
            <a:r>
              <a:rPr sz="1300" spc="10" dirty="0">
                <a:latin typeface="Arial"/>
                <a:cs typeface="Arial"/>
              </a:rPr>
              <a:t>a </a:t>
            </a:r>
            <a:r>
              <a:rPr sz="1300" spc="5" dirty="0">
                <a:latin typeface="Arial"/>
                <a:cs typeface="Arial"/>
              </a:rPr>
              <a:t>line of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text: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1865" y="1855610"/>
            <a:ext cx="5493385" cy="171842"/>
          </a:xfrm>
          <a:prstGeom prst="rect">
            <a:avLst/>
          </a:prstGeom>
          <a:ln w="7494">
            <a:solidFill>
              <a:srgbClr val="CCCCC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80"/>
              </a:spcBef>
            </a:pPr>
            <a:r>
              <a:rPr sz="800" spc="-5" dirty="0">
                <a:latin typeface="Courier" charset="0"/>
                <a:cs typeface="Courier" charset="0"/>
              </a:rPr>
              <a:t>Hello,</a:t>
            </a:r>
            <a:r>
              <a:rPr sz="800" spc="-95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World!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54809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Analyzing </a:t>
            </a:r>
            <a:r>
              <a:rPr spc="110" dirty="0"/>
              <a:t>Your </a:t>
            </a:r>
            <a:r>
              <a:rPr spc="70" dirty="0"/>
              <a:t>First </a:t>
            </a:r>
            <a:r>
              <a:rPr spc="85" dirty="0"/>
              <a:t>Program: </a:t>
            </a:r>
            <a:r>
              <a:rPr spc="120" dirty="0"/>
              <a:t>Method</a:t>
            </a:r>
            <a:r>
              <a:rPr spc="-254" dirty="0"/>
              <a:t> </a:t>
            </a:r>
            <a:r>
              <a:rPr spc="100" dirty="0"/>
              <a:t>Call</a:t>
            </a:r>
          </a:p>
        </p:txBody>
      </p:sp>
      <p:sp>
        <p:nvSpPr>
          <p:cNvPr id="4" name="object 4"/>
          <p:cNvSpPr/>
          <p:nvPr/>
        </p:nvSpPr>
        <p:spPr>
          <a:xfrm>
            <a:off x="708233" y="850833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2374" y="734448"/>
            <a:ext cx="1089660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A method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call: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1865" y="1008212"/>
            <a:ext cx="5493385" cy="171842"/>
          </a:xfrm>
          <a:prstGeom prst="rect">
            <a:avLst/>
          </a:prstGeom>
          <a:ln w="7494">
            <a:solidFill>
              <a:srgbClr val="CCCCC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80"/>
              </a:spcBef>
            </a:pPr>
            <a:r>
              <a:rPr sz="800" spc="-5" dirty="0">
                <a:latin typeface="Courier" charset="0"/>
                <a:cs typeface="Courier" charset="0"/>
              </a:rPr>
              <a:t>System.out.println("Hello,</a:t>
            </a:r>
            <a:r>
              <a:rPr sz="800" spc="-8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World!");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8233" y="1412903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8233" y="2439618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2374" y="1296518"/>
            <a:ext cx="5194935" cy="124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A method </a:t>
            </a:r>
            <a:r>
              <a:rPr sz="1300" spc="5" dirty="0">
                <a:latin typeface="Arial"/>
                <a:cs typeface="Arial"/>
              </a:rPr>
              <a:t>call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requires:</a:t>
            </a:r>
            <a:endParaRPr sz="1300" dirty="0">
              <a:latin typeface="Arial"/>
              <a:cs typeface="Arial"/>
            </a:endParaRPr>
          </a:p>
          <a:p>
            <a:pPr marL="478155" indent="-20066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478790" algn="l"/>
              </a:tabLst>
            </a:pPr>
            <a:r>
              <a:rPr sz="1100" spc="10" dirty="0">
                <a:latin typeface="Arial"/>
                <a:cs typeface="Arial"/>
              </a:rPr>
              <a:t>The method you want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10" dirty="0">
                <a:latin typeface="Arial"/>
                <a:cs typeface="Arial"/>
              </a:rPr>
              <a:t>use </a:t>
            </a:r>
            <a:r>
              <a:rPr sz="1100" spc="5" dirty="0">
                <a:latin typeface="Arial"/>
                <a:cs typeface="Arial"/>
              </a:rPr>
              <a:t>(in this </a:t>
            </a:r>
            <a:r>
              <a:rPr sz="1100" spc="10" dirty="0">
                <a:latin typeface="Arial"/>
                <a:cs typeface="Arial"/>
              </a:rPr>
              <a:t>case,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Courier" charset="0"/>
                <a:cs typeface="Courier" charset="0"/>
              </a:rPr>
              <a:t>System.out.println</a:t>
            </a:r>
            <a:r>
              <a:rPr sz="1100" spc="1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478155" marR="5080" indent="-200660">
              <a:lnSpc>
                <a:spcPct val="116199"/>
              </a:lnSpc>
              <a:spcBef>
                <a:spcPts val="235"/>
              </a:spcBef>
              <a:buAutoNum type="arabicPeriod"/>
              <a:tabLst>
                <a:tab pos="478790" algn="l"/>
              </a:tabLst>
            </a:pPr>
            <a:r>
              <a:rPr sz="1100" spc="10" dirty="0">
                <a:latin typeface="Arial"/>
                <a:cs typeface="Arial"/>
              </a:rPr>
              <a:t>Any values the method needs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10" dirty="0">
                <a:latin typeface="Arial"/>
                <a:cs typeface="Arial"/>
              </a:rPr>
              <a:t>carry out </a:t>
            </a:r>
            <a:r>
              <a:rPr sz="1100" spc="5" dirty="0">
                <a:latin typeface="Arial"/>
                <a:cs typeface="Arial"/>
              </a:rPr>
              <a:t>its </a:t>
            </a:r>
            <a:r>
              <a:rPr sz="1100" spc="10" dirty="0">
                <a:latin typeface="Arial"/>
                <a:cs typeface="Arial"/>
              </a:rPr>
              <a:t>task enclosed </a:t>
            </a:r>
            <a:r>
              <a:rPr sz="1100" spc="5" dirty="0">
                <a:latin typeface="Arial"/>
                <a:cs typeface="Arial"/>
              </a:rPr>
              <a:t>in </a:t>
            </a:r>
            <a:r>
              <a:rPr sz="1100" spc="10" dirty="0">
                <a:latin typeface="Arial"/>
                <a:cs typeface="Arial"/>
              </a:rPr>
              <a:t>parentheses  </a:t>
            </a:r>
            <a:r>
              <a:rPr sz="1100" spc="5" dirty="0">
                <a:latin typeface="Arial"/>
                <a:cs typeface="Arial"/>
              </a:rPr>
              <a:t>(in this </a:t>
            </a:r>
            <a:r>
              <a:rPr sz="1100" spc="10" dirty="0">
                <a:latin typeface="Arial"/>
                <a:cs typeface="Arial"/>
              </a:rPr>
              <a:t>case, </a:t>
            </a:r>
            <a:r>
              <a:rPr sz="1100" spc="10" dirty="0">
                <a:latin typeface="Courier" charset="0"/>
                <a:cs typeface="Courier" charset="0"/>
              </a:rPr>
              <a:t>"Hello,</a:t>
            </a:r>
            <a:r>
              <a:rPr sz="1100" spc="-10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Courier" charset="0"/>
                <a:cs typeface="Courier" charset="0"/>
              </a:rPr>
              <a:t>World!"</a:t>
            </a:r>
            <a:r>
              <a:rPr sz="1100" spc="1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300" spc="10" dirty="0">
                <a:latin typeface="Arial"/>
                <a:cs typeface="Arial"/>
              </a:rPr>
              <a:t>The </a:t>
            </a:r>
            <a:r>
              <a:rPr sz="1300" spc="5" dirty="0">
                <a:latin typeface="Arial"/>
                <a:cs typeface="Arial"/>
              </a:rPr>
              <a:t>technical </a:t>
            </a:r>
            <a:r>
              <a:rPr sz="1300" spc="10" dirty="0">
                <a:latin typeface="Arial"/>
                <a:cs typeface="Arial"/>
              </a:rPr>
              <a:t>term </a:t>
            </a:r>
            <a:r>
              <a:rPr sz="1300" spc="5" dirty="0">
                <a:latin typeface="Arial"/>
                <a:cs typeface="Arial"/>
              </a:rPr>
              <a:t>for </a:t>
            </a:r>
            <a:r>
              <a:rPr sz="1300" spc="10" dirty="0">
                <a:latin typeface="Arial"/>
                <a:cs typeface="Arial"/>
              </a:rPr>
              <a:t>such values </a:t>
            </a:r>
            <a:r>
              <a:rPr sz="1300" spc="5" dirty="0">
                <a:latin typeface="Arial"/>
                <a:cs typeface="Arial"/>
              </a:rPr>
              <a:t>is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"arguments"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54264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24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>
                <a:solidFill>
                  <a:srgbClr val="125859"/>
                </a:solidFill>
              </a:rPr>
              <a:t>Syntax </a:t>
            </a:r>
            <a:r>
              <a:rPr spc="-5" dirty="0">
                <a:solidFill>
                  <a:srgbClr val="125859"/>
                </a:solidFill>
              </a:rPr>
              <a:t>1.1 </a:t>
            </a:r>
            <a:r>
              <a:rPr spc="30" dirty="0"/>
              <a:t>Java</a:t>
            </a:r>
            <a:r>
              <a:rPr spc="-25" dirty="0"/>
              <a:t> </a:t>
            </a:r>
            <a:r>
              <a:rPr spc="125" dirty="0"/>
              <a:t>Program</a:t>
            </a:r>
          </a:p>
        </p:txBody>
      </p:sp>
      <p:pic>
        <p:nvPicPr>
          <p:cNvPr id="5" name="Picture 4" descr="horstmann_6e_syn_01_01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13" y="1447800"/>
            <a:ext cx="6345370" cy="288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53719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Analyzing </a:t>
            </a:r>
            <a:r>
              <a:rPr spc="110" dirty="0"/>
              <a:t>Your </a:t>
            </a:r>
            <a:r>
              <a:rPr spc="70" dirty="0"/>
              <a:t>First </a:t>
            </a:r>
            <a:r>
              <a:rPr spc="85" dirty="0"/>
              <a:t>Program:</a:t>
            </a:r>
            <a:r>
              <a:rPr spc="-220" dirty="0"/>
              <a:t> </a:t>
            </a:r>
            <a:r>
              <a:rPr spc="125" dirty="0"/>
              <a:t>Strings</a:t>
            </a:r>
          </a:p>
        </p:txBody>
      </p:sp>
      <p:sp>
        <p:nvSpPr>
          <p:cNvPr id="4" name="object 4"/>
          <p:cNvSpPr/>
          <p:nvPr/>
        </p:nvSpPr>
        <p:spPr>
          <a:xfrm>
            <a:off x="708233" y="849743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2374" y="733359"/>
            <a:ext cx="5232400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0" dirty="0">
                <a:latin typeface="Arial"/>
                <a:cs typeface="Arial"/>
              </a:rPr>
              <a:t>String: </a:t>
            </a:r>
            <a:r>
              <a:rPr sz="1300" spc="10" dirty="0">
                <a:latin typeface="Arial"/>
                <a:cs typeface="Arial"/>
              </a:rPr>
              <a:t>a sequence </a:t>
            </a:r>
            <a:r>
              <a:rPr sz="1300" spc="5" dirty="0">
                <a:latin typeface="Arial"/>
                <a:cs typeface="Arial"/>
              </a:rPr>
              <a:t>of </a:t>
            </a:r>
            <a:r>
              <a:rPr sz="1300" spc="10" dirty="0">
                <a:latin typeface="Arial"/>
                <a:cs typeface="Arial"/>
              </a:rPr>
              <a:t>characters enclosed </a:t>
            </a:r>
            <a:r>
              <a:rPr sz="1300" spc="5" dirty="0">
                <a:latin typeface="Arial"/>
                <a:cs typeface="Arial"/>
              </a:rPr>
              <a:t>in </a:t>
            </a:r>
            <a:r>
              <a:rPr sz="1300" spc="10" dirty="0">
                <a:latin typeface="Arial"/>
                <a:cs typeface="Arial"/>
              </a:rPr>
              <a:t>double quotation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marks: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1865" y="1007122"/>
            <a:ext cx="5493385" cy="171842"/>
          </a:xfrm>
          <a:prstGeom prst="rect">
            <a:avLst/>
          </a:prstGeom>
          <a:ln w="7494">
            <a:solidFill>
              <a:srgbClr val="CCCCC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80"/>
              </a:spcBef>
            </a:pPr>
            <a:r>
              <a:rPr sz="800" spc="-5" dirty="0">
                <a:latin typeface="Courier" charset="0"/>
                <a:cs typeface="Courier" charset="0"/>
              </a:rPr>
              <a:t>"Hello,</a:t>
            </a:r>
            <a:r>
              <a:rPr sz="800" spc="-95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World!"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53174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Analyzing </a:t>
            </a:r>
            <a:r>
              <a:rPr spc="110" dirty="0"/>
              <a:t>Your </a:t>
            </a:r>
            <a:r>
              <a:rPr spc="70" dirty="0"/>
              <a:t>First </a:t>
            </a:r>
            <a:r>
              <a:rPr spc="85" dirty="0"/>
              <a:t>Program:</a:t>
            </a:r>
            <a:r>
              <a:rPr spc="-235" dirty="0"/>
              <a:t> </a:t>
            </a:r>
            <a:r>
              <a:rPr spc="95" dirty="0"/>
              <a:t>Printing</a:t>
            </a:r>
          </a:p>
        </p:txBody>
      </p:sp>
      <p:sp>
        <p:nvSpPr>
          <p:cNvPr id="4" name="object 4"/>
          <p:cNvSpPr/>
          <p:nvPr/>
        </p:nvSpPr>
        <p:spPr>
          <a:xfrm>
            <a:off x="708233" y="849198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2374" y="732814"/>
            <a:ext cx="2320925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You can </a:t>
            </a:r>
            <a:r>
              <a:rPr sz="1300" spc="5" dirty="0">
                <a:latin typeface="Arial"/>
                <a:cs typeface="Arial"/>
              </a:rPr>
              <a:t>print </a:t>
            </a:r>
            <a:r>
              <a:rPr sz="1300" spc="10" dirty="0">
                <a:latin typeface="Arial"/>
                <a:cs typeface="Arial"/>
              </a:rPr>
              <a:t>numerical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values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1865" y="1006577"/>
            <a:ext cx="5493385" cy="171842"/>
          </a:xfrm>
          <a:prstGeom prst="rect">
            <a:avLst/>
          </a:prstGeom>
          <a:ln w="7494">
            <a:solidFill>
              <a:srgbClr val="CCCCC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80"/>
              </a:spcBef>
            </a:pPr>
            <a:r>
              <a:rPr sz="800" spc="-5" dirty="0">
                <a:latin typeface="Courier" charset="0"/>
                <a:cs typeface="Courier" charset="0"/>
              </a:rPr>
              <a:t>System.out.println(3 +</a:t>
            </a:r>
            <a:r>
              <a:rPr sz="800" spc="-85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4);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8233" y="1898396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325" marR="3548379">
              <a:lnSpc>
                <a:spcPct val="132800"/>
              </a:lnSpc>
            </a:pPr>
            <a:r>
              <a:rPr spc="5" dirty="0"/>
              <a:t>evaluates the expression 3 +</a:t>
            </a:r>
            <a:r>
              <a:rPr spc="-114" dirty="0"/>
              <a:t> </a:t>
            </a:r>
            <a:r>
              <a:rPr spc="5" dirty="0"/>
              <a:t>4  </a:t>
            </a:r>
            <a:r>
              <a:rPr dirty="0"/>
              <a:t>displays </a:t>
            </a:r>
            <a:r>
              <a:rPr spc="5" dirty="0"/>
              <a:t>the number</a:t>
            </a:r>
            <a:r>
              <a:rPr spc="-50" dirty="0"/>
              <a:t> </a:t>
            </a:r>
            <a:r>
              <a:rPr dirty="0"/>
              <a:t>7.</a:t>
            </a:r>
          </a:p>
          <a:p>
            <a:pPr marL="12700" marR="5080">
              <a:lnSpc>
                <a:spcPct val="117300"/>
              </a:lnSpc>
              <a:spcBef>
                <a:spcPts val="590"/>
              </a:spcBef>
            </a:pPr>
            <a:r>
              <a:rPr sz="1300" spc="10" dirty="0">
                <a:latin typeface="Courier" charset="0"/>
                <a:cs typeface="Courier" charset="0"/>
              </a:rPr>
              <a:t>System.out.println</a:t>
            </a:r>
            <a:r>
              <a:rPr sz="1300" spc="-375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method </a:t>
            </a:r>
            <a:r>
              <a:rPr sz="1300" spc="5" dirty="0">
                <a:latin typeface="Arial"/>
                <a:cs typeface="Arial"/>
              </a:rPr>
              <a:t>prints </a:t>
            </a:r>
            <a:r>
              <a:rPr sz="1300" spc="10" dirty="0">
                <a:latin typeface="Arial"/>
                <a:cs typeface="Arial"/>
              </a:rPr>
              <a:t>a </a:t>
            </a:r>
            <a:r>
              <a:rPr sz="1300" spc="5" dirty="0">
                <a:latin typeface="Arial"/>
                <a:cs typeface="Arial"/>
              </a:rPr>
              <a:t>string or </a:t>
            </a:r>
            <a:r>
              <a:rPr sz="1300" spc="10" dirty="0">
                <a:latin typeface="Arial"/>
                <a:cs typeface="Arial"/>
              </a:rPr>
              <a:t>a number and then </a:t>
            </a:r>
            <a:r>
              <a:rPr sz="1300" spc="5" dirty="0">
                <a:latin typeface="Arial"/>
                <a:cs typeface="Arial"/>
              </a:rPr>
              <a:t>starts  </a:t>
            </a:r>
            <a:r>
              <a:rPr sz="1300" spc="10" dirty="0">
                <a:latin typeface="Arial"/>
                <a:cs typeface="Arial"/>
              </a:rPr>
              <a:t>a new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line.</a:t>
            </a:r>
            <a:endParaRPr sz="1300" dirty="0">
              <a:latin typeface="Arial"/>
              <a:cs typeface="Arial"/>
            </a:endParaRPr>
          </a:p>
          <a:p>
            <a:pPr marL="314325">
              <a:lnSpc>
                <a:spcPct val="100000"/>
              </a:lnSpc>
              <a:spcBef>
                <a:spcPts val="805"/>
              </a:spcBef>
            </a:pPr>
            <a:r>
              <a:rPr spc="5" dirty="0"/>
              <a:t>The sequence </a:t>
            </a:r>
            <a:r>
              <a:rPr dirty="0"/>
              <a:t>of</a:t>
            </a:r>
            <a:r>
              <a:rPr spc="-90" dirty="0"/>
              <a:t> </a:t>
            </a:r>
            <a:r>
              <a:rPr spc="5" dirty="0"/>
              <a:t>statements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61636" y="2535409"/>
            <a:ext cx="4976495" cy="248786"/>
          </a:xfrm>
          <a:prstGeom prst="rect">
            <a:avLst/>
          </a:prstGeom>
          <a:ln w="7494">
            <a:solidFill>
              <a:srgbClr val="CCCCCC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44450" marR="3333115">
              <a:lnSpc>
                <a:spcPts val="830"/>
              </a:lnSpc>
              <a:spcBef>
                <a:spcPts val="340"/>
              </a:spcBef>
            </a:pPr>
            <a:r>
              <a:rPr sz="700" spc="5" dirty="0">
                <a:latin typeface="Courier" charset="0"/>
                <a:cs typeface="Courier" charset="0"/>
              </a:rPr>
              <a:t>System.out.println("Hello");  System.out.println("World!");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4484" y="2891792"/>
            <a:ext cx="88900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Prints </a:t>
            </a:r>
            <a:r>
              <a:rPr sz="1000" spc="5" dirty="0">
                <a:latin typeface="Arial"/>
                <a:cs typeface="Arial"/>
              </a:rPr>
              <a:t>two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lines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1636" y="3112467"/>
            <a:ext cx="4976495" cy="248786"/>
          </a:xfrm>
          <a:prstGeom prst="rect">
            <a:avLst/>
          </a:prstGeom>
          <a:ln w="7494">
            <a:solidFill>
              <a:srgbClr val="CCCCCC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44450" marR="4588510">
              <a:lnSpc>
                <a:spcPts val="830"/>
              </a:lnSpc>
              <a:spcBef>
                <a:spcPts val="340"/>
              </a:spcBef>
            </a:pPr>
            <a:r>
              <a:rPr sz="700" spc="5" dirty="0">
                <a:latin typeface="Courier" charset="0"/>
                <a:cs typeface="Courier" charset="0"/>
              </a:rPr>
              <a:t>Hello  World!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8233" y="3637066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2374" y="3486407"/>
            <a:ext cx="5563235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300"/>
              </a:lnSpc>
            </a:pPr>
            <a:r>
              <a:rPr sz="1300" spc="10" dirty="0">
                <a:latin typeface="Arial"/>
                <a:cs typeface="Arial"/>
              </a:rPr>
              <a:t>There </a:t>
            </a:r>
            <a:r>
              <a:rPr sz="1300" spc="5" dirty="0">
                <a:latin typeface="Arial"/>
                <a:cs typeface="Arial"/>
              </a:rPr>
              <a:t>is </a:t>
            </a:r>
            <a:r>
              <a:rPr sz="1300" spc="10" dirty="0">
                <a:latin typeface="Arial"/>
                <a:cs typeface="Arial"/>
              </a:rPr>
              <a:t>a second method, </a:t>
            </a:r>
            <a:r>
              <a:rPr sz="1300" spc="10" dirty="0">
                <a:latin typeface="Courier" charset="0"/>
                <a:cs typeface="Courier" charset="0"/>
              </a:rPr>
              <a:t>System.out.print</a:t>
            </a:r>
            <a:r>
              <a:rPr sz="1300" spc="10" dirty="0">
                <a:latin typeface="Arial"/>
                <a:cs typeface="Arial"/>
              </a:rPr>
              <a:t>, </a:t>
            </a:r>
            <a:r>
              <a:rPr sz="1300" spc="5" dirty="0">
                <a:latin typeface="Arial"/>
                <a:cs typeface="Arial"/>
              </a:rPr>
              <a:t>that </a:t>
            </a:r>
            <a:r>
              <a:rPr sz="1300" spc="10" dirty="0">
                <a:latin typeface="Arial"/>
                <a:cs typeface="Arial"/>
              </a:rPr>
              <a:t>you can use </a:t>
            </a:r>
            <a:r>
              <a:rPr sz="1300" spc="5" dirty="0">
                <a:latin typeface="Arial"/>
                <a:cs typeface="Arial"/>
              </a:rPr>
              <a:t>to print  </a:t>
            </a:r>
            <a:r>
              <a:rPr sz="1300" spc="10" dirty="0">
                <a:latin typeface="Arial"/>
                <a:cs typeface="Arial"/>
              </a:rPr>
              <a:t>an item </a:t>
            </a:r>
            <a:r>
              <a:rPr sz="1300" spc="5" dirty="0">
                <a:latin typeface="Arial"/>
                <a:cs typeface="Arial"/>
              </a:rPr>
              <a:t>without starting </a:t>
            </a:r>
            <a:r>
              <a:rPr sz="1300" spc="10" dirty="0">
                <a:latin typeface="Arial"/>
                <a:cs typeface="Arial"/>
              </a:rPr>
              <a:t>a new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line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52629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105" dirty="0"/>
              <a:t>Check</a:t>
            </a:r>
            <a:r>
              <a:rPr spc="-60" dirty="0"/>
              <a:t> </a:t>
            </a:r>
            <a:r>
              <a:rPr spc="20" dirty="0"/>
              <a:t>1.11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0613" y="720197"/>
            <a:ext cx="4402455" cy="471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How do you modify the </a:t>
            </a:r>
            <a:r>
              <a:rPr sz="1100" dirty="0">
                <a:latin typeface="Courier" charset="0"/>
                <a:cs typeface="Courier" charset="0"/>
              </a:rPr>
              <a:t>HelloPrinter</a:t>
            </a:r>
            <a:r>
              <a:rPr sz="1100" spc="-434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Arial"/>
                <a:cs typeface="Arial"/>
              </a:rPr>
              <a:t>program to greet you instead?</a:t>
            </a:r>
          </a:p>
          <a:p>
            <a:pPr marL="27940" algn="ctr">
              <a:lnSpc>
                <a:spcPct val="100000"/>
              </a:lnSpc>
              <a:spcBef>
                <a:spcPts val="840"/>
              </a:spcBef>
            </a:pPr>
            <a:r>
              <a:rPr sz="1300" b="1" spc="10" dirty="0">
                <a:latin typeface="Arial"/>
                <a:cs typeface="Arial"/>
              </a:rPr>
              <a:t>Answer: </a:t>
            </a:r>
            <a:r>
              <a:rPr sz="1300" spc="10" dirty="0">
                <a:latin typeface="Arial"/>
                <a:cs typeface="Arial"/>
              </a:rPr>
              <a:t>Change </a:t>
            </a:r>
            <a:r>
              <a:rPr sz="1300" spc="10" dirty="0">
                <a:latin typeface="Courier" charset="0"/>
                <a:cs typeface="Courier" charset="0"/>
              </a:rPr>
              <a:t>World</a:t>
            </a:r>
            <a:r>
              <a:rPr sz="1300" spc="-440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to </a:t>
            </a:r>
            <a:r>
              <a:rPr sz="1300" spc="10" dirty="0">
                <a:latin typeface="Arial"/>
                <a:cs typeface="Arial"/>
              </a:rPr>
              <a:t>your name </a:t>
            </a:r>
            <a:r>
              <a:rPr sz="1300" spc="5" dirty="0">
                <a:latin typeface="Arial"/>
                <a:cs typeface="Arial"/>
              </a:rPr>
              <a:t>(here, </a:t>
            </a:r>
            <a:r>
              <a:rPr sz="1300" spc="10" dirty="0">
                <a:latin typeface="Arial"/>
                <a:cs typeface="Arial"/>
              </a:rPr>
              <a:t>Dave):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1865" y="1268332"/>
            <a:ext cx="5493385" cy="171842"/>
          </a:xfrm>
          <a:prstGeom prst="rect">
            <a:avLst/>
          </a:prstGeom>
          <a:ln w="7494">
            <a:solidFill>
              <a:srgbClr val="CCCCC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80"/>
              </a:spcBef>
            </a:pPr>
            <a:r>
              <a:rPr sz="800" spc="-5" dirty="0">
                <a:latin typeface="Courier" charset="0"/>
                <a:cs typeface="Courier" charset="0"/>
              </a:rPr>
              <a:t>System.out.println("Hello,</a:t>
            </a:r>
            <a:r>
              <a:rPr sz="800" spc="-8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Dave!");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52084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105" dirty="0"/>
              <a:t>Check</a:t>
            </a:r>
            <a:r>
              <a:rPr spc="-60" dirty="0"/>
              <a:t> </a:t>
            </a:r>
            <a:r>
              <a:rPr spc="20" dirty="0"/>
              <a:t>1.12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0613" y="719652"/>
            <a:ext cx="5426075" cy="483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How would you modify the </a:t>
            </a:r>
            <a:r>
              <a:rPr sz="1100" dirty="0">
                <a:latin typeface="Courier" charset="0"/>
                <a:cs typeface="Courier" charset="0"/>
              </a:rPr>
              <a:t>HelloPrinter</a:t>
            </a:r>
            <a:r>
              <a:rPr sz="1100" spc="-42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Arial"/>
                <a:cs typeface="Arial"/>
              </a:rPr>
              <a:t>program to print the word "Hello" vertically?</a:t>
            </a:r>
          </a:p>
          <a:p>
            <a:pPr marL="264160">
              <a:lnSpc>
                <a:spcPct val="100000"/>
              </a:lnSpc>
              <a:spcBef>
                <a:spcPts val="780"/>
              </a:spcBef>
            </a:pPr>
            <a:r>
              <a:rPr sz="1300" b="1" spc="10" dirty="0">
                <a:latin typeface="Arial"/>
                <a:cs typeface="Arial"/>
              </a:rPr>
              <a:t>Answer: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1865" y="1260293"/>
            <a:ext cx="5493385" cy="631583"/>
          </a:xfrm>
          <a:prstGeom prst="rect">
            <a:avLst/>
          </a:prstGeom>
          <a:ln w="7494">
            <a:solidFill>
              <a:srgbClr val="CCCCCC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46990" marR="3973829" algn="just">
              <a:lnSpc>
                <a:spcPts val="940"/>
              </a:lnSpc>
              <a:spcBef>
                <a:spcPts val="425"/>
              </a:spcBef>
            </a:pPr>
            <a:r>
              <a:rPr sz="800" spc="-5" dirty="0">
                <a:latin typeface="Courier" charset="0"/>
                <a:cs typeface="Courier" charset="0"/>
              </a:rPr>
              <a:t>System.out.println("H");  System.out.println("e");  System.out.println("l");  System.out.println("l");  System.out.println("o");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72246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Chapter</a:t>
            </a:r>
            <a:r>
              <a:rPr spc="-40" dirty="0"/>
              <a:t> </a:t>
            </a:r>
            <a:r>
              <a:rPr spc="135" dirty="0"/>
              <a:t>Goals</a:t>
            </a:r>
          </a:p>
        </p:txBody>
      </p:sp>
      <p:sp>
        <p:nvSpPr>
          <p:cNvPr id="4" name="object 4"/>
          <p:cNvSpPr/>
          <p:nvPr/>
        </p:nvSpPr>
        <p:spPr>
          <a:xfrm>
            <a:off x="745760" y="768235"/>
            <a:ext cx="3575151" cy="2630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233" y="366363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8233" y="3940921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8233" y="421071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8233" y="448800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2374" y="3470573"/>
            <a:ext cx="3468370" cy="111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8700"/>
              </a:lnSpc>
            </a:pPr>
            <a:r>
              <a:rPr sz="1300" spc="10" dirty="0">
                <a:latin typeface="Arial"/>
                <a:cs typeface="Arial"/>
              </a:rPr>
              <a:t>To </a:t>
            </a:r>
            <a:r>
              <a:rPr sz="1300" spc="5" dirty="0">
                <a:latin typeface="Arial"/>
                <a:cs typeface="Arial"/>
              </a:rPr>
              <a:t>learn </a:t>
            </a:r>
            <a:r>
              <a:rPr sz="1300" spc="10" dirty="0">
                <a:latin typeface="Arial"/>
                <a:cs typeface="Arial"/>
              </a:rPr>
              <a:t>about computers and programming  To compile and run your </a:t>
            </a:r>
            <a:r>
              <a:rPr sz="1300" spc="5" dirty="0">
                <a:latin typeface="Arial"/>
                <a:cs typeface="Arial"/>
              </a:rPr>
              <a:t>first </a:t>
            </a:r>
            <a:r>
              <a:rPr sz="1300" spc="10" dirty="0">
                <a:latin typeface="Arial"/>
                <a:cs typeface="Arial"/>
              </a:rPr>
              <a:t>Java program  To recognize compile-time and run-time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errors  </a:t>
            </a:r>
            <a:r>
              <a:rPr sz="1300" spc="10" dirty="0">
                <a:latin typeface="Arial"/>
                <a:cs typeface="Arial"/>
              </a:rPr>
              <a:t>To describe an algorithm </a:t>
            </a:r>
            <a:r>
              <a:rPr sz="1300" spc="5" dirty="0">
                <a:latin typeface="Arial"/>
                <a:cs typeface="Arial"/>
              </a:rPr>
              <a:t>with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pseudocode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51539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105" dirty="0"/>
              <a:t>Check</a:t>
            </a:r>
            <a:r>
              <a:rPr spc="-60" dirty="0"/>
              <a:t> </a:t>
            </a:r>
            <a:r>
              <a:rPr spc="20" dirty="0"/>
              <a:t>1.13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0613" y="711613"/>
            <a:ext cx="4868545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Would the program continue to work if you replaced line 7 with this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statement?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497" y="930000"/>
            <a:ext cx="5935980" cy="144911"/>
          </a:xfrm>
          <a:prstGeom prst="rect">
            <a:avLst/>
          </a:prstGeom>
          <a:ln w="7494">
            <a:solidFill>
              <a:srgbClr val="CCCCCC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350"/>
              </a:spcBef>
            </a:pPr>
            <a:r>
              <a:rPr sz="650" spc="5" dirty="0">
                <a:latin typeface="Courier" charset="0"/>
                <a:cs typeface="Courier" charset="0"/>
              </a:rPr>
              <a:t>System.out.println(Hello);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2374" y="1184196"/>
            <a:ext cx="545719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000"/>
              </a:lnSpc>
            </a:pPr>
            <a:r>
              <a:rPr sz="1300" b="1" spc="10" dirty="0">
                <a:latin typeface="Arial"/>
                <a:cs typeface="Arial"/>
              </a:rPr>
              <a:t>Answer: </a:t>
            </a:r>
            <a:r>
              <a:rPr sz="1300" spc="10" dirty="0">
                <a:latin typeface="Arial"/>
                <a:cs typeface="Arial"/>
              </a:rPr>
              <a:t>No. The compiler would look </a:t>
            </a:r>
            <a:r>
              <a:rPr sz="1300" spc="5" dirty="0">
                <a:latin typeface="Arial"/>
                <a:cs typeface="Arial"/>
              </a:rPr>
              <a:t>for </a:t>
            </a:r>
            <a:r>
              <a:rPr sz="1300" spc="10" dirty="0">
                <a:latin typeface="Arial"/>
                <a:cs typeface="Arial"/>
              </a:rPr>
              <a:t>an item whose name </a:t>
            </a:r>
            <a:r>
              <a:rPr sz="1300" spc="5" dirty="0">
                <a:latin typeface="Arial"/>
                <a:cs typeface="Arial"/>
              </a:rPr>
              <a:t>is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10" dirty="0">
                <a:latin typeface="Courier" charset="0"/>
                <a:cs typeface="Courier" charset="0"/>
              </a:rPr>
              <a:t>Hello</a:t>
            </a:r>
            <a:r>
              <a:rPr sz="1300" spc="10" dirty="0">
                <a:latin typeface="Arial"/>
                <a:cs typeface="Arial"/>
              </a:rPr>
              <a:t>.  You need </a:t>
            </a:r>
            <a:r>
              <a:rPr sz="1300" spc="5" dirty="0">
                <a:latin typeface="Arial"/>
                <a:cs typeface="Arial"/>
              </a:rPr>
              <a:t>to </a:t>
            </a:r>
            <a:r>
              <a:rPr sz="1300" spc="10" dirty="0">
                <a:latin typeface="Arial"/>
                <a:cs typeface="Arial"/>
              </a:rPr>
              <a:t>enclose </a:t>
            </a:r>
            <a:r>
              <a:rPr sz="1300" spc="10" dirty="0">
                <a:latin typeface="Courier" charset="0"/>
                <a:cs typeface="Courier" charset="0"/>
              </a:rPr>
              <a:t>Hello</a:t>
            </a:r>
            <a:r>
              <a:rPr sz="1300" spc="-484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in </a:t>
            </a:r>
            <a:r>
              <a:rPr sz="1300" spc="10" dirty="0">
                <a:latin typeface="Arial"/>
                <a:cs typeface="Arial"/>
              </a:rPr>
              <a:t>quotation marks: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865" y="1739381"/>
            <a:ext cx="5493385" cy="171842"/>
          </a:xfrm>
          <a:prstGeom prst="rect">
            <a:avLst/>
          </a:prstGeom>
          <a:ln w="7494">
            <a:solidFill>
              <a:srgbClr val="CCCCC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80"/>
              </a:spcBef>
            </a:pPr>
            <a:r>
              <a:rPr sz="800" spc="-5" dirty="0">
                <a:latin typeface="Courier" charset="0"/>
                <a:cs typeface="Courier" charset="0"/>
              </a:rPr>
              <a:t>System.out.println("Hello");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50995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105" dirty="0"/>
              <a:t>Check</a:t>
            </a:r>
            <a:r>
              <a:rPr spc="-60" dirty="0"/>
              <a:t> </a:t>
            </a:r>
            <a:r>
              <a:rPr spc="20" dirty="0"/>
              <a:t>1.14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0613" y="711069"/>
            <a:ext cx="3002915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What does the following set of statements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print?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497" y="929455"/>
            <a:ext cx="5935980" cy="254557"/>
          </a:xfrm>
          <a:prstGeom prst="rect">
            <a:avLst/>
          </a:prstGeom>
          <a:ln w="7494">
            <a:solidFill>
              <a:srgbClr val="CCCCCC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43180" marR="3904615">
              <a:lnSpc>
                <a:spcPts val="770"/>
              </a:lnSpc>
              <a:spcBef>
                <a:spcPts val="385"/>
              </a:spcBef>
            </a:pPr>
            <a:r>
              <a:rPr sz="650" spc="5" dirty="0">
                <a:latin typeface="Courier" charset="0"/>
                <a:cs typeface="Courier" charset="0"/>
              </a:rPr>
              <a:t>System.out.print("My lucky number is");  System.out.println(3 + 4 +</a:t>
            </a:r>
            <a:r>
              <a:rPr sz="650" spc="-5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5);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2374" y="1281076"/>
            <a:ext cx="533273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000"/>
              </a:lnSpc>
            </a:pPr>
            <a:r>
              <a:rPr sz="1300" b="1" spc="10" dirty="0">
                <a:latin typeface="Arial"/>
                <a:cs typeface="Arial"/>
              </a:rPr>
              <a:t>Answer: </a:t>
            </a:r>
            <a:r>
              <a:rPr sz="1300" spc="10" dirty="0">
                <a:latin typeface="Arial"/>
                <a:cs typeface="Arial"/>
              </a:rPr>
              <a:t>The </a:t>
            </a:r>
            <a:r>
              <a:rPr sz="1300" spc="5" dirty="0">
                <a:latin typeface="Arial"/>
                <a:cs typeface="Arial"/>
              </a:rPr>
              <a:t>printout is </a:t>
            </a:r>
            <a:r>
              <a:rPr sz="1300" spc="10" dirty="0">
                <a:latin typeface="Courier" charset="0"/>
                <a:cs typeface="Courier" charset="0"/>
              </a:rPr>
              <a:t>My lucky number is12</a:t>
            </a:r>
            <a:r>
              <a:rPr sz="1300" spc="10" dirty="0">
                <a:latin typeface="Arial"/>
                <a:cs typeface="Arial"/>
              </a:rPr>
              <a:t>. </a:t>
            </a:r>
            <a:r>
              <a:rPr sz="1300" spc="5" dirty="0">
                <a:latin typeface="Arial"/>
                <a:cs typeface="Arial"/>
              </a:rPr>
              <a:t>It </a:t>
            </a:r>
            <a:r>
              <a:rPr sz="1300" spc="10" dirty="0">
                <a:latin typeface="Arial"/>
                <a:cs typeface="Arial"/>
              </a:rPr>
              <a:t>would be a good  idea </a:t>
            </a:r>
            <a:r>
              <a:rPr sz="1300" spc="5" dirty="0">
                <a:latin typeface="Arial"/>
                <a:cs typeface="Arial"/>
              </a:rPr>
              <a:t>to </a:t>
            </a:r>
            <a:r>
              <a:rPr sz="1300" spc="10" dirty="0">
                <a:latin typeface="Arial"/>
                <a:cs typeface="Arial"/>
              </a:rPr>
              <a:t>add a space </a:t>
            </a:r>
            <a:r>
              <a:rPr sz="1300" spc="5" dirty="0">
                <a:latin typeface="Arial"/>
                <a:cs typeface="Arial"/>
              </a:rPr>
              <a:t>after </a:t>
            </a:r>
            <a:r>
              <a:rPr sz="1300" spc="10" dirty="0">
                <a:latin typeface="Arial"/>
                <a:cs typeface="Arial"/>
              </a:rPr>
              <a:t>the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5" dirty="0">
                <a:latin typeface="Courier" charset="0"/>
                <a:cs typeface="Courier" charset="0"/>
              </a:rPr>
              <a:t>is</a:t>
            </a:r>
            <a:r>
              <a:rPr sz="1300" spc="5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50450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105" dirty="0"/>
              <a:t>Check</a:t>
            </a:r>
            <a:r>
              <a:rPr spc="-60" dirty="0"/>
              <a:t> </a:t>
            </a:r>
            <a:r>
              <a:rPr spc="20" dirty="0"/>
              <a:t>1.15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0613" y="710524"/>
            <a:ext cx="2473960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What do the following statements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print?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497" y="928910"/>
            <a:ext cx="5935980" cy="357149"/>
          </a:xfrm>
          <a:prstGeom prst="rect">
            <a:avLst/>
          </a:prstGeom>
          <a:ln w="7494">
            <a:solidFill>
              <a:srgbClr val="CCCCCC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43180" marR="4460875">
              <a:lnSpc>
                <a:spcPts val="770"/>
              </a:lnSpc>
              <a:spcBef>
                <a:spcPts val="385"/>
              </a:spcBef>
            </a:pPr>
            <a:r>
              <a:rPr sz="650" spc="5" dirty="0">
                <a:latin typeface="Courier" charset="0"/>
                <a:cs typeface="Courier" charset="0"/>
              </a:rPr>
              <a:t>System.out.println("Hello");  System.out.println("");  System.out.println("World");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2374" y="1412068"/>
            <a:ext cx="687705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0" dirty="0">
                <a:latin typeface="Arial"/>
                <a:cs typeface="Arial"/>
              </a:rPr>
              <a:t>Answer: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865" y="1685831"/>
            <a:ext cx="5493385" cy="420628"/>
          </a:xfrm>
          <a:prstGeom prst="rect">
            <a:avLst/>
          </a:prstGeom>
          <a:ln w="7494">
            <a:solidFill>
              <a:srgbClr val="CCCCC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6990">
              <a:lnSpc>
                <a:spcPts val="950"/>
              </a:lnSpc>
              <a:spcBef>
                <a:spcPts val="380"/>
              </a:spcBef>
            </a:pPr>
            <a:r>
              <a:rPr sz="800" spc="-5" dirty="0">
                <a:latin typeface="Courier" charset="0"/>
                <a:cs typeface="Courier" charset="0"/>
              </a:rPr>
              <a:t>Hello</a:t>
            </a:r>
            <a:endParaRPr sz="800" dirty="0">
              <a:latin typeface="Courier" charset="0"/>
              <a:cs typeface="Courier" charset="0"/>
            </a:endParaRPr>
          </a:p>
          <a:p>
            <a:pPr marL="46990">
              <a:lnSpc>
                <a:spcPts val="944"/>
              </a:lnSpc>
            </a:pPr>
            <a:r>
              <a:rPr sz="800" i="1" spc="55" dirty="0">
                <a:latin typeface="Trebuchet MS" charset="0"/>
                <a:cs typeface="Trebuchet MS" charset="0"/>
              </a:rPr>
              <a:t>a </a:t>
            </a:r>
            <a:r>
              <a:rPr sz="800" i="1" spc="85" dirty="0">
                <a:latin typeface="Trebuchet MS" charset="0"/>
                <a:cs typeface="Trebuchet MS" charset="0"/>
              </a:rPr>
              <a:t>blank</a:t>
            </a:r>
            <a:r>
              <a:rPr sz="800" i="1" spc="320" dirty="0">
                <a:latin typeface="Trebuchet MS" charset="0"/>
                <a:cs typeface="Trebuchet MS" charset="0"/>
              </a:rPr>
              <a:t> </a:t>
            </a:r>
            <a:r>
              <a:rPr sz="800" i="1" spc="135" dirty="0">
                <a:latin typeface="Trebuchet MS" charset="0"/>
                <a:cs typeface="Trebuchet MS" charset="0"/>
              </a:rPr>
              <a:t>line</a:t>
            </a:r>
            <a:endParaRPr sz="800" dirty="0">
              <a:latin typeface="Trebuchet MS" charset="0"/>
              <a:cs typeface="Trebuchet MS" charset="0"/>
            </a:endParaRPr>
          </a:p>
          <a:p>
            <a:pPr marL="46990">
              <a:lnSpc>
                <a:spcPts val="950"/>
              </a:lnSpc>
            </a:pPr>
            <a:r>
              <a:rPr sz="800" spc="-5" dirty="0">
                <a:latin typeface="Courier" charset="0"/>
                <a:cs typeface="Courier" charset="0"/>
              </a:rPr>
              <a:t>World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49905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E</a:t>
            </a:r>
            <a:r>
              <a:rPr spc="50" dirty="0"/>
              <a:t>rr</a:t>
            </a:r>
            <a:r>
              <a:rPr spc="135" dirty="0"/>
              <a:t>o</a:t>
            </a:r>
            <a:r>
              <a:rPr spc="50" dirty="0"/>
              <a:t>r</a:t>
            </a:r>
            <a:r>
              <a:rPr spc="24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708233" y="845928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2374" y="729545"/>
            <a:ext cx="3060700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A compile-time </a:t>
            </a:r>
            <a:r>
              <a:rPr sz="1300" spc="5" dirty="0">
                <a:latin typeface="Arial"/>
                <a:cs typeface="Arial"/>
              </a:rPr>
              <a:t>error </a:t>
            </a:r>
            <a:r>
              <a:rPr sz="1300" spc="10" dirty="0">
                <a:latin typeface="Arial"/>
                <a:cs typeface="Arial"/>
              </a:rPr>
              <a:t>(syntax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error)</a:t>
            </a:r>
            <a:endParaRPr sz="1300">
              <a:latin typeface="Arial"/>
              <a:cs typeface="Arial"/>
            </a:endParaRPr>
          </a:p>
          <a:p>
            <a:pPr marL="314325" marR="5080">
              <a:lnSpc>
                <a:spcPct val="132800"/>
              </a:lnSpc>
              <a:spcBef>
                <a:spcPts val="409"/>
              </a:spcBef>
            </a:pPr>
            <a:r>
              <a:rPr sz="1000" dirty="0">
                <a:latin typeface="Arial"/>
                <a:cs typeface="Arial"/>
              </a:rPr>
              <a:t>is </a:t>
            </a:r>
            <a:r>
              <a:rPr sz="1000" spc="5" dirty="0">
                <a:latin typeface="Arial"/>
                <a:cs typeface="Arial"/>
              </a:rPr>
              <a:t>a </a:t>
            </a:r>
            <a:r>
              <a:rPr sz="1000" dirty="0">
                <a:latin typeface="Arial"/>
                <a:cs typeface="Arial"/>
              </a:rPr>
              <a:t>violation of </a:t>
            </a:r>
            <a:r>
              <a:rPr sz="1000" spc="5" dirty="0">
                <a:latin typeface="Arial"/>
                <a:cs typeface="Arial"/>
              </a:rPr>
              <a:t>the programming language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rules  </a:t>
            </a:r>
            <a:r>
              <a:rPr sz="1000" spc="5" dirty="0">
                <a:latin typeface="Arial"/>
                <a:cs typeface="Arial"/>
              </a:rPr>
              <a:t>detected by the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compiler.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1636" y="1452964"/>
            <a:ext cx="4976495" cy="146194"/>
          </a:xfrm>
          <a:prstGeom prst="rect">
            <a:avLst/>
          </a:prstGeom>
          <a:ln w="7494">
            <a:solidFill>
              <a:srgbClr val="CCCCC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00"/>
              </a:spcBef>
            </a:pPr>
            <a:r>
              <a:rPr sz="700" spc="5" dirty="0">
                <a:latin typeface="Courier" charset="0"/>
                <a:cs typeface="Courier" charset="0"/>
              </a:rPr>
              <a:t>System.ou.println("Hello,</a:t>
            </a:r>
            <a:r>
              <a:rPr sz="700" spc="10" dirty="0">
                <a:latin typeface="Courier" charset="0"/>
                <a:cs typeface="Courier" charset="0"/>
              </a:rPr>
              <a:t> </a:t>
            </a:r>
            <a:r>
              <a:rPr sz="700" spc="5" dirty="0">
                <a:latin typeface="Courier" charset="0"/>
                <a:cs typeface="Courier" charset="0"/>
              </a:rPr>
              <a:t>World!");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8233" y="1857655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2374" y="1741271"/>
            <a:ext cx="457390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A run-time </a:t>
            </a:r>
            <a:r>
              <a:rPr sz="1300" spc="5" dirty="0">
                <a:latin typeface="Arial"/>
                <a:cs typeface="Arial"/>
              </a:rPr>
              <a:t>error (logic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error)</a:t>
            </a:r>
            <a:endParaRPr sz="1300">
              <a:latin typeface="Arial"/>
              <a:cs typeface="Arial"/>
            </a:endParaRPr>
          </a:p>
          <a:p>
            <a:pPr marL="314325">
              <a:lnSpc>
                <a:spcPct val="100000"/>
              </a:lnSpc>
              <a:spcBef>
                <a:spcPts val="805"/>
              </a:spcBef>
            </a:pPr>
            <a:r>
              <a:rPr sz="1000" spc="5" dirty="0">
                <a:latin typeface="Arial"/>
                <a:cs typeface="Arial"/>
              </a:rPr>
              <a:t>causes a program </a:t>
            </a:r>
            <a:r>
              <a:rPr sz="1000" dirty="0">
                <a:latin typeface="Arial"/>
                <a:cs typeface="Arial"/>
              </a:rPr>
              <a:t>to </a:t>
            </a:r>
            <a:r>
              <a:rPr sz="1000" spc="5" dirty="0">
                <a:latin typeface="Arial"/>
                <a:cs typeface="Arial"/>
              </a:rPr>
              <a:t>perform an </a:t>
            </a:r>
            <a:r>
              <a:rPr sz="1000" dirty="0">
                <a:latin typeface="Arial"/>
                <a:cs typeface="Arial"/>
              </a:rPr>
              <a:t>action that </a:t>
            </a:r>
            <a:r>
              <a:rPr sz="1000" spc="5" dirty="0">
                <a:latin typeface="Arial"/>
                <a:cs typeface="Arial"/>
              </a:rPr>
              <a:t>the programmer </a:t>
            </a:r>
            <a:r>
              <a:rPr sz="1000" dirty="0">
                <a:latin typeface="Arial"/>
                <a:cs typeface="Arial"/>
              </a:rPr>
              <a:t>did </a:t>
            </a:r>
            <a:r>
              <a:rPr sz="1000" spc="5" dirty="0">
                <a:latin typeface="Arial"/>
                <a:cs typeface="Arial"/>
              </a:rPr>
              <a:t>not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intend.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1636" y="2262345"/>
            <a:ext cx="4976495" cy="146194"/>
          </a:xfrm>
          <a:prstGeom prst="rect">
            <a:avLst/>
          </a:prstGeom>
          <a:ln w="7494">
            <a:solidFill>
              <a:srgbClr val="CCCCC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00"/>
              </a:spcBef>
            </a:pPr>
            <a:r>
              <a:rPr sz="700" spc="5" dirty="0">
                <a:latin typeface="Courier" charset="0"/>
                <a:cs typeface="Courier" charset="0"/>
              </a:rPr>
              <a:t>System.out.println("Hello,</a:t>
            </a:r>
            <a:r>
              <a:rPr sz="700" spc="10" dirty="0">
                <a:latin typeface="Courier" charset="0"/>
                <a:cs typeface="Courier" charset="0"/>
              </a:rPr>
              <a:t> </a:t>
            </a:r>
            <a:r>
              <a:rPr sz="700" spc="5" dirty="0">
                <a:latin typeface="Courier" charset="0"/>
                <a:cs typeface="Courier" charset="0"/>
              </a:rPr>
              <a:t>Word!");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49360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E</a:t>
            </a:r>
            <a:r>
              <a:rPr spc="50" dirty="0"/>
              <a:t>rr</a:t>
            </a:r>
            <a:r>
              <a:rPr spc="135" dirty="0"/>
              <a:t>o</a:t>
            </a:r>
            <a:r>
              <a:rPr spc="50" dirty="0"/>
              <a:t>r</a:t>
            </a:r>
            <a:r>
              <a:rPr spc="24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708233" y="845383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2374" y="729000"/>
            <a:ext cx="3681095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Exception </a:t>
            </a:r>
            <a:r>
              <a:rPr sz="1300" spc="5" dirty="0">
                <a:latin typeface="Arial"/>
                <a:cs typeface="Arial"/>
              </a:rPr>
              <a:t>- </a:t>
            </a:r>
            <a:r>
              <a:rPr sz="1300" spc="10" dirty="0">
                <a:latin typeface="Arial"/>
                <a:cs typeface="Arial"/>
              </a:rPr>
              <a:t>a type </a:t>
            </a:r>
            <a:r>
              <a:rPr sz="1300" spc="5" dirty="0">
                <a:latin typeface="Arial"/>
                <a:cs typeface="Arial"/>
              </a:rPr>
              <a:t>of </a:t>
            </a:r>
            <a:r>
              <a:rPr sz="1300" spc="10" dirty="0">
                <a:latin typeface="Arial"/>
                <a:cs typeface="Arial"/>
              </a:rPr>
              <a:t>run-time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error</a:t>
            </a:r>
            <a:endParaRPr sz="1300">
              <a:latin typeface="Arial"/>
              <a:cs typeface="Arial"/>
            </a:endParaRPr>
          </a:p>
          <a:p>
            <a:pPr marL="314325" marR="5080">
              <a:lnSpc>
                <a:spcPct val="132800"/>
              </a:lnSpc>
              <a:spcBef>
                <a:spcPts val="409"/>
              </a:spcBef>
            </a:pPr>
            <a:r>
              <a:rPr sz="1000" spc="5" dirty="0">
                <a:latin typeface="Arial"/>
                <a:cs typeface="Arial"/>
              </a:rPr>
              <a:t>Generates an </a:t>
            </a:r>
            <a:r>
              <a:rPr sz="1000" dirty="0">
                <a:latin typeface="Arial"/>
                <a:cs typeface="Arial"/>
              </a:rPr>
              <a:t>error </a:t>
            </a:r>
            <a:r>
              <a:rPr sz="1000" spc="5" dirty="0">
                <a:latin typeface="Arial"/>
                <a:cs typeface="Arial"/>
              </a:rPr>
              <a:t>message from the Java </a:t>
            </a:r>
            <a:r>
              <a:rPr sz="1000" dirty="0">
                <a:latin typeface="Arial"/>
                <a:cs typeface="Arial"/>
              </a:rPr>
              <a:t>virtual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machine  This</a:t>
            </a:r>
            <a:r>
              <a:rPr sz="1000" spc="-10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statement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1636" y="1444925"/>
            <a:ext cx="4991735" cy="128881"/>
          </a:xfrm>
          <a:prstGeom prst="rect">
            <a:avLst/>
          </a:prstGeom>
          <a:ln w="7494">
            <a:solidFill>
              <a:srgbClr val="CCCCCC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85"/>
              </a:spcBef>
            </a:pPr>
            <a:r>
              <a:rPr sz="600" dirty="0">
                <a:latin typeface="Courier" charset="0"/>
                <a:cs typeface="Courier" charset="0"/>
              </a:rPr>
              <a:t>System.out.println(1 /</a:t>
            </a:r>
            <a:r>
              <a:rPr sz="600" spc="-10" dirty="0">
                <a:latin typeface="Courier" charset="0"/>
                <a:cs typeface="Courier" charset="0"/>
              </a:rPr>
              <a:t> </a:t>
            </a:r>
            <a:r>
              <a:rPr sz="600" dirty="0">
                <a:latin typeface="Courier" charset="0"/>
                <a:cs typeface="Courier" charset="0"/>
              </a:rPr>
              <a:t>0)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4484" y="1666412"/>
            <a:ext cx="223012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Generates </a:t>
            </a:r>
            <a:r>
              <a:rPr sz="1000" dirty="0">
                <a:latin typeface="Arial"/>
                <a:cs typeface="Arial"/>
              </a:rPr>
              <a:t>this </a:t>
            </a:r>
            <a:r>
              <a:rPr sz="1000" spc="5" dirty="0">
                <a:latin typeface="Arial"/>
                <a:cs typeface="Arial"/>
              </a:rPr>
              <a:t>run-time </a:t>
            </a:r>
            <a:r>
              <a:rPr sz="1000" dirty="0">
                <a:latin typeface="Arial"/>
                <a:cs typeface="Arial"/>
              </a:rPr>
              <a:t>error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message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1636" y="1879593"/>
            <a:ext cx="4991735" cy="128881"/>
          </a:xfrm>
          <a:prstGeom prst="rect">
            <a:avLst/>
          </a:prstGeom>
          <a:ln w="7494">
            <a:solidFill>
              <a:srgbClr val="CCCCCC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85"/>
              </a:spcBef>
            </a:pPr>
            <a:r>
              <a:rPr sz="600" dirty="0">
                <a:latin typeface="Courier" charset="0"/>
                <a:cs typeface="Courier" charset="0"/>
              </a:rPr>
              <a:t>"Division by</a:t>
            </a:r>
            <a:r>
              <a:rPr sz="600" spc="-40" dirty="0">
                <a:latin typeface="Courier" charset="0"/>
                <a:cs typeface="Courier" charset="0"/>
              </a:rPr>
              <a:t> </a:t>
            </a:r>
            <a:r>
              <a:rPr sz="600" dirty="0">
                <a:latin typeface="Courier" charset="0"/>
                <a:cs typeface="Courier" charset="0"/>
              </a:rPr>
              <a:t>zero"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48815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105" dirty="0"/>
              <a:t>Check</a:t>
            </a:r>
            <a:r>
              <a:rPr spc="-60" dirty="0"/>
              <a:t> </a:t>
            </a:r>
            <a:r>
              <a:rPr spc="20" dirty="0"/>
              <a:t>1.16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0613" y="716384"/>
            <a:ext cx="5908675" cy="888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dirty="0">
                <a:latin typeface="Arial"/>
                <a:cs typeface="Arial"/>
              </a:rPr>
              <a:t>Suppose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you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omit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""</a:t>
            </a:r>
            <a:r>
              <a:rPr sz="1100" spc="-36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Arial"/>
                <a:cs typeface="Arial"/>
              </a:rPr>
              <a:t>characters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around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Hello,</a:t>
            </a:r>
            <a:r>
              <a:rPr sz="1100" spc="-1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World!</a:t>
            </a:r>
            <a:r>
              <a:rPr sz="1100" spc="-36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HelloPrinter.java</a:t>
            </a:r>
          </a:p>
          <a:p>
            <a:pPr marL="12700">
              <a:lnSpc>
                <a:spcPts val="1310"/>
              </a:lnSpc>
            </a:pPr>
            <a:r>
              <a:rPr sz="1100" dirty="0">
                <a:latin typeface="Arial"/>
                <a:cs typeface="Arial"/>
              </a:rPr>
              <a:t>program. Is this a compile-time error or a run-time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error?</a:t>
            </a:r>
          </a:p>
          <a:p>
            <a:pPr marL="264160" marR="384175">
              <a:lnSpc>
                <a:spcPct val="121000"/>
              </a:lnSpc>
              <a:spcBef>
                <a:spcPts val="450"/>
              </a:spcBef>
            </a:pPr>
            <a:r>
              <a:rPr sz="1300" b="1" spc="10" dirty="0">
                <a:latin typeface="Arial"/>
                <a:cs typeface="Arial"/>
              </a:rPr>
              <a:t>Answer: </a:t>
            </a:r>
            <a:r>
              <a:rPr sz="1300" spc="10" dirty="0">
                <a:latin typeface="Arial"/>
                <a:cs typeface="Arial"/>
              </a:rPr>
              <a:t>This </a:t>
            </a:r>
            <a:r>
              <a:rPr sz="1300" spc="5" dirty="0">
                <a:latin typeface="Arial"/>
                <a:cs typeface="Arial"/>
              </a:rPr>
              <a:t>is </a:t>
            </a:r>
            <a:r>
              <a:rPr sz="1300" spc="10" dirty="0">
                <a:latin typeface="Arial"/>
                <a:cs typeface="Arial"/>
              </a:rPr>
              <a:t>a compile-time </a:t>
            </a:r>
            <a:r>
              <a:rPr sz="1300" spc="5" dirty="0">
                <a:latin typeface="Arial"/>
                <a:cs typeface="Arial"/>
              </a:rPr>
              <a:t>error. </a:t>
            </a:r>
            <a:r>
              <a:rPr sz="1300" spc="10" dirty="0">
                <a:latin typeface="Arial"/>
                <a:cs typeface="Arial"/>
              </a:rPr>
              <a:t>The compiler </a:t>
            </a:r>
            <a:r>
              <a:rPr sz="1300" spc="5" dirty="0">
                <a:latin typeface="Arial"/>
                <a:cs typeface="Arial"/>
              </a:rPr>
              <a:t>will </a:t>
            </a:r>
            <a:r>
              <a:rPr sz="1300" spc="10" dirty="0">
                <a:latin typeface="Arial"/>
                <a:cs typeface="Arial"/>
              </a:rPr>
              <a:t>complain </a:t>
            </a:r>
            <a:r>
              <a:rPr sz="1300" spc="5" dirty="0">
                <a:latin typeface="Arial"/>
                <a:cs typeface="Arial"/>
              </a:rPr>
              <a:t>that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it  </a:t>
            </a:r>
            <a:r>
              <a:rPr sz="1300" spc="10" dirty="0">
                <a:latin typeface="Arial"/>
                <a:cs typeface="Arial"/>
              </a:rPr>
              <a:t>does not know the meanings </a:t>
            </a:r>
            <a:r>
              <a:rPr sz="1300" spc="5" dirty="0">
                <a:latin typeface="Arial"/>
                <a:cs typeface="Arial"/>
              </a:rPr>
              <a:t>of </a:t>
            </a:r>
            <a:r>
              <a:rPr sz="1300" spc="10" dirty="0">
                <a:latin typeface="Arial"/>
                <a:cs typeface="Arial"/>
              </a:rPr>
              <a:t>the words </a:t>
            </a:r>
            <a:r>
              <a:rPr sz="1300" spc="10" dirty="0">
                <a:latin typeface="Courier" charset="0"/>
                <a:cs typeface="Courier" charset="0"/>
              </a:rPr>
              <a:t>Hello</a:t>
            </a:r>
            <a:r>
              <a:rPr sz="1300" spc="-484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and </a:t>
            </a:r>
            <a:r>
              <a:rPr sz="1300" spc="10" dirty="0">
                <a:latin typeface="Courier" charset="0"/>
                <a:cs typeface="Courier" charset="0"/>
              </a:rPr>
              <a:t>World</a:t>
            </a:r>
            <a:r>
              <a:rPr sz="1300" spc="10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48270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105" dirty="0"/>
              <a:t>Check</a:t>
            </a:r>
            <a:r>
              <a:rPr spc="-60" dirty="0"/>
              <a:t> </a:t>
            </a:r>
            <a:r>
              <a:rPr spc="20" dirty="0"/>
              <a:t>1.17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0613" y="723459"/>
            <a:ext cx="5892165" cy="880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00"/>
              </a:lnSpc>
            </a:pPr>
            <a:r>
              <a:rPr sz="1100" dirty="0">
                <a:latin typeface="Arial"/>
                <a:cs typeface="Arial"/>
              </a:rPr>
              <a:t>Suppose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you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change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println</a:t>
            </a:r>
            <a:r>
              <a:rPr sz="1100" spc="-36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printline</a:t>
            </a:r>
            <a:r>
              <a:rPr sz="1100" spc="-36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HelloPrinter.java</a:t>
            </a:r>
            <a:r>
              <a:rPr sz="1100" spc="-36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Arial"/>
                <a:cs typeface="Arial"/>
              </a:rPr>
              <a:t>program.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  compile-time error or a run-time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error?</a:t>
            </a:r>
          </a:p>
          <a:p>
            <a:pPr marL="264160">
              <a:lnSpc>
                <a:spcPct val="100000"/>
              </a:lnSpc>
              <a:spcBef>
                <a:spcPts val="740"/>
              </a:spcBef>
            </a:pPr>
            <a:r>
              <a:rPr sz="1300" b="1" spc="10" dirty="0">
                <a:latin typeface="Arial"/>
                <a:cs typeface="Arial"/>
              </a:rPr>
              <a:t>Answer: </a:t>
            </a:r>
            <a:r>
              <a:rPr sz="1300" spc="10" dirty="0">
                <a:latin typeface="Arial"/>
                <a:cs typeface="Arial"/>
              </a:rPr>
              <a:t>This </a:t>
            </a:r>
            <a:r>
              <a:rPr sz="1300" spc="5" dirty="0">
                <a:latin typeface="Arial"/>
                <a:cs typeface="Arial"/>
              </a:rPr>
              <a:t>is </a:t>
            </a:r>
            <a:r>
              <a:rPr sz="1300" spc="10" dirty="0">
                <a:latin typeface="Arial"/>
                <a:cs typeface="Arial"/>
              </a:rPr>
              <a:t>a compile-time </a:t>
            </a:r>
            <a:r>
              <a:rPr sz="1300" spc="5" dirty="0">
                <a:latin typeface="Arial"/>
                <a:cs typeface="Arial"/>
              </a:rPr>
              <a:t>error. </a:t>
            </a:r>
            <a:r>
              <a:rPr sz="1300" spc="10" dirty="0">
                <a:latin typeface="Arial"/>
                <a:cs typeface="Arial"/>
              </a:rPr>
              <a:t>The compiler </a:t>
            </a:r>
            <a:r>
              <a:rPr sz="1300" spc="5" dirty="0">
                <a:latin typeface="Arial"/>
                <a:cs typeface="Arial"/>
              </a:rPr>
              <a:t>will </a:t>
            </a:r>
            <a:r>
              <a:rPr sz="1300" spc="10" dirty="0">
                <a:latin typeface="Arial"/>
                <a:cs typeface="Arial"/>
              </a:rPr>
              <a:t>complain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that</a:t>
            </a:r>
            <a:endParaRPr sz="1300" dirty="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325"/>
              </a:spcBef>
            </a:pPr>
            <a:r>
              <a:rPr sz="1300" spc="10" dirty="0">
                <a:latin typeface="Courier" charset="0"/>
                <a:cs typeface="Courier" charset="0"/>
              </a:rPr>
              <a:t>System.out</a:t>
            </a:r>
            <a:r>
              <a:rPr sz="1300" spc="-440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does not have a method </a:t>
            </a:r>
            <a:r>
              <a:rPr sz="1300" spc="5" dirty="0">
                <a:latin typeface="Arial"/>
                <a:cs typeface="Arial"/>
              </a:rPr>
              <a:t>called </a:t>
            </a:r>
            <a:r>
              <a:rPr sz="1300" spc="10" dirty="0">
                <a:latin typeface="Courier" charset="0"/>
                <a:cs typeface="Courier" charset="0"/>
              </a:rPr>
              <a:t>printline</a:t>
            </a:r>
            <a:r>
              <a:rPr sz="1300" spc="10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47725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105" dirty="0"/>
              <a:t>Check</a:t>
            </a:r>
            <a:r>
              <a:rPr spc="-60" dirty="0"/>
              <a:t> </a:t>
            </a:r>
            <a:r>
              <a:rPr spc="20" dirty="0"/>
              <a:t>1.18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0613" y="722914"/>
            <a:ext cx="5869305" cy="1120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00"/>
              </a:lnSpc>
            </a:pPr>
            <a:r>
              <a:rPr sz="1100" dirty="0">
                <a:latin typeface="Arial"/>
                <a:cs typeface="Arial"/>
              </a:rPr>
              <a:t>Suppose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you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change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main</a:t>
            </a:r>
            <a:r>
              <a:rPr sz="1100" spc="-36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hello</a:t>
            </a:r>
            <a:r>
              <a:rPr sz="1100" spc="-36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HelloPrinter.java</a:t>
            </a:r>
            <a:r>
              <a:rPr sz="1100" spc="-36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Arial"/>
                <a:cs typeface="Arial"/>
              </a:rPr>
              <a:t>program.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compile-  time error or a run-time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error?</a:t>
            </a:r>
          </a:p>
          <a:p>
            <a:pPr marL="264160" marR="29845">
              <a:lnSpc>
                <a:spcPct val="121000"/>
              </a:lnSpc>
              <a:spcBef>
                <a:spcPts val="409"/>
              </a:spcBef>
            </a:pPr>
            <a:r>
              <a:rPr sz="1300" b="1" spc="10" dirty="0">
                <a:latin typeface="Arial"/>
                <a:cs typeface="Arial"/>
              </a:rPr>
              <a:t>Answer: </a:t>
            </a:r>
            <a:r>
              <a:rPr sz="1300" spc="10" dirty="0">
                <a:latin typeface="Arial"/>
                <a:cs typeface="Arial"/>
              </a:rPr>
              <a:t>This </a:t>
            </a:r>
            <a:r>
              <a:rPr sz="1300" spc="5" dirty="0">
                <a:latin typeface="Arial"/>
                <a:cs typeface="Arial"/>
              </a:rPr>
              <a:t>is </a:t>
            </a:r>
            <a:r>
              <a:rPr sz="1300" spc="10" dirty="0">
                <a:latin typeface="Arial"/>
                <a:cs typeface="Arial"/>
              </a:rPr>
              <a:t>a run-time </a:t>
            </a:r>
            <a:r>
              <a:rPr sz="1300" spc="5" dirty="0">
                <a:latin typeface="Arial"/>
                <a:cs typeface="Arial"/>
              </a:rPr>
              <a:t>error. It is perfectly legal to </a:t>
            </a:r>
            <a:r>
              <a:rPr sz="1300" spc="10" dirty="0">
                <a:latin typeface="Arial"/>
                <a:cs typeface="Arial"/>
              </a:rPr>
              <a:t>give the name  </a:t>
            </a:r>
            <a:r>
              <a:rPr sz="1300" spc="10" dirty="0">
                <a:latin typeface="Courier" charset="0"/>
                <a:cs typeface="Courier" charset="0"/>
              </a:rPr>
              <a:t>hello</a:t>
            </a:r>
            <a:r>
              <a:rPr sz="1300" spc="-500" dirty="0">
                <a:latin typeface="Courier" charset="0"/>
                <a:cs typeface="Courier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to </a:t>
            </a:r>
            <a:r>
              <a:rPr sz="1300" spc="10" dirty="0">
                <a:latin typeface="Arial"/>
                <a:cs typeface="Arial"/>
              </a:rPr>
              <a:t>a method, so the compiler won't complain. But when the program  </a:t>
            </a:r>
            <a:r>
              <a:rPr sz="1300" spc="5" dirty="0">
                <a:latin typeface="Arial"/>
                <a:cs typeface="Arial"/>
              </a:rPr>
              <a:t>is run, </a:t>
            </a:r>
            <a:r>
              <a:rPr sz="1300" spc="10" dirty="0">
                <a:latin typeface="Arial"/>
                <a:cs typeface="Arial"/>
              </a:rPr>
              <a:t>the </a:t>
            </a:r>
            <a:r>
              <a:rPr sz="1300" spc="5" dirty="0">
                <a:latin typeface="Arial"/>
                <a:cs typeface="Arial"/>
              </a:rPr>
              <a:t>virtual </a:t>
            </a:r>
            <a:r>
              <a:rPr sz="1300" spc="10" dirty="0">
                <a:latin typeface="Arial"/>
                <a:cs typeface="Arial"/>
              </a:rPr>
              <a:t>machine </a:t>
            </a:r>
            <a:r>
              <a:rPr sz="1300" spc="5" dirty="0">
                <a:latin typeface="Arial"/>
                <a:cs typeface="Arial"/>
              </a:rPr>
              <a:t>will </a:t>
            </a:r>
            <a:r>
              <a:rPr sz="1300" spc="10" dirty="0">
                <a:latin typeface="Arial"/>
                <a:cs typeface="Arial"/>
              </a:rPr>
              <a:t>look </a:t>
            </a:r>
            <a:r>
              <a:rPr sz="1300" spc="5" dirty="0">
                <a:latin typeface="Arial"/>
                <a:cs typeface="Arial"/>
              </a:rPr>
              <a:t>for </a:t>
            </a:r>
            <a:r>
              <a:rPr sz="1300" spc="10" dirty="0">
                <a:latin typeface="Arial"/>
                <a:cs typeface="Arial"/>
              </a:rPr>
              <a:t>a </a:t>
            </a:r>
            <a:r>
              <a:rPr sz="1300" spc="10" dirty="0">
                <a:latin typeface="Courier" charset="0"/>
                <a:cs typeface="Courier" charset="0"/>
              </a:rPr>
              <a:t>main</a:t>
            </a:r>
            <a:r>
              <a:rPr sz="1300" spc="-425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method and won't </a:t>
            </a:r>
            <a:r>
              <a:rPr sz="1300" spc="5" dirty="0">
                <a:latin typeface="Arial"/>
                <a:cs typeface="Arial"/>
              </a:rPr>
              <a:t>find </a:t>
            </a:r>
            <a:r>
              <a:rPr sz="1300" spc="10" dirty="0">
                <a:latin typeface="Arial"/>
                <a:cs typeface="Arial"/>
              </a:rPr>
              <a:t>one.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47180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105" dirty="0"/>
              <a:t>Check</a:t>
            </a:r>
            <a:r>
              <a:rPr spc="-60" dirty="0"/>
              <a:t> </a:t>
            </a:r>
            <a:r>
              <a:rPr spc="20" dirty="0"/>
              <a:t>1.19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0613" y="714875"/>
            <a:ext cx="6040120" cy="1038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00"/>
              </a:lnSpc>
            </a:pPr>
            <a:r>
              <a:rPr sz="1100" dirty="0">
                <a:latin typeface="Arial"/>
                <a:cs typeface="Arial"/>
              </a:rPr>
              <a:t>When you used your computer, you may have experienced a program that "crashed" (quit  spontaneously) or "hung" (failed to respond to your input). Is that behavior a compile-time error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or  a run-time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error?</a:t>
            </a:r>
          </a:p>
          <a:p>
            <a:pPr marL="264160" marR="290830">
              <a:lnSpc>
                <a:spcPct val="117300"/>
              </a:lnSpc>
              <a:spcBef>
                <a:spcPts val="470"/>
              </a:spcBef>
            </a:pPr>
            <a:r>
              <a:rPr sz="1300" b="1" spc="10" dirty="0">
                <a:latin typeface="Arial"/>
                <a:cs typeface="Arial"/>
              </a:rPr>
              <a:t>Answer: </a:t>
            </a:r>
            <a:r>
              <a:rPr sz="1300" spc="5" dirty="0">
                <a:latin typeface="Arial"/>
                <a:cs typeface="Arial"/>
              </a:rPr>
              <a:t>It is </a:t>
            </a:r>
            <a:r>
              <a:rPr sz="1300" spc="10" dirty="0">
                <a:latin typeface="Arial"/>
                <a:cs typeface="Arial"/>
              </a:rPr>
              <a:t>a run-time </a:t>
            </a:r>
            <a:r>
              <a:rPr sz="1300" spc="5" dirty="0">
                <a:latin typeface="Arial"/>
                <a:cs typeface="Arial"/>
              </a:rPr>
              <a:t>error. After all, </a:t>
            </a:r>
            <a:r>
              <a:rPr sz="1300" spc="10" dirty="0">
                <a:latin typeface="Arial"/>
                <a:cs typeface="Arial"/>
              </a:rPr>
              <a:t>the program had been compiled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in  </a:t>
            </a:r>
            <a:r>
              <a:rPr sz="1300" spc="10" dirty="0">
                <a:latin typeface="Arial"/>
                <a:cs typeface="Arial"/>
              </a:rPr>
              <a:t>order </a:t>
            </a:r>
            <a:r>
              <a:rPr sz="1300" spc="5" dirty="0">
                <a:latin typeface="Arial"/>
                <a:cs typeface="Arial"/>
              </a:rPr>
              <a:t>for </a:t>
            </a:r>
            <a:r>
              <a:rPr sz="1300" spc="10" dirty="0">
                <a:latin typeface="Arial"/>
                <a:cs typeface="Arial"/>
              </a:rPr>
              <a:t>you </a:t>
            </a:r>
            <a:r>
              <a:rPr sz="1300" spc="5" dirty="0">
                <a:latin typeface="Arial"/>
                <a:cs typeface="Arial"/>
              </a:rPr>
              <a:t>to </a:t>
            </a:r>
            <a:r>
              <a:rPr sz="1300" spc="10" dirty="0">
                <a:latin typeface="Arial"/>
                <a:cs typeface="Arial"/>
              </a:rPr>
              <a:t>run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it.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46635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105" dirty="0"/>
              <a:t>Check</a:t>
            </a:r>
            <a:r>
              <a:rPr spc="-60" dirty="0"/>
              <a:t> </a:t>
            </a:r>
            <a:r>
              <a:rPr spc="20" dirty="0"/>
              <a:t>1.20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0613" y="706710"/>
            <a:ext cx="5651500" cy="715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Why can't you test a program for run-time errors when it has compiler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errors?</a:t>
            </a:r>
          </a:p>
          <a:p>
            <a:pPr marL="264160" marR="5080">
              <a:lnSpc>
                <a:spcPct val="117300"/>
              </a:lnSpc>
              <a:spcBef>
                <a:spcPts val="509"/>
              </a:spcBef>
            </a:pPr>
            <a:r>
              <a:rPr sz="1300" b="1" spc="10" dirty="0">
                <a:latin typeface="Arial"/>
                <a:cs typeface="Arial"/>
              </a:rPr>
              <a:t>Answer: </a:t>
            </a:r>
            <a:r>
              <a:rPr sz="1300" spc="10" dirty="0">
                <a:latin typeface="Arial"/>
                <a:cs typeface="Arial"/>
              </a:rPr>
              <a:t>When a program has compiler </a:t>
            </a:r>
            <a:r>
              <a:rPr sz="1300" spc="5" dirty="0">
                <a:latin typeface="Arial"/>
                <a:cs typeface="Arial"/>
              </a:rPr>
              <a:t>errors, </a:t>
            </a:r>
            <a:r>
              <a:rPr sz="1300" spc="10" dirty="0">
                <a:latin typeface="Arial"/>
                <a:cs typeface="Arial"/>
              </a:rPr>
              <a:t>no class </a:t>
            </a:r>
            <a:r>
              <a:rPr sz="1300" spc="5" dirty="0">
                <a:latin typeface="Arial"/>
                <a:cs typeface="Arial"/>
              </a:rPr>
              <a:t>file is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produced,  and there </a:t>
            </a:r>
            <a:r>
              <a:rPr sz="1300" spc="5" dirty="0">
                <a:latin typeface="Arial"/>
                <a:cs typeface="Arial"/>
              </a:rPr>
              <a:t>is </a:t>
            </a:r>
            <a:r>
              <a:rPr sz="1300" spc="10" dirty="0">
                <a:latin typeface="Arial"/>
                <a:cs typeface="Arial"/>
              </a:rPr>
              <a:t>nothing </a:t>
            </a:r>
            <a:r>
              <a:rPr sz="1300" spc="5" dirty="0">
                <a:latin typeface="Arial"/>
                <a:cs typeface="Arial"/>
              </a:rPr>
              <a:t>to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run.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71701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Computer</a:t>
            </a:r>
            <a:r>
              <a:rPr spc="-40" dirty="0"/>
              <a:t> </a:t>
            </a:r>
            <a:r>
              <a:rPr spc="140" dirty="0"/>
              <a:t>Programs</a:t>
            </a:r>
          </a:p>
        </p:txBody>
      </p:sp>
      <p:sp>
        <p:nvSpPr>
          <p:cNvPr id="4" name="object 4"/>
          <p:cNvSpPr/>
          <p:nvPr/>
        </p:nvSpPr>
        <p:spPr>
          <a:xfrm>
            <a:off x="708233" y="867725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233" y="1137519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8233" y="1414807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8233" y="1684600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8233" y="1961888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8233" y="2471499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2374" y="675854"/>
            <a:ext cx="5624195" cy="189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88670">
              <a:lnSpc>
                <a:spcPct val="138100"/>
              </a:lnSpc>
            </a:pPr>
            <a:r>
              <a:rPr sz="1300" spc="10" dirty="0">
                <a:latin typeface="Arial"/>
                <a:cs typeface="Arial"/>
              </a:rPr>
              <a:t>Computers are programmed </a:t>
            </a:r>
            <a:r>
              <a:rPr sz="1300" spc="5" dirty="0">
                <a:latin typeface="Arial"/>
                <a:cs typeface="Arial"/>
              </a:rPr>
              <a:t>to </a:t>
            </a:r>
            <a:r>
              <a:rPr sz="1300" spc="10" dirty="0">
                <a:latin typeface="Arial"/>
                <a:cs typeface="Arial"/>
              </a:rPr>
              <a:t>perform many </a:t>
            </a:r>
            <a:r>
              <a:rPr sz="1300" spc="5" dirty="0">
                <a:latin typeface="Arial"/>
                <a:cs typeface="Arial"/>
              </a:rPr>
              <a:t>different tasks.  </a:t>
            </a:r>
            <a:r>
              <a:rPr sz="1300" spc="10" dirty="0">
                <a:latin typeface="Arial"/>
                <a:cs typeface="Arial"/>
              </a:rPr>
              <a:t>Computers execute very basic </a:t>
            </a:r>
            <a:r>
              <a:rPr sz="1300" spc="5" dirty="0">
                <a:latin typeface="Arial"/>
                <a:cs typeface="Arial"/>
              </a:rPr>
              <a:t>instructions in rapid </a:t>
            </a:r>
            <a:r>
              <a:rPr sz="1300" spc="10" dirty="0">
                <a:latin typeface="Arial"/>
                <a:cs typeface="Arial"/>
              </a:rPr>
              <a:t>succession.  A computer program </a:t>
            </a:r>
            <a:r>
              <a:rPr sz="1300" spc="5" dirty="0">
                <a:latin typeface="Arial"/>
                <a:cs typeface="Arial"/>
              </a:rPr>
              <a:t>is </a:t>
            </a:r>
            <a:r>
              <a:rPr sz="1300" spc="10" dirty="0">
                <a:latin typeface="Arial"/>
                <a:cs typeface="Arial"/>
              </a:rPr>
              <a:t>a sequence </a:t>
            </a:r>
            <a:r>
              <a:rPr sz="1300" spc="5" dirty="0">
                <a:latin typeface="Arial"/>
                <a:cs typeface="Arial"/>
              </a:rPr>
              <a:t>of instructions </a:t>
            </a:r>
            <a:r>
              <a:rPr sz="1300" spc="10" dirty="0">
                <a:latin typeface="Arial"/>
                <a:cs typeface="Arial"/>
              </a:rPr>
              <a:t>and</a:t>
            </a:r>
            <a:r>
              <a:rPr sz="1300" spc="4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decisions.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300" spc="10" dirty="0">
                <a:latin typeface="Arial"/>
                <a:cs typeface="Arial"/>
              </a:rPr>
              <a:t>Programming </a:t>
            </a:r>
            <a:r>
              <a:rPr sz="1300" spc="5" dirty="0">
                <a:latin typeface="Arial"/>
                <a:cs typeface="Arial"/>
              </a:rPr>
              <a:t>is </a:t>
            </a:r>
            <a:r>
              <a:rPr sz="1300" spc="10" dirty="0">
                <a:latin typeface="Arial"/>
                <a:cs typeface="Arial"/>
              </a:rPr>
              <a:t>the </a:t>
            </a:r>
            <a:r>
              <a:rPr sz="1300" spc="5" dirty="0">
                <a:latin typeface="Arial"/>
                <a:cs typeface="Arial"/>
              </a:rPr>
              <a:t>act of </a:t>
            </a:r>
            <a:r>
              <a:rPr sz="1300" spc="10" dirty="0">
                <a:latin typeface="Arial"/>
                <a:cs typeface="Arial"/>
              </a:rPr>
              <a:t>designing and implementing computer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programs.</a:t>
            </a:r>
            <a:endParaRPr sz="1300">
              <a:latin typeface="Arial"/>
              <a:cs typeface="Arial"/>
            </a:endParaRPr>
          </a:p>
          <a:p>
            <a:pPr marL="12700" marR="266065">
              <a:lnSpc>
                <a:spcPct val="117300"/>
              </a:lnSpc>
              <a:spcBef>
                <a:spcPts val="350"/>
              </a:spcBef>
            </a:pPr>
            <a:r>
              <a:rPr sz="1300" spc="10" dirty="0">
                <a:latin typeface="Arial"/>
                <a:cs typeface="Arial"/>
              </a:rPr>
              <a:t>The </a:t>
            </a:r>
            <a:r>
              <a:rPr sz="1300" spc="5" dirty="0">
                <a:latin typeface="Arial"/>
                <a:cs typeface="Arial"/>
              </a:rPr>
              <a:t>physical </a:t>
            </a:r>
            <a:r>
              <a:rPr sz="1300" spc="10" dirty="0">
                <a:latin typeface="Arial"/>
                <a:cs typeface="Arial"/>
              </a:rPr>
              <a:t>computer and </a:t>
            </a:r>
            <a:r>
              <a:rPr sz="1300" spc="5" dirty="0">
                <a:latin typeface="Arial"/>
                <a:cs typeface="Arial"/>
              </a:rPr>
              <a:t>peripheral </a:t>
            </a:r>
            <a:r>
              <a:rPr sz="1300" spc="10" dirty="0">
                <a:latin typeface="Arial"/>
                <a:cs typeface="Arial"/>
              </a:rPr>
              <a:t>devices are </a:t>
            </a:r>
            <a:r>
              <a:rPr sz="1300" spc="5" dirty="0">
                <a:latin typeface="Arial"/>
                <a:cs typeface="Arial"/>
              </a:rPr>
              <a:t>collectively called </a:t>
            </a:r>
            <a:r>
              <a:rPr sz="1300" spc="10" dirty="0">
                <a:latin typeface="Arial"/>
                <a:cs typeface="Arial"/>
              </a:rPr>
              <a:t>the  hardware.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300" spc="10" dirty="0">
                <a:latin typeface="Arial"/>
                <a:cs typeface="Arial"/>
              </a:rPr>
              <a:t>The programs the computer executes are </a:t>
            </a:r>
            <a:r>
              <a:rPr sz="1300" spc="5" dirty="0">
                <a:latin typeface="Arial"/>
                <a:cs typeface="Arial"/>
              </a:rPr>
              <a:t>called </a:t>
            </a:r>
            <a:r>
              <a:rPr sz="1300" spc="10" dirty="0">
                <a:latin typeface="Arial"/>
                <a:cs typeface="Arial"/>
              </a:rPr>
              <a:t>the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software.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46090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Problem </a:t>
            </a:r>
            <a:r>
              <a:rPr spc="80" dirty="0"/>
              <a:t>Solving: </a:t>
            </a:r>
            <a:r>
              <a:rPr spc="120" dirty="0"/>
              <a:t>Algorithm</a:t>
            </a:r>
            <a:r>
              <a:rPr spc="-75" dirty="0"/>
              <a:t> </a:t>
            </a:r>
            <a:r>
              <a:rPr spc="165" dirty="0"/>
              <a:t>Design</a:t>
            </a:r>
          </a:p>
        </p:txBody>
      </p:sp>
      <p:sp>
        <p:nvSpPr>
          <p:cNvPr id="4" name="object 4"/>
          <p:cNvSpPr/>
          <p:nvPr/>
        </p:nvSpPr>
        <p:spPr>
          <a:xfrm>
            <a:off x="708233" y="84211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2374" y="725731"/>
            <a:ext cx="2983230" cy="874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0" dirty="0">
                <a:latin typeface="Arial"/>
                <a:cs typeface="Arial"/>
              </a:rPr>
              <a:t>Algorithm: </a:t>
            </a:r>
            <a:r>
              <a:rPr sz="1300" spc="10" dirty="0">
                <a:latin typeface="Arial"/>
                <a:cs typeface="Arial"/>
              </a:rPr>
              <a:t>A sequence </a:t>
            </a:r>
            <a:r>
              <a:rPr sz="1300" spc="5" dirty="0">
                <a:latin typeface="Arial"/>
                <a:cs typeface="Arial"/>
              </a:rPr>
              <a:t>of </a:t>
            </a:r>
            <a:r>
              <a:rPr sz="1300" spc="10" dirty="0">
                <a:latin typeface="Arial"/>
                <a:cs typeface="Arial"/>
              </a:rPr>
              <a:t>steps </a:t>
            </a:r>
            <a:r>
              <a:rPr sz="1300" spc="5" dirty="0">
                <a:latin typeface="Arial"/>
                <a:cs typeface="Arial"/>
              </a:rPr>
              <a:t>that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is:</a:t>
            </a:r>
            <a:endParaRPr sz="1300">
              <a:latin typeface="Arial"/>
              <a:cs typeface="Arial"/>
            </a:endParaRPr>
          </a:p>
          <a:p>
            <a:pPr marL="314325" marR="1889125">
              <a:lnSpc>
                <a:spcPct val="132800"/>
              </a:lnSpc>
              <a:spcBef>
                <a:spcPts val="409"/>
              </a:spcBef>
            </a:pPr>
            <a:r>
              <a:rPr sz="1000" spc="5" dirty="0">
                <a:latin typeface="Arial"/>
                <a:cs typeface="Arial"/>
              </a:rPr>
              <a:t>unambiguous  executable  </a:t>
            </a:r>
            <a:r>
              <a:rPr sz="1000" dirty="0">
                <a:latin typeface="Arial"/>
                <a:cs typeface="Arial"/>
              </a:rPr>
              <a:t>terminating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807845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0613" y="245306"/>
            <a:ext cx="4599940" cy="52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70"/>
              </a:lnSpc>
            </a:pPr>
            <a:r>
              <a:rPr spc="155" dirty="0"/>
              <a:t>An </a:t>
            </a:r>
            <a:r>
              <a:rPr spc="120" dirty="0"/>
              <a:t>Algorithm </a:t>
            </a:r>
            <a:r>
              <a:rPr spc="90" dirty="0"/>
              <a:t>for </a:t>
            </a:r>
            <a:r>
              <a:rPr spc="125" dirty="0"/>
              <a:t>Solving</a:t>
            </a:r>
            <a:r>
              <a:rPr spc="-335" dirty="0"/>
              <a:t> </a:t>
            </a:r>
            <a:r>
              <a:rPr spc="110" dirty="0"/>
              <a:t>an </a:t>
            </a:r>
            <a:r>
              <a:rPr spc="100" dirty="0"/>
              <a:t>Investment  </a:t>
            </a:r>
            <a:r>
              <a:rPr spc="95" dirty="0"/>
              <a:t>Problem</a:t>
            </a:r>
          </a:p>
        </p:txBody>
      </p:sp>
      <p:sp>
        <p:nvSpPr>
          <p:cNvPr id="4" name="object 4"/>
          <p:cNvSpPr/>
          <p:nvPr/>
        </p:nvSpPr>
        <p:spPr>
          <a:xfrm>
            <a:off x="708233" y="1103868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233" y="1830813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2374" y="987485"/>
            <a:ext cx="5237480" cy="943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The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problem:</a:t>
            </a:r>
            <a:endParaRPr sz="1300">
              <a:latin typeface="Arial"/>
              <a:cs typeface="Arial"/>
            </a:endParaRPr>
          </a:p>
          <a:p>
            <a:pPr marL="314325" marR="5080">
              <a:lnSpc>
                <a:spcPct val="113100"/>
              </a:lnSpc>
              <a:spcBef>
                <a:spcPts val="645"/>
              </a:spcBef>
            </a:pPr>
            <a:r>
              <a:rPr sz="1000" spc="5" dirty="0">
                <a:latin typeface="Arial"/>
                <a:cs typeface="Arial"/>
              </a:rPr>
              <a:t>You put $10,000 </a:t>
            </a:r>
            <a:r>
              <a:rPr sz="1000" dirty="0">
                <a:latin typeface="Arial"/>
                <a:cs typeface="Arial"/>
              </a:rPr>
              <a:t>into </a:t>
            </a:r>
            <a:r>
              <a:rPr sz="1000" spc="5" dirty="0">
                <a:latin typeface="Arial"/>
                <a:cs typeface="Arial"/>
              </a:rPr>
              <a:t>a bank account </a:t>
            </a:r>
            <a:r>
              <a:rPr sz="1000" dirty="0">
                <a:latin typeface="Arial"/>
                <a:cs typeface="Arial"/>
              </a:rPr>
              <a:t>that </a:t>
            </a:r>
            <a:r>
              <a:rPr sz="1000" spc="5" dirty="0">
                <a:latin typeface="Arial"/>
                <a:cs typeface="Arial"/>
              </a:rPr>
              <a:t>earns 5 percent </a:t>
            </a:r>
            <a:r>
              <a:rPr sz="1000" dirty="0">
                <a:latin typeface="Arial"/>
                <a:cs typeface="Arial"/>
              </a:rPr>
              <a:t>interest </a:t>
            </a:r>
            <a:r>
              <a:rPr sz="1000" spc="5" dirty="0">
                <a:latin typeface="Arial"/>
                <a:cs typeface="Arial"/>
              </a:rPr>
              <a:t>per </a:t>
            </a:r>
            <a:r>
              <a:rPr sz="1000" dirty="0">
                <a:latin typeface="Arial"/>
                <a:cs typeface="Arial"/>
              </a:rPr>
              <a:t>year. </a:t>
            </a:r>
            <a:r>
              <a:rPr sz="1000" spc="5" dirty="0">
                <a:latin typeface="Arial"/>
                <a:cs typeface="Arial"/>
              </a:rPr>
              <a:t>How many  years does </a:t>
            </a:r>
            <a:r>
              <a:rPr sz="1000" dirty="0">
                <a:latin typeface="Arial"/>
                <a:cs typeface="Arial"/>
              </a:rPr>
              <a:t>it </a:t>
            </a:r>
            <a:r>
              <a:rPr sz="1000" spc="5" dirty="0">
                <a:latin typeface="Arial"/>
                <a:cs typeface="Arial"/>
              </a:rPr>
              <a:t>take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5" dirty="0">
                <a:latin typeface="Arial"/>
                <a:cs typeface="Arial"/>
              </a:rPr>
              <a:t>the account balance </a:t>
            </a:r>
            <a:r>
              <a:rPr sz="1000" dirty="0">
                <a:latin typeface="Arial"/>
                <a:cs typeface="Arial"/>
              </a:rPr>
              <a:t>to </a:t>
            </a:r>
            <a:r>
              <a:rPr sz="1000" spc="5" dirty="0">
                <a:latin typeface="Arial"/>
                <a:cs typeface="Arial"/>
              </a:rPr>
              <a:t>be double the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original?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300" spc="5" dirty="0">
                <a:latin typeface="Arial"/>
                <a:cs typeface="Arial"/>
              </a:rPr>
              <a:t>Calculating </a:t>
            </a:r>
            <a:r>
              <a:rPr sz="1300" spc="10" dirty="0">
                <a:latin typeface="Arial"/>
                <a:cs typeface="Arial"/>
              </a:rPr>
              <a:t>by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hand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8187" y="1967461"/>
            <a:ext cx="3140443" cy="951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807300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70"/>
              </a:lnSpc>
            </a:pPr>
            <a:r>
              <a:rPr spc="155" dirty="0"/>
              <a:t>An </a:t>
            </a:r>
            <a:r>
              <a:rPr spc="120" dirty="0"/>
              <a:t>Algorithm </a:t>
            </a:r>
            <a:r>
              <a:rPr spc="90" dirty="0"/>
              <a:t>for </a:t>
            </a:r>
            <a:r>
              <a:rPr spc="125" dirty="0"/>
              <a:t>Solving</a:t>
            </a:r>
            <a:r>
              <a:rPr spc="-335" dirty="0"/>
              <a:t> </a:t>
            </a:r>
            <a:r>
              <a:rPr spc="110" dirty="0"/>
              <a:t>an </a:t>
            </a:r>
            <a:r>
              <a:rPr spc="100" dirty="0"/>
              <a:t>Investment  </a:t>
            </a:r>
            <a:r>
              <a:rPr spc="95" dirty="0"/>
              <a:t>Problem </a:t>
            </a:r>
            <a:r>
              <a:rPr spc="-114" dirty="0"/>
              <a:t>-</a:t>
            </a:r>
            <a:r>
              <a:rPr spc="-75" dirty="0"/>
              <a:t> </a:t>
            </a:r>
            <a:r>
              <a:rPr spc="85" dirty="0"/>
              <a:t>continued</a:t>
            </a:r>
          </a:p>
        </p:txBody>
      </p:sp>
      <p:sp>
        <p:nvSpPr>
          <p:cNvPr id="4" name="object 4"/>
          <p:cNvSpPr/>
          <p:nvPr/>
        </p:nvSpPr>
        <p:spPr>
          <a:xfrm>
            <a:off x="708233" y="110332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2374" y="986941"/>
            <a:ext cx="4980940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The steps </a:t>
            </a:r>
            <a:r>
              <a:rPr sz="1300" spc="5" dirty="0">
                <a:latin typeface="Arial"/>
                <a:cs typeface="Arial"/>
              </a:rPr>
              <a:t>in </a:t>
            </a:r>
            <a:r>
              <a:rPr sz="1300" spc="10" dirty="0">
                <a:latin typeface="Arial"/>
                <a:cs typeface="Arial"/>
              </a:rPr>
              <a:t>the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algorithm</a:t>
            </a:r>
            <a:endParaRPr sz="1300" dirty="0">
              <a:latin typeface="Arial"/>
              <a:cs typeface="Arial"/>
            </a:endParaRPr>
          </a:p>
          <a:p>
            <a:pPr marL="314325" marR="5080">
              <a:lnSpc>
                <a:spcPct val="132600"/>
              </a:lnSpc>
              <a:spcBef>
                <a:spcPts val="560"/>
              </a:spcBef>
            </a:pPr>
            <a:r>
              <a:rPr sz="1150" b="1" spc="20" dirty="0">
                <a:latin typeface="Trebuchet MS" charset="0"/>
                <a:cs typeface="Trebuchet MS" charset="0"/>
              </a:rPr>
              <a:t>Start with a year </a:t>
            </a:r>
            <a:r>
              <a:rPr sz="1150" b="1" spc="15" dirty="0">
                <a:latin typeface="Trebuchet MS" charset="0"/>
                <a:cs typeface="Trebuchet MS" charset="0"/>
              </a:rPr>
              <a:t>value </a:t>
            </a:r>
            <a:r>
              <a:rPr sz="1150" b="1" spc="20" dirty="0">
                <a:latin typeface="Trebuchet MS" charset="0"/>
                <a:cs typeface="Trebuchet MS" charset="0"/>
              </a:rPr>
              <a:t>of 0, a column for the </a:t>
            </a:r>
            <a:r>
              <a:rPr sz="1150" b="1" spc="15" dirty="0">
                <a:latin typeface="Trebuchet MS" charset="0"/>
                <a:cs typeface="Trebuchet MS" charset="0"/>
              </a:rPr>
              <a:t>interest, </a:t>
            </a:r>
            <a:r>
              <a:rPr sz="1150" b="1" spc="20" dirty="0">
                <a:latin typeface="Trebuchet MS" charset="0"/>
                <a:cs typeface="Trebuchet MS" charset="0"/>
              </a:rPr>
              <a:t>and</a:t>
            </a:r>
            <a:r>
              <a:rPr sz="1150" b="1" spc="-50" dirty="0">
                <a:latin typeface="Trebuchet MS" charset="0"/>
                <a:cs typeface="Trebuchet MS" charset="0"/>
              </a:rPr>
              <a:t> </a:t>
            </a:r>
            <a:r>
              <a:rPr sz="1150" b="1" spc="20" dirty="0">
                <a:latin typeface="Trebuchet MS" charset="0"/>
                <a:cs typeface="Trebuchet MS" charset="0"/>
              </a:rPr>
              <a:t>a  balance of</a:t>
            </a:r>
            <a:r>
              <a:rPr sz="1150" b="1" spc="-65" dirty="0">
                <a:latin typeface="Trebuchet MS" charset="0"/>
                <a:cs typeface="Trebuchet MS" charset="0"/>
              </a:rPr>
              <a:t> </a:t>
            </a:r>
            <a:r>
              <a:rPr sz="1150" b="1" spc="20" dirty="0">
                <a:latin typeface="Trebuchet MS" charset="0"/>
                <a:cs typeface="Trebuchet MS" charset="0"/>
              </a:rPr>
              <a:t>$10,000.</a:t>
            </a:r>
            <a:endParaRPr sz="1150" dirty="0">
              <a:latin typeface="Trebuchet MS" charset="0"/>
              <a:cs typeface="Trebuchet MS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7989" y="1787575"/>
            <a:ext cx="1289151" cy="412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4484" y="2429902"/>
            <a:ext cx="4915535" cy="951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20" dirty="0">
                <a:latin typeface="Trebuchet MS" charset="0"/>
                <a:cs typeface="Trebuchet MS" charset="0"/>
              </a:rPr>
              <a:t>Repeat the </a:t>
            </a:r>
            <a:r>
              <a:rPr sz="1150" b="1" spc="15" dirty="0">
                <a:latin typeface="Trebuchet MS" charset="0"/>
                <a:cs typeface="Trebuchet MS" charset="0"/>
              </a:rPr>
              <a:t>following </a:t>
            </a:r>
            <a:r>
              <a:rPr sz="1150" b="1" spc="20" dirty="0">
                <a:latin typeface="Trebuchet MS" charset="0"/>
                <a:cs typeface="Trebuchet MS" charset="0"/>
              </a:rPr>
              <a:t>steps </a:t>
            </a:r>
            <a:r>
              <a:rPr sz="1150" b="1" spc="15" dirty="0">
                <a:latin typeface="Trebuchet MS" charset="0"/>
                <a:cs typeface="Trebuchet MS" charset="0"/>
              </a:rPr>
              <a:t>while </a:t>
            </a:r>
            <a:r>
              <a:rPr sz="1150" b="1" spc="20" dirty="0">
                <a:latin typeface="Trebuchet MS" charset="0"/>
                <a:cs typeface="Trebuchet MS" charset="0"/>
              </a:rPr>
              <a:t>the balance </a:t>
            </a:r>
            <a:r>
              <a:rPr sz="1150" b="1" spc="15" dirty="0">
                <a:latin typeface="Trebuchet MS" charset="0"/>
                <a:cs typeface="Trebuchet MS" charset="0"/>
              </a:rPr>
              <a:t>is less </a:t>
            </a:r>
            <a:r>
              <a:rPr sz="1150" b="1" spc="20" dirty="0">
                <a:latin typeface="Trebuchet MS" charset="0"/>
                <a:cs typeface="Trebuchet MS" charset="0"/>
              </a:rPr>
              <a:t>than</a:t>
            </a:r>
            <a:r>
              <a:rPr sz="1150" b="1" dirty="0">
                <a:latin typeface="Trebuchet MS" charset="0"/>
                <a:cs typeface="Trebuchet MS" charset="0"/>
              </a:rPr>
              <a:t> </a:t>
            </a:r>
            <a:r>
              <a:rPr sz="1150" b="1" spc="20" dirty="0">
                <a:latin typeface="Trebuchet MS" charset="0"/>
                <a:cs typeface="Trebuchet MS" charset="0"/>
              </a:rPr>
              <a:t>$20,000</a:t>
            </a:r>
            <a:endParaRPr sz="1150" dirty="0">
              <a:latin typeface="Trebuchet MS" charset="0"/>
              <a:cs typeface="Trebuchet MS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284480">
              <a:lnSpc>
                <a:spcPct val="100000"/>
              </a:lnSpc>
            </a:pPr>
            <a:r>
              <a:rPr sz="1050" b="1" spc="10" dirty="0">
                <a:latin typeface="Trebuchet MS" charset="0"/>
                <a:cs typeface="Trebuchet MS" charset="0"/>
              </a:rPr>
              <a:t>Add 1 to the year</a:t>
            </a:r>
            <a:r>
              <a:rPr sz="1050" b="1" spc="-70" dirty="0">
                <a:latin typeface="Trebuchet MS" charset="0"/>
                <a:cs typeface="Trebuchet MS" charset="0"/>
              </a:rPr>
              <a:t> </a:t>
            </a:r>
            <a:r>
              <a:rPr sz="1050" b="1" spc="5" dirty="0">
                <a:latin typeface="Trebuchet MS" charset="0"/>
                <a:cs typeface="Trebuchet MS" charset="0"/>
              </a:rPr>
              <a:t>value.</a:t>
            </a:r>
            <a:endParaRPr sz="1050" dirty="0">
              <a:latin typeface="Trebuchet MS" charset="0"/>
              <a:cs typeface="Trebuchet MS" charset="0"/>
            </a:endParaRPr>
          </a:p>
          <a:p>
            <a:pPr marL="284480" marR="185420">
              <a:lnSpc>
                <a:spcPct val="145200"/>
              </a:lnSpc>
            </a:pPr>
            <a:r>
              <a:rPr sz="1050" b="1" spc="10" dirty="0">
                <a:latin typeface="Trebuchet MS" charset="0"/>
                <a:cs typeface="Trebuchet MS" charset="0"/>
              </a:rPr>
              <a:t>Compute the </a:t>
            </a:r>
            <a:r>
              <a:rPr sz="1050" b="1" spc="5" dirty="0">
                <a:latin typeface="Trebuchet MS" charset="0"/>
                <a:cs typeface="Trebuchet MS" charset="0"/>
              </a:rPr>
              <a:t>interest </a:t>
            </a:r>
            <a:r>
              <a:rPr sz="1050" b="1" spc="10" dirty="0">
                <a:latin typeface="Trebuchet MS" charset="0"/>
                <a:cs typeface="Trebuchet MS" charset="0"/>
              </a:rPr>
              <a:t>as balance x 0.05 </a:t>
            </a:r>
            <a:r>
              <a:rPr sz="1050" b="1" spc="5" dirty="0">
                <a:latin typeface="Trebuchet MS" charset="0"/>
                <a:cs typeface="Trebuchet MS" charset="0"/>
              </a:rPr>
              <a:t>(i.e., </a:t>
            </a:r>
            <a:r>
              <a:rPr sz="1050" b="1" spc="10" dirty="0">
                <a:latin typeface="Trebuchet MS" charset="0"/>
                <a:cs typeface="Trebuchet MS" charset="0"/>
              </a:rPr>
              <a:t>5 percent </a:t>
            </a:r>
            <a:r>
              <a:rPr sz="1050" b="1" spc="5" dirty="0">
                <a:latin typeface="Trebuchet MS" charset="0"/>
                <a:cs typeface="Trebuchet MS" charset="0"/>
              </a:rPr>
              <a:t>interest).  </a:t>
            </a:r>
            <a:r>
              <a:rPr sz="1050" b="1" spc="10" dirty="0">
                <a:latin typeface="Trebuchet MS" charset="0"/>
                <a:cs typeface="Trebuchet MS" charset="0"/>
              </a:rPr>
              <a:t>Add the </a:t>
            </a:r>
            <a:r>
              <a:rPr sz="1050" b="1" spc="5" dirty="0">
                <a:latin typeface="Trebuchet MS" charset="0"/>
                <a:cs typeface="Trebuchet MS" charset="0"/>
              </a:rPr>
              <a:t>interest </a:t>
            </a:r>
            <a:r>
              <a:rPr sz="1050" b="1" spc="10" dirty="0">
                <a:latin typeface="Trebuchet MS" charset="0"/>
                <a:cs typeface="Trebuchet MS" charset="0"/>
              </a:rPr>
              <a:t>to the</a:t>
            </a:r>
            <a:r>
              <a:rPr sz="1050" b="1" spc="-55" dirty="0">
                <a:latin typeface="Trebuchet MS" charset="0"/>
                <a:cs typeface="Trebuchet MS" charset="0"/>
              </a:rPr>
              <a:t> </a:t>
            </a:r>
            <a:r>
              <a:rPr sz="1050" b="1" spc="10" dirty="0">
                <a:latin typeface="Trebuchet MS" charset="0"/>
                <a:cs typeface="Trebuchet MS" charset="0"/>
              </a:rPr>
              <a:t>balance.</a:t>
            </a:r>
            <a:endParaRPr sz="1050" dirty="0">
              <a:latin typeface="Trebuchet MS" charset="0"/>
              <a:cs typeface="Trebuchet MS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57989" y="3728815"/>
            <a:ext cx="1558975" cy="9368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44484" y="4663194"/>
            <a:ext cx="3185160" cy="1769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20" dirty="0">
                <a:latin typeface="Trebuchet MS" charset="0"/>
                <a:cs typeface="Trebuchet MS" charset="0"/>
              </a:rPr>
              <a:t>Report the </a:t>
            </a:r>
            <a:r>
              <a:rPr sz="1150" b="1" spc="15" dirty="0">
                <a:latin typeface="Trebuchet MS" charset="0"/>
                <a:cs typeface="Trebuchet MS" charset="0"/>
              </a:rPr>
              <a:t>final </a:t>
            </a:r>
            <a:r>
              <a:rPr sz="1150" b="1" spc="20" dirty="0">
                <a:latin typeface="Trebuchet MS" charset="0"/>
                <a:cs typeface="Trebuchet MS" charset="0"/>
              </a:rPr>
              <a:t>year </a:t>
            </a:r>
            <a:r>
              <a:rPr sz="1150" b="1" spc="15" dirty="0">
                <a:latin typeface="Trebuchet MS" charset="0"/>
                <a:cs typeface="Trebuchet MS" charset="0"/>
              </a:rPr>
              <a:t>value </a:t>
            </a:r>
            <a:r>
              <a:rPr sz="1150" b="1" spc="20" dirty="0">
                <a:latin typeface="Trebuchet MS" charset="0"/>
                <a:cs typeface="Trebuchet MS" charset="0"/>
              </a:rPr>
              <a:t>as the</a:t>
            </a:r>
            <a:r>
              <a:rPr sz="1150" b="1" spc="-50" dirty="0">
                <a:latin typeface="Trebuchet MS" charset="0"/>
                <a:cs typeface="Trebuchet MS" charset="0"/>
              </a:rPr>
              <a:t> </a:t>
            </a:r>
            <a:r>
              <a:rPr sz="1150" b="1" spc="20" dirty="0">
                <a:latin typeface="Trebuchet MS" charset="0"/>
                <a:cs typeface="Trebuchet MS" charset="0"/>
              </a:rPr>
              <a:t>answer.</a:t>
            </a:r>
            <a:endParaRPr sz="1150" dirty="0">
              <a:latin typeface="Trebuchet MS" charset="0"/>
              <a:cs typeface="Trebuchet MS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43911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Pseudocode</a:t>
            </a:r>
          </a:p>
        </p:txBody>
      </p:sp>
      <p:sp>
        <p:nvSpPr>
          <p:cNvPr id="4" name="object 4"/>
          <p:cNvSpPr/>
          <p:nvPr/>
        </p:nvSpPr>
        <p:spPr>
          <a:xfrm>
            <a:off x="708233" y="83993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5521" y="1398257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0"/>
                </a:moveTo>
                <a:lnTo>
                  <a:pt x="59954" y="0"/>
                </a:lnTo>
                <a:lnTo>
                  <a:pt x="59954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2374" y="689277"/>
            <a:ext cx="5568315" cy="858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300"/>
              </a:lnSpc>
            </a:pPr>
            <a:r>
              <a:rPr sz="1300" b="1" spc="10" dirty="0">
                <a:latin typeface="Arial"/>
                <a:cs typeface="Arial"/>
              </a:rPr>
              <a:t>Pseudocode: </a:t>
            </a:r>
            <a:r>
              <a:rPr sz="1300" spc="10" dirty="0">
                <a:latin typeface="Arial"/>
                <a:cs typeface="Arial"/>
              </a:rPr>
              <a:t>An </a:t>
            </a:r>
            <a:r>
              <a:rPr sz="1300" spc="5" dirty="0">
                <a:latin typeface="Arial"/>
                <a:cs typeface="Arial"/>
              </a:rPr>
              <a:t>informal description of of </a:t>
            </a:r>
            <a:r>
              <a:rPr sz="1300" spc="10" dirty="0">
                <a:latin typeface="Arial"/>
                <a:cs typeface="Arial"/>
              </a:rPr>
              <a:t>a sequence </a:t>
            </a:r>
            <a:r>
              <a:rPr sz="1300" spc="5" dirty="0">
                <a:latin typeface="Arial"/>
                <a:cs typeface="Arial"/>
              </a:rPr>
              <a:t>of </a:t>
            </a:r>
            <a:r>
              <a:rPr sz="1300" spc="10" dirty="0">
                <a:latin typeface="Arial"/>
                <a:cs typeface="Arial"/>
              </a:rPr>
              <a:t>steps </a:t>
            </a:r>
            <a:r>
              <a:rPr sz="1300" spc="5" dirty="0">
                <a:latin typeface="Arial"/>
                <a:cs typeface="Arial"/>
              </a:rPr>
              <a:t>for solving  </a:t>
            </a:r>
            <a:r>
              <a:rPr sz="1300" spc="10" dirty="0">
                <a:latin typeface="Arial"/>
                <a:cs typeface="Arial"/>
              </a:rPr>
              <a:t>a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problem</a:t>
            </a:r>
            <a:endParaRPr sz="1300">
              <a:latin typeface="Arial"/>
              <a:cs typeface="Arial"/>
            </a:endParaRPr>
          </a:p>
          <a:p>
            <a:pPr marL="314325">
              <a:lnSpc>
                <a:spcPct val="100000"/>
              </a:lnSpc>
              <a:spcBef>
                <a:spcPts val="1080"/>
              </a:spcBef>
            </a:pPr>
            <a:r>
              <a:rPr sz="1550" spc="15" dirty="0">
                <a:latin typeface="Arial"/>
                <a:cs typeface="Arial"/>
              </a:rPr>
              <a:t>Describe </a:t>
            </a:r>
            <a:r>
              <a:rPr sz="1550" spc="20" dirty="0">
                <a:latin typeface="Arial"/>
                <a:cs typeface="Arial"/>
              </a:rPr>
              <a:t>how a </a:t>
            </a:r>
            <a:r>
              <a:rPr sz="1550" spc="15" dirty="0">
                <a:latin typeface="Arial"/>
                <a:cs typeface="Arial"/>
              </a:rPr>
              <a:t>value </a:t>
            </a:r>
            <a:r>
              <a:rPr sz="1550" spc="10" dirty="0">
                <a:latin typeface="Arial"/>
                <a:cs typeface="Arial"/>
              </a:rPr>
              <a:t>is </a:t>
            </a:r>
            <a:r>
              <a:rPr sz="1550" spc="15" dirty="0">
                <a:latin typeface="Arial"/>
                <a:cs typeface="Arial"/>
              </a:rPr>
              <a:t>set or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spc="15" dirty="0">
                <a:latin typeface="Arial"/>
                <a:cs typeface="Arial"/>
              </a:rPr>
              <a:t>changed: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1636" y="1623086"/>
            <a:ext cx="4871720" cy="486030"/>
          </a:xfrm>
          <a:prstGeom prst="rect">
            <a:avLst/>
          </a:prstGeom>
          <a:ln w="7494">
            <a:solidFill>
              <a:srgbClr val="CCCCCC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59690" marR="2347595">
              <a:lnSpc>
                <a:spcPts val="1120"/>
              </a:lnSpc>
              <a:spcBef>
                <a:spcPts val="490"/>
              </a:spcBef>
            </a:pPr>
            <a:r>
              <a:rPr sz="950" dirty="0">
                <a:latin typeface="Trebuchet MS" charset="0"/>
                <a:cs typeface="Trebuchet MS" charset="0"/>
              </a:rPr>
              <a:t>total cost = purchase price + operating</a:t>
            </a:r>
            <a:r>
              <a:rPr sz="950" spc="-75" dirty="0">
                <a:latin typeface="Trebuchet MS" charset="0"/>
                <a:cs typeface="Trebuchet MS" charset="0"/>
              </a:rPr>
              <a:t> </a:t>
            </a:r>
            <a:r>
              <a:rPr sz="950" dirty="0">
                <a:latin typeface="Trebuchet MS" charset="0"/>
                <a:cs typeface="Trebuchet MS" charset="0"/>
              </a:rPr>
              <a:t>cost  Multiply the balance value by</a:t>
            </a:r>
            <a:r>
              <a:rPr sz="950" spc="-85" dirty="0">
                <a:latin typeface="Trebuchet MS" charset="0"/>
                <a:cs typeface="Trebuchet MS" charset="0"/>
              </a:rPr>
              <a:t> </a:t>
            </a:r>
            <a:r>
              <a:rPr sz="950" dirty="0">
                <a:latin typeface="Trebuchet MS" charset="0"/>
                <a:cs typeface="Trebuchet MS" charset="0"/>
              </a:rPr>
              <a:t>1.05.</a:t>
            </a:r>
          </a:p>
          <a:p>
            <a:pPr marL="59690">
              <a:lnSpc>
                <a:spcPts val="1085"/>
              </a:lnSpc>
            </a:pPr>
            <a:r>
              <a:rPr sz="950" dirty="0">
                <a:latin typeface="Trebuchet MS" charset="0"/>
                <a:cs typeface="Trebuchet MS" charset="0"/>
              </a:rPr>
              <a:t>Remove the first and last character from the</a:t>
            </a:r>
            <a:r>
              <a:rPr sz="950" spc="-75" dirty="0">
                <a:latin typeface="Trebuchet MS" charset="0"/>
                <a:cs typeface="Trebuchet MS" charset="0"/>
              </a:rPr>
              <a:t> </a:t>
            </a:r>
            <a:r>
              <a:rPr sz="950" dirty="0">
                <a:latin typeface="Trebuchet MS" charset="0"/>
                <a:cs typeface="Trebuchet MS" charset="0"/>
              </a:rPr>
              <a:t>word.</a:t>
            </a:r>
          </a:p>
        </p:txBody>
      </p:sp>
      <p:sp>
        <p:nvSpPr>
          <p:cNvPr id="8" name="object 8"/>
          <p:cNvSpPr/>
          <p:nvPr/>
        </p:nvSpPr>
        <p:spPr>
          <a:xfrm>
            <a:off x="985521" y="2357524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0"/>
                </a:moveTo>
                <a:lnTo>
                  <a:pt x="59954" y="0"/>
                </a:lnTo>
                <a:lnTo>
                  <a:pt x="59954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44484" y="2250610"/>
            <a:ext cx="31496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5" dirty="0">
                <a:latin typeface="Arial"/>
                <a:cs typeface="Arial"/>
              </a:rPr>
              <a:t>Describe decisions </a:t>
            </a:r>
            <a:r>
              <a:rPr sz="1550" spc="20" dirty="0">
                <a:latin typeface="Arial"/>
                <a:cs typeface="Arial"/>
              </a:rPr>
              <a:t>and</a:t>
            </a:r>
            <a:r>
              <a:rPr sz="1550" spc="-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repetitions: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1636" y="2582352"/>
            <a:ext cx="4871720" cy="478976"/>
          </a:xfrm>
          <a:prstGeom prst="rect">
            <a:avLst/>
          </a:prstGeom>
          <a:ln w="7494">
            <a:solidFill>
              <a:srgbClr val="CCCCCC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59690">
              <a:lnSpc>
                <a:spcPts val="1130"/>
              </a:lnSpc>
              <a:spcBef>
                <a:spcPts val="434"/>
              </a:spcBef>
            </a:pPr>
            <a:r>
              <a:rPr sz="950" dirty="0">
                <a:latin typeface="Trebuchet MS" charset="0"/>
                <a:cs typeface="Trebuchet MS" charset="0"/>
              </a:rPr>
              <a:t>If total cost 1 &lt; total cost</a:t>
            </a:r>
            <a:r>
              <a:rPr sz="950" spc="-90" dirty="0">
                <a:latin typeface="Trebuchet MS" charset="0"/>
                <a:cs typeface="Trebuchet MS" charset="0"/>
              </a:rPr>
              <a:t> </a:t>
            </a:r>
            <a:r>
              <a:rPr sz="950" dirty="0">
                <a:latin typeface="Trebuchet MS" charset="0"/>
                <a:cs typeface="Trebuchet MS" charset="0"/>
              </a:rPr>
              <a:t>2s</a:t>
            </a:r>
          </a:p>
          <a:p>
            <a:pPr marL="59690" marR="2590800">
              <a:lnSpc>
                <a:spcPts val="1120"/>
              </a:lnSpc>
              <a:spcBef>
                <a:spcPts val="45"/>
              </a:spcBef>
            </a:pPr>
            <a:r>
              <a:rPr sz="950" dirty="0">
                <a:latin typeface="Trebuchet MS" charset="0"/>
                <a:cs typeface="Trebuchet MS" charset="0"/>
              </a:rPr>
              <a:t>While the balance is less than</a:t>
            </a:r>
            <a:r>
              <a:rPr sz="950" spc="-80" dirty="0">
                <a:latin typeface="Trebuchet MS" charset="0"/>
                <a:cs typeface="Trebuchet MS" charset="0"/>
              </a:rPr>
              <a:t> </a:t>
            </a:r>
            <a:r>
              <a:rPr sz="950" dirty="0">
                <a:latin typeface="Trebuchet MS" charset="0"/>
                <a:cs typeface="Trebuchet MS" charset="0"/>
              </a:rPr>
              <a:t>$20,000  For each picture in the</a:t>
            </a:r>
            <a:r>
              <a:rPr sz="950" spc="-85" dirty="0">
                <a:latin typeface="Trebuchet MS" charset="0"/>
                <a:cs typeface="Trebuchet MS" charset="0"/>
              </a:rPr>
              <a:t> </a:t>
            </a:r>
            <a:r>
              <a:rPr sz="950" dirty="0">
                <a:latin typeface="Trebuchet MS" charset="0"/>
                <a:cs typeface="Trebuchet MS" charset="0"/>
              </a:rPr>
              <a:t>sequence</a:t>
            </a:r>
          </a:p>
        </p:txBody>
      </p:sp>
      <p:sp>
        <p:nvSpPr>
          <p:cNvPr id="11" name="object 11"/>
          <p:cNvSpPr/>
          <p:nvPr/>
        </p:nvSpPr>
        <p:spPr>
          <a:xfrm>
            <a:off x="985521" y="332428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0"/>
                </a:moveTo>
                <a:lnTo>
                  <a:pt x="59954" y="0"/>
                </a:lnTo>
                <a:lnTo>
                  <a:pt x="59954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44484" y="3176268"/>
            <a:ext cx="4941570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400"/>
              </a:lnSpc>
            </a:pPr>
            <a:r>
              <a:rPr sz="1550" spc="20" dirty="0">
                <a:latin typeface="Arial"/>
                <a:cs typeface="Arial"/>
              </a:rPr>
              <a:t>Use </a:t>
            </a:r>
            <a:r>
              <a:rPr sz="1550" spc="15" dirty="0">
                <a:latin typeface="Arial"/>
                <a:cs typeface="Arial"/>
              </a:rPr>
              <a:t>indentation to indicate which statements should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be  </a:t>
            </a:r>
            <a:r>
              <a:rPr sz="1550" spc="15" dirty="0">
                <a:latin typeface="Arial"/>
                <a:cs typeface="Arial"/>
              </a:rPr>
              <a:t>selected or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15" dirty="0">
                <a:latin typeface="Arial"/>
                <a:cs typeface="Arial"/>
              </a:rPr>
              <a:t>repeated</a:t>
            </a:r>
            <a:endParaRPr sz="1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61636" y="3826401"/>
            <a:ext cx="4871720" cy="478976"/>
          </a:xfrm>
          <a:prstGeom prst="rect">
            <a:avLst/>
          </a:prstGeom>
          <a:ln w="7494">
            <a:solidFill>
              <a:srgbClr val="CCCCCC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59690">
              <a:lnSpc>
                <a:spcPts val="1130"/>
              </a:lnSpc>
              <a:spcBef>
                <a:spcPts val="434"/>
              </a:spcBef>
            </a:pPr>
            <a:r>
              <a:rPr sz="950" dirty="0">
                <a:latin typeface="Trebuchet MS" charset="0"/>
                <a:cs typeface="Trebuchet MS" charset="0"/>
              </a:rPr>
              <a:t>For each</a:t>
            </a:r>
            <a:r>
              <a:rPr sz="950" spc="-95" dirty="0">
                <a:latin typeface="Trebuchet MS" charset="0"/>
                <a:cs typeface="Trebuchet MS" charset="0"/>
              </a:rPr>
              <a:t> </a:t>
            </a:r>
            <a:r>
              <a:rPr sz="950" dirty="0">
                <a:latin typeface="Trebuchet MS" charset="0"/>
                <a:cs typeface="Trebuchet MS" charset="0"/>
              </a:rPr>
              <a:t>car</a:t>
            </a:r>
          </a:p>
          <a:p>
            <a:pPr marL="240029">
              <a:lnSpc>
                <a:spcPts val="1120"/>
              </a:lnSpc>
            </a:pPr>
            <a:r>
              <a:rPr sz="950" dirty="0">
                <a:latin typeface="Trebuchet MS" charset="0"/>
                <a:cs typeface="Trebuchet MS" charset="0"/>
              </a:rPr>
              <a:t>operating cost = 10 x annual fuel</a:t>
            </a:r>
            <a:r>
              <a:rPr sz="950" spc="-85" dirty="0">
                <a:latin typeface="Trebuchet MS" charset="0"/>
                <a:cs typeface="Trebuchet MS" charset="0"/>
              </a:rPr>
              <a:t> </a:t>
            </a:r>
            <a:r>
              <a:rPr sz="950" dirty="0">
                <a:latin typeface="Trebuchet MS" charset="0"/>
                <a:cs typeface="Trebuchet MS" charset="0"/>
              </a:rPr>
              <a:t>cost</a:t>
            </a:r>
          </a:p>
          <a:p>
            <a:pPr marL="240029">
              <a:lnSpc>
                <a:spcPts val="1130"/>
              </a:lnSpc>
            </a:pPr>
            <a:r>
              <a:rPr sz="950" dirty="0">
                <a:latin typeface="Trebuchet MS" charset="0"/>
                <a:cs typeface="Trebuchet MS" charset="0"/>
              </a:rPr>
              <a:t>total cost = purchase price + operating</a:t>
            </a:r>
            <a:r>
              <a:rPr sz="950" spc="-80" dirty="0">
                <a:latin typeface="Trebuchet MS" charset="0"/>
                <a:cs typeface="Trebuchet MS" charset="0"/>
              </a:rPr>
              <a:t> </a:t>
            </a:r>
            <a:r>
              <a:rPr sz="950" dirty="0">
                <a:latin typeface="Trebuchet MS" charset="0"/>
                <a:cs typeface="Trebuchet MS" charset="0"/>
              </a:rPr>
              <a:t>cost</a:t>
            </a:r>
          </a:p>
        </p:txBody>
      </p:sp>
      <p:sp>
        <p:nvSpPr>
          <p:cNvPr id="14" name="object 14"/>
          <p:cNvSpPr/>
          <p:nvPr/>
        </p:nvSpPr>
        <p:spPr>
          <a:xfrm>
            <a:off x="985521" y="4560839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0"/>
                </a:moveTo>
                <a:lnTo>
                  <a:pt x="59954" y="0"/>
                </a:lnTo>
                <a:lnTo>
                  <a:pt x="59954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44484" y="4453925"/>
            <a:ext cx="143637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5" dirty="0">
                <a:latin typeface="Arial"/>
                <a:cs typeface="Arial"/>
              </a:rPr>
              <a:t>Indicate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results:</a:t>
            </a:r>
            <a:endParaRPr sz="15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61636" y="4785667"/>
            <a:ext cx="4871720" cy="337912"/>
          </a:xfrm>
          <a:prstGeom prst="rect">
            <a:avLst/>
          </a:prstGeom>
          <a:ln w="7494">
            <a:solidFill>
              <a:srgbClr val="CCCCCC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59690">
              <a:lnSpc>
                <a:spcPts val="1130"/>
              </a:lnSpc>
              <a:spcBef>
                <a:spcPts val="434"/>
              </a:spcBef>
            </a:pPr>
            <a:r>
              <a:rPr sz="950" dirty="0">
                <a:latin typeface="Trebuchet MS" charset="0"/>
                <a:cs typeface="Trebuchet MS" charset="0"/>
              </a:rPr>
              <a:t>Choose</a:t>
            </a:r>
            <a:r>
              <a:rPr sz="950" spc="-95" dirty="0">
                <a:latin typeface="Trebuchet MS" charset="0"/>
                <a:cs typeface="Trebuchet MS" charset="0"/>
              </a:rPr>
              <a:t> </a:t>
            </a:r>
            <a:r>
              <a:rPr sz="950" dirty="0">
                <a:latin typeface="Trebuchet MS" charset="0"/>
                <a:cs typeface="Trebuchet MS" charset="0"/>
              </a:rPr>
              <a:t>car1.</a:t>
            </a:r>
          </a:p>
          <a:p>
            <a:pPr marL="59690">
              <a:lnSpc>
                <a:spcPts val="1130"/>
              </a:lnSpc>
            </a:pPr>
            <a:r>
              <a:rPr sz="950" dirty="0">
                <a:latin typeface="Trebuchet MS" charset="0"/>
                <a:cs typeface="Trebuchet MS" charset="0"/>
              </a:rPr>
              <a:t>Report the final year value as the</a:t>
            </a:r>
            <a:r>
              <a:rPr sz="950" spc="-80" dirty="0">
                <a:latin typeface="Trebuchet MS" charset="0"/>
                <a:cs typeface="Trebuchet MS" charset="0"/>
              </a:rPr>
              <a:t> </a:t>
            </a:r>
            <a:r>
              <a:rPr sz="950" dirty="0">
                <a:latin typeface="Trebuchet MS" charset="0"/>
                <a:cs typeface="Trebuchet MS" charset="0"/>
              </a:rPr>
              <a:t>answer.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42821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From </a:t>
            </a:r>
            <a:r>
              <a:rPr spc="120" dirty="0"/>
              <a:t>Algorithm </a:t>
            </a:r>
            <a:r>
              <a:rPr spc="75" dirty="0"/>
              <a:t>to</a:t>
            </a:r>
            <a:r>
              <a:rPr spc="-160" dirty="0"/>
              <a:t> </a:t>
            </a:r>
            <a:r>
              <a:rPr spc="140" dirty="0"/>
              <a:t>Programs</a:t>
            </a:r>
          </a:p>
        </p:txBody>
      </p:sp>
      <p:pic>
        <p:nvPicPr>
          <p:cNvPr id="5" name="Picture 4" descr="horstmann_6e_fig_01_08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8200"/>
            <a:ext cx="104775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41731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105" dirty="0"/>
              <a:t>Check</a:t>
            </a:r>
            <a:r>
              <a:rPr spc="-60" dirty="0"/>
              <a:t> </a:t>
            </a:r>
            <a:r>
              <a:rPr spc="20" dirty="0"/>
              <a:t>1.21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0428" y="731909"/>
            <a:ext cx="5358130" cy="701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00"/>
              </a:lnSpc>
            </a:pPr>
            <a:r>
              <a:rPr sz="1100" dirty="0">
                <a:latin typeface="Arial"/>
                <a:cs typeface="Arial"/>
              </a:rPr>
              <a:t>Suppose the interest rate was 20 percent. How long would it take for the investment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  double?</a:t>
            </a: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4460">
              <a:lnSpc>
                <a:spcPct val="100000"/>
              </a:lnSpc>
            </a:pPr>
            <a:r>
              <a:rPr sz="1300" b="1" spc="10" dirty="0">
                <a:latin typeface="Arial"/>
                <a:cs typeface="Arial"/>
              </a:rPr>
              <a:t>Answer: </a:t>
            </a:r>
            <a:r>
              <a:rPr sz="1300" spc="10" dirty="0">
                <a:latin typeface="Arial"/>
                <a:cs typeface="Arial"/>
              </a:rPr>
              <a:t>4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years: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1865" y="1500998"/>
            <a:ext cx="5493385" cy="647613"/>
          </a:xfrm>
          <a:prstGeom prst="rect">
            <a:avLst/>
          </a:prstGeom>
          <a:ln w="7494">
            <a:solidFill>
              <a:srgbClr val="CCCCCC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6990">
              <a:lnSpc>
                <a:spcPts val="950"/>
              </a:lnSpc>
              <a:spcBef>
                <a:spcPts val="350"/>
              </a:spcBef>
            </a:pPr>
            <a:r>
              <a:rPr sz="800" spc="-5" dirty="0">
                <a:latin typeface="Courier" charset="0"/>
                <a:cs typeface="Courier" charset="0"/>
              </a:rPr>
              <a:t>0</a:t>
            </a:r>
            <a:r>
              <a:rPr sz="800" spc="-10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10,000</a:t>
            </a:r>
            <a:endParaRPr sz="800" dirty="0">
              <a:latin typeface="Courier" charset="0"/>
              <a:cs typeface="Courier" charset="0"/>
            </a:endParaRPr>
          </a:p>
          <a:p>
            <a:pPr marL="46990">
              <a:lnSpc>
                <a:spcPts val="944"/>
              </a:lnSpc>
            </a:pPr>
            <a:r>
              <a:rPr sz="800" spc="-5" dirty="0">
                <a:latin typeface="Courier" charset="0"/>
                <a:cs typeface="Courier" charset="0"/>
              </a:rPr>
              <a:t>1</a:t>
            </a:r>
            <a:r>
              <a:rPr sz="800" spc="-10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12,000</a:t>
            </a:r>
            <a:endParaRPr sz="800" dirty="0">
              <a:latin typeface="Courier" charset="0"/>
              <a:cs typeface="Courier" charset="0"/>
            </a:endParaRPr>
          </a:p>
          <a:p>
            <a:pPr marL="46990">
              <a:lnSpc>
                <a:spcPts val="944"/>
              </a:lnSpc>
            </a:pPr>
            <a:r>
              <a:rPr sz="800" spc="-5" dirty="0">
                <a:latin typeface="Courier" charset="0"/>
                <a:cs typeface="Courier" charset="0"/>
              </a:rPr>
              <a:t>2</a:t>
            </a:r>
            <a:r>
              <a:rPr sz="800" spc="-10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14,400</a:t>
            </a:r>
            <a:endParaRPr sz="800" dirty="0">
              <a:latin typeface="Courier" charset="0"/>
              <a:cs typeface="Courier" charset="0"/>
            </a:endParaRPr>
          </a:p>
          <a:p>
            <a:pPr marL="46990">
              <a:lnSpc>
                <a:spcPts val="944"/>
              </a:lnSpc>
            </a:pPr>
            <a:r>
              <a:rPr sz="800" spc="-5" dirty="0">
                <a:latin typeface="Courier" charset="0"/>
                <a:cs typeface="Courier" charset="0"/>
              </a:rPr>
              <a:t>3</a:t>
            </a:r>
            <a:r>
              <a:rPr sz="800" spc="-10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17,280</a:t>
            </a:r>
            <a:endParaRPr sz="800" dirty="0">
              <a:latin typeface="Courier" charset="0"/>
              <a:cs typeface="Courier" charset="0"/>
            </a:endParaRPr>
          </a:p>
          <a:p>
            <a:pPr marL="46990">
              <a:lnSpc>
                <a:spcPts val="950"/>
              </a:lnSpc>
            </a:pPr>
            <a:r>
              <a:rPr sz="800" spc="-5" dirty="0">
                <a:latin typeface="Courier" charset="0"/>
                <a:cs typeface="Courier" charset="0"/>
              </a:rPr>
              <a:t>4</a:t>
            </a:r>
            <a:r>
              <a:rPr sz="800" spc="-100" dirty="0">
                <a:latin typeface="Courier" charset="0"/>
                <a:cs typeface="Courier" charset="0"/>
              </a:rPr>
              <a:t> </a:t>
            </a:r>
            <a:r>
              <a:rPr sz="800" spc="-5" dirty="0">
                <a:latin typeface="Courier" charset="0"/>
                <a:cs typeface="Courier" charset="0"/>
              </a:rPr>
              <a:t>20,736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41186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105" dirty="0"/>
              <a:t>Check</a:t>
            </a:r>
            <a:r>
              <a:rPr spc="-60" dirty="0"/>
              <a:t> </a:t>
            </a:r>
            <a:r>
              <a:rPr spc="20" dirty="0"/>
              <a:t>1.22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0613" y="708882"/>
            <a:ext cx="5995670" cy="2004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00"/>
              </a:lnSpc>
            </a:pPr>
            <a:r>
              <a:rPr sz="1100" dirty="0">
                <a:latin typeface="Arial"/>
                <a:cs typeface="Arial"/>
              </a:rPr>
              <a:t>Suppose your cell phone carrier charges you $29.95 for up to 300 minutes of calls, and $0.45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  each additional minute, plus 12.5 percent taxes and fees. Give an algorithm to compute the  monthly charge for a given number of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minutes.</a:t>
            </a:r>
          </a:p>
          <a:p>
            <a:pPr marL="264160">
              <a:lnSpc>
                <a:spcPct val="100000"/>
              </a:lnSpc>
              <a:spcBef>
                <a:spcPts val="740"/>
              </a:spcBef>
            </a:pPr>
            <a:r>
              <a:rPr sz="1300" b="1" spc="10" dirty="0">
                <a:latin typeface="Arial"/>
                <a:cs typeface="Arial"/>
              </a:rPr>
              <a:t>Answer: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Is </a:t>
            </a:r>
            <a:r>
              <a:rPr sz="1300" spc="10" dirty="0">
                <a:latin typeface="Arial"/>
                <a:cs typeface="Arial"/>
              </a:rPr>
              <a:t>the number </a:t>
            </a:r>
            <a:r>
              <a:rPr sz="1300" spc="5" dirty="0">
                <a:latin typeface="Arial"/>
                <a:cs typeface="Arial"/>
              </a:rPr>
              <a:t>of </a:t>
            </a:r>
            <a:r>
              <a:rPr sz="1300" spc="10" dirty="0">
                <a:latin typeface="Arial"/>
                <a:cs typeface="Arial"/>
              </a:rPr>
              <a:t>minutes </a:t>
            </a:r>
            <a:r>
              <a:rPr sz="1300" spc="5" dirty="0">
                <a:latin typeface="Arial"/>
                <a:cs typeface="Arial"/>
              </a:rPr>
              <a:t>at </a:t>
            </a:r>
            <a:r>
              <a:rPr sz="1300" spc="10" dirty="0">
                <a:latin typeface="Arial"/>
                <a:cs typeface="Arial"/>
              </a:rPr>
              <a:t>most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300?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a. If so, </a:t>
            </a:r>
            <a:r>
              <a:rPr sz="1300" spc="10" dirty="0">
                <a:latin typeface="Arial"/>
                <a:cs typeface="Arial"/>
              </a:rPr>
              <a:t>the answer </a:t>
            </a:r>
            <a:r>
              <a:rPr sz="1300" spc="5" dirty="0">
                <a:latin typeface="Arial"/>
                <a:cs typeface="Arial"/>
              </a:rPr>
              <a:t>is </a:t>
            </a:r>
            <a:r>
              <a:rPr sz="1300" spc="10" dirty="0">
                <a:latin typeface="Arial"/>
                <a:cs typeface="Arial"/>
              </a:rPr>
              <a:t>$29.95 × 1.125 =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$33.70.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b. If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not,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6739" y="2894387"/>
            <a:ext cx="5260975" cy="1948814"/>
          </a:xfrm>
          <a:prstGeom prst="rect">
            <a:avLst/>
          </a:prstGeom>
          <a:ln w="7494">
            <a:solidFill>
              <a:srgbClr val="CCCCCC"/>
            </a:solidFill>
          </a:ln>
        </p:spPr>
        <p:txBody>
          <a:bodyPr vert="horz" wrap="square" lIns="0" tIns="2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1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438150" indent="-186690">
              <a:lnSpc>
                <a:spcPct val="100000"/>
              </a:lnSpc>
              <a:buAutoNum type="arabicPeriod"/>
              <a:tabLst>
                <a:tab pos="438784" algn="l"/>
              </a:tabLst>
            </a:pPr>
            <a:r>
              <a:rPr sz="1300" i="1" spc="10" dirty="0">
                <a:latin typeface="Arial"/>
                <a:cs typeface="Arial"/>
              </a:rPr>
              <a:t>Compute the </a:t>
            </a:r>
            <a:r>
              <a:rPr sz="1300" i="1" spc="5" dirty="0">
                <a:latin typeface="Arial"/>
                <a:cs typeface="Arial"/>
              </a:rPr>
              <a:t>difference: </a:t>
            </a:r>
            <a:r>
              <a:rPr sz="1300" i="1" spc="10" dirty="0">
                <a:latin typeface="Arial"/>
                <a:cs typeface="Arial"/>
              </a:rPr>
              <a:t>(number </a:t>
            </a:r>
            <a:r>
              <a:rPr sz="1300" i="1" spc="5" dirty="0">
                <a:latin typeface="Arial"/>
                <a:cs typeface="Arial"/>
              </a:rPr>
              <a:t>of </a:t>
            </a:r>
            <a:r>
              <a:rPr sz="1300" i="1" spc="10" dirty="0">
                <a:latin typeface="Arial"/>
                <a:cs typeface="Arial"/>
              </a:rPr>
              <a:t>minutes) –</a:t>
            </a:r>
            <a:r>
              <a:rPr sz="1300" i="1" spc="-25" dirty="0">
                <a:latin typeface="Arial"/>
                <a:cs typeface="Arial"/>
              </a:rPr>
              <a:t> </a:t>
            </a:r>
            <a:r>
              <a:rPr sz="1300" i="1" spc="10" dirty="0">
                <a:latin typeface="Arial"/>
                <a:cs typeface="Arial"/>
              </a:rPr>
              <a:t>300.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eriod"/>
            </a:pPr>
            <a:endParaRPr sz="1350" dirty="0">
              <a:latin typeface="Times New Roman"/>
              <a:cs typeface="Times New Roman"/>
            </a:endParaRPr>
          </a:p>
          <a:p>
            <a:pPr marL="438150" indent="-186690">
              <a:lnSpc>
                <a:spcPct val="100000"/>
              </a:lnSpc>
              <a:buAutoNum type="arabicPeriod"/>
              <a:tabLst>
                <a:tab pos="438784" algn="l"/>
              </a:tabLst>
            </a:pPr>
            <a:r>
              <a:rPr sz="1300" i="1" spc="5" dirty="0">
                <a:latin typeface="Arial"/>
                <a:cs typeface="Arial"/>
              </a:rPr>
              <a:t>Multiply that difference </a:t>
            </a:r>
            <a:r>
              <a:rPr sz="1300" i="1" spc="10" dirty="0">
                <a:latin typeface="Arial"/>
                <a:cs typeface="Arial"/>
              </a:rPr>
              <a:t>by</a:t>
            </a:r>
            <a:r>
              <a:rPr sz="1300" i="1" spc="25" dirty="0">
                <a:latin typeface="Arial"/>
                <a:cs typeface="Arial"/>
              </a:rPr>
              <a:t> </a:t>
            </a:r>
            <a:r>
              <a:rPr sz="1300" i="1" spc="5" dirty="0">
                <a:latin typeface="Arial"/>
                <a:cs typeface="Arial"/>
              </a:rPr>
              <a:t>0.45.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251460">
              <a:lnSpc>
                <a:spcPct val="100000"/>
              </a:lnSpc>
            </a:pPr>
            <a:r>
              <a:rPr sz="1300" i="1" spc="5" dirty="0">
                <a:latin typeface="Arial"/>
                <a:cs typeface="Arial"/>
              </a:rPr>
              <a:t>3. </a:t>
            </a:r>
            <a:r>
              <a:rPr sz="1300" i="1" spc="10" dirty="0">
                <a:latin typeface="Arial"/>
                <a:cs typeface="Arial"/>
              </a:rPr>
              <a:t>Add</a:t>
            </a:r>
            <a:r>
              <a:rPr sz="1300" i="1" spc="-80" dirty="0">
                <a:latin typeface="Arial"/>
                <a:cs typeface="Arial"/>
              </a:rPr>
              <a:t> </a:t>
            </a:r>
            <a:r>
              <a:rPr sz="1300" i="1" spc="10" dirty="0">
                <a:latin typeface="Arial"/>
                <a:cs typeface="Arial"/>
              </a:rPr>
              <a:t>$29.95.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251460">
              <a:lnSpc>
                <a:spcPct val="100000"/>
              </a:lnSpc>
            </a:pPr>
            <a:r>
              <a:rPr sz="1300" i="1" spc="5" dirty="0">
                <a:latin typeface="Arial"/>
                <a:cs typeface="Arial"/>
              </a:rPr>
              <a:t>4. Multiply </a:t>
            </a:r>
            <a:r>
              <a:rPr sz="1300" i="1" spc="10" dirty="0">
                <a:latin typeface="Arial"/>
                <a:cs typeface="Arial"/>
              </a:rPr>
              <a:t>the </a:t>
            </a:r>
            <a:r>
              <a:rPr sz="1300" i="1" spc="5" dirty="0">
                <a:latin typeface="Arial"/>
                <a:cs typeface="Arial"/>
              </a:rPr>
              <a:t>total </a:t>
            </a:r>
            <a:r>
              <a:rPr sz="1300" i="1" spc="10" dirty="0">
                <a:latin typeface="Arial"/>
                <a:cs typeface="Arial"/>
              </a:rPr>
              <a:t>by 1.125. That </a:t>
            </a:r>
            <a:r>
              <a:rPr sz="1300" i="1" spc="5" dirty="0">
                <a:latin typeface="Arial"/>
                <a:cs typeface="Arial"/>
              </a:rPr>
              <a:t>is </a:t>
            </a:r>
            <a:r>
              <a:rPr sz="1300" i="1" spc="10" dirty="0">
                <a:latin typeface="Arial"/>
                <a:cs typeface="Arial"/>
              </a:rPr>
              <a:t>the</a:t>
            </a:r>
            <a:r>
              <a:rPr sz="1300" i="1" spc="-40" dirty="0">
                <a:latin typeface="Arial"/>
                <a:cs typeface="Arial"/>
              </a:rPr>
              <a:t> </a:t>
            </a:r>
            <a:r>
              <a:rPr sz="1300" i="1" spc="10" dirty="0">
                <a:latin typeface="Arial"/>
                <a:cs typeface="Arial"/>
              </a:rPr>
              <a:t>answer.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40096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105" dirty="0"/>
              <a:t>Check</a:t>
            </a:r>
            <a:r>
              <a:rPr spc="-60" dirty="0"/>
              <a:t> </a:t>
            </a:r>
            <a:r>
              <a:rPr spc="20" dirty="0"/>
              <a:t>1.23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0613" y="707792"/>
            <a:ext cx="56616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00"/>
              </a:lnSpc>
            </a:pPr>
            <a:r>
              <a:rPr sz="1100" dirty="0">
                <a:latin typeface="Arial"/>
                <a:cs typeface="Arial"/>
              </a:rPr>
              <a:t>Consider the following pseudocode for finding the most attractive photo from a sequence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  photos: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497" y="1087178"/>
            <a:ext cx="5935980" cy="648254"/>
          </a:xfrm>
          <a:prstGeom prst="rect">
            <a:avLst/>
          </a:prstGeom>
          <a:ln w="7494">
            <a:solidFill>
              <a:srgbClr val="CCCC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43180" marR="3983354">
              <a:lnSpc>
                <a:spcPts val="770"/>
              </a:lnSpc>
              <a:spcBef>
                <a:spcPts val="355"/>
              </a:spcBef>
            </a:pPr>
            <a:r>
              <a:rPr sz="650" spc="5" dirty="0">
                <a:latin typeface="Trebuchet MS" charset="0"/>
                <a:cs typeface="Trebuchet MS" charset="0"/>
              </a:rPr>
              <a:t>Pick the </a:t>
            </a:r>
            <a:r>
              <a:rPr sz="650" dirty="0">
                <a:latin typeface="Trebuchet MS" charset="0"/>
                <a:cs typeface="Trebuchet MS" charset="0"/>
              </a:rPr>
              <a:t>first </a:t>
            </a:r>
            <a:r>
              <a:rPr sz="650" spc="5" dirty="0">
                <a:latin typeface="Trebuchet MS" charset="0"/>
                <a:cs typeface="Trebuchet MS" charset="0"/>
              </a:rPr>
              <a:t>photo and </a:t>
            </a:r>
            <a:r>
              <a:rPr sz="650" dirty="0">
                <a:latin typeface="Trebuchet MS" charset="0"/>
                <a:cs typeface="Trebuchet MS" charset="0"/>
              </a:rPr>
              <a:t>call it </a:t>
            </a:r>
            <a:r>
              <a:rPr sz="650" spc="5" dirty="0">
                <a:latin typeface="Trebuchet MS" charset="0"/>
                <a:cs typeface="Trebuchet MS" charset="0"/>
              </a:rPr>
              <a:t>"the best so </a:t>
            </a:r>
            <a:r>
              <a:rPr sz="650" dirty="0">
                <a:latin typeface="Trebuchet MS" charset="0"/>
                <a:cs typeface="Trebuchet MS" charset="0"/>
              </a:rPr>
              <a:t>far".  </a:t>
            </a:r>
            <a:r>
              <a:rPr sz="650" spc="5" dirty="0">
                <a:latin typeface="Trebuchet MS" charset="0"/>
                <a:cs typeface="Trebuchet MS" charset="0"/>
              </a:rPr>
              <a:t>For each photo </a:t>
            </a:r>
            <a:r>
              <a:rPr sz="650" dirty="0">
                <a:latin typeface="Trebuchet MS" charset="0"/>
                <a:cs typeface="Trebuchet MS" charset="0"/>
              </a:rPr>
              <a:t>in </a:t>
            </a:r>
            <a:r>
              <a:rPr sz="650" spc="5" dirty="0">
                <a:latin typeface="Trebuchet MS" charset="0"/>
                <a:cs typeface="Trebuchet MS" charset="0"/>
              </a:rPr>
              <a:t>the</a:t>
            </a:r>
            <a:r>
              <a:rPr sz="650" spc="-90" dirty="0">
                <a:latin typeface="Trebuchet MS" charset="0"/>
                <a:cs typeface="Trebuchet MS" charset="0"/>
              </a:rPr>
              <a:t> </a:t>
            </a:r>
            <a:r>
              <a:rPr sz="650" spc="5" dirty="0">
                <a:latin typeface="Trebuchet MS" charset="0"/>
                <a:cs typeface="Trebuchet MS" charset="0"/>
              </a:rPr>
              <a:t>sequence</a:t>
            </a:r>
            <a:endParaRPr sz="650" dirty="0">
              <a:latin typeface="Trebuchet MS" charset="0"/>
              <a:cs typeface="Trebuchet MS" charset="0"/>
            </a:endParaRPr>
          </a:p>
          <a:p>
            <a:pPr marL="118110">
              <a:lnSpc>
                <a:spcPts val="735"/>
              </a:lnSpc>
            </a:pPr>
            <a:r>
              <a:rPr sz="650" spc="5" dirty="0">
                <a:latin typeface="Trebuchet MS" charset="0"/>
                <a:cs typeface="Trebuchet MS" charset="0"/>
              </a:rPr>
              <a:t>If </a:t>
            </a:r>
            <a:r>
              <a:rPr sz="650" dirty="0">
                <a:latin typeface="Trebuchet MS" charset="0"/>
                <a:cs typeface="Trebuchet MS" charset="0"/>
              </a:rPr>
              <a:t>it is </a:t>
            </a:r>
            <a:r>
              <a:rPr sz="650" spc="5" dirty="0">
                <a:latin typeface="Trebuchet MS" charset="0"/>
                <a:cs typeface="Trebuchet MS" charset="0"/>
              </a:rPr>
              <a:t>more attractive than the "best so</a:t>
            </a:r>
            <a:r>
              <a:rPr sz="650" spc="-95" dirty="0">
                <a:latin typeface="Trebuchet MS" charset="0"/>
                <a:cs typeface="Trebuchet MS" charset="0"/>
              </a:rPr>
              <a:t> </a:t>
            </a:r>
            <a:r>
              <a:rPr sz="650" spc="5" dirty="0">
                <a:latin typeface="Trebuchet MS" charset="0"/>
                <a:cs typeface="Trebuchet MS" charset="0"/>
              </a:rPr>
              <a:t>far"</a:t>
            </a:r>
            <a:endParaRPr sz="650" dirty="0">
              <a:latin typeface="Trebuchet MS" charset="0"/>
              <a:cs typeface="Trebuchet MS" charset="0"/>
            </a:endParaRPr>
          </a:p>
          <a:p>
            <a:pPr marL="193675">
              <a:lnSpc>
                <a:spcPts val="765"/>
              </a:lnSpc>
            </a:pPr>
            <a:r>
              <a:rPr sz="650" spc="5" dirty="0">
                <a:latin typeface="Trebuchet MS" charset="0"/>
                <a:cs typeface="Trebuchet MS" charset="0"/>
              </a:rPr>
              <a:t>Discard "the best so</a:t>
            </a:r>
            <a:r>
              <a:rPr sz="650" spc="-85" dirty="0">
                <a:latin typeface="Trebuchet MS" charset="0"/>
                <a:cs typeface="Trebuchet MS" charset="0"/>
              </a:rPr>
              <a:t> </a:t>
            </a:r>
            <a:r>
              <a:rPr sz="650" dirty="0">
                <a:latin typeface="Trebuchet MS" charset="0"/>
                <a:cs typeface="Trebuchet MS" charset="0"/>
              </a:rPr>
              <a:t>far".</a:t>
            </a:r>
          </a:p>
          <a:p>
            <a:pPr marL="193675">
              <a:lnSpc>
                <a:spcPts val="765"/>
              </a:lnSpc>
            </a:pPr>
            <a:r>
              <a:rPr sz="650" dirty="0">
                <a:latin typeface="Trebuchet MS" charset="0"/>
                <a:cs typeface="Trebuchet MS" charset="0"/>
              </a:rPr>
              <a:t>Call </a:t>
            </a:r>
            <a:r>
              <a:rPr sz="650" spc="5" dirty="0">
                <a:latin typeface="Trebuchet MS" charset="0"/>
                <a:cs typeface="Trebuchet MS" charset="0"/>
              </a:rPr>
              <a:t>this photo "the best so</a:t>
            </a:r>
            <a:r>
              <a:rPr sz="650" spc="-70" dirty="0">
                <a:latin typeface="Trebuchet MS" charset="0"/>
                <a:cs typeface="Trebuchet MS" charset="0"/>
              </a:rPr>
              <a:t> </a:t>
            </a:r>
            <a:r>
              <a:rPr sz="650" dirty="0">
                <a:latin typeface="Trebuchet MS" charset="0"/>
                <a:cs typeface="Trebuchet MS" charset="0"/>
              </a:rPr>
              <a:t>far".</a:t>
            </a:r>
          </a:p>
          <a:p>
            <a:pPr marL="43180">
              <a:lnSpc>
                <a:spcPts val="775"/>
              </a:lnSpc>
            </a:pPr>
            <a:r>
              <a:rPr sz="650" spc="5" dirty="0">
                <a:latin typeface="Trebuchet MS" charset="0"/>
                <a:cs typeface="Trebuchet MS" charset="0"/>
              </a:rPr>
              <a:t>The photo called "the best so far" </a:t>
            </a:r>
            <a:r>
              <a:rPr sz="650" dirty="0">
                <a:latin typeface="Trebuchet MS" charset="0"/>
                <a:cs typeface="Trebuchet MS" charset="0"/>
              </a:rPr>
              <a:t>is </a:t>
            </a:r>
            <a:r>
              <a:rPr sz="650" spc="5" dirty="0">
                <a:latin typeface="Trebuchet MS" charset="0"/>
                <a:cs typeface="Trebuchet MS" charset="0"/>
              </a:rPr>
              <a:t>the most attractive photo </a:t>
            </a:r>
            <a:r>
              <a:rPr sz="650" dirty="0">
                <a:latin typeface="Trebuchet MS" charset="0"/>
                <a:cs typeface="Trebuchet MS" charset="0"/>
              </a:rPr>
              <a:t>in </a:t>
            </a:r>
            <a:r>
              <a:rPr sz="650" spc="5" dirty="0">
                <a:latin typeface="Trebuchet MS" charset="0"/>
                <a:cs typeface="Trebuchet MS" charset="0"/>
              </a:rPr>
              <a:t>the</a:t>
            </a:r>
            <a:r>
              <a:rPr sz="650" spc="-105" dirty="0">
                <a:latin typeface="Trebuchet MS" charset="0"/>
                <a:cs typeface="Trebuchet MS" charset="0"/>
              </a:rPr>
              <a:t> </a:t>
            </a:r>
            <a:r>
              <a:rPr sz="650" spc="5" dirty="0">
                <a:latin typeface="Trebuchet MS" charset="0"/>
                <a:cs typeface="Trebuchet MS" charset="0"/>
              </a:rPr>
              <a:t>sequence.</a:t>
            </a:r>
            <a:endParaRPr sz="650" dirty="0">
              <a:latin typeface="Trebuchet MS" charset="0"/>
              <a:cs typeface="Trebuchet MS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613" y="1794335"/>
            <a:ext cx="5767705" cy="955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Is this an algorithm that will find the most attractive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photo?</a:t>
            </a:r>
          </a:p>
          <a:p>
            <a:pPr marL="264160" marR="5080" algn="just">
              <a:lnSpc>
                <a:spcPct val="117300"/>
              </a:lnSpc>
              <a:spcBef>
                <a:spcPts val="570"/>
              </a:spcBef>
            </a:pPr>
            <a:r>
              <a:rPr sz="1300" b="1" spc="10" dirty="0">
                <a:latin typeface="Arial"/>
                <a:cs typeface="Arial"/>
              </a:rPr>
              <a:t>Answer: </a:t>
            </a:r>
            <a:r>
              <a:rPr sz="1300" spc="10" dirty="0">
                <a:latin typeface="Arial"/>
                <a:cs typeface="Arial"/>
              </a:rPr>
              <a:t>No. The step </a:t>
            </a:r>
            <a:r>
              <a:rPr sz="1300" spc="10" dirty="0">
                <a:latin typeface="Trebuchet MS" charset="0"/>
                <a:cs typeface="Trebuchet MS" charset="0"/>
              </a:rPr>
              <a:t>If </a:t>
            </a:r>
            <a:r>
              <a:rPr sz="1300" spc="5" dirty="0">
                <a:latin typeface="Trebuchet MS" charset="0"/>
                <a:cs typeface="Trebuchet MS" charset="0"/>
              </a:rPr>
              <a:t>it is </a:t>
            </a:r>
            <a:r>
              <a:rPr sz="1300" spc="10" dirty="0">
                <a:latin typeface="Trebuchet MS" charset="0"/>
                <a:cs typeface="Trebuchet MS" charset="0"/>
              </a:rPr>
              <a:t>more attractive than the "best so far"</a:t>
            </a:r>
            <a:r>
              <a:rPr sz="1300" spc="-100" dirty="0">
                <a:latin typeface="Trebuchet MS" charset="0"/>
                <a:cs typeface="Trebuchet MS" charset="0"/>
              </a:rPr>
              <a:t> </a:t>
            </a:r>
            <a:r>
              <a:rPr sz="1300" spc="5" dirty="0">
                <a:latin typeface="Arial"/>
                <a:cs typeface="Arial"/>
              </a:rPr>
              <a:t>is  </a:t>
            </a:r>
            <a:r>
              <a:rPr sz="1300" spc="10" dirty="0">
                <a:latin typeface="Arial"/>
                <a:cs typeface="Arial"/>
              </a:rPr>
              <a:t>not executable because there </a:t>
            </a:r>
            <a:r>
              <a:rPr sz="1300" spc="5" dirty="0">
                <a:latin typeface="Arial"/>
                <a:cs typeface="Arial"/>
              </a:rPr>
              <a:t>is </a:t>
            </a:r>
            <a:r>
              <a:rPr sz="1300" spc="10" dirty="0">
                <a:latin typeface="Arial"/>
                <a:cs typeface="Arial"/>
              </a:rPr>
              <a:t>no </a:t>
            </a:r>
            <a:r>
              <a:rPr sz="1300" spc="5" dirty="0">
                <a:latin typeface="Arial"/>
                <a:cs typeface="Arial"/>
              </a:rPr>
              <a:t>objective </a:t>
            </a:r>
            <a:r>
              <a:rPr sz="1300" spc="10" dirty="0">
                <a:latin typeface="Arial"/>
                <a:cs typeface="Arial"/>
              </a:rPr>
              <a:t>way </a:t>
            </a:r>
            <a:r>
              <a:rPr sz="1300" spc="5" dirty="0">
                <a:latin typeface="Arial"/>
                <a:cs typeface="Arial"/>
              </a:rPr>
              <a:t>of </a:t>
            </a:r>
            <a:r>
              <a:rPr sz="1300" spc="10" dirty="0">
                <a:latin typeface="Arial"/>
                <a:cs typeface="Arial"/>
              </a:rPr>
              <a:t>deciding which </a:t>
            </a:r>
            <a:r>
              <a:rPr sz="1300" spc="5" dirty="0">
                <a:latin typeface="Arial"/>
                <a:cs typeface="Arial"/>
              </a:rPr>
              <a:t>of </a:t>
            </a:r>
            <a:r>
              <a:rPr sz="1300" spc="10" dirty="0">
                <a:latin typeface="Arial"/>
                <a:cs typeface="Arial"/>
              </a:rPr>
              <a:t>two  photos </a:t>
            </a:r>
            <a:r>
              <a:rPr sz="1300" spc="5" dirty="0">
                <a:latin typeface="Arial"/>
                <a:cs typeface="Arial"/>
              </a:rPr>
              <a:t>is </a:t>
            </a:r>
            <a:r>
              <a:rPr sz="1300" spc="10" dirty="0">
                <a:latin typeface="Arial"/>
                <a:cs typeface="Arial"/>
              </a:rPr>
              <a:t>more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attractive.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39551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105" dirty="0"/>
              <a:t>Check</a:t>
            </a:r>
            <a:r>
              <a:rPr spc="-60" dirty="0"/>
              <a:t> </a:t>
            </a:r>
            <a:r>
              <a:rPr spc="20" dirty="0"/>
              <a:t>1.24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0613" y="707247"/>
            <a:ext cx="5731510" cy="640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00"/>
              </a:lnSpc>
            </a:pPr>
            <a:r>
              <a:rPr sz="1100" dirty="0">
                <a:latin typeface="Arial"/>
                <a:cs typeface="Arial"/>
              </a:rPr>
              <a:t>Suppose each photo in Self Check 23 had a price tag. Give an algorithm for finding the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most  expensive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photo.</a:t>
            </a:r>
            <a:endParaRPr sz="11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740"/>
              </a:spcBef>
            </a:pPr>
            <a:r>
              <a:rPr sz="1300" b="1" spc="10" dirty="0">
                <a:latin typeface="Arial"/>
                <a:cs typeface="Arial"/>
              </a:rPr>
              <a:t>Answer: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1865" y="1408887"/>
            <a:ext cx="5493385" cy="755976"/>
          </a:xfrm>
          <a:prstGeom prst="rect">
            <a:avLst/>
          </a:prstGeom>
          <a:ln w="7494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6990" marR="2654300">
              <a:lnSpc>
                <a:spcPts val="940"/>
              </a:lnSpc>
              <a:spcBef>
                <a:spcPts val="395"/>
              </a:spcBef>
            </a:pPr>
            <a:r>
              <a:rPr sz="800" spc="-5" dirty="0">
                <a:latin typeface="Trebuchet MS" charset="0"/>
                <a:cs typeface="Trebuchet MS" charset="0"/>
              </a:rPr>
              <a:t>Pick the first photo and call it "the most expensive so far".  For each photo in the</a:t>
            </a:r>
            <a:r>
              <a:rPr sz="800" spc="-70" dirty="0">
                <a:latin typeface="Trebuchet MS" charset="0"/>
                <a:cs typeface="Trebuchet MS" charset="0"/>
              </a:rPr>
              <a:t> </a:t>
            </a:r>
            <a:r>
              <a:rPr sz="800" spc="-5" dirty="0">
                <a:latin typeface="Trebuchet MS" charset="0"/>
                <a:cs typeface="Trebuchet MS" charset="0"/>
              </a:rPr>
              <a:t>sequence</a:t>
            </a:r>
            <a:endParaRPr sz="800" dirty="0">
              <a:latin typeface="Trebuchet MS" charset="0"/>
              <a:cs typeface="Trebuchet MS" charset="0"/>
            </a:endParaRPr>
          </a:p>
          <a:p>
            <a:pPr marL="227329" marR="2692400" indent="-90805">
              <a:lnSpc>
                <a:spcPts val="940"/>
              </a:lnSpc>
              <a:spcBef>
                <a:spcPts val="5"/>
              </a:spcBef>
            </a:pPr>
            <a:r>
              <a:rPr sz="800" spc="-5" dirty="0">
                <a:latin typeface="Trebuchet MS" charset="0"/>
                <a:cs typeface="Trebuchet MS" charset="0"/>
              </a:rPr>
              <a:t>If it is more expensive than "the most expensive so far"  Discard "the most expensive so</a:t>
            </a:r>
            <a:r>
              <a:rPr sz="800" spc="-60" dirty="0">
                <a:latin typeface="Trebuchet MS" charset="0"/>
                <a:cs typeface="Trebuchet MS" charset="0"/>
              </a:rPr>
              <a:t> </a:t>
            </a:r>
            <a:r>
              <a:rPr sz="800" spc="-5" dirty="0">
                <a:latin typeface="Trebuchet MS" charset="0"/>
                <a:cs typeface="Trebuchet MS" charset="0"/>
              </a:rPr>
              <a:t>far".</a:t>
            </a:r>
            <a:endParaRPr sz="800" dirty="0">
              <a:latin typeface="Trebuchet MS" charset="0"/>
              <a:cs typeface="Trebuchet MS" charset="0"/>
            </a:endParaRPr>
          </a:p>
          <a:p>
            <a:pPr marL="227329">
              <a:lnSpc>
                <a:spcPts val="910"/>
              </a:lnSpc>
            </a:pPr>
            <a:r>
              <a:rPr sz="800" spc="-5" dirty="0">
                <a:latin typeface="Trebuchet MS" charset="0"/>
                <a:cs typeface="Trebuchet MS" charset="0"/>
              </a:rPr>
              <a:t>Call this photo "the most expensive so</a:t>
            </a:r>
            <a:r>
              <a:rPr sz="800" spc="-50" dirty="0">
                <a:latin typeface="Trebuchet MS" charset="0"/>
                <a:cs typeface="Trebuchet MS" charset="0"/>
              </a:rPr>
              <a:t> </a:t>
            </a:r>
            <a:r>
              <a:rPr sz="800" spc="-5" dirty="0">
                <a:latin typeface="Trebuchet MS" charset="0"/>
                <a:cs typeface="Trebuchet MS" charset="0"/>
              </a:rPr>
              <a:t>far".</a:t>
            </a:r>
            <a:endParaRPr sz="800" dirty="0">
              <a:latin typeface="Trebuchet MS" charset="0"/>
              <a:cs typeface="Trebuchet MS" charset="0"/>
            </a:endParaRPr>
          </a:p>
          <a:p>
            <a:pPr marL="46990">
              <a:lnSpc>
                <a:spcPts val="950"/>
              </a:lnSpc>
            </a:pPr>
            <a:r>
              <a:rPr sz="800" spc="-5" dirty="0">
                <a:latin typeface="Trebuchet MS" charset="0"/>
                <a:cs typeface="Trebuchet MS" charset="0"/>
              </a:rPr>
              <a:t>The photo called "the most expensive so far" is the most expensive photo in the</a:t>
            </a:r>
            <a:r>
              <a:rPr sz="800" dirty="0">
                <a:latin typeface="Trebuchet MS" charset="0"/>
                <a:cs typeface="Trebuchet MS" charset="0"/>
              </a:rPr>
              <a:t> </a:t>
            </a:r>
            <a:r>
              <a:rPr sz="800" spc="-5" dirty="0">
                <a:latin typeface="Trebuchet MS" charset="0"/>
                <a:cs typeface="Trebuchet MS" charset="0"/>
              </a:rPr>
              <a:t>sequence</a:t>
            </a:r>
            <a:endParaRPr sz="800" dirty="0">
              <a:latin typeface="Trebuchet MS" charset="0"/>
              <a:cs typeface="Trebuchet MS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39006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105" dirty="0"/>
              <a:t>Check</a:t>
            </a:r>
            <a:r>
              <a:rPr spc="-60" dirty="0"/>
              <a:t> </a:t>
            </a:r>
            <a:r>
              <a:rPr spc="20" dirty="0"/>
              <a:t>1.25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0613" y="706702"/>
            <a:ext cx="612838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00"/>
              </a:lnSpc>
            </a:pPr>
            <a:r>
              <a:rPr sz="1100" dirty="0">
                <a:latin typeface="Arial"/>
                <a:cs typeface="Arial"/>
              </a:rPr>
              <a:t>Suppose you have a random sequence of black and white marbles and want to rearrange it so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  the black and white marbles are grouped together. Consider this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algorithm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497" y="1086088"/>
            <a:ext cx="5935980" cy="246221"/>
          </a:xfrm>
          <a:prstGeom prst="rect">
            <a:avLst/>
          </a:prstGeom>
          <a:ln w="7494">
            <a:solidFill>
              <a:srgbClr val="CCCCCC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43180">
              <a:lnSpc>
                <a:spcPts val="775"/>
              </a:lnSpc>
              <a:spcBef>
                <a:spcPts val="320"/>
              </a:spcBef>
            </a:pPr>
            <a:r>
              <a:rPr sz="650" spc="5" dirty="0">
                <a:latin typeface="Trebuchet MS" charset="0"/>
                <a:cs typeface="Trebuchet MS" charset="0"/>
              </a:rPr>
              <a:t>Repeat </a:t>
            </a:r>
            <a:r>
              <a:rPr sz="650" dirty="0">
                <a:latin typeface="Trebuchet MS" charset="0"/>
                <a:cs typeface="Trebuchet MS" charset="0"/>
              </a:rPr>
              <a:t>until</a:t>
            </a:r>
            <a:r>
              <a:rPr sz="650" spc="-75" dirty="0">
                <a:latin typeface="Trebuchet MS" charset="0"/>
                <a:cs typeface="Trebuchet MS" charset="0"/>
              </a:rPr>
              <a:t> </a:t>
            </a:r>
            <a:r>
              <a:rPr sz="650" spc="5" dirty="0">
                <a:latin typeface="Trebuchet MS" charset="0"/>
                <a:cs typeface="Trebuchet MS" charset="0"/>
              </a:rPr>
              <a:t>sorted</a:t>
            </a:r>
            <a:endParaRPr sz="650" dirty="0">
              <a:latin typeface="Trebuchet MS" charset="0"/>
              <a:cs typeface="Trebuchet MS" charset="0"/>
            </a:endParaRPr>
          </a:p>
          <a:p>
            <a:pPr marL="143510">
              <a:lnSpc>
                <a:spcPts val="775"/>
              </a:lnSpc>
            </a:pPr>
            <a:r>
              <a:rPr sz="650" spc="5" dirty="0">
                <a:latin typeface="Trebuchet MS" charset="0"/>
                <a:cs typeface="Trebuchet MS" charset="0"/>
              </a:rPr>
              <a:t>Locate the </a:t>
            </a:r>
            <a:r>
              <a:rPr sz="650" dirty="0">
                <a:latin typeface="Trebuchet MS" charset="0"/>
                <a:cs typeface="Trebuchet MS" charset="0"/>
              </a:rPr>
              <a:t>first </a:t>
            </a:r>
            <a:r>
              <a:rPr sz="650" spc="5" dirty="0">
                <a:latin typeface="Trebuchet MS" charset="0"/>
                <a:cs typeface="Trebuchet MS" charset="0"/>
              </a:rPr>
              <a:t>black marble that </a:t>
            </a:r>
            <a:r>
              <a:rPr sz="650" dirty="0">
                <a:latin typeface="Trebuchet MS" charset="0"/>
                <a:cs typeface="Trebuchet MS" charset="0"/>
              </a:rPr>
              <a:t>is </a:t>
            </a:r>
            <a:r>
              <a:rPr sz="650" spc="5" dirty="0">
                <a:latin typeface="Trebuchet MS" charset="0"/>
                <a:cs typeface="Trebuchet MS" charset="0"/>
              </a:rPr>
              <a:t>preceded by a white marble, and switch</a:t>
            </a:r>
            <a:r>
              <a:rPr sz="650" spc="-85" dirty="0">
                <a:latin typeface="Trebuchet MS" charset="0"/>
                <a:cs typeface="Trebuchet MS" charset="0"/>
              </a:rPr>
              <a:t> </a:t>
            </a:r>
            <a:r>
              <a:rPr sz="650" spc="5" dirty="0">
                <a:latin typeface="Trebuchet MS" charset="0"/>
                <a:cs typeface="Trebuchet MS" charset="0"/>
              </a:rPr>
              <a:t>them.</a:t>
            </a:r>
            <a:endParaRPr sz="650" dirty="0">
              <a:latin typeface="Trebuchet MS" charset="0"/>
              <a:cs typeface="Trebuchet MS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18941" y="1450307"/>
            <a:ext cx="607101" cy="164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12688" y="1441015"/>
            <a:ext cx="2435225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? Spell out the steps until the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algorithm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0613" y="1448635"/>
            <a:ext cx="2901950" cy="640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00"/>
              </a:lnSpc>
            </a:pPr>
            <a:r>
              <a:rPr sz="1100" dirty="0">
                <a:latin typeface="Arial"/>
                <a:cs typeface="Arial"/>
              </a:rPr>
              <a:t>What does the algorithm do with the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sequence  stops.</a:t>
            </a:r>
            <a:endParaRPr sz="11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740"/>
              </a:spcBef>
            </a:pPr>
            <a:r>
              <a:rPr sz="1300" b="1" spc="10" dirty="0">
                <a:latin typeface="Arial"/>
                <a:cs typeface="Arial"/>
              </a:rPr>
              <a:t>Answer: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8187" y="2177326"/>
            <a:ext cx="2803156" cy="26607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71156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105" dirty="0"/>
              <a:t>Check</a:t>
            </a:r>
            <a:r>
              <a:rPr spc="-65" dirty="0"/>
              <a:t> </a:t>
            </a:r>
            <a:r>
              <a:rPr spc="-5" dirty="0"/>
              <a:t>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0613" y="731227"/>
            <a:ext cx="5820410" cy="715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What is required to play a music CD on a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computer?</a:t>
            </a:r>
          </a:p>
          <a:p>
            <a:pPr marL="264160" marR="5080">
              <a:lnSpc>
                <a:spcPct val="117300"/>
              </a:lnSpc>
              <a:spcBef>
                <a:spcPts val="509"/>
              </a:spcBef>
            </a:pPr>
            <a:r>
              <a:rPr sz="1300" b="1" spc="10" dirty="0">
                <a:latin typeface="Arial"/>
                <a:cs typeface="Arial"/>
              </a:rPr>
              <a:t>Answer: </a:t>
            </a:r>
            <a:r>
              <a:rPr sz="1300" spc="10" dirty="0">
                <a:latin typeface="Arial"/>
                <a:cs typeface="Arial"/>
              </a:rPr>
              <a:t>A program </a:t>
            </a:r>
            <a:r>
              <a:rPr sz="1300" spc="5" dirty="0">
                <a:latin typeface="Arial"/>
                <a:cs typeface="Arial"/>
              </a:rPr>
              <a:t>that </a:t>
            </a:r>
            <a:r>
              <a:rPr sz="1300" spc="10" dirty="0">
                <a:latin typeface="Arial"/>
                <a:cs typeface="Arial"/>
              </a:rPr>
              <a:t>reads the data on the </a:t>
            </a:r>
            <a:r>
              <a:rPr sz="1300" spc="15" dirty="0">
                <a:latin typeface="Arial"/>
                <a:cs typeface="Arial"/>
              </a:rPr>
              <a:t>CD </a:t>
            </a:r>
            <a:r>
              <a:rPr sz="1300" spc="10" dirty="0">
                <a:latin typeface="Arial"/>
                <a:cs typeface="Arial"/>
              </a:rPr>
              <a:t>and sends output </a:t>
            </a:r>
            <a:r>
              <a:rPr sz="1300" spc="5" dirty="0">
                <a:latin typeface="Arial"/>
                <a:cs typeface="Arial"/>
              </a:rPr>
              <a:t>to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the  speakers and the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screen.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37917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105" dirty="0"/>
              <a:t>Check</a:t>
            </a:r>
            <a:r>
              <a:rPr spc="-60" dirty="0"/>
              <a:t> </a:t>
            </a:r>
            <a:r>
              <a:rPr spc="20" dirty="0"/>
              <a:t>1.26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0613" y="697993"/>
            <a:ext cx="5381625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Suppose you have a random sequence of colored marbles. Consider this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pseudocode: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497" y="920124"/>
            <a:ext cx="5935980" cy="246221"/>
          </a:xfrm>
          <a:prstGeom prst="rect">
            <a:avLst/>
          </a:prstGeom>
          <a:ln w="7494">
            <a:solidFill>
              <a:srgbClr val="CCCCCC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43180">
              <a:lnSpc>
                <a:spcPts val="775"/>
              </a:lnSpc>
              <a:spcBef>
                <a:spcPts val="320"/>
              </a:spcBef>
            </a:pPr>
            <a:r>
              <a:rPr sz="650" spc="5" dirty="0">
                <a:latin typeface="Trebuchet MS" charset="0"/>
                <a:cs typeface="Trebuchet MS" charset="0"/>
              </a:rPr>
              <a:t>Repeat </a:t>
            </a:r>
            <a:r>
              <a:rPr sz="650" dirty="0">
                <a:latin typeface="Trebuchet MS" charset="0"/>
                <a:cs typeface="Trebuchet MS" charset="0"/>
              </a:rPr>
              <a:t>until</a:t>
            </a:r>
            <a:r>
              <a:rPr sz="650" spc="-75" dirty="0">
                <a:latin typeface="Trebuchet MS" charset="0"/>
                <a:cs typeface="Trebuchet MS" charset="0"/>
              </a:rPr>
              <a:t> </a:t>
            </a:r>
            <a:r>
              <a:rPr sz="650" spc="5" dirty="0">
                <a:latin typeface="Trebuchet MS" charset="0"/>
                <a:cs typeface="Trebuchet MS" charset="0"/>
              </a:rPr>
              <a:t>sorted</a:t>
            </a:r>
            <a:endParaRPr sz="650" dirty="0">
              <a:latin typeface="Trebuchet MS" charset="0"/>
              <a:cs typeface="Trebuchet MS" charset="0"/>
            </a:endParaRPr>
          </a:p>
          <a:p>
            <a:pPr marL="118110">
              <a:lnSpc>
                <a:spcPts val="775"/>
              </a:lnSpc>
            </a:pPr>
            <a:r>
              <a:rPr sz="650" spc="5" dirty="0">
                <a:latin typeface="Trebuchet MS" charset="0"/>
                <a:cs typeface="Trebuchet MS" charset="0"/>
              </a:rPr>
              <a:t>Locate the </a:t>
            </a:r>
            <a:r>
              <a:rPr sz="650" dirty="0">
                <a:latin typeface="Trebuchet MS" charset="0"/>
                <a:cs typeface="Trebuchet MS" charset="0"/>
              </a:rPr>
              <a:t>first </a:t>
            </a:r>
            <a:r>
              <a:rPr sz="650" spc="5" dirty="0">
                <a:latin typeface="Trebuchet MS" charset="0"/>
                <a:cs typeface="Trebuchet MS" charset="0"/>
              </a:rPr>
              <a:t>marble that </a:t>
            </a:r>
            <a:r>
              <a:rPr sz="650" dirty="0">
                <a:latin typeface="Trebuchet MS" charset="0"/>
                <a:cs typeface="Trebuchet MS" charset="0"/>
              </a:rPr>
              <a:t>is </a:t>
            </a:r>
            <a:r>
              <a:rPr sz="650" spc="5" dirty="0">
                <a:latin typeface="Trebuchet MS" charset="0"/>
                <a:cs typeface="Trebuchet MS" charset="0"/>
              </a:rPr>
              <a:t>preceded by a marble of a different </a:t>
            </a:r>
            <a:r>
              <a:rPr sz="650" dirty="0">
                <a:latin typeface="Trebuchet MS" charset="0"/>
                <a:cs typeface="Trebuchet MS" charset="0"/>
              </a:rPr>
              <a:t>color, </a:t>
            </a:r>
            <a:r>
              <a:rPr sz="650" spc="5" dirty="0">
                <a:latin typeface="Trebuchet MS" charset="0"/>
                <a:cs typeface="Trebuchet MS" charset="0"/>
              </a:rPr>
              <a:t>and switch</a:t>
            </a:r>
            <a:r>
              <a:rPr sz="650" spc="-60" dirty="0">
                <a:latin typeface="Trebuchet MS" charset="0"/>
                <a:cs typeface="Trebuchet MS" charset="0"/>
              </a:rPr>
              <a:t> </a:t>
            </a:r>
            <a:r>
              <a:rPr sz="650" spc="5" dirty="0">
                <a:latin typeface="Trebuchet MS" charset="0"/>
                <a:cs typeface="Trebuchet MS" charset="0"/>
              </a:rPr>
              <a:t>them.</a:t>
            </a:r>
            <a:endParaRPr sz="650" dirty="0">
              <a:latin typeface="Trebuchet MS" charset="0"/>
              <a:cs typeface="Trebuchet MS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67667" y="1540248"/>
            <a:ext cx="644577" cy="164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96324" y="1504457"/>
            <a:ext cx="72390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0613" y="1237580"/>
            <a:ext cx="4877054" cy="715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Why is this not an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algorithm?</a:t>
            </a:r>
          </a:p>
          <a:p>
            <a:pPr marL="264160" marR="5080">
              <a:lnSpc>
                <a:spcPct val="117300"/>
              </a:lnSpc>
              <a:spcBef>
                <a:spcPts val="509"/>
              </a:spcBef>
            </a:pPr>
            <a:r>
              <a:rPr sz="1300" b="1" spc="10" dirty="0">
                <a:latin typeface="Arial"/>
                <a:cs typeface="Arial"/>
              </a:rPr>
              <a:t>Answer: </a:t>
            </a:r>
            <a:r>
              <a:rPr sz="1300" spc="10" dirty="0">
                <a:latin typeface="Arial"/>
                <a:cs typeface="Arial"/>
              </a:rPr>
              <a:t>The sequence doesn’t </a:t>
            </a:r>
            <a:r>
              <a:rPr sz="1300" spc="5" dirty="0">
                <a:latin typeface="Arial"/>
                <a:cs typeface="Arial"/>
              </a:rPr>
              <a:t>terminate. </a:t>
            </a:r>
            <a:r>
              <a:rPr sz="1300" spc="10" dirty="0">
                <a:latin typeface="Arial"/>
                <a:cs typeface="Arial"/>
              </a:rPr>
              <a:t>Consider the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input  </a:t>
            </a:r>
            <a:r>
              <a:rPr sz="1300" spc="10" dirty="0">
                <a:latin typeface="Arial"/>
                <a:cs typeface="Arial"/>
              </a:rPr>
              <a:t>The </a:t>
            </a:r>
            <a:r>
              <a:rPr sz="1300" spc="5" dirty="0">
                <a:latin typeface="Arial"/>
                <a:cs typeface="Arial"/>
              </a:rPr>
              <a:t>first </a:t>
            </a:r>
            <a:r>
              <a:rPr sz="1300" spc="10" dirty="0">
                <a:latin typeface="Arial"/>
                <a:cs typeface="Arial"/>
              </a:rPr>
              <a:t>two marbles keep </a:t>
            </a:r>
            <a:r>
              <a:rPr sz="1300" spc="5" dirty="0">
                <a:latin typeface="Arial"/>
                <a:cs typeface="Arial"/>
              </a:rPr>
              <a:t>getting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switched.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70611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105" dirty="0"/>
              <a:t>Check</a:t>
            </a:r>
            <a:r>
              <a:rPr spc="-65" dirty="0"/>
              <a:t> </a:t>
            </a:r>
            <a:r>
              <a:rPr spc="-5" dirty="0"/>
              <a:t>1.2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0613" y="730682"/>
            <a:ext cx="5343525" cy="715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Why is a CD player less flexible than a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computer?</a:t>
            </a:r>
          </a:p>
          <a:p>
            <a:pPr marL="264160" marR="5080">
              <a:lnSpc>
                <a:spcPct val="117300"/>
              </a:lnSpc>
              <a:spcBef>
                <a:spcPts val="509"/>
              </a:spcBef>
            </a:pPr>
            <a:r>
              <a:rPr sz="1300" b="1" spc="10" dirty="0">
                <a:latin typeface="Arial"/>
                <a:cs typeface="Arial"/>
              </a:rPr>
              <a:t>Answer: </a:t>
            </a:r>
            <a:r>
              <a:rPr sz="1300" spc="10" dirty="0">
                <a:latin typeface="Arial"/>
                <a:cs typeface="Arial"/>
              </a:rPr>
              <a:t>A </a:t>
            </a:r>
            <a:r>
              <a:rPr sz="1300" spc="15" dirty="0">
                <a:latin typeface="Arial"/>
                <a:cs typeface="Arial"/>
              </a:rPr>
              <a:t>CD </a:t>
            </a:r>
            <a:r>
              <a:rPr sz="1300" spc="10" dirty="0">
                <a:latin typeface="Arial"/>
                <a:cs typeface="Arial"/>
              </a:rPr>
              <a:t>player can do one </a:t>
            </a:r>
            <a:r>
              <a:rPr sz="1300" spc="5" dirty="0">
                <a:latin typeface="Arial"/>
                <a:cs typeface="Arial"/>
              </a:rPr>
              <a:t>thing </a:t>
            </a:r>
            <a:r>
              <a:rPr sz="1300" spc="20" dirty="0">
                <a:latin typeface="Arial"/>
                <a:cs typeface="Arial"/>
              </a:rPr>
              <a:t>— </a:t>
            </a:r>
            <a:r>
              <a:rPr sz="1300" spc="10" dirty="0">
                <a:latin typeface="Arial"/>
                <a:cs typeface="Arial"/>
              </a:rPr>
              <a:t>play music CDs. </a:t>
            </a:r>
            <a:r>
              <a:rPr sz="1300" spc="5" dirty="0">
                <a:latin typeface="Arial"/>
                <a:cs typeface="Arial"/>
              </a:rPr>
              <a:t>It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cannot  execute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programs.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70066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Self </a:t>
            </a:r>
            <a:r>
              <a:rPr spc="105" dirty="0"/>
              <a:t>Check</a:t>
            </a:r>
            <a:r>
              <a:rPr spc="-65" dirty="0"/>
              <a:t> </a:t>
            </a:r>
            <a:r>
              <a:rPr spc="-5" dirty="0"/>
              <a:t>1.3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0613" y="730138"/>
            <a:ext cx="5786120" cy="483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What does a computer user need to know about programming in order to play a video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game?</a:t>
            </a:r>
          </a:p>
          <a:p>
            <a:pPr marL="264160">
              <a:lnSpc>
                <a:spcPct val="100000"/>
              </a:lnSpc>
              <a:spcBef>
                <a:spcPts val="780"/>
              </a:spcBef>
            </a:pPr>
            <a:r>
              <a:rPr sz="1300" b="1" spc="10" dirty="0">
                <a:latin typeface="Arial"/>
                <a:cs typeface="Arial"/>
              </a:rPr>
              <a:t>Answer:</a:t>
            </a:r>
            <a:r>
              <a:rPr sz="1300" b="1" spc="-7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Nothing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824192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70"/>
              </a:lnSpc>
            </a:pPr>
            <a:r>
              <a:rPr spc="114" dirty="0"/>
              <a:t>Becoming </a:t>
            </a:r>
            <a:r>
              <a:rPr spc="75" dirty="0"/>
              <a:t>Familiar </a:t>
            </a:r>
            <a:r>
              <a:rPr spc="85" dirty="0"/>
              <a:t>with </a:t>
            </a:r>
            <a:r>
              <a:rPr spc="110" dirty="0"/>
              <a:t>Your</a:t>
            </a:r>
            <a:r>
              <a:rPr spc="-185" dirty="0"/>
              <a:t> </a:t>
            </a:r>
            <a:r>
              <a:rPr spc="140" dirty="0"/>
              <a:t>Programming  </a:t>
            </a:r>
            <a:r>
              <a:rPr spc="95" dirty="0"/>
              <a:t>Environment</a:t>
            </a:r>
          </a:p>
        </p:txBody>
      </p:sp>
      <p:sp>
        <p:nvSpPr>
          <p:cNvPr id="4" name="object 4"/>
          <p:cNvSpPr/>
          <p:nvPr/>
        </p:nvSpPr>
        <p:spPr>
          <a:xfrm>
            <a:off x="708233" y="1120216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233" y="162233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8233" y="1899620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8233" y="2169414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459" y="0"/>
                </a:lnTo>
              </a:path>
            </a:pathLst>
          </a:custGeom>
          <a:ln w="52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2374" y="969556"/>
            <a:ext cx="5194935" cy="1300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300"/>
              </a:lnSpc>
            </a:pPr>
            <a:r>
              <a:rPr sz="1300" spc="10" dirty="0">
                <a:latin typeface="Arial"/>
                <a:cs typeface="Arial"/>
              </a:rPr>
              <a:t>An </a:t>
            </a:r>
            <a:r>
              <a:rPr sz="1300" spc="5" dirty="0">
                <a:latin typeface="Arial"/>
                <a:cs typeface="Arial"/>
              </a:rPr>
              <a:t>editor is </a:t>
            </a:r>
            <a:r>
              <a:rPr sz="1300" spc="10" dirty="0">
                <a:latin typeface="Arial"/>
                <a:cs typeface="Arial"/>
              </a:rPr>
              <a:t>a program </a:t>
            </a:r>
            <a:r>
              <a:rPr sz="1300" spc="5" dirty="0">
                <a:latin typeface="Arial"/>
                <a:cs typeface="Arial"/>
              </a:rPr>
              <a:t>for entering </a:t>
            </a:r>
            <a:r>
              <a:rPr sz="1300" spc="10" dirty="0">
                <a:latin typeface="Arial"/>
                <a:cs typeface="Arial"/>
              </a:rPr>
              <a:t>and modifying </a:t>
            </a:r>
            <a:r>
              <a:rPr sz="1300" spc="5" dirty="0">
                <a:latin typeface="Arial"/>
                <a:cs typeface="Arial"/>
              </a:rPr>
              <a:t>text, </a:t>
            </a:r>
            <a:r>
              <a:rPr sz="1300" spc="10" dirty="0">
                <a:latin typeface="Arial"/>
                <a:cs typeface="Arial"/>
              </a:rPr>
              <a:t>such as a Java  program.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300" spc="10" dirty="0">
                <a:latin typeface="Arial"/>
                <a:cs typeface="Arial"/>
              </a:rPr>
              <a:t>Java </a:t>
            </a:r>
            <a:r>
              <a:rPr sz="1300" spc="5" dirty="0">
                <a:latin typeface="Arial"/>
                <a:cs typeface="Arial"/>
              </a:rPr>
              <a:t>is </a:t>
            </a:r>
            <a:r>
              <a:rPr sz="1300" spc="10" dirty="0">
                <a:latin typeface="Arial"/>
                <a:cs typeface="Arial"/>
              </a:rPr>
              <a:t>case</a:t>
            </a:r>
            <a:r>
              <a:rPr sz="1300" spc="-4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sensitive.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300" spc="10" dirty="0">
                <a:latin typeface="Arial"/>
                <a:cs typeface="Arial"/>
              </a:rPr>
              <a:t>Java compiler </a:t>
            </a:r>
            <a:r>
              <a:rPr sz="1300" spc="5" dirty="0">
                <a:latin typeface="Arial"/>
                <a:cs typeface="Arial"/>
              </a:rPr>
              <a:t>translates </a:t>
            </a:r>
            <a:r>
              <a:rPr sz="1300" spc="10" dirty="0">
                <a:latin typeface="Arial"/>
                <a:cs typeface="Arial"/>
              </a:rPr>
              <a:t>source code </a:t>
            </a:r>
            <a:r>
              <a:rPr sz="1300" spc="5" dirty="0">
                <a:latin typeface="Arial"/>
                <a:cs typeface="Arial"/>
              </a:rPr>
              <a:t>into </a:t>
            </a:r>
            <a:r>
              <a:rPr sz="1300" spc="10" dirty="0">
                <a:latin typeface="Arial"/>
                <a:cs typeface="Arial"/>
              </a:rPr>
              <a:t>class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files.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300" spc="10" dirty="0">
                <a:latin typeface="Arial"/>
                <a:cs typeface="Arial"/>
              </a:rPr>
              <a:t>Class </a:t>
            </a:r>
            <a:r>
              <a:rPr sz="1300" spc="5" dirty="0">
                <a:latin typeface="Arial"/>
                <a:cs typeface="Arial"/>
              </a:rPr>
              <a:t>files </a:t>
            </a:r>
            <a:r>
              <a:rPr sz="1300" spc="10" dirty="0">
                <a:latin typeface="Arial"/>
                <a:cs typeface="Arial"/>
              </a:rPr>
              <a:t>contain </a:t>
            </a:r>
            <a:r>
              <a:rPr sz="1300" spc="5" dirty="0">
                <a:latin typeface="Arial"/>
                <a:cs typeface="Arial"/>
              </a:rPr>
              <a:t>instructions for </a:t>
            </a:r>
            <a:r>
              <a:rPr sz="1300" spc="10" dirty="0">
                <a:latin typeface="Arial"/>
                <a:cs typeface="Arial"/>
              </a:rPr>
              <a:t>the Java </a:t>
            </a:r>
            <a:r>
              <a:rPr sz="1300" spc="5" dirty="0">
                <a:latin typeface="Arial"/>
                <a:cs typeface="Arial"/>
              </a:rPr>
              <a:t>virtual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machine.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822013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70"/>
              </a:lnSpc>
            </a:pPr>
            <a:r>
              <a:rPr spc="114" dirty="0"/>
              <a:t>Becoming </a:t>
            </a:r>
            <a:r>
              <a:rPr spc="75" dirty="0"/>
              <a:t>Familiar </a:t>
            </a:r>
            <a:r>
              <a:rPr spc="85" dirty="0"/>
              <a:t>with </a:t>
            </a:r>
            <a:r>
              <a:rPr spc="110" dirty="0"/>
              <a:t>Your</a:t>
            </a:r>
            <a:r>
              <a:rPr spc="-185" dirty="0"/>
              <a:t> </a:t>
            </a:r>
            <a:r>
              <a:rPr spc="140" dirty="0"/>
              <a:t>Programming  </a:t>
            </a:r>
            <a:r>
              <a:rPr spc="95" dirty="0"/>
              <a:t>Environment</a:t>
            </a:r>
          </a:p>
        </p:txBody>
      </p:sp>
      <p:sp>
        <p:nvSpPr>
          <p:cNvPr id="4" name="object 4"/>
          <p:cNvSpPr/>
          <p:nvPr/>
        </p:nvSpPr>
        <p:spPr>
          <a:xfrm>
            <a:off x="762000" y="1371600"/>
            <a:ext cx="6340839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2000" y="3505200"/>
            <a:ext cx="3080385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Figure 6 </a:t>
            </a:r>
            <a:r>
              <a:rPr sz="1100" dirty="0">
                <a:latin typeface="Arial"/>
                <a:cs typeface="Arial"/>
              </a:rPr>
              <a:t>From Source Code to Running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7338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source file is </a:t>
            </a:r>
            <a:r>
              <a:rPr lang="en-US" i="1" dirty="0" smtClean="0"/>
              <a:t>Hello.java</a:t>
            </a:r>
            <a:r>
              <a:rPr lang="en-US" dirty="0" smtClean="0"/>
              <a:t>, the compiler will attempt to translate it to a class file named </a:t>
            </a:r>
            <a:r>
              <a:rPr lang="en-US" i="1" dirty="0" err="1" smtClean="0"/>
              <a:t>Hello.class</a:t>
            </a:r>
            <a:endParaRPr lang="en-US" i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57533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0613" y="244762"/>
            <a:ext cx="6133972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 smtClean="0"/>
              <a:t>S</a:t>
            </a:r>
            <a:r>
              <a:rPr spc="25" dirty="0" smtClean="0"/>
              <a:t>e</a:t>
            </a:r>
            <a:r>
              <a:rPr spc="40" dirty="0" smtClean="0"/>
              <a:t>c</a:t>
            </a:r>
            <a:r>
              <a:rPr spc="20" dirty="0" smtClean="0"/>
              <a:t>t</a:t>
            </a:r>
            <a:r>
              <a:rPr spc="50" dirty="0" smtClean="0"/>
              <a:t>i</a:t>
            </a:r>
            <a:r>
              <a:rPr spc="135" dirty="0" smtClean="0"/>
              <a:t>o</a:t>
            </a:r>
            <a:r>
              <a:rPr spc="120" dirty="0" smtClean="0"/>
              <a:t>n</a:t>
            </a:r>
            <a:r>
              <a:rPr spc="-145" dirty="0" smtClean="0"/>
              <a:t>_</a:t>
            </a:r>
            <a:r>
              <a:rPr spc="100" dirty="0" smtClean="0"/>
              <a:t>5</a:t>
            </a:r>
            <a:r>
              <a:rPr spc="270" dirty="0" smtClean="0"/>
              <a:t>/</a:t>
            </a:r>
            <a:r>
              <a:rPr spc="175" dirty="0" smtClean="0">
                <a:solidFill>
                  <a:srgbClr val="000080"/>
                </a:solidFill>
                <a:hlinkClick r:id="rId2"/>
              </a:rPr>
              <a:t>H</a:t>
            </a:r>
            <a:r>
              <a:rPr spc="25" dirty="0" smtClean="0">
                <a:solidFill>
                  <a:srgbClr val="000080"/>
                </a:solidFill>
                <a:hlinkClick r:id="rId2"/>
              </a:rPr>
              <a:t>e</a:t>
            </a:r>
            <a:r>
              <a:rPr spc="55" dirty="0" smtClean="0">
                <a:solidFill>
                  <a:srgbClr val="000080"/>
                </a:solidFill>
                <a:hlinkClick r:id="rId2"/>
              </a:rPr>
              <a:t>ll</a:t>
            </a:r>
            <a:r>
              <a:rPr spc="135" dirty="0" smtClean="0">
                <a:solidFill>
                  <a:srgbClr val="000080"/>
                </a:solidFill>
                <a:hlinkClick r:id="rId2"/>
              </a:rPr>
              <a:t>o</a:t>
            </a:r>
            <a:r>
              <a:rPr spc="50" dirty="0" smtClean="0">
                <a:solidFill>
                  <a:srgbClr val="000080"/>
                </a:solidFill>
                <a:hlinkClick r:id="rId2"/>
              </a:rPr>
              <a:t>Pri</a:t>
            </a:r>
            <a:r>
              <a:rPr spc="120" dirty="0" smtClean="0">
                <a:solidFill>
                  <a:srgbClr val="000080"/>
                </a:solidFill>
                <a:hlinkClick r:id="rId2"/>
              </a:rPr>
              <a:t>n</a:t>
            </a:r>
            <a:r>
              <a:rPr spc="20" dirty="0" smtClean="0">
                <a:solidFill>
                  <a:srgbClr val="000080"/>
                </a:solidFill>
                <a:hlinkClick r:id="rId2"/>
              </a:rPr>
              <a:t>t</a:t>
            </a:r>
            <a:r>
              <a:rPr spc="25" dirty="0" smtClean="0">
                <a:solidFill>
                  <a:srgbClr val="000080"/>
                </a:solidFill>
                <a:hlinkClick r:id="rId2"/>
              </a:rPr>
              <a:t>e</a:t>
            </a:r>
            <a:r>
              <a:rPr spc="50" dirty="0" smtClean="0">
                <a:solidFill>
                  <a:srgbClr val="000080"/>
                </a:solidFill>
                <a:hlinkClick r:id="rId2"/>
              </a:rPr>
              <a:t>r</a:t>
            </a:r>
            <a:r>
              <a:rPr spc="-210" dirty="0" smtClean="0">
                <a:solidFill>
                  <a:srgbClr val="000080"/>
                </a:solidFill>
                <a:hlinkClick r:id="rId2"/>
              </a:rPr>
              <a:t>.</a:t>
            </a:r>
            <a:r>
              <a:rPr spc="-55" dirty="0" smtClean="0">
                <a:solidFill>
                  <a:srgbClr val="000080"/>
                </a:solidFill>
                <a:hlinkClick r:id="rId2"/>
              </a:rPr>
              <a:t>j</a:t>
            </a:r>
            <a:r>
              <a:rPr spc="100" dirty="0" smtClean="0">
                <a:solidFill>
                  <a:srgbClr val="000080"/>
                </a:solidFill>
                <a:hlinkClick r:id="rId2"/>
              </a:rPr>
              <a:t>a</a:t>
            </a:r>
            <a:r>
              <a:rPr spc="120" dirty="0" smtClean="0">
                <a:solidFill>
                  <a:srgbClr val="000080"/>
                </a:solidFill>
                <a:hlinkClick r:id="rId2"/>
              </a:rPr>
              <a:t>v</a:t>
            </a:r>
            <a:r>
              <a:rPr spc="100" dirty="0" smtClean="0">
                <a:solidFill>
                  <a:srgbClr val="000080"/>
                </a:solidFill>
                <a:hlinkClick r:id="rId2"/>
              </a:rPr>
              <a:t>a</a:t>
            </a:r>
            <a:r>
              <a:rPr lang="en-US" spc="100" dirty="0" smtClean="0">
                <a:solidFill>
                  <a:srgbClr val="000080"/>
                </a:solidFill>
                <a:hlinkClick r:id="rId2"/>
              </a:rPr>
              <a:t> </a:t>
            </a:r>
            <a:endParaRPr spc="100" dirty="0">
              <a:solidFill>
                <a:srgbClr val="000080"/>
              </a:solidFill>
              <a:hlinkClick r:id="rId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3593" y="1497362"/>
            <a:ext cx="2130425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0" dirty="0">
                <a:latin typeface="Courier New"/>
                <a:cs typeface="Courier New"/>
              </a:rPr>
              <a:t>System.out.println(</a:t>
            </a:r>
            <a:r>
              <a:rPr sz="750" spc="10" dirty="0">
                <a:solidFill>
                  <a:srgbClr val="1F9060"/>
                </a:solidFill>
                <a:latin typeface="Courier New"/>
                <a:cs typeface="Courier New"/>
              </a:rPr>
              <a:t>"Hello,</a:t>
            </a:r>
            <a:r>
              <a:rPr sz="750" spc="-50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50" spc="5" dirty="0">
                <a:solidFill>
                  <a:srgbClr val="1F9060"/>
                </a:solidFill>
                <a:latin typeface="Courier New"/>
                <a:cs typeface="Courier New"/>
              </a:rPr>
              <a:t>World!"</a:t>
            </a:r>
            <a:r>
              <a:rPr sz="750" spc="5" dirty="0">
                <a:latin typeface="Courier New"/>
                <a:cs typeface="Courier New"/>
              </a:rPr>
              <a:t>);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8279" y="1609776"/>
            <a:ext cx="84455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800394"/>
            <a:ext cx="5962585" cy="1051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  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50" spc="-9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HelloPrinter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ts val="885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r>
              <a:rPr sz="750" b="1" spc="37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{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ts val="885"/>
              </a:lnSpc>
              <a:tabLst>
                <a:tab pos="363220" algn="l"/>
              </a:tabLst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3	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750" spc="10" dirty="0">
                <a:latin typeface="Courier New"/>
                <a:cs typeface="Courier New"/>
              </a:rPr>
              <a:t>main(String[]</a:t>
            </a:r>
            <a:r>
              <a:rPr sz="750" spc="-95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args)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ts val="844"/>
              </a:lnSpc>
              <a:tabLst>
                <a:tab pos="363220" algn="l"/>
              </a:tabLst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750" spc="10" dirty="0">
                <a:latin typeface="Courier New"/>
                <a:cs typeface="Courier New"/>
              </a:rPr>
              <a:t>{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ts val="1090"/>
              </a:lnSpc>
              <a:tabLst>
                <a:tab pos="538480" algn="l"/>
              </a:tabLst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5	</a:t>
            </a:r>
            <a:r>
              <a:rPr sz="750" spc="10" dirty="0">
                <a:latin typeface="Courier New"/>
                <a:cs typeface="Courier New"/>
              </a:rPr>
              <a:t>//</a:t>
            </a:r>
            <a:r>
              <a:rPr sz="750" spc="-235" dirty="0">
                <a:latin typeface="Courier New"/>
                <a:cs typeface="Courier New"/>
              </a:rPr>
              <a:t> </a:t>
            </a:r>
            <a:r>
              <a:rPr sz="950" spc="-5" dirty="0">
                <a:solidFill>
                  <a:srgbClr val="0073FF"/>
                </a:solidFill>
                <a:latin typeface="Times New Roman"/>
                <a:cs typeface="Times New Roman"/>
              </a:rPr>
              <a:t>Display a greeting in the console window</a:t>
            </a: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ts val="894"/>
              </a:lnSpc>
              <a:spcBef>
                <a:spcPts val="5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6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ts val="885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ts val="885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r>
              <a:rPr sz="750" b="1" spc="37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}</a:t>
            </a:r>
            <a:endParaRPr sz="750" dirty="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2029</Words>
  <Application>Microsoft Office PowerPoint</Application>
  <PresentationFormat>Custom</PresentationFormat>
  <Paragraphs>222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Chapter 1 – Introduction</vt:lpstr>
      <vt:lpstr>Chapter Goals</vt:lpstr>
      <vt:lpstr>Computer Programs</vt:lpstr>
      <vt:lpstr>Self Check 1.1</vt:lpstr>
      <vt:lpstr>Self Check 1.2</vt:lpstr>
      <vt:lpstr>Self Check 1.3</vt:lpstr>
      <vt:lpstr>Becoming Familiar with Your Programming  Environment</vt:lpstr>
      <vt:lpstr>Becoming Familiar with Your Programming  Environment</vt:lpstr>
      <vt:lpstr>Section_5/HelloPrinter.java </vt:lpstr>
      <vt:lpstr>Analyzing Your First Program: Class  Declaration</vt:lpstr>
      <vt:lpstr>Analyzing Your First Program: Methods</vt:lpstr>
      <vt:lpstr>Analyzing Your First Program: main Method</vt:lpstr>
      <vt:lpstr>Analyzing Your First Program: Statements</vt:lpstr>
      <vt:lpstr>Analyzing Your First Program: Method Call</vt:lpstr>
      <vt:lpstr>Syntax 1.1 Java Program</vt:lpstr>
      <vt:lpstr>Analyzing Your First Program: Strings</vt:lpstr>
      <vt:lpstr>Analyzing Your First Program: Printing</vt:lpstr>
      <vt:lpstr>Self Check 1.11</vt:lpstr>
      <vt:lpstr>Self Check 1.12</vt:lpstr>
      <vt:lpstr>Self Check 1.13</vt:lpstr>
      <vt:lpstr>Self Check 1.14</vt:lpstr>
      <vt:lpstr>Self Check 1.15</vt:lpstr>
      <vt:lpstr>Errors</vt:lpstr>
      <vt:lpstr>Errors</vt:lpstr>
      <vt:lpstr>Self Check 1.16</vt:lpstr>
      <vt:lpstr>Self Check 1.17</vt:lpstr>
      <vt:lpstr>Self Check 1.18</vt:lpstr>
      <vt:lpstr>Self Check 1.19</vt:lpstr>
      <vt:lpstr>Self Check 1.20</vt:lpstr>
      <vt:lpstr>Problem Solving: Algorithm Design</vt:lpstr>
      <vt:lpstr>An Algorithm for Solving an Investment  Problem</vt:lpstr>
      <vt:lpstr>An Algorithm for Solving an Investment  Problem - continued</vt:lpstr>
      <vt:lpstr>Pseudocode</vt:lpstr>
      <vt:lpstr>From Algorithm to Programs</vt:lpstr>
      <vt:lpstr>Self Check 1.21</vt:lpstr>
      <vt:lpstr>Self Check 1.22</vt:lpstr>
      <vt:lpstr>Self Check 1.23</vt:lpstr>
      <vt:lpstr>Self Check 1.24</vt:lpstr>
      <vt:lpstr>Self Check 1.25</vt:lpstr>
      <vt:lpstr>Self Check 1.26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– Introduction</dc:title>
  <cp:lastModifiedBy>Greg</cp:lastModifiedBy>
  <cp:revision>14</cp:revision>
  <dcterms:created xsi:type="dcterms:W3CDTF">2016-01-18T23:19:13Z</dcterms:created>
  <dcterms:modified xsi:type="dcterms:W3CDTF">2017-08-23T23:03:31Z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2016-01-18T00:00:00Z</vt:filetime>
  </property>
  <property fmtid="{D5CDD505-2E9C-101B-9397-08002B2CF9AE}" pid="3" name="Creator">
    <vt:lpwstr>Chromium</vt:lpwstr>
  </property>
  <property fmtid="{D5CDD505-2E9C-101B-9397-08002B2CF9AE}" pid="4" name="LastSaved">
    <vt:filetime>2016-01-18T00:00:00Z</vt:filetime>
  </property>
</Properties>
</file>