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7" r:id="rId48"/>
    <p:sldId id="308" r:id="rId49"/>
    <p:sldId id="309" r:id="rId50"/>
    <p:sldId id="310" r:id="rId51"/>
    <p:sldId id="311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2" r:id="rId61"/>
    <p:sldId id="324" r:id="rId62"/>
    <p:sldId id="325" r:id="rId63"/>
    <p:sldId id="326" r:id="rId64"/>
    <p:sldId id="327" r:id="rId65"/>
    <p:sldId id="328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9" r:id="rId94"/>
    <p:sldId id="361" r:id="rId95"/>
    <p:sldId id="363" r:id="rId96"/>
    <p:sldId id="364" r:id="rId97"/>
    <p:sldId id="365" r:id="rId98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1"/>
    <p:restoredTop sz="94712"/>
  </p:normalViewPr>
  <p:slideViewPr>
    <p:cSldViewPr>
      <p:cViewPr>
        <p:scale>
          <a:sx n="97" d="100"/>
          <a:sy n="97" d="100"/>
        </p:scale>
        <p:origin x="-732" y="-5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715" y="58500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015" y="229565"/>
            <a:ext cx="6059169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905" y="1009022"/>
            <a:ext cx="5505389" cy="345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3\code\section_1\Counter.java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3\code\section_3\BankAccount.java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3\code\section_4\BankAccountTester.java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3\code\section_8\Car.java" TargetMode="Externa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3\code\section_8\CarComponent.java" TargetMode="Externa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3\code\section_8\CarViewer.java" TargetMode="Externa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Chapter </a:t>
            </a:r>
            <a:r>
              <a:rPr spc="120" dirty="0"/>
              <a:t>3 </a:t>
            </a:r>
            <a:r>
              <a:rPr spc="270" dirty="0"/>
              <a:t>– </a:t>
            </a:r>
            <a:r>
              <a:rPr spc="135" dirty="0"/>
              <a:t>Implementing</a:t>
            </a:r>
            <a:r>
              <a:rPr spc="-34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418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165" dirty="0"/>
              <a:t>Methods </a:t>
            </a:r>
            <a:r>
              <a:rPr spc="130" dirty="0"/>
              <a:t>of </a:t>
            </a:r>
            <a:r>
              <a:rPr spc="70" dirty="0"/>
              <a:t>the </a:t>
            </a:r>
            <a:r>
              <a:rPr spc="114" dirty="0"/>
              <a:t>Counter</a:t>
            </a:r>
            <a:r>
              <a:rPr spc="-270" dirty="0"/>
              <a:t>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91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807427"/>
            <a:ext cx="405574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getValue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returns the current value: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074" y="1111090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int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getValue()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return</a:t>
            </a:r>
            <a:r>
              <a:rPr sz="850" spc="-5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value;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19229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526" y="224440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0526" y="246694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107" y="276367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20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return</a:t>
            </a:r>
            <a:r>
              <a:rPr spc="-70" dirty="0"/>
              <a:t> </a:t>
            </a:r>
            <a:r>
              <a:rPr dirty="0"/>
              <a:t>statement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Arial"/>
                <a:cs typeface="Arial"/>
              </a:rPr>
              <a:t>Terminates the method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</a:t>
            </a:r>
            <a:endParaRPr sz="11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Returns a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5" dirty="0">
                <a:latin typeface="Arial"/>
                <a:cs typeface="Arial"/>
              </a:rPr>
              <a:t>(the return value)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the method's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caller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dirty="0"/>
              <a:t>Private instance variables can only be accessed by methods of the  same</a:t>
            </a:r>
            <a:r>
              <a:rPr spc="-85" dirty="0"/>
              <a:t> </a:t>
            </a:r>
            <a:r>
              <a:rPr dirty="0"/>
              <a:t>class.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393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E</a:t>
            </a:r>
            <a:r>
              <a:rPr spc="150" dirty="0"/>
              <a:t>n</a:t>
            </a:r>
            <a:r>
              <a:rPr spc="55" dirty="0"/>
              <a:t>c</a:t>
            </a:r>
            <a:r>
              <a:rPr spc="125" dirty="0"/>
              <a:t>a</a:t>
            </a:r>
            <a:r>
              <a:rPr spc="175" dirty="0"/>
              <a:t>p</a:t>
            </a:r>
            <a:r>
              <a:rPr spc="275" dirty="0"/>
              <a:t>s</a:t>
            </a:r>
            <a:r>
              <a:rPr spc="150" dirty="0"/>
              <a:t>u</a:t>
            </a:r>
            <a:r>
              <a:rPr spc="65" dirty="0"/>
              <a:t>l</a:t>
            </a:r>
            <a:r>
              <a:rPr spc="125" dirty="0"/>
              <a:t>a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06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5289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0526" y="177434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526" y="200512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23018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285408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4905" y="764458"/>
            <a:ext cx="547497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b="1" dirty="0">
                <a:latin typeface="Arial"/>
                <a:cs typeface="Arial"/>
              </a:rPr>
              <a:t>Encapsulation </a:t>
            </a:r>
            <a:r>
              <a:rPr sz="1450" dirty="0">
                <a:latin typeface="Arial"/>
                <a:cs typeface="Arial"/>
              </a:rPr>
              <a:t>is the process of hiding implementation details and  providing methods for data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access.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To encapsulate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data:</a:t>
            </a:r>
          </a:p>
          <a:p>
            <a:pPr marL="344805" marR="2052955">
              <a:lnSpc>
                <a:spcPct val="1377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Declare instance variables as </a:t>
            </a:r>
            <a:r>
              <a:rPr sz="1100" spc="5" dirty="0">
                <a:latin typeface="Courier" charset="0"/>
                <a:cs typeface="Courier" charset="0"/>
              </a:rPr>
              <a:t>private </a:t>
            </a:r>
            <a:r>
              <a:rPr sz="1100" spc="5" dirty="0">
                <a:latin typeface="Arial"/>
                <a:cs typeface="Arial"/>
              </a:rPr>
              <a:t>and  Declare public methods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access the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variables</a:t>
            </a:r>
            <a:endParaRPr sz="1100" dirty="0">
              <a:latin typeface="Arial"/>
              <a:cs typeface="Arial"/>
            </a:endParaRPr>
          </a:p>
          <a:p>
            <a:pPr marL="12700" marR="107314">
              <a:lnSpc>
                <a:spcPct val="115599"/>
              </a:lnSpc>
              <a:spcBef>
                <a:spcPts val="590"/>
              </a:spcBef>
            </a:pPr>
            <a:r>
              <a:rPr sz="1450" dirty="0">
                <a:latin typeface="Arial"/>
                <a:cs typeface="Arial"/>
              </a:rPr>
              <a:t>Encapsulation allows a programmer to use a class without having  to know its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implementation.</a:t>
            </a:r>
          </a:p>
          <a:p>
            <a:pPr marL="12700" marR="128270">
              <a:lnSpc>
                <a:spcPct val="115599"/>
              </a:lnSpc>
              <a:spcBef>
                <a:spcPts val="325"/>
              </a:spcBef>
            </a:pPr>
            <a:r>
              <a:rPr sz="1450" dirty="0">
                <a:latin typeface="Arial"/>
                <a:cs typeface="Arial"/>
              </a:rPr>
              <a:t>Information hiding makes it simpler for the implementor of a class  to locate errors and change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implementations.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355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7351" y="945727"/>
            <a:ext cx="1623834" cy="113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E</a:t>
            </a:r>
            <a:r>
              <a:rPr spc="150" dirty="0"/>
              <a:t>n</a:t>
            </a:r>
            <a:r>
              <a:rPr spc="55" dirty="0"/>
              <a:t>c</a:t>
            </a:r>
            <a:r>
              <a:rPr spc="125" dirty="0"/>
              <a:t>a</a:t>
            </a:r>
            <a:r>
              <a:rPr spc="175" dirty="0"/>
              <a:t>p</a:t>
            </a:r>
            <a:r>
              <a:rPr spc="275" dirty="0"/>
              <a:t>s</a:t>
            </a:r>
            <a:r>
              <a:rPr spc="150" dirty="0"/>
              <a:t>u</a:t>
            </a:r>
            <a:r>
              <a:rPr spc="65" dirty="0"/>
              <a:t>l</a:t>
            </a:r>
            <a:r>
              <a:rPr spc="125" dirty="0"/>
              <a:t>a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45511" y="1150620"/>
            <a:ext cx="356298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A thermostat functions as a "black box" whose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inner  workings are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hidden.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6107" y="235092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90315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2214722"/>
            <a:ext cx="527558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When you assemble classes, like </a:t>
            </a:r>
            <a:r>
              <a:rPr sz="1450" dirty="0">
                <a:latin typeface="Courier" charset="0"/>
                <a:cs typeface="Courier" charset="0"/>
              </a:rPr>
              <a:t>Rectangle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and </a:t>
            </a:r>
            <a:r>
              <a:rPr sz="1450" dirty="0">
                <a:latin typeface="Courier" charset="0"/>
                <a:cs typeface="Courier" charset="0"/>
              </a:rPr>
              <a:t>String</a:t>
            </a:r>
            <a:r>
              <a:rPr sz="1450" dirty="0">
                <a:latin typeface="Arial"/>
                <a:cs typeface="Arial"/>
              </a:rPr>
              <a:t>, into  programs you are like a contractor installing a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thermostat.</a:t>
            </a:r>
          </a:p>
          <a:p>
            <a:pPr marL="12700" marR="544195">
              <a:lnSpc>
                <a:spcPct val="115599"/>
              </a:lnSpc>
              <a:spcBef>
                <a:spcPts val="325"/>
              </a:spcBef>
            </a:pPr>
            <a:r>
              <a:rPr sz="1450" dirty="0">
                <a:latin typeface="Arial"/>
                <a:cs typeface="Arial"/>
              </a:rPr>
              <a:t>When you implement your own classes you are like the  manufacturer who puts together a thermostat out of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parts.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section_1/</a:t>
            </a:r>
            <a:r>
              <a:rPr spc="90" dirty="0">
                <a:solidFill>
                  <a:srgbClr val="000080"/>
                </a:solidFill>
                <a:hlinkClick r:id="rId2"/>
              </a:rPr>
              <a:t>Counter.java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015" y="762000"/>
            <a:ext cx="48583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This class models a tally counter.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Counter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6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value;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7 </a:t>
            </a: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8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9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Gets the current value of this counter.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@return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the current value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12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 err="1">
                <a:latin typeface="Courier" charset="0"/>
                <a:ea typeface="Courier" charset="0"/>
                <a:cs typeface="Courier" charset="0"/>
              </a:rPr>
              <a:t>getValue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13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14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value;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15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16 </a:t>
            </a: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17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18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Advances the value of this counter by 1.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19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20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click() </a:t>
            </a:r>
            <a:endParaRPr lang="en-US" sz="85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22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value = value + </a:t>
            </a:r>
            <a:r>
              <a:rPr lang="en-US" sz="85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23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24 </a:t>
            </a: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25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26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Resets the value of this counter to 0.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27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28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reset()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29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30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value = </a:t>
            </a:r>
            <a:r>
              <a:rPr lang="en-US" sz="85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85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85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32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266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95311"/>
            <a:ext cx="574230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Supply the body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a method </a:t>
            </a:r>
            <a:r>
              <a:rPr sz="1200" spc="5" dirty="0">
                <a:latin typeface="Courier" charset="0"/>
                <a:cs typeface="Courier" charset="0"/>
              </a:rPr>
              <a:t>public void unclick()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undoes an unwanted  button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click.</a:t>
            </a:r>
          </a:p>
          <a:p>
            <a:pPr marL="289560">
              <a:lnSpc>
                <a:spcPct val="100000"/>
              </a:lnSpc>
              <a:spcBef>
                <a:spcPts val="795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074" y="1562892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unclick()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value = value -</a:t>
            </a:r>
            <a:r>
              <a:rPr sz="850" spc="-4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1;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241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95058"/>
            <a:ext cx="5875655" cy="96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Suppose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you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use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class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Clock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private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instance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variables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hours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minutes</a:t>
            </a:r>
            <a:r>
              <a:rPr sz="1200" spc="5" dirty="0">
                <a:latin typeface="Arial"/>
                <a:cs typeface="Arial"/>
              </a:rPr>
              <a:t>.  How can you access these variables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your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program?</a:t>
            </a:r>
            <a:endParaRPr sz="1200" dirty="0">
              <a:latin typeface="Arial"/>
              <a:cs typeface="Arial"/>
            </a:endParaRPr>
          </a:p>
          <a:p>
            <a:pPr marL="289560" marR="394970">
              <a:lnSpc>
                <a:spcPct val="119400"/>
              </a:lnSpc>
              <a:spcBef>
                <a:spcPts val="45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You can only access them by invoking the methods of  the </a:t>
            </a:r>
            <a:r>
              <a:rPr sz="1450" dirty="0">
                <a:latin typeface="Courier" charset="0"/>
                <a:cs typeface="Courier" charset="0"/>
              </a:rPr>
              <a:t>Clock</a:t>
            </a:r>
            <a:r>
              <a:rPr sz="1450" spc="-55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202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85004"/>
            <a:ext cx="584327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00"/>
              </a:lnSpc>
            </a:pPr>
            <a:r>
              <a:rPr sz="1200" spc="5" dirty="0">
                <a:latin typeface="Arial"/>
                <a:cs typeface="Arial"/>
              </a:rPr>
              <a:t>Consider the </a:t>
            </a:r>
            <a:r>
              <a:rPr sz="1200" spc="5" dirty="0">
                <a:latin typeface="Courier" charset="0"/>
                <a:cs typeface="Courier" charset="0"/>
              </a:rPr>
              <a:t>Counter </a:t>
            </a:r>
            <a:r>
              <a:rPr sz="1200" dirty="0">
                <a:latin typeface="Arial"/>
                <a:cs typeface="Arial"/>
              </a:rPr>
              <a:t>class. </a:t>
            </a:r>
            <a:r>
              <a:rPr sz="1200" spc="5" dirty="0">
                <a:latin typeface="Arial"/>
                <a:cs typeface="Arial"/>
              </a:rPr>
              <a:t>A counter’s value </a:t>
            </a:r>
            <a:r>
              <a:rPr sz="1200" dirty="0">
                <a:latin typeface="Arial"/>
                <a:cs typeface="Arial"/>
              </a:rPr>
              <a:t>starts at </a:t>
            </a:r>
            <a:r>
              <a:rPr sz="1200" spc="5" dirty="0">
                <a:latin typeface="Arial"/>
                <a:cs typeface="Arial"/>
              </a:rPr>
              <a:t>0 and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advanced by the  </a:t>
            </a:r>
            <a:r>
              <a:rPr sz="1200" spc="5" dirty="0">
                <a:latin typeface="Courier" charset="0"/>
                <a:cs typeface="Courier" charset="0"/>
              </a:rPr>
              <a:t>click</a:t>
            </a:r>
            <a:r>
              <a:rPr sz="1200" spc="-49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method, so </a:t>
            </a:r>
            <a:r>
              <a:rPr sz="1200" dirty="0">
                <a:latin typeface="Arial"/>
                <a:cs typeface="Arial"/>
              </a:rPr>
              <a:t>it </a:t>
            </a:r>
            <a:r>
              <a:rPr sz="1200" spc="5" dirty="0">
                <a:latin typeface="Arial"/>
                <a:cs typeface="Arial"/>
              </a:rPr>
              <a:t>should never be negative. Suppose you found a negative </a:t>
            </a:r>
            <a:r>
              <a:rPr sz="1200" spc="5" dirty="0">
                <a:latin typeface="Courier" charset="0"/>
                <a:cs typeface="Courier" charset="0"/>
              </a:rPr>
              <a:t>value  </a:t>
            </a:r>
            <a:r>
              <a:rPr sz="1200" dirty="0">
                <a:latin typeface="Arial"/>
                <a:cs typeface="Arial"/>
              </a:rPr>
              <a:t>variable </a:t>
            </a:r>
            <a:r>
              <a:rPr sz="1200" spc="5" dirty="0">
                <a:latin typeface="Arial"/>
                <a:cs typeface="Arial"/>
              </a:rPr>
              <a:t>during </a:t>
            </a:r>
            <a:r>
              <a:rPr sz="1200" dirty="0">
                <a:latin typeface="Arial"/>
                <a:cs typeface="Arial"/>
              </a:rPr>
              <a:t>testing. </a:t>
            </a:r>
            <a:r>
              <a:rPr sz="1200" spc="5" dirty="0">
                <a:latin typeface="Arial"/>
                <a:cs typeface="Arial"/>
              </a:rPr>
              <a:t>Where would you look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error?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90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In one of the methods of the </a:t>
            </a:r>
            <a:r>
              <a:rPr sz="1450" dirty="0">
                <a:latin typeface="Courier" charset="0"/>
                <a:cs typeface="Courier" charset="0"/>
              </a:rPr>
              <a:t>Counter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177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80544"/>
            <a:ext cx="586867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99"/>
              </a:lnSpc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Chapters 1 and </a:t>
            </a:r>
            <a:r>
              <a:rPr sz="1200" dirty="0">
                <a:latin typeface="Arial"/>
                <a:cs typeface="Arial"/>
              </a:rPr>
              <a:t>2, </a:t>
            </a:r>
            <a:r>
              <a:rPr sz="1200" spc="5" dirty="0">
                <a:latin typeface="Arial"/>
                <a:cs typeface="Arial"/>
              </a:rPr>
              <a:t>you used </a:t>
            </a:r>
            <a:r>
              <a:rPr sz="1200" spc="5" dirty="0">
                <a:latin typeface="Courier" charset="0"/>
                <a:cs typeface="Courier" charset="0"/>
              </a:rPr>
              <a:t>System.out</a:t>
            </a:r>
            <a:r>
              <a:rPr sz="1200" spc="-459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as a black box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cause output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appear  on the screen. Who designed and implemented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System.out</a:t>
            </a:r>
            <a:r>
              <a:rPr sz="1200" spc="5" dirty="0">
                <a:latin typeface="Arial"/>
                <a:cs typeface="Arial"/>
              </a:rPr>
              <a:t>?</a:t>
            </a:r>
            <a:endParaRPr sz="1200" dirty="0">
              <a:latin typeface="Arial"/>
              <a:cs typeface="Arial"/>
            </a:endParaRPr>
          </a:p>
          <a:p>
            <a:pPr marL="289560" marR="357505">
              <a:lnSpc>
                <a:spcPct val="115599"/>
              </a:lnSpc>
              <a:spcBef>
                <a:spcPts val="570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The programmers who designed and implemented the  Java</a:t>
            </a:r>
            <a:r>
              <a:rPr sz="1450" spc="-8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library.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152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85926"/>
            <a:ext cx="5967095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Suppose you are working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a company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produces personal finance software. You  are asked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design and implement a class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5" dirty="0">
                <a:latin typeface="Arial"/>
                <a:cs typeface="Arial"/>
              </a:rPr>
              <a:t>representing bank accounts. Who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be  the users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your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class?</a:t>
            </a:r>
            <a:endParaRPr sz="1200" dirty="0">
              <a:latin typeface="Arial"/>
              <a:cs typeface="Arial"/>
            </a:endParaRPr>
          </a:p>
          <a:p>
            <a:pPr marL="289560" marR="476884">
              <a:lnSpc>
                <a:spcPct val="115599"/>
              </a:lnSpc>
              <a:spcBef>
                <a:spcPts val="520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Other programmers who work on the personal finance  application.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962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60934"/>
            <a:ext cx="44240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20" dirty="0"/>
              <a:t>Specifying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 </a:t>
            </a:r>
            <a:r>
              <a:rPr spc="130" dirty="0"/>
              <a:t>of</a:t>
            </a:r>
            <a:r>
              <a:rPr spc="-145" dirty="0"/>
              <a:t> </a:t>
            </a:r>
            <a:r>
              <a:rPr spc="125" dirty="0"/>
              <a:t>a 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8634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385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0526" y="205178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62"/>
                </a:lnTo>
                <a:lnTo>
                  <a:pt x="5150" y="36163"/>
                </a:lnTo>
                <a:lnTo>
                  <a:pt x="1287" y="29736"/>
                </a:lnTo>
                <a:lnTo>
                  <a:pt x="0" y="20605"/>
                </a:lnTo>
                <a:lnTo>
                  <a:pt x="1287" y="11474"/>
                </a:lnTo>
                <a:lnTo>
                  <a:pt x="5150" y="5048"/>
                </a:lnTo>
                <a:lnTo>
                  <a:pt x="11589" y="1249"/>
                </a:lnTo>
                <a:lnTo>
                  <a:pt x="20605" y="0"/>
                </a:lnTo>
                <a:lnTo>
                  <a:pt x="29621" y="1249"/>
                </a:lnTo>
                <a:lnTo>
                  <a:pt x="36061" y="5048"/>
                </a:lnTo>
                <a:lnTo>
                  <a:pt x="39924" y="11474"/>
                </a:lnTo>
                <a:lnTo>
                  <a:pt x="41211" y="20605"/>
                </a:lnTo>
                <a:lnTo>
                  <a:pt x="39924" y="29736"/>
                </a:lnTo>
                <a:lnTo>
                  <a:pt x="36061" y="36163"/>
                </a:lnTo>
                <a:lnTo>
                  <a:pt x="29621" y="39962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526" y="228256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62"/>
                </a:lnTo>
                <a:lnTo>
                  <a:pt x="5150" y="36163"/>
                </a:lnTo>
                <a:lnTo>
                  <a:pt x="1287" y="29736"/>
                </a:lnTo>
                <a:lnTo>
                  <a:pt x="0" y="20605"/>
                </a:lnTo>
                <a:lnTo>
                  <a:pt x="1287" y="11474"/>
                </a:lnTo>
                <a:lnTo>
                  <a:pt x="5150" y="5048"/>
                </a:lnTo>
                <a:lnTo>
                  <a:pt x="11589" y="1249"/>
                </a:lnTo>
                <a:lnTo>
                  <a:pt x="20605" y="0"/>
                </a:lnTo>
                <a:lnTo>
                  <a:pt x="29621" y="1249"/>
                </a:lnTo>
                <a:lnTo>
                  <a:pt x="36061" y="5048"/>
                </a:lnTo>
                <a:lnTo>
                  <a:pt x="39924" y="11474"/>
                </a:lnTo>
                <a:lnTo>
                  <a:pt x="41211" y="20605"/>
                </a:lnTo>
                <a:lnTo>
                  <a:pt x="39924" y="29736"/>
                </a:lnTo>
                <a:lnTo>
                  <a:pt x="36061" y="36163"/>
                </a:lnTo>
                <a:lnTo>
                  <a:pt x="29621" y="39962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526" y="250511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62"/>
                </a:lnTo>
                <a:lnTo>
                  <a:pt x="5150" y="36163"/>
                </a:lnTo>
                <a:lnTo>
                  <a:pt x="1287" y="29736"/>
                </a:lnTo>
                <a:lnTo>
                  <a:pt x="0" y="20605"/>
                </a:lnTo>
                <a:lnTo>
                  <a:pt x="1287" y="11474"/>
                </a:lnTo>
                <a:lnTo>
                  <a:pt x="5150" y="5048"/>
                </a:lnTo>
                <a:lnTo>
                  <a:pt x="11589" y="1249"/>
                </a:lnTo>
                <a:lnTo>
                  <a:pt x="20605" y="0"/>
                </a:lnTo>
                <a:lnTo>
                  <a:pt x="29621" y="1249"/>
                </a:lnTo>
                <a:lnTo>
                  <a:pt x="36061" y="5048"/>
                </a:lnTo>
                <a:lnTo>
                  <a:pt x="39924" y="11474"/>
                </a:lnTo>
                <a:lnTo>
                  <a:pt x="41211" y="20605"/>
                </a:lnTo>
                <a:lnTo>
                  <a:pt x="39924" y="29736"/>
                </a:lnTo>
                <a:lnTo>
                  <a:pt x="36061" y="36163"/>
                </a:lnTo>
                <a:lnTo>
                  <a:pt x="29621" y="39962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1050145"/>
            <a:ext cx="4817745" cy="155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In order to implement a class, you first need to know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which  methods are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required.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Essential behavior of a bank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account:</a:t>
            </a:r>
            <a:endParaRPr sz="1450">
              <a:latin typeface="Arial"/>
              <a:cs typeface="Arial"/>
            </a:endParaRPr>
          </a:p>
          <a:p>
            <a:pPr marL="344805" marR="3444875">
              <a:lnSpc>
                <a:spcPct val="135200"/>
              </a:lnSpc>
              <a:spcBef>
                <a:spcPts val="415"/>
              </a:spcBef>
            </a:pPr>
            <a:r>
              <a:rPr sz="1100" spc="5" dirty="0">
                <a:latin typeface="Arial"/>
                <a:cs typeface="Arial"/>
              </a:rPr>
              <a:t>deposit money  withdraw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money  get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balance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685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Chapter</a:t>
            </a:r>
            <a:r>
              <a:rPr spc="-45" dirty="0"/>
              <a:t> </a:t>
            </a:r>
            <a:r>
              <a:rPr spc="160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797356" y="822083"/>
            <a:ext cx="3183583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2308" y="3165831"/>
            <a:ext cx="5873292" cy="198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38000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To become familiar with the process of implementing classes  </a:t>
            </a:r>
            <a:endParaRPr lang="en-US" sz="1450" dirty="0" smtClean="0">
              <a:latin typeface="Arial"/>
              <a:cs typeface="Arial"/>
            </a:endParaRPr>
          </a:p>
          <a:p>
            <a:pPr marL="298450" marR="5080" indent="-285750">
              <a:lnSpc>
                <a:spcPct val="138000"/>
              </a:lnSpc>
              <a:buFont typeface="Arial" charset="0"/>
              <a:buChar char="•"/>
            </a:pPr>
            <a:r>
              <a:rPr sz="1450" dirty="0" smtClean="0">
                <a:latin typeface="Arial"/>
                <a:cs typeface="Arial"/>
              </a:rPr>
              <a:t>To </a:t>
            </a:r>
            <a:r>
              <a:rPr sz="1450" dirty="0">
                <a:latin typeface="Arial"/>
                <a:cs typeface="Arial"/>
              </a:rPr>
              <a:t>be able to implement and test simple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dirty="0" smtClean="0">
                <a:latin typeface="Arial"/>
                <a:cs typeface="Arial"/>
              </a:rPr>
              <a:t>methods</a:t>
            </a:r>
            <a:endParaRPr lang="en-US" sz="1450" dirty="0" smtClean="0">
              <a:latin typeface="Arial"/>
              <a:cs typeface="Arial"/>
            </a:endParaRPr>
          </a:p>
          <a:p>
            <a:pPr marL="298450" marR="5080" indent="-285750">
              <a:lnSpc>
                <a:spcPct val="138000"/>
              </a:lnSpc>
              <a:buFont typeface="Arial" charset="0"/>
              <a:buChar char="•"/>
            </a:pPr>
            <a:r>
              <a:rPr sz="1450" dirty="0" smtClean="0">
                <a:latin typeface="Arial"/>
                <a:cs typeface="Arial"/>
              </a:rPr>
              <a:t>To </a:t>
            </a:r>
            <a:r>
              <a:rPr sz="1450" dirty="0">
                <a:latin typeface="Arial"/>
                <a:cs typeface="Arial"/>
              </a:rPr>
              <a:t>understand the purpose and use of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constructors</a:t>
            </a: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To understand how to access instance variables and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 smtClean="0">
                <a:latin typeface="Arial"/>
                <a:cs typeface="Arial"/>
              </a:rPr>
              <a:t>local</a:t>
            </a:r>
            <a:r>
              <a:rPr lang="en-US" sz="1450" dirty="0" smtClean="0">
                <a:latin typeface="Arial"/>
                <a:cs typeface="Arial"/>
              </a:rPr>
              <a:t> variables</a:t>
            </a: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450" dirty="0" smtClean="0">
                <a:latin typeface="Arial"/>
                <a:cs typeface="Arial"/>
              </a:rPr>
              <a:t>To </a:t>
            </a:r>
            <a:r>
              <a:rPr lang="en-US" sz="1450" dirty="0">
                <a:latin typeface="Arial"/>
                <a:cs typeface="Arial"/>
              </a:rPr>
              <a:t>be able to write </a:t>
            </a:r>
            <a:r>
              <a:rPr lang="en-US" sz="1450" dirty="0" err="1">
                <a:latin typeface="Arial"/>
                <a:cs typeface="Arial"/>
              </a:rPr>
              <a:t>javadoc</a:t>
            </a:r>
            <a:r>
              <a:rPr lang="en-US" sz="1450" spc="-45" dirty="0">
                <a:latin typeface="Arial"/>
                <a:cs typeface="Arial"/>
              </a:rPr>
              <a:t> </a:t>
            </a:r>
            <a:r>
              <a:rPr lang="en-US" sz="1450" dirty="0">
                <a:latin typeface="Arial"/>
                <a:cs typeface="Arial"/>
              </a:rPr>
              <a:t>comments</a:t>
            </a:r>
          </a:p>
          <a:p>
            <a:pPr marL="298450" indent="-285750">
              <a:lnSpc>
                <a:spcPct val="100000"/>
              </a:lnSpc>
              <a:spcBef>
                <a:spcPts val="595"/>
              </a:spcBef>
              <a:buFont typeface="Arial" charset="0"/>
              <a:buChar char="•"/>
            </a:pPr>
            <a:r>
              <a:rPr lang="en-US" sz="1450" dirty="0">
                <a:latin typeface="Arial"/>
                <a:cs typeface="Arial"/>
              </a:rPr>
              <a:t>To implement classes for drawing graphical</a:t>
            </a:r>
            <a:r>
              <a:rPr lang="en-US" sz="1450" spc="-25" dirty="0">
                <a:latin typeface="Arial"/>
                <a:cs typeface="Arial"/>
              </a:rPr>
              <a:t> </a:t>
            </a:r>
            <a:r>
              <a:rPr lang="en-US" sz="1450" dirty="0">
                <a:latin typeface="Arial"/>
                <a:cs typeface="Arial"/>
              </a:rPr>
              <a:t>shapes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936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60680"/>
            <a:ext cx="44240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20" dirty="0"/>
              <a:t>Specifying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 </a:t>
            </a:r>
            <a:r>
              <a:rPr spc="130" dirty="0"/>
              <a:t>of</a:t>
            </a:r>
            <a:r>
              <a:rPr spc="-145" dirty="0"/>
              <a:t> </a:t>
            </a:r>
            <a:r>
              <a:rPr spc="125" dirty="0"/>
              <a:t>a 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8608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1084364"/>
            <a:ext cx="45205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We want to support method calls such as the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following: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388025"/>
            <a:ext cx="5357495" cy="455446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2085339">
              <a:lnSpc>
                <a:spcPct val="101800"/>
              </a:lnSpc>
              <a:spcBef>
                <a:spcPts val="430"/>
              </a:spcBef>
            </a:pPr>
            <a:r>
              <a:rPr sz="850" spc="10" dirty="0">
                <a:latin typeface="Courier" charset="0"/>
                <a:cs typeface="Courier" charset="0"/>
              </a:rPr>
              <a:t>harrysChecking.deposit(2000);  harrysChecking.withdraw(500);  System.out.println(harrysChecking.getBalance());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0762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904905" y="1009022"/>
            <a:ext cx="5505389" cy="2196235"/>
          </a:xfrm>
          <a:prstGeom prst="rect">
            <a:avLst/>
          </a:prstGeom>
        </p:spPr>
        <p:txBody>
          <a:bodyPr vert="horz" wrap="square" lIns="0" tIns="965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Here are the method headers needed for a </a:t>
            </a:r>
            <a:r>
              <a:rPr dirty="0">
                <a:latin typeface="Courier" charset="0"/>
                <a:cs typeface="Courier" charset="0"/>
              </a:rPr>
              <a:t>BankAccount</a:t>
            </a:r>
            <a:r>
              <a:rPr spc="-480" dirty="0">
                <a:latin typeface="Courier" charset="0"/>
                <a:cs typeface="Courier" charset="0"/>
              </a:rPr>
              <a:t> </a:t>
            </a:r>
            <a:r>
              <a:rPr dirty="0"/>
              <a:t>class:</a:t>
            </a:r>
          </a:p>
          <a:p>
            <a:pPr marL="643890" marR="1518285">
              <a:lnSpc>
                <a:spcPct val="188100"/>
              </a:lnSpc>
              <a:spcBef>
                <a:spcPts val="5"/>
              </a:spcBef>
            </a:pPr>
            <a:r>
              <a:rPr sz="1150" spc="15" dirty="0">
                <a:latin typeface="Courier" charset="0"/>
                <a:cs typeface="Courier" charset="0"/>
              </a:rPr>
              <a:t>public void deposit(double amount)  public void withdraw(double</a:t>
            </a:r>
            <a:r>
              <a:rPr sz="1150" spc="-40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amount)  public double</a:t>
            </a:r>
            <a:r>
              <a:rPr sz="1150" spc="-5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Courier" charset="0"/>
                <a:cs typeface="Courier" charset="0"/>
              </a:rPr>
              <a:t>getBalance()</a:t>
            </a:r>
            <a:endParaRPr sz="11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911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60426"/>
            <a:ext cx="44240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20" dirty="0"/>
              <a:t>Specifying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 </a:t>
            </a:r>
            <a:r>
              <a:rPr spc="130" dirty="0"/>
              <a:t>of</a:t>
            </a:r>
            <a:r>
              <a:rPr spc="-145" dirty="0"/>
              <a:t> </a:t>
            </a:r>
            <a:r>
              <a:rPr spc="125" dirty="0"/>
              <a:t>a  Class: </a:t>
            </a:r>
            <a:r>
              <a:rPr spc="150" dirty="0"/>
              <a:t>Method</a:t>
            </a:r>
            <a:r>
              <a:rPr spc="-114" dirty="0"/>
              <a:t> </a:t>
            </a:r>
            <a:r>
              <a:rPr spc="11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858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1049637"/>
            <a:ext cx="53975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A method's </a:t>
            </a:r>
            <a:r>
              <a:rPr sz="1450" i="1" dirty="0">
                <a:latin typeface="Arial"/>
                <a:cs typeface="Arial"/>
              </a:rPr>
              <a:t>body </a:t>
            </a:r>
            <a:r>
              <a:rPr sz="1450" dirty="0">
                <a:latin typeface="Arial"/>
                <a:cs typeface="Arial"/>
              </a:rPr>
              <a:t>consisting of statements that are executed when  the method is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called: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643282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deposit(double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i="1" spc="85" dirty="0">
                <a:latin typeface="Trebuchet MS"/>
                <a:cs typeface="Trebuchet MS"/>
              </a:rPr>
              <a:t>implementation  </a:t>
            </a:r>
            <a:r>
              <a:rPr sz="850" i="1" spc="210" dirty="0">
                <a:latin typeface="Trebuchet MS"/>
                <a:cs typeface="Trebuchet MS"/>
              </a:rPr>
              <a:t>- </a:t>
            </a:r>
            <a:r>
              <a:rPr sz="850" i="1" spc="175" dirty="0">
                <a:latin typeface="Trebuchet MS"/>
                <a:cs typeface="Trebuchet MS"/>
              </a:rPr>
              <a:t>filled </a:t>
            </a:r>
            <a:r>
              <a:rPr sz="850" i="1" spc="160" dirty="0">
                <a:latin typeface="Trebuchet MS"/>
                <a:cs typeface="Trebuchet MS"/>
              </a:rPr>
              <a:t>in</a:t>
            </a:r>
            <a:r>
              <a:rPr sz="850" i="1" spc="235" dirty="0">
                <a:latin typeface="Trebuchet MS"/>
                <a:cs typeface="Trebuchet MS"/>
              </a:rPr>
              <a:t> </a:t>
            </a:r>
            <a:r>
              <a:rPr sz="850" i="1" spc="145" dirty="0">
                <a:latin typeface="Trebuchet MS"/>
                <a:cs typeface="Trebuchet MS"/>
              </a:rPr>
              <a:t>later</a:t>
            </a:r>
            <a:endParaRPr sz="850" dirty="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45514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2353424"/>
            <a:ext cx="37712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You can fill in the method body so it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compiles: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4" y="2665327"/>
            <a:ext cx="5357495" cy="71635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double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getBalance()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3020060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// TODO: fill in implementation  return</a:t>
            </a:r>
            <a:r>
              <a:rPr sz="850" spc="-6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0;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873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60045"/>
            <a:ext cx="44240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20" dirty="0"/>
              <a:t>Specifying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 </a:t>
            </a:r>
            <a:r>
              <a:rPr spc="130" dirty="0"/>
              <a:t>of</a:t>
            </a:r>
            <a:r>
              <a:rPr spc="-145" dirty="0"/>
              <a:t> </a:t>
            </a:r>
            <a:r>
              <a:rPr spc="125" dirty="0"/>
              <a:t>a 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9369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9866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06738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526" y="238882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62"/>
                </a:lnTo>
                <a:lnTo>
                  <a:pt x="5150" y="36163"/>
                </a:lnTo>
                <a:lnTo>
                  <a:pt x="1287" y="29736"/>
                </a:lnTo>
                <a:lnTo>
                  <a:pt x="0" y="20605"/>
                </a:lnTo>
                <a:lnTo>
                  <a:pt x="1287" y="11474"/>
                </a:lnTo>
                <a:lnTo>
                  <a:pt x="5150" y="5048"/>
                </a:lnTo>
                <a:lnTo>
                  <a:pt x="11589" y="1249"/>
                </a:lnTo>
                <a:lnTo>
                  <a:pt x="20605" y="0"/>
                </a:lnTo>
                <a:lnTo>
                  <a:pt x="29621" y="1249"/>
                </a:lnTo>
                <a:lnTo>
                  <a:pt x="36061" y="5048"/>
                </a:lnTo>
                <a:lnTo>
                  <a:pt x="39924" y="11474"/>
                </a:lnTo>
                <a:lnTo>
                  <a:pt x="41211" y="20605"/>
                </a:lnTo>
                <a:lnTo>
                  <a:pt x="39924" y="29736"/>
                </a:lnTo>
                <a:lnTo>
                  <a:pt x="36061" y="36163"/>
                </a:lnTo>
                <a:lnTo>
                  <a:pt x="29621" y="39962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526" y="261961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62"/>
                </a:lnTo>
                <a:lnTo>
                  <a:pt x="5150" y="36163"/>
                </a:lnTo>
                <a:lnTo>
                  <a:pt x="1287" y="29736"/>
                </a:lnTo>
                <a:lnTo>
                  <a:pt x="0" y="20605"/>
                </a:lnTo>
                <a:lnTo>
                  <a:pt x="1287" y="11474"/>
                </a:lnTo>
                <a:lnTo>
                  <a:pt x="5150" y="5048"/>
                </a:lnTo>
                <a:lnTo>
                  <a:pt x="11589" y="1249"/>
                </a:lnTo>
                <a:lnTo>
                  <a:pt x="20605" y="0"/>
                </a:lnTo>
                <a:lnTo>
                  <a:pt x="29621" y="1249"/>
                </a:lnTo>
                <a:lnTo>
                  <a:pt x="36061" y="5048"/>
                </a:lnTo>
                <a:lnTo>
                  <a:pt x="39924" y="11474"/>
                </a:lnTo>
                <a:lnTo>
                  <a:pt x="41211" y="20605"/>
                </a:lnTo>
                <a:lnTo>
                  <a:pt x="39924" y="29736"/>
                </a:lnTo>
                <a:lnTo>
                  <a:pt x="36061" y="36163"/>
                </a:lnTo>
                <a:lnTo>
                  <a:pt x="29621" y="39962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04905" y="1009022"/>
            <a:ext cx="5505389" cy="1706895"/>
          </a:xfrm>
          <a:prstGeom prst="rect">
            <a:avLst/>
          </a:prstGeom>
        </p:spPr>
        <p:txBody>
          <a:bodyPr vert="horz" wrap="square" lIns="0" tIns="8294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ourier" charset="0"/>
                <a:cs typeface="Courier" charset="0"/>
              </a:rPr>
              <a:t>BankAccount</a:t>
            </a:r>
            <a:r>
              <a:rPr spc="-500" dirty="0">
                <a:latin typeface="Courier" charset="0"/>
                <a:cs typeface="Courier" charset="0"/>
              </a:rPr>
              <a:t> </a:t>
            </a:r>
            <a:r>
              <a:rPr dirty="0"/>
              <a:t>methods were declared as </a:t>
            </a:r>
            <a:r>
              <a:rPr dirty="0">
                <a:latin typeface="Courier" charset="0"/>
                <a:cs typeface="Courier" charset="0"/>
              </a:rPr>
              <a:t>public</a:t>
            </a:r>
            <a:r>
              <a:rPr dirty="0"/>
              <a:t>.</a:t>
            </a:r>
          </a:p>
          <a:p>
            <a:pPr marL="12700" marR="5080">
              <a:lnSpc>
                <a:spcPct val="115599"/>
              </a:lnSpc>
              <a:spcBef>
                <a:spcPts val="390"/>
              </a:spcBef>
            </a:pPr>
            <a:r>
              <a:rPr dirty="0">
                <a:latin typeface="Courier" charset="0"/>
                <a:cs typeface="Courier" charset="0"/>
              </a:rPr>
              <a:t>public</a:t>
            </a:r>
            <a:r>
              <a:rPr spc="-490" dirty="0">
                <a:latin typeface="Courier" charset="0"/>
                <a:cs typeface="Courier" charset="0"/>
              </a:rPr>
              <a:t> </a:t>
            </a:r>
            <a:r>
              <a:rPr dirty="0"/>
              <a:t>methods can be called by all other methods in the  program.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/>
              <a:t>Methods can also be declared</a:t>
            </a:r>
            <a:r>
              <a:rPr spc="-40" dirty="0"/>
              <a:t> </a:t>
            </a:r>
            <a:r>
              <a:rPr dirty="0">
                <a:latin typeface="Courier" charset="0"/>
                <a:cs typeface="Courier" charset="0"/>
              </a:rPr>
              <a:t>private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Courier" charset="0"/>
                <a:cs typeface="Courier" charset="0"/>
              </a:rPr>
              <a:t>private</a:t>
            </a:r>
            <a:r>
              <a:rPr sz="1100" spc="-44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methods only be called by other methods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 same class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Courier" charset="0"/>
                <a:cs typeface="Courier" charset="0"/>
              </a:rPr>
              <a:t>private</a:t>
            </a:r>
            <a:r>
              <a:rPr sz="1100" spc="-4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methods are not part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public interface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063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Specifying</a:t>
            </a:r>
            <a:r>
              <a:rPr spc="20" dirty="0"/>
              <a:t> </a:t>
            </a:r>
            <a:r>
              <a:rPr spc="135" dirty="0"/>
              <a:t>Constructors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735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1940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49904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526" y="181224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62"/>
                </a:lnTo>
                <a:lnTo>
                  <a:pt x="5150" y="36163"/>
                </a:lnTo>
                <a:lnTo>
                  <a:pt x="1287" y="29736"/>
                </a:lnTo>
                <a:lnTo>
                  <a:pt x="0" y="20605"/>
                </a:lnTo>
                <a:lnTo>
                  <a:pt x="1287" y="11474"/>
                </a:lnTo>
                <a:lnTo>
                  <a:pt x="5150" y="5048"/>
                </a:lnTo>
                <a:lnTo>
                  <a:pt x="11589" y="1249"/>
                </a:lnTo>
                <a:lnTo>
                  <a:pt x="20605" y="0"/>
                </a:lnTo>
                <a:lnTo>
                  <a:pt x="29621" y="1249"/>
                </a:lnTo>
                <a:lnTo>
                  <a:pt x="36061" y="5048"/>
                </a:lnTo>
                <a:lnTo>
                  <a:pt x="39924" y="11474"/>
                </a:lnTo>
                <a:lnTo>
                  <a:pt x="41211" y="20605"/>
                </a:lnTo>
                <a:lnTo>
                  <a:pt x="39924" y="29736"/>
                </a:lnTo>
                <a:lnTo>
                  <a:pt x="36061" y="36163"/>
                </a:lnTo>
                <a:lnTo>
                  <a:pt x="29621" y="39962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526" y="203479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62"/>
                </a:lnTo>
                <a:lnTo>
                  <a:pt x="5150" y="36163"/>
                </a:lnTo>
                <a:lnTo>
                  <a:pt x="1287" y="29736"/>
                </a:lnTo>
                <a:lnTo>
                  <a:pt x="0" y="20605"/>
                </a:lnTo>
                <a:lnTo>
                  <a:pt x="1287" y="11474"/>
                </a:lnTo>
                <a:lnTo>
                  <a:pt x="5150" y="5048"/>
                </a:lnTo>
                <a:lnTo>
                  <a:pt x="11589" y="1249"/>
                </a:lnTo>
                <a:lnTo>
                  <a:pt x="20605" y="0"/>
                </a:lnTo>
                <a:lnTo>
                  <a:pt x="29621" y="1249"/>
                </a:lnTo>
                <a:lnTo>
                  <a:pt x="36061" y="5048"/>
                </a:lnTo>
                <a:lnTo>
                  <a:pt x="39924" y="11474"/>
                </a:lnTo>
                <a:lnTo>
                  <a:pt x="41211" y="20605"/>
                </a:lnTo>
                <a:lnTo>
                  <a:pt x="39924" y="29736"/>
                </a:lnTo>
                <a:lnTo>
                  <a:pt x="36061" y="36163"/>
                </a:lnTo>
                <a:lnTo>
                  <a:pt x="29621" y="39962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795629"/>
            <a:ext cx="4925060" cy="134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Initialize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objects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Set the initial data for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objects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Arial"/>
                <a:cs typeface="Arial"/>
              </a:rPr>
              <a:t>Similar to a method with two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differences:</a:t>
            </a:r>
            <a:endParaRPr sz="1450">
              <a:latin typeface="Arial"/>
              <a:cs typeface="Arial"/>
            </a:endParaRPr>
          </a:p>
          <a:p>
            <a:pPr marL="344805" marR="5080">
              <a:lnSpc>
                <a:spcPct val="1328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The name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constructor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always the same as the name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class  Constructors have no return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type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923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Specifying </a:t>
            </a:r>
            <a:r>
              <a:rPr spc="110" dirty="0"/>
              <a:t>Constructors:</a:t>
            </a:r>
            <a:r>
              <a:rPr spc="-30" dirty="0"/>
              <a:t> </a:t>
            </a:r>
            <a:r>
              <a:rPr spc="114" dirty="0">
                <a:latin typeface="Trebuchet MS"/>
                <a:cs typeface="Trebuchet MS"/>
              </a:rPr>
              <a:t>BankAccount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59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82733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794232"/>
            <a:ext cx="5163820" cy="177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Two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constructors</a:t>
            </a:r>
          </a:p>
          <a:p>
            <a:pPr marL="344805">
              <a:lnSpc>
                <a:spcPct val="100000"/>
              </a:lnSpc>
              <a:spcBef>
                <a:spcPts val="1070"/>
              </a:spcBef>
            </a:pPr>
            <a:r>
              <a:rPr sz="1300" spc="5" dirty="0">
                <a:latin typeface="Courier" charset="0"/>
                <a:cs typeface="Courier" charset="0"/>
              </a:rPr>
              <a:t>public</a:t>
            </a:r>
            <a:r>
              <a:rPr sz="1300" spc="-9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BankAccount()</a:t>
            </a:r>
            <a:endParaRPr sz="1300" dirty="0">
              <a:latin typeface="Courier" charset="0"/>
              <a:cs typeface="Courier" charset="0"/>
            </a:endParaRPr>
          </a:p>
          <a:p>
            <a:pPr marL="344805">
              <a:lnSpc>
                <a:spcPct val="100000"/>
              </a:lnSpc>
              <a:spcBef>
                <a:spcPts val="450"/>
              </a:spcBef>
            </a:pPr>
            <a:r>
              <a:rPr sz="1300" spc="5" dirty="0">
                <a:latin typeface="Courier" charset="0"/>
                <a:cs typeface="Courier" charset="0"/>
              </a:rPr>
              <a:t>public BankAccount(double</a:t>
            </a:r>
            <a:r>
              <a:rPr sz="1300" spc="-9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initialBalance)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50" dirty="0">
                <a:latin typeface="Arial"/>
                <a:cs typeface="Arial"/>
              </a:rPr>
              <a:t>Usage</a:t>
            </a:r>
          </a:p>
          <a:p>
            <a:pPr marL="344805" marR="5080">
              <a:lnSpc>
                <a:spcPct val="129000"/>
              </a:lnSpc>
              <a:spcBef>
                <a:spcPts val="615"/>
              </a:spcBef>
            </a:pPr>
            <a:r>
              <a:rPr sz="1300" spc="5" dirty="0">
                <a:latin typeface="Courier" charset="0"/>
                <a:cs typeface="Courier" charset="0"/>
              </a:rPr>
              <a:t>BankAccount harrysChecking = new BankAccount();  BankAccount momsSavings = new</a:t>
            </a:r>
            <a:r>
              <a:rPr sz="1300" spc="-95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BankAccount(5000);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910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Specifying </a:t>
            </a:r>
            <a:r>
              <a:rPr spc="110" dirty="0"/>
              <a:t>Constructors:</a:t>
            </a:r>
            <a:r>
              <a:rPr spc="-30" dirty="0"/>
              <a:t> </a:t>
            </a:r>
            <a:r>
              <a:rPr spc="114" dirty="0">
                <a:latin typeface="Trebuchet MS"/>
                <a:cs typeface="Trebuchet MS"/>
              </a:rPr>
              <a:t>BankAccount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583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19255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75302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31350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738860"/>
            <a:ext cx="5115560" cy="171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790">
              <a:lnSpc>
                <a:spcPct val="125000"/>
              </a:lnSpc>
            </a:pPr>
            <a:r>
              <a:rPr sz="1450" dirty="0">
                <a:latin typeface="Arial"/>
                <a:cs typeface="Arial"/>
              </a:rPr>
              <a:t>The constructor name is always the same as the class name.  The compiler can tell them apart because they take different  arguments.</a:t>
            </a:r>
          </a:p>
          <a:p>
            <a:pPr marL="12700" marR="5080">
              <a:lnSpc>
                <a:spcPct val="115599"/>
              </a:lnSpc>
              <a:spcBef>
                <a:spcPts val="390"/>
              </a:spcBef>
            </a:pPr>
            <a:r>
              <a:rPr sz="1450" dirty="0">
                <a:latin typeface="Arial"/>
                <a:cs typeface="Arial"/>
              </a:rPr>
              <a:t>A constructor that takes no arguments is called a no-argument  constructor.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dirty="0">
                <a:latin typeface="Arial"/>
                <a:cs typeface="Arial"/>
              </a:rPr>
              <a:t>'s no-argument constructor - header and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body: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5074" y="2523684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i="1" spc="125" dirty="0">
                <a:latin typeface="Trebuchet MS"/>
                <a:cs typeface="Trebuchet MS"/>
              </a:rPr>
              <a:t>constructor </a:t>
            </a:r>
            <a:r>
              <a:rPr sz="850" i="1" spc="70" dirty="0">
                <a:latin typeface="Trebuchet MS"/>
                <a:cs typeface="Trebuchet MS"/>
              </a:rPr>
              <a:t>body—implementation  </a:t>
            </a:r>
            <a:r>
              <a:rPr sz="850" i="1" spc="175" dirty="0">
                <a:latin typeface="Trebuchet MS"/>
                <a:cs typeface="Trebuchet MS"/>
              </a:rPr>
              <a:t>filled </a:t>
            </a:r>
            <a:r>
              <a:rPr sz="850" i="1" spc="160" dirty="0">
                <a:latin typeface="Trebuchet MS"/>
                <a:cs typeface="Trebuchet MS"/>
              </a:rPr>
              <a:t>in</a:t>
            </a:r>
            <a:r>
              <a:rPr sz="850" i="1" spc="395" dirty="0">
                <a:latin typeface="Trebuchet MS"/>
                <a:cs typeface="Trebuchet MS"/>
              </a:rPr>
              <a:t> </a:t>
            </a:r>
            <a:r>
              <a:rPr sz="850" i="1" spc="145" dirty="0">
                <a:latin typeface="Trebuchet MS"/>
                <a:cs typeface="Trebuchet MS"/>
              </a:rPr>
              <a:t>later</a:t>
            </a:r>
            <a:endParaRPr sz="850" dirty="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07" y="333555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905" y="3199353"/>
            <a:ext cx="486918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The statements in the constructor body will set the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instance  variables of the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object.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898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>
                <a:latin typeface="Trebuchet MS"/>
                <a:cs typeface="Trebuchet MS"/>
              </a:rPr>
              <a:t>BankAccount </a:t>
            </a:r>
            <a:r>
              <a:rPr spc="95" dirty="0"/>
              <a:t>Public</a:t>
            </a:r>
            <a:r>
              <a:rPr spc="-30" dirty="0"/>
              <a:t> </a:t>
            </a:r>
            <a:r>
              <a:rPr spc="80" dirty="0"/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76274"/>
            <a:ext cx="494157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The constructors and methods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a class go </a:t>
            </a:r>
            <a:r>
              <a:rPr sz="1200" dirty="0">
                <a:latin typeface="Arial"/>
                <a:cs typeface="Arial"/>
              </a:rPr>
              <a:t>inside </a:t>
            </a:r>
            <a:r>
              <a:rPr sz="1200" spc="5" dirty="0">
                <a:latin typeface="Arial"/>
                <a:cs typeface="Arial"/>
              </a:rPr>
              <a:t>the class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declaration: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01" y="1015216"/>
            <a:ext cx="5843905" cy="309943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00"/>
              </a:spcBef>
            </a:pPr>
            <a:r>
              <a:rPr sz="700" spc="15" dirty="0">
                <a:latin typeface="Courier" charset="0"/>
                <a:cs typeface="Courier" charset="0"/>
              </a:rPr>
              <a:t>public class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BankAccount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 </a:t>
            </a:r>
            <a:r>
              <a:rPr sz="700" i="1" spc="110" dirty="0">
                <a:latin typeface="Trebuchet MS"/>
                <a:cs typeface="Trebuchet MS"/>
              </a:rPr>
              <a:t>private instance </a:t>
            </a:r>
            <a:r>
              <a:rPr sz="700" i="1" spc="135" dirty="0">
                <a:latin typeface="Trebuchet MS"/>
                <a:cs typeface="Trebuchet MS"/>
              </a:rPr>
              <a:t>variables--filled in </a:t>
            </a:r>
            <a:r>
              <a:rPr sz="700" i="1" spc="210" dirty="0">
                <a:latin typeface="Trebuchet MS"/>
                <a:cs typeface="Trebuchet MS"/>
              </a:rPr>
              <a:t> </a:t>
            </a:r>
            <a:r>
              <a:rPr sz="700" i="1" spc="125" dirty="0">
                <a:latin typeface="Trebuchet MS"/>
                <a:cs typeface="Trebuchet MS"/>
              </a:rPr>
              <a:t>later</a:t>
            </a:r>
            <a:endParaRPr sz="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3995" marR="450088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 Constructors  public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BankAccount()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 </a:t>
            </a:r>
            <a:r>
              <a:rPr sz="700" i="1" spc="125" dirty="0">
                <a:latin typeface="Trebuchet MS"/>
                <a:cs typeface="Trebuchet MS"/>
              </a:rPr>
              <a:t>body--filled </a:t>
            </a:r>
            <a:r>
              <a:rPr sz="700" i="1" spc="135" dirty="0">
                <a:latin typeface="Trebuchet MS"/>
                <a:cs typeface="Trebuchet MS"/>
              </a:rPr>
              <a:t>in</a:t>
            </a:r>
            <a:r>
              <a:rPr sz="700" i="1" spc="280" dirty="0">
                <a:latin typeface="Trebuchet MS"/>
                <a:cs typeface="Trebuchet MS"/>
              </a:rPr>
              <a:t> </a:t>
            </a:r>
            <a:r>
              <a:rPr sz="700" i="1" spc="125" dirty="0">
                <a:latin typeface="Trebuchet MS"/>
                <a:cs typeface="Trebuchet MS"/>
              </a:rPr>
              <a:t>later</a:t>
            </a:r>
            <a:endParaRPr sz="700" dirty="0"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BankAccount(double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initialBalance)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 </a:t>
            </a:r>
            <a:r>
              <a:rPr sz="700" i="1" spc="125" dirty="0">
                <a:latin typeface="Trebuchet MS"/>
                <a:cs typeface="Trebuchet MS"/>
              </a:rPr>
              <a:t>body--filled </a:t>
            </a:r>
            <a:r>
              <a:rPr sz="700" i="1" spc="135" dirty="0">
                <a:latin typeface="Trebuchet MS"/>
                <a:cs typeface="Trebuchet MS"/>
              </a:rPr>
              <a:t>in</a:t>
            </a:r>
            <a:r>
              <a:rPr sz="700" i="1" spc="280" dirty="0">
                <a:latin typeface="Trebuchet MS"/>
                <a:cs typeface="Trebuchet MS"/>
              </a:rPr>
              <a:t> </a:t>
            </a:r>
            <a:r>
              <a:rPr sz="700" i="1" spc="125" dirty="0">
                <a:latin typeface="Trebuchet MS"/>
                <a:cs typeface="Trebuchet MS"/>
              </a:rPr>
              <a:t>later</a:t>
            </a:r>
            <a:endParaRPr sz="700" dirty="0"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Methods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void deposit(double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amount)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 body--filled in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later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void withdraw(double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amount)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 </a:t>
            </a:r>
            <a:r>
              <a:rPr sz="700" i="1" spc="125" dirty="0">
                <a:latin typeface="Trebuchet MS"/>
                <a:cs typeface="Trebuchet MS"/>
              </a:rPr>
              <a:t>body--filled </a:t>
            </a:r>
            <a:r>
              <a:rPr sz="700" i="1" spc="135" dirty="0">
                <a:latin typeface="Trebuchet MS"/>
                <a:cs typeface="Trebuchet MS"/>
              </a:rPr>
              <a:t>in</a:t>
            </a:r>
            <a:r>
              <a:rPr sz="700" i="1" spc="280" dirty="0">
                <a:latin typeface="Trebuchet MS"/>
                <a:cs typeface="Trebuchet MS"/>
              </a:rPr>
              <a:t> </a:t>
            </a:r>
            <a:r>
              <a:rPr sz="700" i="1" spc="125" dirty="0">
                <a:latin typeface="Trebuchet MS"/>
                <a:cs typeface="Trebuchet MS"/>
              </a:rPr>
              <a:t>later</a:t>
            </a:r>
            <a:endParaRPr sz="700" dirty="0"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double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getBalance()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// </a:t>
            </a:r>
            <a:r>
              <a:rPr sz="700" i="1" spc="125" dirty="0">
                <a:latin typeface="Trebuchet MS"/>
                <a:cs typeface="Trebuchet MS"/>
              </a:rPr>
              <a:t>body--filled </a:t>
            </a:r>
            <a:r>
              <a:rPr sz="700" i="1" spc="135" dirty="0">
                <a:latin typeface="Trebuchet MS"/>
                <a:cs typeface="Trebuchet MS"/>
              </a:rPr>
              <a:t>in</a:t>
            </a:r>
            <a:r>
              <a:rPr sz="700" i="1" spc="280" dirty="0">
                <a:latin typeface="Trebuchet MS"/>
                <a:cs typeface="Trebuchet MS"/>
              </a:rPr>
              <a:t> </a:t>
            </a:r>
            <a:r>
              <a:rPr sz="700" i="1" spc="125" dirty="0">
                <a:latin typeface="Trebuchet MS"/>
                <a:cs typeface="Trebuchet MS"/>
              </a:rPr>
              <a:t>later</a:t>
            </a:r>
            <a:endParaRPr sz="700" dirty="0"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733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58648"/>
            <a:ext cx="44240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20" dirty="0"/>
              <a:t>Specifying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 </a:t>
            </a:r>
            <a:r>
              <a:rPr spc="130" dirty="0"/>
              <a:t>of</a:t>
            </a:r>
            <a:r>
              <a:rPr spc="-145" dirty="0"/>
              <a:t> </a:t>
            </a:r>
            <a:r>
              <a:rPr spc="125" dirty="0"/>
              <a:t>a 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840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3629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1047859"/>
            <a:ext cx="4838065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public constructors and methods of a class form the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public  interface </a:t>
            </a:r>
            <a:r>
              <a:rPr sz="1450" dirty="0">
                <a:latin typeface="Arial"/>
                <a:cs typeface="Arial"/>
              </a:rPr>
              <a:t>of the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These are the operations that any programmer can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use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872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>
                <a:solidFill>
                  <a:srgbClr val="125859"/>
                </a:solidFill>
              </a:rPr>
              <a:t>Syntax </a:t>
            </a:r>
            <a:r>
              <a:rPr spc="10" dirty="0">
                <a:solidFill>
                  <a:srgbClr val="125859"/>
                </a:solidFill>
              </a:rPr>
              <a:t>3.2 </a:t>
            </a:r>
            <a:r>
              <a:rPr spc="190" dirty="0"/>
              <a:t>Class</a:t>
            </a:r>
            <a:r>
              <a:rPr spc="-25" dirty="0"/>
              <a:t> </a:t>
            </a:r>
            <a:r>
              <a:rPr spc="11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1143000"/>
            <a:ext cx="5217369" cy="260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859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0" dirty="0"/>
              <a:t>Using </a:t>
            </a:r>
            <a:r>
              <a:rPr spc="70" dirty="0"/>
              <a:t>the </a:t>
            </a:r>
            <a:r>
              <a:rPr spc="95" dirty="0"/>
              <a:t>Public</a:t>
            </a:r>
            <a:r>
              <a:rPr spc="-165" dirty="0"/>
              <a:t> </a:t>
            </a:r>
            <a:r>
              <a:rPr spc="80" dirty="0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532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93597"/>
            <a:ext cx="207772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Example: transfer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money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097258"/>
            <a:ext cx="5357495" cy="588879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2686050">
              <a:lnSpc>
                <a:spcPct val="101800"/>
              </a:lnSpc>
              <a:spcBef>
                <a:spcPts val="430"/>
              </a:spcBef>
            </a:pPr>
            <a:r>
              <a:rPr sz="850" spc="10" dirty="0">
                <a:latin typeface="Courier" charset="0"/>
                <a:cs typeface="Courier" charset="0"/>
              </a:rPr>
              <a:t>// Transfer from one account to another  double transferAmount = 500;  momsSavings.withdraw(transferAmount);  harrysChecking.deposit(transferAmount)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19091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1807400"/>
            <a:ext cx="181165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Example: add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interest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4" y="2119303"/>
            <a:ext cx="5357495" cy="4547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double interestRate = 5; // 5 percent</a:t>
            </a:r>
            <a:r>
              <a:rPr sz="850" spc="4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interest</a:t>
            </a:r>
            <a:endParaRPr sz="850" dirty="0">
              <a:latin typeface="Courier" charset="0"/>
              <a:cs typeface="Courier" charset="0"/>
            </a:endParaRPr>
          </a:p>
          <a:p>
            <a:pPr marL="51435" marR="617220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double interestAmount = momsSavings.getBalance() * interestRate / 100;  momsSavings.deposit(interestAmount);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07" y="28075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905" y="2671338"/>
            <a:ext cx="5363845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Programmers use objects of the </a:t>
            </a: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to carry out  meaningful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tasks</a:t>
            </a:r>
          </a:p>
          <a:p>
            <a:pPr marL="344805" marR="1029969">
              <a:lnSpc>
                <a:spcPct val="142600"/>
              </a:lnSpc>
              <a:spcBef>
                <a:spcPts val="384"/>
              </a:spcBef>
            </a:pPr>
            <a:r>
              <a:rPr sz="1100" spc="5" dirty="0">
                <a:latin typeface="Arial"/>
                <a:cs typeface="Arial"/>
              </a:rPr>
              <a:t>without knowing how the </a:t>
            </a:r>
            <a:r>
              <a:rPr sz="1100" spc="5" dirty="0">
                <a:latin typeface="Courier" charset="0"/>
                <a:cs typeface="Courier" charset="0"/>
              </a:rPr>
              <a:t>BankAccount</a:t>
            </a:r>
            <a:r>
              <a:rPr sz="1100" spc="-41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objects store </a:t>
            </a:r>
            <a:r>
              <a:rPr sz="1100" dirty="0">
                <a:latin typeface="Arial"/>
                <a:cs typeface="Arial"/>
              </a:rPr>
              <a:t>their </a:t>
            </a:r>
            <a:r>
              <a:rPr sz="1100" spc="5" dirty="0">
                <a:latin typeface="Arial"/>
                <a:cs typeface="Arial"/>
              </a:rPr>
              <a:t>data  without knowing how the </a:t>
            </a:r>
            <a:r>
              <a:rPr sz="1100" spc="5" dirty="0">
                <a:latin typeface="Courier" charset="0"/>
                <a:cs typeface="Courier" charset="0"/>
              </a:rPr>
              <a:t>BankAccount</a:t>
            </a:r>
            <a:r>
              <a:rPr sz="1100" spc="-40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methods do </a:t>
            </a:r>
            <a:r>
              <a:rPr sz="1100" dirty="0">
                <a:latin typeface="Arial"/>
                <a:cs typeface="Arial"/>
              </a:rPr>
              <a:t>their </a:t>
            </a:r>
            <a:r>
              <a:rPr sz="1100" spc="5" dirty="0">
                <a:latin typeface="Arial"/>
                <a:cs typeface="Arial"/>
              </a:rPr>
              <a:t>work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622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 </a:t>
            </a:r>
            <a:r>
              <a:rPr spc="125" dirty="0"/>
              <a:t>Variables </a:t>
            </a:r>
            <a:r>
              <a:rPr spc="150" dirty="0"/>
              <a:t>and</a:t>
            </a:r>
            <a:r>
              <a:rPr spc="-150" dirty="0"/>
              <a:t> </a:t>
            </a:r>
            <a:r>
              <a:rPr spc="125" dirty="0"/>
              <a:t>Encapsulation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20993" y="797344"/>
            <a:ext cx="1937054" cy="145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312836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2391981"/>
            <a:ext cx="2036445" cy="87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Figure 1 </a:t>
            </a:r>
            <a:r>
              <a:rPr sz="1450" dirty="0">
                <a:latin typeface="Arial"/>
                <a:cs typeface="Arial"/>
              </a:rPr>
              <a:t>Tally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counter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Simulator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statements: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074" y="3338543"/>
            <a:ext cx="5357495" cy="58362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3286760">
              <a:lnSpc>
                <a:spcPct val="101800"/>
              </a:lnSpc>
              <a:spcBef>
                <a:spcPts val="430"/>
              </a:spcBef>
            </a:pPr>
            <a:r>
              <a:rPr sz="850" spc="10" dirty="0">
                <a:latin typeface="Courier" charset="0"/>
                <a:cs typeface="Courier" charset="0"/>
              </a:rPr>
              <a:t>Counter tally = new Counter();  tally.click();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tally.click();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int result = tally.getValue(); // Sets result to</a:t>
            </a:r>
            <a:r>
              <a:rPr sz="850" spc="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2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107" y="415041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4014210"/>
            <a:ext cx="50546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Each counter needs to store a variable that keeps track of the  number of simulated button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clicks.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847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Commenting </a:t>
            </a:r>
            <a:r>
              <a:rPr spc="70" dirty="0"/>
              <a:t>the </a:t>
            </a:r>
            <a:r>
              <a:rPr spc="95" dirty="0"/>
              <a:t>Public</a:t>
            </a:r>
            <a:r>
              <a:rPr spc="-100" dirty="0"/>
              <a:t> </a:t>
            </a:r>
            <a:r>
              <a:rPr spc="80" dirty="0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519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4742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7606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3128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758997"/>
            <a:ext cx="5341620" cy="197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Use documentation comments to describe the classes and public  methods of your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programs.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Java has a standard form for documentation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comments.</a:t>
            </a:r>
          </a:p>
          <a:p>
            <a:pPr marL="12700" marR="180340">
              <a:lnSpc>
                <a:spcPct val="115599"/>
              </a:lnSpc>
              <a:spcBef>
                <a:spcPts val="455"/>
              </a:spcBef>
            </a:pPr>
            <a:r>
              <a:rPr sz="1450" dirty="0">
                <a:latin typeface="Arial"/>
                <a:cs typeface="Arial"/>
              </a:rPr>
              <a:t>A program called </a:t>
            </a:r>
            <a:r>
              <a:rPr sz="1450" dirty="0">
                <a:latin typeface="Courier" charset="0"/>
                <a:cs typeface="Courier" charset="0"/>
              </a:rPr>
              <a:t>javadoc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can automatically generate a set of  HTML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pages.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Documentation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comment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placed before the class or method declaration </a:t>
            </a:r>
            <a:r>
              <a:rPr sz="1100" dirty="0">
                <a:latin typeface="Arial"/>
                <a:cs typeface="Arial"/>
              </a:rPr>
              <a:t>that is </a:t>
            </a:r>
            <a:r>
              <a:rPr sz="1100" spc="5" dirty="0">
                <a:latin typeface="Arial"/>
                <a:cs typeface="Arial"/>
              </a:rPr>
              <a:t>being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documented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555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56870"/>
            <a:ext cx="43268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60" dirty="0"/>
              <a:t>Commenting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</a:t>
            </a:r>
            <a:r>
              <a:rPr spc="-150" dirty="0"/>
              <a:t> </a:t>
            </a:r>
            <a:r>
              <a:rPr spc="-114" dirty="0"/>
              <a:t>-  </a:t>
            </a:r>
            <a:r>
              <a:rPr spc="150" dirty="0"/>
              <a:t>Documenting </a:t>
            </a:r>
            <a:r>
              <a:rPr spc="125" dirty="0"/>
              <a:t>a</a:t>
            </a:r>
            <a:r>
              <a:rPr spc="-110" dirty="0"/>
              <a:t> </a:t>
            </a:r>
            <a:r>
              <a:rPr spc="135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9052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8724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79220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85546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371266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402587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107" y="432259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10790">
              <a:lnSpc>
                <a:spcPct val="136100"/>
              </a:lnSpc>
            </a:pPr>
            <a:r>
              <a:rPr dirty="0"/>
              <a:t>Start the comment with a </a:t>
            </a:r>
            <a:r>
              <a:rPr dirty="0">
                <a:latin typeface="Courier" charset="0"/>
                <a:cs typeface="Courier" charset="0"/>
              </a:rPr>
              <a:t>/**</a:t>
            </a:r>
            <a:r>
              <a:rPr dirty="0"/>
              <a:t>.  Describe the method’s</a:t>
            </a:r>
            <a:r>
              <a:rPr spc="-50" dirty="0"/>
              <a:t> </a:t>
            </a:r>
            <a:r>
              <a:rPr dirty="0"/>
              <a:t>purpose.  Describe each</a:t>
            </a:r>
            <a:r>
              <a:rPr spc="-60" dirty="0"/>
              <a:t> </a:t>
            </a:r>
            <a:r>
              <a:rPr dirty="0"/>
              <a:t>parameter: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with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@param</a:t>
            </a:r>
            <a:endParaRPr sz="1100" dirty="0">
              <a:latin typeface="Courier" charset="0"/>
              <a:cs typeface="Courier" charset="0"/>
            </a:endParaRPr>
          </a:p>
          <a:p>
            <a:pPr marL="344805" marR="1833880">
              <a:lnSpc>
                <a:spcPct val="132700"/>
              </a:lnSpc>
            </a:pPr>
            <a:r>
              <a:rPr sz="1100" spc="5" dirty="0">
                <a:latin typeface="Arial"/>
                <a:cs typeface="Arial"/>
              </a:rPr>
              <a:t>name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parameter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holds 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argument  a short explanation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argument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/>
              <a:t>Describe the return</a:t>
            </a:r>
            <a:r>
              <a:rPr spc="-65" dirty="0"/>
              <a:t> </a:t>
            </a:r>
            <a:r>
              <a:rPr dirty="0"/>
              <a:t>value:</a:t>
            </a:r>
          </a:p>
          <a:p>
            <a:pPr marL="344805">
              <a:lnSpc>
                <a:spcPct val="100000"/>
              </a:lnSpc>
              <a:spcBef>
                <a:spcPts val="1010"/>
              </a:spcBef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5" dirty="0">
                <a:latin typeface="Arial"/>
                <a:cs typeface="Arial"/>
              </a:rPr>
              <a:t>with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@return</a:t>
            </a:r>
            <a:endParaRPr sz="1100" dirty="0">
              <a:latin typeface="Courier" charset="0"/>
              <a:cs typeface="Courier" charset="0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describe the return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value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/>
              <a:t>Omit </a:t>
            </a:r>
            <a:r>
              <a:rPr dirty="0">
                <a:latin typeface="Courier" charset="0"/>
                <a:cs typeface="Courier" charset="0"/>
              </a:rPr>
              <a:t>@param</a:t>
            </a:r>
            <a:r>
              <a:rPr spc="-495" dirty="0">
                <a:latin typeface="Courier" charset="0"/>
                <a:cs typeface="Courier" charset="0"/>
              </a:rPr>
              <a:t> </a:t>
            </a:r>
            <a:r>
              <a:rPr dirty="0"/>
              <a:t>tag for methods that have no arguments.</a:t>
            </a:r>
          </a:p>
          <a:p>
            <a:pPr marL="12700" marR="5080">
              <a:lnSpc>
                <a:spcPct val="134300"/>
              </a:lnSpc>
              <a:spcBef>
                <a:spcPts val="130"/>
              </a:spcBef>
            </a:pPr>
            <a:r>
              <a:rPr dirty="0"/>
              <a:t>Omit the </a:t>
            </a:r>
            <a:r>
              <a:rPr dirty="0">
                <a:latin typeface="Courier" charset="0"/>
                <a:cs typeface="Courier" charset="0"/>
              </a:rPr>
              <a:t>@return</a:t>
            </a:r>
            <a:r>
              <a:rPr spc="-490" dirty="0">
                <a:latin typeface="Courier" charset="0"/>
                <a:cs typeface="Courier" charset="0"/>
              </a:rPr>
              <a:t> </a:t>
            </a:r>
            <a:r>
              <a:rPr dirty="0"/>
              <a:t>tag for methods whose return type is </a:t>
            </a:r>
            <a:r>
              <a:rPr dirty="0">
                <a:latin typeface="Courier" charset="0"/>
                <a:cs typeface="Courier" charset="0"/>
              </a:rPr>
              <a:t>void</a:t>
            </a:r>
            <a:r>
              <a:rPr dirty="0"/>
              <a:t>.  End with</a:t>
            </a:r>
            <a:r>
              <a:rPr spc="-85" dirty="0"/>
              <a:t> </a:t>
            </a:r>
            <a:r>
              <a:rPr dirty="0"/>
              <a:t>*/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542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56743"/>
            <a:ext cx="43268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60" dirty="0"/>
              <a:t>Commenting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</a:t>
            </a:r>
            <a:r>
              <a:rPr spc="-150" dirty="0"/>
              <a:t> </a:t>
            </a:r>
            <a:r>
              <a:rPr spc="-114" dirty="0"/>
              <a:t>-  </a:t>
            </a:r>
            <a:r>
              <a:rPr spc="150" dirty="0"/>
              <a:t>Documenting </a:t>
            </a:r>
            <a:r>
              <a:rPr spc="125" dirty="0"/>
              <a:t>a</a:t>
            </a:r>
            <a:r>
              <a:rPr spc="-110" dirty="0"/>
              <a:t> </a:t>
            </a:r>
            <a:r>
              <a:rPr spc="135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8215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1080427"/>
            <a:ext cx="79502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Example: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384087"/>
            <a:ext cx="5357495" cy="110350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/**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Withdraws money from the bank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@param amount the amount to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withdraw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*/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withdraw(double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i="1" spc="100" dirty="0">
                <a:latin typeface="Trebuchet MS"/>
                <a:cs typeface="Trebuchet MS"/>
              </a:rPr>
              <a:t>implementation—filled </a:t>
            </a:r>
            <a:r>
              <a:rPr sz="850" i="1" spc="160" dirty="0">
                <a:latin typeface="Trebuchet MS"/>
                <a:cs typeface="Trebuchet MS"/>
              </a:rPr>
              <a:t>in</a:t>
            </a:r>
            <a:r>
              <a:rPr sz="850" i="1" spc="450" dirty="0">
                <a:latin typeface="Trebuchet MS"/>
                <a:cs typeface="Trebuchet MS"/>
              </a:rPr>
              <a:t> </a:t>
            </a:r>
            <a:r>
              <a:rPr sz="850" i="1" spc="145" dirty="0">
                <a:latin typeface="Trebuchet MS"/>
                <a:cs typeface="Trebuchet MS"/>
              </a:rPr>
              <a:t>later</a:t>
            </a:r>
            <a:endParaRPr sz="850" dirty="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72346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2621737"/>
            <a:ext cx="79502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Example: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4" y="2933639"/>
            <a:ext cx="5357495" cy="110350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/**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Gets the current balance of the bank</a:t>
            </a:r>
            <a:r>
              <a:rPr sz="850" spc="3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@return the current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*/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double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getBalance()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i="1" spc="100" dirty="0">
                <a:latin typeface="Trebuchet MS"/>
                <a:cs typeface="Trebuchet MS"/>
              </a:rPr>
              <a:t>implementation—filled </a:t>
            </a:r>
            <a:r>
              <a:rPr sz="850" i="1" spc="160" dirty="0">
                <a:latin typeface="Trebuchet MS"/>
                <a:cs typeface="Trebuchet MS"/>
              </a:rPr>
              <a:t>in</a:t>
            </a:r>
            <a:r>
              <a:rPr sz="850" i="1" spc="450" dirty="0">
                <a:latin typeface="Trebuchet MS"/>
                <a:cs typeface="Trebuchet MS"/>
              </a:rPr>
              <a:t> </a:t>
            </a:r>
            <a:r>
              <a:rPr sz="850" i="1" spc="145" dirty="0">
                <a:latin typeface="Trebuchet MS"/>
                <a:cs typeface="Trebuchet MS"/>
              </a:rPr>
              <a:t>later</a:t>
            </a:r>
            <a:endParaRPr sz="850" dirty="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530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56616"/>
            <a:ext cx="432689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60" dirty="0"/>
              <a:t>Commenting </a:t>
            </a:r>
            <a:r>
              <a:rPr spc="70" dirty="0"/>
              <a:t>the </a:t>
            </a:r>
            <a:r>
              <a:rPr spc="95" dirty="0"/>
              <a:t>Public </a:t>
            </a:r>
            <a:r>
              <a:rPr spc="80" dirty="0"/>
              <a:t>Interface</a:t>
            </a:r>
            <a:r>
              <a:rPr spc="-150" dirty="0"/>
              <a:t> </a:t>
            </a:r>
            <a:r>
              <a:rPr spc="-114" dirty="0"/>
              <a:t>-  </a:t>
            </a:r>
            <a:r>
              <a:rPr spc="150" dirty="0"/>
              <a:t>Documenting </a:t>
            </a:r>
            <a:r>
              <a:rPr spc="125" dirty="0"/>
              <a:t>a</a:t>
            </a:r>
            <a:r>
              <a:rPr spc="-100" dirty="0"/>
              <a:t> </a:t>
            </a:r>
            <a:r>
              <a:rPr spc="16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18202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7874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78371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905" y="1080299"/>
            <a:ext cx="452501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Place above the class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declaration.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125"/>
              </a:spcBef>
            </a:pPr>
            <a:r>
              <a:rPr sz="1450" dirty="0">
                <a:latin typeface="Arial"/>
                <a:cs typeface="Arial"/>
              </a:rPr>
              <a:t>Supply a brief comment explaining the class's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purpose.  Example: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074" y="1985648"/>
            <a:ext cx="5357495" cy="110876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/**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1684655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A bank account has a balance that can be changed by  deposits and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withdrawals.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*/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6107" y="333326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4905" y="3231540"/>
            <a:ext cx="313499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Provide documentation comments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for:</a:t>
            </a:r>
            <a:endParaRPr sz="1450">
              <a:latin typeface="Arial"/>
              <a:cs typeface="Arial"/>
            </a:endParaRPr>
          </a:p>
          <a:p>
            <a:pPr marL="344805" marR="1927225">
              <a:lnSpc>
                <a:spcPct val="132700"/>
              </a:lnSpc>
              <a:spcBef>
                <a:spcPts val="450"/>
              </a:spcBef>
            </a:pPr>
            <a:r>
              <a:rPr sz="1100" spc="5" dirty="0">
                <a:latin typeface="Arial"/>
                <a:cs typeface="Arial"/>
              </a:rPr>
              <a:t>every class  every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  <a:p>
            <a:pPr marL="344805" marR="1219835">
              <a:lnSpc>
                <a:spcPts val="1820"/>
              </a:lnSpc>
              <a:spcBef>
                <a:spcPts val="75"/>
              </a:spcBef>
            </a:pPr>
            <a:r>
              <a:rPr sz="1100" spc="5" dirty="0">
                <a:latin typeface="Arial"/>
                <a:cs typeface="Arial"/>
              </a:rPr>
              <a:t>every parameter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variable  every return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Method</a:t>
            </a:r>
            <a:r>
              <a:rPr spc="-45" dirty="0"/>
              <a:t> </a:t>
            </a:r>
            <a:r>
              <a:rPr spc="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797351" y="822083"/>
            <a:ext cx="3841140" cy="1524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1936" y="2331783"/>
            <a:ext cx="36918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3 </a:t>
            </a:r>
            <a:r>
              <a:rPr sz="1200" spc="5" dirty="0">
                <a:latin typeface="Arial"/>
                <a:cs typeface="Arial"/>
              </a:rPr>
              <a:t>A Method Summary Generated by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javadoc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Method</a:t>
            </a:r>
            <a:r>
              <a:rPr spc="-30" dirty="0"/>
              <a:t> </a:t>
            </a:r>
            <a:r>
              <a:rPr spc="130"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797351" y="822083"/>
            <a:ext cx="3841140" cy="1524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964" y="2331656"/>
            <a:ext cx="32816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4 </a:t>
            </a:r>
            <a:r>
              <a:rPr sz="1200" spc="5" dirty="0">
                <a:latin typeface="Arial"/>
                <a:cs typeface="Arial"/>
              </a:rPr>
              <a:t>Method </a:t>
            </a:r>
            <a:r>
              <a:rPr sz="1200" dirty="0">
                <a:latin typeface="Arial"/>
                <a:cs typeface="Arial"/>
              </a:rPr>
              <a:t>Detail </a:t>
            </a:r>
            <a:r>
              <a:rPr sz="1200" spc="5" dirty="0">
                <a:latin typeface="Arial"/>
                <a:cs typeface="Arial"/>
              </a:rPr>
              <a:t>Generated by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javadoc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643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81977"/>
            <a:ext cx="608711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5" dirty="0">
                <a:latin typeface="Arial"/>
                <a:cs typeface="Arial"/>
              </a:rPr>
              <a:t>How can you use the methods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public interface to </a:t>
            </a:r>
            <a:r>
              <a:rPr sz="1200" i="1" spc="5" dirty="0">
                <a:latin typeface="Arial"/>
                <a:cs typeface="Arial"/>
              </a:rPr>
              <a:t>empty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harrysChecking</a:t>
            </a:r>
            <a:endParaRPr sz="1200" dirty="0">
              <a:latin typeface="Courier" charset="0"/>
              <a:cs typeface="Courier" charset="0"/>
            </a:endParaRPr>
          </a:p>
          <a:p>
            <a:pPr marL="289560" indent="-277495">
              <a:lnSpc>
                <a:spcPts val="1435"/>
              </a:lnSpc>
            </a:pPr>
            <a:r>
              <a:rPr sz="1200" spc="5" dirty="0">
                <a:latin typeface="Arial"/>
                <a:cs typeface="Arial"/>
              </a:rPr>
              <a:t>bank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account?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40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450" dirty="0">
                <a:latin typeface="Courier" charset="0"/>
                <a:cs typeface="Courier" charset="0"/>
              </a:rPr>
              <a:t>harrysChecking.withdraw(harrysChecking.getBalance())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631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73607"/>
            <a:ext cx="335978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What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wrong with </a:t>
            </a:r>
            <a:r>
              <a:rPr sz="1200" dirty="0">
                <a:latin typeface="Arial"/>
                <a:cs typeface="Arial"/>
              </a:rPr>
              <a:t>this </a:t>
            </a:r>
            <a:r>
              <a:rPr sz="1200" spc="5" dirty="0">
                <a:latin typeface="Arial"/>
                <a:cs typeface="Arial"/>
              </a:rPr>
              <a:t>sequence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statements?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01" y="1012548"/>
            <a:ext cx="5843905" cy="2667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7625" marR="2887345">
              <a:lnSpc>
                <a:spcPct val="100000"/>
              </a:lnSpc>
              <a:spcBef>
                <a:spcPts val="400"/>
              </a:spcBef>
            </a:pPr>
            <a:r>
              <a:rPr sz="700" spc="15" dirty="0">
                <a:latin typeface="Courier" charset="0"/>
                <a:cs typeface="Courier" charset="0"/>
              </a:rPr>
              <a:t>BankAccount harrysChecking = new BankAccount(10000);  System.out.println(harrysChecking.withdraw(500));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905" y="1403781"/>
            <a:ext cx="5489575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withdraw </a:t>
            </a:r>
            <a:r>
              <a:rPr sz="1450" dirty="0">
                <a:latin typeface="Arial"/>
                <a:cs typeface="Arial"/>
              </a:rPr>
              <a:t>method has return type </a:t>
            </a:r>
            <a:r>
              <a:rPr sz="1450" dirty="0">
                <a:latin typeface="Courier" charset="0"/>
                <a:cs typeface="Courier" charset="0"/>
              </a:rPr>
              <a:t>void</a:t>
            </a:r>
            <a:r>
              <a:rPr sz="1450" dirty="0">
                <a:latin typeface="Arial"/>
                <a:cs typeface="Arial"/>
              </a:rPr>
              <a:t>. It doesn’t  return a value. Use the </a:t>
            </a:r>
            <a:r>
              <a:rPr sz="1450" dirty="0">
                <a:latin typeface="Courier" charset="0"/>
                <a:cs typeface="Courier" charset="0"/>
              </a:rPr>
              <a:t>getBalance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to obtain the balance  after the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withdrawal.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491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79322"/>
            <a:ext cx="5890895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Suppose you want a more powerful bank account abstraction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keeps </a:t>
            </a:r>
            <a:r>
              <a:rPr sz="1200" dirty="0">
                <a:latin typeface="Arial"/>
                <a:cs typeface="Arial"/>
              </a:rPr>
              <a:t>track of </a:t>
            </a:r>
            <a:r>
              <a:rPr sz="1200" spc="5" dirty="0">
                <a:latin typeface="Arial"/>
                <a:cs typeface="Arial"/>
              </a:rPr>
              <a:t>an  </a:t>
            </a:r>
            <a:r>
              <a:rPr sz="1200" i="1" spc="5" dirty="0">
                <a:latin typeface="Arial"/>
                <a:cs typeface="Arial"/>
              </a:rPr>
              <a:t>account number </a:t>
            </a:r>
            <a:r>
              <a:rPr sz="1200" dirty="0">
                <a:latin typeface="Arial"/>
                <a:cs typeface="Arial"/>
              </a:rPr>
              <a:t>in addition to </a:t>
            </a:r>
            <a:r>
              <a:rPr sz="1200" spc="5" dirty="0">
                <a:latin typeface="Arial"/>
                <a:cs typeface="Arial"/>
              </a:rPr>
              <a:t>the balance. How would you change the </a:t>
            </a:r>
            <a:r>
              <a:rPr sz="1200" dirty="0">
                <a:latin typeface="Arial"/>
                <a:cs typeface="Arial"/>
              </a:rPr>
              <a:t>public interface  to </a:t>
            </a:r>
            <a:r>
              <a:rPr sz="1200" spc="5" dirty="0">
                <a:latin typeface="Arial"/>
                <a:cs typeface="Arial"/>
              </a:rPr>
              <a:t>accommodate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enhancement?</a:t>
            </a:r>
            <a:endParaRPr sz="1200" dirty="0">
              <a:latin typeface="Arial"/>
              <a:cs typeface="Arial"/>
            </a:endParaRPr>
          </a:p>
          <a:p>
            <a:pPr marL="289560" marR="216535">
              <a:lnSpc>
                <a:spcPct val="118100"/>
              </a:lnSpc>
              <a:spcBef>
                <a:spcPts val="54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Add an </a:t>
            </a:r>
            <a:r>
              <a:rPr sz="1450" dirty="0">
                <a:latin typeface="Courier" charset="0"/>
                <a:cs typeface="Courier" charset="0"/>
              </a:rPr>
              <a:t>accountNumber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parameter to the constructors,  and add a </a:t>
            </a:r>
            <a:r>
              <a:rPr sz="1450" dirty="0">
                <a:latin typeface="Courier" charset="0"/>
                <a:cs typeface="Courier" charset="0"/>
              </a:rPr>
              <a:t>getAccountNumber </a:t>
            </a:r>
            <a:r>
              <a:rPr sz="1450" dirty="0">
                <a:latin typeface="Arial"/>
                <a:cs typeface="Arial"/>
              </a:rPr>
              <a:t>method. There is no need for a  </a:t>
            </a:r>
            <a:r>
              <a:rPr sz="1450" dirty="0">
                <a:latin typeface="Courier" charset="0"/>
                <a:cs typeface="Courier" charset="0"/>
              </a:rPr>
              <a:t>setAccountNumber </a:t>
            </a:r>
            <a:r>
              <a:rPr sz="1450" dirty="0">
                <a:latin typeface="Arial"/>
                <a:cs typeface="Arial"/>
              </a:rPr>
              <a:t>method – the account number never  changes after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construction.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478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5" dirty="0"/>
              <a:t> </a:t>
            </a:r>
            <a:r>
              <a:rPr spc="10" dirty="0"/>
              <a:t>3.9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87438"/>
            <a:ext cx="5764530" cy="106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Suppose we enhance the </a:t>
            </a:r>
            <a:r>
              <a:rPr sz="1200" spc="5" dirty="0">
                <a:latin typeface="Courier" charset="0"/>
                <a:cs typeface="Courier" charset="0"/>
              </a:rPr>
              <a:t>BankAccount</a:t>
            </a:r>
            <a:r>
              <a:rPr sz="1200" spc="-46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class so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each account has an account  number. Supply a documentation comment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constructor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Courier" charset="0"/>
                <a:cs typeface="Courier" charset="0"/>
              </a:rPr>
              <a:t>public BankAccount(int accountNumber, double</a:t>
            </a:r>
            <a:r>
              <a:rPr sz="1200" spc="-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initialBalance)</a:t>
            </a:r>
            <a:endParaRPr sz="1200" dirty="0">
              <a:latin typeface="Courier" charset="0"/>
              <a:cs typeface="Courier" charset="0"/>
            </a:endParaRPr>
          </a:p>
          <a:p>
            <a:pPr marL="289560">
              <a:lnSpc>
                <a:spcPct val="100000"/>
              </a:lnSpc>
              <a:spcBef>
                <a:spcPts val="775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074" y="1917677"/>
            <a:ext cx="5357495" cy="711092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/**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Constructs a new bank account with a given initial</a:t>
            </a:r>
            <a:r>
              <a:rPr sz="850" spc="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@param accountNumber the account number for this</a:t>
            </a:r>
            <a:r>
              <a:rPr sz="850" spc="7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@param initialBalance the initial balance for this</a:t>
            </a:r>
            <a:r>
              <a:rPr sz="850" spc="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*/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96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</a:t>
            </a:r>
            <a:r>
              <a:rPr spc="-1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269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19941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5043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05661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800963"/>
            <a:ext cx="5444490" cy="139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Instance variables </a:t>
            </a:r>
            <a:r>
              <a:rPr sz="1450" dirty="0">
                <a:latin typeface="Arial"/>
                <a:cs typeface="Arial"/>
              </a:rPr>
              <a:t>store the data of an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object.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b="1" dirty="0">
                <a:latin typeface="Arial"/>
                <a:cs typeface="Arial"/>
              </a:rPr>
              <a:t>Instance of a class: </a:t>
            </a:r>
            <a:r>
              <a:rPr sz="1450" dirty="0">
                <a:latin typeface="Arial"/>
                <a:cs typeface="Arial"/>
              </a:rPr>
              <a:t>an object of the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390"/>
              </a:spcBef>
            </a:pPr>
            <a:r>
              <a:rPr sz="1450" dirty="0">
                <a:latin typeface="Arial"/>
                <a:cs typeface="Arial"/>
              </a:rPr>
              <a:t>An instance variable is a storage location present in each object of  the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The class declaration specifies the instance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4" y="2266790"/>
            <a:ext cx="5357495" cy="711092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Counter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private int</a:t>
            </a:r>
            <a:r>
              <a:rPr sz="850" spc="-4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value;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...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07" y="321053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905" y="3074334"/>
            <a:ext cx="546989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An object's instance variables store the data required for executing  its</a:t>
            </a:r>
            <a:r>
              <a:rPr sz="1450" spc="-8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466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785" y="796683"/>
            <a:ext cx="411226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Why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following </a:t>
            </a:r>
            <a:r>
              <a:rPr sz="1200" spc="5" dirty="0">
                <a:latin typeface="Arial"/>
                <a:cs typeface="Arial"/>
              </a:rPr>
              <a:t>documentation comment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questionable?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01" y="1151016"/>
            <a:ext cx="5843905" cy="58990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00"/>
              </a:spcBef>
            </a:pPr>
            <a:r>
              <a:rPr sz="700" spc="15" dirty="0">
                <a:latin typeface="Courier" charset="0"/>
                <a:cs typeface="Courier" charset="0"/>
              </a:rPr>
              <a:t>/**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Each account has an account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number.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@return the account number of this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account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*/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int</a:t>
            </a:r>
            <a:r>
              <a:rPr sz="700" spc="-5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getAccountNumber()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905" y="1851413"/>
            <a:ext cx="5228590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The first sentence of the method description should  describe the method—it is displayed in isolation in the summary  table.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453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Providing </a:t>
            </a:r>
            <a:r>
              <a:rPr spc="70" dirty="0"/>
              <a:t>the </a:t>
            </a:r>
            <a:r>
              <a:rPr spc="190" dirty="0"/>
              <a:t>Class</a:t>
            </a:r>
            <a:r>
              <a:rPr spc="-70" dirty="0"/>
              <a:t> </a:t>
            </a:r>
            <a:r>
              <a:rPr spc="114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12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89533"/>
            <a:ext cx="4058285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private implementation of a class consists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of:</a:t>
            </a:r>
            <a:endParaRPr sz="145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instance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 marL="344805" marR="2088514">
              <a:lnSpc>
                <a:spcPct val="132700"/>
              </a:lnSpc>
            </a:pPr>
            <a:r>
              <a:rPr sz="1100" spc="5" dirty="0">
                <a:latin typeface="Arial"/>
                <a:cs typeface="Arial"/>
              </a:rPr>
              <a:t>the bodies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constructors  the bodies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440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Providing </a:t>
            </a:r>
            <a:r>
              <a:rPr spc="114" dirty="0"/>
              <a:t>Instance</a:t>
            </a:r>
            <a:r>
              <a:rPr spc="-8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112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18785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74832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05329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789406"/>
            <a:ext cx="5434330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Determine the data that each bank account object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contains.</a:t>
            </a:r>
          </a:p>
          <a:p>
            <a:pPr marL="12700" marR="15875">
              <a:lnSpc>
                <a:spcPct val="115599"/>
              </a:lnSpc>
              <a:spcBef>
                <a:spcPts val="325"/>
              </a:spcBef>
            </a:pPr>
            <a:r>
              <a:rPr sz="1450" dirty="0">
                <a:latin typeface="Arial"/>
                <a:cs typeface="Arial"/>
              </a:rPr>
              <a:t>What does the object need to remember so that it can carry out its  methods?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Arial"/>
                <a:cs typeface="Arial"/>
              </a:rPr>
              <a:t>Each bank account object only needs to store the current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balance.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instance variable declaration: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5074" y="2263472"/>
            <a:ext cx="5357495" cy="84189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private double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balance;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// Methods and constructors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below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Providing </a:t>
            </a:r>
            <a:r>
              <a:rPr spc="114" dirty="0"/>
              <a:t>Instance</a:t>
            </a:r>
            <a:r>
              <a:rPr spc="-8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1141348"/>
            <a:ext cx="333438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Like a wilderness explorer who needs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carry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items 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may be needed, an object needs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store the data  required </a:t>
            </a:r>
            <a:r>
              <a:rPr sz="1200" dirty="0">
                <a:latin typeface="Arial"/>
                <a:cs typeface="Arial"/>
              </a:rPr>
              <a:t>for its </a:t>
            </a:r>
            <a:r>
              <a:rPr sz="1200" spc="5" dirty="0">
                <a:latin typeface="Arial"/>
                <a:cs typeface="Arial"/>
              </a:rPr>
              <a:t>method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Picture 4" descr="horstmann_6e_figun_03_p09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015" y="1905000"/>
            <a:ext cx="4029458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415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Providing</a:t>
            </a:r>
            <a:r>
              <a:rPr spc="5" dirty="0"/>
              <a:t> </a:t>
            </a:r>
            <a:r>
              <a:rPr spc="135" dirty="0"/>
              <a:t>Constructors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087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1875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713356"/>
            <a:ext cx="5448935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300"/>
              </a:lnSpc>
            </a:pPr>
            <a:r>
              <a:rPr sz="1450" dirty="0">
                <a:latin typeface="Arial"/>
                <a:cs typeface="Arial"/>
              </a:rPr>
              <a:t>Constructor's job is to initialize the instance variables of the object.  The no-argument constructor sets the balance to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zero.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074" y="1397777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0;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107" y="220964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2073447"/>
            <a:ext cx="534225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The second constructor sets the balance to the value supplied as  the construction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argument.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074" y="2675333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BankAccount(double</a:t>
            </a:r>
            <a:r>
              <a:rPr sz="850" spc="4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initialBalance)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initialBalance;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250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53822"/>
            <a:ext cx="46399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35" dirty="0"/>
              <a:t>Providing Constructors </a:t>
            </a:r>
            <a:r>
              <a:rPr spc="-114" dirty="0"/>
              <a:t>- </a:t>
            </a:r>
            <a:r>
              <a:rPr spc="135" dirty="0"/>
              <a:t>Tracing</a:t>
            </a:r>
            <a:r>
              <a:rPr spc="20" dirty="0"/>
              <a:t> </a:t>
            </a:r>
            <a:r>
              <a:rPr spc="70" dirty="0"/>
              <a:t>the  </a:t>
            </a:r>
            <a:r>
              <a:rPr spc="9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785" y="1084529"/>
            <a:ext cx="407797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Steps </a:t>
            </a:r>
            <a:r>
              <a:rPr sz="1200" dirty="0">
                <a:latin typeface="Arial"/>
                <a:cs typeface="Arial"/>
              </a:rPr>
              <a:t>carried </a:t>
            </a:r>
            <a:r>
              <a:rPr sz="1200" spc="5" dirty="0">
                <a:latin typeface="Arial"/>
                <a:cs typeface="Arial"/>
              </a:rPr>
              <a:t>out when the </a:t>
            </a:r>
            <a:r>
              <a:rPr sz="1200" dirty="0">
                <a:latin typeface="Arial"/>
                <a:cs typeface="Arial"/>
              </a:rPr>
              <a:t>following </a:t>
            </a:r>
            <a:r>
              <a:rPr sz="1200" spc="5" dirty="0">
                <a:latin typeface="Arial"/>
                <a:cs typeface="Arial"/>
              </a:rPr>
              <a:t>statement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executed: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01" y="1438861"/>
            <a:ext cx="5843905" cy="159018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00"/>
              </a:spcBef>
            </a:pPr>
            <a:r>
              <a:rPr sz="700" spc="15" dirty="0">
                <a:latin typeface="Courier" charset="0"/>
                <a:cs typeface="Courier" charset="0"/>
              </a:rPr>
              <a:t>BankAccount harrysChecking = new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BankAccount(1000);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6107" y="185509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9576" y="1819445"/>
            <a:ext cx="131884" cy="13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216006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277823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1007" y="2742658"/>
            <a:ext cx="131884" cy="131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107" y="309144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7795" y="3319632"/>
            <a:ext cx="131884" cy="131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107" y="365191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107" y="422063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435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Create a new object of type</a:t>
            </a:r>
            <a:r>
              <a:rPr spc="-40" dirty="0"/>
              <a:t> </a:t>
            </a:r>
            <a:r>
              <a:rPr dirty="0">
                <a:latin typeface="Courier" charset="0"/>
                <a:cs typeface="Courier" charset="0"/>
              </a:rPr>
              <a:t>BankAccount</a:t>
            </a:r>
            <a:r>
              <a:rPr dirty="0"/>
              <a:t>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/>
              <a:t>Call the second</a:t>
            </a:r>
            <a:r>
              <a:rPr spc="-60" dirty="0"/>
              <a:t> </a:t>
            </a:r>
            <a:r>
              <a:rPr dirty="0"/>
              <a:t>constructor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because an argument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supplied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the constructor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/>
              <a:t>Set the parameter variable </a:t>
            </a:r>
            <a:r>
              <a:rPr dirty="0">
                <a:latin typeface="Courier" charset="0"/>
                <a:cs typeface="Courier" charset="0"/>
              </a:rPr>
              <a:t>initialBalance</a:t>
            </a:r>
            <a:r>
              <a:rPr spc="-484" dirty="0">
                <a:latin typeface="Courier" charset="0"/>
                <a:cs typeface="Courier" charset="0"/>
              </a:rPr>
              <a:t> </a:t>
            </a:r>
            <a:r>
              <a:rPr dirty="0"/>
              <a:t>to 1000.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/>
              <a:t>Set the </a:t>
            </a:r>
            <a:r>
              <a:rPr dirty="0">
                <a:latin typeface="Courier" charset="0"/>
                <a:cs typeface="Courier" charset="0"/>
              </a:rPr>
              <a:t>balance</a:t>
            </a:r>
            <a:r>
              <a:rPr spc="-480" dirty="0">
                <a:latin typeface="Courier" charset="0"/>
                <a:cs typeface="Courier" charset="0"/>
              </a:rPr>
              <a:t> </a:t>
            </a:r>
            <a:r>
              <a:rPr dirty="0"/>
              <a:t>instance variable of the newly created object to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>
                <a:latin typeface="Courier" charset="0"/>
                <a:cs typeface="Courier" charset="0"/>
              </a:rPr>
              <a:t>initialBalance</a:t>
            </a:r>
            <a:r>
              <a:rPr dirty="0"/>
              <a:t>.</a:t>
            </a:r>
          </a:p>
          <a:p>
            <a:pPr marL="12700" marR="250190">
              <a:lnSpc>
                <a:spcPct val="115599"/>
              </a:lnSpc>
              <a:spcBef>
                <a:spcPts val="325"/>
              </a:spcBef>
            </a:pPr>
            <a:r>
              <a:rPr dirty="0"/>
              <a:t>Return an object reference, that is, the memory location of the  object.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/>
              <a:t>Store that object reference in the </a:t>
            </a:r>
            <a:r>
              <a:rPr dirty="0">
                <a:latin typeface="Courier" charset="0"/>
                <a:cs typeface="Courier" charset="0"/>
              </a:rPr>
              <a:t>harrysChecking</a:t>
            </a:r>
            <a:r>
              <a:rPr spc="-475" dirty="0">
                <a:latin typeface="Courier" charset="0"/>
                <a:cs typeface="Courier" charset="0"/>
              </a:rPr>
              <a:t> </a:t>
            </a:r>
            <a:r>
              <a:rPr dirty="0"/>
              <a:t>variable.</a:t>
            </a:r>
          </a:p>
        </p:txBody>
      </p:sp>
      <p:sp>
        <p:nvSpPr>
          <p:cNvPr id="16" name="object 16"/>
          <p:cNvSpPr/>
          <p:nvPr/>
        </p:nvSpPr>
        <p:spPr>
          <a:xfrm>
            <a:off x="6006795" y="4185150"/>
            <a:ext cx="131884" cy="131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88110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015" y="252425"/>
            <a:ext cx="46399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35" dirty="0"/>
              <a:t>Providing Constructors </a:t>
            </a:r>
            <a:r>
              <a:rPr spc="-114" dirty="0"/>
              <a:t>- </a:t>
            </a:r>
            <a:r>
              <a:rPr spc="135" dirty="0"/>
              <a:t>Tracing</a:t>
            </a:r>
            <a:r>
              <a:rPr spc="20" dirty="0"/>
              <a:t> </a:t>
            </a:r>
            <a:r>
              <a:rPr spc="70" dirty="0"/>
              <a:t>the  </a:t>
            </a:r>
            <a:r>
              <a:rPr spc="90" dirty="0"/>
              <a:t>Statement</a:t>
            </a:r>
          </a:p>
        </p:txBody>
      </p:sp>
      <p:sp>
        <p:nvSpPr>
          <p:cNvPr id="4" name="object 2"/>
          <p:cNvSpPr/>
          <p:nvPr/>
        </p:nvSpPr>
        <p:spPr>
          <a:xfrm>
            <a:off x="640715" y="1022763"/>
            <a:ext cx="3198202" cy="4220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058602" y="4876800"/>
            <a:ext cx="24187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5 </a:t>
            </a:r>
            <a:r>
              <a:rPr sz="1200" spc="5" dirty="0">
                <a:latin typeface="Arial"/>
                <a:cs typeface="Arial"/>
              </a:rPr>
              <a:t>How a Constructor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Works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Providing</a:t>
            </a:r>
            <a:r>
              <a:rPr spc="5" dirty="0"/>
              <a:t> </a:t>
            </a:r>
            <a:r>
              <a:rPr spc="135" dirty="0"/>
              <a:t>Constructors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399" y="1139444"/>
            <a:ext cx="2424201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A constructor </a:t>
            </a:r>
            <a:r>
              <a:rPr sz="1200" dirty="0">
                <a:latin typeface="Arial"/>
                <a:cs typeface="Arial"/>
              </a:rPr>
              <a:t>is like </a:t>
            </a:r>
            <a:r>
              <a:rPr sz="1200" spc="5" dirty="0">
                <a:latin typeface="Arial"/>
                <a:cs typeface="Arial"/>
              </a:rPr>
              <a:t>a set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assembly </a:t>
            </a:r>
            <a:r>
              <a:rPr sz="1200" dirty="0">
                <a:latin typeface="Arial"/>
                <a:cs typeface="Arial"/>
              </a:rPr>
              <a:t>instructions for  </a:t>
            </a:r>
            <a:r>
              <a:rPr sz="1200" spc="5" dirty="0">
                <a:latin typeface="Arial"/>
                <a:cs typeface="Arial"/>
              </a:rPr>
              <a:t>an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object.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Picture 4" descr="horstmann_6e_figun_03_p092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699" y="1139444"/>
            <a:ext cx="2999478" cy="212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224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Providing</a:t>
            </a:r>
            <a:r>
              <a:rPr spc="-5" dirty="0"/>
              <a:t> </a:t>
            </a:r>
            <a:r>
              <a:rPr spc="16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89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2522" y="142471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969" y="16484"/>
                </a:moveTo>
                <a:lnTo>
                  <a:pt x="32969" y="27199"/>
                </a:lnTo>
                <a:lnTo>
                  <a:pt x="27471" y="32969"/>
                </a:lnTo>
                <a:lnTo>
                  <a:pt x="16484" y="32969"/>
                </a:lnTo>
                <a:lnTo>
                  <a:pt x="5497" y="32969"/>
                </a:lnTo>
                <a:lnTo>
                  <a:pt x="0" y="27199"/>
                </a:lnTo>
                <a:lnTo>
                  <a:pt x="0" y="16484"/>
                </a:lnTo>
                <a:lnTo>
                  <a:pt x="0" y="5769"/>
                </a:lnTo>
                <a:lnTo>
                  <a:pt x="5497" y="0"/>
                </a:lnTo>
                <a:lnTo>
                  <a:pt x="16484" y="0"/>
                </a:lnTo>
                <a:lnTo>
                  <a:pt x="27471" y="0"/>
                </a:lnTo>
                <a:lnTo>
                  <a:pt x="32969" y="5769"/>
                </a:lnTo>
                <a:lnTo>
                  <a:pt x="32969" y="16484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2522" y="189453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969" y="16484"/>
                </a:moveTo>
                <a:lnTo>
                  <a:pt x="32969" y="27199"/>
                </a:lnTo>
                <a:lnTo>
                  <a:pt x="27471" y="32969"/>
                </a:lnTo>
                <a:lnTo>
                  <a:pt x="16484" y="32969"/>
                </a:lnTo>
                <a:lnTo>
                  <a:pt x="5497" y="32969"/>
                </a:lnTo>
                <a:lnTo>
                  <a:pt x="0" y="27199"/>
                </a:lnTo>
                <a:lnTo>
                  <a:pt x="0" y="16484"/>
                </a:lnTo>
                <a:lnTo>
                  <a:pt x="0" y="5769"/>
                </a:lnTo>
                <a:lnTo>
                  <a:pt x="5497" y="0"/>
                </a:lnTo>
                <a:lnTo>
                  <a:pt x="16484" y="0"/>
                </a:lnTo>
                <a:lnTo>
                  <a:pt x="27471" y="0"/>
                </a:lnTo>
                <a:lnTo>
                  <a:pt x="32969" y="5769"/>
                </a:lnTo>
                <a:lnTo>
                  <a:pt x="32969" y="16484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18301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787247"/>
            <a:ext cx="3237865" cy="1812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Is the method an accessor or a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mutator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Mutator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endParaRPr sz="1100" dirty="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  <a:spcBef>
                <a:spcPts val="615"/>
              </a:spcBef>
            </a:pPr>
            <a:r>
              <a:rPr sz="850" dirty="0">
                <a:latin typeface="Arial"/>
                <a:cs typeface="Arial"/>
              </a:rPr>
              <a:t>Update the instance variables in some</a:t>
            </a:r>
            <a:r>
              <a:rPr sz="850" spc="-10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way</a:t>
            </a:r>
          </a:p>
          <a:p>
            <a:pPr marL="344805">
              <a:lnSpc>
                <a:spcPct val="100000"/>
              </a:lnSpc>
              <a:spcBef>
                <a:spcPts val="675"/>
              </a:spcBef>
            </a:pPr>
            <a:r>
              <a:rPr sz="1100" spc="5" dirty="0">
                <a:latin typeface="Arial"/>
                <a:cs typeface="Arial"/>
              </a:rPr>
              <a:t>Accessor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endParaRPr sz="1100" dirty="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  <a:spcBef>
                <a:spcPts val="680"/>
              </a:spcBef>
            </a:pPr>
            <a:r>
              <a:rPr sz="850" dirty="0">
                <a:latin typeface="Arial"/>
                <a:cs typeface="Arial"/>
              </a:rPr>
              <a:t>Retrieves or computes a</a:t>
            </a:r>
            <a:r>
              <a:rPr sz="850" spc="-10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result</a:t>
            </a: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dirty="0">
                <a:latin typeface="Courier" charset="0"/>
                <a:cs typeface="Courier" charset="0"/>
              </a:rPr>
              <a:t>deposit</a:t>
            </a:r>
            <a:r>
              <a:rPr sz="1450" spc="-52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- a mutator method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Updates the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balance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4" y="2689912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deposit(double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R="3034665" algn="ctr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 balance +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212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Providing </a:t>
            </a:r>
            <a:r>
              <a:rPr spc="165" dirty="0"/>
              <a:t>Methods </a:t>
            </a:r>
            <a:r>
              <a:rPr spc="-114" dirty="0"/>
              <a:t>-</a:t>
            </a:r>
            <a:r>
              <a:rPr spc="-210" dirty="0"/>
              <a:t> </a:t>
            </a:r>
            <a:r>
              <a:rPr spc="110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708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95363"/>
            <a:ext cx="304990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ourier" charset="0"/>
                <a:cs typeface="Courier" charset="0"/>
              </a:rPr>
              <a:t>withdraw</a:t>
            </a:r>
            <a:r>
              <a:rPr sz="1450" spc="-52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- another mutator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074" y="1099021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withdraw(double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 balance -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191913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1817408"/>
            <a:ext cx="36315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ourier" charset="0"/>
                <a:cs typeface="Courier" charset="0"/>
              </a:rPr>
              <a:t>getBalance</a:t>
            </a:r>
            <a:r>
              <a:rPr sz="1450" spc="-509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- an accessor method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Arial"/>
                <a:cs typeface="Arial"/>
              </a:rPr>
              <a:t>Returns a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value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4" y="2434274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double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getBalance()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return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71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</a:t>
            </a:r>
            <a:r>
              <a:rPr spc="-1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24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0526" y="122388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0526" y="145467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526" y="168545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19821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800709"/>
            <a:ext cx="5156835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An instance variable declaration consists of the following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parts:</a:t>
            </a:r>
          </a:p>
          <a:p>
            <a:pPr marL="344805" marR="2932430">
              <a:lnSpc>
                <a:spcPct val="1377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access </a:t>
            </a:r>
            <a:r>
              <a:rPr sz="1100" dirty="0">
                <a:latin typeface="Arial"/>
                <a:cs typeface="Arial"/>
              </a:rPr>
              <a:t>specifier 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Courier" charset="0"/>
                <a:cs typeface="Courier" charset="0"/>
              </a:rPr>
              <a:t>private</a:t>
            </a:r>
            <a:r>
              <a:rPr sz="1100" spc="5" dirty="0">
                <a:latin typeface="Arial"/>
                <a:cs typeface="Arial"/>
              </a:rPr>
              <a:t>)  type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variable (such as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int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name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variable (such as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value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You should declare all instance variables as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private.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Table </a:t>
            </a:r>
            <a:r>
              <a:rPr spc="120" dirty="0"/>
              <a:t>1 </a:t>
            </a:r>
            <a:r>
              <a:rPr spc="135" dirty="0"/>
              <a:t>Implementing</a:t>
            </a:r>
            <a:r>
              <a:rPr spc="-105" dirty="0"/>
              <a:t> </a:t>
            </a:r>
            <a:r>
              <a:rPr spc="18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797351" y="822083"/>
            <a:ext cx="3841140" cy="2448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229565"/>
            <a:ext cx="3867785" cy="303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75" dirty="0"/>
              <a:t>s</a:t>
            </a:r>
            <a:r>
              <a:rPr spc="40" dirty="0"/>
              <a:t>e</a:t>
            </a:r>
            <a:r>
              <a:rPr spc="55" dirty="0"/>
              <a:t>c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  <a:r>
              <a:rPr spc="-145" dirty="0"/>
              <a:t>_</a:t>
            </a:r>
            <a:r>
              <a:rPr spc="120" dirty="0"/>
              <a:t>3</a:t>
            </a:r>
            <a:r>
              <a:rPr spc="310" dirty="0"/>
              <a:t>/</a:t>
            </a:r>
            <a:r>
              <a:rPr spc="85" dirty="0">
                <a:solidFill>
                  <a:srgbClr val="000080"/>
                </a:solidFill>
                <a:hlinkClick r:id="rId2"/>
              </a:rPr>
              <a:t>B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150" dirty="0">
                <a:solidFill>
                  <a:srgbClr val="000080"/>
                </a:solidFill>
                <a:hlinkClick r:id="rId2"/>
              </a:rPr>
              <a:t>n</a:t>
            </a:r>
            <a:r>
              <a:rPr spc="185" dirty="0">
                <a:solidFill>
                  <a:srgbClr val="000080"/>
                </a:solidFill>
                <a:hlinkClick r:id="rId2"/>
              </a:rPr>
              <a:t>k</a:t>
            </a:r>
            <a:r>
              <a:rPr spc="220" dirty="0">
                <a:solidFill>
                  <a:srgbClr val="000080"/>
                </a:solidFill>
                <a:hlinkClick r:id="rId2"/>
              </a:rPr>
              <a:t>A</a:t>
            </a:r>
            <a:r>
              <a:rPr spc="55" dirty="0">
                <a:solidFill>
                  <a:srgbClr val="000080"/>
                </a:solidFill>
                <a:hlinkClick r:id="rId2"/>
              </a:rPr>
              <a:t>cc</a:t>
            </a:r>
            <a:r>
              <a:rPr spc="160" dirty="0">
                <a:solidFill>
                  <a:srgbClr val="000080"/>
                </a:solidFill>
                <a:hlinkClick r:id="rId2"/>
              </a:rPr>
              <a:t>o</a:t>
            </a:r>
            <a:r>
              <a:rPr spc="150" dirty="0">
                <a:solidFill>
                  <a:srgbClr val="000080"/>
                </a:solidFill>
                <a:hlinkClick r:id="rId2"/>
              </a:rPr>
              <a:t>un</a:t>
            </a:r>
            <a:r>
              <a:rPr spc="30" dirty="0">
                <a:solidFill>
                  <a:srgbClr val="000080"/>
                </a:solidFill>
                <a:hlinkClick r:id="rId2"/>
              </a:rPr>
              <a:t>t</a:t>
            </a:r>
            <a:r>
              <a:rPr spc="-22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145" dirty="0">
                <a:solidFill>
                  <a:srgbClr val="000080"/>
                </a:solidFill>
                <a:hlinkClick r:id="rId2"/>
              </a:rPr>
              <a:t>v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0359623"/>
              </p:ext>
            </p:extLst>
          </p:nvPr>
        </p:nvGraphicFramePr>
        <p:xfrm>
          <a:off x="628014" y="685805"/>
          <a:ext cx="6687187" cy="4736900"/>
        </p:xfrm>
        <a:graphic>
          <a:graphicData uri="http://schemas.openxmlformats.org/drawingml/2006/table">
            <a:tbl>
              <a:tblPr firstRow="1" bandRow="1"/>
              <a:tblGrid>
                <a:gridCol w="381287"/>
                <a:gridCol w="4150243"/>
                <a:gridCol w="2155657"/>
              </a:tblGrid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 dirty="0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import 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java.awt.Graphics2D;</a:t>
                      </a:r>
                      <a:endParaRPr lang="en-US" sz="850" b="0" i="0" u="none" strike="noStrike" dirty="0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1"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import </a:t>
                      </a:r>
                      <a:r>
                        <a:rPr lang="en-US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java.awt.Rectangle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;</a:t>
                      </a:r>
                      <a:endParaRPr lang="en-US" sz="850" b="0" i="0" u="none" strike="noStrike" dirty="0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3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import 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java.awt.geom.Ellipse2D;</a:t>
                      </a:r>
                      <a:endParaRPr lang="en-US" sz="850" b="0" i="0" u="none" strike="noStrike" dirty="0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4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import 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java.awt.geom.Line2D;</a:t>
                      </a:r>
                      <a:endParaRPr lang="en-US" sz="850" b="0" i="0" u="none" strike="noStrike" dirty="0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5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import 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java.awt.geom.Point2D;</a:t>
                      </a:r>
                      <a:endParaRPr lang="en-US" sz="850" b="0" i="0" u="none" strike="noStrike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6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7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/**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8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A car shape that can be positioned anywhere on the screen.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9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bg-BG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*/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10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public class 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Car</a:t>
                      </a:r>
                      <a:endParaRPr lang="en-US" sz="850" b="0" i="0" u="none" strike="noStrike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cs-CZ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11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{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12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private </a:t>
                      </a:r>
                      <a:r>
                        <a:rPr lang="en-US" sz="850" b="0" i="0" u="none" strike="noStrike" dirty="0" err="1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int</a:t>
                      </a:r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 </a:t>
                      </a:r>
                      <a:r>
                        <a:rPr lang="en-US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xLeft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;</a:t>
                      </a:r>
                      <a:endParaRPr lang="en-US" sz="850" b="0" i="0" u="none" strike="noStrike" dirty="0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13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private int 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yTop;</a:t>
                      </a:r>
                      <a:endParaRPr lang="en-US" sz="850" b="0" i="0" u="none" strike="noStrike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14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15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/**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16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Constructs a car with a given top left corner.</a:t>
                      </a: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17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@param x </a:t>
                      </a:r>
                      <a:r>
                        <a:rPr lang="en-US" sz="850" b="0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the x coordinate of the top left corner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fi-FI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18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@param y </a:t>
                      </a:r>
                      <a:r>
                        <a:rPr lang="en-US" sz="850" b="0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the y coordinate of the top left corner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19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bg-BG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*/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20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public 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Car(</a:t>
                      </a:r>
                      <a:r>
                        <a:rPr lang="en-US" sz="850" b="0" i="0" u="none" strike="noStrike" dirty="0" err="1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int</a:t>
                      </a:r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 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x, </a:t>
                      </a:r>
                      <a:r>
                        <a:rPr lang="en-US" sz="850" b="0" i="0" u="none" strike="noStrike" dirty="0" err="1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int</a:t>
                      </a:r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 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y)</a:t>
                      </a:r>
                      <a:endParaRPr lang="en-US" sz="850" b="0" i="0" u="none" strike="noStrike" dirty="0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cs-CZ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21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{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22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xLeft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 = x;</a:t>
                      </a: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23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yTop = y;</a:t>
                      </a: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24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}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25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26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/**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27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Draws the car.</a:t>
                      </a: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28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@param g2 </a:t>
                      </a:r>
                      <a:r>
                        <a:rPr lang="en-US" sz="850" b="0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the graphics context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29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bg-BG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*/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30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public void 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draw(Graphics2D g2)</a:t>
                      </a:r>
                      <a:endParaRPr lang="en-US" sz="850" b="0" i="0" u="none" strike="noStrike">
                        <a:solidFill>
                          <a:srgbClr val="CC0066"/>
                        </a:solidFill>
                        <a:effectLst/>
                        <a:latin typeface="Courier" charset="0"/>
                      </a:endParaRP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31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{</a:t>
                      </a:r>
                    </a:p>
                  </a:txBody>
                  <a:tcPr marL="104407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is-I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32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Rectangle body = </a:t>
                      </a:r>
                      <a:r>
                        <a:rPr lang="en-US" sz="850" b="0" i="0" u="none" strike="noStrike" dirty="0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new 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Rectangle(</a:t>
                      </a:r>
                      <a:r>
                        <a:rPr lang="en-US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xLeft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, </a:t>
                      </a:r>
                      <a:r>
                        <a:rPr lang="en-US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yTop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 + </a:t>
                      </a:r>
                      <a:r>
                        <a:rPr lang="en-US" sz="850" b="0" i="0" u="none" strike="noStrike" dirty="0">
                          <a:solidFill>
                            <a:srgbClr val="66FF18"/>
                          </a:solidFill>
                          <a:effectLst/>
                          <a:latin typeface="Courier" charset="0"/>
                        </a:rPr>
                        <a:t>10</a:t>
                      </a:r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,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850" b="0" i="0" u="none" strike="noStrike" dirty="0">
                          <a:solidFill>
                            <a:srgbClr val="66FF18"/>
                          </a:solidFill>
                          <a:effectLst/>
                          <a:latin typeface="Courier" charset="0"/>
                        </a:rPr>
                        <a:t>60</a:t>
                      </a:r>
                      <a:r>
                        <a:rPr lang="is-I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, </a:t>
                      </a:r>
                      <a:r>
                        <a:rPr lang="is-IS" sz="850" b="0" i="0" u="none" strike="noStrike" dirty="0">
                          <a:solidFill>
                            <a:srgbClr val="66FF18"/>
                          </a:solidFill>
                          <a:effectLst/>
                          <a:latin typeface="Courier" charset="0"/>
                        </a:rPr>
                        <a:t>10</a:t>
                      </a:r>
                      <a:r>
                        <a:rPr lang="is-I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);</a:t>
                      </a:r>
                      <a:endParaRPr lang="is-IS" sz="850" b="0" i="0" u="none" strike="noStrike" dirty="0">
                        <a:solidFill>
                          <a:srgbClr val="66FF18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33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Ellipse2D.Double frontTire</a:t>
                      </a: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ru-RU" sz="850" b="1" i="0" u="none" strike="noStrike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34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= </a:t>
                      </a:r>
                      <a:r>
                        <a:rPr lang="en-US" sz="850" b="0" i="0" u="none" strike="noStrike">
                          <a:solidFill>
                            <a:srgbClr val="CC0066"/>
                          </a:solidFill>
                          <a:effectLst/>
                          <a:latin typeface="Courier" charset="0"/>
                        </a:rPr>
                        <a:t>new 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Ellipse2D.Double(xLeft + </a:t>
                      </a:r>
                      <a:r>
                        <a:rPr lang="en-US" sz="850" b="0" i="0" u="none" strike="noStrike">
                          <a:solidFill>
                            <a:srgbClr val="66FF18"/>
                          </a:solidFill>
                          <a:effectLst/>
                          <a:latin typeface="Courier" charset="0"/>
                        </a:rPr>
                        <a:t>10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, yTop + </a:t>
                      </a:r>
                      <a:r>
                        <a:rPr lang="en-US" sz="850" b="0" i="0" u="none" strike="noStrike">
                          <a:solidFill>
                            <a:srgbClr val="66FF18"/>
                          </a:solidFill>
                          <a:effectLst/>
                          <a:latin typeface="Courier" charset="0"/>
                        </a:rPr>
                        <a:t>20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,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850" b="0" i="0" u="none" strike="noStrike" dirty="0">
                          <a:solidFill>
                            <a:srgbClr val="66FF18"/>
                          </a:solidFill>
                          <a:effectLst/>
                          <a:latin typeface="Courier" charset="0"/>
                        </a:rPr>
                        <a:t>10</a:t>
                      </a:r>
                      <a:r>
                        <a:rPr lang="is-I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, </a:t>
                      </a:r>
                      <a:r>
                        <a:rPr lang="is-IS" sz="850" b="0" i="0" u="none" strike="noStrike" dirty="0">
                          <a:solidFill>
                            <a:srgbClr val="66FF18"/>
                          </a:solidFill>
                          <a:effectLst/>
                          <a:latin typeface="Courier" charset="0"/>
                        </a:rPr>
                        <a:t>10</a:t>
                      </a:r>
                      <a:r>
                        <a:rPr lang="is-I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);</a:t>
                      </a:r>
                      <a:endParaRPr lang="is-IS" sz="850" b="0" i="0" u="none" strike="noStrike" dirty="0">
                        <a:solidFill>
                          <a:srgbClr val="66FF18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8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50" b="1" i="0" u="none" strike="noStrike" dirty="0">
                          <a:solidFill>
                            <a:srgbClr val="0073FF"/>
                          </a:solidFill>
                          <a:effectLst/>
                          <a:latin typeface="Courier" charset="0"/>
                        </a:rPr>
                        <a:t>35</a:t>
                      </a:r>
                    </a:p>
                  </a:txBody>
                  <a:tcPr marL="580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Ellipse2D.Double </a:t>
                      </a:r>
                      <a:r>
                        <a:rPr lang="en-US" sz="8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charset="0"/>
                        </a:rPr>
                        <a:t>rearTire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156610" marR="5800" marT="58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Courier" charset="0"/>
                      </a:endParaRPr>
                    </a:p>
                  </a:txBody>
                  <a:tcPr marL="5800" marR="5800" marT="58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034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82992"/>
            <a:ext cx="600392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Suppose we modify the </a:t>
            </a:r>
            <a:r>
              <a:rPr sz="1200" spc="5" dirty="0">
                <a:latin typeface="Courier" charset="0"/>
                <a:cs typeface="Courier" charset="0"/>
              </a:rPr>
              <a:t>BankAccount</a:t>
            </a:r>
            <a:r>
              <a:rPr sz="1200" spc="-47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class so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each bank account has an account  number. How does </a:t>
            </a:r>
            <a:r>
              <a:rPr sz="1200" dirty="0">
                <a:latin typeface="Arial"/>
                <a:cs typeface="Arial"/>
              </a:rPr>
              <a:t>this </a:t>
            </a:r>
            <a:r>
              <a:rPr sz="1200" spc="5" dirty="0">
                <a:latin typeface="Arial"/>
                <a:cs typeface="Arial"/>
              </a:rPr>
              <a:t>change </a:t>
            </a:r>
            <a:r>
              <a:rPr sz="1200" dirty="0">
                <a:latin typeface="Arial"/>
                <a:cs typeface="Arial"/>
              </a:rPr>
              <a:t>affect </a:t>
            </a:r>
            <a:r>
              <a:rPr sz="1200" spc="5" dirty="0">
                <a:latin typeface="Arial"/>
                <a:cs typeface="Arial"/>
              </a:rPr>
              <a:t>the instance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variables?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9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An instance variable needs to be added to the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5074" y="1554691"/>
            <a:ext cx="535749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private int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accountNumber;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021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67511"/>
            <a:ext cx="510794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Why does the </a:t>
            </a:r>
            <a:r>
              <a:rPr sz="1200" dirty="0">
                <a:latin typeface="Arial"/>
                <a:cs typeface="Arial"/>
              </a:rPr>
              <a:t>following </a:t>
            </a:r>
            <a:r>
              <a:rPr sz="1200" spc="5" dirty="0">
                <a:latin typeface="Arial"/>
                <a:cs typeface="Arial"/>
              </a:rPr>
              <a:t>code not succeed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robbing mom's bank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account?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01" y="1010572"/>
            <a:ext cx="5843905" cy="909223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70"/>
              </a:spcBef>
            </a:pPr>
            <a:r>
              <a:rPr sz="700" spc="15" dirty="0">
                <a:latin typeface="Courier" charset="0"/>
                <a:cs typeface="Courier" charset="0"/>
              </a:rPr>
              <a:t>public class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BankRobber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static void main(String[]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args)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1000" marR="277622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BankAccount momsSavings = new BankAccount(1000);  momsSavings.balance =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905" y="2036386"/>
            <a:ext cx="5502910" cy="107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Because the </a:t>
            </a:r>
            <a:r>
              <a:rPr sz="1450" dirty="0">
                <a:latin typeface="Courier" charset="0"/>
                <a:cs typeface="Courier" charset="0"/>
              </a:rPr>
              <a:t>balance </a:t>
            </a:r>
            <a:r>
              <a:rPr sz="1450" dirty="0">
                <a:latin typeface="Arial"/>
                <a:cs typeface="Arial"/>
              </a:rPr>
              <a:t>instance variable is accessed  from the </a:t>
            </a:r>
            <a:r>
              <a:rPr sz="1450" dirty="0">
                <a:latin typeface="Courier" charset="0"/>
                <a:cs typeface="Courier" charset="0"/>
              </a:rPr>
              <a:t>main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of </a:t>
            </a:r>
            <a:r>
              <a:rPr sz="1450" dirty="0">
                <a:latin typeface="Courier" charset="0"/>
                <a:cs typeface="Courier" charset="0"/>
              </a:rPr>
              <a:t>BankRobber</a:t>
            </a:r>
            <a:r>
              <a:rPr sz="1450" dirty="0">
                <a:latin typeface="Arial"/>
                <a:cs typeface="Arial"/>
              </a:rPr>
              <a:t>. The compiler will report an  error because </a:t>
            </a:r>
            <a:r>
              <a:rPr sz="1450" dirty="0">
                <a:latin typeface="Courier" charset="0"/>
                <a:cs typeface="Courier" charset="0"/>
              </a:rPr>
              <a:t>main </a:t>
            </a:r>
            <a:r>
              <a:rPr sz="1450" dirty="0">
                <a:latin typeface="Arial"/>
                <a:cs typeface="Arial"/>
              </a:rPr>
              <a:t>is not a method of the </a:t>
            </a:r>
            <a:r>
              <a:rPr sz="1450" dirty="0">
                <a:latin typeface="Courier" charset="0"/>
                <a:cs typeface="Courier" charset="0"/>
              </a:rPr>
              <a:t>BankAccount </a:t>
            </a:r>
            <a:r>
              <a:rPr sz="1450" dirty="0">
                <a:latin typeface="Arial"/>
                <a:cs typeface="Arial"/>
              </a:rPr>
              <a:t>class  and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main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has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no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access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to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instance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9008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68860"/>
            <a:ext cx="580834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99"/>
              </a:lnSpc>
            </a:pP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5" dirty="0">
                <a:latin typeface="Courier" charset="0"/>
                <a:cs typeface="Courier" charset="0"/>
              </a:rPr>
              <a:t>Rectangle</a:t>
            </a:r>
            <a:r>
              <a:rPr sz="1200" spc="-42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class has </a:t>
            </a:r>
            <a:r>
              <a:rPr sz="1200" dirty="0">
                <a:latin typeface="Arial"/>
                <a:cs typeface="Arial"/>
              </a:rPr>
              <a:t>four </a:t>
            </a:r>
            <a:r>
              <a:rPr sz="1200" spc="5" dirty="0">
                <a:latin typeface="Arial"/>
                <a:cs typeface="Arial"/>
              </a:rPr>
              <a:t>instance </a:t>
            </a:r>
            <a:r>
              <a:rPr sz="1200" dirty="0">
                <a:latin typeface="Arial"/>
                <a:cs typeface="Arial"/>
              </a:rPr>
              <a:t>variables: </a:t>
            </a:r>
            <a:r>
              <a:rPr sz="1200" dirty="0">
                <a:latin typeface="Courier" charset="0"/>
                <a:cs typeface="Courier" charset="0"/>
              </a:rPr>
              <a:t>x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dirty="0">
                <a:latin typeface="Courier" charset="0"/>
                <a:cs typeface="Courier" charset="0"/>
              </a:rPr>
              <a:t>y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5" dirty="0">
                <a:latin typeface="Courier" charset="0"/>
                <a:cs typeface="Courier" charset="0"/>
              </a:rPr>
              <a:t>width</a:t>
            </a:r>
            <a:r>
              <a:rPr sz="1200" spc="5" dirty="0">
                <a:latin typeface="Arial"/>
                <a:cs typeface="Arial"/>
              </a:rPr>
              <a:t>, and </a:t>
            </a:r>
            <a:r>
              <a:rPr sz="1200" spc="5" dirty="0">
                <a:latin typeface="Courier" charset="0"/>
                <a:cs typeface="Courier" charset="0"/>
              </a:rPr>
              <a:t>height</a:t>
            </a:r>
            <a:r>
              <a:rPr sz="1200" spc="5" dirty="0">
                <a:latin typeface="Arial"/>
                <a:cs typeface="Arial"/>
              </a:rPr>
              <a:t>. Give a  possible implementation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5" dirty="0">
                <a:latin typeface="Courier" charset="0"/>
                <a:cs typeface="Courier" charset="0"/>
              </a:rPr>
              <a:t>getWidth</a:t>
            </a:r>
            <a:r>
              <a:rPr sz="1200" spc="-47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method.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40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074" y="1562679"/>
            <a:ext cx="5357495" cy="5764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int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getWidth()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return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width;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996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75499"/>
            <a:ext cx="57626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Give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implementation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translate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method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Courier" charset="0"/>
                <a:cs typeface="Courier" charset="0"/>
              </a:rPr>
              <a:t>Rectangle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class.</a:t>
            </a:r>
          </a:p>
          <a:p>
            <a:pPr marL="289560" marR="334645">
              <a:lnSpc>
                <a:spcPct val="115599"/>
              </a:lnSpc>
              <a:spcBef>
                <a:spcPts val="570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There is more than one correct answer. One possible  implementation is as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follows: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5074" y="1628490"/>
            <a:ext cx="5357495" cy="97937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translate(int dx, int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dy)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3887470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int newx = x + dx;  x =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newx;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3887470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int newy = y + dy;  y =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newy;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983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Unit</a:t>
            </a:r>
            <a:r>
              <a:rPr spc="-35" dirty="0"/>
              <a:t> </a:t>
            </a:r>
            <a:r>
              <a:rPr spc="150" dirty="0"/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47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355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34544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905" y="793076"/>
            <a:ext cx="5433060" cy="1945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ourier" charset="0"/>
                <a:cs typeface="Courier" charset="0"/>
              </a:rPr>
              <a:t>BankAccount.java</a:t>
            </a:r>
            <a:r>
              <a:rPr sz="1450" spc="-509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can not be executed: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5" dirty="0">
                <a:latin typeface="Arial"/>
                <a:cs typeface="Arial"/>
              </a:rPr>
              <a:t>has no main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Most classes do not have a main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dirty="0">
                <a:latin typeface="Arial"/>
                <a:cs typeface="Arial"/>
              </a:rPr>
              <a:t>Before using </a:t>
            </a:r>
            <a:r>
              <a:rPr sz="1450" dirty="0">
                <a:latin typeface="Courier" charset="0"/>
                <a:cs typeface="Courier" charset="0"/>
              </a:rPr>
              <a:t>BankAccount.java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in a larger program: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You should </a:t>
            </a:r>
            <a:r>
              <a:rPr sz="1100" dirty="0">
                <a:latin typeface="Arial"/>
                <a:cs typeface="Arial"/>
              </a:rPr>
              <a:t>test 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isolation</a:t>
            </a: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sz="1450" i="1" dirty="0">
                <a:latin typeface="Arial"/>
                <a:cs typeface="Arial"/>
              </a:rPr>
              <a:t>Unit test</a:t>
            </a:r>
            <a:r>
              <a:rPr sz="1450" dirty="0">
                <a:latin typeface="Arial"/>
                <a:cs typeface="Arial"/>
              </a:rPr>
              <a:t>: verifies that a class works correctly in isolation, outside a  complete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program.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970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Unit</a:t>
            </a:r>
            <a:r>
              <a:rPr spc="-35" dirty="0"/>
              <a:t> </a:t>
            </a:r>
            <a:r>
              <a:rPr spc="150" dirty="0"/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642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1890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2793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905" y="784707"/>
            <a:ext cx="5402580" cy="270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To test a class,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either</a:t>
            </a:r>
            <a:endParaRPr sz="1450">
              <a:latin typeface="Arial"/>
              <a:cs typeface="Arial"/>
            </a:endParaRPr>
          </a:p>
          <a:p>
            <a:pPr marL="344805" marR="2130425">
              <a:lnSpc>
                <a:spcPct val="1328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use an environment </a:t>
            </a:r>
            <a:r>
              <a:rPr sz="1100" dirty="0">
                <a:latin typeface="Arial"/>
                <a:cs typeface="Arial"/>
              </a:rPr>
              <a:t>for interactive testing, </a:t>
            </a:r>
            <a:r>
              <a:rPr sz="1100" spc="5" dirty="0">
                <a:latin typeface="Arial"/>
                <a:cs typeface="Arial"/>
              </a:rPr>
              <a:t>or  write a </a:t>
            </a:r>
            <a:r>
              <a:rPr sz="1100" dirty="0">
                <a:latin typeface="Arial"/>
                <a:cs typeface="Arial"/>
              </a:rPr>
              <a:t>tester </a:t>
            </a:r>
            <a:r>
              <a:rPr sz="1100" spc="5" dirty="0">
                <a:latin typeface="Arial"/>
                <a:cs typeface="Arial"/>
              </a:rPr>
              <a:t>class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execute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instructions.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sz="1450" i="1" dirty="0">
                <a:latin typeface="Arial"/>
                <a:cs typeface="Arial"/>
              </a:rPr>
              <a:t>Tester class</a:t>
            </a:r>
            <a:r>
              <a:rPr sz="1450" dirty="0">
                <a:latin typeface="Arial"/>
                <a:cs typeface="Arial"/>
              </a:rPr>
              <a:t>: a class with a main method that contains statements  to test another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Arial"/>
                <a:cs typeface="Arial"/>
              </a:rPr>
              <a:t>Typically carries out the following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steps:</a:t>
            </a:r>
            <a:endParaRPr sz="1450">
              <a:latin typeface="Arial"/>
              <a:cs typeface="Arial"/>
            </a:endParaRPr>
          </a:p>
          <a:p>
            <a:pPr marL="524510" indent="-22034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525145" algn="l"/>
              </a:tabLst>
            </a:pPr>
            <a:r>
              <a:rPr sz="1200" spc="15" dirty="0">
                <a:latin typeface="Arial"/>
                <a:cs typeface="Arial"/>
              </a:rPr>
              <a:t>Construct one or </a:t>
            </a:r>
            <a:r>
              <a:rPr sz="1200" spc="20" dirty="0">
                <a:latin typeface="Arial"/>
                <a:cs typeface="Arial"/>
              </a:rPr>
              <a:t>more </a:t>
            </a:r>
            <a:r>
              <a:rPr sz="1200" spc="15" dirty="0">
                <a:latin typeface="Arial"/>
                <a:cs typeface="Arial"/>
              </a:rPr>
              <a:t>objects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the class </a:t>
            </a:r>
            <a:r>
              <a:rPr sz="1200" spc="10" dirty="0">
                <a:latin typeface="Arial"/>
                <a:cs typeface="Arial"/>
              </a:rPr>
              <a:t>that is </a:t>
            </a:r>
            <a:r>
              <a:rPr sz="1200" spc="15" dirty="0">
                <a:latin typeface="Arial"/>
                <a:cs typeface="Arial"/>
              </a:rPr>
              <a:t>being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tested</a:t>
            </a:r>
            <a:endParaRPr sz="1200">
              <a:latin typeface="Arial"/>
              <a:cs typeface="Arial"/>
            </a:endParaRPr>
          </a:p>
          <a:p>
            <a:pPr marL="524510" indent="-22034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525145" algn="l"/>
              </a:tabLst>
            </a:pPr>
            <a:r>
              <a:rPr sz="1200" spc="15" dirty="0">
                <a:latin typeface="Arial"/>
                <a:cs typeface="Arial"/>
              </a:rPr>
              <a:t>Invoke one or </a:t>
            </a:r>
            <a:r>
              <a:rPr sz="1200" spc="20" dirty="0">
                <a:latin typeface="Arial"/>
                <a:cs typeface="Arial"/>
              </a:rPr>
              <a:t>more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methods</a:t>
            </a:r>
            <a:endParaRPr sz="1200">
              <a:latin typeface="Arial"/>
              <a:cs typeface="Arial"/>
            </a:endParaRPr>
          </a:p>
          <a:p>
            <a:pPr marL="524510" indent="-22034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5145" algn="l"/>
              </a:tabLst>
            </a:pPr>
            <a:r>
              <a:rPr sz="1200" spc="10" dirty="0">
                <a:latin typeface="Arial"/>
                <a:cs typeface="Arial"/>
              </a:rPr>
              <a:t>Print </a:t>
            </a:r>
            <a:r>
              <a:rPr sz="1200" spc="15" dirty="0">
                <a:latin typeface="Arial"/>
                <a:cs typeface="Arial"/>
              </a:rPr>
              <a:t>out one or </a:t>
            </a:r>
            <a:r>
              <a:rPr sz="1200" spc="20" dirty="0">
                <a:latin typeface="Arial"/>
                <a:cs typeface="Arial"/>
              </a:rPr>
              <a:t>more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  <a:p>
            <a:pPr marL="524510" indent="-22034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525145" algn="l"/>
              </a:tabLst>
            </a:pPr>
            <a:r>
              <a:rPr sz="1200" spc="10" dirty="0">
                <a:latin typeface="Arial"/>
                <a:cs typeface="Arial"/>
              </a:rPr>
              <a:t>Print </a:t>
            </a:r>
            <a:r>
              <a:rPr sz="1200" spc="15" dirty="0">
                <a:latin typeface="Arial"/>
                <a:cs typeface="Arial"/>
              </a:rPr>
              <a:t>the expected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957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Unit</a:t>
            </a:r>
            <a:r>
              <a:rPr spc="-35" dirty="0"/>
              <a:t> </a:t>
            </a:r>
            <a:r>
              <a:rPr spc="150" dirty="0"/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71800" y="1136650"/>
            <a:ext cx="26670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An engineer </a:t>
            </a:r>
            <a:r>
              <a:rPr sz="1200" dirty="0">
                <a:latin typeface="Arial"/>
                <a:cs typeface="Arial"/>
              </a:rPr>
              <a:t>tests </a:t>
            </a:r>
            <a:r>
              <a:rPr sz="1200" spc="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part in isolation.  </a:t>
            </a:r>
            <a:r>
              <a:rPr sz="1200" spc="5" dirty="0">
                <a:latin typeface="Arial"/>
                <a:cs typeface="Arial"/>
              </a:rPr>
              <a:t>This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an example </a:t>
            </a:r>
            <a:r>
              <a:rPr sz="1200" dirty="0">
                <a:latin typeface="Arial"/>
                <a:cs typeface="Arial"/>
              </a:rPr>
              <a:t>of unit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testing.</a:t>
            </a:r>
          </a:p>
        </p:txBody>
      </p:sp>
      <p:pic>
        <p:nvPicPr>
          <p:cNvPr id="6" name="Picture 5" descr="horstmann_6e_figun_03_p100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715" y="730435"/>
            <a:ext cx="2131934" cy="347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818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Unit </a:t>
            </a:r>
            <a:r>
              <a:rPr spc="150" dirty="0"/>
              <a:t>Testing </a:t>
            </a:r>
            <a:r>
              <a:rPr spc="105" dirty="0"/>
              <a:t>with</a:t>
            </a:r>
            <a:r>
              <a:rPr spc="-185" dirty="0"/>
              <a:t> </a:t>
            </a:r>
            <a:r>
              <a:rPr spc="60" dirty="0"/>
              <a:t>Bluej</a:t>
            </a:r>
          </a:p>
        </p:txBody>
      </p:sp>
      <p:pic>
        <p:nvPicPr>
          <p:cNvPr id="5" name="Picture 4" descr="horstmann_6e_fig_03_06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015" y="749524"/>
            <a:ext cx="4944607" cy="39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0715" y="4747214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5" dirty="0">
                <a:latin typeface="Arial"/>
                <a:cs typeface="Arial"/>
              </a:rPr>
              <a:t>Figure 6 </a:t>
            </a:r>
            <a:r>
              <a:rPr lang="en-US" spc="5" dirty="0">
                <a:latin typeface="Arial"/>
                <a:cs typeface="Arial"/>
              </a:rPr>
              <a:t>The Return Value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5" dirty="0">
                <a:latin typeface="Arial"/>
                <a:cs typeface="Arial"/>
              </a:rPr>
              <a:t>the </a:t>
            </a:r>
            <a:r>
              <a:rPr lang="en-US" spc="5" dirty="0" err="1">
                <a:latin typeface="Courier" charset="0"/>
                <a:cs typeface="Courier" charset="0"/>
              </a:rPr>
              <a:t>getBalance</a:t>
            </a:r>
            <a:r>
              <a:rPr lang="en-US" spc="-470" dirty="0">
                <a:latin typeface="Courier" charset="0"/>
                <a:cs typeface="Courier" charset="0"/>
              </a:rPr>
              <a:t> </a:t>
            </a:r>
            <a:r>
              <a:rPr lang="en-US" spc="5" dirty="0">
                <a:latin typeface="Arial"/>
                <a:cs typeface="Arial"/>
              </a:rPr>
              <a:t>Method </a:t>
            </a:r>
            <a:r>
              <a:rPr lang="en-US" dirty="0">
                <a:latin typeface="Arial"/>
                <a:cs typeface="Arial"/>
              </a:rPr>
              <a:t>in </a:t>
            </a:r>
            <a:r>
              <a:rPr lang="en-US" spc="5" dirty="0" err="1">
                <a:latin typeface="Arial"/>
                <a:cs typeface="Arial"/>
              </a:rPr>
              <a:t>BlueJ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33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</a:t>
            </a:r>
            <a:r>
              <a:rPr spc="-1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205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800328"/>
            <a:ext cx="48799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Each object of a class has its own set of instance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351" y="1201242"/>
            <a:ext cx="3264141" cy="147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785" y="2703080"/>
            <a:ext cx="193167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2 </a:t>
            </a:r>
            <a:r>
              <a:rPr sz="1200" spc="5" dirty="0">
                <a:latin typeface="Arial"/>
                <a:cs typeface="Arial"/>
              </a:rPr>
              <a:t>Instance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792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section_4/</a:t>
            </a:r>
            <a:r>
              <a:rPr spc="100" dirty="0">
                <a:solidFill>
                  <a:srgbClr val="000080"/>
                </a:solidFill>
                <a:hlinkClick r:id="rId2"/>
              </a:rPr>
              <a:t>BankAccountTester.java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278" y="854247"/>
            <a:ext cx="3754754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985"/>
              </a:lnSpc>
              <a:tabLst>
                <a:tab pos="26924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spc="-5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76835">
              <a:lnSpc>
                <a:spcPts val="1160"/>
              </a:lnSpc>
              <a:tabLst>
                <a:tab pos="46228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00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class to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test </a:t>
            </a: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the BankAccount</a:t>
            </a:r>
            <a:r>
              <a:rPr sz="100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class.</a:t>
            </a:r>
            <a:endParaRPr sz="1000">
              <a:latin typeface="Times New Roman"/>
              <a:cs typeface="Times New Roman"/>
            </a:endParaRPr>
          </a:p>
          <a:p>
            <a:pPr marL="76835">
              <a:lnSpc>
                <a:spcPts val="990"/>
              </a:lnSpc>
              <a:tabLst>
                <a:tab pos="26924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spc="-5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76835">
              <a:lnSpc>
                <a:spcPts val="975"/>
              </a:lnSpc>
              <a:tabLst>
                <a:tab pos="26924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BankAccountTester</a:t>
            </a:r>
            <a:endParaRPr sz="850">
              <a:latin typeface="Courier New"/>
              <a:cs typeface="Courier New"/>
            </a:endParaRPr>
          </a:p>
          <a:p>
            <a:pPr marL="76835">
              <a:lnSpc>
                <a:spcPts val="975"/>
              </a:lnSpc>
              <a:tabLst>
                <a:tab pos="26924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-5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76835">
              <a:lnSpc>
                <a:spcPts val="965"/>
              </a:lnSpc>
              <a:tabLst>
                <a:tab pos="46228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850" spc="-5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655320" indent="-578485">
              <a:lnSpc>
                <a:spcPts val="1150"/>
              </a:lnSpc>
              <a:buSzPct val="85000"/>
              <a:buFont typeface="Courier New"/>
              <a:buAutoNum type="arabicPlain" startAt="7"/>
              <a:tabLst>
                <a:tab pos="655955" algn="l"/>
              </a:tabLst>
            </a:pP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Tests the methods of the BankAccount</a:t>
            </a:r>
            <a:r>
              <a:rPr sz="100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class.</a:t>
            </a:r>
            <a:endParaRPr sz="1000">
              <a:latin typeface="Times New Roman"/>
              <a:cs typeface="Times New Roman"/>
            </a:endParaRPr>
          </a:p>
          <a:p>
            <a:pPr marL="655320" indent="-578485">
              <a:lnSpc>
                <a:spcPts val="1180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55955" algn="l"/>
              </a:tabLst>
            </a:pPr>
            <a:r>
              <a:rPr sz="850" spc="-5" dirty="0">
                <a:latin typeface="Courier New"/>
                <a:cs typeface="Courier New"/>
              </a:rPr>
              <a:t>@param args</a:t>
            </a:r>
            <a:r>
              <a:rPr sz="850" spc="-340" dirty="0">
                <a:latin typeface="Courier New"/>
                <a:cs typeface="Courier New"/>
              </a:rPr>
              <a:t> </a:t>
            </a: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not used</a:t>
            </a:r>
            <a:endParaRPr sz="1000">
              <a:latin typeface="Times New Roman"/>
              <a:cs typeface="Times New Roman"/>
            </a:endParaRPr>
          </a:p>
          <a:p>
            <a:pPr marL="76835">
              <a:lnSpc>
                <a:spcPts val="990"/>
              </a:lnSpc>
              <a:tabLst>
                <a:tab pos="46228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850" spc="-5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75"/>
              </a:lnSpc>
              <a:tabLst>
                <a:tab pos="46228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spc="-5" dirty="0">
                <a:latin typeface="Courier New"/>
                <a:cs typeface="Courier New"/>
              </a:rPr>
              <a:t>main(String[]</a:t>
            </a:r>
            <a:r>
              <a:rPr sz="850" spc="-6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args)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75"/>
              </a:lnSpc>
              <a:tabLst>
                <a:tab pos="46228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850" spc="-5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655320" indent="-642620">
              <a:lnSpc>
                <a:spcPts val="975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655955" algn="l"/>
              </a:tabLst>
            </a:pPr>
            <a:r>
              <a:rPr sz="850" spc="-5" dirty="0">
                <a:latin typeface="Courier New"/>
                <a:cs typeface="Courier New"/>
              </a:rPr>
              <a:t>BankAccount harrysChecking = 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5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BankAccount();</a:t>
            </a:r>
            <a:endParaRPr sz="850">
              <a:latin typeface="Courier New"/>
              <a:cs typeface="Courier New"/>
            </a:endParaRPr>
          </a:p>
          <a:p>
            <a:pPr marL="655320" indent="-642620">
              <a:lnSpc>
                <a:spcPts val="975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655955" algn="l"/>
              </a:tabLst>
            </a:pPr>
            <a:r>
              <a:rPr sz="850" spc="-5" dirty="0">
                <a:latin typeface="Courier New"/>
                <a:cs typeface="Courier New"/>
              </a:rPr>
              <a:t>harrysChecking.deposit(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2000</a:t>
            </a:r>
            <a:r>
              <a:rPr sz="850" spc="-5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655320" indent="-642620">
              <a:lnSpc>
                <a:spcPts val="975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655955" algn="l"/>
              </a:tabLst>
            </a:pPr>
            <a:r>
              <a:rPr sz="850" spc="-5" dirty="0">
                <a:latin typeface="Courier New"/>
                <a:cs typeface="Courier New"/>
              </a:rPr>
              <a:t>harrysChecking.withdraw(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500</a:t>
            </a:r>
            <a:r>
              <a:rPr sz="850" spc="-5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655320" indent="-642620">
              <a:lnSpc>
                <a:spcPts val="975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655955" algn="l"/>
              </a:tabLst>
            </a:pPr>
            <a:r>
              <a:rPr sz="850" spc="-5" dirty="0">
                <a:latin typeface="Courier New"/>
                <a:cs typeface="Courier New"/>
              </a:rPr>
              <a:t>System.out.println(harrysChecking.getBalance());</a:t>
            </a:r>
            <a:endParaRPr sz="850">
              <a:latin typeface="Courier New"/>
              <a:cs typeface="Courier New"/>
            </a:endParaRPr>
          </a:p>
          <a:p>
            <a:pPr marL="655320" indent="-642620">
              <a:lnSpc>
                <a:spcPts val="975"/>
              </a:lnSpc>
              <a:buClr>
                <a:srgbClr val="0073FF"/>
              </a:buClr>
              <a:buFont typeface="Courier New"/>
              <a:buAutoNum type="arabicPlain" startAt="12"/>
              <a:tabLst>
                <a:tab pos="655955" algn="l"/>
              </a:tabLst>
            </a:pPr>
            <a:r>
              <a:rPr sz="850" spc="-5" dirty="0">
                <a:latin typeface="Courier New"/>
                <a:cs typeface="Courier New"/>
              </a:rPr>
              <a:t>System.out.println(</a:t>
            </a:r>
            <a:r>
              <a:rPr sz="850" spc="-5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850" spc="-7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1F9060"/>
                </a:solidFill>
                <a:latin typeface="Courier New"/>
                <a:cs typeface="Courier New"/>
              </a:rPr>
              <a:t>1500"</a:t>
            </a:r>
            <a:r>
              <a:rPr sz="850" spc="-5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75"/>
              </a:lnSpc>
              <a:tabLst>
                <a:tab pos="46228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17	</a:t>
            </a:r>
            <a:r>
              <a:rPr sz="850" spc="-5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  <a:tabLst>
                <a:tab pos="269240" algn="l"/>
              </a:tabLst>
            </a:pPr>
            <a:r>
              <a:rPr sz="850" b="1" spc="-5" dirty="0">
                <a:solidFill>
                  <a:srgbClr val="0073FF"/>
                </a:solidFill>
                <a:latin typeface="Courier New"/>
                <a:cs typeface="Courier New"/>
              </a:rPr>
              <a:t>18	</a:t>
            </a:r>
            <a:r>
              <a:rPr sz="850" spc="-5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785" y="4210507"/>
            <a:ext cx="105092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Program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Run: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4568959"/>
            <a:ext cx="5357495" cy="31483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1500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Expected: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1500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767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Unit </a:t>
            </a:r>
            <a:r>
              <a:rPr spc="150" dirty="0"/>
              <a:t>Testing </a:t>
            </a:r>
            <a:r>
              <a:rPr spc="-114" dirty="0"/>
              <a:t>- </a:t>
            </a:r>
            <a:r>
              <a:rPr spc="135" dirty="0"/>
              <a:t>Building </a:t>
            </a:r>
            <a:r>
              <a:rPr spc="125" dirty="0"/>
              <a:t>a</a:t>
            </a:r>
            <a:r>
              <a:rPr spc="-85" dirty="0"/>
              <a:t> </a:t>
            </a:r>
            <a:r>
              <a:rPr spc="165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263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5311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75808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31757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790918"/>
            <a:ext cx="5144770" cy="349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To produce a program: combine both </a:t>
            </a: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50" dirty="0">
                <a:latin typeface="Courier" charset="0"/>
                <a:cs typeface="Courier" charset="0"/>
              </a:rPr>
              <a:t>BankAccountTester</a:t>
            </a:r>
            <a:r>
              <a:rPr sz="1450" spc="-52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classes.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Details for building the program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vary.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Arial"/>
                <a:cs typeface="Arial"/>
              </a:rPr>
              <a:t>In most environments, you need to carry out these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steps:</a:t>
            </a:r>
          </a:p>
          <a:p>
            <a:pPr marL="524510" indent="-22034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525145" algn="l"/>
              </a:tabLst>
            </a:pPr>
            <a:r>
              <a:rPr sz="1200" spc="20" dirty="0">
                <a:latin typeface="Arial"/>
                <a:cs typeface="Arial"/>
              </a:rPr>
              <a:t>Make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20" dirty="0">
                <a:latin typeface="Arial"/>
                <a:cs typeface="Arial"/>
              </a:rPr>
              <a:t>new </a:t>
            </a:r>
            <a:r>
              <a:rPr sz="1200" spc="15" dirty="0">
                <a:latin typeface="Arial"/>
                <a:cs typeface="Arial"/>
              </a:rPr>
              <a:t>subfolder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your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</a:t>
            </a:r>
            <a:endParaRPr sz="1200" dirty="0">
              <a:latin typeface="Arial"/>
              <a:cs typeface="Arial"/>
            </a:endParaRPr>
          </a:p>
          <a:p>
            <a:pPr marL="524510" indent="-22034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525145" algn="l"/>
              </a:tabLst>
            </a:pPr>
            <a:r>
              <a:rPr sz="1200" spc="20" dirty="0">
                <a:latin typeface="Arial"/>
                <a:cs typeface="Arial"/>
              </a:rPr>
              <a:t>Make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files,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each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</a:t>
            </a:r>
            <a:endParaRPr sz="1200" dirty="0">
              <a:latin typeface="Arial"/>
              <a:cs typeface="Arial"/>
            </a:endParaRPr>
          </a:p>
          <a:p>
            <a:pPr marL="524510" indent="-22034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25145" algn="l"/>
              </a:tabLst>
            </a:pPr>
            <a:r>
              <a:rPr sz="1200" spc="15" dirty="0">
                <a:latin typeface="Arial"/>
                <a:cs typeface="Arial"/>
              </a:rPr>
              <a:t>Compile both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files</a:t>
            </a:r>
            <a:endParaRPr sz="1200" dirty="0">
              <a:latin typeface="Arial"/>
              <a:cs typeface="Arial"/>
            </a:endParaRPr>
          </a:p>
          <a:p>
            <a:pPr marL="524510" indent="-22034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525145" algn="l"/>
              </a:tabLst>
            </a:pPr>
            <a:r>
              <a:rPr sz="1200" spc="20" dirty="0">
                <a:latin typeface="Arial"/>
                <a:cs typeface="Arial"/>
              </a:rPr>
              <a:t>Run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test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700"/>
              </a:spcBef>
            </a:pP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and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BankAccountTest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have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entirely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different  purposes: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Courier" charset="0"/>
                <a:cs typeface="Courier" charset="0"/>
              </a:rPr>
              <a:t>BankAccount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 describes objects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compute bank balances</a:t>
            </a:r>
            <a:endParaRPr sz="1100" dirty="0">
              <a:latin typeface="Arial"/>
              <a:cs typeface="Arial"/>
            </a:endParaRPr>
          </a:p>
          <a:p>
            <a:pPr marL="344805" marR="314325">
              <a:lnSpc>
                <a:spcPct val="113100"/>
              </a:lnSpc>
              <a:spcBef>
                <a:spcPts val="390"/>
              </a:spcBef>
            </a:pPr>
            <a:r>
              <a:rPr sz="1100" spc="5" dirty="0">
                <a:latin typeface="Courier" charset="0"/>
                <a:cs typeface="Courier" charset="0"/>
              </a:rPr>
              <a:t>BankAccountTester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runs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tests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BankAccount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object  through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paces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754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73086"/>
            <a:ext cx="5740400" cy="125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When you run the </a:t>
            </a:r>
            <a:r>
              <a:rPr sz="1200" spc="5" dirty="0">
                <a:latin typeface="Courier" charset="0"/>
                <a:cs typeface="Courier" charset="0"/>
              </a:rPr>
              <a:t>BankAccountTester</a:t>
            </a:r>
            <a:r>
              <a:rPr sz="1200" spc="-46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program, how many objects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class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5" dirty="0">
                <a:latin typeface="Courier" charset="0"/>
                <a:cs typeface="Courier" charset="0"/>
              </a:rPr>
              <a:t>BankAccount</a:t>
            </a:r>
            <a:r>
              <a:rPr sz="1200" spc="-45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are constructed? How many objects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type </a:t>
            </a:r>
            <a:r>
              <a:rPr sz="1200" spc="5" dirty="0">
                <a:latin typeface="Courier" charset="0"/>
                <a:cs typeface="Courier" charset="0"/>
              </a:rPr>
              <a:t>BankAccountTester</a:t>
            </a:r>
            <a:r>
              <a:rPr sz="1200" spc="5" dirty="0">
                <a:latin typeface="Arial"/>
                <a:cs typeface="Arial"/>
              </a:rPr>
              <a:t>?</a:t>
            </a:r>
            <a:endParaRPr sz="1200" dirty="0">
              <a:latin typeface="Arial"/>
              <a:cs typeface="Arial"/>
            </a:endParaRPr>
          </a:p>
          <a:p>
            <a:pPr marL="289560" marR="93345">
              <a:lnSpc>
                <a:spcPct val="119400"/>
              </a:lnSpc>
              <a:spcBef>
                <a:spcPts val="56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One </a:t>
            </a:r>
            <a:r>
              <a:rPr sz="1450" dirty="0">
                <a:latin typeface="Courier" charset="0"/>
                <a:cs typeface="Courier" charset="0"/>
              </a:rPr>
              <a:t>BankAccount </a:t>
            </a:r>
            <a:r>
              <a:rPr sz="1450" dirty="0">
                <a:latin typeface="Arial"/>
                <a:cs typeface="Arial"/>
              </a:rPr>
              <a:t>object, no </a:t>
            </a:r>
            <a:r>
              <a:rPr sz="1450" dirty="0">
                <a:latin typeface="Courier" charset="0"/>
                <a:cs typeface="Courier" charset="0"/>
              </a:rPr>
              <a:t>BankAccountTester  </a:t>
            </a:r>
            <a:r>
              <a:rPr sz="1450" dirty="0">
                <a:latin typeface="Arial"/>
                <a:cs typeface="Arial"/>
              </a:rPr>
              <a:t>object. The purpose of the </a:t>
            </a:r>
            <a:r>
              <a:rPr sz="1450" dirty="0">
                <a:latin typeface="Courier" charset="0"/>
                <a:cs typeface="Courier" charset="0"/>
              </a:rPr>
              <a:t>BankAccountTester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is merely  to hold the </a:t>
            </a:r>
            <a:r>
              <a:rPr sz="1450" dirty="0">
                <a:latin typeface="Courier" charset="0"/>
                <a:cs typeface="Courier" charset="0"/>
              </a:rPr>
              <a:t>main</a:t>
            </a:r>
            <a:r>
              <a:rPr sz="1450" spc="-54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741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80072"/>
            <a:ext cx="6020435" cy="122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Why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5" dirty="0">
                <a:latin typeface="Courier" charset="0"/>
                <a:cs typeface="Courier" charset="0"/>
              </a:rPr>
              <a:t>BankAccountTester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class unnecessary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development environments </a:t>
            </a:r>
            <a:r>
              <a:rPr sz="1200" dirty="0">
                <a:latin typeface="Arial"/>
                <a:cs typeface="Arial"/>
              </a:rPr>
              <a:t>that  </a:t>
            </a:r>
            <a:r>
              <a:rPr sz="1200" spc="5" dirty="0">
                <a:latin typeface="Arial"/>
                <a:cs typeface="Arial"/>
              </a:rPr>
              <a:t>allow </a:t>
            </a:r>
            <a:r>
              <a:rPr sz="1200" dirty="0">
                <a:latin typeface="Arial"/>
                <a:cs typeface="Arial"/>
              </a:rPr>
              <a:t>interactive testing, </a:t>
            </a:r>
            <a:r>
              <a:rPr sz="1200" spc="5" dirty="0">
                <a:latin typeface="Arial"/>
                <a:cs typeface="Arial"/>
              </a:rPr>
              <a:t>such 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BlueJ?</a:t>
            </a:r>
            <a:endParaRPr sz="1200" dirty="0">
              <a:latin typeface="Arial"/>
              <a:cs typeface="Arial"/>
            </a:endParaRPr>
          </a:p>
          <a:p>
            <a:pPr marL="289560" marR="455930">
              <a:lnSpc>
                <a:spcPct val="117500"/>
              </a:lnSpc>
              <a:spcBef>
                <a:spcPts val="490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In those environments, you can issue interactive  commands to construct </a:t>
            </a: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objects, invoke methods,  and display their return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values.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602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Problem </a:t>
            </a:r>
            <a:r>
              <a:rPr spc="100" dirty="0"/>
              <a:t>Solving: </a:t>
            </a:r>
            <a:r>
              <a:rPr spc="135" dirty="0"/>
              <a:t>Tracing</a:t>
            </a:r>
            <a:r>
              <a:rPr spc="-95" dirty="0"/>
              <a:t> </a:t>
            </a:r>
            <a:r>
              <a:rPr spc="11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274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3497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2839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4905" y="746551"/>
            <a:ext cx="5413375" cy="167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Important skill: the ability to simulate the actions of a program with  pencil and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paper.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Use an index card or a sticky note for each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object: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Write the methods on the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front</a:t>
            </a: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Make a table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the values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instance variables on the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back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dirty="0">
                <a:latin typeface="Courier" charset="0"/>
                <a:cs typeface="Courier" charset="0"/>
              </a:rPr>
              <a:t>CashRegister</a:t>
            </a:r>
            <a:r>
              <a:rPr sz="1450" spc="-54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</a:t>
            </a:r>
          </a:p>
        </p:txBody>
      </p:sp>
      <p:sp>
        <p:nvSpPr>
          <p:cNvPr id="8" name="object 8"/>
          <p:cNvSpPr/>
          <p:nvPr/>
        </p:nvSpPr>
        <p:spPr>
          <a:xfrm>
            <a:off x="920993" y="2454160"/>
            <a:ext cx="4360430" cy="1401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589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Problem </a:t>
            </a:r>
            <a:r>
              <a:rPr spc="100" dirty="0"/>
              <a:t>Solving: </a:t>
            </a:r>
            <a:r>
              <a:rPr spc="135" dirty="0"/>
              <a:t>Tracing</a:t>
            </a:r>
            <a:r>
              <a:rPr spc="-95" dirty="0"/>
              <a:t> </a:t>
            </a:r>
            <a:r>
              <a:rPr spc="110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016" y="746424"/>
            <a:ext cx="1898405" cy="129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5599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When an object is constructed, fill in the initial values of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 smtClean="0">
                <a:latin typeface="Arial"/>
                <a:cs typeface="Arial"/>
              </a:rPr>
              <a:t>the</a:t>
            </a:r>
            <a:r>
              <a:rPr lang="en-US" sz="1450" dirty="0" smtClean="0">
                <a:latin typeface="Arial"/>
                <a:cs typeface="Arial"/>
              </a:rPr>
              <a:t> </a:t>
            </a:r>
            <a:r>
              <a:rPr sz="1450" dirty="0" smtClean="0">
                <a:latin typeface="Arial"/>
                <a:cs typeface="Arial"/>
              </a:rPr>
              <a:t>instance</a:t>
            </a:r>
            <a:r>
              <a:rPr lang="en-US" sz="1450" spc="-70" dirty="0" smtClean="0">
                <a:latin typeface="Arial"/>
                <a:cs typeface="Arial"/>
              </a:rPr>
              <a:t> </a:t>
            </a:r>
            <a:r>
              <a:rPr sz="1450" dirty="0" smtClean="0">
                <a:latin typeface="Arial"/>
                <a:cs typeface="Arial"/>
              </a:rPr>
              <a:t>variables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4585252" y="902075"/>
            <a:ext cx="1898407" cy="977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015" y="2129798"/>
            <a:ext cx="3486785" cy="1312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72085" indent="-285750">
              <a:lnSpc>
                <a:spcPct val="115599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Update the values of the instance variables when a </a:t>
            </a:r>
            <a:r>
              <a:rPr sz="1450" dirty="0" smtClean="0">
                <a:latin typeface="Arial"/>
                <a:cs typeface="Arial"/>
              </a:rPr>
              <a:t>mutator</a:t>
            </a:r>
            <a:r>
              <a:rPr lang="en-US" sz="1450" dirty="0" smtClean="0">
                <a:latin typeface="Arial"/>
                <a:cs typeface="Arial"/>
              </a:rPr>
              <a:t> </a:t>
            </a:r>
            <a:r>
              <a:rPr sz="1450" dirty="0" smtClean="0">
                <a:latin typeface="Arial"/>
                <a:cs typeface="Arial"/>
              </a:rPr>
              <a:t>method </a:t>
            </a:r>
            <a:r>
              <a:rPr sz="1450" dirty="0">
                <a:latin typeface="Arial"/>
                <a:cs typeface="Arial"/>
              </a:rPr>
              <a:t>is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called.</a:t>
            </a: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After a call to </a:t>
            </a:r>
            <a:r>
              <a:rPr sz="1450" dirty="0">
                <a:latin typeface="Courier" charset="0"/>
                <a:cs typeface="Courier" charset="0"/>
              </a:rPr>
              <a:t>cashRegister's recordPurchase</a:t>
            </a:r>
            <a:r>
              <a:rPr sz="1450" spc="-484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</a:t>
            </a:r>
          </a:p>
        </p:txBody>
      </p:sp>
      <p:sp>
        <p:nvSpPr>
          <p:cNvPr id="10" name="object 10"/>
          <p:cNvSpPr/>
          <p:nvPr/>
        </p:nvSpPr>
        <p:spPr>
          <a:xfrm>
            <a:off x="4572000" y="2258630"/>
            <a:ext cx="1898407" cy="1054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8016" y="3581978"/>
            <a:ext cx="3105784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More than one object: create multiple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cards</a:t>
            </a:r>
          </a:p>
        </p:txBody>
      </p:sp>
      <p:sp>
        <p:nvSpPr>
          <p:cNvPr id="13" name="object 2"/>
          <p:cNvSpPr/>
          <p:nvPr/>
        </p:nvSpPr>
        <p:spPr>
          <a:xfrm>
            <a:off x="3913376" y="3481440"/>
            <a:ext cx="3242157" cy="962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564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Problem </a:t>
            </a:r>
            <a:r>
              <a:rPr spc="100" dirty="0"/>
              <a:t>Solving: </a:t>
            </a:r>
            <a:r>
              <a:rPr spc="135" dirty="0"/>
              <a:t>Tracing</a:t>
            </a:r>
            <a:r>
              <a:rPr spc="-95" dirty="0"/>
              <a:t> </a:t>
            </a:r>
            <a:r>
              <a:rPr spc="11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236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18732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5005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05277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289348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780643"/>
            <a:ext cx="5340350" cy="278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Useful when enhancing a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class..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Arial"/>
                <a:cs typeface="Arial"/>
              </a:rPr>
              <a:t>Enhance </a:t>
            </a:r>
            <a:r>
              <a:rPr sz="1450" dirty="0">
                <a:latin typeface="Courier" charset="0"/>
                <a:cs typeface="Courier" charset="0"/>
              </a:rPr>
              <a:t>CashRegister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to compute the sales tax.</a:t>
            </a:r>
          </a:p>
          <a:p>
            <a:pPr marL="12700" marR="5080">
              <a:lnSpc>
                <a:spcPct val="115599"/>
              </a:lnSpc>
              <a:spcBef>
                <a:spcPts val="455"/>
              </a:spcBef>
            </a:pPr>
            <a:r>
              <a:rPr sz="1450" dirty="0">
                <a:latin typeface="Arial"/>
                <a:cs typeface="Arial"/>
              </a:rPr>
              <a:t>Add methods </a:t>
            </a:r>
            <a:r>
              <a:rPr sz="1450" dirty="0">
                <a:latin typeface="Courier" charset="0"/>
                <a:cs typeface="Courier" charset="0"/>
              </a:rPr>
              <a:t>recordTaxablePurchase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and </a:t>
            </a:r>
            <a:r>
              <a:rPr sz="1450" dirty="0">
                <a:latin typeface="Courier" charset="0"/>
                <a:cs typeface="Courier" charset="0"/>
              </a:rPr>
              <a:t>getSalesTax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to  the front of the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card.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Don’t have enough information to compute sales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tax: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need tax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rate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total of </a:t>
            </a:r>
            <a:r>
              <a:rPr sz="1100" spc="5" dirty="0">
                <a:latin typeface="Arial"/>
                <a:cs typeface="Arial"/>
              </a:rPr>
              <a:t>the taxable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items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Need additional instance variables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for:</a:t>
            </a:r>
          </a:p>
          <a:p>
            <a:pPr marL="344805" marR="3935095">
              <a:lnSpc>
                <a:spcPct val="132700"/>
              </a:lnSpc>
              <a:spcBef>
                <a:spcPts val="450"/>
              </a:spcBef>
            </a:pPr>
            <a:r>
              <a:rPr sz="1100" spc="5" dirty="0">
                <a:latin typeface="Arial"/>
                <a:cs typeface="Arial"/>
              </a:rPr>
              <a:t>taxRate  taxablePurchase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551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Problem </a:t>
            </a:r>
            <a:r>
              <a:rPr spc="100" dirty="0"/>
              <a:t>Solving: </a:t>
            </a:r>
            <a:r>
              <a:rPr spc="135" dirty="0"/>
              <a:t>Tracing</a:t>
            </a:r>
            <a:r>
              <a:rPr spc="-95" dirty="0"/>
              <a:t> </a:t>
            </a:r>
            <a:r>
              <a:rPr spc="110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047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88758"/>
            <a:ext cx="382333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Example: </a:t>
            </a:r>
            <a:r>
              <a:rPr sz="1450" dirty="0">
                <a:latin typeface="Courier" charset="0"/>
                <a:cs typeface="Courier" charset="0"/>
              </a:rPr>
              <a:t>CashRegister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enhancement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code: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766" y="1368532"/>
            <a:ext cx="4789170" cy="387286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8895" marR="1841500">
              <a:lnSpc>
                <a:spcPct val="100000"/>
              </a:lnSpc>
              <a:spcBef>
                <a:spcPts val="320"/>
              </a:spcBef>
            </a:pPr>
            <a:r>
              <a:rPr sz="750" spc="20" dirty="0">
                <a:latin typeface="Courier" charset="0"/>
                <a:cs typeface="Courier" charset="0"/>
              </a:rPr>
              <a:t>CashRegister reg3(7.5); // 7.5 percent sales tax  reg3.recordPurchase(3.95); // Not taxable  reg3.recordTaxablePurchase(19.95); //</a:t>
            </a:r>
            <a:r>
              <a:rPr sz="750" spc="-4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Taxable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7170" y="1871738"/>
            <a:ext cx="62230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card: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0706" y="2083250"/>
            <a:ext cx="3577374" cy="11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538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78040"/>
            <a:ext cx="5949950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Consider a </a:t>
            </a:r>
            <a:r>
              <a:rPr sz="1200" spc="5" dirty="0">
                <a:latin typeface="Courier" charset="0"/>
                <a:cs typeface="Courier" charset="0"/>
              </a:rPr>
              <a:t>Car </a:t>
            </a:r>
            <a:r>
              <a:rPr sz="1200" spc="5" dirty="0">
                <a:latin typeface="Arial"/>
                <a:cs typeface="Arial"/>
              </a:rPr>
              <a:t>class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simulates </a:t>
            </a:r>
            <a:r>
              <a:rPr sz="1200" dirty="0">
                <a:latin typeface="Arial"/>
                <a:cs typeface="Arial"/>
              </a:rPr>
              <a:t>fuel </a:t>
            </a:r>
            <a:r>
              <a:rPr sz="1200" spc="5" dirty="0">
                <a:latin typeface="Arial"/>
                <a:cs typeface="Arial"/>
              </a:rPr>
              <a:t>consumption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car. </a:t>
            </a:r>
            <a:r>
              <a:rPr sz="1200" spc="5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will </a:t>
            </a:r>
            <a:r>
              <a:rPr sz="1200" spc="5" dirty="0">
                <a:latin typeface="Arial"/>
                <a:cs typeface="Arial"/>
              </a:rPr>
              <a:t>assume a </a:t>
            </a:r>
            <a:r>
              <a:rPr sz="1200" dirty="0">
                <a:latin typeface="Arial"/>
                <a:cs typeface="Arial"/>
              </a:rPr>
              <a:t>fixed  efficiency (in </a:t>
            </a:r>
            <a:r>
              <a:rPr sz="1200" spc="5" dirty="0">
                <a:latin typeface="Arial"/>
                <a:cs typeface="Arial"/>
              </a:rPr>
              <a:t>miles per </a:t>
            </a:r>
            <a:r>
              <a:rPr sz="1200" dirty="0">
                <a:latin typeface="Arial"/>
                <a:cs typeface="Arial"/>
              </a:rPr>
              <a:t>gallon) that is </a:t>
            </a:r>
            <a:r>
              <a:rPr sz="1200" spc="5" dirty="0">
                <a:latin typeface="Arial"/>
                <a:cs typeface="Arial"/>
              </a:rPr>
              <a:t>supplied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constructor. </a:t>
            </a:r>
            <a:r>
              <a:rPr sz="1200" spc="5" dirty="0">
                <a:latin typeface="Arial"/>
                <a:cs typeface="Arial"/>
              </a:rPr>
              <a:t>There are methods </a:t>
            </a:r>
            <a:r>
              <a:rPr sz="1200" dirty="0">
                <a:latin typeface="Arial"/>
                <a:cs typeface="Arial"/>
              </a:rPr>
              <a:t>for  </a:t>
            </a:r>
            <a:r>
              <a:rPr sz="1200" spc="5" dirty="0">
                <a:latin typeface="Arial"/>
                <a:cs typeface="Arial"/>
              </a:rPr>
              <a:t>adding gas, </a:t>
            </a:r>
            <a:r>
              <a:rPr sz="1200" dirty="0">
                <a:latin typeface="Arial"/>
                <a:cs typeface="Arial"/>
              </a:rPr>
              <a:t>driving </a:t>
            </a:r>
            <a:r>
              <a:rPr sz="1200" spc="5" dirty="0">
                <a:latin typeface="Arial"/>
                <a:cs typeface="Arial"/>
              </a:rPr>
              <a:t>a given distance, and checking the amount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gas </a:t>
            </a:r>
            <a:r>
              <a:rPr sz="1200" dirty="0">
                <a:latin typeface="Arial"/>
                <a:cs typeface="Arial"/>
              </a:rPr>
              <a:t>left in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tank.</a:t>
            </a:r>
          </a:p>
          <a:p>
            <a:pPr marL="12700">
              <a:lnSpc>
                <a:spcPts val="1375"/>
              </a:lnSpc>
            </a:pPr>
            <a:r>
              <a:rPr sz="1200" spc="5" dirty="0">
                <a:latin typeface="Arial"/>
                <a:cs typeface="Arial"/>
              </a:rPr>
              <a:t>Make a card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5" dirty="0">
                <a:latin typeface="Arial"/>
                <a:cs typeface="Arial"/>
              </a:rPr>
              <a:t>a Car </a:t>
            </a:r>
            <a:r>
              <a:rPr sz="1200" dirty="0">
                <a:latin typeface="Arial"/>
                <a:cs typeface="Arial"/>
              </a:rPr>
              <a:t>object, </a:t>
            </a:r>
            <a:r>
              <a:rPr sz="1200" spc="5" dirty="0">
                <a:latin typeface="Arial"/>
                <a:cs typeface="Arial"/>
              </a:rPr>
              <a:t>choosing </a:t>
            </a:r>
            <a:r>
              <a:rPr sz="1200" dirty="0">
                <a:latin typeface="Arial"/>
                <a:cs typeface="Arial"/>
              </a:rPr>
              <a:t>suitable </a:t>
            </a:r>
            <a:r>
              <a:rPr sz="1200" spc="5" dirty="0">
                <a:latin typeface="Arial"/>
                <a:cs typeface="Arial"/>
              </a:rPr>
              <a:t>instance variables and showing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their</a:t>
            </a:r>
          </a:p>
          <a:p>
            <a:pPr marL="12700">
              <a:lnSpc>
                <a:spcPts val="1435"/>
              </a:lnSpc>
            </a:pPr>
            <a:r>
              <a:rPr sz="1200" spc="5" dirty="0">
                <a:latin typeface="Arial"/>
                <a:cs typeface="Arial"/>
              </a:rPr>
              <a:t>values </a:t>
            </a:r>
            <a:r>
              <a:rPr sz="1200" dirty="0">
                <a:latin typeface="Arial"/>
                <a:cs typeface="Arial"/>
              </a:rPr>
              <a:t>after </a:t>
            </a:r>
            <a:r>
              <a:rPr sz="1200" spc="5" dirty="0">
                <a:latin typeface="Arial"/>
                <a:cs typeface="Arial"/>
              </a:rPr>
              <a:t>the object was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constructed.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40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0993" y="2058492"/>
            <a:ext cx="1986508" cy="2645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526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785" y="787285"/>
            <a:ext cx="226568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Trace the </a:t>
            </a:r>
            <a:r>
              <a:rPr sz="1200" dirty="0">
                <a:latin typeface="Arial"/>
                <a:cs typeface="Arial"/>
              </a:rPr>
              <a:t>following </a:t>
            </a:r>
            <a:r>
              <a:rPr sz="1200" spc="5" dirty="0">
                <a:latin typeface="Arial"/>
                <a:cs typeface="Arial"/>
              </a:rPr>
              <a:t>method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01" y="1145736"/>
            <a:ext cx="5843905" cy="586058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625" marR="4834255">
              <a:lnSpc>
                <a:spcPct val="100000"/>
              </a:lnSpc>
              <a:spcBef>
                <a:spcPts val="370"/>
              </a:spcBef>
            </a:pPr>
            <a:r>
              <a:rPr sz="700" spc="15" dirty="0">
                <a:latin typeface="Courier" charset="0"/>
                <a:cs typeface="Courier" charset="0"/>
              </a:rPr>
              <a:t>Car myCar(25);  myCar.addGas(20);  myCar.drive(100);  myCar.drive(200);  myCar.addGas(5);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905" y="1876488"/>
            <a:ext cx="75438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993" y="2149151"/>
            <a:ext cx="2002993" cy="118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07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>
                <a:solidFill>
                  <a:srgbClr val="125859"/>
                </a:solidFill>
              </a:rPr>
              <a:t>Syntax </a:t>
            </a:r>
            <a:r>
              <a:rPr spc="10" dirty="0">
                <a:solidFill>
                  <a:srgbClr val="125859"/>
                </a:solidFill>
              </a:rPr>
              <a:t>3.1 </a:t>
            </a:r>
            <a:r>
              <a:rPr spc="114" dirty="0"/>
              <a:t>Instance </a:t>
            </a:r>
            <a:r>
              <a:rPr spc="105" dirty="0"/>
              <a:t>Variable</a:t>
            </a:r>
            <a:r>
              <a:rPr spc="-65" dirty="0"/>
              <a:t> </a:t>
            </a:r>
            <a:r>
              <a:rPr spc="11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97351" y="822083"/>
            <a:ext cx="3841140" cy="1516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513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3.19</a:t>
            </a:r>
          </a:p>
        </p:txBody>
      </p:sp>
      <p:sp>
        <p:nvSpPr>
          <p:cNvPr id="4" name="object 4"/>
          <p:cNvSpPr/>
          <p:nvPr/>
        </p:nvSpPr>
        <p:spPr>
          <a:xfrm>
            <a:off x="797351" y="822071"/>
            <a:ext cx="1121018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1785" y="1800961"/>
            <a:ext cx="5497830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Suppose you are asked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simulate the odometer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car, </a:t>
            </a:r>
            <a:r>
              <a:rPr sz="1200" spc="5" dirty="0">
                <a:latin typeface="Arial"/>
                <a:cs typeface="Arial"/>
              </a:rPr>
              <a:t>by adding 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method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50"/>
              </a:spcBef>
            </a:pPr>
            <a:r>
              <a:rPr sz="1200" spc="5" dirty="0">
                <a:latin typeface="Courier" charset="0"/>
                <a:cs typeface="Courier" charset="0"/>
              </a:rPr>
              <a:t>getMilesDriven</a:t>
            </a:r>
            <a:r>
              <a:rPr sz="1200" spc="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 marR="175895">
              <a:lnSpc>
                <a:spcPts val="1430"/>
              </a:lnSpc>
              <a:spcBef>
                <a:spcPts val="50"/>
              </a:spcBef>
            </a:pPr>
            <a:r>
              <a:rPr sz="1200" spc="5" dirty="0">
                <a:latin typeface="Arial"/>
                <a:cs typeface="Arial"/>
              </a:rPr>
              <a:t>Add an instance </a:t>
            </a:r>
            <a:r>
              <a:rPr sz="1200" dirty="0">
                <a:latin typeface="Arial"/>
                <a:cs typeface="Arial"/>
              </a:rPr>
              <a:t>variable to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object’s </a:t>
            </a:r>
            <a:r>
              <a:rPr sz="1200" spc="5" dirty="0">
                <a:latin typeface="Arial"/>
                <a:cs typeface="Arial"/>
              </a:rPr>
              <a:t>card </a:t>
            </a:r>
            <a:r>
              <a:rPr sz="1200" dirty="0">
                <a:latin typeface="Arial"/>
                <a:cs typeface="Arial"/>
              </a:rPr>
              <a:t>that is suitable for </a:t>
            </a:r>
            <a:r>
              <a:rPr sz="1200" spc="5" dirty="0">
                <a:latin typeface="Arial"/>
                <a:cs typeface="Arial"/>
              </a:rPr>
              <a:t>computing </a:t>
            </a:r>
            <a:r>
              <a:rPr sz="1200" dirty="0">
                <a:latin typeface="Arial"/>
                <a:cs typeface="Arial"/>
              </a:rPr>
              <a:t>this  </a:t>
            </a:r>
            <a:r>
              <a:rPr sz="1200" spc="5" dirty="0">
                <a:latin typeface="Arial"/>
                <a:cs typeface="Arial"/>
              </a:rPr>
              <a:t>method’s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result.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695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0993" y="3253709"/>
            <a:ext cx="2406891" cy="116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73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68146"/>
            <a:ext cx="583120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Trace the methods </a:t>
            </a:r>
            <a:r>
              <a:rPr sz="1200" dirty="0">
                <a:latin typeface="Arial"/>
                <a:cs typeface="Arial"/>
              </a:rPr>
              <a:t>of Self </a:t>
            </a:r>
            <a:r>
              <a:rPr sz="1200" spc="5" dirty="0">
                <a:latin typeface="Arial"/>
                <a:cs typeface="Arial"/>
              </a:rPr>
              <a:t>Check 18, updating the instance </a:t>
            </a:r>
            <a:r>
              <a:rPr sz="1200" dirty="0">
                <a:latin typeface="Arial"/>
                <a:cs typeface="Arial"/>
              </a:rPr>
              <a:t>variable that </a:t>
            </a:r>
            <a:r>
              <a:rPr sz="1200" spc="5" dirty="0">
                <a:latin typeface="Arial"/>
                <a:cs typeface="Arial"/>
              </a:rPr>
              <a:t>you added </a:t>
            </a:r>
            <a:r>
              <a:rPr sz="1200" dirty="0">
                <a:latin typeface="Arial"/>
                <a:cs typeface="Arial"/>
              </a:rPr>
              <a:t>in  Self </a:t>
            </a:r>
            <a:r>
              <a:rPr sz="1200" spc="5" dirty="0">
                <a:latin typeface="Arial"/>
                <a:cs typeface="Arial"/>
              </a:rPr>
              <a:t>Check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19.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95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0993" y="1506240"/>
            <a:ext cx="2415133" cy="1153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60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Local</a:t>
            </a:r>
            <a:r>
              <a:rPr spc="-30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03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78611"/>
            <a:ext cx="44697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Local variables </a:t>
            </a:r>
            <a:r>
              <a:rPr sz="1450" dirty="0">
                <a:latin typeface="Arial"/>
                <a:cs typeface="Arial"/>
              </a:rPr>
              <a:t>are declared in the body of a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086389"/>
            <a:ext cx="5357495" cy="97937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double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giveChange()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2753360" indent="-635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double change = payment - purchase;  purchase =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0;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4154804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payment = 0;  return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change;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28976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259473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2188044"/>
            <a:ext cx="506539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When a method exits, its local variables are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removed.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b="1" dirty="0">
                <a:latin typeface="Arial"/>
                <a:cs typeface="Arial"/>
              </a:rPr>
              <a:t>Parameter variables </a:t>
            </a:r>
            <a:r>
              <a:rPr sz="1450" dirty="0">
                <a:latin typeface="Arial"/>
                <a:cs typeface="Arial"/>
              </a:rPr>
              <a:t>are declared in the header of a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074" y="2809029"/>
            <a:ext cx="535749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enterPayment(double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48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Local</a:t>
            </a:r>
            <a:r>
              <a:rPr spc="-30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020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126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54514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2522" y="333640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32969" y="16484"/>
                </a:moveTo>
                <a:lnTo>
                  <a:pt x="32969" y="24726"/>
                </a:lnTo>
                <a:lnTo>
                  <a:pt x="27471" y="32969"/>
                </a:lnTo>
                <a:lnTo>
                  <a:pt x="16484" y="32969"/>
                </a:lnTo>
                <a:lnTo>
                  <a:pt x="5497" y="32969"/>
                </a:lnTo>
                <a:lnTo>
                  <a:pt x="0" y="24726"/>
                </a:lnTo>
                <a:lnTo>
                  <a:pt x="0" y="16484"/>
                </a:lnTo>
                <a:lnTo>
                  <a:pt x="0" y="8242"/>
                </a:lnTo>
                <a:lnTo>
                  <a:pt x="5497" y="0"/>
                </a:lnTo>
                <a:lnTo>
                  <a:pt x="16484" y="0"/>
                </a:lnTo>
                <a:lnTo>
                  <a:pt x="27471" y="0"/>
                </a:lnTo>
                <a:lnTo>
                  <a:pt x="32969" y="8242"/>
                </a:lnTo>
                <a:lnTo>
                  <a:pt x="32969" y="16484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36166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778484"/>
            <a:ext cx="5090795" cy="325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Local and parameter variables belong to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methods:</a:t>
            </a:r>
          </a:p>
          <a:p>
            <a:pPr marL="344805" marR="554355">
              <a:lnSpc>
                <a:spcPct val="1328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When a method runs, </a:t>
            </a:r>
            <a:r>
              <a:rPr sz="1100" dirty="0">
                <a:latin typeface="Arial"/>
                <a:cs typeface="Arial"/>
              </a:rPr>
              <a:t>its local </a:t>
            </a:r>
            <a:r>
              <a:rPr sz="1100" spc="5" dirty="0">
                <a:latin typeface="Arial"/>
                <a:cs typeface="Arial"/>
              </a:rPr>
              <a:t>and parameter variables come </a:t>
            </a:r>
            <a:r>
              <a:rPr sz="1100" dirty="0">
                <a:latin typeface="Arial"/>
                <a:cs typeface="Arial"/>
              </a:rPr>
              <a:t>to life  </a:t>
            </a:r>
            <a:r>
              <a:rPr sz="1100" spc="5" dirty="0">
                <a:latin typeface="Arial"/>
                <a:cs typeface="Arial"/>
              </a:rPr>
              <a:t>When the method </a:t>
            </a:r>
            <a:r>
              <a:rPr sz="1100" dirty="0">
                <a:latin typeface="Arial"/>
                <a:cs typeface="Arial"/>
              </a:rPr>
              <a:t>exits, </a:t>
            </a:r>
            <a:r>
              <a:rPr sz="1100" spc="5" dirty="0">
                <a:latin typeface="Arial"/>
                <a:cs typeface="Arial"/>
              </a:rPr>
              <a:t>they are removed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immediately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Instance variables belong to objects, not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methods: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When an object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constructed, </a:t>
            </a:r>
            <a:r>
              <a:rPr sz="1100" dirty="0">
                <a:latin typeface="Arial"/>
                <a:cs typeface="Arial"/>
              </a:rPr>
              <a:t>its </a:t>
            </a:r>
            <a:r>
              <a:rPr sz="1100" spc="5" dirty="0">
                <a:latin typeface="Arial"/>
                <a:cs typeface="Arial"/>
              </a:rPr>
              <a:t>instance variables are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created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The instance variables stay </a:t>
            </a:r>
            <a:r>
              <a:rPr sz="1100" dirty="0">
                <a:latin typeface="Arial"/>
                <a:cs typeface="Arial"/>
              </a:rPr>
              <a:t>alive until </a:t>
            </a:r>
            <a:r>
              <a:rPr sz="1100" spc="5" dirty="0">
                <a:latin typeface="Arial"/>
                <a:cs typeface="Arial"/>
              </a:rPr>
              <a:t>no method uses the object any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longer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Instance variables are initialized to a default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value: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Arial"/>
                <a:cs typeface="Arial"/>
              </a:rPr>
              <a:t>Numbers are </a:t>
            </a:r>
            <a:r>
              <a:rPr sz="1100" dirty="0">
                <a:latin typeface="Arial"/>
                <a:cs typeface="Arial"/>
              </a:rPr>
              <a:t>initialized 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Object references are set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a special value called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null</a:t>
            </a:r>
            <a:endParaRPr sz="1100" dirty="0">
              <a:latin typeface="Courier" charset="0"/>
              <a:cs typeface="Courier" charset="0"/>
            </a:endParaRPr>
          </a:p>
          <a:p>
            <a:pPr marL="598805">
              <a:lnSpc>
                <a:spcPct val="100000"/>
              </a:lnSpc>
              <a:spcBef>
                <a:spcPts val="745"/>
              </a:spcBef>
            </a:pPr>
            <a:r>
              <a:rPr sz="850" dirty="0">
                <a:latin typeface="Arial"/>
                <a:cs typeface="Arial"/>
              </a:rPr>
              <a:t>A </a:t>
            </a:r>
            <a:r>
              <a:rPr sz="850" dirty="0">
                <a:latin typeface="Courier" charset="0"/>
                <a:cs typeface="Courier" charset="0"/>
              </a:rPr>
              <a:t>null</a:t>
            </a:r>
            <a:r>
              <a:rPr sz="850" spc="-385" dirty="0">
                <a:latin typeface="Courier" charset="0"/>
                <a:cs typeface="Courier" charset="0"/>
              </a:rPr>
              <a:t> </a:t>
            </a:r>
            <a:r>
              <a:rPr sz="850" dirty="0">
                <a:latin typeface="Arial"/>
                <a:cs typeface="Arial"/>
              </a:rPr>
              <a:t>object reference refers to no object at all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You must initialize local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The compiler complains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spc="5" dirty="0">
                <a:latin typeface="Arial"/>
                <a:cs typeface="Arial"/>
              </a:rPr>
              <a:t>you do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not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35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67765"/>
            <a:ext cx="5830570" cy="172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What do </a:t>
            </a:r>
            <a:r>
              <a:rPr sz="1200" dirty="0">
                <a:latin typeface="Arial"/>
                <a:cs typeface="Arial"/>
              </a:rPr>
              <a:t>local </a:t>
            </a:r>
            <a:r>
              <a:rPr sz="1200" spc="5" dirty="0">
                <a:latin typeface="Arial"/>
                <a:cs typeface="Arial"/>
              </a:rPr>
              <a:t>variables and parameter variables have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common?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which </a:t>
            </a:r>
            <a:r>
              <a:rPr sz="1200" dirty="0">
                <a:latin typeface="Arial"/>
                <a:cs typeface="Arial"/>
              </a:rPr>
              <a:t>essential  </a:t>
            </a:r>
            <a:r>
              <a:rPr sz="1200" spc="5" dirty="0">
                <a:latin typeface="Arial"/>
                <a:cs typeface="Arial"/>
              </a:rPr>
              <a:t>aspect do they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differ?</a:t>
            </a:r>
          </a:p>
          <a:p>
            <a:pPr marL="289560" marR="124460">
              <a:lnSpc>
                <a:spcPct val="115599"/>
              </a:lnSpc>
              <a:spcBef>
                <a:spcPts val="520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Variables of both categories belong to methods – they  come alive when the method is called, and they die when the  method exits. They differ in their initialization. Parameter variables  are initialized with the call values; local variables must be explicitly  initialized.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068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66229"/>
            <a:ext cx="554355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5" dirty="0">
                <a:latin typeface="Arial"/>
                <a:cs typeface="Arial"/>
              </a:rPr>
              <a:t>Why was </a:t>
            </a:r>
            <a:r>
              <a:rPr sz="1200" dirty="0">
                <a:latin typeface="Arial"/>
                <a:cs typeface="Arial"/>
              </a:rPr>
              <a:t>it </a:t>
            </a:r>
            <a:r>
              <a:rPr sz="1200" spc="5" dirty="0">
                <a:latin typeface="Arial"/>
                <a:cs typeface="Arial"/>
              </a:rPr>
              <a:t>necessary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introduce the </a:t>
            </a:r>
            <a:r>
              <a:rPr sz="1200" dirty="0">
                <a:latin typeface="Arial"/>
                <a:cs typeface="Arial"/>
              </a:rPr>
              <a:t>local variable </a:t>
            </a:r>
            <a:r>
              <a:rPr sz="1200" spc="5" dirty="0">
                <a:latin typeface="Courier" charset="0"/>
                <a:cs typeface="Courier" charset="0"/>
              </a:rPr>
              <a:t>change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5" dirty="0">
                <a:latin typeface="Courier" charset="0"/>
                <a:cs typeface="Courier" charset="0"/>
              </a:rPr>
              <a:t>giveChange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ts val="1435"/>
              </a:lnSpc>
            </a:pPr>
            <a:r>
              <a:rPr sz="1200" spc="5" dirty="0">
                <a:latin typeface="Arial"/>
                <a:cs typeface="Arial"/>
              </a:rPr>
              <a:t>method? That </a:t>
            </a:r>
            <a:r>
              <a:rPr sz="1200" dirty="0">
                <a:latin typeface="Arial"/>
                <a:cs typeface="Arial"/>
              </a:rPr>
              <a:t>is, </a:t>
            </a:r>
            <a:r>
              <a:rPr sz="1200" spc="5" dirty="0">
                <a:latin typeface="Arial"/>
                <a:cs typeface="Arial"/>
              </a:rPr>
              <a:t>why </a:t>
            </a:r>
            <a:r>
              <a:rPr sz="1200" dirty="0">
                <a:latin typeface="Arial"/>
                <a:cs typeface="Arial"/>
              </a:rPr>
              <a:t>didn’t </a:t>
            </a:r>
            <a:r>
              <a:rPr sz="1200" spc="5" dirty="0">
                <a:latin typeface="Arial"/>
                <a:cs typeface="Arial"/>
              </a:rPr>
              <a:t>the method simply end with 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statement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501" y="1190617"/>
            <a:ext cx="5843905" cy="15517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70"/>
              </a:spcBef>
            </a:pPr>
            <a:r>
              <a:rPr sz="700" spc="15" dirty="0">
                <a:latin typeface="Courier" charset="0"/>
                <a:cs typeface="Courier" charset="0"/>
              </a:rPr>
              <a:t>return payment -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purchase;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905" y="1466385"/>
            <a:ext cx="5252085" cy="81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After computing the change due, </a:t>
            </a:r>
            <a:r>
              <a:rPr sz="1450" dirty="0">
                <a:latin typeface="Courier" charset="0"/>
                <a:cs typeface="Courier" charset="0"/>
              </a:rPr>
              <a:t>payment </a:t>
            </a:r>
            <a:r>
              <a:rPr sz="1450" dirty="0">
                <a:latin typeface="Arial"/>
                <a:cs typeface="Arial"/>
              </a:rPr>
              <a:t>and  </a:t>
            </a:r>
            <a:r>
              <a:rPr sz="1450" dirty="0">
                <a:latin typeface="Courier" charset="0"/>
                <a:cs typeface="Courier" charset="0"/>
              </a:rPr>
              <a:t>purchase </a:t>
            </a:r>
            <a:r>
              <a:rPr sz="1450" dirty="0">
                <a:latin typeface="Arial"/>
                <a:cs typeface="Arial"/>
              </a:rPr>
              <a:t>were set to zero. If the method returned </a:t>
            </a:r>
            <a:r>
              <a:rPr sz="1450" dirty="0">
                <a:latin typeface="Courier" charset="0"/>
                <a:cs typeface="Courier" charset="0"/>
              </a:rPr>
              <a:t>payment</a:t>
            </a:r>
            <a:r>
              <a:rPr sz="1450" spc="-484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-  purchase</a:t>
            </a:r>
            <a:r>
              <a:rPr sz="1450" dirty="0">
                <a:latin typeface="Arial"/>
                <a:cs typeface="Arial"/>
              </a:rPr>
              <a:t>, it would always return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zero.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929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60808"/>
            <a:ext cx="6038215" cy="109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z="1200" spc="5" dirty="0">
                <a:latin typeface="Arial"/>
                <a:cs typeface="Arial"/>
              </a:rPr>
              <a:t>Consider a </a:t>
            </a:r>
            <a:r>
              <a:rPr sz="1200" spc="5" dirty="0">
                <a:latin typeface="Courier" charset="0"/>
                <a:cs typeface="Courier" charset="0"/>
              </a:rPr>
              <a:t>CashRegister </a:t>
            </a:r>
            <a:r>
              <a:rPr sz="1200" spc="5" dirty="0">
                <a:latin typeface="Arial"/>
                <a:cs typeface="Arial"/>
              </a:rPr>
              <a:t>object </a:t>
            </a:r>
            <a:r>
              <a:rPr sz="1200" spc="5" dirty="0">
                <a:latin typeface="Courier" charset="0"/>
                <a:cs typeface="Courier" charset="0"/>
              </a:rPr>
              <a:t>reg1 </a:t>
            </a:r>
            <a:r>
              <a:rPr sz="1200" spc="5" dirty="0">
                <a:latin typeface="Arial"/>
                <a:cs typeface="Arial"/>
              </a:rPr>
              <a:t>whose </a:t>
            </a:r>
            <a:r>
              <a:rPr sz="1200" spc="5" dirty="0">
                <a:latin typeface="Courier" charset="0"/>
                <a:cs typeface="Courier" charset="0"/>
              </a:rPr>
              <a:t>payment </a:t>
            </a:r>
            <a:r>
              <a:rPr sz="1200" spc="5" dirty="0">
                <a:latin typeface="Arial"/>
                <a:cs typeface="Arial"/>
              </a:rPr>
              <a:t>instance </a:t>
            </a:r>
            <a:r>
              <a:rPr sz="1200" dirty="0">
                <a:latin typeface="Arial"/>
                <a:cs typeface="Arial"/>
              </a:rPr>
              <a:t>variable </a:t>
            </a:r>
            <a:r>
              <a:rPr sz="1200" spc="5" dirty="0">
                <a:latin typeface="Arial"/>
                <a:cs typeface="Arial"/>
              </a:rPr>
              <a:t>has the  value 20 and whose </a:t>
            </a:r>
            <a:r>
              <a:rPr sz="1200" spc="5" dirty="0">
                <a:latin typeface="Courier" charset="0"/>
                <a:cs typeface="Courier" charset="0"/>
              </a:rPr>
              <a:t>purchase </a:t>
            </a:r>
            <a:r>
              <a:rPr sz="1200" spc="5" dirty="0">
                <a:latin typeface="Arial"/>
                <a:cs typeface="Arial"/>
              </a:rPr>
              <a:t>instance </a:t>
            </a:r>
            <a:r>
              <a:rPr sz="1200" dirty="0">
                <a:latin typeface="Arial"/>
                <a:cs typeface="Arial"/>
              </a:rPr>
              <a:t>variable </a:t>
            </a:r>
            <a:r>
              <a:rPr sz="1200" spc="5" dirty="0">
                <a:latin typeface="Arial"/>
                <a:cs typeface="Arial"/>
              </a:rPr>
              <a:t>has the value 19.5. Trace the </a:t>
            </a:r>
            <a:r>
              <a:rPr sz="1200" dirty="0">
                <a:latin typeface="Arial"/>
                <a:cs typeface="Arial"/>
              </a:rPr>
              <a:t>call  </a:t>
            </a:r>
            <a:r>
              <a:rPr sz="1200" spc="5" dirty="0">
                <a:latin typeface="Courier" charset="0"/>
                <a:cs typeface="Courier" charset="0"/>
              </a:rPr>
              <a:t>reg1.giveChange()</a:t>
            </a:r>
            <a:r>
              <a:rPr sz="1200" spc="5" dirty="0">
                <a:latin typeface="Arial"/>
                <a:cs typeface="Arial"/>
              </a:rPr>
              <a:t>. Include the </a:t>
            </a:r>
            <a:r>
              <a:rPr sz="1200" dirty="0">
                <a:latin typeface="Arial"/>
                <a:cs typeface="Arial"/>
              </a:rPr>
              <a:t>local variable </a:t>
            </a:r>
            <a:r>
              <a:rPr sz="1200" spc="5" dirty="0">
                <a:latin typeface="Arial"/>
                <a:cs typeface="Arial"/>
              </a:rPr>
              <a:t>change. Draw an X </a:t>
            </a:r>
            <a:r>
              <a:rPr sz="1200" dirty="0">
                <a:latin typeface="Arial"/>
                <a:cs typeface="Arial"/>
              </a:rPr>
              <a:t>in its </a:t>
            </a:r>
            <a:r>
              <a:rPr sz="1200" spc="5" dirty="0">
                <a:latin typeface="Arial"/>
                <a:cs typeface="Arial"/>
              </a:rPr>
              <a:t>column when  the </a:t>
            </a:r>
            <a:r>
              <a:rPr sz="1200" dirty="0">
                <a:latin typeface="Arial"/>
                <a:cs typeface="Arial"/>
              </a:rPr>
              <a:t>variable </a:t>
            </a:r>
            <a:r>
              <a:rPr sz="1200" spc="5" dirty="0">
                <a:latin typeface="Arial"/>
                <a:cs typeface="Arial"/>
              </a:rPr>
              <a:t>ceases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exist.</a:t>
            </a:r>
          </a:p>
          <a:p>
            <a:pPr marL="289560">
              <a:lnSpc>
                <a:spcPct val="100000"/>
              </a:lnSpc>
              <a:spcBef>
                <a:spcPts val="840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0993" y="1893639"/>
            <a:ext cx="2563507" cy="1178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789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46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1533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81979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338027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772896"/>
            <a:ext cx="5271770" cy="274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Two types of inputs are passed when a method is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called:</a:t>
            </a:r>
          </a:p>
          <a:p>
            <a:pPr marL="344805" marR="2202815">
              <a:lnSpc>
                <a:spcPct val="1328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The object on which you invoke the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  The method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arguments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655"/>
              </a:spcBef>
            </a:pPr>
            <a:r>
              <a:rPr sz="1450" dirty="0">
                <a:latin typeface="Arial"/>
                <a:cs typeface="Arial"/>
              </a:rPr>
              <a:t>In the call </a:t>
            </a:r>
            <a:r>
              <a:rPr sz="1450" dirty="0">
                <a:latin typeface="Courier" charset="0"/>
                <a:cs typeface="Courier" charset="0"/>
              </a:rPr>
              <a:t>momsSavings.deposit(500)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the method needs to  know:</a:t>
            </a:r>
          </a:p>
          <a:p>
            <a:pPr marL="344805" marR="2656205">
              <a:lnSpc>
                <a:spcPct val="1377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The account object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Courier" charset="0"/>
                <a:cs typeface="Courier" charset="0"/>
              </a:rPr>
              <a:t>momsSavings</a:t>
            </a:r>
            <a:r>
              <a:rPr sz="1100" spc="5" dirty="0">
                <a:latin typeface="Arial"/>
                <a:cs typeface="Arial"/>
              </a:rPr>
              <a:t>)  The amount being deposited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dirty="0">
                <a:latin typeface="Courier" charset="0"/>
                <a:cs typeface="Courier" charset="0"/>
              </a:rPr>
              <a:t>500</a:t>
            </a:r>
            <a:r>
              <a:rPr sz="1100" dirty="0">
                <a:latin typeface="Arial"/>
                <a:cs typeface="Arial"/>
              </a:rPr>
              <a:t>)</a:t>
            </a:r>
          </a:p>
          <a:p>
            <a:pPr marL="12700" marR="140335">
              <a:lnSpc>
                <a:spcPct val="115599"/>
              </a:lnSpc>
              <a:spcBef>
                <a:spcPts val="590"/>
              </a:spcBef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b="1" dirty="0">
                <a:latin typeface="Arial"/>
                <a:cs typeface="Arial"/>
              </a:rPr>
              <a:t>implicit parameter </a:t>
            </a:r>
            <a:r>
              <a:rPr sz="1450" dirty="0">
                <a:latin typeface="Arial"/>
                <a:cs typeface="Arial"/>
              </a:rPr>
              <a:t>of a method is the object on which the  method is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invoked.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Arial"/>
                <a:cs typeface="Arial"/>
              </a:rPr>
              <a:t>All other parameter variables are called </a:t>
            </a:r>
            <a:r>
              <a:rPr sz="1450" b="1" dirty="0">
                <a:latin typeface="Arial"/>
                <a:cs typeface="Arial"/>
              </a:rPr>
              <a:t>explicit</a:t>
            </a:r>
            <a:r>
              <a:rPr sz="1450" b="1" spc="-15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parameters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649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32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71499"/>
            <a:ext cx="168846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Look at this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079276"/>
            <a:ext cx="5357495" cy="5764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deposit(double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R="3034665" algn="ctr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 balance +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6617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904905" y="1009022"/>
            <a:ext cx="5505389" cy="2051143"/>
          </a:xfrm>
          <a:prstGeom prst="rect">
            <a:avLst/>
          </a:prstGeom>
        </p:spPr>
        <p:txBody>
          <a:bodyPr vert="horz" wrap="square" lIns="0" tIns="812487" rIns="0" bIns="0" rtlCol="0">
            <a:spAutoFit/>
          </a:bodyPr>
          <a:lstStyle/>
          <a:p>
            <a:pPr marL="344805">
              <a:lnSpc>
                <a:spcPct val="100000"/>
              </a:lnSpc>
            </a:pPr>
            <a:r>
              <a:rPr sz="1100" spc="5" dirty="0">
                <a:latin typeface="Courier" charset="0"/>
                <a:cs typeface="Courier" charset="0"/>
              </a:rPr>
              <a:t>amount</a:t>
            </a:r>
            <a:r>
              <a:rPr sz="1100" spc="-39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explicit </a:t>
            </a:r>
            <a:r>
              <a:rPr sz="1100" spc="5" dirty="0">
                <a:latin typeface="Arial"/>
                <a:cs typeface="Arial"/>
              </a:rPr>
              <a:t>parameter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implicit </a:t>
            </a:r>
            <a:r>
              <a:rPr sz="1100" spc="5" dirty="0">
                <a:latin typeface="Arial"/>
                <a:cs typeface="Arial"/>
              </a:rPr>
              <a:t>parameter(</a:t>
            </a:r>
            <a:r>
              <a:rPr sz="1100" spc="5" dirty="0">
                <a:latin typeface="Courier" charset="0"/>
                <a:cs typeface="Courier" charset="0"/>
              </a:rPr>
              <a:t>momSavings</a:t>
            </a:r>
            <a:r>
              <a:rPr sz="1100" spc="5" dirty="0">
                <a:latin typeface="Arial"/>
                <a:cs typeface="Arial"/>
              </a:rPr>
              <a:t>)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not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seen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Courier" charset="0"/>
                <a:cs typeface="Courier" charset="0"/>
              </a:rPr>
              <a:t>balance</a:t>
            </a:r>
            <a:r>
              <a:rPr sz="1100" spc="-40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means </a:t>
            </a:r>
            <a:r>
              <a:rPr sz="1100" spc="5" dirty="0">
                <a:latin typeface="Courier" charset="0"/>
                <a:cs typeface="Courier" charset="0"/>
              </a:rPr>
              <a:t>momSavings.balance</a:t>
            </a:r>
            <a:endParaRPr sz="1100" dirty="0">
              <a:latin typeface="Courier" charset="0"/>
              <a:cs typeface="Courier" charset="0"/>
            </a:endParaRP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dirty="0"/>
              <a:t>When you refer to an instance variable inside a method, it means  the instance variable of the implicit</a:t>
            </a:r>
            <a:r>
              <a:rPr spc="-30" dirty="0"/>
              <a:t> </a:t>
            </a:r>
            <a:r>
              <a:rPr dirty="0"/>
              <a:t>parameter.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779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276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91044"/>
            <a:ext cx="419608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denotes the implicit parameter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2224" y="1098821"/>
            <a:ext cx="525081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 balance +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15109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1409217"/>
            <a:ext cx="125730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actually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means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224" y="1725236"/>
            <a:ext cx="525081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 this.balance +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07" y="213735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905" y="1992762"/>
            <a:ext cx="531114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dirty="0">
                <a:latin typeface="Arial"/>
                <a:cs typeface="Arial"/>
              </a:rPr>
              <a:t>When you refer to an instance variable in a method, the compiler  automatically applies it to 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</a:t>
            </a:r>
            <a:r>
              <a:rPr spc="-1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813955"/>
            <a:ext cx="342900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These clocks have common behavior, but  each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them has a </a:t>
            </a:r>
            <a:r>
              <a:rPr sz="1200" dirty="0">
                <a:latin typeface="Arial"/>
                <a:cs typeface="Arial"/>
              </a:rPr>
              <a:t>different state. Similarly,  </a:t>
            </a:r>
            <a:r>
              <a:rPr sz="1200" spc="5" dirty="0">
                <a:latin typeface="Arial"/>
                <a:cs typeface="Arial"/>
              </a:rPr>
              <a:t>objects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a class can have </a:t>
            </a:r>
            <a:r>
              <a:rPr sz="1200" dirty="0">
                <a:latin typeface="Arial"/>
                <a:cs typeface="Arial"/>
              </a:rPr>
              <a:t>their </a:t>
            </a:r>
            <a:r>
              <a:rPr sz="1200" spc="5" dirty="0">
                <a:latin typeface="Arial"/>
                <a:cs typeface="Arial"/>
              </a:rPr>
              <a:t>instance  variables set </a:t>
            </a:r>
            <a:r>
              <a:rPr sz="1200" dirty="0">
                <a:latin typeface="Arial"/>
                <a:cs typeface="Arial"/>
              </a:rPr>
              <a:t>to different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values.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5" name="Picture 4" descr="horstmann_6e_figun_03_p08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7765"/>
            <a:ext cx="4156492" cy="331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640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136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55175"/>
            <a:ext cx="5324475" cy="77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Some programmers feel that inserting 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before  every instance variable reference makes the code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clearer: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851" y="1676400"/>
            <a:ext cx="5357495" cy="5764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BankAccount(double</a:t>
            </a:r>
            <a:r>
              <a:rPr sz="850" spc="4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initialBalance)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</a:t>
            </a:r>
            <a:r>
              <a:rPr sz="8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initialBalance;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797350" y="822078"/>
            <a:ext cx="5146249" cy="1997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3125037"/>
            <a:ext cx="337629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7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Implicit </a:t>
            </a:r>
            <a:r>
              <a:rPr sz="1200" spc="5" dirty="0">
                <a:latin typeface="Arial"/>
                <a:cs typeface="Arial"/>
              </a:rPr>
              <a:t>Parameter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a Method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60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85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52381"/>
            <a:ext cx="534543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can be used to distinguish between instance  variables and local or parameter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074" y="1350142"/>
            <a:ext cx="5357495" cy="5764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BankAccount(double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15788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30398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359204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04905" y="1009022"/>
            <a:ext cx="5505389" cy="2732517"/>
          </a:xfrm>
          <a:prstGeom prst="rect">
            <a:avLst/>
          </a:prstGeom>
        </p:spPr>
        <p:txBody>
          <a:bodyPr vert="horz" wrap="square" lIns="0" tIns="1012672" rIns="0" bIns="0" rtlCol="0">
            <a:spAutoFit/>
          </a:bodyPr>
          <a:lstStyle/>
          <a:p>
            <a:pPr marL="12700" marR="323215">
              <a:lnSpc>
                <a:spcPct val="115599"/>
              </a:lnSpc>
            </a:pPr>
            <a:r>
              <a:rPr dirty="0"/>
              <a:t>A local variable shadows an instance variable with the same  name.</a:t>
            </a:r>
          </a:p>
          <a:p>
            <a:pPr marL="344805">
              <a:lnSpc>
                <a:spcPct val="100000"/>
              </a:lnSpc>
              <a:spcBef>
                <a:spcPts val="1010"/>
              </a:spcBef>
            </a:pPr>
            <a:r>
              <a:rPr sz="1100" spc="5" dirty="0">
                <a:latin typeface="Arial"/>
                <a:cs typeface="Arial"/>
              </a:rPr>
              <a:t>You can access the instance variable name through the </a:t>
            </a:r>
            <a:r>
              <a:rPr sz="1100" spc="5" dirty="0">
                <a:latin typeface="Courier" charset="0"/>
                <a:cs typeface="Courier" charset="0"/>
              </a:rPr>
              <a:t>this</a:t>
            </a:r>
            <a:r>
              <a:rPr sz="1100" spc="-45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reference.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dirty="0"/>
              <a:t>In Java, local and parameter variables are considered first when  looking up variable</a:t>
            </a:r>
            <a:r>
              <a:rPr spc="-60" dirty="0"/>
              <a:t> </a:t>
            </a:r>
            <a:r>
              <a:rPr dirty="0"/>
              <a:t>names.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Statement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5074" y="3806347"/>
            <a:ext cx="535749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4905" y="4082115"/>
            <a:ext cx="500570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dirty="0">
                <a:latin typeface="Arial"/>
                <a:cs typeface="Arial"/>
              </a:rPr>
              <a:t>means: "Set the instance variable </a:t>
            </a:r>
            <a:r>
              <a:rPr sz="1450" dirty="0">
                <a:latin typeface="Courier" charset="0"/>
                <a:cs typeface="Courier" charset="0"/>
              </a:rPr>
              <a:t>balance</a:t>
            </a:r>
            <a:r>
              <a:rPr sz="1450" spc="-484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to the parameter  variable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balance</a:t>
            </a:r>
            <a:r>
              <a:rPr sz="1450" dirty="0">
                <a:latin typeface="Arial"/>
                <a:cs typeface="Arial"/>
              </a:rPr>
              <a:t>".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221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893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3116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742741"/>
            <a:ext cx="5393055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A method call without an implicit parameter is applied to the same  object.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Example: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074" y="1645467"/>
            <a:ext cx="5357495" cy="109966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monthlyFee()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withdraw(10); // Withdraw $10 from this</a:t>
            </a:r>
            <a:r>
              <a:rPr sz="850" spc="4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107" y="298896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356592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4905" y="2844373"/>
            <a:ext cx="529717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dirty="0">
                <a:latin typeface="Arial"/>
                <a:cs typeface="Arial"/>
              </a:rPr>
              <a:t>The implicit parameter of the </a:t>
            </a:r>
            <a:r>
              <a:rPr sz="1450" dirty="0">
                <a:latin typeface="Courier" charset="0"/>
                <a:cs typeface="Courier" charset="0"/>
              </a:rPr>
              <a:t>withdraw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is the (invisible)  implicit parameter of the </a:t>
            </a:r>
            <a:r>
              <a:rPr sz="1450" dirty="0">
                <a:latin typeface="Courier" charset="0"/>
                <a:cs typeface="Courier" charset="0"/>
              </a:rPr>
              <a:t>monthlyFee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</a:t>
            </a:r>
          </a:p>
          <a:p>
            <a:pPr marL="12700" marR="171450">
              <a:lnSpc>
                <a:spcPct val="115599"/>
              </a:lnSpc>
              <a:spcBef>
                <a:spcPts val="455"/>
              </a:spcBef>
            </a:pPr>
            <a:r>
              <a:rPr sz="1450" dirty="0">
                <a:latin typeface="Arial"/>
                <a:cs typeface="Arial"/>
              </a:rPr>
              <a:t>You can use 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to make the method easier to  read: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5074" y="4027492"/>
            <a:ext cx="5357495" cy="109966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monthlyFee()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this</a:t>
            </a:r>
            <a:r>
              <a:rPr sz="850" spc="10" dirty="0">
                <a:latin typeface="Courier" charset="0"/>
                <a:cs typeface="Courier" charset="0"/>
              </a:rPr>
              <a:t>.withdraw(10); // Withdraw $10 from this</a:t>
            </a:r>
            <a:r>
              <a:rPr sz="850" spc="6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941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3.24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35419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015" y="764959"/>
            <a:ext cx="5764530" cy="125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How many </a:t>
            </a:r>
            <a:r>
              <a:rPr sz="1200" dirty="0">
                <a:latin typeface="Arial"/>
                <a:cs typeface="Arial"/>
              </a:rPr>
              <a:t>implicit </a:t>
            </a:r>
            <a:r>
              <a:rPr sz="1200" spc="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explicit </a:t>
            </a:r>
            <a:r>
              <a:rPr sz="1200" spc="5" dirty="0">
                <a:latin typeface="Arial"/>
                <a:cs typeface="Arial"/>
              </a:rPr>
              <a:t>parameters does the </a:t>
            </a:r>
            <a:r>
              <a:rPr sz="1200" spc="5" dirty="0">
                <a:latin typeface="Courier" charset="0"/>
                <a:cs typeface="Courier" charset="0"/>
              </a:rPr>
              <a:t>withdraw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method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5" dirty="0">
                <a:latin typeface="Courier" charset="0"/>
                <a:cs typeface="Courier" charset="0"/>
              </a:rPr>
              <a:t>BankAccount</a:t>
            </a:r>
            <a:r>
              <a:rPr sz="1200" spc="-46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class have, and what are </a:t>
            </a:r>
            <a:r>
              <a:rPr sz="1200" dirty="0">
                <a:latin typeface="Arial"/>
                <a:cs typeface="Arial"/>
              </a:rPr>
              <a:t>their </a:t>
            </a:r>
            <a:r>
              <a:rPr sz="1200" spc="5" dirty="0">
                <a:latin typeface="Arial"/>
                <a:cs typeface="Arial"/>
              </a:rPr>
              <a:t>names and types?</a:t>
            </a:r>
            <a:endParaRPr sz="1200" dirty="0">
              <a:latin typeface="Arial"/>
              <a:cs typeface="Arial"/>
            </a:endParaRPr>
          </a:p>
          <a:p>
            <a:pPr marL="289560" marR="5080">
              <a:lnSpc>
                <a:spcPct val="119400"/>
              </a:lnSpc>
              <a:spcBef>
                <a:spcPts val="56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One implicit parameter, called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dirty="0">
                <a:latin typeface="Arial"/>
                <a:cs typeface="Arial"/>
              </a:rPr>
              <a:t>, of type  </a:t>
            </a: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dirty="0">
                <a:latin typeface="Arial"/>
                <a:cs typeface="Arial"/>
              </a:rPr>
              <a:t>, and one explicit parameter, called </a:t>
            </a:r>
            <a:r>
              <a:rPr sz="1450" dirty="0">
                <a:latin typeface="Courier" charset="0"/>
                <a:cs typeface="Courier" charset="0"/>
              </a:rPr>
              <a:t>amount</a:t>
            </a:r>
            <a:r>
              <a:rPr sz="1450" dirty="0">
                <a:latin typeface="Arial"/>
                <a:cs typeface="Arial"/>
              </a:rPr>
              <a:t>, of type  </a:t>
            </a:r>
            <a:r>
              <a:rPr sz="1450" dirty="0">
                <a:latin typeface="Courier" charset="0"/>
                <a:cs typeface="Courier" charset="0"/>
              </a:rPr>
              <a:t>double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801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70673"/>
            <a:ext cx="5848350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5" dirty="0">
                <a:latin typeface="Courier" charset="0"/>
                <a:cs typeface="Courier" charset="0"/>
              </a:rPr>
              <a:t>deposit</a:t>
            </a:r>
            <a:r>
              <a:rPr sz="1200" spc="-45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method, what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the meaning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Courier" charset="0"/>
                <a:cs typeface="Courier" charset="0"/>
              </a:rPr>
              <a:t>this.amount</a:t>
            </a:r>
            <a:r>
              <a:rPr sz="1200" spc="5" dirty="0">
                <a:latin typeface="Arial"/>
                <a:cs typeface="Arial"/>
              </a:rPr>
              <a:t>? Or, </a:t>
            </a:r>
            <a:r>
              <a:rPr sz="1200" dirty="0">
                <a:latin typeface="Arial"/>
                <a:cs typeface="Arial"/>
              </a:rPr>
              <a:t>if </a:t>
            </a:r>
            <a:r>
              <a:rPr sz="1200" spc="5" dirty="0">
                <a:latin typeface="Arial"/>
                <a:cs typeface="Arial"/>
              </a:rPr>
              <a:t>the expression  has no meaning, why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not?</a:t>
            </a:r>
            <a:endParaRPr sz="1200" dirty="0">
              <a:latin typeface="Arial"/>
              <a:cs typeface="Arial"/>
            </a:endParaRPr>
          </a:p>
          <a:p>
            <a:pPr marL="289560" marR="568325">
              <a:lnSpc>
                <a:spcPct val="119400"/>
              </a:lnSpc>
              <a:spcBef>
                <a:spcPts val="520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It is not a legal expression. </a:t>
            </a:r>
            <a:r>
              <a:rPr sz="1450" dirty="0">
                <a:latin typeface="Courier" charset="0"/>
                <a:cs typeface="Courier" charset="0"/>
              </a:rPr>
              <a:t>this </a:t>
            </a:r>
            <a:r>
              <a:rPr sz="1450" dirty="0">
                <a:latin typeface="Arial"/>
                <a:cs typeface="Arial"/>
              </a:rPr>
              <a:t>is of type  </a:t>
            </a: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and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BankAccount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has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no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instance  variable named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amount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662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62165"/>
            <a:ext cx="571373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How many </a:t>
            </a:r>
            <a:r>
              <a:rPr sz="1200" dirty="0">
                <a:latin typeface="Arial"/>
                <a:cs typeface="Arial"/>
              </a:rPr>
              <a:t>implicit </a:t>
            </a:r>
            <a:r>
              <a:rPr sz="1200" spc="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explicit </a:t>
            </a:r>
            <a:r>
              <a:rPr sz="1200" spc="5" dirty="0">
                <a:latin typeface="Arial"/>
                <a:cs typeface="Arial"/>
              </a:rPr>
              <a:t>parameters does the </a:t>
            </a:r>
            <a:r>
              <a:rPr sz="1200" spc="5" dirty="0">
                <a:latin typeface="Courier" charset="0"/>
                <a:cs typeface="Courier" charset="0"/>
              </a:rPr>
              <a:t>main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method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5" dirty="0">
                <a:latin typeface="Courier" charset="0"/>
                <a:cs typeface="Courier" charset="0"/>
              </a:rPr>
              <a:t>BankAccountTester</a:t>
            </a:r>
            <a:r>
              <a:rPr sz="1200" spc="-484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class have, and what are they called?</a:t>
            </a:r>
            <a:endParaRPr sz="1200" dirty="0">
              <a:latin typeface="Arial"/>
              <a:cs typeface="Arial"/>
            </a:endParaRPr>
          </a:p>
          <a:p>
            <a:pPr marL="289560" marR="5080">
              <a:lnSpc>
                <a:spcPct val="119400"/>
              </a:lnSpc>
              <a:spcBef>
                <a:spcPts val="56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No implicit parameter — the </a:t>
            </a:r>
            <a:r>
              <a:rPr sz="1450" dirty="0">
                <a:latin typeface="Courier" charset="0"/>
                <a:cs typeface="Courier" charset="0"/>
              </a:rPr>
              <a:t>main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is not invoked  on any object — and one explicit parameter, called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args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522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Shape</a:t>
            </a:r>
            <a:r>
              <a:rPr spc="-2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19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35756"/>
            <a:ext cx="545465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Good practice: Make a class for each part of a drawing that occurs  more than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once.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333517"/>
            <a:ext cx="5357495" cy="175368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Car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Car(int x, int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y)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// </a:t>
            </a:r>
            <a:r>
              <a:rPr sz="850" spc="10" dirty="0">
                <a:latin typeface="Trebuchet MS" charset="0"/>
                <a:cs typeface="Trebuchet MS" charset="0"/>
              </a:rPr>
              <a:t>Remember</a:t>
            </a:r>
            <a:r>
              <a:rPr sz="850" spc="-60" dirty="0">
                <a:latin typeface="Trebuchet MS" charset="0"/>
                <a:cs typeface="Trebuchet MS" charset="0"/>
              </a:rPr>
              <a:t> </a:t>
            </a:r>
            <a:r>
              <a:rPr sz="850" spc="10" dirty="0">
                <a:latin typeface="Trebuchet MS" charset="0"/>
                <a:cs typeface="Trebuchet MS" charset="0"/>
              </a:rPr>
              <a:t>position</a:t>
            </a:r>
            <a:endParaRPr sz="850" dirty="0">
              <a:latin typeface="Trebuchet MS" charset="0"/>
              <a:cs typeface="Trebuchet MS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draw(Graphics2D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g2)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// </a:t>
            </a:r>
            <a:r>
              <a:rPr sz="850" spc="10" dirty="0">
                <a:latin typeface="Trebuchet MS" charset="0"/>
                <a:cs typeface="Trebuchet MS" charset="0"/>
              </a:rPr>
              <a:t>Drawing</a:t>
            </a:r>
            <a:r>
              <a:rPr sz="850" spc="-75" dirty="0">
                <a:latin typeface="Trebuchet MS" charset="0"/>
                <a:cs typeface="Trebuchet MS" charset="0"/>
              </a:rPr>
              <a:t> </a:t>
            </a:r>
            <a:r>
              <a:rPr sz="850" spc="10" dirty="0">
                <a:latin typeface="Trebuchet MS" charset="0"/>
                <a:cs typeface="Trebuchet MS" charset="0"/>
              </a:rPr>
              <a:t>instructions</a:t>
            </a:r>
            <a:endParaRPr sz="850" dirty="0">
              <a:latin typeface="Trebuchet MS" charset="0"/>
              <a:cs typeface="Trebuchet MS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382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Drawing</a:t>
            </a:r>
            <a:r>
              <a:rPr spc="-35" dirty="0"/>
              <a:t> </a:t>
            </a:r>
            <a:r>
              <a:rPr spc="170" dirty="0"/>
              <a:t>Cars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51128"/>
            <a:ext cx="588200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Goal: draw two cars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5" dirty="0">
                <a:latin typeface="Arial"/>
                <a:cs typeface="Arial"/>
              </a:rPr>
              <a:t>one </a:t>
            </a:r>
            <a:r>
              <a:rPr sz="1200" dirty="0">
                <a:latin typeface="Arial"/>
                <a:cs typeface="Arial"/>
              </a:rPr>
              <a:t>in top-left </a:t>
            </a:r>
            <a:r>
              <a:rPr sz="1200" spc="5" dirty="0">
                <a:latin typeface="Arial"/>
                <a:cs typeface="Arial"/>
              </a:rPr>
              <a:t>corner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window, and another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the bottom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right.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739" y="978687"/>
            <a:ext cx="1607350" cy="2134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015" y="3108426"/>
            <a:ext cx="37268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8 </a:t>
            </a:r>
            <a:r>
              <a:rPr sz="1200" spc="5" dirty="0">
                <a:latin typeface="Arial"/>
                <a:cs typeface="Arial"/>
              </a:rPr>
              <a:t>The Car Component Draws Two Car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Shapes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243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Plan </a:t>
            </a:r>
            <a:r>
              <a:rPr spc="140" dirty="0"/>
              <a:t>Complex </a:t>
            </a:r>
            <a:r>
              <a:rPr spc="150" dirty="0"/>
              <a:t>Shapes </a:t>
            </a:r>
            <a:r>
              <a:rPr spc="155" dirty="0"/>
              <a:t>on </a:t>
            </a:r>
            <a:r>
              <a:rPr spc="135" dirty="0"/>
              <a:t>Graph</a:t>
            </a:r>
            <a:r>
              <a:rPr spc="-350" dirty="0"/>
              <a:t> </a:t>
            </a:r>
            <a:r>
              <a:rPr spc="95" dirty="0"/>
              <a:t>Paper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015" y="4724400"/>
            <a:ext cx="385572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9 </a:t>
            </a:r>
            <a:r>
              <a:rPr sz="1200" spc="5" dirty="0">
                <a:latin typeface="Arial"/>
                <a:cs typeface="Arial"/>
              </a:rPr>
              <a:t>Using Graph Paper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Find Shape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Coordinates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 descr="horstmann_6e_fig_03_09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015" y="924594"/>
            <a:ext cx="4792098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444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165" dirty="0"/>
              <a:t>Methods </a:t>
            </a:r>
            <a:r>
              <a:rPr spc="130" dirty="0"/>
              <a:t>of </a:t>
            </a:r>
            <a:r>
              <a:rPr spc="70" dirty="0"/>
              <a:t>the </a:t>
            </a:r>
            <a:r>
              <a:rPr spc="114" dirty="0"/>
              <a:t>Counter</a:t>
            </a:r>
            <a:r>
              <a:rPr spc="-270" dirty="0"/>
              <a:t>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94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807681"/>
            <a:ext cx="437896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click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advances the counter value by 1: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074" y="1111344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click()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value = value +</a:t>
            </a:r>
            <a:r>
              <a:rPr sz="850" spc="-4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1;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0526" y="193145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526" y="235181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2522" y="25825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969" y="16484"/>
                </a:moveTo>
                <a:lnTo>
                  <a:pt x="32969" y="27446"/>
                </a:lnTo>
                <a:lnTo>
                  <a:pt x="27471" y="32969"/>
                </a:lnTo>
                <a:lnTo>
                  <a:pt x="16484" y="32969"/>
                </a:lnTo>
                <a:lnTo>
                  <a:pt x="5497" y="32969"/>
                </a:lnTo>
                <a:lnTo>
                  <a:pt x="0" y="27446"/>
                </a:lnTo>
                <a:lnTo>
                  <a:pt x="0" y="16484"/>
                </a:lnTo>
                <a:lnTo>
                  <a:pt x="0" y="5522"/>
                </a:lnTo>
                <a:lnTo>
                  <a:pt x="5497" y="0"/>
                </a:lnTo>
                <a:lnTo>
                  <a:pt x="16484" y="0"/>
                </a:lnTo>
                <a:lnTo>
                  <a:pt x="27471" y="0"/>
                </a:lnTo>
                <a:lnTo>
                  <a:pt x="32969" y="5522"/>
                </a:lnTo>
                <a:lnTo>
                  <a:pt x="32969" y="16484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7170" y="1827489"/>
            <a:ext cx="4852670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100"/>
              </a:lnSpc>
            </a:pPr>
            <a:r>
              <a:rPr sz="1100" spc="5" dirty="0">
                <a:latin typeface="Arial"/>
                <a:cs typeface="Arial"/>
              </a:rPr>
              <a:t>Affects the value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instance variable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object on which the method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 </a:t>
            </a:r>
            <a:r>
              <a:rPr sz="1100" spc="5" dirty="0">
                <a:latin typeface="Arial"/>
                <a:cs typeface="Arial"/>
              </a:rPr>
              <a:t>invoked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The method </a:t>
            </a:r>
            <a:r>
              <a:rPr sz="1100" dirty="0">
                <a:latin typeface="Arial"/>
                <a:cs typeface="Arial"/>
              </a:rPr>
              <a:t>call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concertCounter.click();</a:t>
            </a:r>
            <a:endParaRPr sz="1100" dirty="0">
              <a:latin typeface="Courier" charset="0"/>
              <a:cs typeface="Courier" charset="0"/>
            </a:endParaRPr>
          </a:p>
          <a:p>
            <a:pPr marL="266700">
              <a:lnSpc>
                <a:spcPct val="100000"/>
              </a:lnSpc>
              <a:spcBef>
                <a:spcPts val="680"/>
              </a:spcBef>
            </a:pPr>
            <a:r>
              <a:rPr sz="850" dirty="0">
                <a:latin typeface="Arial"/>
                <a:cs typeface="Arial"/>
              </a:rPr>
              <a:t>Advances the value variable of the concertCounter</a:t>
            </a:r>
            <a:r>
              <a:rPr sz="850" spc="-10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object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73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Drawing</a:t>
            </a:r>
            <a:r>
              <a:rPr spc="-35" dirty="0"/>
              <a:t> </a:t>
            </a:r>
            <a:r>
              <a:rPr spc="170" dirty="0"/>
              <a:t>Cars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25136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86953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18274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785" y="785761"/>
            <a:ext cx="478726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The program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produces the drawing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composed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three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classes: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Car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is responsible for drawing a single car.</a:t>
            </a:r>
          </a:p>
          <a:p>
            <a:pPr marR="162560" algn="ctr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Two objects </a:t>
            </a:r>
            <a:r>
              <a:rPr sz="1100" dirty="0">
                <a:latin typeface="Arial"/>
                <a:cs typeface="Arial"/>
              </a:rPr>
              <a:t>of this </a:t>
            </a:r>
            <a:r>
              <a:rPr sz="1100" spc="5" dirty="0">
                <a:latin typeface="Arial"/>
                <a:cs typeface="Arial"/>
              </a:rPr>
              <a:t>class are constructed, one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each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car.</a:t>
            </a:r>
          </a:p>
          <a:p>
            <a:pPr marL="135255">
              <a:lnSpc>
                <a:spcPct val="100000"/>
              </a:lnSpc>
              <a:spcBef>
                <a:spcPts val="925"/>
              </a:spcBef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CarComponent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displays the drawing.</a:t>
            </a:r>
          </a:p>
          <a:p>
            <a:pPr marL="135255">
              <a:lnSpc>
                <a:spcPct val="100000"/>
              </a:lnSpc>
              <a:spcBef>
                <a:spcPts val="725"/>
              </a:spcBef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CarViewer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shows a frame that contains a</a:t>
            </a:r>
          </a:p>
          <a:p>
            <a:pPr marL="135255">
              <a:lnSpc>
                <a:spcPct val="100000"/>
              </a:lnSpc>
              <a:spcBef>
                <a:spcPts val="335"/>
              </a:spcBef>
            </a:pPr>
            <a:r>
              <a:rPr sz="1450" dirty="0">
                <a:latin typeface="Courier" charset="0"/>
                <a:cs typeface="Courier" charset="0"/>
              </a:rPr>
              <a:t>CarComponent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233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Drawing</a:t>
            </a:r>
            <a:r>
              <a:rPr spc="-35" dirty="0"/>
              <a:t> </a:t>
            </a:r>
            <a:r>
              <a:rPr spc="170" dirty="0"/>
              <a:t>Cars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730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395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751110"/>
            <a:ext cx="499110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paintComponent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of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CarComponent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 draws the two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cars.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To compute bottom right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position: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5074" y="1653836"/>
            <a:ext cx="5357495" cy="58439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1435" marR="3620770">
              <a:lnSpc>
                <a:spcPct val="101800"/>
              </a:lnSpc>
              <a:spcBef>
                <a:spcPts val="395"/>
              </a:spcBef>
            </a:pPr>
            <a:r>
              <a:rPr sz="850" spc="10" dirty="0">
                <a:latin typeface="Courier" charset="0"/>
                <a:cs typeface="Courier" charset="0"/>
              </a:rPr>
              <a:t>Car car1 = new Car(0, 0);  int x = getWidth() - 60;  int y = getHeight() - 30;  Car car2 = new Car(x,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y);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107" y="29973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2324628"/>
            <a:ext cx="4904105" cy="1320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marR="5080">
              <a:lnSpc>
                <a:spcPct val="137700"/>
              </a:lnSpc>
            </a:pPr>
            <a:r>
              <a:rPr sz="1100" spc="5" dirty="0">
                <a:latin typeface="Courier" charset="0"/>
                <a:cs typeface="Courier" charset="0"/>
              </a:rPr>
              <a:t>getWidth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getHeight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return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dimensions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CarComponent  Subtract the dimensions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car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determine the position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car2: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When window is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resized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Courier" charset="0"/>
                <a:cs typeface="Courier" charset="0"/>
              </a:rPr>
              <a:t>paintComponent</a:t>
            </a:r>
            <a:r>
              <a:rPr sz="1100" spc="-42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called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car position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recomputed using current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dimensions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094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75" dirty="0" smtClean="0"/>
              <a:t>s</a:t>
            </a:r>
            <a:r>
              <a:rPr spc="40" dirty="0" smtClean="0"/>
              <a:t>e</a:t>
            </a:r>
            <a:r>
              <a:rPr spc="55" dirty="0" smtClean="0"/>
              <a:t>c</a:t>
            </a:r>
            <a:r>
              <a:rPr spc="30" dirty="0" smtClean="0"/>
              <a:t>t</a:t>
            </a:r>
            <a:r>
              <a:rPr spc="60" dirty="0" smtClean="0"/>
              <a:t>i</a:t>
            </a:r>
            <a:r>
              <a:rPr spc="160" dirty="0" smtClean="0"/>
              <a:t>o</a:t>
            </a:r>
            <a:r>
              <a:rPr spc="150" dirty="0" smtClean="0"/>
              <a:t>n</a:t>
            </a:r>
            <a:r>
              <a:rPr spc="-145" dirty="0" smtClean="0"/>
              <a:t>_</a:t>
            </a:r>
            <a:r>
              <a:rPr spc="120" dirty="0" smtClean="0"/>
              <a:t>8</a:t>
            </a:r>
            <a:r>
              <a:rPr spc="310" dirty="0" smtClean="0"/>
              <a:t>/</a:t>
            </a:r>
            <a:r>
              <a:rPr spc="215" dirty="0" smtClean="0">
                <a:solidFill>
                  <a:srgbClr val="000080"/>
                </a:solidFill>
                <a:hlinkClick r:id="rId2"/>
              </a:rPr>
              <a:t>C</a:t>
            </a:r>
            <a:r>
              <a:rPr spc="125" dirty="0" smtClean="0">
                <a:solidFill>
                  <a:srgbClr val="000080"/>
                </a:solidFill>
                <a:hlinkClick r:id="rId2"/>
              </a:rPr>
              <a:t>a</a:t>
            </a:r>
            <a:r>
              <a:rPr spc="65" dirty="0" smtClean="0">
                <a:solidFill>
                  <a:srgbClr val="000080"/>
                </a:solidFill>
                <a:hlinkClick r:id="rId2"/>
              </a:rPr>
              <a:t>r</a:t>
            </a:r>
            <a:r>
              <a:rPr spc="-220" dirty="0" smtClean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 smtClean="0">
                <a:solidFill>
                  <a:srgbClr val="000080"/>
                </a:solidFill>
                <a:hlinkClick r:id="rId2"/>
              </a:rPr>
              <a:t>j</a:t>
            </a:r>
            <a:r>
              <a:rPr spc="125" dirty="0" smtClean="0">
                <a:solidFill>
                  <a:srgbClr val="000080"/>
                </a:solidFill>
                <a:hlinkClick r:id="rId2"/>
              </a:rPr>
              <a:t>a</a:t>
            </a:r>
            <a:r>
              <a:rPr spc="145" dirty="0" smtClean="0">
                <a:solidFill>
                  <a:srgbClr val="000080"/>
                </a:solidFill>
                <a:hlinkClick r:id="rId2"/>
              </a:rPr>
              <a:t>v</a:t>
            </a:r>
            <a:r>
              <a:rPr spc="125" dirty="0" smtClean="0">
                <a:solidFill>
                  <a:srgbClr val="000080"/>
                </a:solidFill>
                <a:hlinkClick r:id="rId2"/>
              </a:rPr>
              <a:t>a</a:t>
            </a:r>
            <a:endParaRPr spc="125" dirty="0">
              <a:solidFill>
                <a:srgbClr val="000080"/>
              </a:solidFill>
              <a:hlinkClick r:id="rId2"/>
            </a:endParaRPr>
          </a:p>
        </p:txBody>
      </p:sp>
      <p:graphicFrame>
        <p:nvGraphicFramePr>
          <p:cNvPr id="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7835041"/>
              </p:ext>
            </p:extLst>
          </p:nvPr>
        </p:nvGraphicFramePr>
        <p:xfrm>
          <a:off x="1447801" y="838197"/>
          <a:ext cx="4267199" cy="449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14"/>
                <a:gridCol w="3498824"/>
                <a:gridCol w="557461"/>
              </a:tblGrid>
              <a:tr h="163978"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java.awt.Graphics2D;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1"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java.awt.Rectangle;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java.awt.geom.Ellipse2D;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java.awt.geom.Line2D;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java.awt.geom.Point2D;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/**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993">
                <a:tc>
                  <a:txBody>
                    <a:bodyPr/>
                    <a:lstStyle/>
                    <a:p>
                      <a:pPr marR="56515" algn="r">
                        <a:lnSpc>
                          <a:spcPts val="100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035"/>
                        </a:lnSpc>
                      </a:pPr>
                      <a:r>
                        <a:rPr sz="1000" spc="2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car shape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can be positioned anywhere on the</a:t>
                      </a:r>
                      <a:r>
                        <a:rPr sz="1000" spc="-9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screen.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7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7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*/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class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Car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private int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xLeft;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private int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yTop;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/**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263">
                <a:tc>
                  <a:txBody>
                    <a:bodyPr/>
                    <a:lstStyle/>
                    <a:p>
                      <a:pPr marR="56515" algn="r">
                        <a:lnSpc>
                          <a:spcPts val="100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35"/>
                        </a:lnSpc>
                      </a:pP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Constructs a car with a given top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000" spc="-1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corner.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993">
                <a:tc>
                  <a:txBody>
                    <a:bodyPr/>
                    <a:lstStyle/>
                    <a:p>
                      <a:pPr marR="56515" algn="r">
                        <a:lnSpc>
                          <a:spcPts val="101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4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@param x</a:t>
                      </a:r>
                      <a:r>
                        <a:rPr sz="85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 x coordinate of the top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corner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6745">
                <a:tc>
                  <a:txBody>
                    <a:bodyPr/>
                    <a:lstStyle/>
                    <a:p>
                      <a:pPr marR="56515" algn="r">
                        <a:lnSpc>
                          <a:spcPts val="101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4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@param y</a:t>
                      </a:r>
                      <a:r>
                        <a:rPr sz="85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 y coordinate of the top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corner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7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7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*/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Car(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x, 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{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xLeft =</a:t>
                      </a:r>
                      <a:r>
                        <a:rPr sz="85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x;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yTop =</a:t>
                      </a:r>
                      <a:r>
                        <a:rPr sz="85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}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/**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5263">
                <a:tc>
                  <a:txBody>
                    <a:bodyPr/>
                    <a:lstStyle/>
                    <a:p>
                      <a:pPr marR="56515" algn="r">
                        <a:lnSpc>
                          <a:spcPts val="100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35"/>
                        </a:lnSpc>
                      </a:pPr>
                      <a:r>
                        <a:rPr sz="1000" spc="2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Draws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-9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car.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6745">
                <a:tc>
                  <a:txBody>
                    <a:bodyPr/>
                    <a:lstStyle/>
                    <a:p>
                      <a:pPr marR="56515" algn="r">
                        <a:lnSpc>
                          <a:spcPts val="101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4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@param g2</a:t>
                      </a:r>
                      <a:r>
                        <a:rPr sz="850" spc="-3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 graphics context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7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7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*/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void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draw(Graphics2D</a:t>
                      </a:r>
                      <a:r>
                        <a:rPr sz="85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g2)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{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Rectangle body = 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Rectangle(xLeft, yTop +</a:t>
                      </a:r>
                      <a:r>
                        <a:rPr sz="85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69"/>
                        </a:lnSpc>
                      </a:pP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85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Ellipse2D.Double</a:t>
                      </a:r>
                      <a:r>
                        <a:rPr sz="85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frontTire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Ellipse2D.Double(xLeft + </a:t>
                      </a: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yTop +</a:t>
                      </a:r>
                      <a:r>
                        <a:rPr sz="85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69"/>
                        </a:lnSpc>
                      </a:pP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85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6397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Ellipse2D.Double</a:t>
                      </a:r>
                      <a:r>
                        <a:rPr sz="85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rearTire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814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75" dirty="0"/>
              <a:t>s</a:t>
            </a:r>
            <a:r>
              <a:rPr spc="40" dirty="0"/>
              <a:t>e</a:t>
            </a:r>
            <a:r>
              <a:rPr spc="55" dirty="0"/>
              <a:t>c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  <a:r>
              <a:rPr spc="-145" dirty="0"/>
              <a:t>_</a:t>
            </a:r>
            <a:r>
              <a:rPr spc="120" dirty="0"/>
              <a:t>8</a:t>
            </a:r>
            <a:r>
              <a:rPr spc="310" dirty="0"/>
              <a:t>/</a:t>
            </a:r>
            <a:r>
              <a:rPr spc="215" dirty="0">
                <a:solidFill>
                  <a:srgbClr val="000080"/>
                </a:solidFill>
                <a:hlinkClick r:id="rId2"/>
              </a:rPr>
              <a:t>C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65" dirty="0">
                <a:solidFill>
                  <a:srgbClr val="000080"/>
                </a:solidFill>
                <a:hlinkClick r:id="rId2"/>
              </a:rPr>
              <a:t>r</a:t>
            </a:r>
            <a:r>
              <a:rPr spc="215" dirty="0">
                <a:solidFill>
                  <a:srgbClr val="000080"/>
                </a:solidFill>
                <a:hlinkClick r:id="rId2"/>
              </a:rPr>
              <a:t>C</a:t>
            </a:r>
            <a:r>
              <a:rPr spc="160" dirty="0">
                <a:solidFill>
                  <a:srgbClr val="000080"/>
                </a:solidFill>
                <a:hlinkClick r:id="rId2"/>
              </a:rPr>
              <a:t>o</a:t>
            </a:r>
            <a:r>
              <a:rPr spc="245" dirty="0">
                <a:solidFill>
                  <a:srgbClr val="000080"/>
                </a:solidFill>
                <a:hlinkClick r:id="rId2"/>
              </a:rPr>
              <a:t>m</a:t>
            </a:r>
            <a:r>
              <a:rPr spc="175" dirty="0">
                <a:solidFill>
                  <a:srgbClr val="000080"/>
                </a:solidFill>
                <a:hlinkClick r:id="rId2"/>
              </a:rPr>
              <a:t>p</a:t>
            </a:r>
            <a:r>
              <a:rPr spc="160" dirty="0">
                <a:solidFill>
                  <a:srgbClr val="000080"/>
                </a:solidFill>
                <a:hlinkClick r:id="rId2"/>
              </a:rPr>
              <a:t>o</a:t>
            </a:r>
            <a:r>
              <a:rPr spc="150" dirty="0">
                <a:solidFill>
                  <a:srgbClr val="000080"/>
                </a:solidFill>
                <a:hlinkClick r:id="rId2"/>
              </a:rPr>
              <a:t>n</a:t>
            </a:r>
            <a:r>
              <a:rPr spc="40" dirty="0">
                <a:solidFill>
                  <a:srgbClr val="000080"/>
                </a:solidFill>
                <a:hlinkClick r:id="rId2"/>
              </a:rPr>
              <a:t>e</a:t>
            </a:r>
            <a:r>
              <a:rPr spc="150" dirty="0">
                <a:solidFill>
                  <a:srgbClr val="000080"/>
                </a:solidFill>
                <a:hlinkClick r:id="rId2"/>
              </a:rPr>
              <a:t>n</a:t>
            </a:r>
            <a:r>
              <a:rPr spc="30" dirty="0">
                <a:solidFill>
                  <a:srgbClr val="000080"/>
                </a:solidFill>
                <a:hlinkClick r:id="rId2"/>
              </a:rPr>
              <a:t>t</a:t>
            </a:r>
            <a:r>
              <a:rPr spc="-22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145" dirty="0">
                <a:solidFill>
                  <a:srgbClr val="000080"/>
                </a:solidFill>
                <a:hlinkClick r:id="rId2"/>
              </a:rPr>
              <a:t>v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015" y="714195"/>
            <a:ext cx="48583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java.awt.Graphics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java.awt.Graphics2D;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javax.swing.JComponent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4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6 </a:t>
            </a:r>
            <a:r>
              <a:rPr lang="en-US" sz="110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This component draws two car shapes.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7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8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JComponent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9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 </a:t>
            </a: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paintComponent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(Graphics g)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11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 </a:t>
            </a: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12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Graphics2D g2 = (Graphics2D) g;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13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14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 car1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Car(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15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16 </a:t>
            </a:r>
            <a:r>
              <a:rPr lang="en-US" sz="110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getWidth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 -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60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17 </a:t>
            </a:r>
            <a:r>
              <a:rPr lang="en-US" sz="110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getHeight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 -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30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18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19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 car2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Car(x, y);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20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21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car1.draw(g2);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22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car2.draw(g2); </a:t>
            </a: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23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24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535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section_8/</a:t>
            </a:r>
            <a:r>
              <a:rPr spc="90" dirty="0">
                <a:solidFill>
                  <a:srgbClr val="000080"/>
                </a:solidFill>
                <a:hlinkClick r:id="rId2"/>
              </a:rPr>
              <a:t>CarViewer.java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715" y="914400"/>
            <a:ext cx="4845685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javax.swing.JFrame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CarViewer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static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main(String[]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6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7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JFrame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frame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JFrame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8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9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frame.setSize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300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400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frame.setTitle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>
                <a:solidFill>
                  <a:srgbClr val="32E598"/>
                </a:solidFill>
                <a:latin typeface="Courier" charset="0"/>
                <a:ea typeface="Courier" charset="0"/>
                <a:cs typeface="Courier" charset="0"/>
              </a:rPr>
              <a:t>"Two cars"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11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frame.setDefaultCloseOperation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JFrame.EXIT_ON_CLOSE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12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13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component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14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frame.add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(component);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15 </a:t>
            </a: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16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frame.setVisible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17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100" b="1" dirty="0" smtClean="0">
              <a:solidFill>
                <a:srgbClr val="0073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100" b="1" dirty="0" smtClean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18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255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49858"/>
            <a:ext cx="583946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Which class needs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be modified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have the two cars positioned next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each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other?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905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r>
              <a:rPr sz="1450" b="1" spc="-60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CarComponent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116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55573"/>
            <a:ext cx="553148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Which class needs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be modified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have the car </a:t>
            </a:r>
            <a:r>
              <a:rPr sz="1200" dirty="0">
                <a:latin typeface="Arial"/>
                <a:cs typeface="Arial"/>
              </a:rPr>
              <a:t>tires </a:t>
            </a:r>
            <a:r>
              <a:rPr sz="1200" spc="5" dirty="0">
                <a:latin typeface="Arial"/>
                <a:cs typeface="Arial"/>
              </a:rPr>
              <a:t>painted </a:t>
            </a:r>
            <a:r>
              <a:rPr sz="1200" dirty="0">
                <a:latin typeface="Arial"/>
                <a:cs typeface="Arial"/>
              </a:rPr>
              <a:t>in black, </a:t>
            </a:r>
            <a:r>
              <a:rPr sz="1200" spc="5" dirty="0">
                <a:latin typeface="Arial"/>
                <a:cs typeface="Arial"/>
              </a:rPr>
              <a:t>and what  modification do you need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make?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60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draw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of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Car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class,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5074" y="1535509"/>
            <a:ext cx="5357495" cy="317523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1435" marR="4020820">
              <a:lnSpc>
                <a:spcPct val="101800"/>
              </a:lnSpc>
              <a:spcBef>
                <a:spcPts val="395"/>
              </a:spcBef>
            </a:pPr>
            <a:r>
              <a:rPr sz="850" spc="10" dirty="0">
                <a:latin typeface="Courier" charset="0"/>
                <a:cs typeface="Courier" charset="0"/>
              </a:rPr>
              <a:t>g2.fill(frontTire);  g2.fill(rearTire);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47064"/>
            <a:ext cx="574040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How do you make the cars twice as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big?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90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Double all measurements in the </a:t>
            </a:r>
            <a:r>
              <a:rPr sz="1450" dirty="0">
                <a:latin typeface="Courier" charset="0"/>
                <a:cs typeface="Courier" charset="0"/>
              </a:rPr>
              <a:t>draw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of the </a:t>
            </a:r>
            <a:r>
              <a:rPr sz="1450" dirty="0">
                <a:latin typeface="Courier" charset="0"/>
                <a:cs typeface="Courier" charset="0"/>
              </a:rPr>
              <a:t>Car</a:t>
            </a: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450" dirty="0">
                <a:latin typeface="Arial"/>
                <a:cs typeface="Arial"/>
              </a:rPr>
              <a:t>class.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5057</Words>
  <Application>Microsoft Office PowerPoint</Application>
  <PresentationFormat>Custom</PresentationFormat>
  <Paragraphs>831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Chapter 3 – Implementing Classes</vt:lpstr>
      <vt:lpstr>Chapter Goals</vt:lpstr>
      <vt:lpstr>Instance Variables and Encapsulation</vt:lpstr>
      <vt:lpstr>Instance Variables</vt:lpstr>
      <vt:lpstr>Instance Variables</vt:lpstr>
      <vt:lpstr>Instance Variables</vt:lpstr>
      <vt:lpstr>Syntax 3.1 Instance Variable Declaration</vt:lpstr>
      <vt:lpstr>Instance Variables</vt:lpstr>
      <vt:lpstr>The Methods of the Counter Class</vt:lpstr>
      <vt:lpstr>The Methods of the Counter Class</vt:lpstr>
      <vt:lpstr>Encapsulation</vt:lpstr>
      <vt:lpstr>Encapsulation</vt:lpstr>
      <vt:lpstr>section_1/Counter.java</vt:lpstr>
      <vt:lpstr>Self Check 3.1</vt:lpstr>
      <vt:lpstr>Self Check 3.2</vt:lpstr>
      <vt:lpstr>Self Check 3.3</vt:lpstr>
      <vt:lpstr>Self Check 3.4</vt:lpstr>
      <vt:lpstr>Self Check 3.5</vt:lpstr>
      <vt:lpstr>Specifying the Public Interface of a  Class</vt:lpstr>
      <vt:lpstr>Specifying the Public Interface of a  Class</vt:lpstr>
      <vt:lpstr>Specifying the Public Interface of a  Class: Method Declaration</vt:lpstr>
      <vt:lpstr>Specifying the Public Interface of a  Class</vt:lpstr>
      <vt:lpstr>Specifying Constructors</vt:lpstr>
      <vt:lpstr>Specifying Constructors: BankAccount</vt:lpstr>
      <vt:lpstr>Specifying Constructors: BankAccount</vt:lpstr>
      <vt:lpstr>BankAccount Public Interface</vt:lpstr>
      <vt:lpstr>Specifying the Public Interface of a  Class</vt:lpstr>
      <vt:lpstr>Syntax 3.2 Class Declaration</vt:lpstr>
      <vt:lpstr>Using the Public Interface</vt:lpstr>
      <vt:lpstr>Commenting the Public Interface</vt:lpstr>
      <vt:lpstr>Commenting the Public Interface -  Documenting a method</vt:lpstr>
      <vt:lpstr>Commenting the Public Interface -  Documenting a method</vt:lpstr>
      <vt:lpstr>Commenting the Public Interface -  Documenting a class</vt:lpstr>
      <vt:lpstr>Method Summary</vt:lpstr>
      <vt:lpstr>Method Details</vt:lpstr>
      <vt:lpstr>Self Check 3.6</vt:lpstr>
      <vt:lpstr>Self Check 3.7</vt:lpstr>
      <vt:lpstr>Self Check 3.8</vt:lpstr>
      <vt:lpstr>Self Check 3.9</vt:lpstr>
      <vt:lpstr>Self Check 3.10</vt:lpstr>
      <vt:lpstr>Providing the Class Implementation</vt:lpstr>
      <vt:lpstr>Providing Instance Variables</vt:lpstr>
      <vt:lpstr>Providing Instance Variables</vt:lpstr>
      <vt:lpstr>Providing Constructors</vt:lpstr>
      <vt:lpstr>Providing Constructors - Tracing the  Statement</vt:lpstr>
      <vt:lpstr>Providing Constructors - Tracing the  Statement</vt:lpstr>
      <vt:lpstr>Providing Constructors</vt:lpstr>
      <vt:lpstr>Providing Methods</vt:lpstr>
      <vt:lpstr>Providing Methods - continued</vt:lpstr>
      <vt:lpstr>Table 1 Implementing Classes</vt:lpstr>
      <vt:lpstr>section_3/BankAccount.java</vt:lpstr>
      <vt:lpstr>Self Check 3.11</vt:lpstr>
      <vt:lpstr>Self Check 3.12</vt:lpstr>
      <vt:lpstr>Self Check 3.13</vt:lpstr>
      <vt:lpstr>Self Check 3.14</vt:lpstr>
      <vt:lpstr>Unit Testing</vt:lpstr>
      <vt:lpstr>Unit Testing</vt:lpstr>
      <vt:lpstr>Unit Testing</vt:lpstr>
      <vt:lpstr>Unit Testing with Bluej</vt:lpstr>
      <vt:lpstr>section_4/BankAccountTester.java</vt:lpstr>
      <vt:lpstr>Unit Testing - Building a program</vt:lpstr>
      <vt:lpstr>Self Check 3.15</vt:lpstr>
      <vt:lpstr>Self Check 3.16</vt:lpstr>
      <vt:lpstr>Problem Solving: Tracing Objects</vt:lpstr>
      <vt:lpstr>Problem Solving: Tracing Objects</vt:lpstr>
      <vt:lpstr>Problem Solving: Tracing Objects</vt:lpstr>
      <vt:lpstr>Problem Solving: Tracing Objects</vt:lpstr>
      <vt:lpstr>Self Check 3.17</vt:lpstr>
      <vt:lpstr>Self Check 3.18</vt:lpstr>
      <vt:lpstr>Self Check 3.19</vt:lpstr>
      <vt:lpstr>Self Check 3.20</vt:lpstr>
      <vt:lpstr>Local Variables</vt:lpstr>
      <vt:lpstr>Local Variables</vt:lpstr>
      <vt:lpstr>Self Check 3.21</vt:lpstr>
      <vt:lpstr>Self Check 3.22</vt:lpstr>
      <vt:lpstr>Self Check 3.23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Self Check 3.24</vt:lpstr>
      <vt:lpstr>Self Check 3.25</vt:lpstr>
      <vt:lpstr>Self Check 3.26</vt:lpstr>
      <vt:lpstr>Shape Classes</vt:lpstr>
      <vt:lpstr>Drawing Cars</vt:lpstr>
      <vt:lpstr>Plan Complex Shapes on Graph Paper</vt:lpstr>
      <vt:lpstr>Drawing Cars</vt:lpstr>
      <vt:lpstr>Drawing Cars</vt:lpstr>
      <vt:lpstr>section_8/Car.java</vt:lpstr>
      <vt:lpstr>section_8/CarComponent.java</vt:lpstr>
      <vt:lpstr>section_8/CarViewer.java</vt:lpstr>
      <vt:lpstr>Self Check 3.27</vt:lpstr>
      <vt:lpstr>Self Check 3.28</vt:lpstr>
      <vt:lpstr>Self Check 3.29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– Implementing Classes</dc:title>
  <dc:creator>GDonini</dc:creator>
  <cp:lastModifiedBy>GD</cp:lastModifiedBy>
  <cp:revision>11</cp:revision>
  <dcterms:created xsi:type="dcterms:W3CDTF">2016-01-18T23:20:59Z</dcterms:created>
  <dcterms:modified xsi:type="dcterms:W3CDTF">2016-01-23T05:04:52Z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