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8" r:id="rId60"/>
    <p:sldId id="319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</p:sldIdLst>
  <p:sldSz cx="7315200" cy="5486400" type="B5JIS"/>
  <p:notesSz cx="7315200" cy="548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712"/>
  </p:normalViewPr>
  <p:slideViewPr>
    <p:cSldViewPr>
      <p:cViewPr varScale="1">
        <p:scale>
          <a:sx n="124" d="100"/>
          <a:sy n="124" d="100"/>
        </p:scale>
        <p:origin x="-23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8640" y="1700784"/>
            <a:ext cx="6217920" cy="1152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7280" y="3072384"/>
            <a:ext cx="512064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5760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67328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62483" y="560302"/>
            <a:ext cx="5656580" cy="0"/>
          </a:xfrm>
          <a:custGeom>
            <a:avLst/>
            <a:gdLst/>
            <a:ahLst/>
            <a:cxnLst/>
            <a:rect l="l" t="t" r="r" b="b"/>
            <a:pathLst>
              <a:path w="5656580">
                <a:moveTo>
                  <a:pt x="0" y="0"/>
                </a:moveTo>
                <a:lnTo>
                  <a:pt x="5655977" y="0"/>
                </a:lnTo>
              </a:path>
            </a:pathLst>
          </a:custGeom>
          <a:ln w="53421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9783" y="256618"/>
            <a:ext cx="6215633" cy="245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4110" y="1780077"/>
            <a:ext cx="5766978" cy="1126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87168" y="5102352"/>
            <a:ext cx="2340864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5760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66944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file:///\\localhost\Users\Mili\Downloads\BJ6_LectureSlides\ch04\code\section_1\CashRegister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04\code\section_1\CashRegisterTester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04\code\section_5\Initials.java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Chapter </a:t>
            </a:r>
            <a:r>
              <a:rPr spc="90" dirty="0"/>
              <a:t>4 </a:t>
            </a:r>
            <a:r>
              <a:rPr spc="215" dirty="0"/>
              <a:t>–</a:t>
            </a:r>
            <a:r>
              <a:rPr spc="-245" dirty="0"/>
              <a:t> </a:t>
            </a:r>
            <a:r>
              <a:rPr spc="85" dirty="0"/>
              <a:t>Fundamental </a:t>
            </a:r>
            <a:r>
              <a:rPr spc="114" dirty="0"/>
              <a:t>Data </a:t>
            </a:r>
            <a:r>
              <a:rPr spc="120" dirty="0"/>
              <a:t>Types</a:t>
            </a:r>
          </a:p>
        </p:txBody>
      </p:sp>
      <p:sp>
        <p:nvSpPr>
          <p:cNvPr id="3" name="object 2"/>
          <p:cNvSpPr>
            <a:spLocks noChangeAspect="1"/>
          </p:cNvSpPr>
          <p:nvPr/>
        </p:nvSpPr>
        <p:spPr>
          <a:xfrm>
            <a:off x="1792224" y="770542"/>
            <a:ext cx="3135498" cy="393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Constants: </a:t>
            </a:r>
            <a:r>
              <a:rPr spc="280" dirty="0">
                <a:latin typeface="Trebuchet MS"/>
                <a:cs typeface="Trebuchet MS"/>
              </a:rPr>
              <a:t>static</a:t>
            </a:r>
            <a:r>
              <a:rPr spc="380" dirty="0">
                <a:latin typeface="Trebuchet MS"/>
                <a:cs typeface="Trebuchet MS"/>
              </a:rPr>
              <a:t> </a:t>
            </a:r>
            <a:r>
              <a:rPr spc="295" dirty="0">
                <a:latin typeface="Trebuchet MS"/>
                <a:cs typeface="Trebuchet MS"/>
              </a:rPr>
              <a:t>final</a:t>
            </a:r>
          </a:p>
        </p:txBody>
      </p:sp>
      <p:sp>
        <p:nvSpPr>
          <p:cNvPr id="3" name="object 3"/>
          <p:cNvSpPr/>
          <p:nvPr/>
        </p:nvSpPr>
        <p:spPr>
          <a:xfrm>
            <a:off x="655970" y="799208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3109" y="1029588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27825" y="33388"/>
                </a:moveTo>
                <a:lnTo>
                  <a:pt x="5562" y="33388"/>
                </a:lnTo>
                <a:lnTo>
                  <a:pt x="0" y="27845"/>
                </a:lnTo>
                <a:lnTo>
                  <a:pt x="0" y="5542"/>
                </a:lnTo>
                <a:lnTo>
                  <a:pt x="5562" y="0"/>
                </a:lnTo>
                <a:lnTo>
                  <a:pt x="27825" y="0"/>
                </a:lnTo>
                <a:lnTo>
                  <a:pt x="33388" y="5542"/>
                </a:lnTo>
                <a:lnTo>
                  <a:pt x="33388" y="27845"/>
                </a:lnTo>
                <a:lnTo>
                  <a:pt x="27825" y="33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3109" y="1216562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27825" y="33388"/>
                </a:moveTo>
                <a:lnTo>
                  <a:pt x="5562" y="33388"/>
                </a:lnTo>
                <a:lnTo>
                  <a:pt x="0" y="27845"/>
                </a:lnTo>
                <a:lnTo>
                  <a:pt x="0" y="5542"/>
                </a:lnTo>
                <a:lnTo>
                  <a:pt x="5562" y="0"/>
                </a:lnTo>
                <a:lnTo>
                  <a:pt x="27825" y="0"/>
                </a:lnTo>
                <a:lnTo>
                  <a:pt x="33388" y="5542"/>
                </a:lnTo>
                <a:lnTo>
                  <a:pt x="33388" y="27845"/>
                </a:lnTo>
                <a:lnTo>
                  <a:pt x="27825" y="33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3109" y="1403536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27825" y="33388"/>
                </a:moveTo>
                <a:lnTo>
                  <a:pt x="5562" y="33388"/>
                </a:lnTo>
                <a:lnTo>
                  <a:pt x="0" y="27845"/>
                </a:lnTo>
                <a:lnTo>
                  <a:pt x="0" y="5542"/>
                </a:lnTo>
                <a:lnTo>
                  <a:pt x="5562" y="0"/>
                </a:lnTo>
                <a:lnTo>
                  <a:pt x="27825" y="0"/>
                </a:lnTo>
                <a:lnTo>
                  <a:pt x="33388" y="5542"/>
                </a:lnTo>
                <a:lnTo>
                  <a:pt x="33388" y="27845"/>
                </a:lnTo>
                <a:lnTo>
                  <a:pt x="27825" y="33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5970" y="1673982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5970" y="1927733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4110" y="696564"/>
            <a:ext cx="5521960" cy="1322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5" dirty="0">
                <a:latin typeface="Arial"/>
                <a:cs typeface="Arial"/>
              </a:rPr>
              <a:t>If </a:t>
            </a:r>
            <a:r>
              <a:rPr sz="1150" spc="10" dirty="0">
                <a:latin typeface="Arial"/>
                <a:cs typeface="Arial"/>
              </a:rPr>
              <a:t>constant values are </a:t>
            </a:r>
            <a:r>
              <a:rPr sz="1150" spc="15" dirty="0">
                <a:latin typeface="Arial"/>
                <a:cs typeface="Arial"/>
              </a:rPr>
              <a:t>needed </a:t>
            </a:r>
            <a:r>
              <a:rPr sz="1150" spc="10" dirty="0">
                <a:latin typeface="Arial"/>
                <a:cs typeface="Arial"/>
              </a:rPr>
              <a:t>in several</a:t>
            </a:r>
            <a:r>
              <a:rPr sz="1150" spc="-1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methods,</a:t>
            </a:r>
            <a:endParaRPr sz="1150" dirty="0">
              <a:latin typeface="Arial"/>
              <a:cs typeface="Arial"/>
            </a:endParaRPr>
          </a:p>
          <a:p>
            <a:pPr marL="281305" marR="2211705">
              <a:lnSpc>
                <a:spcPct val="136300"/>
              </a:lnSpc>
              <a:spcBef>
                <a:spcPts val="315"/>
              </a:spcBef>
            </a:pPr>
            <a:r>
              <a:rPr sz="900" dirty="0">
                <a:latin typeface="Arial"/>
                <a:cs typeface="Arial"/>
              </a:rPr>
              <a:t>Declare them together with the instance variables of a</a:t>
            </a:r>
            <a:r>
              <a:rPr sz="900" spc="-10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class  Tag them as </a:t>
            </a:r>
            <a:r>
              <a:rPr sz="900" dirty="0">
                <a:latin typeface="Courier" charset="0"/>
                <a:cs typeface="Courier" charset="0"/>
              </a:rPr>
              <a:t>static</a:t>
            </a:r>
            <a:r>
              <a:rPr sz="900" spc="-395" dirty="0">
                <a:latin typeface="Courier" charset="0"/>
                <a:cs typeface="Courier" charset="0"/>
              </a:rPr>
              <a:t> </a:t>
            </a:r>
            <a:r>
              <a:rPr sz="900" dirty="0">
                <a:latin typeface="Arial"/>
                <a:cs typeface="Arial"/>
              </a:rPr>
              <a:t>and </a:t>
            </a:r>
            <a:r>
              <a:rPr sz="900" dirty="0">
                <a:latin typeface="Courier" charset="0"/>
                <a:cs typeface="Courier" charset="0"/>
              </a:rPr>
              <a:t>final</a:t>
            </a:r>
          </a:p>
          <a:p>
            <a:pPr marL="281305">
              <a:lnSpc>
                <a:spcPct val="100000"/>
              </a:lnSpc>
              <a:spcBef>
                <a:spcPts val="390"/>
              </a:spcBef>
            </a:pPr>
            <a:r>
              <a:rPr sz="900" dirty="0">
                <a:latin typeface="Arial"/>
                <a:cs typeface="Arial"/>
              </a:rPr>
              <a:t>The </a:t>
            </a:r>
            <a:r>
              <a:rPr sz="900" dirty="0">
                <a:latin typeface="Courier" charset="0"/>
                <a:cs typeface="Courier" charset="0"/>
              </a:rPr>
              <a:t>static</a:t>
            </a:r>
            <a:r>
              <a:rPr sz="900" spc="-400" dirty="0">
                <a:latin typeface="Courier" charset="0"/>
                <a:cs typeface="Courier" charset="0"/>
              </a:rPr>
              <a:t> </a:t>
            </a:r>
            <a:r>
              <a:rPr sz="900" dirty="0">
                <a:latin typeface="Arial"/>
                <a:cs typeface="Arial"/>
              </a:rPr>
              <a:t>reserved word means that the constant belongs to the class</a:t>
            </a:r>
          </a:p>
          <a:p>
            <a:pPr marL="12700" marR="5080">
              <a:lnSpc>
                <a:spcPct val="144800"/>
              </a:lnSpc>
              <a:spcBef>
                <a:spcPts val="155"/>
              </a:spcBef>
            </a:pPr>
            <a:r>
              <a:rPr sz="1150" spc="10" dirty="0">
                <a:latin typeface="Arial"/>
                <a:cs typeface="Arial"/>
              </a:rPr>
              <a:t>Give </a:t>
            </a:r>
            <a:r>
              <a:rPr sz="1150" spc="15" dirty="0">
                <a:latin typeface="Courier" charset="0"/>
                <a:cs typeface="Courier" charset="0"/>
              </a:rPr>
              <a:t>static final</a:t>
            </a:r>
            <a:r>
              <a:rPr sz="1150" spc="-340" dirty="0">
                <a:latin typeface="Courier" charset="0"/>
                <a:cs typeface="Courier" charset="0"/>
              </a:rPr>
              <a:t> </a:t>
            </a:r>
            <a:r>
              <a:rPr sz="1150" spc="10" dirty="0">
                <a:latin typeface="Arial"/>
                <a:cs typeface="Arial"/>
              </a:rPr>
              <a:t>constants public access to enable other classes to </a:t>
            </a:r>
            <a:r>
              <a:rPr sz="1150" spc="15" dirty="0">
                <a:latin typeface="Arial"/>
                <a:cs typeface="Arial"/>
              </a:rPr>
              <a:t>use </a:t>
            </a:r>
            <a:r>
              <a:rPr sz="1150" spc="10" dirty="0">
                <a:latin typeface="Arial"/>
                <a:cs typeface="Arial"/>
              </a:rPr>
              <a:t>them:  Declaration of constants in the </a:t>
            </a:r>
            <a:r>
              <a:rPr sz="1150" spc="15" dirty="0">
                <a:latin typeface="Courier" charset="0"/>
                <a:cs typeface="Courier" charset="0"/>
              </a:rPr>
              <a:t>Math</a:t>
            </a:r>
            <a:r>
              <a:rPr sz="1150" spc="-405" dirty="0">
                <a:latin typeface="Courier" charset="0"/>
                <a:cs typeface="Courier" charset="0"/>
              </a:rPr>
              <a:t> </a:t>
            </a:r>
            <a:r>
              <a:rPr sz="1150" spc="10" dirty="0">
                <a:latin typeface="Arial"/>
                <a:cs typeface="Arial"/>
              </a:rPr>
              <a:t>class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2862" y="2074641"/>
            <a:ext cx="5642610" cy="691215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50"/>
              </a:spcBef>
            </a:pPr>
            <a:r>
              <a:rPr sz="700" dirty="0">
                <a:latin typeface="Courier" charset="0"/>
                <a:cs typeface="Courier" charset="0"/>
              </a:rPr>
              <a:t>public class</a:t>
            </a:r>
            <a:r>
              <a:rPr sz="700" spc="-40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Math</a:t>
            </a:r>
          </a:p>
          <a:p>
            <a:pPr marL="41910">
              <a:lnSpc>
                <a:spcPct val="100000"/>
              </a:lnSpc>
            </a:pPr>
            <a:r>
              <a:rPr sz="700" dirty="0">
                <a:latin typeface="Courier" charset="0"/>
                <a:cs typeface="Courier" charset="0"/>
              </a:rPr>
              <a:t>{</a:t>
            </a:r>
          </a:p>
          <a:p>
            <a:pPr marL="203835">
              <a:lnSpc>
                <a:spcPct val="100000"/>
              </a:lnSpc>
            </a:pPr>
            <a:r>
              <a:rPr sz="700" dirty="0">
                <a:latin typeface="Courier" charset="0"/>
                <a:cs typeface="Courier" charset="0"/>
              </a:rPr>
              <a:t>. .</a:t>
            </a:r>
            <a:r>
              <a:rPr sz="700" spc="-90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.</a:t>
            </a:r>
          </a:p>
          <a:p>
            <a:pPr marL="203835" marR="2449195">
              <a:lnSpc>
                <a:spcPct val="100000"/>
              </a:lnSpc>
            </a:pPr>
            <a:r>
              <a:rPr sz="700" dirty="0">
                <a:latin typeface="Courier" charset="0"/>
                <a:cs typeface="Courier" charset="0"/>
              </a:rPr>
              <a:t>public static final double E = 2.7182818284590452354;  public static final double PI =</a:t>
            </a:r>
            <a:r>
              <a:rPr sz="700" spc="95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3.14159265358979323846;</a:t>
            </a:r>
          </a:p>
          <a:p>
            <a:pPr marL="41910">
              <a:lnSpc>
                <a:spcPct val="100000"/>
              </a:lnSpc>
            </a:pPr>
            <a:r>
              <a:rPr sz="700" dirty="0">
                <a:latin typeface="Courier" charset="0"/>
                <a:cs typeface="Courier" charset="0"/>
              </a:rPr>
              <a:t>}</a:t>
            </a:r>
          </a:p>
        </p:txBody>
      </p:sp>
      <p:sp>
        <p:nvSpPr>
          <p:cNvPr id="11" name="object 11"/>
          <p:cNvSpPr/>
          <p:nvPr/>
        </p:nvSpPr>
        <p:spPr>
          <a:xfrm>
            <a:off x="655970" y="2969448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4110" y="2866804"/>
            <a:ext cx="1139825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Using </a:t>
            </a:r>
            <a:r>
              <a:rPr sz="1150" spc="15" dirty="0">
                <a:latin typeface="Arial"/>
                <a:cs typeface="Arial"/>
              </a:rPr>
              <a:t>a</a:t>
            </a:r>
            <a:r>
              <a:rPr sz="1150" spc="-5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constant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2862" y="3109678"/>
            <a:ext cx="5642610" cy="152606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50"/>
              </a:spcBef>
            </a:pPr>
            <a:r>
              <a:rPr sz="700" dirty="0">
                <a:latin typeface="Courier" charset="0"/>
                <a:cs typeface="Courier" charset="0"/>
              </a:rPr>
              <a:t>double circumference = Math.PI *</a:t>
            </a:r>
            <a:r>
              <a:rPr sz="700" spc="45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diameter;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>
                <a:solidFill>
                  <a:srgbClr val="125859"/>
                </a:solidFill>
              </a:rPr>
              <a:t>Syntax </a:t>
            </a:r>
            <a:r>
              <a:rPr dirty="0">
                <a:solidFill>
                  <a:srgbClr val="125859"/>
                </a:solidFill>
              </a:rPr>
              <a:t>4.1 </a:t>
            </a:r>
            <a:r>
              <a:rPr spc="110" dirty="0"/>
              <a:t>Constant</a:t>
            </a:r>
            <a:r>
              <a:rPr spc="-5" dirty="0"/>
              <a:t> </a:t>
            </a:r>
            <a:r>
              <a:rPr spc="80" dirty="0"/>
              <a:t>Declaration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143000"/>
            <a:ext cx="5863839" cy="2948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20" dirty="0"/>
              <a:t>s</a:t>
            </a:r>
            <a:r>
              <a:rPr spc="25" dirty="0"/>
              <a:t>e</a:t>
            </a:r>
            <a:r>
              <a:rPr spc="40" dirty="0"/>
              <a:t>c</a:t>
            </a:r>
            <a:r>
              <a:rPr spc="20" dirty="0"/>
              <a:t>t</a:t>
            </a:r>
            <a:r>
              <a:rPr spc="45" dirty="0"/>
              <a:t>i</a:t>
            </a:r>
            <a:r>
              <a:rPr spc="125" dirty="0"/>
              <a:t>o</a:t>
            </a:r>
            <a:r>
              <a:rPr spc="114" dirty="0"/>
              <a:t>n</a:t>
            </a:r>
            <a:r>
              <a:rPr spc="-125" dirty="0"/>
              <a:t>_</a:t>
            </a:r>
            <a:r>
              <a:rPr spc="90" dirty="0"/>
              <a:t>1</a:t>
            </a:r>
            <a:r>
              <a:rPr spc="245" dirty="0"/>
              <a:t>/</a:t>
            </a:r>
            <a:r>
              <a:rPr spc="170" dirty="0">
                <a:solidFill>
                  <a:srgbClr val="000080"/>
                </a:solidFill>
                <a:hlinkClick r:id="rId2"/>
              </a:rPr>
              <a:t>C</a:t>
            </a:r>
            <a:r>
              <a:rPr spc="95" dirty="0">
                <a:solidFill>
                  <a:srgbClr val="000080"/>
                </a:solidFill>
                <a:hlinkClick r:id="rId2"/>
              </a:rPr>
              <a:t>a</a:t>
            </a:r>
            <a:r>
              <a:rPr spc="220" dirty="0">
                <a:solidFill>
                  <a:srgbClr val="000080"/>
                </a:solidFill>
                <a:hlinkClick r:id="rId2"/>
              </a:rPr>
              <a:t>s</a:t>
            </a:r>
            <a:r>
              <a:rPr spc="110" dirty="0">
                <a:solidFill>
                  <a:srgbClr val="000080"/>
                </a:solidFill>
                <a:hlinkClick r:id="rId2"/>
              </a:rPr>
              <a:t>h</a:t>
            </a:r>
            <a:r>
              <a:rPr spc="135" dirty="0">
                <a:solidFill>
                  <a:srgbClr val="000080"/>
                </a:solidFill>
                <a:hlinkClick r:id="rId2"/>
              </a:rPr>
              <a:t>R</a:t>
            </a:r>
            <a:r>
              <a:rPr spc="25" dirty="0">
                <a:solidFill>
                  <a:srgbClr val="000080"/>
                </a:solidFill>
                <a:hlinkClick r:id="rId2"/>
              </a:rPr>
              <a:t>e</a:t>
            </a:r>
            <a:r>
              <a:rPr spc="254" dirty="0">
                <a:solidFill>
                  <a:srgbClr val="000080"/>
                </a:solidFill>
                <a:hlinkClick r:id="rId2"/>
              </a:rPr>
              <a:t>g</a:t>
            </a:r>
            <a:r>
              <a:rPr spc="45" dirty="0">
                <a:solidFill>
                  <a:srgbClr val="000080"/>
                </a:solidFill>
                <a:hlinkClick r:id="rId2"/>
              </a:rPr>
              <a:t>i</a:t>
            </a:r>
            <a:r>
              <a:rPr spc="220" dirty="0">
                <a:solidFill>
                  <a:srgbClr val="000080"/>
                </a:solidFill>
                <a:hlinkClick r:id="rId2"/>
              </a:rPr>
              <a:t>s</a:t>
            </a:r>
            <a:r>
              <a:rPr spc="20" dirty="0">
                <a:solidFill>
                  <a:srgbClr val="000080"/>
                </a:solidFill>
                <a:hlinkClick r:id="rId2"/>
              </a:rPr>
              <a:t>t</a:t>
            </a:r>
            <a:r>
              <a:rPr spc="25" dirty="0">
                <a:solidFill>
                  <a:srgbClr val="000080"/>
                </a:solidFill>
                <a:hlinkClick r:id="rId2"/>
              </a:rPr>
              <a:t>e</a:t>
            </a:r>
            <a:r>
              <a:rPr spc="50" dirty="0">
                <a:solidFill>
                  <a:srgbClr val="000080"/>
                </a:solidFill>
                <a:hlinkClick r:id="rId2"/>
              </a:rPr>
              <a:t>r</a:t>
            </a:r>
            <a:r>
              <a:rPr spc="-185" dirty="0">
                <a:solidFill>
                  <a:srgbClr val="000080"/>
                </a:solidFill>
                <a:hlinkClick r:id="rId2"/>
              </a:rPr>
              <a:t>.</a:t>
            </a:r>
            <a:r>
              <a:rPr spc="-50" dirty="0">
                <a:solidFill>
                  <a:srgbClr val="000080"/>
                </a:solidFill>
                <a:hlinkClick r:id="rId2"/>
              </a:rPr>
              <a:t>j</a:t>
            </a:r>
            <a:r>
              <a:rPr spc="95" dirty="0">
                <a:solidFill>
                  <a:srgbClr val="000080"/>
                </a:solidFill>
                <a:hlinkClick r:id="rId2"/>
              </a:rPr>
              <a:t>a</a:t>
            </a:r>
            <a:r>
              <a:rPr spc="110" dirty="0">
                <a:solidFill>
                  <a:srgbClr val="000080"/>
                </a:solidFill>
                <a:hlinkClick r:id="rId2"/>
              </a:rPr>
              <a:t>v</a:t>
            </a:r>
            <a:r>
              <a:rPr spc="95" dirty="0">
                <a:solidFill>
                  <a:srgbClr val="000080"/>
                </a:solidFill>
                <a:hlinkClick r:id="rId2"/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829" y="1762046"/>
            <a:ext cx="127571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650" spc="20" dirty="0">
                <a:solidFill>
                  <a:srgbClr val="CC0066"/>
                </a:solidFill>
                <a:latin typeface="Courier New"/>
                <a:cs typeface="Courier New"/>
              </a:rPr>
              <a:t>private double</a:t>
            </a:r>
            <a:r>
              <a:rPr sz="650" spc="-8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purchase;  </a:t>
            </a:r>
            <a:r>
              <a:rPr sz="650" spc="20" dirty="0">
                <a:solidFill>
                  <a:srgbClr val="CC0066"/>
                </a:solidFill>
                <a:latin typeface="Courier New"/>
                <a:cs typeface="Courier New"/>
              </a:rPr>
              <a:t>private double</a:t>
            </a:r>
            <a:r>
              <a:rPr sz="650" spc="-9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payment;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9829" y="2062540"/>
            <a:ext cx="2167255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35"/>
              </a:lnSpc>
            </a:pPr>
            <a:r>
              <a:rPr sz="650" spc="20" dirty="0">
                <a:latin typeface="Courier New"/>
                <a:cs typeface="Courier New"/>
              </a:rPr>
              <a:t>/**</a:t>
            </a:r>
            <a:endParaRPr sz="650">
              <a:latin typeface="Courier New"/>
              <a:cs typeface="Courier New"/>
            </a:endParaRPr>
          </a:p>
          <a:p>
            <a:pPr marL="168910">
              <a:lnSpc>
                <a:spcPts val="975"/>
              </a:lnSpc>
            </a:pPr>
            <a:r>
              <a:rPr sz="850" spc="-5" dirty="0">
                <a:solidFill>
                  <a:srgbClr val="0073FF"/>
                </a:solidFill>
                <a:latin typeface="Times New Roman"/>
                <a:cs typeface="Times New Roman"/>
              </a:rPr>
              <a:t>Constructs a cash register with no money in</a:t>
            </a:r>
            <a:r>
              <a:rPr sz="850" spc="-5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850" spc="-5" dirty="0">
                <a:solidFill>
                  <a:srgbClr val="0073FF"/>
                </a:solidFill>
                <a:latin typeface="Times New Roman"/>
                <a:cs typeface="Times New Roman"/>
              </a:rPr>
              <a:t>it.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650" spc="20" dirty="0">
                <a:latin typeface="Courier New"/>
                <a:cs typeface="Courier New"/>
              </a:rPr>
              <a:t>*/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spc="20" dirty="0">
                <a:solidFill>
                  <a:srgbClr val="CC0066"/>
                </a:solidFill>
                <a:latin typeface="Courier New"/>
                <a:cs typeface="Courier New"/>
              </a:rPr>
              <a:t>public</a:t>
            </a:r>
            <a:r>
              <a:rPr sz="650" spc="-8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CashRegister()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spc="20" dirty="0">
                <a:latin typeface="Courier New"/>
                <a:cs typeface="Courier New"/>
              </a:rPr>
              <a:t>{</a:t>
            </a:r>
            <a:endParaRPr sz="650">
              <a:latin typeface="Courier New"/>
              <a:cs typeface="Courier New"/>
            </a:endParaRPr>
          </a:p>
          <a:p>
            <a:pPr marL="168910">
              <a:lnSpc>
                <a:spcPct val="100000"/>
              </a:lnSpc>
              <a:spcBef>
                <a:spcPts val="5"/>
              </a:spcBef>
            </a:pPr>
            <a:r>
              <a:rPr sz="650" spc="20" dirty="0">
                <a:latin typeface="Courier New"/>
                <a:cs typeface="Courier New"/>
              </a:rPr>
              <a:t>purchase =</a:t>
            </a:r>
            <a:r>
              <a:rPr sz="650" spc="-75" dirty="0">
                <a:latin typeface="Courier New"/>
                <a:cs typeface="Courier New"/>
              </a:rPr>
              <a:t> </a:t>
            </a:r>
            <a:r>
              <a:rPr sz="650" spc="15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spc="15" dirty="0">
                <a:latin typeface="Courier New"/>
                <a:cs typeface="Courier New"/>
              </a:rPr>
              <a:t>;</a:t>
            </a:r>
            <a:endParaRPr sz="650">
              <a:latin typeface="Courier New"/>
              <a:cs typeface="Courier New"/>
            </a:endParaRPr>
          </a:p>
          <a:p>
            <a:pPr marL="168910">
              <a:lnSpc>
                <a:spcPct val="100000"/>
              </a:lnSpc>
              <a:spcBef>
                <a:spcPts val="5"/>
              </a:spcBef>
            </a:pPr>
            <a:r>
              <a:rPr sz="650" spc="20" dirty="0">
                <a:latin typeface="Courier New"/>
                <a:cs typeface="Courier New"/>
              </a:rPr>
              <a:t>payment =</a:t>
            </a:r>
            <a:r>
              <a:rPr sz="650" spc="-80" dirty="0">
                <a:latin typeface="Courier New"/>
                <a:cs typeface="Courier New"/>
              </a:rPr>
              <a:t> </a:t>
            </a:r>
            <a:r>
              <a:rPr sz="650" spc="15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spc="15" dirty="0">
                <a:latin typeface="Courier New"/>
                <a:cs typeface="Courier New"/>
              </a:rPr>
              <a:t>;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spc="20" dirty="0">
                <a:latin typeface="Courier New"/>
                <a:cs typeface="Courier New"/>
              </a:rPr>
              <a:t>}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9829" y="2984057"/>
            <a:ext cx="2205990" cy="857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35"/>
              </a:lnSpc>
            </a:pPr>
            <a:r>
              <a:rPr sz="650" spc="20" dirty="0">
                <a:latin typeface="Courier New"/>
                <a:cs typeface="Courier New"/>
              </a:rPr>
              <a:t>/**</a:t>
            </a:r>
            <a:endParaRPr sz="650">
              <a:latin typeface="Courier New"/>
              <a:cs typeface="Courier New"/>
            </a:endParaRPr>
          </a:p>
          <a:p>
            <a:pPr marL="168910">
              <a:lnSpc>
                <a:spcPts val="940"/>
              </a:lnSpc>
            </a:pPr>
            <a:r>
              <a:rPr sz="850" spc="-5" dirty="0">
                <a:solidFill>
                  <a:srgbClr val="0073FF"/>
                </a:solidFill>
                <a:latin typeface="Times New Roman"/>
                <a:cs typeface="Times New Roman"/>
              </a:rPr>
              <a:t>Records the purchase price of an</a:t>
            </a:r>
            <a:r>
              <a:rPr sz="850" spc="-7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850" spc="-5" dirty="0">
                <a:solidFill>
                  <a:srgbClr val="0073FF"/>
                </a:solidFill>
                <a:latin typeface="Times New Roman"/>
                <a:cs typeface="Times New Roman"/>
              </a:rPr>
              <a:t>item.</a:t>
            </a:r>
            <a:endParaRPr sz="850">
              <a:latin typeface="Times New Roman"/>
              <a:cs typeface="Times New Roman"/>
            </a:endParaRPr>
          </a:p>
          <a:p>
            <a:pPr marL="168910">
              <a:lnSpc>
                <a:spcPts val="985"/>
              </a:lnSpc>
            </a:pPr>
            <a:r>
              <a:rPr sz="650" spc="20" dirty="0">
                <a:latin typeface="Courier New"/>
                <a:cs typeface="Courier New"/>
              </a:rPr>
              <a:t>@param amount</a:t>
            </a:r>
            <a:r>
              <a:rPr sz="650" spc="-250" dirty="0">
                <a:latin typeface="Courier New"/>
                <a:cs typeface="Courier New"/>
              </a:rPr>
              <a:t> </a:t>
            </a:r>
            <a:r>
              <a:rPr sz="850" spc="-5" dirty="0">
                <a:solidFill>
                  <a:srgbClr val="0073FF"/>
                </a:solidFill>
                <a:latin typeface="Times New Roman"/>
                <a:cs typeface="Times New Roman"/>
              </a:rPr>
              <a:t>the price of the purchased item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650" spc="20" dirty="0">
                <a:latin typeface="Courier New"/>
                <a:cs typeface="Courier New"/>
              </a:rPr>
              <a:t>*/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spc="20" dirty="0">
                <a:solidFill>
                  <a:srgbClr val="CC0066"/>
                </a:solidFill>
                <a:latin typeface="Courier New"/>
                <a:cs typeface="Courier New"/>
              </a:rPr>
              <a:t>public void </a:t>
            </a:r>
            <a:r>
              <a:rPr sz="650" spc="15" dirty="0">
                <a:latin typeface="Courier New"/>
                <a:cs typeface="Courier New"/>
              </a:rPr>
              <a:t>recordPurchase(</a:t>
            </a:r>
            <a:r>
              <a:rPr sz="650" spc="15" dirty="0">
                <a:solidFill>
                  <a:srgbClr val="CC0066"/>
                </a:solidFill>
                <a:latin typeface="Courier New"/>
                <a:cs typeface="Courier New"/>
              </a:rPr>
              <a:t>double</a:t>
            </a:r>
            <a:r>
              <a:rPr sz="650" spc="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amount)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spc="20" dirty="0">
                <a:latin typeface="Courier New"/>
                <a:cs typeface="Courier New"/>
              </a:rPr>
              <a:t>{</a:t>
            </a:r>
            <a:endParaRPr sz="650">
              <a:latin typeface="Courier New"/>
              <a:cs typeface="Courier New"/>
            </a:endParaRPr>
          </a:p>
          <a:p>
            <a:pPr marL="168910">
              <a:lnSpc>
                <a:spcPct val="100000"/>
              </a:lnSpc>
              <a:spcBef>
                <a:spcPts val="5"/>
              </a:spcBef>
            </a:pPr>
            <a:r>
              <a:rPr sz="650" spc="20" dirty="0">
                <a:latin typeface="Courier New"/>
                <a:cs typeface="Courier New"/>
              </a:rPr>
              <a:t>purchase = purchase +</a:t>
            </a:r>
            <a:r>
              <a:rPr sz="650" spc="-80" dirty="0"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amount;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spc="20" dirty="0">
                <a:latin typeface="Courier New"/>
                <a:cs typeface="Courier New"/>
              </a:rPr>
              <a:t>}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301" y="740364"/>
            <a:ext cx="2890520" cy="3656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ts val="735"/>
              </a:lnSpc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1</a:t>
            </a:r>
            <a:r>
              <a:rPr sz="650" b="1" spc="33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/**</a:t>
            </a:r>
            <a:endParaRPr sz="650">
              <a:latin typeface="Courier New"/>
              <a:cs typeface="Courier New"/>
            </a:endParaRPr>
          </a:p>
          <a:p>
            <a:pPr marL="64769">
              <a:lnSpc>
                <a:spcPts val="975"/>
              </a:lnSpc>
              <a:tabLst>
                <a:tab pos="376555" algn="l"/>
              </a:tabLst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2	</a:t>
            </a:r>
            <a:r>
              <a:rPr sz="850" spc="-10" dirty="0">
                <a:solidFill>
                  <a:srgbClr val="0073FF"/>
                </a:solidFill>
                <a:latin typeface="Times New Roman"/>
                <a:cs typeface="Times New Roman"/>
              </a:rPr>
              <a:t>A </a:t>
            </a:r>
            <a:r>
              <a:rPr sz="850" spc="-5" dirty="0">
                <a:solidFill>
                  <a:srgbClr val="0073FF"/>
                </a:solidFill>
                <a:latin typeface="Times New Roman"/>
                <a:cs typeface="Times New Roman"/>
              </a:rPr>
              <a:t>cash register totals up sales and computes change</a:t>
            </a:r>
            <a:r>
              <a:rPr sz="850" spc="-4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850" spc="-5" dirty="0">
                <a:solidFill>
                  <a:srgbClr val="0073FF"/>
                </a:solidFill>
                <a:latin typeface="Times New Roman"/>
                <a:cs typeface="Times New Roman"/>
              </a:rPr>
              <a:t>due.</a:t>
            </a:r>
            <a:endParaRPr sz="850">
              <a:latin typeface="Times New Roman"/>
              <a:cs typeface="Times New Roman"/>
            </a:endParaRPr>
          </a:p>
          <a:p>
            <a:pPr marL="64769">
              <a:lnSpc>
                <a:spcPct val="100000"/>
              </a:lnSpc>
              <a:spcBef>
                <a:spcPts val="20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r>
              <a:rPr sz="650" b="1" spc="33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*/</a:t>
            </a:r>
            <a:endParaRPr sz="650">
              <a:latin typeface="Courier New"/>
              <a:cs typeface="Courier New"/>
            </a:endParaRPr>
          </a:p>
          <a:p>
            <a:pPr marL="64769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4  </a:t>
            </a:r>
            <a:r>
              <a:rPr sz="650" spc="2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650" spc="-9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CashRegister</a:t>
            </a:r>
            <a:endParaRPr sz="650">
              <a:latin typeface="Courier New"/>
              <a:cs typeface="Courier New"/>
            </a:endParaRPr>
          </a:p>
          <a:p>
            <a:pPr marL="64769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r>
              <a:rPr sz="650" b="1" spc="33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{</a:t>
            </a:r>
            <a:endParaRPr sz="650">
              <a:latin typeface="Courier New"/>
              <a:cs typeface="Courier New"/>
            </a:endParaRPr>
          </a:p>
          <a:p>
            <a:pPr marL="377190" indent="-312420">
              <a:lnSpc>
                <a:spcPct val="100000"/>
              </a:lnSpc>
              <a:spcBef>
                <a:spcPts val="5"/>
              </a:spcBef>
              <a:buClr>
                <a:srgbClr val="0073FF"/>
              </a:buClr>
              <a:buFont typeface="Courier New"/>
              <a:buAutoNum type="arabicPlain" startAt="6"/>
              <a:tabLst>
                <a:tab pos="377825" algn="l"/>
              </a:tabLst>
            </a:pPr>
            <a:r>
              <a:rPr sz="650" spc="20" dirty="0">
                <a:solidFill>
                  <a:srgbClr val="CC0066"/>
                </a:solidFill>
                <a:latin typeface="Courier New"/>
                <a:cs typeface="Courier New"/>
              </a:rPr>
              <a:t>public static final double </a:t>
            </a:r>
            <a:r>
              <a:rPr sz="650" spc="20" dirty="0">
                <a:latin typeface="Courier New"/>
                <a:cs typeface="Courier New"/>
              </a:rPr>
              <a:t>QUARTER_VALUE =</a:t>
            </a:r>
            <a:r>
              <a:rPr sz="650" spc="-85" dirty="0">
                <a:latin typeface="Courier New"/>
                <a:cs typeface="Courier New"/>
              </a:rPr>
              <a:t> </a:t>
            </a:r>
            <a:r>
              <a:rPr sz="650" spc="15" dirty="0">
                <a:solidFill>
                  <a:srgbClr val="66FF18"/>
                </a:solidFill>
                <a:latin typeface="Courier New"/>
                <a:cs typeface="Courier New"/>
              </a:rPr>
              <a:t>0.25</a:t>
            </a:r>
            <a:r>
              <a:rPr sz="650" spc="15" dirty="0">
                <a:latin typeface="Courier New"/>
                <a:cs typeface="Courier New"/>
              </a:rPr>
              <a:t>;</a:t>
            </a:r>
            <a:endParaRPr sz="650">
              <a:latin typeface="Courier New"/>
              <a:cs typeface="Courier New"/>
            </a:endParaRPr>
          </a:p>
          <a:p>
            <a:pPr marL="377190" indent="-312420">
              <a:lnSpc>
                <a:spcPct val="100000"/>
              </a:lnSpc>
              <a:spcBef>
                <a:spcPts val="5"/>
              </a:spcBef>
              <a:buClr>
                <a:srgbClr val="0073FF"/>
              </a:buClr>
              <a:buFont typeface="Courier New"/>
              <a:buAutoNum type="arabicPlain" startAt="6"/>
              <a:tabLst>
                <a:tab pos="377825" algn="l"/>
              </a:tabLst>
            </a:pPr>
            <a:r>
              <a:rPr sz="650" spc="20" dirty="0">
                <a:solidFill>
                  <a:srgbClr val="CC0066"/>
                </a:solidFill>
                <a:latin typeface="Courier New"/>
                <a:cs typeface="Courier New"/>
              </a:rPr>
              <a:t>public static final double </a:t>
            </a:r>
            <a:r>
              <a:rPr sz="650" spc="20" dirty="0">
                <a:latin typeface="Courier New"/>
                <a:cs typeface="Courier New"/>
              </a:rPr>
              <a:t>DIME_VALUE =</a:t>
            </a:r>
            <a:r>
              <a:rPr sz="650" spc="-90" dirty="0">
                <a:latin typeface="Courier New"/>
                <a:cs typeface="Courier New"/>
              </a:rPr>
              <a:t> </a:t>
            </a:r>
            <a:r>
              <a:rPr sz="650" spc="15" dirty="0">
                <a:solidFill>
                  <a:srgbClr val="66FF18"/>
                </a:solidFill>
                <a:latin typeface="Courier New"/>
                <a:cs typeface="Courier New"/>
              </a:rPr>
              <a:t>0.1</a:t>
            </a:r>
            <a:r>
              <a:rPr sz="650" spc="15" dirty="0">
                <a:latin typeface="Courier New"/>
                <a:cs typeface="Courier New"/>
              </a:rPr>
              <a:t>;</a:t>
            </a:r>
            <a:endParaRPr sz="650">
              <a:latin typeface="Courier New"/>
              <a:cs typeface="Courier New"/>
            </a:endParaRPr>
          </a:p>
          <a:p>
            <a:pPr marL="377190" indent="-312420">
              <a:lnSpc>
                <a:spcPct val="100000"/>
              </a:lnSpc>
              <a:spcBef>
                <a:spcPts val="5"/>
              </a:spcBef>
              <a:buClr>
                <a:srgbClr val="0073FF"/>
              </a:buClr>
              <a:buFont typeface="Courier New"/>
              <a:buAutoNum type="arabicPlain" startAt="6"/>
              <a:tabLst>
                <a:tab pos="377825" algn="l"/>
              </a:tabLst>
            </a:pPr>
            <a:r>
              <a:rPr sz="650" spc="20" dirty="0">
                <a:solidFill>
                  <a:srgbClr val="CC0066"/>
                </a:solidFill>
                <a:latin typeface="Courier New"/>
                <a:cs typeface="Courier New"/>
              </a:rPr>
              <a:t>public static final double </a:t>
            </a:r>
            <a:r>
              <a:rPr sz="650" spc="20" dirty="0">
                <a:latin typeface="Courier New"/>
                <a:cs typeface="Courier New"/>
              </a:rPr>
              <a:t>NICKEL_VALUE =</a:t>
            </a:r>
            <a:r>
              <a:rPr sz="650" spc="-85" dirty="0">
                <a:latin typeface="Courier New"/>
                <a:cs typeface="Courier New"/>
              </a:rPr>
              <a:t> </a:t>
            </a:r>
            <a:r>
              <a:rPr sz="650" spc="15" dirty="0">
                <a:solidFill>
                  <a:srgbClr val="66FF18"/>
                </a:solidFill>
                <a:latin typeface="Courier New"/>
                <a:cs typeface="Courier New"/>
              </a:rPr>
              <a:t>0.05</a:t>
            </a:r>
            <a:r>
              <a:rPr sz="650" spc="15" dirty="0">
                <a:latin typeface="Courier New"/>
                <a:cs typeface="Courier New"/>
              </a:rPr>
              <a:t>;</a:t>
            </a:r>
            <a:endParaRPr sz="650">
              <a:latin typeface="Courier New"/>
              <a:cs typeface="Courier New"/>
            </a:endParaRPr>
          </a:p>
          <a:p>
            <a:pPr marL="377190" indent="-312420">
              <a:lnSpc>
                <a:spcPct val="100000"/>
              </a:lnSpc>
              <a:spcBef>
                <a:spcPts val="5"/>
              </a:spcBef>
              <a:buClr>
                <a:srgbClr val="0073FF"/>
              </a:buClr>
              <a:buFont typeface="Courier New"/>
              <a:buAutoNum type="arabicPlain" startAt="6"/>
              <a:tabLst>
                <a:tab pos="377825" algn="l"/>
              </a:tabLst>
            </a:pPr>
            <a:r>
              <a:rPr sz="650" spc="20" dirty="0">
                <a:solidFill>
                  <a:srgbClr val="CC0066"/>
                </a:solidFill>
                <a:latin typeface="Courier New"/>
                <a:cs typeface="Courier New"/>
              </a:rPr>
              <a:t>public static final double </a:t>
            </a:r>
            <a:r>
              <a:rPr sz="650" spc="20" dirty="0">
                <a:latin typeface="Courier New"/>
                <a:cs typeface="Courier New"/>
              </a:rPr>
              <a:t>PENNY_VALUE =</a:t>
            </a:r>
            <a:r>
              <a:rPr sz="650" spc="-100" dirty="0">
                <a:latin typeface="Courier New"/>
                <a:cs typeface="Courier New"/>
              </a:rPr>
              <a:t> </a:t>
            </a:r>
            <a:r>
              <a:rPr sz="650" spc="20" dirty="0">
                <a:solidFill>
                  <a:srgbClr val="66FF18"/>
                </a:solidFill>
                <a:latin typeface="Courier New"/>
                <a:cs typeface="Courier New"/>
              </a:rPr>
              <a:t>0.01</a:t>
            </a:r>
            <a:r>
              <a:rPr sz="650" spc="20" dirty="0">
                <a:latin typeface="Courier New"/>
                <a:cs typeface="Courier New"/>
              </a:rPr>
              <a:t>;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34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35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9918" y="3925608"/>
            <a:ext cx="2621915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35"/>
              </a:lnSpc>
            </a:pPr>
            <a:r>
              <a:rPr sz="650" spc="20" dirty="0">
                <a:latin typeface="Courier New"/>
                <a:cs typeface="Courier New"/>
              </a:rPr>
              <a:t>/**</a:t>
            </a:r>
            <a:endParaRPr sz="650">
              <a:latin typeface="Courier New"/>
              <a:cs typeface="Courier New"/>
            </a:endParaRPr>
          </a:p>
          <a:p>
            <a:pPr marL="168910">
              <a:lnSpc>
                <a:spcPts val="940"/>
              </a:lnSpc>
            </a:pPr>
            <a:r>
              <a:rPr sz="850" spc="-5" dirty="0">
                <a:solidFill>
                  <a:srgbClr val="0073FF"/>
                </a:solidFill>
                <a:latin typeface="Times New Roman"/>
                <a:cs typeface="Times New Roman"/>
              </a:rPr>
              <a:t>Processes the payment received from the</a:t>
            </a:r>
            <a:r>
              <a:rPr sz="850" spc="-6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850" spc="-5" dirty="0">
                <a:solidFill>
                  <a:srgbClr val="0073FF"/>
                </a:solidFill>
                <a:latin typeface="Times New Roman"/>
                <a:cs typeface="Times New Roman"/>
              </a:rPr>
              <a:t>customer.</a:t>
            </a:r>
            <a:endParaRPr sz="850">
              <a:latin typeface="Times New Roman"/>
              <a:cs typeface="Times New Roman"/>
            </a:endParaRPr>
          </a:p>
          <a:p>
            <a:pPr marL="168910">
              <a:lnSpc>
                <a:spcPts val="944"/>
              </a:lnSpc>
            </a:pPr>
            <a:r>
              <a:rPr sz="650" spc="20" dirty="0">
                <a:latin typeface="Courier New"/>
                <a:cs typeface="Courier New"/>
              </a:rPr>
              <a:t>@param dollars</a:t>
            </a:r>
            <a:r>
              <a:rPr sz="650" spc="-250" dirty="0">
                <a:latin typeface="Courier New"/>
                <a:cs typeface="Courier New"/>
              </a:rPr>
              <a:t> </a:t>
            </a:r>
            <a:r>
              <a:rPr sz="850" spc="-5" dirty="0">
                <a:solidFill>
                  <a:srgbClr val="0073FF"/>
                </a:solidFill>
                <a:latin typeface="Times New Roman"/>
                <a:cs typeface="Times New Roman"/>
              </a:rPr>
              <a:t>the number of dollars in the payment</a:t>
            </a:r>
            <a:endParaRPr sz="850">
              <a:latin typeface="Times New Roman"/>
              <a:cs typeface="Times New Roman"/>
            </a:endParaRPr>
          </a:p>
          <a:p>
            <a:pPr marL="168910">
              <a:lnSpc>
                <a:spcPts val="985"/>
              </a:lnSpc>
            </a:pPr>
            <a:r>
              <a:rPr sz="650" spc="20" dirty="0">
                <a:latin typeface="Courier New"/>
                <a:cs typeface="Courier New"/>
              </a:rPr>
              <a:t>@param quarters</a:t>
            </a:r>
            <a:r>
              <a:rPr sz="650" spc="-250" dirty="0">
                <a:latin typeface="Courier New"/>
                <a:cs typeface="Courier New"/>
              </a:rPr>
              <a:t> </a:t>
            </a:r>
            <a:r>
              <a:rPr sz="850" spc="-5" dirty="0">
                <a:solidFill>
                  <a:srgbClr val="0073FF"/>
                </a:solidFill>
                <a:latin typeface="Times New Roman"/>
                <a:cs typeface="Times New Roman"/>
              </a:rPr>
              <a:t>the number of quarters in the payment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45871" y="689361"/>
            <a:ext cx="106842" cy="36727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39191" y="689361"/>
            <a:ext cx="113527" cy="21969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section_1/</a:t>
            </a:r>
            <a:r>
              <a:rPr spc="80" dirty="0">
                <a:solidFill>
                  <a:srgbClr val="000080"/>
                </a:solidFill>
                <a:hlinkClick r:id="rId2"/>
              </a:rPr>
              <a:t>CashRegisterTester.java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129" y="1661881"/>
            <a:ext cx="2213610" cy="617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650" spc="20" dirty="0">
                <a:latin typeface="Courier New"/>
                <a:cs typeface="Courier New"/>
              </a:rPr>
              <a:t>register.recordPurchase(</a:t>
            </a:r>
            <a:r>
              <a:rPr sz="650" spc="20" dirty="0">
                <a:solidFill>
                  <a:srgbClr val="66FF18"/>
                </a:solidFill>
                <a:latin typeface="Courier New"/>
                <a:cs typeface="Courier New"/>
              </a:rPr>
              <a:t>0.75</a:t>
            </a:r>
            <a:r>
              <a:rPr sz="650" spc="20" dirty="0">
                <a:latin typeface="Courier New"/>
                <a:cs typeface="Courier New"/>
              </a:rPr>
              <a:t>);  register.recordPurchase(</a:t>
            </a:r>
            <a:r>
              <a:rPr sz="650" spc="20" dirty="0">
                <a:solidFill>
                  <a:srgbClr val="66FF18"/>
                </a:solidFill>
                <a:latin typeface="Courier New"/>
                <a:cs typeface="Courier New"/>
              </a:rPr>
              <a:t>1.50</a:t>
            </a:r>
            <a:r>
              <a:rPr sz="650" spc="20" dirty="0">
                <a:latin typeface="Courier New"/>
                <a:cs typeface="Courier New"/>
              </a:rPr>
              <a:t>);  </a:t>
            </a:r>
            <a:r>
              <a:rPr sz="650" spc="15" dirty="0">
                <a:latin typeface="Courier New"/>
                <a:cs typeface="Courier New"/>
              </a:rPr>
              <a:t>register.receivePayment(</a:t>
            </a:r>
            <a:r>
              <a:rPr sz="650" spc="15" dirty="0">
                <a:solidFill>
                  <a:srgbClr val="66FF18"/>
                </a:solidFill>
                <a:latin typeface="Courier New"/>
                <a:cs typeface="Courier New"/>
              </a:rPr>
              <a:t>2</a:t>
            </a:r>
            <a:r>
              <a:rPr sz="650" spc="15" dirty="0">
                <a:latin typeface="Courier New"/>
                <a:cs typeface="Courier New"/>
              </a:rPr>
              <a:t>, </a:t>
            </a:r>
            <a:r>
              <a:rPr sz="650" spc="15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spc="15" dirty="0">
                <a:latin typeface="Courier New"/>
                <a:cs typeface="Courier New"/>
              </a:rPr>
              <a:t>, </a:t>
            </a:r>
            <a:r>
              <a:rPr sz="650" spc="15" dirty="0">
                <a:solidFill>
                  <a:srgbClr val="66FF18"/>
                </a:solidFill>
                <a:latin typeface="Courier New"/>
                <a:cs typeface="Courier New"/>
              </a:rPr>
              <a:t>5</a:t>
            </a:r>
            <a:r>
              <a:rPr sz="650" spc="15" dirty="0">
                <a:latin typeface="Courier New"/>
                <a:cs typeface="Courier New"/>
              </a:rPr>
              <a:t>, </a:t>
            </a:r>
            <a:r>
              <a:rPr sz="650" spc="15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spc="15" dirty="0">
                <a:latin typeface="Courier New"/>
                <a:cs typeface="Courier New"/>
              </a:rPr>
              <a:t>, </a:t>
            </a:r>
            <a:r>
              <a:rPr sz="650" spc="15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spc="15" dirty="0">
                <a:latin typeface="Courier New"/>
                <a:cs typeface="Courier New"/>
              </a:rPr>
              <a:t>);  </a:t>
            </a:r>
            <a:r>
              <a:rPr sz="650" spc="20" dirty="0">
                <a:latin typeface="Courier New"/>
                <a:cs typeface="Courier New"/>
              </a:rPr>
              <a:t>System.out.print(</a:t>
            </a:r>
            <a:r>
              <a:rPr sz="650" spc="20" dirty="0">
                <a:solidFill>
                  <a:srgbClr val="1F9060"/>
                </a:solidFill>
                <a:latin typeface="Courier New"/>
                <a:cs typeface="Courier New"/>
              </a:rPr>
              <a:t>"Change: </a:t>
            </a:r>
            <a:r>
              <a:rPr sz="650" spc="15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r>
              <a:rPr sz="650" spc="15" dirty="0">
                <a:latin typeface="Courier New"/>
                <a:cs typeface="Courier New"/>
              </a:rPr>
              <a:t>);  </a:t>
            </a:r>
            <a:r>
              <a:rPr sz="650" spc="20" dirty="0">
                <a:latin typeface="Courier New"/>
                <a:cs typeface="Courier New"/>
              </a:rPr>
              <a:t>System.out.println(register.giveChange());  System.out.println(</a:t>
            </a:r>
            <a:r>
              <a:rPr sz="650" spc="20" dirty="0">
                <a:solidFill>
                  <a:srgbClr val="1F9060"/>
                </a:solidFill>
                <a:latin typeface="Courier New"/>
                <a:cs typeface="Courier New"/>
              </a:rPr>
              <a:t>"Expected:</a:t>
            </a:r>
            <a:r>
              <a:rPr sz="650" spc="-55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650" spc="15" dirty="0">
                <a:solidFill>
                  <a:srgbClr val="1F9060"/>
                </a:solidFill>
                <a:latin typeface="Courier New"/>
                <a:cs typeface="Courier New"/>
              </a:rPr>
              <a:t>0.25"</a:t>
            </a:r>
            <a:r>
              <a:rPr sz="650" spc="15" dirty="0">
                <a:latin typeface="Courier New"/>
                <a:cs typeface="Courier New"/>
              </a:rPr>
              <a:t>);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129" y="2363035"/>
            <a:ext cx="2213610" cy="617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650" spc="20" dirty="0">
                <a:latin typeface="Courier New"/>
                <a:cs typeface="Courier New"/>
              </a:rPr>
              <a:t>register.recordPurchase(</a:t>
            </a:r>
            <a:r>
              <a:rPr sz="650" spc="20" dirty="0">
                <a:solidFill>
                  <a:srgbClr val="66FF18"/>
                </a:solidFill>
                <a:latin typeface="Courier New"/>
                <a:cs typeface="Courier New"/>
              </a:rPr>
              <a:t>2.25</a:t>
            </a:r>
            <a:r>
              <a:rPr sz="650" spc="20" dirty="0">
                <a:latin typeface="Courier New"/>
                <a:cs typeface="Courier New"/>
              </a:rPr>
              <a:t>);  </a:t>
            </a:r>
            <a:r>
              <a:rPr sz="650" spc="15" dirty="0">
                <a:latin typeface="Courier New"/>
                <a:cs typeface="Courier New"/>
              </a:rPr>
              <a:t>register.recordPurchase(</a:t>
            </a:r>
            <a:r>
              <a:rPr sz="650" spc="15" dirty="0">
                <a:solidFill>
                  <a:srgbClr val="66FF18"/>
                </a:solidFill>
                <a:latin typeface="Courier New"/>
                <a:cs typeface="Courier New"/>
              </a:rPr>
              <a:t>19.25</a:t>
            </a:r>
            <a:r>
              <a:rPr sz="650" spc="15" dirty="0">
                <a:latin typeface="Courier New"/>
                <a:cs typeface="Courier New"/>
              </a:rPr>
              <a:t>);  register.receivePayment(</a:t>
            </a:r>
            <a:r>
              <a:rPr sz="650" spc="15" dirty="0">
                <a:solidFill>
                  <a:srgbClr val="66FF18"/>
                </a:solidFill>
                <a:latin typeface="Courier New"/>
                <a:cs typeface="Courier New"/>
              </a:rPr>
              <a:t>23</a:t>
            </a:r>
            <a:r>
              <a:rPr sz="650" spc="15" dirty="0">
                <a:latin typeface="Courier New"/>
                <a:cs typeface="Courier New"/>
              </a:rPr>
              <a:t>, </a:t>
            </a:r>
            <a:r>
              <a:rPr sz="650" spc="15" dirty="0">
                <a:solidFill>
                  <a:srgbClr val="66FF18"/>
                </a:solidFill>
                <a:latin typeface="Courier New"/>
                <a:cs typeface="Courier New"/>
              </a:rPr>
              <a:t>2</a:t>
            </a:r>
            <a:r>
              <a:rPr sz="650" spc="15" dirty="0">
                <a:latin typeface="Courier New"/>
                <a:cs typeface="Courier New"/>
              </a:rPr>
              <a:t>, </a:t>
            </a:r>
            <a:r>
              <a:rPr sz="650" spc="15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spc="15" dirty="0">
                <a:latin typeface="Courier New"/>
                <a:cs typeface="Courier New"/>
              </a:rPr>
              <a:t>, </a:t>
            </a:r>
            <a:r>
              <a:rPr sz="650" spc="15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spc="15" dirty="0">
                <a:latin typeface="Courier New"/>
                <a:cs typeface="Courier New"/>
              </a:rPr>
              <a:t>, </a:t>
            </a:r>
            <a:r>
              <a:rPr sz="650" spc="15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spc="15" dirty="0">
                <a:latin typeface="Courier New"/>
                <a:cs typeface="Courier New"/>
              </a:rPr>
              <a:t>);  </a:t>
            </a:r>
            <a:r>
              <a:rPr sz="650" spc="20" dirty="0">
                <a:latin typeface="Courier New"/>
                <a:cs typeface="Courier New"/>
              </a:rPr>
              <a:t>System.out.print(</a:t>
            </a:r>
            <a:r>
              <a:rPr sz="650" spc="20" dirty="0">
                <a:solidFill>
                  <a:srgbClr val="1F9060"/>
                </a:solidFill>
                <a:latin typeface="Courier New"/>
                <a:cs typeface="Courier New"/>
              </a:rPr>
              <a:t>"Change: </a:t>
            </a:r>
            <a:r>
              <a:rPr sz="650" spc="15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r>
              <a:rPr sz="650" spc="15" dirty="0">
                <a:latin typeface="Courier New"/>
                <a:cs typeface="Courier New"/>
              </a:rPr>
              <a:t>);  </a:t>
            </a:r>
            <a:r>
              <a:rPr sz="650" spc="20" dirty="0">
                <a:latin typeface="Courier New"/>
                <a:cs typeface="Courier New"/>
              </a:rPr>
              <a:t>System.out.println(register.giveChange());  System.out.println(</a:t>
            </a:r>
            <a:r>
              <a:rPr sz="650" spc="20" dirty="0">
                <a:solidFill>
                  <a:srgbClr val="1F9060"/>
                </a:solidFill>
                <a:latin typeface="Courier New"/>
                <a:cs typeface="Courier New"/>
              </a:rPr>
              <a:t>"Expected:</a:t>
            </a:r>
            <a:r>
              <a:rPr sz="650" spc="-60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650" spc="15" dirty="0">
                <a:solidFill>
                  <a:srgbClr val="1F9060"/>
                </a:solidFill>
                <a:latin typeface="Courier New"/>
                <a:cs typeface="Courier New"/>
              </a:rPr>
              <a:t>2.0"</a:t>
            </a:r>
            <a:r>
              <a:rPr sz="650" spc="15" dirty="0">
                <a:latin typeface="Courier New"/>
                <a:cs typeface="Courier New"/>
              </a:rPr>
              <a:t>);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9918" y="2964025"/>
            <a:ext cx="78105" cy="11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20" dirty="0">
                <a:latin typeface="Courier New"/>
                <a:cs typeface="Courier New"/>
              </a:rPr>
              <a:t>}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301" y="740364"/>
            <a:ext cx="2786380" cy="244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ts val="735"/>
              </a:lnSpc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1</a:t>
            </a:r>
            <a:r>
              <a:rPr sz="650" b="1" spc="33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/**</a:t>
            </a:r>
            <a:endParaRPr sz="650">
              <a:latin typeface="Courier New"/>
              <a:cs typeface="Courier New"/>
            </a:endParaRPr>
          </a:p>
          <a:p>
            <a:pPr marL="64769">
              <a:lnSpc>
                <a:spcPts val="975"/>
              </a:lnSpc>
              <a:tabLst>
                <a:tab pos="376555" algn="l"/>
              </a:tabLst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2	</a:t>
            </a:r>
            <a:r>
              <a:rPr sz="850" spc="-5" dirty="0">
                <a:solidFill>
                  <a:srgbClr val="0073FF"/>
                </a:solidFill>
                <a:latin typeface="Times New Roman"/>
                <a:cs typeface="Times New Roman"/>
              </a:rPr>
              <a:t>This class tests the CashRegister</a:t>
            </a:r>
            <a:r>
              <a:rPr sz="850" spc="-5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850" spc="-5" dirty="0">
                <a:solidFill>
                  <a:srgbClr val="0073FF"/>
                </a:solidFill>
                <a:latin typeface="Times New Roman"/>
                <a:cs typeface="Times New Roman"/>
              </a:rPr>
              <a:t>class.</a:t>
            </a:r>
            <a:endParaRPr sz="850">
              <a:latin typeface="Times New Roman"/>
              <a:cs typeface="Times New Roman"/>
            </a:endParaRPr>
          </a:p>
          <a:p>
            <a:pPr marL="64769">
              <a:lnSpc>
                <a:spcPct val="100000"/>
              </a:lnSpc>
              <a:spcBef>
                <a:spcPts val="20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r>
              <a:rPr sz="650" b="1" spc="33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*/</a:t>
            </a:r>
            <a:endParaRPr sz="650">
              <a:latin typeface="Courier New"/>
              <a:cs typeface="Courier New"/>
            </a:endParaRPr>
          </a:p>
          <a:p>
            <a:pPr marL="64769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4  </a:t>
            </a:r>
            <a:r>
              <a:rPr sz="650" spc="2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650" spc="-9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CashRegisterTester</a:t>
            </a:r>
            <a:endParaRPr sz="650">
              <a:latin typeface="Courier New"/>
              <a:cs typeface="Courier New"/>
            </a:endParaRPr>
          </a:p>
          <a:p>
            <a:pPr marL="64769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r>
              <a:rPr sz="650" b="1" spc="33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{</a:t>
            </a:r>
            <a:endParaRPr sz="650">
              <a:latin typeface="Courier New"/>
              <a:cs typeface="Courier New"/>
            </a:endParaRPr>
          </a:p>
          <a:p>
            <a:pPr marL="64769">
              <a:lnSpc>
                <a:spcPct val="100000"/>
              </a:lnSpc>
              <a:spcBef>
                <a:spcPts val="5"/>
              </a:spcBef>
              <a:tabLst>
                <a:tab pos="376555" algn="l"/>
              </a:tabLst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6	</a:t>
            </a:r>
            <a:r>
              <a:rPr sz="650" spc="20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650" spc="20" dirty="0">
                <a:latin typeface="Courier New"/>
                <a:cs typeface="Courier New"/>
              </a:rPr>
              <a:t>main(String[]</a:t>
            </a:r>
            <a:r>
              <a:rPr sz="650" spc="-90" dirty="0"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args)</a:t>
            </a:r>
            <a:endParaRPr sz="650">
              <a:latin typeface="Courier New"/>
              <a:cs typeface="Courier New"/>
            </a:endParaRPr>
          </a:p>
          <a:p>
            <a:pPr marL="64769">
              <a:lnSpc>
                <a:spcPct val="100000"/>
              </a:lnSpc>
              <a:spcBef>
                <a:spcPts val="5"/>
              </a:spcBef>
              <a:tabLst>
                <a:tab pos="377190" algn="l"/>
              </a:tabLst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7	</a:t>
            </a:r>
            <a:r>
              <a:rPr sz="650" spc="20" dirty="0">
                <a:latin typeface="Courier New"/>
                <a:cs typeface="Courier New"/>
              </a:rPr>
              <a:t>{</a:t>
            </a:r>
            <a:endParaRPr sz="650">
              <a:latin typeface="Courier New"/>
              <a:cs typeface="Courier New"/>
            </a:endParaRPr>
          </a:p>
          <a:p>
            <a:pPr marL="64769">
              <a:lnSpc>
                <a:spcPct val="100000"/>
              </a:lnSpc>
              <a:spcBef>
                <a:spcPts val="5"/>
              </a:spcBef>
              <a:tabLst>
                <a:tab pos="533400" algn="l"/>
              </a:tabLst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8	</a:t>
            </a:r>
            <a:r>
              <a:rPr sz="650" spc="20" dirty="0">
                <a:latin typeface="Courier New"/>
                <a:cs typeface="Courier New"/>
              </a:rPr>
              <a:t>CashRegister register = </a:t>
            </a:r>
            <a:r>
              <a:rPr sz="650" spc="2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650" spc="-9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CashRegister();</a:t>
            </a:r>
            <a:endParaRPr sz="650">
              <a:latin typeface="Courier New"/>
              <a:cs typeface="Courier New"/>
            </a:endParaRPr>
          </a:p>
          <a:p>
            <a:pPr marL="64769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r>
              <a:rPr sz="650" b="1" spc="33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}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9783" y="4354512"/>
            <a:ext cx="85661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5" dirty="0">
                <a:latin typeface="Arial"/>
                <a:cs typeface="Arial"/>
              </a:rPr>
              <a:t>Program</a:t>
            </a:r>
            <a:r>
              <a:rPr sz="950" b="1" spc="-65" dirty="0">
                <a:latin typeface="Arial"/>
                <a:cs typeface="Arial"/>
              </a:rPr>
              <a:t> </a:t>
            </a:r>
            <a:r>
              <a:rPr sz="950" b="1" spc="15" dirty="0">
                <a:latin typeface="Arial"/>
                <a:cs typeface="Arial"/>
              </a:rPr>
              <a:t>Run: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2862" y="4585342"/>
            <a:ext cx="5642610" cy="475771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50"/>
              </a:spcBef>
            </a:pPr>
            <a:r>
              <a:rPr sz="700" dirty="0">
                <a:latin typeface="Courier" charset="0"/>
                <a:cs typeface="Courier" charset="0"/>
              </a:rPr>
              <a:t>Change: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0.25</a:t>
            </a:r>
          </a:p>
          <a:p>
            <a:pPr marL="41910">
              <a:lnSpc>
                <a:spcPct val="100000"/>
              </a:lnSpc>
            </a:pPr>
            <a:r>
              <a:rPr sz="700" dirty="0">
                <a:latin typeface="Courier" charset="0"/>
                <a:cs typeface="Courier" charset="0"/>
              </a:rPr>
              <a:t>Expected:</a:t>
            </a:r>
            <a:r>
              <a:rPr sz="700" spc="-50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0.25</a:t>
            </a:r>
          </a:p>
          <a:p>
            <a:pPr marL="41910">
              <a:lnSpc>
                <a:spcPct val="100000"/>
              </a:lnSpc>
            </a:pPr>
            <a:r>
              <a:rPr sz="700" dirty="0">
                <a:latin typeface="Courier" charset="0"/>
                <a:cs typeface="Courier" charset="0"/>
              </a:rPr>
              <a:t>Change: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2.0</a:t>
            </a:r>
          </a:p>
          <a:p>
            <a:pPr marL="41910">
              <a:lnSpc>
                <a:spcPct val="100000"/>
              </a:lnSpc>
            </a:pPr>
            <a:r>
              <a:rPr sz="700" dirty="0">
                <a:latin typeface="Courier" charset="0"/>
                <a:cs typeface="Courier" charset="0"/>
              </a:rPr>
              <a:t>Expected:</a:t>
            </a:r>
            <a:r>
              <a:rPr sz="700" spc="-55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2.0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95" dirty="0"/>
              <a:t>Check</a:t>
            </a:r>
            <a:r>
              <a:rPr spc="-70" dirty="0"/>
              <a:t> </a:t>
            </a:r>
            <a:r>
              <a:rPr dirty="0"/>
              <a:t>4.1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783" y="681733"/>
            <a:ext cx="3294379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latin typeface="Arial"/>
                <a:cs typeface="Arial"/>
              </a:rPr>
              <a:t>Which are </a:t>
            </a:r>
            <a:r>
              <a:rPr sz="950" spc="10" dirty="0">
                <a:latin typeface="Arial"/>
                <a:cs typeface="Arial"/>
              </a:rPr>
              <a:t>the </a:t>
            </a:r>
            <a:r>
              <a:rPr sz="950" spc="15" dirty="0">
                <a:latin typeface="Arial"/>
                <a:cs typeface="Arial"/>
              </a:rPr>
              <a:t>most commonly used number </a:t>
            </a:r>
            <a:r>
              <a:rPr sz="950" spc="10" dirty="0">
                <a:latin typeface="Arial"/>
                <a:cs typeface="Arial"/>
              </a:rPr>
              <a:t>types in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Java?</a:t>
            </a:r>
            <a:endParaRPr sz="950" dirty="0">
              <a:latin typeface="Arial"/>
              <a:cs typeface="Arial"/>
            </a:endParaRPr>
          </a:p>
          <a:p>
            <a:pPr marL="236854">
              <a:lnSpc>
                <a:spcPct val="100000"/>
              </a:lnSpc>
              <a:spcBef>
                <a:spcPts val="760"/>
              </a:spcBef>
            </a:pPr>
            <a:r>
              <a:rPr sz="1150" b="1" spc="15" dirty="0">
                <a:latin typeface="Arial"/>
                <a:cs typeface="Arial"/>
              </a:rPr>
              <a:t>Answer: </a:t>
            </a:r>
            <a:r>
              <a:rPr sz="1150" spc="15" dirty="0">
                <a:latin typeface="Courier" charset="0"/>
                <a:cs typeface="Courier" charset="0"/>
              </a:rPr>
              <a:t>int</a:t>
            </a:r>
            <a:r>
              <a:rPr sz="1150" spc="-470" dirty="0">
                <a:latin typeface="Courier" charset="0"/>
                <a:cs typeface="Courier" charset="0"/>
              </a:rPr>
              <a:t> </a:t>
            </a:r>
            <a:r>
              <a:rPr sz="1150" spc="15" dirty="0">
                <a:latin typeface="Arial"/>
                <a:cs typeface="Arial"/>
              </a:rPr>
              <a:t>and </a:t>
            </a:r>
            <a:r>
              <a:rPr sz="1150" spc="15" dirty="0">
                <a:latin typeface="Courier" charset="0"/>
                <a:cs typeface="Courier" charset="0"/>
              </a:rPr>
              <a:t>double</a:t>
            </a:r>
            <a:endParaRPr sz="11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95" dirty="0"/>
              <a:t>Check</a:t>
            </a:r>
            <a:r>
              <a:rPr spc="-70" dirty="0"/>
              <a:t> </a:t>
            </a:r>
            <a:r>
              <a:rPr dirty="0"/>
              <a:t>4.2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783" y="679528"/>
            <a:ext cx="6085840" cy="1725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950" spc="15" dirty="0">
                <a:latin typeface="Arial"/>
                <a:cs typeface="Arial"/>
              </a:rPr>
              <a:t>Suppose you want </a:t>
            </a:r>
            <a:r>
              <a:rPr sz="950" spc="10" dirty="0">
                <a:latin typeface="Arial"/>
                <a:cs typeface="Arial"/>
              </a:rPr>
              <a:t>to write </a:t>
            </a:r>
            <a:r>
              <a:rPr sz="950" spc="15" dirty="0">
                <a:latin typeface="Arial"/>
                <a:cs typeface="Arial"/>
              </a:rPr>
              <a:t>a program </a:t>
            </a:r>
            <a:r>
              <a:rPr sz="950" spc="10" dirty="0">
                <a:latin typeface="Arial"/>
                <a:cs typeface="Arial"/>
              </a:rPr>
              <a:t>that </a:t>
            </a:r>
            <a:r>
              <a:rPr sz="950" spc="15" dirty="0">
                <a:latin typeface="Arial"/>
                <a:cs typeface="Arial"/>
              </a:rPr>
              <a:t>works </a:t>
            </a:r>
            <a:r>
              <a:rPr sz="950" spc="10" dirty="0">
                <a:latin typeface="Arial"/>
                <a:cs typeface="Arial"/>
              </a:rPr>
              <a:t>with population </a:t>
            </a:r>
            <a:r>
              <a:rPr sz="950" spc="15" dirty="0">
                <a:latin typeface="Arial"/>
                <a:cs typeface="Arial"/>
              </a:rPr>
              <a:t>data from </a:t>
            </a:r>
            <a:r>
              <a:rPr sz="950" spc="10" dirty="0">
                <a:latin typeface="Arial"/>
                <a:cs typeface="Arial"/>
              </a:rPr>
              <a:t>various countries. </a:t>
            </a:r>
            <a:r>
              <a:rPr sz="950" spc="15" dirty="0">
                <a:latin typeface="Arial"/>
                <a:cs typeface="Arial"/>
              </a:rPr>
              <a:t>Which Java data  </a:t>
            </a:r>
            <a:r>
              <a:rPr sz="950" spc="10" dirty="0">
                <a:latin typeface="Arial"/>
                <a:cs typeface="Arial"/>
              </a:rPr>
              <a:t>type </a:t>
            </a:r>
            <a:r>
              <a:rPr sz="950" spc="15" dirty="0">
                <a:latin typeface="Arial"/>
                <a:cs typeface="Arial"/>
              </a:rPr>
              <a:t>should you</a:t>
            </a:r>
            <a:r>
              <a:rPr sz="950" spc="-8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use?</a:t>
            </a:r>
            <a:endParaRPr sz="950" dirty="0">
              <a:latin typeface="Arial"/>
              <a:cs typeface="Arial"/>
            </a:endParaRPr>
          </a:p>
          <a:p>
            <a:pPr marL="236854" marR="146685">
              <a:lnSpc>
                <a:spcPct val="121900"/>
              </a:lnSpc>
              <a:spcBef>
                <a:spcPts val="775"/>
              </a:spcBef>
            </a:pPr>
            <a:r>
              <a:rPr sz="1150" b="1" spc="15" dirty="0">
                <a:latin typeface="Arial"/>
                <a:cs typeface="Arial"/>
              </a:rPr>
              <a:t>Answer: </a:t>
            </a:r>
            <a:r>
              <a:rPr sz="1150" spc="15" dirty="0">
                <a:latin typeface="Arial"/>
                <a:cs typeface="Arial"/>
              </a:rPr>
              <a:t>The </a:t>
            </a:r>
            <a:r>
              <a:rPr sz="1150" spc="10" dirty="0">
                <a:latin typeface="Arial"/>
                <a:cs typeface="Arial"/>
              </a:rPr>
              <a:t>world’s </a:t>
            </a:r>
            <a:r>
              <a:rPr sz="1150" spc="15" dirty="0">
                <a:latin typeface="Arial"/>
                <a:cs typeface="Arial"/>
              </a:rPr>
              <a:t>most </a:t>
            </a:r>
            <a:r>
              <a:rPr sz="1150" spc="10" dirty="0">
                <a:latin typeface="Arial"/>
                <a:cs typeface="Arial"/>
              </a:rPr>
              <a:t>populous country, China, </a:t>
            </a:r>
            <a:r>
              <a:rPr sz="1150" spc="15" dirty="0">
                <a:latin typeface="Arial"/>
                <a:cs typeface="Arial"/>
              </a:rPr>
              <a:t>has </a:t>
            </a:r>
            <a:r>
              <a:rPr sz="1150" spc="10" dirty="0">
                <a:latin typeface="Arial"/>
                <a:cs typeface="Arial"/>
              </a:rPr>
              <a:t>about 1.2 x 10</a:t>
            </a:r>
            <a:r>
              <a:rPr sz="1425" spc="15" baseline="23391" dirty="0">
                <a:latin typeface="Arial"/>
                <a:cs typeface="Arial"/>
              </a:rPr>
              <a:t>9 </a:t>
            </a:r>
            <a:r>
              <a:rPr sz="1150" spc="10" dirty="0">
                <a:latin typeface="Arial"/>
                <a:cs typeface="Arial"/>
              </a:rPr>
              <a:t>inhabitants.  Therefore, individual population counts could </a:t>
            </a:r>
            <a:r>
              <a:rPr sz="1150" spc="15" dirty="0">
                <a:latin typeface="Arial"/>
                <a:cs typeface="Arial"/>
              </a:rPr>
              <a:t>be </a:t>
            </a:r>
            <a:r>
              <a:rPr sz="1150" spc="10" dirty="0">
                <a:latin typeface="Arial"/>
                <a:cs typeface="Arial"/>
              </a:rPr>
              <a:t>held in </a:t>
            </a:r>
            <a:r>
              <a:rPr sz="1150" spc="15" dirty="0">
                <a:latin typeface="Arial"/>
                <a:cs typeface="Arial"/>
              </a:rPr>
              <a:t>an </a:t>
            </a:r>
            <a:r>
              <a:rPr sz="1150" spc="10" dirty="0">
                <a:latin typeface="Courier" charset="0"/>
                <a:cs typeface="Courier" charset="0"/>
              </a:rPr>
              <a:t>int</a:t>
            </a:r>
            <a:r>
              <a:rPr sz="1150" spc="10" dirty="0">
                <a:latin typeface="Arial"/>
                <a:cs typeface="Arial"/>
              </a:rPr>
              <a:t>. However, the</a:t>
            </a:r>
            <a:r>
              <a:rPr sz="1150" spc="4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world</a:t>
            </a:r>
            <a:endParaRPr sz="1150" dirty="0">
              <a:latin typeface="Arial"/>
              <a:cs typeface="Arial"/>
            </a:endParaRPr>
          </a:p>
          <a:p>
            <a:pPr marL="236854" marR="146685">
              <a:lnSpc>
                <a:spcPct val="120700"/>
              </a:lnSpc>
              <a:spcBef>
                <a:spcPts val="330"/>
              </a:spcBef>
            </a:pPr>
            <a:r>
              <a:rPr sz="1150" spc="10" dirty="0">
                <a:latin typeface="Arial"/>
                <a:cs typeface="Arial"/>
              </a:rPr>
              <a:t>population is over </a:t>
            </a:r>
            <a:r>
              <a:rPr sz="1150" spc="15" dirty="0">
                <a:latin typeface="Arial"/>
                <a:cs typeface="Arial"/>
              </a:rPr>
              <a:t>6 × </a:t>
            </a:r>
            <a:r>
              <a:rPr sz="1150" spc="10" dirty="0">
                <a:latin typeface="Arial"/>
                <a:cs typeface="Arial"/>
              </a:rPr>
              <a:t>10</a:t>
            </a:r>
            <a:r>
              <a:rPr sz="1425" spc="15" baseline="23391" dirty="0">
                <a:latin typeface="Arial"/>
                <a:cs typeface="Arial"/>
              </a:rPr>
              <a:t>9</a:t>
            </a:r>
            <a:r>
              <a:rPr sz="1150" spc="10" dirty="0">
                <a:latin typeface="Arial"/>
                <a:cs typeface="Arial"/>
              </a:rPr>
              <a:t>. </a:t>
            </a:r>
            <a:r>
              <a:rPr sz="1150" spc="5" dirty="0">
                <a:latin typeface="Arial"/>
                <a:cs typeface="Arial"/>
              </a:rPr>
              <a:t>If </a:t>
            </a:r>
            <a:r>
              <a:rPr sz="1150" spc="15" dirty="0">
                <a:latin typeface="Arial"/>
                <a:cs typeface="Arial"/>
              </a:rPr>
              <a:t>you compute </a:t>
            </a:r>
            <a:r>
              <a:rPr sz="1150" spc="10" dirty="0">
                <a:latin typeface="Arial"/>
                <a:cs typeface="Arial"/>
              </a:rPr>
              <a:t>totals or averages of multiple countries, </a:t>
            </a:r>
            <a:r>
              <a:rPr sz="1150" spc="15" dirty="0">
                <a:latin typeface="Arial"/>
                <a:cs typeface="Arial"/>
              </a:rPr>
              <a:t>you  can exceed </a:t>
            </a:r>
            <a:r>
              <a:rPr sz="1150" spc="10" dirty="0">
                <a:latin typeface="Arial"/>
                <a:cs typeface="Arial"/>
              </a:rPr>
              <a:t>the largest </a:t>
            </a:r>
            <a:r>
              <a:rPr sz="1150" spc="15" dirty="0">
                <a:latin typeface="Courier" charset="0"/>
                <a:cs typeface="Courier" charset="0"/>
              </a:rPr>
              <a:t>int </a:t>
            </a:r>
            <a:r>
              <a:rPr sz="1150" spc="10" dirty="0">
                <a:latin typeface="Arial"/>
                <a:cs typeface="Arial"/>
              </a:rPr>
              <a:t>value. Therefore, </a:t>
            </a:r>
            <a:r>
              <a:rPr sz="1150" spc="15" dirty="0">
                <a:latin typeface="Courier" charset="0"/>
                <a:cs typeface="Courier" charset="0"/>
              </a:rPr>
              <a:t>double </a:t>
            </a:r>
            <a:r>
              <a:rPr sz="1150" spc="10" dirty="0">
                <a:latin typeface="Arial"/>
                <a:cs typeface="Arial"/>
              </a:rPr>
              <a:t>is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better choice. </a:t>
            </a:r>
            <a:r>
              <a:rPr sz="1150" spc="15" dirty="0">
                <a:latin typeface="Arial"/>
                <a:cs typeface="Arial"/>
              </a:rPr>
              <a:t>You </a:t>
            </a:r>
            <a:r>
              <a:rPr sz="1150" spc="10" dirty="0">
                <a:latin typeface="Arial"/>
                <a:cs typeface="Arial"/>
              </a:rPr>
              <a:t>could  also </a:t>
            </a:r>
            <a:r>
              <a:rPr sz="1150" spc="15" dirty="0">
                <a:latin typeface="Arial"/>
                <a:cs typeface="Arial"/>
              </a:rPr>
              <a:t>use </a:t>
            </a:r>
            <a:r>
              <a:rPr sz="1150" spc="10" dirty="0">
                <a:latin typeface="Courier" charset="0"/>
                <a:cs typeface="Courier" charset="0"/>
              </a:rPr>
              <a:t>long</a:t>
            </a:r>
            <a:r>
              <a:rPr sz="1150" spc="10" dirty="0">
                <a:latin typeface="Arial"/>
                <a:cs typeface="Arial"/>
              </a:rPr>
              <a:t>, but there is </a:t>
            </a:r>
            <a:r>
              <a:rPr sz="1150" spc="15" dirty="0">
                <a:latin typeface="Arial"/>
                <a:cs typeface="Arial"/>
              </a:rPr>
              <a:t>no </a:t>
            </a:r>
            <a:r>
              <a:rPr sz="1150" spc="10" dirty="0">
                <a:latin typeface="Arial"/>
                <a:cs typeface="Arial"/>
              </a:rPr>
              <a:t>benefit </a:t>
            </a:r>
            <a:r>
              <a:rPr sz="1150" spc="15" dirty="0">
                <a:latin typeface="Arial"/>
                <a:cs typeface="Arial"/>
              </a:rPr>
              <a:t>because </a:t>
            </a:r>
            <a:r>
              <a:rPr sz="1150" spc="10" dirty="0">
                <a:latin typeface="Arial"/>
                <a:cs typeface="Arial"/>
              </a:rPr>
              <a:t>the exact population of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country is not  </a:t>
            </a:r>
            <a:r>
              <a:rPr sz="1150" spc="15" dirty="0">
                <a:latin typeface="Arial"/>
                <a:cs typeface="Arial"/>
              </a:rPr>
              <a:t>known </a:t>
            </a:r>
            <a:r>
              <a:rPr sz="1150" spc="10" dirty="0">
                <a:latin typeface="Arial"/>
                <a:cs typeface="Arial"/>
              </a:rPr>
              <a:t>at </a:t>
            </a:r>
            <a:r>
              <a:rPr sz="1150" spc="15" dirty="0">
                <a:latin typeface="Arial"/>
                <a:cs typeface="Arial"/>
              </a:rPr>
              <a:t>any </a:t>
            </a:r>
            <a:r>
              <a:rPr sz="1150" spc="10" dirty="0">
                <a:latin typeface="Arial"/>
                <a:cs typeface="Arial"/>
              </a:rPr>
              <a:t>point in</a:t>
            </a:r>
            <a:r>
              <a:rPr sz="1150" spc="-9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time.</a:t>
            </a:r>
            <a:endParaRPr sz="11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95" dirty="0"/>
              <a:t>Check</a:t>
            </a:r>
            <a:r>
              <a:rPr spc="-70" dirty="0"/>
              <a:t> </a:t>
            </a:r>
            <a:r>
              <a:rPr dirty="0"/>
              <a:t>4.3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783" y="681667"/>
            <a:ext cx="5908040" cy="135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latin typeface="Arial"/>
                <a:cs typeface="Arial"/>
              </a:rPr>
              <a:t>Which </a:t>
            </a:r>
            <a:r>
              <a:rPr sz="950" spc="10" dirty="0">
                <a:latin typeface="Arial"/>
                <a:cs typeface="Arial"/>
              </a:rPr>
              <a:t>of the following initializations </a:t>
            </a:r>
            <a:r>
              <a:rPr sz="950" spc="15" dirty="0">
                <a:latin typeface="Arial"/>
                <a:cs typeface="Arial"/>
              </a:rPr>
              <a:t>are </a:t>
            </a:r>
            <a:r>
              <a:rPr sz="950" spc="10" dirty="0">
                <a:latin typeface="Arial"/>
                <a:cs typeface="Arial"/>
              </a:rPr>
              <a:t>incorrect, </a:t>
            </a:r>
            <a:r>
              <a:rPr sz="950" spc="15" dirty="0">
                <a:latin typeface="Arial"/>
                <a:cs typeface="Arial"/>
              </a:rPr>
              <a:t>and</a:t>
            </a:r>
            <a:r>
              <a:rPr sz="950" spc="-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why?</a:t>
            </a:r>
            <a:endParaRPr sz="950" dirty="0">
              <a:latin typeface="Arial"/>
              <a:cs typeface="Arial"/>
            </a:endParaRPr>
          </a:p>
          <a:p>
            <a:pPr marL="386080" indent="-173355">
              <a:lnSpc>
                <a:spcPct val="100000"/>
              </a:lnSpc>
              <a:spcBef>
                <a:spcPts val="645"/>
              </a:spcBef>
              <a:buFont typeface="Arial"/>
              <a:buAutoNum type="arabicPeriod"/>
              <a:tabLst>
                <a:tab pos="386715" algn="l"/>
              </a:tabLst>
            </a:pPr>
            <a:r>
              <a:rPr sz="950" spc="15" dirty="0">
                <a:latin typeface="Courier" charset="0"/>
                <a:cs typeface="Courier" charset="0"/>
              </a:rPr>
              <a:t>int dollars =</a:t>
            </a:r>
            <a:r>
              <a:rPr sz="950" spc="-25" dirty="0">
                <a:latin typeface="Courier" charset="0"/>
                <a:cs typeface="Courier" charset="0"/>
              </a:rPr>
              <a:t> </a:t>
            </a:r>
            <a:r>
              <a:rPr sz="950" spc="15" dirty="0">
                <a:latin typeface="Courier" charset="0"/>
                <a:cs typeface="Courier" charset="0"/>
              </a:rPr>
              <a:t>100.0;</a:t>
            </a:r>
            <a:endParaRPr sz="950" dirty="0">
              <a:latin typeface="Courier" charset="0"/>
              <a:cs typeface="Courier" charset="0"/>
            </a:endParaRPr>
          </a:p>
          <a:p>
            <a:pPr marL="386080" indent="-173355">
              <a:lnSpc>
                <a:spcPct val="100000"/>
              </a:lnSpc>
              <a:spcBef>
                <a:spcPts val="855"/>
              </a:spcBef>
              <a:buFont typeface="Arial"/>
              <a:buAutoNum type="arabicPeriod"/>
              <a:tabLst>
                <a:tab pos="386715" algn="l"/>
              </a:tabLst>
            </a:pPr>
            <a:r>
              <a:rPr sz="950" spc="15" dirty="0">
                <a:latin typeface="Courier" charset="0"/>
                <a:cs typeface="Courier" charset="0"/>
              </a:rPr>
              <a:t>double balance =</a:t>
            </a:r>
            <a:r>
              <a:rPr sz="950" spc="-20" dirty="0">
                <a:latin typeface="Courier" charset="0"/>
                <a:cs typeface="Courier" charset="0"/>
              </a:rPr>
              <a:t> </a:t>
            </a:r>
            <a:r>
              <a:rPr sz="950" spc="15" dirty="0">
                <a:latin typeface="Courier" charset="0"/>
                <a:cs typeface="Courier" charset="0"/>
              </a:rPr>
              <a:t>100;</a:t>
            </a:r>
            <a:endParaRPr sz="950" dirty="0">
              <a:latin typeface="Courier" charset="0"/>
              <a:cs typeface="Courier" charset="0"/>
            </a:endParaRPr>
          </a:p>
          <a:p>
            <a:pPr marL="236854" marR="5080">
              <a:lnSpc>
                <a:spcPct val="121900"/>
              </a:lnSpc>
              <a:spcBef>
                <a:spcPts val="509"/>
              </a:spcBef>
            </a:pPr>
            <a:r>
              <a:rPr sz="1150" b="1" spc="15" dirty="0">
                <a:latin typeface="Arial"/>
                <a:cs typeface="Arial"/>
              </a:rPr>
              <a:t>Answer: </a:t>
            </a:r>
            <a:r>
              <a:rPr sz="1150" spc="15" dirty="0">
                <a:latin typeface="Arial"/>
                <a:cs typeface="Arial"/>
              </a:rPr>
              <a:t>The </a:t>
            </a:r>
            <a:r>
              <a:rPr sz="1150" spc="5" dirty="0">
                <a:latin typeface="Arial"/>
                <a:cs typeface="Arial"/>
              </a:rPr>
              <a:t>first </a:t>
            </a:r>
            <a:r>
              <a:rPr sz="1150" spc="10" dirty="0">
                <a:latin typeface="Arial"/>
                <a:cs typeface="Arial"/>
              </a:rPr>
              <a:t>initialization is incorrect. </a:t>
            </a:r>
            <a:r>
              <a:rPr sz="1150" spc="15" dirty="0">
                <a:latin typeface="Arial"/>
                <a:cs typeface="Arial"/>
              </a:rPr>
              <a:t>The </a:t>
            </a:r>
            <a:r>
              <a:rPr sz="1150" spc="10" dirty="0">
                <a:latin typeface="Arial"/>
                <a:cs typeface="Arial"/>
              </a:rPr>
              <a:t>right </a:t>
            </a:r>
            <a:r>
              <a:rPr sz="1150" spc="15" dirty="0">
                <a:latin typeface="Arial"/>
                <a:cs typeface="Arial"/>
              </a:rPr>
              <a:t>hand </a:t>
            </a:r>
            <a:r>
              <a:rPr sz="1150" spc="10" dirty="0">
                <a:latin typeface="Arial"/>
                <a:cs typeface="Arial"/>
              </a:rPr>
              <a:t>side is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value of type  </a:t>
            </a:r>
            <a:r>
              <a:rPr sz="1150" spc="10" dirty="0">
                <a:latin typeface="Courier" charset="0"/>
                <a:cs typeface="Courier" charset="0"/>
              </a:rPr>
              <a:t>double</a:t>
            </a:r>
            <a:r>
              <a:rPr sz="1150" spc="10" dirty="0">
                <a:latin typeface="Arial"/>
                <a:cs typeface="Arial"/>
              </a:rPr>
              <a:t>, </a:t>
            </a:r>
            <a:r>
              <a:rPr sz="1150" spc="15" dirty="0">
                <a:latin typeface="Arial"/>
                <a:cs typeface="Arial"/>
              </a:rPr>
              <a:t>and </a:t>
            </a:r>
            <a:r>
              <a:rPr sz="1150" spc="5" dirty="0">
                <a:latin typeface="Arial"/>
                <a:cs typeface="Arial"/>
              </a:rPr>
              <a:t>it </a:t>
            </a:r>
            <a:r>
              <a:rPr sz="1150" spc="10" dirty="0">
                <a:latin typeface="Arial"/>
                <a:cs typeface="Arial"/>
              </a:rPr>
              <a:t>is not legal to </a:t>
            </a:r>
            <a:r>
              <a:rPr sz="1150" spc="5" dirty="0">
                <a:latin typeface="Arial"/>
                <a:cs typeface="Arial"/>
              </a:rPr>
              <a:t>initialize </a:t>
            </a:r>
            <a:r>
              <a:rPr sz="1150" spc="15" dirty="0">
                <a:latin typeface="Arial"/>
                <a:cs typeface="Arial"/>
              </a:rPr>
              <a:t>an </a:t>
            </a:r>
            <a:r>
              <a:rPr sz="1150" spc="15" dirty="0">
                <a:latin typeface="Courier" charset="0"/>
                <a:cs typeface="Courier" charset="0"/>
              </a:rPr>
              <a:t>int </a:t>
            </a:r>
            <a:r>
              <a:rPr sz="1150" spc="10" dirty="0">
                <a:latin typeface="Arial"/>
                <a:cs typeface="Arial"/>
              </a:rPr>
              <a:t>variable with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5" dirty="0">
                <a:latin typeface="Courier" charset="0"/>
                <a:cs typeface="Courier" charset="0"/>
              </a:rPr>
              <a:t>double </a:t>
            </a:r>
            <a:r>
              <a:rPr sz="1150" spc="10" dirty="0">
                <a:latin typeface="Arial"/>
                <a:cs typeface="Arial"/>
              </a:rPr>
              <a:t>value. </a:t>
            </a:r>
            <a:r>
              <a:rPr sz="1150" spc="15" dirty="0">
                <a:latin typeface="Arial"/>
                <a:cs typeface="Arial"/>
              </a:rPr>
              <a:t>The  second </a:t>
            </a:r>
            <a:r>
              <a:rPr sz="1150" spc="10" dirty="0">
                <a:latin typeface="Arial"/>
                <a:cs typeface="Arial"/>
              </a:rPr>
              <a:t>initialization is correct </a:t>
            </a:r>
            <a:r>
              <a:rPr sz="1150" spc="25" dirty="0">
                <a:latin typeface="Arial"/>
                <a:cs typeface="Arial"/>
              </a:rPr>
              <a:t>— </a:t>
            </a:r>
            <a:r>
              <a:rPr sz="1150" spc="15" dirty="0">
                <a:latin typeface="Arial"/>
                <a:cs typeface="Arial"/>
              </a:rPr>
              <a:t>an </a:t>
            </a:r>
            <a:r>
              <a:rPr sz="1150" spc="15" dirty="0">
                <a:latin typeface="Courier" charset="0"/>
                <a:cs typeface="Courier" charset="0"/>
              </a:rPr>
              <a:t>int</a:t>
            </a:r>
            <a:r>
              <a:rPr sz="1150" spc="-440" dirty="0">
                <a:latin typeface="Courier" charset="0"/>
                <a:cs typeface="Courier" charset="0"/>
              </a:rPr>
              <a:t> </a:t>
            </a:r>
            <a:r>
              <a:rPr sz="1150" spc="10" dirty="0">
                <a:latin typeface="Arial"/>
                <a:cs typeface="Arial"/>
              </a:rPr>
              <a:t>value </a:t>
            </a:r>
            <a:r>
              <a:rPr sz="1150" spc="15" dirty="0">
                <a:latin typeface="Arial"/>
                <a:cs typeface="Arial"/>
              </a:rPr>
              <a:t>can </a:t>
            </a:r>
            <a:r>
              <a:rPr sz="1150" spc="10" dirty="0">
                <a:latin typeface="Arial"/>
                <a:cs typeface="Arial"/>
              </a:rPr>
              <a:t>always </a:t>
            </a:r>
            <a:r>
              <a:rPr sz="1150" spc="15" dirty="0">
                <a:latin typeface="Arial"/>
                <a:cs typeface="Arial"/>
              </a:rPr>
              <a:t>be </a:t>
            </a:r>
            <a:r>
              <a:rPr sz="1150" spc="10" dirty="0">
                <a:latin typeface="Arial"/>
                <a:cs typeface="Arial"/>
              </a:rPr>
              <a:t>converted to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Courier" charset="0"/>
                <a:cs typeface="Courier" charset="0"/>
              </a:rPr>
              <a:t>double</a:t>
            </a:r>
            <a:r>
              <a:rPr sz="1150" spc="10" dirty="0">
                <a:latin typeface="Arial"/>
                <a:cs typeface="Arial"/>
              </a:rPr>
              <a:t>.</a:t>
            </a:r>
            <a:endParaRPr sz="11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95" dirty="0"/>
              <a:t>Check</a:t>
            </a:r>
            <a:r>
              <a:rPr spc="-70" dirty="0"/>
              <a:t> </a:t>
            </a:r>
            <a:r>
              <a:rPr dirty="0"/>
              <a:t>4.4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783" y="681634"/>
            <a:ext cx="3405504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latin typeface="Arial"/>
                <a:cs typeface="Arial"/>
              </a:rPr>
              <a:t>What </a:t>
            </a:r>
            <a:r>
              <a:rPr sz="950" spc="10" dirty="0">
                <a:latin typeface="Arial"/>
                <a:cs typeface="Arial"/>
              </a:rPr>
              <a:t>is the difference </a:t>
            </a:r>
            <a:r>
              <a:rPr sz="950" spc="15" dirty="0">
                <a:latin typeface="Arial"/>
                <a:cs typeface="Arial"/>
              </a:rPr>
              <a:t>between </a:t>
            </a:r>
            <a:r>
              <a:rPr sz="950" spc="10" dirty="0">
                <a:latin typeface="Arial"/>
                <a:cs typeface="Arial"/>
              </a:rPr>
              <a:t>the following </a:t>
            </a:r>
            <a:r>
              <a:rPr sz="950" spc="15" dirty="0">
                <a:latin typeface="Arial"/>
                <a:cs typeface="Arial"/>
              </a:rPr>
              <a:t>two</a:t>
            </a:r>
            <a:r>
              <a:rPr sz="950" spc="-1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statements?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9276" y="872398"/>
            <a:ext cx="6036945" cy="128240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40"/>
              </a:spcBef>
            </a:pPr>
            <a:r>
              <a:rPr sz="550" spc="20" dirty="0">
                <a:latin typeface="Courier" charset="0"/>
                <a:cs typeface="Courier" charset="0"/>
              </a:rPr>
              <a:t>final double CM_PER_INCH =</a:t>
            </a:r>
            <a:r>
              <a:rPr sz="550" spc="15" dirty="0">
                <a:latin typeface="Courier" charset="0"/>
                <a:cs typeface="Courier" charset="0"/>
              </a:rPr>
              <a:t> </a:t>
            </a:r>
            <a:r>
              <a:rPr sz="550" spc="20" dirty="0">
                <a:latin typeface="Courier" charset="0"/>
                <a:cs typeface="Courier" charset="0"/>
              </a:rPr>
              <a:t>2.54;</a:t>
            </a:r>
            <a:endParaRPr sz="5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9783" y="1075616"/>
            <a:ext cx="233679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latin typeface="Arial"/>
                <a:cs typeface="Arial"/>
              </a:rPr>
              <a:t>and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9276" y="1273057"/>
            <a:ext cx="6036945" cy="128240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40"/>
              </a:spcBef>
            </a:pPr>
            <a:r>
              <a:rPr sz="550" spc="20" dirty="0">
                <a:latin typeface="Courier" charset="0"/>
                <a:cs typeface="Courier" charset="0"/>
              </a:rPr>
              <a:t>public static final double CM_PER_INCH =</a:t>
            </a:r>
            <a:r>
              <a:rPr sz="550" spc="55" dirty="0">
                <a:latin typeface="Courier" charset="0"/>
                <a:cs typeface="Courier" charset="0"/>
              </a:rPr>
              <a:t> </a:t>
            </a:r>
            <a:r>
              <a:rPr sz="550" spc="20" dirty="0">
                <a:latin typeface="Courier" charset="0"/>
                <a:cs typeface="Courier" charset="0"/>
              </a:rPr>
              <a:t>2.54;</a:t>
            </a:r>
            <a:endParaRPr sz="5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4110" y="1524330"/>
            <a:ext cx="5379720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5" dirty="0">
                <a:latin typeface="Arial"/>
                <a:cs typeface="Arial"/>
              </a:rPr>
              <a:t>Answer: </a:t>
            </a:r>
            <a:r>
              <a:rPr sz="1150" spc="15" dirty="0">
                <a:latin typeface="Arial"/>
                <a:cs typeface="Arial"/>
              </a:rPr>
              <a:t>The </a:t>
            </a:r>
            <a:r>
              <a:rPr sz="1150" spc="5" dirty="0">
                <a:latin typeface="Arial"/>
                <a:cs typeface="Arial"/>
              </a:rPr>
              <a:t>first </a:t>
            </a:r>
            <a:r>
              <a:rPr sz="1150" spc="10" dirty="0">
                <a:latin typeface="Arial"/>
                <a:cs typeface="Arial"/>
              </a:rPr>
              <a:t>declaration is </a:t>
            </a:r>
            <a:r>
              <a:rPr sz="1150" spc="15" dirty="0">
                <a:latin typeface="Arial"/>
                <a:cs typeface="Arial"/>
              </a:rPr>
              <a:t>used </a:t>
            </a:r>
            <a:r>
              <a:rPr sz="1150" spc="10" dirty="0">
                <a:latin typeface="Arial"/>
                <a:cs typeface="Arial"/>
              </a:rPr>
              <a:t>inside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method, the </a:t>
            </a:r>
            <a:r>
              <a:rPr sz="1150" spc="15" dirty="0">
                <a:latin typeface="Arial"/>
                <a:cs typeface="Arial"/>
              </a:rPr>
              <a:t>second </a:t>
            </a:r>
            <a:r>
              <a:rPr sz="1150" spc="10" dirty="0">
                <a:latin typeface="Arial"/>
                <a:cs typeface="Arial"/>
              </a:rPr>
              <a:t>inside </a:t>
            </a:r>
            <a:r>
              <a:rPr sz="1150" spc="15" dirty="0">
                <a:latin typeface="Arial"/>
                <a:cs typeface="Arial"/>
              </a:rPr>
              <a:t>a</a:t>
            </a:r>
            <a:r>
              <a:rPr sz="1150" spc="-5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class.</a:t>
            </a:r>
            <a:endParaRPr sz="11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95" dirty="0"/>
              <a:t>Check</a:t>
            </a:r>
            <a:r>
              <a:rPr spc="-70" dirty="0"/>
              <a:t> </a:t>
            </a:r>
            <a:r>
              <a:rPr dirty="0"/>
              <a:t>4.5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783" y="681601"/>
            <a:ext cx="302450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latin typeface="Arial"/>
                <a:cs typeface="Arial"/>
              </a:rPr>
              <a:t>What </a:t>
            </a:r>
            <a:r>
              <a:rPr sz="950" spc="10" dirty="0">
                <a:latin typeface="Arial"/>
                <a:cs typeface="Arial"/>
              </a:rPr>
              <a:t>is </a:t>
            </a:r>
            <a:r>
              <a:rPr sz="950" spc="15" dirty="0">
                <a:latin typeface="Arial"/>
                <a:cs typeface="Arial"/>
              </a:rPr>
              <a:t>wrong </a:t>
            </a:r>
            <a:r>
              <a:rPr sz="950" spc="10" dirty="0">
                <a:latin typeface="Arial"/>
                <a:cs typeface="Arial"/>
              </a:rPr>
              <a:t>with the following </a:t>
            </a:r>
            <a:r>
              <a:rPr sz="950" spc="15" dirty="0">
                <a:latin typeface="Arial"/>
                <a:cs typeface="Arial"/>
              </a:rPr>
              <a:t>statement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sequence?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9276" y="872364"/>
            <a:ext cx="6036945" cy="212879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40"/>
              </a:spcBef>
            </a:pPr>
            <a:r>
              <a:rPr sz="550" spc="20" dirty="0">
                <a:latin typeface="Courier" charset="0"/>
                <a:cs typeface="Courier" charset="0"/>
              </a:rPr>
              <a:t>double diameter = . .</a:t>
            </a:r>
            <a:r>
              <a:rPr sz="550" spc="-15" dirty="0">
                <a:latin typeface="Courier" charset="0"/>
                <a:cs typeface="Courier" charset="0"/>
              </a:rPr>
              <a:t> </a:t>
            </a:r>
            <a:r>
              <a:rPr sz="550" spc="20" dirty="0">
                <a:latin typeface="Courier" charset="0"/>
                <a:cs typeface="Courier" charset="0"/>
              </a:rPr>
              <a:t>.;</a:t>
            </a:r>
            <a:endParaRPr sz="550" dirty="0">
              <a:latin typeface="Courier" charset="0"/>
              <a:cs typeface="Courier" charset="0"/>
            </a:endParaRPr>
          </a:p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z="550" spc="20" dirty="0">
                <a:latin typeface="Courier" charset="0"/>
                <a:cs typeface="Courier" charset="0"/>
              </a:rPr>
              <a:t>double circumference = 3.14 *</a:t>
            </a:r>
            <a:r>
              <a:rPr sz="550" spc="35" dirty="0">
                <a:latin typeface="Courier" charset="0"/>
                <a:cs typeface="Courier" charset="0"/>
              </a:rPr>
              <a:t> </a:t>
            </a:r>
            <a:r>
              <a:rPr sz="550" spc="20" dirty="0">
                <a:latin typeface="Courier" charset="0"/>
                <a:cs typeface="Courier" charset="0"/>
              </a:rPr>
              <a:t>diameter;</a:t>
            </a:r>
            <a:endParaRPr sz="5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110" y="1217124"/>
            <a:ext cx="4030979" cy="648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5" dirty="0">
                <a:latin typeface="Arial"/>
                <a:cs typeface="Arial"/>
              </a:rPr>
              <a:t>Answer: </a:t>
            </a:r>
            <a:r>
              <a:rPr sz="1150" spc="15" dirty="0">
                <a:latin typeface="Arial"/>
                <a:cs typeface="Arial"/>
              </a:rPr>
              <a:t>Two</a:t>
            </a:r>
            <a:r>
              <a:rPr sz="1150" spc="-8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things</a:t>
            </a:r>
            <a:endParaRPr sz="1150" dirty="0">
              <a:latin typeface="Arial"/>
              <a:cs typeface="Arial"/>
            </a:endParaRPr>
          </a:p>
          <a:p>
            <a:pPr marL="427355" indent="-178435">
              <a:lnSpc>
                <a:spcPct val="100000"/>
              </a:lnSpc>
              <a:spcBef>
                <a:spcPts val="819"/>
              </a:spcBef>
              <a:buAutoNum type="arabicPeriod"/>
              <a:tabLst>
                <a:tab pos="427990" algn="l"/>
              </a:tabLst>
            </a:pPr>
            <a:r>
              <a:rPr sz="1000" dirty="0">
                <a:latin typeface="Arial"/>
                <a:cs typeface="Arial"/>
              </a:rPr>
              <a:t>You should use a named constant, not the </a:t>
            </a:r>
            <a:r>
              <a:rPr sz="1000" spc="-5" dirty="0">
                <a:latin typeface="Arial"/>
                <a:cs typeface="Arial"/>
              </a:rPr>
              <a:t>“magic number”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3.14</a:t>
            </a:r>
          </a:p>
          <a:p>
            <a:pPr marL="427355" indent="-178435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427990" algn="l"/>
              </a:tabLst>
            </a:pPr>
            <a:r>
              <a:rPr sz="1000" dirty="0">
                <a:latin typeface="Arial"/>
                <a:cs typeface="Arial"/>
              </a:rPr>
              <a:t>3.14 is not an accurate representation of</a:t>
            </a:r>
            <a:r>
              <a:rPr sz="1000" spc="-8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π.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Arithmetic</a:t>
            </a:r>
            <a:r>
              <a:rPr spc="5" dirty="0"/>
              <a:t> </a:t>
            </a:r>
            <a:r>
              <a:rPr spc="100" dirty="0"/>
              <a:t>Operators</a:t>
            </a:r>
          </a:p>
        </p:txBody>
      </p:sp>
      <p:sp>
        <p:nvSpPr>
          <p:cNvPr id="3" name="object 3"/>
          <p:cNvSpPr/>
          <p:nvPr/>
        </p:nvSpPr>
        <p:spPr>
          <a:xfrm>
            <a:off x="655970" y="798877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3109" y="1035934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27825" y="33388"/>
                </a:moveTo>
                <a:lnTo>
                  <a:pt x="5562" y="33388"/>
                </a:lnTo>
                <a:lnTo>
                  <a:pt x="0" y="28046"/>
                </a:lnTo>
                <a:lnTo>
                  <a:pt x="0" y="5342"/>
                </a:lnTo>
                <a:lnTo>
                  <a:pt x="5562" y="0"/>
                </a:lnTo>
                <a:lnTo>
                  <a:pt x="27825" y="0"/>
                </a:lnTo>
                <a:lnTo>
                  <a:pt x="33388" y="5342"/>
                </a:lnTo>
                <a:lnTo>
                  <a:pt x="33388" y="28046"/>
                </a:lnTo>
                <a:lnTo>
                  <a:pt x="27825" y="33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3109" y="1222908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27825" y="33388"/>
                </a:moveTo>
                <a:lnTo>
                  <a:pt x="5562" y="33388"/>
                </a:lnTo>
                <a:lnTo>
                  <a:pt x="0" y="28046"/>
                </a:lnTo>
                <a:lnTo>
                  <a:pt x="0" y="5342"/>
                </a:lnTo>
                <a:lnTo>
                  <a:pt x="5562" y="0"/>
                </a:lnTo>
                <a:lnTo>
                  <a:pt x="27825" y="0"/>
                </a:lnTo>
                <a:lnTo>
                  <a:pt x="33388" y="5342"/>
                </a:lnTo>
                <a:lnTo>
                  <a:pt x="33388" y="28046"/>
                </a:lnTo>
                <a:lnTo>
                  <a:pt x="27825" y="33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3109" y="1409883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27825" y="33388"/>
                </a:moveTo>
                <a:lnTo>
                  <a:pt x="5562" y="33388"/>
                </a:lnTo>
                <a:lnTo>
                  <a:pt x="0" y="28046"/>
                </a:lnTo>
                <a:lnTo>
                  <a:pt x="0" y="5342"/>
                </a:lnTo>
                <a:lnTo>
                  <a:pt x="5562" y="0"/>
                </a:lnTo>
                <a:lnTo>
                  <a:pt x="27825" y="0"/>
                </a:lnTo>
                <a:lnTo>
                  <a:pt x="33388" y="5342"/>
                </a:lnTo>
                <a:lnTo>
                  <a:pt x="33388" y="28046"/>
                </a:lnTo>
                <a:lnTo>
                  <a:pt x="27825" y="33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3109" y="1603535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27825" y="33388"/>
                </a:moveTo>
                <a:lnTo>
                  <a:pt x="5562" y="33388"/>
                </a:lnTo>
                <a:lnTo>
                  <a:pt x="0" y="28046"/>
                </a:lnTo>
                <a:lnTo>
                  <a:pt x="0" y="5342"/>
                </a:lnTo>
                <a:lnTo>
                  <a:pt x="5562" y="0"/>
                </a:lnTo>
                <a:lnTo>
                  <a:pt x="27825" y="0"/>
                </a:lnTo>
                <a:lnTo>
                  <a:pt x="33388" y="5342"/>
                </a:lnTo>
                <a:lnTo>
                  <a:pt x="33388" y="28046"/>
                </a:lnTo>
                <a:lnTo>
                  <a:pt x="27825" y="33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5970" y="1867303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4110" y="696234"/>
            <a:ext cx="5080635" cy="1261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Four basic</a:t>
            </a:r>
            <a:r>
              <a:rPr sz="1150" spc="-4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operators:</a:t>
            </a:r>
            <a:endParaRPr sz="1150" dirty="0">
              <a:latin typeface="Arial"/>
              <a:cs typeface="Arial"/>
            </a:endParaRPr>
          </a:p>
          <a:p>
            <a:pPr marL="281305" marR="3996690">
              <a:lnSpc>
                <a:spcPct val="137900"/>
              </a:lnSpc>
              <a:spcBef>
                <a:spcPts val="350"/>
              </a:spcBef>
            </a:pPr>
            <a:r>
              <a:rPr sz="900" dirty="0">
                <a:latin typeface="Arial"/>
                <a:cs typeface="Arial"/>
              </a:rPr>
              <a:t>addition: </a:t>
            </a:r>
            <a:r>
              <a:rPr sz="900" dirty="0">
                <a:latin typeface="Courier" charset="0"/>
                <a:cs typeface="Courier" charset="0"/>
              </a:rPr>
              <a:t>+  </a:t>
            </a:r>
            <a:r>
              <a:rPr sz="900" dirty="0">
                <a:latin typeface="Arial"/>
                <a:cs typeface="Arial"/>
              </a:rPr>
              <a:t>subtraction: </a:t>
            </a:r>
            <a:r>
              <a:rPr sz="900" dirty="0">
                <a:latin typeface="Courier" charset="0"/>
                <a:cs typeface="Courier" charset="0"/>
              </a:rPr>
              <a:t>-  </a:t>
            </a:r>
            <a:r>
              <a:rPr sz="900" dirty="0">
                <a:latin typeface="Arial"/>
                <a:cs typeface="Arial"/>
              </a:rPr>
              <a:t>multiplication:</a:t>
            </a:r>
            <a:r>
              <a:rPr sz="900" spc="-95" dirty="0">
                <a:latin typeface="Arial"/>
                <a:cs typeface="Arial"/>
              </a:rPr>
              <a:t> </a:t>
            </a:r>
            <a:r>
              <a:rPr sz="900" dirty="0">
                <a:latin typeface="Courier" charset="0"/>
                <a:cs typeface="Courier" charset="0"/>
              </a:rPr>
              <a:t>*  </a:t>
            </a:r>
            <a:r>
              <a:rPr sz="900" dirty="0">
                <a:latin typeface="Arial"/>
                <a:cs typeface="Arial"/>
              </a:rPr>
              <a:t>division: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dirty="0">
                <a:latin typeface="Courier" charset="0"/>
                <a:cs typeface="Courier" charset="0"/>
              </a:rPr>
              <a:t>/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150" spc="10" dirty="0">
                <a:latin typeface="Arial"/>
                <a:cs typeface="Arial"/>
              </a:rPr>
              <a:t>Expression: combination of variables, </a:t>
            </a:r>
            <a:r>
              <a:rPr sz="1150" spc="5" dirty="0">
                <a:latin typeface="Arial"/>
                <a:cs typeface="Arial"/>
              </a:rPr>
              <a:t>literals, </a:t>
            </a:r>
            <a:r>
              <a:rPr sz="1150" spc="10" dirty="0">
                <a:latin typeface="Arial"/>
                <a:cs typeface="Arial"/>
              </a:rPr>
              <a:t>operators, and/or </a:t>
            </a:r>
            <a:r>
              <a:rPr sz="1150" spc="15" dirty="0">
                <a:latin typeface="Arial"/>
                <a:cs typeface="Arial"/>
              </a:rPr>
              <a:t>method</a:t>
            </a:r>
            <a:r>
              <a:rPr sz="1150" spc="6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calls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2862" y="2007534"/>
            <a:ext cx="5642610" cy="152606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50"/>
              </a:spcBef>
            </a:pPr>
            <a:r>
              <a:rPr sz="700" dirty="0">
                <a:latin typeface="Courier" charset="0"/>
                <a:cs typeface="Courier" charset="0"/>
              </a:rPr>
              <a:t>(a + b) /</a:t>
            </a:r>
            <a:r>
              <a:rPr sz="700" spc="-75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2</a:t>
            </a:r>
          </a:p>
        </p:txBody>
      </p:sp>
      <p:sp>
        <p:nvSpPr>
          <p:cNvPr id="11" name="object 11"/>
          <p:cNvSpPr/>
          <p:nvPr/>
        </p:nvSpPr>
        <p:spPr>
          <a:xfrm>
            <a:off x="655970" y="2368127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4110" y="2265484"/>
            <a:ext cx="3268345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Parentheses control the order of the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computation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2862" y="2515036"/>
            <a:ext cx="5642610" cy="152606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50"/>
              </a:spcBef>
            </a:pPr>
            <a:r>
              <a:rPr sz="700" dirty="0">
                <a:latin typeface="Courier" charset="0"/>
                <a:cs typeface="Courier" charset="0"/>
              </a:rPr>
              <a:t>(a + b) /</a:t>
            </a:r>
            <a:r>
              <a:rPr sz="700" spc="-75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2</a:t>
            </a:r>
          </a:p>
        </p:txBody>
      </p:sp>
      <p:sp>
        <p:nvSpPr>
          <p:cNvPr id="14" name="object 14"/>
          <p:cNvSpPr/>
          <p:nvPr/>
        </p:nvSpPr>
        <p:spPr>
          <a:xfrm>
            <a:off x="655970" y="287562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74110" y="2772986"/>
            <a:ext cx="5455920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Multiplication </a:t>
            </a:r>
            <a:r>
              <a:rPr sz="1150" spc="15" dirty="0">
                <a:latin typeface="Arial"/>
                <a:cs typeface="Arial"/>
              </a:rPr>
              <a:t>and </a:t>
            </a:r>
            <a:r>
              <a:rPr sz="1150" spc="10" dirty="0">
                <a:latin typeface="Arial"/>
                <a:cs typeface="Arial"/>
              </a:rPr>
              <a:t>division </a:t>
            </a:r>
            <a:r>
              <a:rPr sz="1150" spc="15" dirty="0">
                <a:latin typeface="Arial"/>
                <a:cs typeface="Arial"/>
              </a:rPr>
              <a:t>have a </a:t>
            </a:r>
            <a:r>
              <a:rPr sz="1150" spc="10" dirty="0">
                <a:latin typeface="Arial"/>
                <a:cs typeface="Arial"/>
              </a:rPr>
              <a:t>higher precedence than addition </a:t>
            </a:r>
            <a:r>
              <a:rPr sz="1150" spc="15" dirty="0">
                <a:latin typeface="Arial"/>
                <a:cs typeface="Arial"/>
              </a:rPr>
              <a:t>and</a:t>
            </a:r>
            <a:r>
              <a:rPr sz="115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subtraction</a:t>
            </a:r>
            <a:endParaRPr sz="11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2862" y="3022538"/>
            <a:ext cx="5642610" cy="152606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50"/>
              </a:spcBef>
            </a:pPr>
            <a:r>
              <a:rPr sz="700" dirty="0">
                <a:latin typeface="Courier" charset="0"/>
                <a:cs typeface="Courier" charset="0"/>
              </a:rPr>
              <a:t>a + b /</a:t>
            </a:r>
            <a:r>
              <a:rPr sz="700" spc="-80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2</a:t>
            </a:r>
          </a:p>
        </p:txBody>
      </p:sp>
      <p:sp>
        <p:nvSpPr>
          <p:cNvPr id="17" name="object 17"/>
          <p:cNvSpPr/>
          <p:nvPr/>
        </p:nvSpPr>
        <p:spPr>
          <a:xfrm>
            <a:off x="655970" y="3383131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74110" y="3248766"/>
            <a:ext cx="563816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100"/>
              </a:lnSpc>
            </a:pPr>
            <a:r>
              <a:rPr sz="1150" spc="10" dirty="0">
                <a:latin typeface="Arial"/>
                <a:cs typeface="Arial"/>
              </a:rPr>
              <a:t>Mixing integers </a:t>
            </a:r>
            <a:r>
              <a:rPr sz="1150" spc="15" dirty="0">
                <a:latin typeface="Arial"/>
                <a:cs typeface="Arial"/>
              </a:rPr>
              <a:t>and </a:t>
            </a:r>
            <a:r>
              <a:rPr sz="1150" spc="10" dirty="0">
                <a:latin typeface="Arial"/>
                <a:cs typeface="Arial"/>
              </a:rPr>
              <a:t>floating-point values in </a:t>
            </a:r>
            <a:r>
              <a:rPr sz="1150" spc="15" dirty="0">
                <a:latin typeface="Arial"/>
                <a:cs typeface="Arial"/>
              </a:rPr>
              <a:t>an </a:t>
            </a:r>
            <a:r>
              <a:rPr sz="1150" spc="10" dirty="0">
                <a:latin typeface="Arial"/>
                <a:cs typeface="Arial"/>
              </a:rPr>
              <a:t>arithmetic expression yields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floating-  point</a:t>
            </a:r>
            <a:r>
              <a:rPr sz="1150" spc="-7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value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2862" y="3737047"/>
            <a:ext cx="5642610" cy="152606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50"/>
              </a:spcBef>
            </a:pPr>
            <a:r>
              <a:rPr sz="700" dirty="0">
                <a:latin typeface="Courier" charset="0"/>
                <a:cs typeface="Courier" charset="0"/>
              </a:rPr>
              <a:t>7 + 4.0 is the floating-point value</a:t>
            </a:r>
            <a:r>
              <a:rPr sz="700" spc="30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11.0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Chapter</a:t>
            </a:r>
            <a:r>
              <a:rPr spc="-45" dirty="0"/>
              <a:t> </a:t>
            </a:r>
            <a:r>
              <a:rPr spc="125" dirty="0"/>
              <a:t>Goals</a:t>
            </a:r>
          </a:p>
        </p:txBody>
      </p:sp>
      <p:sp>
        <p:nvSpPr>
          <p:cNvPr id="3" name="object 3"/>
          <p:cNvSpPr/>
          <p:nvPr/>
        </p:nvSpPr>
        <p:spPr>
          <a:xfrm>
            <a:off x="689361" y="709396"/>
            <a:ext cx="2637688" cy="1649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970" y="2595764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970" y="2842837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970" y="3083233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5970" y="3330306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5970" y="3570702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5970" y="3824453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970" y="4071527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4110" y="2421262"/>
            <a:ext cx="4232910" cy="176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35990">
              <a:lnSpc>
                <a:spcPct val="141000"/>
              </a:lnSpc>
            </a:pPr>
            <a:r>
              <a:rPr sz="1150" spc="15" dirty="0">
                <a:latin typeface="Arial"/>
                <a:cs typeface="Arial"/>
              </a:rPr>
              <a:t>To </a:t>
            </a:r>
            <a:r>
              <a:rPr sz="1150" spc="10" dirty="0">
                <a:latin typeface="Arial"/>
                <a:cs typeface="Arial"/>
              </a:rPr>
              <a:t>understand integer </a:t>
            </a:r>
            <a:r>
              <a:rPr sz="1150" spc="15" dirty="0">
                <a:latin typeface="Arial"/>
                <a:cs typeface="Arial"/>
              </a:rPr>
              <a:t>and </a:t>
            </a:r>
            <a:r>
              <a:rPr sz="1150" spc="10" dirty="0">
                <a:latin typeface="Arial"/>
                <a:cs typeface="Arial"/>
              </a:rPr>
              <a:t>floating-point</a:t>
            </a:r>
            <a:r>
              <a:rPr sz="1150" spc="-45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numbers  To </a:t>
            </a:r>
            <a:r>
              <a:rPr sz="1150" spc="10" dirty="0">
                <a:latin typeface="Arial"/>
                <a:cs typeface="Arial"/>
              </a:rPr>
              <a:t>recognize the limitations of the numeric</a:t>
            </a:r>
            <a:r>
              <a:rPr sz="1150" spc="-2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types</a:t>
            </a:r>
            <a:endParaRPr sz="1150" dirty="0">
              <a:latin typeface="Arial"/>
              <a:cs typeface="Arial"/>
            </a:endParaRPr>
          </a:p>
          <a:p>
            <a:pPr marL="12700" marR="204470">
              <a:lnSpc>
                <a:spcPts val="1950"/>
              </a:lnSpc>
              <a:spcBef>
                <a:spcPts val="100"/>
              </a:spcBef>
            </a:pPr>
            <a:r>
              <a:rPr sz="1150" spc="15" dirty="0">
                <a:latin typeface="Arial"/>
                <a:cs typeface="Arial"/>
              </a:rPr>
              <a:t>To become aware </a:t>
            </a:r>
            <a:r>
              <a:rPr sz="1150" spc="10" dirty="0">
                <a:latin typeface="Arial"/>
                <a:cs typeface="Arial"/>
              </a:rPr>
              <a:t>of causes for overflow </a:t>
            </a:r>
            <a:r>
              <a:rPr sz="1150" spc="15" dirty="0">
                <a:latin typeface="Arial"/>
                <a:cs typeface="Arial"/>
              </a:rPr>
              <a:t>and </a:t>
            </a:r>
            <a:r>
              <a:rPr sz="1150" spc="10" dirty="0">
                <a:latin typeface="Arial"/>
                <a:cs typeface="Arial"/>
              </a:rPr>
              <a:t>roundoff</a:t>
            </a:r>
            <a:r>
              <a:rPr sz="1150" spc="-5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errors  </a:t>
            </a:r>
            <a:r>
              <a:rPr sz="1150" spc="15" dirty="0">
                <a:latin typeface="Arial"/>
                <a:cs typeface="Arial"/>
              </a:rPr>
              <a:t>To </a:t>
            </a:r>
            <a:r>
              <a:rPr sz="1150" spc="10" dirty="0">
                <a:latin typeface="Arial"/>
                <a:cs typeface="Arial"/>
              </a:rPr>
              <a:t>understand the proper </a:t>
            </a:r>
            <a:r>
              <a:rPr sz="1150" spc="15" dirty="0">
                <a:latin typeface="Arial"/>
                <a:cs typeface="Arial"/>
              </a:rPr>
              <a:t>use </a:t>
            </a:r>
            <a:r>
              <a:rPr sz="1150" spc="10" dirty="0">
                <a:latin typeface="Arial"/>
                <a:cs typeface="Arial"/>
              </a:rPr>
              <a:t>of</a:t>
            </a:r>
            <a:r>
              <a:rPr sz="1150" spc="-3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constants</a:t>
            </a:r>
            <a:endParaRPr sz="1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150" spc="15" dirty="0">
                <a:latin typeface="Arial"/>
                <a:cs typeface="Arial"/>
              </a:rPr>
              <a:t>To </a:t>
            </a:r>
            <a:r>
              <a:rPr sz="1150" spc="10" dirty="0">
                <a:latin typeface="Arial"/>
                <a:cs typeface="Arial"/>
              </a:rPr>
              <a:t>write arithmetic expressions in</a:t>
            </a:r>
            <a:r>
              <a:rPr sz="1150" spc="-3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Java</a:t>
            </a:r>
            <a:endParaRPr sz="1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50" spc="15" dirty="0">
                <a:latin typeface="Arial"/>
                <a:cs typeface="Arial"/>
              </a:rPr>
              <a:t>To use </a:t>
            </a:r>
            <a:r>
              <a:rPr sz="1150" spc="10" dirty="0">
                <a:latin typeface="Arial"/>
                <a:cs typeface="Arial"/>
              </a:rPr>
              <a:t>the </a:t>
            </a:r>
            <a:r>
              <a:rPr sz="1150" spc="15" dirty="0">
                <a:latin typeface="Courier" charset="0"/>
                <a:cs typeface="Courier" charset="0"/>
              </a:rPr>
              <a:t>String</a:t>
            </a:r>
            <a:r>
              <a:rPr sz="1150" spc="-405" dirty="0">
                <a:latin typeface="Courier" charset="0"/>
                <a:cs typeface="Courier" charset="0"/>
              </a:rPr>
              <a:t> </a:t>
            </a:r>
            <a:r>
              <a:rPr sz="1150" spc="10" dirty="0">
                <a:latin typeface="Arial"/>
                <a:cs typeface="Arial"/>
              </a:rPr>
              <a:t>type to manipulate character strings</a:t>
            </a:r>
            <a:endParaRPr sz="1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150" spc="15" dirty="0">
                <a:latin typeface="Arial"/>
                <a:cs typeface="Arial"/>
              </a:rPr>
              <a:t>To </a:t>
            </a:r>
            <a:r>
              <a:rPr sz="1150" spc="10" dirty="0">
                <a:latin typeface="Arial"/>
                <a:cs typeface="Arial"/>
              </a:rPr>
              <a:t>write programs that read input </a:t>
            </a:r>
            <a:r>
              <a:rPr sz="1150" spc="15" dirty="0">
                <a:latin typeface="Arial"/>
                <a:cs typeface="Arial"/>
              </a:rPr>
              <a:t>and </a:t>
            </a:r>
            <a:r>
              <a:rPr sz="1150" spc="10" dirty="0">
                <a:latin typeface="Arial"/>
                <a:cs typeface="Arial"/>
              </a:rPr>
              <a:t>produce formatted output</a:t>
            </a:r>
            <a:endParaRPr sz="11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Increment </a:t>
            </a:r>
            <a:r>
              <a:rPr spc="114" dirty="0"/>
              <a:t>and</a:t>
            </a:r>
            <a:r>
              <a:rPr spc="-60" dirty="0"/>
              <a:t> </a:t>
            </a:r>
            <a:r>
              <a:rPr spc="80" dirty="0"/>
              <a:t>Decrement</a:t>
            </a:r>
          </a:p>
        </p:txBody>
      </p:sp>
      <p:sp>
        <p:nvSpPr>
          <p:cNvPr id="3" name="object 3"/>
          <p:cNvSpPr/>
          <p:nvPr/>
        </p:nvSpPr>
        <p:spPr>
          <a:xfrm>
            <a:off x="655970" y="798844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970" y="1045917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970" y="1292991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970" y="1540064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110" y="696201"/>
            <a:ext cx="3874770" cy="934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>
                <a:latin typeface="Arial"/>
                <a:cs typeface="Arial"/>
              </a:rPr>
              <a:t>The ++ </a:t>
            </a:r>
            <a:r>
              <a:rPr sz="1150" spc="10" dirty="0">
                <a:latin typeface="Arial"/>
                <a:cs typeface="Arial"/>
              </a:rPr>
              <a:t>operator </a:t>
            </a:r>
            <a:r>
              <a:rPr sz="1150" spc="15" dirty="0">
                <a:latin typeface="Arial"/>
                <a:cs typeface="Arial"/>
              </a:rPr>
              <a:t>adds 1 </a:t>
            </a:r>
            <a:r>
              <a:rPr sz="1150" spc="10" dirty="0">
                <a:latin typeface="Arial"/>
                <a:cs typeface="Arial"/>
              </a:rPr>
              <a:t>to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variable</a:t>
            </a:r>
            <a:r>
              <a:rPr sz="1150" spc="-7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(increments)</a:t>
            </a:r>
            <a:endParaRPr sz="1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150" spc="15" dirty="0">
                <a:latin typeface="Courier" charset="0"/>
                <a:cs typeface="Courier" charset="0"/>
              </a:rPr>
              <a:t>counter++;</a:t>
            </a:r>
            <a:r>
              <a:rPr sz="1150" spc="-440" dirty="0">
                <a:latin typeface="Courier" charset="0"/>
                <a:cs typeface="Courier" charset="0"/>
              </a:rPr>
              <a:t> </a:t>
            </a:r>
            <a:r>
              <a:rPr sz="1150" spc="5" dirty="0">
                <a:latin typeface="Arial"/>
                <a:cs typeface="Arial"/>
              </a:rPr>
              <a:t>// </a:t>
            </a:r>
            <a:r>
              <a:rPr sz="1150" spc="15" dirty="0">
                <a:latin typeface="Arial"/>
                <a:cs typeface="Arial"/>
              </a:rPr>
              <a:t>Adds 1 </a:t>
            </a:r>
            <a:r>
              <a:rPr sz="1150" spc="10" dirty="0">
                <a:latin typeface="Arial"/>
                <a:cs typeface="Arial"/>
              </a:rPr>
              <a:t>to the variable </a:t>
            </a:r>
            <a:r>
              <a:rPr sz="1150" spc="15" dirty="0">
                <a:latin typeface="Courier" charset="0"/>
                <a:cs typeface="Courier" charset="0"/>
              </a:rPr>
              <a:t>counter</a:t>
            </a:r>
            <a:endParaRPr sz="11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150" spc="15" dirty="0">
                <a:latin typeface="Arial"/>
                <a:cs typeface="Arial"/>
              </a:rPr>
              <a:t>The </a:t>
            </a:r>
            <a:r>
              <a:rPr sz="1150" spc="5" dirty="0">
                <a:latin typeface="Arial"/>
                <a:cs typeface="Arial"/>
              </a:rPr>
              <a:t>-- </a:t>
            </a:r>
            <a:r>
              <a:rPr sz="1150" spc="10" dirty="0">
                <a:latin typeface="Arial"/>
                <a:cs typeface="Arial"/>
              </a:rPr>
              <a:t>operator subtracts </a:t>
            </a:r>
            <a:r>
              <a:rPr sz="1150" spc="15" dirty="0">
                <a:latin typeface="Arial"/>
                <a:cs typeface="Arial"/>
              </a:rPr>
              <a:t>1 </a:t>
            </a:r>
            <a:r>
              <a:rPr sz="1150" spc="10" dirty="0">
                <a:latin typeface="Arial"/>
                <a:cs typeface="Arial"/>
              </a:rPr>
              <a:t>from the variable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(decrements)</a:t>
            </a:r>
            <a:endParaRPr sz="1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150" spc="15" dirty="0">
                <a:latin typeface="Courier" charset="0"/>
                <a:cs typeface="Courier" charset="0"/>
              </a:rPr>
              <a:t>counter--; </a:t>
            </a:r>
            <a:r>
              <a:rPr sz="1150" spc="5" dirty="0">
                <a:latin typeface="Arial"/>
                <a:cs typeface="Arial"/>
              </a:rPr>
              <a:t>// </a:t>
            </a:r>
            <a:r>
              <a:rPr sz="1150" spc="10" dirty="0">
                <a:latin typeface="Arial"/>
                <a:cs typeface="Arial"/>
              </a:rPr>
              <a:t>Subtracts </a:t>
            </a:r>
            <a:r>
              <a:rPr sz="1150" spc="15" dirty="0">
                <a:latin typeface="Arial"/>
                <a:cs typeface="Arial"/>
              </a:rPr>
              <a:t>1 </a:t>
            </a:r>
            <a:r>
              <a:rPr sz="1150" spc="10" dirty="0">
                <a:latin typeface="Arial"/>
                <a:cs typeface="Arial"/>
              </a:rPr>
              <a:t>from</a:t>
            </a:r>
            <a:r>
              <a:rPr sz="1150" spc="-35" dirty="0">
                <a:latin typeface="Arial"/>
                <a:cs typeface="Arial"/>
              </a:rPr>
              <a:t> </a:t>
            </a:r>
            <a:r>
              <a:rPr sz="1150" spc="15" dirty="0">
                <a:latin typeface="Courier" charset="0"/>
                <a:cs typeface="Courier" charset="0"/>
              </a:rPr>
              <a:t>counter</a:t>
            </a:r>
            <a:endParaRPr sz="11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5970" y="2621845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527" y="1677645"/>
            <a:ext cx="5161864" cy="98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4110" y="2726209"/>
            <a:ext cx="2228850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latin typeface="Arial"/>
                <a:cs typeface="Arial"/>
              </a:rPr>
              <a:t>Figure </a:t>
            </a:r>
            <a:r>
              <a:rPr sz="1150" b="1" spc="15" dirty="0">
                <a:latin typeface="Arial"/>
                <a:cs typeface="Arial"/>
              </a:rPr>
              <a:t>1 </a:t>
            </a:r>
            <a:r>
              <a:rPr sz="1150" spc="10" dirty="0">
                <a:latin typeface="Arial"/>
                <a:cs typeface="Arial"/>
              </a:rPr>
              <a:t>Incrementing </a:t>
            </a:r>
            <a:r>
              <a:rPr sz="1150" spc="15" dirty="0">
                <a:latin typeface="Arial"/>
                <a:cs typeface="Arial"/>
              </a:rPr>
              <a:t>a</a:t>
            </a:r>
            <a:r>
              <a:rPr sz="1150" spc="-3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Variable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Integer </a:t>
            </a:r>
            <a:r>
              <a:rPr spc="120" dirty="0"/>
              <a:t>Division </a:t>
            </a:r>
            <a:r>
              <a:rPr spc="114" dirty="0"/>
              <a:t>and</a:t>
            </a:r>
            <a:r>
              <a:rPr spc="-170" dirty="0"/>
              <a:t> </a:t>
            </a:r>
            <a:r>
              <a:rPr spc="90" dirty="0"/>
              <a:t>Remainder</a:t>
            </a:r>
          </a:p>
        </p:txBody>
      </p:sp>
      <p:sp>
        <p:nvSpPr>
          <p:cNvPr id="3" name="object 3"/>
          <p:cNvSpPr/>
          <p:nvPr/>
        </p:nvSpPr>
        <p:spPr>
          <a:xfrm>
            <a:off x="655970" y="798811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970" y="1246214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970" y="2207797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970" y="2708622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110" y="664446"/>
            <a:ext cx="5688965" cy="2367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1640">
              <a:lnSpc>
                <a:spcPct val="118100"/>
              </a:lnSpc>
            </a:pPr>
            <a:r>
              <a:rPr sz="1150" spc="10" dirty="0">
                <a:latin typeface="Arial"/>
                <a:cs typeface="Arial"/>
              </a:rPr>
              <a:t>Division works as </a:t>
            </a:r>
            <a:r>
              <a:rPr sz="1150" spc="15" dirty="0">
                <a:latin typeface="Arial"/>
                <a:cs typeface="Arial"/>
              </a:rPr>
              <a:t>you </a:t>
            </a:r>
            <a:r>
              <a:rPr sz="1150" spc="10" dirty="0">
                <a:latin typeface="Arial"/>
                <a:cs typeface="Arial"/>
              </a:rPr>
              <a:t>would expect, as long as at least </a:t>
            </a:r>
            <a:r>
              <a:rPr sz="1150" spc="15" dirty="0">
                <a:latin typeface="Arial"/>
                <a:cs typeface="Arial"/>
              </a:rPr>
              <a:t>one </a:t>
            </a:r>
            <a:r>
              <a:rPr sz="1150" spc="10" dirty="0">
                <a:latin typeface="Arial"/>
                <a:cs typeface="Arial"/>
              </a:rPr>
              <a:t>of the </a:t>
            </a:r>
            <a:r>
              <a:rPr sz="1150" spc="15" dirty="0">
                <a:latin typeface="Arial"/>
                <a:cs typeface="Arial"/>
              </a:rPr>
              <a:t>numbers </a:t>
            </a:r>
            <a:r>
              <a:rPr sz="1150" spc="10" dirty="0">
                <a:latin typeface="Arial"/>
                <a:cs typeface="Arial"/>
              </a:rPr>
              <a:t>is </a:t>
            </a:r>
            <a:r>
              <a:rPr sz="1150" spc="15" dirty="0">
                <a:latin typeface="Arial"/>
                <a:cs typeface="Arial"/>
              </a:rPr>
              <a:t>a  </a:t>
            </a:r>
            <a:r>
              <a:rPr sz="1150" spc="10" dirty="0">
                <a:latin typeface="Arial"/>
                <a:cs typeface="Arial"/>
              </a:rPr>
              <a:t>floating-point</a:t>
            </a:r>
            <a:r>
              <a:rPr sz="1150" spc="-4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number.</a:t>
            </a:r>
            <a:endParaRPr sz="1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150" spc="10" dirty="0">
                <a:latin typeface="Arial"/>
                <a:cs typeface="Arial"/>
              </a:rPr>
              <a:t>Example: </a:t>
            </a:r>
            <a:r>
              <a:rPr sz="1150" spc="5" dirty="0">
                <a:latin typeface="Arial"/>
                <a:cs typeface="Arial"/>
              </a:rPr>
              <a:t>all </a:t>
            </a:r>
            <a:r>
              <a:rPr sz="1150" spc="10" dirty="0">
                <a:latin typeface="Arial"/>
                <a:cs typeface="Arial"/>
              </a:rPr>
              <a:t>of the following evaluate to</a:t>
            </a:r>
            <a:r>
              <a:rPr sz="115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1.75</a:t>
            </a:r>
            <a:endParaRPr sz="1150" dirty="0">
              <a:latin typeface="Arial"/>
              <a:cs typeface="Arial"/>
            </a:endParaRPr>
          </a:p>
          <a:p>
            <a:pPr marL="281305">
              <a:lnSpc>
                <a:spcPct val="100000"/>
              </a:lnSpc>
              <a:spcBef>
                <a:spcPts val="819"/>
              </a:spcBef>
            </a:pPr>
            <a:r>
              <a:rPr sz="1050" dirty="0">
                <a:latin typeface="Arial"/>
                <a:cs typeface="Arial"/>
              </a:rPr>
              <a:t>7.0 /</a:t>
            </a:r>
            <a:r>
              <a:rPr sz="1050" spc="-7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4.0</a:t>
            </a:r>
          </a:p>
          <a:p>
            <a:pPr marL="281305">
              <a:lnSpc>
                <a:spcPct val="100000"/>
              </a:lnSpc>
              <a:spcBef>
                <a:spcPts val="370"/>
              </a:spcBef>
            </a:pPr>
            <a:r>
              <a:rPr sz="1050" spc="5" dirty="0">
                <a:latin typeface="Arial"/>
                <a:cs typeface="Arial"/>
              </a:rPr>
              <a:t>7 </a:t>
            </a:r>
            <a:r>
              <a:rPr sz="1050" dirty="0">
                <a:latin typeface="Arial"/>
                <a:cs typeface="Arial"/>
              </a:rPr>
              <a:t>/</a:t>
            </a:r>
            <a:r>
              <a:rPr sz="1050" spc="-9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4.0</a:t>
            </a:r>
          </a:p>
          <a:p>
            <a:pPr marL="281305">
              <a:lnSpc>
                <a:spcPct val="100000"/>
              </a:lnSpc>
              <a:spcBef>
                <a:spcPts val="370"/>
              </a:spcBef>
            </a:pPr>
            <a:r>
              <a:rPr sz="1050" dirty="0">
                <a:latin typeface="Arial"/>
                <a:cs typeface="Arial"/>
              </a:rPr>
              <a:t>7.0 /</a:t>
            </a:r>
            <a:r>
              <a:rPr sz="1050" spc="-8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4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150" spc="5" dirty="0">
                <a:latin typeface="Arial"/>
                <a:cs typeface="Arial"/>
              </a:rPr>
              <a:t>If </a:t>
            </a:r>
            <a:r>
              <a:rPr sz="1150" spc="10" dirty="0">
                <a:latin typeface="Arial"/>
                <a:cs typeface="Arial"/>
              </a:rPr>
              <a:t>both </a:t>
            </a:r>
            <a:r>
              <a:rPr sz="1150" spc="15" dirty="0">
                <a:latin typeface="Arial"/>
                <a:cs typeface="Arial"/>
              </a:rPr>
              <a:t>numbers </a:t>
            </a:r>
            <a:r>
              <a:rPr sz="1150" spc="10" dirty="0">
                <a:latin typeface="Arial"/>
                <a:cs typeface="Arial"/>
              </a:rPr>
              <a:t>are integers, the result is </a:t>
            </a:r>
            <a:r>
              <a:rPr sz="1150" spc="15" dirty="0">
                <a:latin typeface="Arial"/>
                <a:cs typeface="Arial"/>
              </a:rPr>
              <a:t>an </a:t>
            </a:r>
            <a:r>
              <a:rPr sz="1150" spc="10" dirty="0">
                <a:latin typeface="Arial"/>
                <a:cs typeface="Arial"/>
              </a:rPr>
              <a:t>integer. </a:t>
            </a:r>
            <a:r>
              <a:rPr sz="1150" spc="15" dirty="0">
                <a:latin typeface="Arial"/>
                <a:cs typeface="Arial"/>
              </a:rPr>
              <a:t>The </a:t>
            </a:r>
            <a:r>
              <a:rPr sz="1150" spc="10" dirty="0">
                <a:latin typeface="Arial"/>
                <a:cs typeface="Arial"/>
              </a:rPr>
              <a:t>remainder is</a:t>
            </a:r>
            <a:r>
              <a:rPr sz="1150" spc="-2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discarded</a:t>
            </a:r>
            <a:endParaRPr sz="1150" dirty="0">
              <a:latin typeface="Arial"/>
              <a:cs typeface="Arial"/>
            </a:endParaRPr>
          </a:p>
          <a:p>
            <a:pPr marL="281305">
              <a:lnSpc>
                <a:spcPct val="100000"/>
              </a:lnSpc>
              <a:spcBef>
                <a:spcPts val="710"/>
              </a:spcBef>
            </a:pPr>
            <a:r>
              <a:rPr sz="900" dirty="0">
                <a:latin typeface="Arial"/>
                <a:cs typeface="Arial"/>
              </a:rPr>
              <a:t>7 / 4 evaluates to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150" spc="15" dirty="0">
                <a:latin typeface="Arial"/>
                <a:cs typeface="Arial"/>
              </a:rPr>
              <a:t>Use </a:t>
            </a:r>
            <a:r>
              <a:rPr sz="1150" spc="15" dirty="0">
                <a:latin typeface="Courier" charset="0"/>
                <a:cs typeface="Courier" charset="0"/>
              </a:rPr>
              <a:t>%</a:t>
            </a:r>
            <a:r>
              <a:rPr sz="1150" spc="-305" dirty="0">
                <a:latin typeface="Courier" charset="0"/>
                <a:cs typeface="Courier" charset="0"/>
              </a:rPr>
              <a:t> </a:t>
            </a:r>
            <a:r>
              <a:rPr sz="1150" spc="10" dirty="0">
                <a:latin typeface="Arial"/>
                <a:cs typeface="Arial"/>
              </a:rPr>
              <a:t>operator to get the remainder with (pronounced "modulus", "modulo", or "mod")</a:t>
            </a:r>
            <a:endParaRPr sz="1150" dirty="0">
              <a:latin typeface="Arial"/>
              <a:cs typeface="Arial"/>
            </a:endParaRPr>
          </a:p>
          <a:p>
            <a:pPr marL="281305">
              <a:lnSpc>
                <a:spcPct val="100000"/>
              </a:lnSpc>
              <a:spcBef>
                <a:spcPts val="760"/>
              </a:spcBef>
            </a:pPr>
            <a:r>
              <a:rPr sz="900" dirty="0">
                <a:latin typeface="Arial"/>
                <a:cs typeface="Arial"/>
              </a:rPr>
              <a:t>7 % 4 is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Integer </a:t>
            </a:r>
            <a:r>
              <a:rPr spc="120" dirty="0"/>
              <a:t>Division </a:t>
            </a:r>
            <a:r>
              <a:rPr spc="114" dirty="0"/>
              <a:t>and</a:t>
            </a:r>
            <a:r>
              <a:rPr spc="-170" dirty="0"/>
              <a:t> </a:t>
            </a:r>
            <a:r>
              <a:rPr spc="90" dirty="0"/>
              <a:t>Remainder</a:t>
            </a:r>
          </a:p>
        </p:txBody>
      </p:sp>
      <p:sp>
        <p:nvSpPr>
          <p:cNvPr id="3" name="object 3"/>
          <p:cNvSpPr/>
          <p:nvPr/>
        </p:nvSpPr>
        <p:spPr>
          <a:xfrm>
            <a:off x="655970" y="798778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4110" y="696135"/>
            <a:ext cx="399224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>
                <a:latin typeface="Arial"/>
                <a:cs typeface="Arial"/>
              </a:rPr>
              <a:t>To </a:t>
            </a:r>
            <a:r>
              <a:rPr sz="1150" spc="10" dirty="0">
                <a:latin typeface="Arial"/>
                <a:cs typeface="Arial"/>
              </a:rPr>
              <a:t>determine the value in dollars </a:t>
            </a:r>
            <a:r>
              <a:rPr sz="1150" spc="15" dirty="0">
                <a:latin typeface="Arial"/>
                <a:cs typeface="Arial"/>
              </a:rPr>
              <a:t>and </a:t>
            </a:r>
            <a:r>
              <a:rPr sz="1150" spc="10" dirty="0">
                <a:latin typeface="Arial"/>
                <a:cs typeface="Arial"/>
              </a:rPr>
              <a:t>cents of </a:t>
            </a:r>
            <a:r>
              <a:rPr sz="1150" spc="15" dirty="0">
                <a:latin typeface="Arial"/>
                <a:cs typeface="Arial"/>
              </a:rPr>
              <a:t>1729</a:t>
            </a:r>
            <a:r>
              <a:rPr sz="1150" spc="-3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pennies</a:t>
            </a:r>
            <a:endParaRPr sz="1150">
              <a:latin typeface="Arial"/>
              <a:cs typeface="Arial"/>
            </a:endParaRPr>
          </a:p>
          <a:p>
            <a:pPr marL="281305">
              <a:lnSpc>
                <a:spcPct val="100000"/>
              </a:lnSpc>
              <a:spcBef>
                <a:spcPts val="710"/>
              </a:spcBef>
            </a:pPr>
            <a:r>
              <a:rPr sz="900" dirty="0">
                <a:latin typeface="Arial"/>
                <a:cs typeface="Arial"/>
              </a:rPr>
              <a:t>Obtain the dollars through an integer division by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100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9968" y="1159371"/>
            <a:ext cx="5182235" cy="129523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290"/>
              </a:spcBef>
            </a:pPr>
            <a:r>
              <a:rPr sz="600" spc="20" dirty="0">
                <a:latin typeface="Courier" charset="0"/>
                <a:cs typeface="Courier" charset="0"/>
              </a:rPr>
              <a:t>int dollars = pennies / 100; // Sets dollars to</a:t>
            </a:r>
            <a:r>
              <a:rPr sz="600" spc="-25" dirty="0">
                <a:latin typeface="Courier" charset="0"/>
                <a:cs typeface="Courier" charset="0"/>
              </a:rPr>
              <a:t> </a:t>
            </a:r>
            <a:r>
              <a:rPr sz="600" spc="20" dirty="0">
                <a:latin typeface="Courier" charset="0"/>
                <a:cs typeface="Courier" charset="0"/>
              </a:rPr>
              <a:t>17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3302" y="1382295"/>
            <a:ext cx="227012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To obtain the remainder, use the %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operator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9968" y="1580064"/>
            <a:ext cx="5182235" cy="129523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290"/>
              </a:spcBef>
            </a:pPr>
            <a:r>
              <a:rPr sz="600" spc="20" dirty="0">
                <a:latin typeface="Courier" charset="0"/>
                <a:cs typeface="Courier" charset="0"/>
              </a:rPr>
              <a:t>int cents = pennies % 100; // Sets cents to</a:t>
            </a:r>
            <a:r>
              <a:rPr sz="600" spc="-30" dirty="0">
                <a:latin typeface="Courier" charset="0"/>
                <a:cs typeface="Courier" charset="0"/>
              </a:rPr>
              <a:t> </a:t>
            </a:r>
            <a:r>
              <a:rPr sz="600" spc="20" dirty="0">
                <a:latin typeface="Courier" charset="0"/>
                <a:cs typeface="Courier" charset="0"/>
              </a:rPr>
              <a:t>29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9527" y="1831251"/>
            <a:ext cx="1282115" cy="1595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5970" y="3583362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4110" y="3448997"/>
            <a:ext cx="564515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100"/>
              </a:lnSpc>
            </a:pPr>
            <a:r>
              <a:rPr sz="1150" spc="10" dirty="0">
                <a:latin typeface="Arial"/>
                <a:cs typeface="Arial"/>
              </a:rPr>
              <a:t>Integer division </a:t>
            </a:r>
            <a:r>
              <a:rPr sz="1150" spc="15" dirty="0">
                <a:latin typeface="Arial"/>
                <a:cs typeface="Arial"/>
              </a:rPr>
              <a:t>and </a:t>
            </a:r>
            <a:r>
              <a:rPr sz="1150" spc="10" dirty="0">
                <a:latin typeface="Arial"/>
                <a:cs typeface="Arial"/>
              </a:rPr>
              <a:t>the </a:t>
            </a:r>
            <a:r>
              <a:rPr sz="1150" spc="15" dirty="0">
                <a:latin typeface="Courier" charset="0"/>
                <a:cs typeface="Courier" charset="0"/>
              </a:rPr>
              <a:t>%</a:t>
            </a:r>
            <a:r>
              <a:rPr sz="1150" spc="-380" dirty="0">
                <a:latin typeface="Courier" charset="0"/>
                <a:cs typeface="Courier" charset="0"/>
              </a:rPr>
              <a:t> </a:t>
            </a:r>
            <a:r>
              <a:rPr sz="1150" spc="10" dirty="0">
                <a:latin typeface="Arial"/>
                <a:cs typeface="Arial"/>
              </a:rPr>
              <a:t>operator yield the dollar </a:t>
            </a:r>
            <a:r>
              <a:rPr sz="1150" spc="15" dirty="0">
                <a:latin typeface="Arial"/>
                <a:cs typeface="Arial"/>
              </a:rPr>
              <a:t>and </a:t>
            </a:r>
            <a:r>
              <a:rPr sz="1150" spc="10" dirty="0">
                <a:latin typeface="Arial"/>
                <a:cs typeface="Arial"/>
              </a:rPr>
              <a:t>cent values of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piggybank </a:t>
            </a:r>
            <a:r>
              <a:rPr sz="1150" spc="5" dirty="0">
                <a:latin typeface="Arial"/>
                <a:cs typeface="Arial"/>
              </a:rPr>
              <a:t>full  </a:t>
            </a:r>
            <a:r>
              <a:rPr sz="1150" spc="10" dirty="0">
                <a:latin typeface="Arial"/>
                <a:cs typeface="Arial"/>
              </a:rPr>
              <a:t>of</a:t>
            </a:r>
            <a:r>
              <a:rPr sz="1150" spc="-7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pennies.</a:t>
            </a:r>
            <a:endParaRPr sz="11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Integer </a:t>
            </a:r>
            <a:r>
              <a:rPr spc="120" dirty="0"/>
              <a:t>Division </a:t>
            </a:r>
            <a:r>
              <a:rPr spc="114" dirty="0"/>
              <a:t>and</a:t>
            </a:r>
            <a:r>
              <a:rPr spc="-170" dirty="0"/>
              <a:t> </a:t>
            </a:r>
            <a:r>
              <a:rPr spc="90" dirty="0"/>
              <a:t>Remainder</a:t>
            </a:r>
          </a:p>
        </p:txBody>
      </p:sp>
      <p:sp>
        <p:nvSpPr>
          <p:cNvPr id="3" name="object 3"/>
          <p:cNvSpPr/>
          <p:nvPr/>
        </p:nvSpPr>
        <p:spPr>
          <a:xfrm>
            <a:off x="689361" y="709403"/>
            <a:ext cx="6364582" cy="34204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Powers </a:t>
            </a:r>
            <a:r>
              <a:rPr spc="114" dirty="0"/>
              <a:t>and</a:t>
            </a:r>
            <a:r>
              <a:rPr spc="-110" dirty="0"/>
              <a:t> </a:t>
            </a:r>
            <a:r>
              <a:rPr spc="125" dirty="0"/>
              <a:t>Roots</a:t>
            </a:r>
          </a:p>
        </p:txBody>
      </p:sp>
      <p:sp>
        <p:nvSpPr>
          <p:cNvPr id="3" name="object 3"/>
          <p:cNvSpPr/>
          <p:nvPr/>
        </p:nvSpPr>
        <p:spPr>
          <a:xfrm>
            <a:off x="655970" y="80538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970" y="1052462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970" y="1346280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970" y="1873815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110" y="630890"/>
            <a:ext cx="5618480" cy="133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1000"/>
              </a:lnSpc>
            </a:pPr>
            <a:r>
              <a:rPr sz="1150" spc="15" dirty="0">
                <a:latin typeface="Courier" charset="0"/>
                <a:cs typeface="Courier" charset="0"/>
              </a:rPr>
              <a:t>Math </a:t>
            </a:r>
            <a:r>
              <a:rPr sz="1150" spc="10" dirty="0">
                <a:latin typeface="Arial"/>
                <a:cs typeface="Arial"/>
              </a:rPr>
              <a:t>class contains </a:t>
            </a:r>
            <a:r>
              <a:rPr sz="1150" spc="15" dirty="0">
                <a:latin typeface="Arial"/>
                <a:cs typeface="Arial"/>
              </a:rPr>
              <a:t>methods </a:t>
            </a:r>
            <a:r>
              <a:rPr sz="1150" spc="15" dirty="0">
                <a:latin typeface="Courier" charset="0"/>
                <a:cs typeface="Courier" charset="0"/>
              </a:rPr>
              <a:t>sqrt </a:t>
            </a:r>
            <a:r>
              <a:rPr sz="1150" spc="15" dirty="0">
                <a:latin typeface="Arial"/>
                <a:cs typeface="Arial"/>
              </a:rPr>
              <a:t>and </a:t>
            </a:r>
            <a:r>
              <a:rPr sz="1150" spc="15" dirty="0">
                <a:latin typeface="Courier" charset="0"/>
                <a:cs typeface="Courier" charset="0"/>
              </a:rPr>
              <a:t>pow </a:t>
            </a:r>
            <a:r>
              <a:rPr sz="1150" spc="10" dirty="0">
                <a:latin typeface="Arial"/>
                <a:cs typeface="Arial"/>
              </a:rPr>
              <a:t>to </a:t>
            </a:r>
            <a:r>
              <a:rPr sz="1150" spc="15" dirty="0">
                <a:latin typeface="Arial"/>
                <a:cs typeface="Arial"/>
              </a:rPr>
              <a:t>compute </a:t>
            </a:r>
            <a:r>
              <a:rPr sz="1150" spc="10" dirty="0">
                <a:latin typeface="Arial"/>
                <a:cs typeface="Arial"/>
              </a:rPr>
              <a:t>square roots </a:t>
            </a:r>
            <a:r>
              <a:rPr sz="1150" spc="15" dirty="0">
                <a:latin typeface="Arial"/>
                <a:cs typeface="Arial"/>
              </a:rPr>
              <a:t>and powers  To </a:t>
            </a:r>
            <a:r>
              <a:rPr sz="1150" spc="10" dirty="0">
                <a:latin typeface="Arial"/>
                <a:cs typeface="Arial"/>
              </a:rPr>
              <a:t>take the square root of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number, </a:t>
            </a:r>
            <a:r>
              <a:rPr sz="1150" spc="15" dirty="0">
                <a:latin typeface="Arial"/>
                <a:cs typeface="Arial"/>
              </a:rPr>
              <a:t>use </a:t>
            </a:r>
            <a:r>
              <a:rPr sz="1150" spc="15" dirty="0">
                <a:latin typeface="Courier" charset="0"/>
                <a:cs typeface="Courier" charset="0"/>
              </a:rPr>
              <a:t>Math.sqrt</a:t>
            </a:r>
            <a:r>
              <a:rPr sz="1150" spc="15" dirty="0">
                <a:latin typeface="Arial"/>
                <a:cs typeface="Arial"/>
              </a:rPr>
              <a:t>; </a:t>
            </a:r>
            <a:r>
              <a:rPr sz="1150" spc="10" dirty="0">
                <a:latin typeface="Arial"/>
                <a:cs typeface="Arial"/>
              </a:rPr>
              <a:t>for example,</a:t>
            </a:r>
            <a:r>
              <a:rPr sz="1150" spc="-20" dirty="0">
                <a:latin typeface="Arial"/>
                <a:cs typeface="Arial"/>
              </a:rPr>
              <a:t> </a:t>
            </a:r>
            <a:r>
              <a:rPr sz="1150" spc="15" dirty="0">
                <a:latin typeface="Courier" charset="0"/>
                <a:cs typeface="Courier" charset="0"/>
              </a:rPr>
              <a:t>Math.sqrt(x)</a:t>
            </a:r>
            <a:endParaRPr sz="11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150" spc="15" dirty="0">
                <a:latin typeface="Arial"/>
                <a:cs typeface="Arial"/>
              </a:rPr>
              <a:t>To compute </a:t>
            </a:r>
            <a:r>
              <a:rPr sz="1150" i="1" spc="5" dirty="0">
                <a:latin typeface="Arial"/>
                <a:cs typeface="Arial"/>
              </a:rPr>
              <a:t>x</a:t>
            </a:r>
            <a:r>
              <a:rPr sz="1425" i="1" spc="7" baseline="23391" dirty="0">
                <a:latin typeface="Arial"/>
                <a:cs typeface="Arial"/>
              </a:rPr>
              <a:t>n</a:t>
            </a:r>
            <a:r>
              <a:rPr sz="1150" spc="5" dirty="0">
                <a:latin typeface="Arial"/>
                <a:cs typeface="Arial"/>
              </a:rPr>
              <a:t>, </a:t>
            </a:r>
            <a:r>
              <a:rPr sz="1150" spc="15" dirty="0">
                <a:latin typeface="Arial"/>
                <a:cs typeface="Arial"/>
              </a:rPr>
              <a:t>you </a:t>
            </a:r>
            <a:r>
              <a:rPr sz="1150" spc="10" dirty="0">
                <a:latin typeface="Arial"/>
                <a:cs typeface="Arial"/>
              </a:rPr>
              <a:t>write </a:t>
            </a:r>
            <a:r>
              <a:rPr sz="1150" spc="15" dirty="0">
                <a:latin typeface="Courier" charset="0"/>
                <a:cs typeface="Courier" charset="0"/>
              </a:rPr>
              <a:t>Math.pow(x,</a:t>
            </a:r>
            <a:r>
              <a:rPr sz="1150" spc="-75" dirty="0">
                <a:latin typeface="Courier" charset="0"/>
                <a:cs typeface="Courier" charset="0"/>
              </a:rPr>
              <a:t> </a:t>
            </a:r>
            <a:r>
              <a:rPr sz="1150" spc="15" dirty="0">
                <a:latin typeface="Courier" charset="0"/>
                <a:cs typeface="Courier" charset="0"/>
              </a:rPr>
              <a:t>n)</a:t>
            </a:r>
            <a:endParaRPr sz="1150" dirty="0">
              <a:latin typeface="Courier" charset="0"/>
              <a:cs typeface="Courier" charset="0"/>
            </a:endParaRPr>
          </a:p>
          <a:p>
            <a:pPr marL="281305">
              <a:lnSpc>
                <a:spcPct val="100000"/>
              </a:lnSpc>
              <a:spcBef>
                <a:spcPts val="969"/>
              </a:spcBef>
            </a:pPr>
            <a:r>
              <a:rPr sz="900" dirty="0">
                <a:latin typeface="Arial"/>
                <a:cs typeface="Arial"/>
              </a:rPr>
              <a:t>To compute </a:t>
            </a:r>
            <a:r>
              <a:rPr sz="900" i="1" spc="-5" dirty="0">
                <a:latin typeface="Arial"/>
                <a:cs typeface="Arial"/>
              </a:rPr>
              <a:t>x</a:t>
            </a:r>
            <a:r>
              <a:rPr sz="1125" i="1" spc="-7" baseline="22222" dirty="0">
                <a:latin typeface="Arial"/>
                <a:cs typeface="Arial"/>
              </a:rPr>
              <a:t>2 </a:t>
            </a:r>
            <a:r>
              <a:rPr sz="900" dirty="0">
                <a:latin typeface="Arial"/>
                <a:cs typeface="Arial"/>
              </a:rPr>
              <a:t>it is significantly more efficient simply to compute </a:t>
            </a:r>
            <a:r>
              <a:rPr sz="900" dirty="0">
                <a:latin typeface="Courier" charset="0"/>
                <a:cs typeface="Courier" charset="0"/>
              </a:rPr>
              <a:t>x *</a:t>
            </a:r>
            <a:r>
              <a:rPr sz="900" spc="-60" dirty="0">
                <a:latin typeface="Courier" charset="0"/>
                <a:cs typeface="Courier" charset="0"/>
              </a:rPr>
              <a:t> </a:t>
            </a:r>
            <a:r>
              <a:rPr sz="900" dirty="0">
                <a:latin typeface="Courier" charset="0"/>
                <a:cs typeface="Courier" charset="0"/>
              </a:rPr>
              <a:t>x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150" spc="10" dirty="0">
                <a:latin typeface="Arial"/>
                <a:cs typeface="Arial"/>
              </a:rPr>
              <a:t>In</a:t>
            </a:r>
            <a:r>
              <a:rPr sz="1150" spc="-8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Java,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9527" y="1971471"/>
            <a:ext cx="1041721" cy="507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4110" y="2539103"/>
            <a:ext cx="2549525" cy="60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>
                <a:latin typeface="Arial"/>
                <a:cs typeface="Arial"/>
              </a:rPr>
              <a:t>can be </a:t>
            </a:r>
            <a:r>
              <a:rPr sz="1150" spc="10" dirty="0">
                <a:latin typeface="Arial"/>
                <a:cs typeface="Arial"/>
              </a:rPr>
              <a:t>represented</a:t>
            </a:r>
            <a:r>
              <a:rPr sz="1150" spc="-7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as</a:t>
            </a:r>
            <a:endParaRPr sz="1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50" spc="15" dirty="0">
                <a:latin typeface="Courier" charset="0"/>
                <a:cs typeface="Courier" charset="0"/>
              </a:rPr>
              <a:t>b * Math.pow(1 + r / 100,</a:t>
            </a:r>
            <a:r>
              <a:rPr sz="1150" spc="-50" dirty="0">
                <a:latin typeface="Courier" charset="0"/>
                <a:cs typeface="Courier" charset="0"/>
              </a:rPr>
              <a:t> </a:t>
            </a:r>
            <a:r>
              <a:rPr sz="1150" spc="15" dirty="0">
                <a:latin typeface="Courier" charset="0"/>
                <a:cs typeface="Courier" charset="0"/>
              </a:rPr>
              <a:t>n)</a:t>
            </a:r>
            <a:endParaRPr sz="11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Analyzing </a:t>
            </a:r>
            <a:r>
              <a:rPr spc="105" dirty="0"/>
              <a:t>an</a:t>
            </a:r>
            <a:r>
              <a:rPr spc="-100" dirty="0"/>
              <a:t> </a:t>
            </a:r>
            <a:r>
              <a:rPr spc="105" dirty="0"/>
              <a:t>Expression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562485" y="689355"/>
            <a:ext cx="3913136" cy="1843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Mathematical</a:t>
            </a:r>
            <a:r>
              <a:rPr spc="-60" dirty="0"/>
              <a:t> </a:t>
            </a:r>
            <a:r>
              <a:rPr spc="130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609598" y="779160"/>
            <a:ext cx="5791202" cy="4402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Converting </a:t>
            </a:r>
            <a:r>
              <a:rPr spc="70" dirty="0"/>
              <a:t>Floating-Point </a:t>
            </a:r>
            <a:r>
              <a:rPr spc="130" dirty="0"/>
              <a:t>Numbers </a:t>
            </a:r>
            <a:r>
              <a:rPr spc="70" dirty="0"/>
              <a:t>to </a:t>
            </a:r>
            <a:r>
              <a:rPr spc="100" dirty="0"/>
              <a:t>Integers</a:t>
            </a:r>
            <a:r>
              <a:rPr spc="-150" dirty="0"/>
              <a:t> </a:t>
            </a:r>
            <a:r>
              <a:rPr spc="-100" dirty="0"/>
              <a:t>- </a:t>
            </a:r>
            <a:r>
              <a:rPr spc="125" dirty="0"/>
              <a:t>Cast</a:t>
            </a:r>
          </a:p>
        </p:txBody>
      </p:sp>
      <p:sp>
        <p:nvSpPr>
          <p:cNvPr id="3" name="object 3"/>
          <p:cNvSpPr/>
          <p:nvPr/>
        </p:nvSpPr>
        <p:spPr>
          <a:xfrm>
            <a:off x="655970" y="805798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4110" y="671433"/>
            <a:ext cx="5742305" cy="1018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100"/>
              </a:lnSpc>
            </a:pPr>
            <a:r>
              <a:rPr sz="1150" spc="15" dirty="0">
                <a:latin typeface="Arial"/>
                <a:cs typeface="Arial"/>
              </a:rPr>
              <a:t>The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compiler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disallows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the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assignment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of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a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5" dirty="0">
                <a:latin typeface="Courier" charset="0"/>
                <a:cs typeface="Courier" charset="0"/>
              </a:rPr>
              <a:t>double</a:t>
            </a:r>
            <a:r>
              <a:rPr sz="1150" spc="-370" dirty="0">
                <a:latin typeface="Courier" charset="0"/>
                <a:cs typeface="Courier" charset="0"/>
              </a:rPr>
              <a:t> </a:t>
            </a:r>
            <a:r>
              <a:rPr sz="1150" spc="10" dirty="0">
                <a:latin typeface="Arial"/>
                <a:cs typeface="Arial"/>
              </a:rPr>
              <a:t>to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an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5" dirty="0">
                <a:latin typeface="Courier" charset="0"/>
                <a:cs typeface="Courier" charset="0"/>
              </a:rPr>
              <a:t>int</a:t>
            </a:r>
            <a:r>
              <a:rPr sz="1150" spc="-370" dirty="0">
                <a:latin typeface="Courier" charset="0"/>
                <a:cs typeface="Courier" charset="0"/>
              </a:rPr>
              <a:t> </a:t>
            </a:r>
            <a:r>
              <a:rPr sz="1150" spc="15" dirty="0">
                <a:latin typeface="Arial"/>
                <a:cs typeface="Arial"/>
              </a:rPr>
              <a:t>because</a:t>
            </a:r>
            <a:r>
              <a:rPr sz="1150" spc="5" dirty="0">
                <a:latin typeface="Arial"/>
                <a:cs typeface="Arial"/>
              </a:rPr>
              <a:t> it </a:t>
            </a:r>
            <a:r>
              <a:rPr sz="1150" spc="10" dirty="0">
                <a:latin typeface="Arial"/>
                <a:cs typeface="Arial"/>
              </a:rPr>
              <a:t>is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potentially  dangerous</a:t>
            </a:r>
            <a:endParaRPr sz="1150" dirty="0">
              <a:latin typeface="Arial"/>
              <a:cs typeface="Arial"/>
            </a:endParaRPr>
          </a:p>
          <a:p>
            <a:pPr marL="281305">
              <a:lnSpc>
                <a:spcPct val="100000"/>
              </a:lnSpc>
              <a:spcBef>
                <a:spcPts val="710"/>
              </a:spcBef>
            </a:pPr>
            <a:r>
              <a:rPr sz="900" dirty="0">
                <a:latin typeface="Arial"/>
                <a:cs typeface="Arial"/>
              </a:rPr>
              <a:t>The fractional part is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lost</a:t>
            </a:r>
          </a:p>
          <a:p>
            <a:pPr marL="281305" marR="3804920">
              <a:lnSpc>
                <a:spcPct val="131400"/>
              </a:lnSpc>
            </a:pPr>
            <a:r>
              <a:rPr sz="900" dirty="0">
                <a:latin typeface="Arial"/>
                <a:cs typeface="Arial"/>
              </a:rPr>
              <a:t>The magnitude may be too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large  This is an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error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59968" y="1733992"/>
            <a:ext cx="5182235" cy="221856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290"/>
              </a:spcBef>
            </a:pPr>
            <a:r>
              <a:rPr sz="600" spc="20" dirty="0">
                <a:latin typeface="Courier" charset="0"/>
                <a:cs typeface="Courier" charset="0"/>
              </a:rPr>
              <a:t>double balance = total +</a:t>
            </a:r>
            <a:r>
              <a:rPr sz="600" spc="-45" dirty="0">
                <a:latin typeface="Courier" charset="0"/>
                <a:cs typeface="Courier" charset="0"/>
              </a:rPr>
              <a:t> </a:t>
            </a:r>
            <a:r>
              <a:rPr sz="600" spc="20" dirty="0">
                <a:latin typeface="Courier" charset="0"/>
                <a:cs typeface="Courier" charset="0"/>
              </a:rPr>
              <a:t>tax;</a:t>
            </a:r>
            <a:endParaRPr sz="600" dirty="0">
              <a:latin typeface="Courier" charset="0"/>
              <a:cs typeface="Courier" charset="0"/>
            </a:endParaRPr>
          </a:p>
          <a:p>
            <a:pPr marL="39370">
              <a:lnSpc>
                <a:spcPct val="100000"/>
              </a:lnSpc>
              <a:spcBef>
                <a:spcPts val="15"/>
              </a:spcBef>
            </a:pPr>
            <a:r>
              <a:rPr sz="600" spc="20" dirty="0">
                <a:latin typeface="Courier" charset="0"/>
                <a:cs typeface="Courier" charset="0"/>
              </a:rPr>
              <a:t>int dollars = balance; // Error: Cannot assign double to</a:t>
            </a:r>
            <a:r>
              <a:rPr sz="600" spc="-10" dirty="0">
                <a:latin typeface="Courier" charset="0"/>
                <a:cs typeface="Courier" charset="0"/>
              </a:rPr>
              <a:t> </a:t>
            </a:r>
            <a:r>
              <a:rPr sz="600" spc="20" dirty="0">
                <a:latin typeface="Courier" charset="0"/>
                <a:cs typeface="Courier" charset="0"/>
              </a:rPr>
              <a:t>int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5970" y="2208106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110" y="2105464"/>
            <a:ext cx="5434330" cy="1769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>
                <a:latin typeface="Arial"/>
                <a:cs typeface="Arial"/>
              </a:rPr>
              <a:t>Use </a:t>
            </a:r>
            <a:r>
              <a:rPr sz="1150" spc="10" dirty="0">
                <a:latin typeface="Arial"/>
                <a:cs typeface="Arial"/>
              </a:rPr>
              <a:t>the cast operator (</a:t>
            </a:r>
            <a:r>
              <a:rPr sz="1150" spc="10" dirty="0">
                <a:latin typeface="Courier" charset="0"/>
                <a:cs typeface="Courier" charset="0"/>
              </a:rPr>
              <a:t>int</a:t>
            </a:r>
            <a:r>
              <a:rPr sz="1150" spc="10" dirty="0">
                <a:latin typeface="Arial"/>
                <a:cs typeface="Arial"/>
              </a:rPr>
              <a:t>) to convert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convert floating-point value to </a:t>
            </a:r>
            <a:r>
              <a:rPr sz="1150" spc="15" dirty="0">
                <a:latin typeface="Arial"/>
                <a:cs typeface="Arial"/>
              </a:rPr>
              <a:t>an</a:t>
            </a:r>
            <a:r>
              <a:rPr sz="1150" spc="-1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integer.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2862" y="2348337"/>
            <a:ext cx="5642610" cy="260328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1910" marR="4017645">
              <a:lnSpc>
                <a:spcPct val="100000"/>
              </a:lnSpc>
              <a:spcBef>
                <a:spcPts val="350"/>
              </a:spcBef>
            </a:pPr>
            <a:r>
              <a:rPr sz="700" dirty="0">
                <a:latin typeface="Courier" charset="0"/>
                <a:cs typeface="Courier" charset="0"/>
              </a:rPr>
              <a:t>double balance = total + tax;  int dollars = </a:t>
            </a:r>
            <a:r>
              <a:rPr sz="700" b="1" spc="140" dirty="0">
                <a:solidFill>
                  <a:srgbClr val="FF0000"/>
                </a:solidFill>
                <a:latin typeface="Comic Sans MS"/>
                <a:cs typeface="Comic Sans MS"/>
              </a:rPr>
              <a:t>(int)</a:t>
            </a:r>
            <a:r>
              <a:rPr sz="700" b="1" spc="12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balance;</a:t>
            </a:r>
          </a:p>
        </p:txBody>
      </p:sp>
      <p:sp>
        <p:nvSpPr>
          <p:cNvPr id="9" name="object 9"/>
          <p:cNvSpPr/>
          <p:nvPr/>
        </p:nvSpPr>
        <p:spPr>
          <a:xfrm>
            <a:off x="655970" y="2815773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970" y="3062847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4110" y="2713131"/>
            <a:ext cx="4298950" cy="440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Cast discards fractional</a:t>
            </a:r>
            <a:r>
              <a:rPr sz="1150" spc="-4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part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150" spc="15" dirty="0">
                <a:latin typeface="Arial"/>
                <a:cs typeface="Arial"/>
              </a:rPr>
              <a:t>You use a </a:t>
            </a:r>
            <a:r>
              <a:rPr sz="1150" spc="10" dirty="0">
                <a:latin typeface="Arial"/>
                <a:cs typeface="Arial"/>
              </a:rPr>
              <a:t>cast (</a:t>
            </a:r>
            <a:r>
              <a:rPr sz="1150" i="1" spc="10" dirty="0">
                <a:latin typeface="Arial"/>
                <a:cs typeface="Arial"/>
              </a:rPr>
              <a:t>typeName</a:t>
            </a:r>
            <a:r>
              <a:rPr sz="1150" spc="10" dirty="0">
                <a:latin typeface="Arial"/>
                <a:cs typeface="Arial"/>
              </a:rPr>
              <a:t>) to convert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value to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different</a:t>
            </a:r>
            <a:r>
              <a:rPr sz="1150" spc="-6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type.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2483" y="794859"/>
            <a:ext cx="5656580" cy="0"/>
          </a:xfrm>
          <a:custGeom>
            <a:avLst/>
            <a:gdLst/>
            <a:ahLst/>
            <a:cxnLst/>
            <a:rect l="l" t="t" r="r" b="b"/>
            <a:pathLst>
              <a:path w="5656580">
                <a:moveTo>
                  <a:pt x="0" y="0"/>
                </a:moveTo>
                <a:lnTo>
                  <a:pt x="5655977" y="0"/>
                </a:lnTo>
              </a:path>
            </a:pathLst>
          </a:custGeom>
          <a:ln w="53421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9783" y="267357"/>
            <a:ext cx="4941570" cy="46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39"/>
              </a:lnSpc>
            </a:pPr>
            <a:r>
              <a:rPr spc="105" dirty="0"/>
              <a:t>Converting </a:t>
            </a:r>
            <a:r>
              <a:rPr spc="70" dirty="0"/>
              <a:t>Floating-Point </a:t>
            </a:r>
            <a:r>
              <a:rPr spc="130" dirty="0"/>
              <a:t>Numbers </a:t>
            </a:r>
            <a:r>
              <a:rPr spc="70" dirty="0"/>
              <a:t>to </a:t>
            </a:r>
            <a:r>
              <a:rPr spc="100" dirty="0"/>
              <a:t>Integers</a:t>
            </a:r>
            <a:r>
              <a:rPr spc="-285" dirty="0"/>
              <a:t> </a:t>
            </a:r>
            <a:r>
              <a:rPr spc="-100" dirty="0"/>
              <a:t>-  </a:t>
            </a:r>
            <a:r>
              <a:rPr spc="130" dirty="0"/>
              <a:t>Rounding</a:t>
            </a:r>
          </a:p>
        </p:txBody>
      </p:sp>
      <p:sp>
        <p:nvSpPr>
          <p:cNvPr id="4" name="object 4"/>
          <p:cNvSpPr/>
          <p:nvPr/>
        </p:nvSpPr>
        <p:spPr>
          <a:xfrm>
            <a:off x="655970" y="1038594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4110" y="935951"/>
            <a:ext cx="4352290" cy="1769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>
                <a:latin typeface="Courier" charset="0"/>
                <a:cs typeface="Courier" charset="0"/>
              </a:rPr>
              <a:t>Math.round</a:t>
            </a:r>
            <a:r>
              <a:rPr sz="1150" spc="-409" dirty="0">
                <a:latin typeface="Courier" charset="0"/>
                <a:cs typeface="Courier" charset="0"/>
              </a:rPr>
              <a:t> </a:t>
            </a:r>
            <a:r>
              <a:rPr sz="1150" spc="10" dirty="0">
                <a:latin typeface="Arial"/>
                <a:cs typeface="Arial"/>
              </a:rPr>
              <a:t>converts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floating-point </a:t>
            </a:r>
            <a:r>
              <a:rPr sz="1150" spc="15" dirty="0">
                <a:latin typeface="Arial"/>
                <a:cs typeface="Arial"/>
              </a:rPr>
              <a:t>number </a:t>
            </a:r>
            <a:r>
              <a:rPr sz="1150" spc="10" dirty="0">
                <a:latin typeface="Arial"/>
                <a:cs typeface="Arial"/>
              </a:rPr>
              <a:t>to nearest integer: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2862" y="1178825"/>
            <a:ext cx="5642610" cy="152606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50"/>
              </a:spcBef>
            </a:pPr>
            <a:r>
              <a:rPr sz="700" dirty="0">
                <a:latin typeface="Courier" charset="0"/>
                <a:cs typeface="Courier" charset="0"/>
              </a:rPr>
              <a:t>long rounded =</a:t>
            </a:r>
            <a:r>
              <a:rPr sz="700" spc="25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Math.round(balance);</a:t>
            </a:r>
          </a:p>
        </p:txBody>
      </p:sp>
      <p:sp>
        <p:nvSpPr>
          <p:cNvPr id="7" name="object 7"/>
          <p:cNvSpPr/>
          <p:nvPr/>
        </p:nvSpPr>
        <p:spPr>
          <a:xfrm>
            <a:off x="655970" y="1546096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4110" y="1443454"/>
            <a:ext cx="3093085" cy="1769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5" dirty="0">
                <a:latin typeface="Arial"/>
                <a:cs typeface="Arial"/>
              </a:rPr>
              <a:t>If </a:t>
            </a:r>
            <a:r>
              <a:rPr sz="1150" spc="10" dirty="0">
                <a:latin typeface="Arial"/>
                <a:cs typeface="Arial"/>
              </a:rPr>
              <a:t>balance is 13.75, then </a:t>
            </a:r>
            <a:r>
              <a:rPr sz="1150" spc="15" dirty="0">
                <a:latin typeface="Courier" charset="0"/>
                <a:cs typeface="Courier" charset="0"/>
              </a:rPr>
              <a:t>rounded</a:t>
            </a:r>
            <a:r>
              <a:rPr sz="1150" spc="-409" dirty="0">
                <a:latin typeface="Courier" charset="0"/>
                <a:cs typeface="Courier" charset="0"/>
              </a:rPr>
              <a:t> </a:t>
            </a:r>
            <a:r>
              <a:rPr sz="1150" spc="10" dirty="0">
                <a:latin typeface="Arial"/>
                <a:cs typeface="Arial"/>
              </a:rPr>
              <a:t>is set to 14.</a:t>
            </a:r>
            <a:endParaRPr sz="11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>
                <a:solidFill>
                  <a:srgbClr val="125859"/>
                </a:solidFill>
              </a:rPr>
              <a:t>Syntax </a:t>
            </a:r>
            <a:r>
              <a:rPr dirty="0">
                <a:solidFill>
                  <a:srgbClr val="125859"/>
                </a:solidFill>
              </a:rPr>
              <a:t>4.2</a:t>
            </a:r>
            <a:r>
              <a:rPr spc="-85" dirty="0">
                <a:solidFill>
                  <a:srgbClr val="125859"/>
                </a:solidFill>
              </a:rPr>
              <a:t> </a:t>
            </a:r>
            <a:r>
              <a:rPr spc="125" dirty="0"/>
              <a:t>Cast</a:t>
            </a:r>
          </a:p>
        </p:txBody>
      </p:sp>
      <p:sp>
        <p:nvSpPr>
          <p:cNvPr id="3" name="object 3"/>
          <p:cNvSpPr/>
          <p:nvPr/>
        </p:nvSpPr>
        <p:spPr>
          <a:xfrm>
            <a:off x="430979" y="762000"/>
            <a:ext cx="6321039" cy="2795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Number</a:t>
            </a:r>
            <a:r>
              <a:rPr spc="-55" dirty="0"/>
              <a:t> </a:t>
            </a:r>
            <a:r>
              <a:rPr spc="120" dirty="0"/>
              <a:t>Types</a:t>
            </a:r>
          </a:p>
        </p:txBody>
      </p:sp>
      <p:sp>
        <p:nvSpPr>
          <p:cNvPr id="3" name="object 3"/>
          <p:cNvSpPr/>
          <p:nvPr/>
        </p:nvSpPr>
        <p:spPr>
          <a:xfrm>
            <a:off x="655970" y="799440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3109" y="1029819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27825" y="33388"/>
                </a:moveTo>
                <a:lnTo>
                  <a:pt x="5562" y="33388"/>
                </a:lnTo>
                <a:lnTo>
                  <a:pt x="0" y="27845"/>
                </a:lnTo>
                <a:lnTo>
                  <a:pt x="0" y="5542"/>
                </a:lnTo>
                <a:lnTo>
                  <a:pt x="5562" y="0"/>
                </a:lnTo>
                <a:lnTo>
                  <a:pt x="27825" y="0"/>
                </a:lnTo>
                <a:lnTo>
                  <a:pt x="33388" y="5542"/>
                </a:lnTo>
                <a:lnTo>
                  <a:pt x="33388" y="27845"/>
                </a:lnTo>
                <a:lnTo>
                  <a:pt x="27825" y="33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3109" y="1210116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27825" y="33388"/>
                </a:moveTo>
                <a:lnTo>
                  <a:pt x="5562" y="33388"/>
                </a:lnTo>
                <a:lnTo>
                  <a:pt x="0" y="27845"/>
                </a:lnTo>
                <a:lnTo>
                  <a:pt x="0" y="5542"/>
                </a:lnTo>
                <a:lnTo>
                  <a:pt x="5562" y="0"/>
                </a:lnTo>
                <a:lnTo>
                  <a:pt x="27825" y="0"/>
                </a:lnTo>
                <a:lnTo>
                  <a:pt x="33388" y="5542"/>
                </a:lnTo>
                <a:lnTo>
                  <a:pt x="33388" y="27845"/>
                </a:lnTo>
                <a:lnTo>
                  <a:pt x="27825" y="33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970" y="1473884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3109" y="1704263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27825" y="33388"/>
                </a:moveTo>
                <a:lnTo>
                  <a:pt x="5562" y="33388"/>
                </a:lnTo>
                <a:lnTo>
                  <a:pt x="0" y="27845"/>
                </a:lnTo>
                <a:lnTo>
                  <a:pt x="0" y="5542"/>
                </a:lnTo>
                <a:lnTo>
                  <a:pt x="5562" y="0"/>
                </a:lnTo>
                <a:lnTo>
                  <a:pt x="27825" y="0"/>
                </a:lnTo>
                <a:lnTo>
                  <a:pt x="33388" y="5542"/>
                </a:lnTo>
                <a:lnTo>
                  <a:pt x="33388" y="27845"/>
                </a:lnTo>
                <a:lnTo>
                  <a:pt x="27825" y="33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3109" y="1884560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27825" y="33388"/>
                </a:moveTo>
                <a:lnTo>
                  <a:pt x="5562" y="33388"/>
                </a:lnTo>
                <a:lnTo>
                  <a:pt x="0" y="27845"/>
                </a:lnTo>
                <a:lnTo>
                  <a:pt x="0" y="5542"/>
                </a:lnTo>
                <a:lnTo>
                  <a:pt x="5562" y="0"/>
                </a:lnTo>
                <a:lnTo>
                  <a:pt x="27825" y="0"/>
                </a:lnTo>
                <a:lnTo>
                  <a:pt x="33388" y="5542"/>
                </a:lnTo>
                <a:lnTo>
                  <a:pt x="33388" y="27845"/>
                </a:lnTo>
                <a:lnTo>
                  <a:pt x="27825" y="33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3109" y="2071534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27825" y="33388"/>
                </a:moveTo>
                <a:lnTo>
                  <a:pt x="5562" y="33388"/>
                </a:lnTo>
                <a:lnTo>
                  <a:pt x="0" y="27845"/>
                </a:lnTo>
                <a:lnTo>
                  <a:pt x="0" y="5542"/>
                </a:lnTo>
                <a:lnTo>
                  <a:pt x="5562" y="0"/>
                </a:lnTo>
                <a:lnTo>
                  <a:pt x="27825" y="0"/>
                </a:lnTo>
                <a:lnTo>
                  <a:pt x="33388" y="5542"/>
                </a:lnTo>
                <a:lnTo>
                  <a:pt x="33388" y="27845"/>
                </a:lnTo>
                <a:lnTo>
                  <a:pt x="27825" y="33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4110" y="696795"/>
            <a:ext cx="2029460" cy="146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Every value in Java is</a:t>
            </a:r>
            <a:r>
              <a:rPr sz="1150" spc="-5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either:</a:t>
            </a:r>
            <a:endParaRPr sz="1150">
              <a:latin typeface="Arial"/>
              <a:cs typeface="Arial"/>
            </a:endParaRPr>
          </a:p>
          <a:p>
            <a:pPr marL="281305">
              <a:lnSpc>
                <a:spcPct val="100000"/>
              </a:lnSpc>
              <a:spcBef>
                <a:spcPts val="710"/>
              </a:spcBef>
            </a:pPr>
            <a:r>
              <a:rPr sz="900" dirty="0">
                <a:latin typeface="Arial"/>
                <a:cs typeface="Arial"/>
              </a:rPr>
              <a:t>a reference to an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object</a:t>
            </a:r>
            <a:endParaRPr sz="900">
              <a:latin typeface="Arial"/>
              <a:cs typeface="Arial"/>
            </a:endParaRPr>
          </a:p>
          <a:p>
            <a:pPr marL="281305">
              <a:lnSpc>
                <a:spcPct val="100000"/>
              </a:lnSpc>
              <a:spcBef>
                <a:spcPts val="340"/>
              </a:spcBef>
            </a:pPr>
            <a:r>
              <a:rPr sz="900" dirty="0">
                <a:latin typeface="Arial"/>
                <a:cs typeface="Arial"/>
              </a:rPr>
              <a:t>one of the eight primitive</a:t>
            </a:r>
            <a:r>
              <a:rPr sz="900" spc="-10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types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1150" spc="10" dirty="0">
                <a:latin typeface="Arial"/>
                <a:cs typeface="Arial"/>
              </a:rPr>
              <a:t>Java </a:t>
            </a:r>
            <a:r>
              <a:rPr sz="1150" spc="15" dirty="0">
                <a:latin typeface="Arial"/>
                <a:cs typeface="Arial"/>
              </a:rPr>
              <a:t>has </a:t>
            </a:r>
            <a:r>
              <a:rPr sz="1150" spc="10" dirty="0">
                <a:latin typeface="Arial"/>
                <a:cs typeface="Arial"/>
              </a:rPr>
              <a:t>eight primitive</a:t>
            </a:r>
            <a:r>
              <a:rPr sz="1150" spc="-6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types:</a:t>
            </a:r>
            <a:endParaRPr sz="1150">
              <a:latin typeface="Arial"/>
              <a:cs typeface="Arial"/>
            </a:endParaRPr>
          </a:p>
          <a:p>
            <a:pPr marL="281305">
              <a:lnSpc>
                <a:spcPct val="100000"/>
              </a:lnSpc>
              <a:spcBef>
                <a:spcPts val="710"/>
              </a:spcBef>
            </a:pPr>
            <a:r>
              <a:rPr sz="900" dirty="0">
                <a:latin typeface="Arial"/>
                <a:cs typeface="Arial"/>
              </a:rPr>
              <a:t>four integer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types</a:t>
            </a:r>
            <a:endParaRPr sz="900">
              <a:latin typeface="Arial"/>
              <a:cs typeface="Arial"/>
            </a:endParaRPr>
          </a:p>
          <a:p>
            <a:pPr marL="281305" marR="568960">
              <a:lnSpc>
                <a:spcPts val="1470"/>
              </a:lnSpc>
              <a:spcBef>
                <a:spcPts val="60"/>
              </a:spcBef>
            </a:pPr>
            <a:r>
              <a:rPr sz="900" dirty="0">
                <a:latin typeface="Arial"/>
                <a:cs typeface="Arial"/>
              </a:rPr>
              <a:t>two floating-point</a:t>
            </a:r>
            <a:r>
              <a:rPr sz="900" spc="-9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types  two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other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Arithmetic</a:t>
            </a:r>
            <a:r>
              <a:rPr spc="5" dirty="0"/>
              <a:t> </a:t>
            </a:r>
            <a:r>
              <a:rPr spc="114" dirty="0"/>
              <a:t>Expressions</a:t>
            </a:r>
          </a:p>
        </p:txBody>
      </p:sp>
      <p:sp>
        <p:nvSpPr>
          <p:cNvPr id="3" name="object 3"/>
          <p:cNvSpPr/>
          <p:nvPr/>
        </p:nvSpPr>
        <p:spPr>
          <a:xfrm>
            <a:off x="689360" y="709396"/>
            <a:ext cx="5406639" cy="3405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95" dirty="0"/>
              <a:t>Check</a:t>
            </a:r>
            <a:r>
              <a:rPr spc="-70" dirty="0"/>
              <a:t> </a:t>
            </a:r>
            <a:r>
              <a:rPr dirty="0"/>
              <a:t>4.6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363" y="691865"/>
            <a:ext cx="5809615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6100"/>
              </a:lnSpc>
            </a:pPr>
            <a:r>
              <a:rPr sz="950" spc="20" dirty="0">
                <a:latin typeface="Arial"/>
                <a:cs typeface="Arial"/>
              </a:rPr>
              <a:t>A </a:t>
            </a:r>
            <a:r>
              <a:rPr sz="950" spc="15" dirty="0">
                <a:latin typeface="Arial"/>
                <a:cs typeface="Arial"/>
              </a:rPr>
              <a:t>bank account earns </a:t>
            </a:r>
            <a:r>
              <a:rPr sz="950" spc="10" dirty="0">
                <a:latin typeface="Arial"/>
                <a:cs typeface="Arial"/>
              </a:rPr>
              <a:t>interest </a:t>
            </a:r>
            <a:r>
              <a:rPr sz="950" spc="15" dirty="0">
                <a:latin typeface="Arial"/>
                <a:cs typeface="Arial"/>
              </a:rPr>
              <a:t>once per </a:t>
            </a:r>
            <a:r>
              <a:rPr sz="950" spc="10" dirty="0">
                <a:latin typeface="Arial"/>
                <a:cs typeface="Arial"/>
              </a:rPr>
              <a:t>year. In Java, </a:t>
            </a:r>
            <a:r>
              <a:rPr sz="950" spc="15" dirty="0">
                <a:latin typeface="Arial"/>
                <a:cs typeface="Arial"/>
              </a:rPr>
              <a:t>how do you compute </a:t>
            </a:r>
            <a:r>
              <a:rPr sz="950" spc="10" dirty="0">
                <a:latin typeface="Arial"/>
                <a:cs typeface="Arial"/>
              </a:rPr>
              <a:t>the interest </a:t>
            </a:r>
            <a:r>
              <a:rPr sz="950" spc="15" dirty="0">
                <a:latin typeface="Arial"/>
                <a:cs typeface="Arial"/>
              </a:rPr>
              <a:t>earned </a:t>
            </a:r>
            <a:r>
              <a:rPr sz="950" spc="10" dirty="0">
                <a:latin typeface="Arial"/>
                <a:cs typeface="Arial"/>
              </a:rPr>
              <a:t>in the first  </a:t>
            </a:r>
            <a:r>
              <a:rPr sz="950" spc="15" dirty="0">
                <a:latin typeface="Arial"/>
                <a:cs typeface="Arial"/>
              </a:rPr>
              <a:t>year? Assume </a:t>
            </a:r>
            <a:r>
              <a:rPr sz="950" spc="10" dirty="0">
                <a:latin typeface="Arial"/>
                <a:cs typeface="Arial"/>
              </a:rPr>
              <a:t>variables</a:t>
            </a:r>
            <a:r>
              <a:rPr sz="950" spc="15" dirty="0">
                <a:latin typeface="Arial"/>
                <a:cs typeface="Arial"/>
              </a:rPr>
              <a:t> </a:t>
            </a:r>
            <a:r>
              <a:rPr sz="950" spc="15" dirty="0">
                <a:latin typeface="Courier" charset="0"/>
                <a:cs typeface="Courier" charset="0"/>
              </a:rPr>
              <a:t>percent</a:t>
            </a:r>
            <a:r>
              <a:rPr sz="950" spc="-290" dirty="0">
                <a:latin typeface="Courier" charset="0"/>
                <a:cs typeface="Courier" charset="0"/>
              </a:rPr>
              <a:t> </a:t>
            </a:r>
            <a:r>
              <a:rPr sz="950" spc="15" dirty="0">
                <a:latin typeface="Arial"/>
                <a:cs typeface="Arial"/>
              </a:rPr>
              <a:t>and </a:t>
            </a:r>
            <a:r>
              <a:rPr sz="950" spc="15" dirty="0">
                <a:latin typeface="Courier" charset="0"/>
                <a:cs typeface="Courier" charset="0"/>
              </a:rPr>
              <a:t>balance</a:t>
            </a:r>
            <a:r>
              <a:rPr sz="950" spc="-290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Arial"/>
                <a:cs typeface="Arial"/>
              </a:rPr>
              <a:t>of</a:t>
            </a:r>
            <a:r>
              <a:rPr sz="950" spc="1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type</a:t>
            </a:r>
            <a:r>
              <a:rPr sz="950" spc="15" dirty="0">
                <a:latin typeface="Arial"/>
                <a:cs typeface="Arial"/>
              </a:rPr>
              <a:t> double have </a:t>
            </a:r>
            <a:r>
              <a:rPr sz="950" spc="10" dirty="0">
                <a:latin typeface="Arial"/>
                <a:cs typeface="Arial"/>
              </a:rPr>
              <a:t>already</a:t>
            </a:r>
            <a:r>
              <a:rPr sz="950" spc="15" dirty="0">
                <a:latin typeface="Arial"/>
                <a:cs typeface="Arial"/>
              </a:rPr>
              <a:t> been </a:t>
            </a:r>
            <a:r>
              <a:rPr sz="950" spc="10" dirty="0">
                <a:latin typeface="Arial"/>
                <a:cs typeface="Arial"/>
              </a:rPr>
              <a:t>declared.</a:t>
            </a:r>
            <a:endParaRPr sz="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12395">
              <a:lnSpc>
                <a:spcPct val="100000"/>
              </a:lnSpc>
            </a:pPr>
            <a:r>
              <a:rPr sz="1150" b="1" spc="15" dirty="0">
                <a:latin typeface="Arial"/>
                <a:cs typeface="Arial"/>
              </a:rPr>
              <a:t>Answer: </a:t>
            </a:r>
            <a:r>
              <a:rPr sz="1150" spc="15" dirty="0">
                <a:latin typeface="Courier" charset="0"/>
                <a:cs typeface="Courier" charset="0"/>
              </a:rPr>
              <a:t>double interest = balance * percent /</a:t>
            </a:r>
            <a:r>
              <a:rPr sz="1150" spc="-30" dirty="0">
                <a:latin typeface="Courier" charset="0"/>
                <a:cs typeface="Courier" charset="0"/>
              </a:rPr>
              <a:t> </a:t>
            </a:r>
            <a:r>
              <a:rPr sz="1150" spc="15" dirty="0">
                <a:latin typeface="Courier" charset="0"/>
                <a:cs typeface="Courier" charset="0"/>
              </a:rPr>
              <a:t>100;</a:t>
            </a:r>
            <a:endParaRPr sz="11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95" dirty="0"/>
              <a:t>Check</a:t>
            </a:r>
            <a:r>
              <a:rPr spc="-70" dirty="0"/>
              <a:t> </a:t>
            </a:r>
            <a:r>
              <a:rPr dirty="0"/>
              <a:t>4.7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783" y="687689"/>
            <a:ext cx="554863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0" dirty="0">
                <a:latin typeface="Arial"/>
                <a:cs typeface="Arial"/>
              </a:rPr>
              <a:t>In Java, </a:t>
            </a:r>
            <a:r>
              <a:rPr sz="950" spc="15" dirty="0">
                <a:latin typeface="Arial"/>
                <a:cs typeface="Arial"/>
              </a:rPr>
              <a:t>how do you compute </a:t>
            </a:r>
            <a:r>
              <a:rPr sz="950" spc="10" dirty="0">
                <a:latin typeface="Arial"/>
                <a:cs typeface="Arial"/>
              </a:rPr>
              <a:t>the side length of </a:t>
            </a:r>
            <a:r>
              <a:rPr sz="950" spc="15" dirty="0">
                <a:latin typeface="Arial"/>
                <a:cs typeface="Arial"/>
              </a:rPr>
              <a:t>a square whose area </a:t>
            </a:r>
            <a:r>
              <a:rPr sz="950" spc="10" dirty="0">
                <a:latin typeface="Arial"/>
                <a:cs typeface="Arial"/>
              </a:rPr>
              <a:t>is stored in the variable</a:t>
            </a:r>
            <a:r>
              <a:rPr sz="950" spc="15" dirty="0">
                <a:latin typeface="Arial"/>
                <a:cs typeface="Arial"/>
              </a:rPr>
              <a:t> </a:t>
            </a:r>
            <a:r>
              <a:rPr sz="950" spc="15" dirty="0">
                <a:latin typeface="Courier" charset="0"/>
                <a:cs typeface="Courier" charset="0"/>
              </a:rPr>
              <a:t>area</a:t>
            </a:r>
            <a:r>
              <a:rPr sz="950" spc="15" dirty="0">
                <a:latin typeface="Arial"/>
                <a:cs typeface="Arial"/>
              </a:rPr>
              <a:t>?</a:t>
            </a:r>
            <a:endParaRPr sz="950" dirty="0">
              <a:latin typeface="Arial"/>
              <a:cs typeface="Arial"/>
            </a:endParaRPr>
          </a:p>
          <a:p>
            <a:pPr marL="236854">
              <a:lnSpc>
                <a:spcPct val="100000"/>
              </a:lnSpc>
              <a:spcBef>
                <a:spcPts val="760"/>
              </a:spcBef>
            </a:pPr>
            <a:r>
              <a:rPr sz="1150" b="1" spc="15" dirty="0">
                <a:latin typeface="Arial"/>
                <a:cs typeface="Arial"/>
              </a:rPr>
              <a:t>Answer:  </a:t>
            </a:r>
            <a:r>
              <a:rPr sz="1150" spc="15" dirty="0">
                <a:latin typeface="Courier" charset="0"/>
                <a:cs typeface="Courier" charset="0"/>
              </a:rPr>
              <a:t>double sideLength =</a:t>
            </a:r>
            <a:r>
              <a:rPr sz="1150" spc="10" dirty="0">
                <a:latin typeface="Courier" charset="0"/>
                <a:cs typeface="Courier" charset="0"/>
              </a:rPr>
              <a:t> </a:t>
            </a:r>
            <a:r>
              <a:rPr sz="1150" spc="15" dirty="0">
                <a:latin typeface="Courier" charset="0"/>
                <a:cs typeface="Courier" charset="0"/>
              </a:rPr>
              <a:t>Math.sqrt(area);</a:t>
            </a:r>
            <a:endParaRPr sz="11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95" dirty="0"/>
              <a:t>Check</a:t>
            </a:r>
            <a:r>
              <a:rPr spc="-70" dirty="0"/>
              <a:t> </a:t>
            </a:r>
            <a:r>
              <a:rPr dirty="0"/>
              <a:t>4.8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363" y="701393"/>
            <a:ext cx="1958339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latin typeface="Arial"/>
                <a:cs typeface="Arial"/>
              </a:rPr>
              <a:t>The volume </a:t>
            </a:r>
            <a:r>
              <a:rPr sz="950" spc="10" dirty="0">
                <a:latin typeface="Arial"/>
                <a:cs typeface="Arial"/>
              </a:rPr>
              <a:t>of </a:t>
            </a:r>
            <a:r>
              <a:rPr sz="950" spc="15" dirty="0">
                <a:latin typeface="Arial"/>
                <a:cs typeface="Arial"/>
              </a:rPr>
              <a:t>a sphere </a:t>
            </a:r>
            <a:r>
              <a:rPr sz="950" spc="10" dirty="0">
                <a:latin typeface="Arial"/>
                <a:cs typeface="Arial"/>
              </a:rPr>
              <a:t>is given</a:t>
            </a:r>
            <a:r>
              <a:rPr sz="950" spc="-8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by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9361" y="983170"/>
            <a:ext cx="641059" cy="340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4363" y="1449290"/>
            <a:ext cx="5483860" cy="111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If </a:t>
            </a:r>
            <a:r>
              <a:rPr sz="950" spc="10" dirty="0">
                <a:latin typeface="Arial"/>
                <a:cs typeface="Arial"/>
              </a:rPr>
              <a:t>the radius is given </a:t>
            </a:r>
            <a:r>
              <a:rPr sz="950" spc="15" dirty="0">
                <a:latin typeface="Arial"/>
                <a:cs typeface="Arial"/>
              </a:rPr>
              <a:t>by a </a:t>
            </a:r>
            <a:r>
              <a:rPr sz="950" spc="10" dirty="0">
                <a:latin typeface="Arial"/>
                <a:cs typeface="Arial"/>
              </a:rPr>
              <a:t>variable </a:t>
            </a:r>
            <a:r>
              <a:rPr sz="950" spc="15" dirty="0">
                <a:latin typeface="Courier" charset="0"/>
                <a:cs typeface="Courier" charset="0"/>
              </a:rPr>
              <a:t>radius</a:t>
            </a:r>
            <a:r>
              <a:rPr sz="950" spc="-305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Arial"/>
                <a:cs typeface="Arial"/>
              </a:rPr>
              <a:t>of type </a:t>
            </a:r>
            <a:r>
              <a:rPr sz="950" spc="15" dirty="0">
                <a:latin typeface="Courier" charset="0"/>
                <a:cs typeface="Courier" charset="0"/>
              </a:rPr>
              <a:t>double</a:t>
            </a:r>
            <a:r>
              <a:rPr sz="950" spc="15" dirty="0">
                <a:latin typeface="Arial"/>
                <a:cs typeface="Arial"/>
              </a:rPr>
              <a:t>, </a:t>
            </a:r>
            <a:r>
              <a:rPr sz="950" spc="10" dirty="0">
                <a:latin typeface="Arial"/>
                <a:cs typeface="Arial"/>
              </a:rPr>
              <a:t>write </a:t>
            </a:r>
            <a:r>
              <a:rPr sz="950" spc="15" dirty="0">
                <a:latin typeface="Arial"/>
                <a:cs typeface="Arial"/>
              </a:rPr>
              <a:t>a Java expression </a:t>
            </a:r>
            <a:r>
              <a:rPr sz="950" spc="10" dirty="0">
                <a:latin typeface="Arial"/>
                <a:cs typeface="Arial"/>
              </a:rPr>
              <a:t>for the </a:t>
            </a:r>
            <a:r>
              <a:rPr sz="950" spc="15" dirty="0">
                <a:latin typeface="Arial"/>
                <a:cs typeface="Arial"/>
              </a:rPr>
              <a:t>volume.</a:t>
            </a:r>
            <a:endParaRPr sz="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112395">
              <a:lnSpc>
                <a:spcPct val="100000"/>
              </a:lnSpc>
            </a:pPr>
            <a:r>
              <a:rPr sz="1150" b="1" spc="15" dirty="0">
                <a:latin typeface="Arial"/>
                <a:cs typeface="Arial"/>
              </a:rPr>
              <a:t>Answer:</a:t>
            </a:r>
            <a:endParaRPr sz="1150" dirty="0">
              <a:latin typeface="Arial"/>
              <a:cs typeface="Arial"/>
            </a:endParaRPr>
          </a:p>
          <a:p>
            <a:pPr marL="112395">
              <a:lnSpc>
                <a:spcPct val="100000"/>
              </a:lnSpc>
              <a:spcBef>
                <a:spcPts val="300"/>
              </a:spcBef>
            </a:pPr>
            <a:r>
              <a:rPr sz="1150" spc="15" dirty="0">
                <a:latin typeface="Courier" charset="0"/>
                <a:cs typeface="Courier" charset="0"/>
              </a:rPr>
              <a:t>4 * PI * Math.pow(radius, 3) /</a:t>
            </a:r>
            <a:r>
              <a:rPr sz="1150" spc="-45" dirty="0">
                <a:latin typeface="Courier" charset="0"/>
                <a:cs typeface="Courier" charset="0"/>
              </a:rPr>
              <a:t> </a:t>
            </a:r>
            <a:r>
              <a:rPr sz="1150" spc="15" dirty="0">
                <a:latin typeface="Courier" charset="0"/>
                <a:cs typeface="Courier" charset="0"/>
              </a:rPr>
              <a:t>3</a:t>
            </a:r>
            <a:endParaRPr sz="1150" dirty="0">
              <a:latin typeface="Courier" charset="0"/>
              <a:cs typeface="Courier" charset="0"/>
            </a:endParaRPr>
          </a:p>
          <a:p>
            <a:pPr marL="112395">
              <a:lnSpc>
                <a:spcPct val="100000"/>
              </a:lnSpc>
              <a:spcBef>
                <a:spcPts val="300"/>
              </a:spcBef>
            </a:pPr>
            <a:r>
              <a:rPr sz="1150" spc="10" dirty="0">
                <a:latin typeface="Arial"/>
                <a:cs typeface="Arial"/>
              </a:rPr>
              <a:t>or </a:t>
            </a:r>
            <a:r>
              <a:rPr sz="1150" spc="15" dirty="0">
                <a:latin typeface="Courier" charset="0"/>
                <a:cs typeface="Courier" charset="0"/>
              </a:rPr>
              <a:t>(4.0 / 3) * PI * Math.pow(radius,</a:t>
            </a:r>
            <a:r>
              <a:rPr sz="1150" spc="-35" dirty="0">
                <a:latin typeface="Courier" charset="0"/>
                <a:cs typeface="Courier" charset="0"/>
              </a:rPr>
              <a:t> </a:t>
            </a:r>
            <a:r>
              <a:rPr sz="1150" spc="15" dirty="0">
                <a:latin typeface="Courier" charset="0"/>
                <a:cs typeface="Courier" charset="0"/>
              </a:rPr>
              <a:t>3),</a:t>
            </a:r>
            <a:endParaRPr sz="1150" dirty="0">
              <a:latin typeface="Courier" charset="0"/>
              <a:cs typeface="Courier" charset="0"/>
            </a:endParaRPr>
          </a:p>
          <a:p>
            <a:pPr marL="112395">
              <a:lnSpc>
                <a:spcPct val="100000"/>
              </a:lnSpc>
              <a:spcBef>
                <a:spcPts val="300"/>
              </a:spcBef>
            </a:pPr>
            <a:r>
              <a:rPr sz="1150" spc="10" dirty="0">
                <a:latin typeface="Arial"/>
                <a:cs typeface="Arial"/>
              </a:rPr>
              <a:t>but not </a:t>
            </a:r>
            <a:r>
              <a:rPr sz="1150" spc="15" dirty="0">
                <a:latin typeface="Courier" charset="0"/>
                <a:cs typeface="Courier" charset="0"/>
              </a:rPr>
              <a:t>(4 / 3) * PI * Math.pow(radius,</a:t>
            </a:r>
            <a:r>
              <a:rPr sz="1150" spc="-35" dirty="0">
                <a:latin typeface="Courier" charset="0"/>
                <a:cs typeface="Courier" charset="0"/>
              </a:rPr>
              <a:t> </a:t>
            </a:r>
            <a:r>
              <a:rPr sz="1150" spc="15" dirty="0">
                <a:latin typeface="Courier" charset="0"/>
                <a:cs typeface="Courier" charset="0"/>
              </a:rPr>
              <a:t>3)</a:t>
            </a:r>
            <a:endParaRPr sz="11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95" dirty="0"/>
              <a:t>Check</a:t>
            </a:r>
            <a:r>
              <a:rPr spc="-70" dirty="0"/>
              <a:t> </a:t>
            </a:r>
            <a:r>
              <a:rPr dirty="0"/>
              <a:t>4.9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783" y="688385"/>
            <a:ext cx="2871470" cy="42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latin typeface="Arial"/>
                <a:cs typeface="Arial"/>
              </a:rPr>
              <a:t>What are </a:t>
            </a:r>
            <a:r>
              <a:rPr sz="950" spc="10" dirty="0">
                <a:latin typeface="Arial"/>
                <a:cs typeface="Arial"/>
              </a:rPr>
              <a:t>the </a:t>
            </a:r>
            <a:r>
              <a:rPr sz="950" spc="15" dirty="0">
                <a:latin typeface="Arial"/>
                <a:cs typeface="Arial"/>
              </a:rPr>
              <a:t>values </a:t>
            </a:r>
            <a:r>
              <a:rPr sz="950" spc="10" dirty="0">
                <a:latin typeface="Arial"/>
                <a:cs typeface="Arial"/>
              </a:rPr>
              <a:t>of </a:t>
            </a:r>
            <a:r>
              <a:rPr sz="950" spc="15" dirty="0">
                <a:latin typeface="Arial"/>
                <a:cs typeface="Arial"/>
              </a:rPr>
              <a:t>1729 </a:t>
            </a:r>
            <a:r>
              <a:rPr sz="950" spc="5" dirty="0">
                <a:latin typeface="Arial"/>
                <a:cs typeface="Arial"/>
              </a:rPr>
              <a:t>/ </a:t>
            </a:r>
            <a:r>
              <a:rPr sz="950" spc="15" dirty="0">
                <a:latin typeface="Arial"/>
                <a:cs typeface="Arial"/>
              </a:rPr>
              <a:t>100 and 1729 </a:t>
            </a:r>
            <a:r>
              <a:rPr sz="950" spc="15" dirty="0">
                <a:latin typeface="Courier" charset="0"/>
                <a:cs typeface="Courier" charset="0"/>
              </a:rPr>
              <a:t>%</a:t>
            </a:r>
            <a:r>
              <a:rPr sz="950" spc="-405" dirty="0">
                <a:latin typeface="Courier" charset="0"/>
                <a:cs typeface="Courier" charset="0"/>
              </a:rPr>
              <a:t> </a:t>
            </a:r>
            <a:r>
              <a:rPr sz="950" spc="15" dirty="0">
                <a:latin typeface="Arial"/>
                <a:cs typeface="Arial"/>
              </a:rPr>
              <a:t>100?</a:t>
            </a:r>
            <a:endParaRPr sz="950" dirty="0">
              <a:latin typeface="Arial"/>
              <a:cs typeface="Arial"/>
            </a:endParaRPr>
          </a:p>
          <a:p>
            <a:pPr marL="236854">
              <a:lnSpc>
                <a:spcPct val="100000"/>
              </a:lnSpc>
              <a:spcBef>
                <a:spcPts val="710"/>
              </a:spcBef>
            </a:pPr>
            <a:r>
              <a:rPr sz="1150" b="1" spc="15" dirty="0">
                <a:latin typeface="Arial"/>
                <a:cs typeface="Arial"/>
              </a:rPr>
              <a:t>Answer: </a:t>
            </a:r>
            <a:r>
              <a:rPr sz="1150" spc="15" dirty="0">
                <a:latin typeface="Arial"/>
                <a:cs typeface="Arial"/>
              </a:rPr>
              <a:t>17 and</a:t>
            </a:r>
            <a:r>
              <a:rPr sz="1150" spc="-110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29</a:t>
            </a:r>
            <a:endParaRPr sz="11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95" dirty="0"/>
              <a:t>Check</a:t>
            </a:r>
            <a:r>
              <a:rPr spc="-75" dirty="0"/>
              <a:t> </a:t>
            </a:r>
            <a:r>
              <a:rPr spc="25" dirty="0"/>
              <a:t>4.10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783" y="687463"/>
            <a:ext cx="5965825" cy="648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If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15" dirty="0">
                <a:latin typeface="Courier" charset="0"/>
                <a:cs typeface="Courier" charset="0"/>
              </a:rPr>
              <a:t>n</a:t>
            </a:r>
            <a:r>
              <a:rPr sz="950" spc="-310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Arial"/>
                <a:cs typeface="Arial"/>
              </a:rPr>
              <a:t>is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positive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number,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what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is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(</a:t>
            </a:r>
            <a:r>
              <a:rPr sz="950" spc="10" dirty="0">
                <a:latin typeface="Courier" charset="0"/>
                <a:cs typeface="Courier" charset="0"/>
              </a:rPr>
              <a:t>n</a:t>
            </a:r>
            <a:r>
              <a:rPr sz="950" spc="-310" dirty="0">
                <a:latin typeface="Courier" charset="0"/>
                <a:cs typeface="Courier" charset="0"/>
              </a:rPr>
              <a:t> </a:t>
            </a:r>
            <a:r>
              <a:rPr sz="950" spc="5" dirty="0">
                <a:latin typeface="Arial"/>
                <a:cs typeface="Arial"/>
              </a:rPr>
              <a:t>/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10)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15" dirty="0">
                <a:latin typeface="Courier" charset="0"/>
                <a:cs typeface="Courier" charset="0"/>
              </a:rPr>
              <a:t>%</a:t>
            </a:r>
            <a:r>
              <a:rPr sz="950" spc="-310" dirty="0">
                <a:latin typeface="Courier" charset="0"/>
                <a:cs typeface="Courier" charset="0"/>
              </a:rPr>
              <a:t> </a:t>
            </a:r>
            <a:r>
              <a:rPr sz="950" spc="15" dirty="0">
                <a:latin typeface="Arial"/>
                <a:cs typeface="Arial"/>
              </a:rPr>
              <a:t>10?</a:t>
            </a:r>
            <a:endParaRPr sz="950" dirty="0">
              <a:latin typeface="Arial"/>
              <a:cs typeface="Arial"/>
            </a:endParaRPr>
          </a:p>
          <a:p>
            <a:pPr marL="236854" marR="5080">
              <a:lnSpc>
                <a:spcPct val="121900"/>
              </a:lnSpc>
              <a:spcBef>
                <a:spcPts val="459"/>
              </a:spcBef>
            </a:pPr>
            <a:r>
              <a:rPr sz="1150" b="1" spc="15" dirty="0">
                <a:latin typeface="Arial"/>
                <a:cs typeface="Arial"/>
              </a:rPr>
              <a:t>Answer:</a:t>
            </a:r>
            <a:r>
              <a:rPr sz="1150" b="1" spc="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It </a:t>
            </a:r>
            <a:r>
              <a:rPr sz="1150" spc="10" dirty="0">
                <a:latin typeface="Arial"/>
                <a:cs typeface="Arial"/>
              </a:rPr>
              <a:t>is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the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second-to-last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digit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of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5" dirty="0">
                <a:latin typeface="Courier" charset="0"/>
                <a:cs typeface="Courier" charset="0"/>
              </a:rPr>
              <a:t>n</a:t>
            </a:r>
            <a:r>
              <a:rPr sz="1150" spc="5" dirty="0">
                <a:latin typeface="Arial"/>
                <a:cs typeface="Arial"/>
              </a:rPr>
              <a:t>. </a:t>
            </a:r>
            <a:r>
              <a:rPr sz="1150" spc="10" dirty="0">
                <a:latin typeface="Arial"/>
                <a:cs typeface="Arial"/>
              </a:rPr>
              <a:t>For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example,</a:t>
            </a:r>
            <a:r>
              <a:rPr sz="1150" spc="5" dirty="0">
                <a:latin typeface="Arial"/>
                <a:cs typeface="Arial"/>
              </a:rPr>
              <a:t> if </a:t>
            </a:r>
            <a:r>
              <a:rPr sz="1150" spc="15" dirty="0">
                <a:latin typeface="Courier" charset="0"/>
                <a:cs typeface="Courier" charset="0"/>
              </a:rPr>
              <a:t>n</a:t>
            </a:r>
            <a:r>
              <a:rPr sz="1150" spc="-370" dirty="0">
                <a:latin typeface="Courier" charset="0"/>
                <a:cs typeface="Courier" charset="0"/>
              </a:rPr>
              <a:t> </a:t>
            </a:r>
            <a:r>
              <a:rPr sz="1150" spc="10" dirty="0">
                <a:latin typeface="Arial"/>
                <a:cs typeface="Arial"/>
              </a:rPr>
              <a:t>is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1729,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then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5" dirty="0">
                <a:latin typeface="Courier" charset="0"/>
                <a:cs typeface="Courier" charset="0"/>
              </a:rPr>
              <a:t>n</a:t>
            </a:r>
            <a:r>
              <a:rPr sz="1150" spc="-370" dirty="0">
                <a:latin typeface="Courier" charset="0"/>
                <a:cs typeface="Courier" charset="0"/>
              </a:rPr>
              <a:t> </a:t>
            </a:r>
            <a:r>
              <a:rPr sz="1150" spc="5" dirty="0">
                <a:latin typeface="Arial"/>
                <a:cs typeface="Arial"/>
              </a:rPr>
              <a:t>/ </a:t>
            </a:r>
            <a:r>
              <a:rPr sz="1150" spc="15" dirty="0">
                <a:latin typeface="Arial"/>
                <a:cs typeface="Arial"/>
              </a:rPr>
              <a:t>10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is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172,  </a:t>
            </a:r>
            <a:r>
              <a:rPr sz="1150" spc="15" dirty="0">
                <a:latin typeface="Arial"/>
                <a:cs typeface="Arial"/>
              </a:rPr>
              <a:t>and</a:t>
            </a:r>
            <a:r>
              <a:rPr sz="1150" spc="-1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(</a:t>
            </a:r>
            <a:r>
              <a:rPr sz="1150" spc="10" dirty="0">
                <a:latin typeface="Courier" charset="0"/>
                <a:cs typeface="Courier" charset="0"/>
              </a:rPr>
              <a:t>n</a:t>
            </a:r>
            <a:r>
              <a:rPr sz="1150" spc="-385" dirty="0">
                <a:latin typeface="Courier" charset="0"/>
                <a:cs typeface="Courier" charset="0"/>
              </a:rPr>
              <a:t> </a:t>
            </a:r>
            <a:r>
              <a:rPr sz="1150" spc="5" dirty="0">
                <a:latin typeface="Arial"/>
                <a:cs typeface="Arial"/>
              </a:rPr>
              <a:t>/</a:t>
            </a:r>
            <a:r>
              <a:rPr sz="1150" spc="-1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10)</a:t>
            </a:r>
            <a:r>
              <a:rPr sz="1150" spc="-10" dirty="0">
                <a:latin typeface="Arial"/>
                <a:cs typeface="Arial"/>
              </a:rPr>
              <a:t> </a:t>
            </a:r>
            <a:r>
              <a:rPr sz="1150" spc="15" dirty="0">
                <a:latin typeface="Courier" charset="0"/>
                <a:cs typeface="Courier" charset="0"/>
              </a:rPr>
              <a:t>%</a:t>
            </a:r>
            <a:r>
              <a:rPr sz="1150" spc="-385" dirty="0">
                <a:latin typeface="Courier" charset="0"/>
                <a:cs typeface="Courier" charset="0"/>
              </a:rPr>
              <a:t> </a:t>
            </a:r>
            <a:r>
              <a:rPr sz="1150" spc="15" dirty="0">
                <a:latin typeface="Arial"/>
                <a:cs typeface="Arial"/>
              </a:rPr>
              <a:t>10</a:t>
            </a:r>
            <a:r>
              <a:rPr sz="1150" spc="-1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is</a:t>
            </a:r>
            <a:r>
              <a:rPr sz="1150" spc="-1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2.</a:t>
            </a:r>
            <a:endParaRPr sz="11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Calling </a:t>
            </a:r>
            <a:r>
              <a:rPr spc="55" dirty="0"/>
              <a:t>Static</a:t>
            </a:r>
            <a:r>
              <a:rPr spc="-110" dirty="0"/>
              <a:t> </a:t>
            </a:r>
            <a:r>
              <a:rPr spc="130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655970" y="798441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4110" y="695800"/>
            <a:ext cx="2686685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>
                <a:latin typeface="Arial"/>
                <a:cs typeface="Arial"/>
              </a:rPr>
              <a:t>Can </a:t>
            </a:r>
            <a:r>
              <a:rPr sz="1150" spc="10" dirty="0">
                <a:latin typeface="Arial"/>
                <a:cs typeface="Arial"/>
              </a:rPr>
              <a:t>not call </a:t>
            </a:r>
            <a:r>
              <a:rPr sz="1150" spc="15" dirty="0">
                <a:latin typeface="Arial"/>
                <a:cs typeface="Arial"/>
              </a:rPr>
              <a:t>a method on a number</a:t>
            </a:r>
            <a:r>
              <a:rPr sz="1150" spc="-12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type</a:t>
            </a:r>
            <a:endParaRPr sz="1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2862" y="938672"/>
            <a:ext cx="5642610" cy="152606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50"/>
              </a:spcBef>
            </a:pPr>
            <a:r>
              <a:rPr sz="700" dirty="0">
                <a:latin typeface="Courier" charset="0"/>
                <a:cs typeface="Courier" charset="0"/>
              </a:rPr>
              <a:t>double root = 2.sqrt(); //</a:t>
            </a:r>
            <a:r>
              <a:rPr sz="700" spc="5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Error</a:t>
            </a:r>
          </a:p>
        </p:txBody>
      </p:sp>
      <p:sp>
        <p:nvSpPr>
          <p:cNvPr id="6" name="object 6"/>
          <p:cNvSpPr/>
          <p:nvPr/>
        </p:nvSpPr>
        <p:spPr>
          <a:xfrm>
            <a:off x="655970" y="1305943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5970" y="1559694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4110" y="1203302"/>
            <a:ext cx="3310254" cy="44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>
                <a:latin typeface="Arial"/>
                <a:cs typeface="Arial"/>
              </a:rPr>
              <a:t>Use a </a:t>
            </a:r>
            <a:r>
              <a:rPr sz="1150" spc="15" dirty="0">
                <a:latin typeface="Courier" charset="0"/>
                <a:cs typeface="Courier" charset="0"/>
              </a:rPr>
              <a:t>static</a:t>
            </a:r>
            <a:r>
              <a:rPr sz="1150" spc="-465" dirty="0">
                <a:latin typeface="Courier" charset="0"/>
                <a:cs typeface="Courier" charset="0"/>
              </a:rPr>
              <a:t> </a:t>
            </a:r>
            <a:r>
              <a:rPr sz="1150" spc="15" dirty="0">
                <a:latin typeface="Arial"/>
                <a:cs typeface="Arial"/>
              </a:rPr>
              <a:t>method </a:t>
            </a:r>
            <a:r>
              <a:rPr sz="1150" spc="10" dirty="0">
                <a:latin typeface="Arial"/>
                <a:cs typeface="Arial"/>
              </a:rPr>
              <a:t>instead.</a:t>
            </a:r>
            <a:endParaRPr sz="1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5" dirty="0">
                <a:latin typeface="Courier" charset="0"/>
                <a:cs typeface="Courier" charset="0"/>
              </a:rPr>
              <a:t>static</a:t>
            </a:r>
            <a:r>
              <a:rPr sz="1150" spc="-470" dirty="0">
                <a:latin typeface="Courier" charset="0"/>
                <a:cs typeface="Courier" charset="0"/>
              </a:rPr>
              <a:t> </a:t>
            </a:r>
            <a:r>
              <a:rPr sz="1150" spc="15" dirty="0">
                <a:latin typeface="Arial"/>
                <a:cs typeface="Arial"/>
              </a:rPr>
              <a:t>method does </a:t>
            </a:r>
            <a:r>
              <a:rPr sz="1150" spc="10" dirty="0">
                <a:latin typeface="Arial"/>
                <a:cs typeface="Arial"/>
              </a:rPr>
              <a:t>not operate </a:t>
            </a:r>
            <a:r>
              <a:rPr sz="1150" spc="15" dirty="0">
                <a:latin typeface="Arial"/>
                <a:cs typeface="Arial"/>
              </a:rPr>
              <a:t>on an </a:t>
            </a:r>
            <a:r>
              <a:rPr sz="1150" spc="10" dirty="0">
                <a:latin typeface="Arial"/>
                <a:cs typeface="Arial"/>
              </a:rPr>
              <a:t>object: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2862" y="1706603"/>
            <a:ext cx="5642610" cy="152606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50"/>
              </a:spcBef>
            </a:pPr>
            <a:r>
              <a:rPr sz="700" dirty="0">
                <a:latin typeface="Courier" charset="0"/>
                <a:cs typeface="Courier" charset="0"/>
              </a:rPr>
              <a:t>double root = Math.sqrt(2); //</a:t>
            </a:r>
            <a:r>
              <a:rPr sz="700" spc="30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Correct</a:t>
            </a:r>
          </a:p>
        </p:txBody>
      </p:sp>
      <p:sp>
        <p:nvSpPr>
          <p:cNvPr id="10" name="object 10"/>
          <p:cNvSpPr/>
          <p:nvPr/>
        </p:nvSpPr>
        <p:spPr>
          <a:xfrm>
            <a:off x="655970" y="2067196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5970" y="2314270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4110" y="1892698"/>
            <a:ext cx="2860675" cy="512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1000"/>
              </a:lnSpc>
            </a:pPr>
            <a:r>
              <a:rPr sz="1150" spc="10" dirty="0">
                <a:latin typeface="Arial"/>
                <a:cs typeface="Arial"/>
              </a:rPr>
              <a:t>Static </a:t>
            </a:r>
            <a:r>
              <a:rPr sz="1150" spc="15" dirty="0">
                <a:latin typeface="Arial"/>
                <a:cs typeface="Arial"/>
              </a:rPr>
              <a:t>methods </a:t>
            </a:r>
            <a:r>
              <a:rPr sz="1150" spc="10" dirty="0">
                <a:latin typeface="Arial"/>
                <a:cs typeface="Arial"/>
              </a:rPr>
              <a:t>are declared inside</a:t>
            </a:r>
            <a:r>
              <a:rPr sz="1150" spc="-4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classes  Calling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static</a:t>
            </a:r>
            <a:r>
              <a:rPr sz="1150" spc="-6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method: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89527" y="2412210"/>
            <a:ext cx="2424010" cy="400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Reading</a:t>
            </a:r>
            <a:r>
              <a:rPr spc="-50" dirty="0"/>
              <a:t> </a:t>
            </a:r>
            <a:r>
              <a:rPr spc="95" dirty="0"/>
              <a:t>Input</a:t>
            </a:r>
          </a:p>
        </p:txBody>
      </p:sp>
      <p:sp>
        <p:nvSpPr>
          <p:cNvPr id="3" name="object 3"/>
          <p:cNvSpPr/>
          <p:nvPr/>
        </p:nvSpPr>
        <p:spPr>
          <a:xfrm>
            <a:off x="655970" y="79878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4110" y="696147"/>
            <a:ext cx="390652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>
                <a:latin typeface="Arial"/>
                <a:cs typeface="Arial"/>
              </a:rPr>
              <a:t>When a </a:t>
            </a:r>
            <a:r>
              <a:rPr sz="1150" spc="10" dirty="0">
                <a:latin typeface="Arial"/>
                <a:cs typeface="Arial"/>
              </a:rPr>
              <a:t>program asks for user</a:t>
            </a:r>
            <a:r>
              <a:rPr sz="1150" spc="-4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input</a:t>
            </a:r>
            <a:endParaRPr sz="1150">
              <a:latin typeface="Arial"/>
              <a:cs typeface="Arial"/>
            </a:endParaRPr>
          </a:p>
          <a:p>
            <a:pPr marL="281305">
              <a:lnSpc>
                <a:spcPct val="100000"/>
              </a:lnSpc>
              <a:spcBef>
                <a:spcPts val="710"/>
              </a:spcBef>
            </a:pPr>
            <a:r>
              <a:rPr sz="900" dirty="0">
                <a:latin typeface="Arial"/>
                <a:cs typeface="Arial"/>
              </a:rPr>
              <a:t>It should first print a message that tells the user which input is</a:t>
            </a:r>
            <a:r>
              <a:rPr sz="900" spc="-10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expected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9968" y="1159383"/>
            <a:ext cx="5182235" cy="129523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290"/>
              </a:spcBef>
            </a:pPr>
            <a:r>
              <a:rPr sz="600" spc="20" dirty="0">
                <a:latin typeface="Courier" charset="0"/>
                <a:cs typeface="Courier" charset="0"/>
              </a:rPr>
              <a:t>System.out.print("Please enter the number of bottles: "); // Display</a:t>
            </a:r>
            <a:r>
              <a:rPr sz="600" spc="15" dirty="0">
                <a:latin typeface="Courier" charset="0"/>
                <a:cs typeface="Courier" charset="0"/>
              </a:rPr>
              <a:t> </a:t>
            </a:r>
            <a:r>
              <a:rPr sz="600" spc="20" dirty="0">
                <a:latin typeface="Courier" charset="0"/>
                <a:cs typeface="Courier" charset="0"/>
              </a:rPr>
              <a:t>prompt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5970" y="1519976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5970" y="2207775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5970" y="2708600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4110" y="1417335"/>
            <a:ext cx="3475354" cy="138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This </a:t>
            </a:r>
            <a:r>
              <a:rPr sz="1150" spc="15" dirty="0">
                <a:latin typeface="Arial"/>
                <a:cs typeface="Arial"/>
              </a:rPr>
              <a:t>message </a:t>
            </a:r>
            <a:r>
              <a:rPr sz="1150" spc="10" dirty="0">
                <a:latin typeface="Arial"/>
                <a:cs typeface="Arial"/>
              </a:rPr>
              <a:t>is called </a:t>
            </a:r>
            <a:r>
              <a:rPr sz="1150" spc="15" dirty="0">
                <a:latin typeface="Arial"/>
                <a:cs typeface="Arial"/>
              </a:rPr>
              <a:t>a</a:t>
            </a:r>
            <a:r>
              <a:rPr sz="1150" spc="-85" dirty="0">
                <a:latin typeface="Arial"/>
                <a:cs typeface="Arial"/>
              </a:rPr>
              <a:t> </a:t>
            </a:r>
            <a:r>
              <a:rPr sz="1150" b="1" spc="15" dirty="0">
                <a:latin typeface="Arial"/>
                <a:cs typeface="Arial"/>
              </a:rPr>
              <a:t>prompt</a:t>
            </a:r>
            <a:endParaRPr sz="1150" dirty="0">
              <a:latin typeface="Arial"/>
              <a:cs typeface="Arial"/>
            </a:endParaRPr>
          </a:p>
          <a:p>
            <a:pPr marL="281305" marR="102870">
              <a:lnSpc>
                <a:spcPct val="131400"/>
              </a:lnSpc>
              <a:spcBef>
                <a:spcPts val="420"/>
              </a:spcBef>
            </a:pPr>
            <a:r>
              <a:rPr sz="900" dirty="0">
                <a:latin typeface="Arial"/>
                <a:cs typeface="Arial"/>
              </a:rPr>
              <a:t>Use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Courier" charset="0"/>
                <a:cs typeface="Courier" charset="0"/>
              </a:rPr>
              <a:t>print</a:t>
            </a:r>
            <a:r>
              <a:rPr sz="900" spc="-310" dirty="0">
                <a:latin typeface="Courier" charset="0"/>
                <a:cs typeface="Courier" charset="0"/>
              </a:rPr>
              <a:t> </a:t>
            </a:r>
            <a:r>
              <a:rPr sz="900" dirty="0">
                <a:latin typeface="Arial"/>
                <a:cs typeface="Arial"/>
              </a:rPr>
              <a:t>method,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Courier" charset="0"/>
                <a:cs typeface="Courier" charset="0"/>
              </a:rPr>
              <a:t>println,</a:t>
            </a:r>
            <a:r>
              <a:rPr sz="900" spc="-310" dirty="0">
                <a:latin typeface="Courier" charset="0"/>
                <a:cs typeface="Courier" charset="0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display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prompt  Leave a space after the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colon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150" spc="15" dirty="0">
                <a:latin typeface="Courier" charset="0"/>
                <a:cs typeface="Courier" charset="0"/>
              </a:rPr>
              <a:t>System.in</a:t>
            </a:r>
            <a:r>
              <a:rPr sz="1150" spc="-425" dirty="0">
                <a:latin typeface="Courier" charset="0"/>
                <a:cs typeface="Courier" charset="0"/>
              </a:rPr>
              <a:t> </a:t>
            </a:r>
            <a:r>
              <a:rPr sz="1150" spc="15" dirty="0">
                <a:latin typeface="Arial"/>
                <a:cs typeface="Arial"/>
              </a:rPr>
              <a:t>has </a:t>
            </a:r>
            <a:r>
              <a:rPr sz="1150" spc="10" dirty="0">
                <a:latin typeface="Arial"/>
                <a:cs typeface="Arial"/>
              </a:rPr>
              <a:t>minimal set of features</a:t>
            </a:r>
            <a:endParaRPr sz="1150" dirty="0">
              <a:latin typeface="Arial"/>
              <a:cs typeface="Arial"/>
            </a:endParaRPr>
          </a:p>
          <a:p>
            <a:pPr marL="281305">
              <a:lnSpc>
                <a:spcPct val="100000"/>
              </a:lnSpc>
              <a:spcBef>
                <a:spcPts val="710"/>
              </a:spcBef>
            </a:pPr>
            <a:r>
              <a:rPr sz="900" dirty="0">
                <a:latin typeface="Arial"/>
                <a:cs typeface="Arial"/>
              </a:rPr>
              <a:t>Must be combined with other classes to be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useful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150" spc="15" dirty="0">
                <a:latin typeface="Arial"/>
                <a:cs typeface="Arial"/>
              </a:rPr>
              <a:t>Use a </a:t>
            </a:r>
            <a:r>
              <a:rPr sz="1150" spc="10" dirty="0">
                <a:latin typeface="Arial"/>
                <a:cs typeface="Arial"/>
              </a:rPr>
              <a:t>class called </a:t>
            </a:r>
            <a:r>
              <a:rPr sz="1150" spc="15" dirty="0">
                <a:latin typeface="Courier" charset="0"/>
                <a:cs typeface="Courier" charset="0"/>
              </a:rPr>
              <a:t>Scanner</a:t>
            </a:r>
            <a:r>
              <a:rPr sz="1150" spc="-415" dirty="0">
                <a:latin typeface="Courier" charset="0"/>
                <a:cs typeface="Courier" charset="0"/>
              </a:rPr>
              <a:t> </a:t>
            </a:r>
            <a:r>
              <a:rPr sz="1150" spc="10" dirty="0">
                <a:latin typeface="Arial"/>
                <a:cs typeface="Arial"/>
              </a:rPr>
              <a:t>to read keyboard input.</a:t>
            </a:r>
            <a:endParaRPr sz="11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Reading </a:t>
            </a:r>
            <a:r>
              <a:rPr spc="95" dirty="0"/>
              <a:t>Input </a:t>
            </a:r>
            <a:r>
              <a:rPr spc="-100" dirty="0"/>
              <a:t>-</a:t>
            </a:r>
            <a:r>
              <a:rPr spc="-170" dirty="0"/>
              <a:t> </a:t>
            </a:r>
            <a:r>
              <a:rPr spc="114" dirty="0">
                <a:latin typeface="Trebuchet MS"/>
                <a:cs typeface="Trebuchet MS"/>
              </a:rPr>
              <a:t>Scanner</a:t>
            </a:r>
          </a:p>
        </p:txBody>
      </p:sp>
      <p:sp>
        <p:nvSpPr>
          <p:cNvPr id="3" name="object 3"/>
          <p:cNvSpPr/>
          <p:nvPr/>
        </p:nvSpPr>
        <p:spPr>
          <a:xfrm>
            <a:off x="655970" y="804544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4110" y="701903"/>
            <a:ext cx="1928495" cy="1769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>
                <a:latin typeface="Arial"/>
                <a:cs typeface="Arial"/>
              </a:rPr>
              <a:t>To </a:t>
            </a:r>
            <a:r>
              <a:rPr sz="1150" spc="10" dirty="0">
                <a:latin typeface="Arial"/>
                <a:cs typeface="Arial"/>
              </a:rPr>
              <a:t>obtain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5" dirty="0">
                <a:latin typeface="Courier" charset="0"/>
                <a:cs typeface="Courier" charset="0"/>
              </a:rPr>
              <a:t>Scanner</a:t>
            </a:r>
            <a:r>
              <a:rPr sz="1150" spc="-455" dirty="0">
                <a:latin typeface="Courier" charset="0"/>
                <a:cs typeface="Courier" charset="0"/>
              </a:rPr>
              <a:t> </a:t>
            </a:r>
            <a:r>
              <a:rPr sz="1150" spc="10" dirty="0">
                <a:latin typeface="Arial"/>
                <a:cs typeface="Arial"/>
              </a:rPr>
              <a:t>object: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2862" y="944775"/>
            <a:ext cx="5642610" cy="152606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50"/>
              </a:spcBef>
            </a:pPr>
            <a:r>
              <a:rPr sz="700" dirty="0">
                <a:latin typeface="Courier" charset="0"/>
                <a:cs typeface="Courier" charset="0"/>
              </a:rPr>
              <a:t>Scanner in = new</a:t>
            </a:r>
            <a:r>
              <a:rPr sz="700" spc="25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Scanner(System.in);</a:t>
            </a:r>
          </a:p>
        </p:txBody>
      </p:sp>
      <p:sp>
        <p:nvSpPr>
          <p:cNvPr id="6" name="object 6"/>
          <p:cNvSpPr/>
          <p:nvPr/>
        </p:nvSpPr>
        <p:spPr>
          <a:xfrm>
            <a:off x="655970" y="1312047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110" y="1209405"/>
            <a:ext cx="4232910" cy="1769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>
                <a:latin typeface="Arial"/>
                <a:cs typeface="Arial"/>
              </a:rPr>
              <a:t>Use </a:t>
            </a:r>
            <a:r>
              <a:rPr sz="1150" spc="10" dirty="0">
                <a:latin typeface="Arial"/>
                <a:cs typeface="Arial"/>
              </a:rPr>
              <a:t>the </a:t>
            </a:r>
            <a:r>
              <a:rPr sz="1150" spc="10" dirty="0">
                <a:latin typeface="Courier" charset="0"/>
                <a:cs typeface="Courier" charset="0"/>
              </a:rPr>
              <a:t>Scanner</a:t>
            </a:r>
            <a:r>
              <a:rPr sz="1150" spc="10" dirty="0">
                <a:latin typeface="Arial"/>
                <a:cs typeface="Arial"/>
              </a:rPr>
              <a:t>'s </a:t>
            </a:r>
            <a:r>
              <a:rPr sz="1150" spc="15" dirty="0">
                <a:latin typeface="Courier" charset="0"/>
                <a:cs typeface="Courier" charset="0"/>
              </a:rPr>
              <a:t>nextInt </a:t>
            </a:r>
            <a:r>
              <a:rPr sz="1150" spc="15" dirty="0">
                <a:latin typeface="Arial"/>
                <a:cs typeface="Arial"/>
              </a:rPr>
              <a:t>method </a:t>
            </a:r>
            <a:r>
              <a:rPr sz="1150" spc="10" dirty="0">
                <a:latin typeface="Arial"/>
                <a:cs typeface="Arial"/>
              </a:rPr>
              <a:t>to read </a:t>
            </a:r>
            <a:r>
              <a:rPr sz="1150" spc="15" dirty="0">
                <a:latin typeface="Arial"/>
                <a:cs typeface="Arial"/>
              </a:rPr>
              <a:t>an </a:t>
            </a:r>
            <a:r>
              <a:rPr sz="1150" spc="10" dirty="0">
                <a:latin typeface="Arial"/>
                <a:cs typeface="Arial"/>
              </a:rPr>
              <a:t>integer</a:t>
            </a:r>
            <a:r>
              <a:rPr sz="1150" spc="-3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value: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2862" y="1458955"/>
            <a:ext cx="5642610" cy="260328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1910" marR="2503805">
              <a:lnSpc>
                <a:spcPct val="100000"/>
              </a:lnSpc>
              <a:spcBef>
                <a:spcPts val="350"/>
              </a:spcBef>
            </a:pPr>
            <a:r>
              <a:rPr sz="700" dirty="0">
                <a:latin typeface="Courier" charset="0"/>
                <a:cs typeface="Courier" charset="0"/>
              </a:rPr>
              <a:t>System.out.print("Please enter the number of bottles: ");  int bottles =</a:t>
            </a:r>
            <a:r>
              <a:rPr sz="700" spc="-5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in.nextInt();</a:t>
            </a:r>
          </a:p>
        </p:txBody>
      </p:sp>
      <p:sp>
        <p:nvSpPr>
          <p:cNvPr id="9" name="object 9"/>
          <p:cNvSpPr/>
          <p:nvPr/>
        </p:nvSpPr>
        <p:spPr>
          <a:xfrm>
            <a:off x="655970" y="193306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970" y="2807842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4110" y="1830428"/>
            <a:ext cx="4414520" cy="1068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>
                <a:latin typeface="Arial"/>
                <a:cs typeface="Arial"/>
              </a:rPr>
              <a:t>When </a:t>
            </a:r>
            <a:r>
              <a:rPr sz="1150" spc="10" dirty="0">
                <a:latin typeface="Arial"/>
                <a:cs typeface="Arial"/>
              </a:rPr>
              <a:t>the </a:t>
            </a:r>
            <a:r>
              <a:rPr sz="1150" spc="15" dirty="0">
                <a:latin typeface="Courier" charset="0"/>
                <a:cs typeface="Courier" charset="0"/>
              </a:rPr>
              <a:t>nextInt</a:t>
            </a:r>
            <a:r>
              <a:rPr sz="1150" spc="-455" dirty="0">
                <a:latin typeface="Courier" charset="0"/>
                <a:cs typeface="Courier" charset="0"/>
              </a:rPr>
              <a:t> </a:t>
            </a:r>
            <a:r>
              <a:rPr sz="1150" spc="15" dirty="0">
                <a:latin typeface="Arial"/>
                <a:cs typeface="Arial"/>
              </a:rPr>
              <a:t>method </a:t>
            </a:r>
            <a:r>
              <a:rPr sz="1150" spc="10" dirty="0">
                <a:latin typeface="Arial"/>
                <a:cs typeface="Arial"/>
              </a:rPr>
              <a:t>is called,</a:t>
            </a:r>
            <a:endParaRPr sz="1150" dirty="0">
              <a:latin typeface="Arial"/>
              <a:cs typeface="Arial"/>
            </a:endParaRPr>
          </a:p>
          <a:p>
            <a:pPr marL="281305" marR="5080">
              <a:lnSpc>
                <a:spcPct val="136300"/>
              </a:lnSpc>
              <a:spcBef>
                <a:spcPts val="315"/>
              </a:spcBef>
            </a:pPr>
            <a:r>
              <a:rPr sz="900" dirty="0">
                <a:latin typeface="Arial"/>
                <a:cs typeface="Arial"/>
              </a:rPr>
              <a:t>The program waits until the user types a number and presses the Enter key;  After the user supplies the input, the number is placed into the </a:t>
            </a:r>
            <a:r>
              <a:rPr sz="900" dirty="0">
                <a:latin typeface="Courier" charset="0"/>
                <a:cs typeface="Courier" charset="0"/>
              </a:rPr>
              <a:t>bottles</a:t>
            </a:r>
            <a:r>
              <a:rPr sz="900" spc="-405" dirty="0">
                <a:latin typeface="Courier" charset="0"/>
                <a:cs typeface="Courier" charset="0"/>
              </a:rPr>
              <a:t> </a:t>
            </a:r>
            <a:r>
              <a:rPr sz="900" dirty="0">
                <a:latin typeface="Arial"/>
                <a:cs typeface="Arial"/>
              </a:rPr>
              <a:t>variable;  The program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continues.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150" spc="15" dirty="0">
                <a:latin typeface="Arial"/>
                <a:cs typeface="Arial"/>
              </a:rPr>
              <a:t>Use </a:t>
            </a:r>
            <a:r>
              <a:rPr sz="1150" spc="10" dirty="0">
                <a:latin typeface="Arial"/>
                <a:cs typeface="Arial"/>
              </a:rPr>
              <a:t>the </a:t>
            </a:r>
            <a:r>
              <a:rPr sz="1150" spc="15" dirty="0">
                <a:latin typeface="Courier" charset="0"/>
                <a:cs typeface="Courier" charset="0"/>
              </a:rPr>
              <a:t>nextDouble</a:t>
            </a:r>
            <a:r>
              <a:rPr sz="1150" spc="-420" dirty="0">
                <a:latin typeface="Courier" charset="0"/>
                <a:cs typeface="Courier" charset="0"/>
              </a:rPr>
              <a:t> </a:t>
            </a:r>
            <a:r>
              <a:rPr sz="1150" spc="15" dirty="0">
                <a:latin typeface="Arial"/>
                <a:cs typeface="Arial"/>
              </a:rPr>
              <a:t>method </a:t>
            </a:r>
            <a:r>
              <a:rPr sz="1150" spc="10" dirty="0">
                <a:latin typeface="Arial"/>
                <a:cs typeface="Arial"/>
              </a:rPr>
              <a:t>to read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floating-point number: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2862" y="2954751"/>
            <a:ext cx="5642610" cy="260328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1910" marR="3747135">
              <a:lnSpc>
                <a:spcPct val="100000"/>
              </a:lnSpc>
              <a:spcBef>
                <a:spcPts val="350"/>
              </a:spcBef>
            </a:pPr>
            <a:r>
              <a:rPr sz="700" dirty="0">
                <a:latin typeface="Courier" charset="0"/>
                <a:cs typeface="Courier" charset="0"/>
              </a:rPr>
              <a:t>System.out.print("Enter price: ");  double price =</a:t>
            </a:r>
            <a:r>
              <a:rPr sz="700" spc="10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in.nextDouble();</a:t>
            </a:r>
          </a:p>
        </p:txBody>
      </p:sp>
      <p:sp>
        <p:nvSpPr>
          <p:cNvPr id="13" name="object 13"/>
          <p:cNvSpPr/>
          <p:nvPr/>
        </p:nvSpPr>
        <p:spPr>
          <a:xfrm>
            <a:off x="655970" y="3428865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4110" y="3294502"/>
            <a:ext cx="575310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100"/>
              </a:lnSpc>
            </a:pPr>
            <a:r>
              <a:rPr sz="1150" spc="15" dirty="0">
                <a:latin typeface="Arial"/>
                <a:cs typeface="Arial"/>
              </a:rPr>
              <a:t>To use </a:t>
            </a:r>
            <a:r>
              <a:rPr sz="1150" spc="10" dirty="0">
                <a:latin typeface="Arial"/>
                <a:cs typeface="Arial"/>
              </a:rPr>
              <a:t>the </a:t>
            </a:r>
            <a:r>
              <a:rPr sz="1150" spc="15" dirty="0">
                <a:latin typeface="Courier" charset="0"/>
                <a:cs typeface="Courier" charset="0"/>
              </a:rPr>
              <a:t>Scanner</a:t>
            </a:r>
            <a:r>
              <a:rPr sz="1150" spc="-375" dirty="0">
                <a:latin typeface="Courier" charset="0"/>
                <a:cs typeface="Courier" charset="0"/>
              </a:rPr>
              <a:t> </a:t>
            </a:r>
            <a:r>
              <a:rPr sz="1150" spc="10" dirty="0">
                <a:latin typeface="Arial"/>
                <a:cs typeface="Arial"/>
              </a:rPr>
              <a:t>class, import </a:t>
            </a:r>
            <a:r>
              <a:rPr sz="1150" spc="5" dirty="0">
                <a:latin typeface="Arial"/>
                <a:cs typeface="Arial"/>
              </a:rPr>
              <a:t>it </a:t>
            </a:r>
            <a:r>
              <a:rPr sz="1150" spc="10" dirty="0">
                <a:latin typeface="Arial"/>
                <a:cs typeface="Arial"/>
              </a:rPr>
              <a:t>by placing the following at the top of your program  </a:t>
            </a:r>
            <a:r>
              <a:rPr sz="1150" spc="5" dirty="0">
                <a:latin typeface="Arial"/>
                <a:cs typeface="Arial"/>
              </a:rPr>
              <a:t>file: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2862" y="3782781"/>
            <a:ext cx="5642610" cy="152606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50"/>
              </a:spcBef>
            </a:pPr>
            <a:r>
              <a:rPr sz="700" dirty="0">
                <a:latin typeface="Courier" charset="0"/>
                <a:cs typeface="Courier" charset="0"/>
              </a:rPr>
              <a:t>import</a:t>
            </a:r>
            <a:r>
              <a:rPr sz="700" spc="-5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java.util.Scanner;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9361" y="809561"/>
            <a:ext cx="2739639" cy="3686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Reading</a:t>
            </a:r>
            <a:r>
              <a:rPr spc="-50" dirty="0"/>
              <a:t> </a:t>
            </a:r>
            <a:r>
              <a:rPr spc="95" dirty="0"/>
              <a:t>Input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57599" y="914400"/>
            <a:ext cx="2819400" cy="1119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pc="20" dirty="0">
                <a:latin typeface="Arial"/>
                <a:cs typeface="Arial"/>
              </a:rPr>
              <a:t>A </a:t>
            </a:r>
            <a:r>
              <a:rPr spc="15" dirty="0">
                <a:latin typeface="Arial"/>
                <a:cs typeface="Arial"/>
              </a:rPr>
              <a:t>supermarket scanner reads bar codes. The Java Scanner</a:t>
            </a:r>
            <a:r>
              <a:rPr spc="-135" dirty="0">
                <a:latin typeface="Arial"/>
                <a:cs typeface="Arial"/>
              </a:rPr>
              <a:t> </a:t>
            </a:r>
            <a:r>
              <a:rPr spc="15" dirty="0" smtClean="0">
                <a:latin typeface="Arial"/>
                <a:cs typeface="Arial"/>
              </a:rPr>
              <a:t>reads</a:t>
            </a:r>
            <a:r>
              <a:rPr lang="en-US" spc="15" dirty="0" smtClean="0">
                <a:latin typeface="Arial"/>
                <a:cs typeface="Arial"/>
              </a:rPr>
              <a:t> </a:t>
            </a:r>
            <a:r>
              <a:rPr spc="15" dirty="0" smtClean="0">
                <a:latin typeface="Arial"/>
                <a:cs typeface="Arial"/>
              </a:rPr>
              <a:t>numbers </a:t>
            </a:r>
            <a:r>
              <a:rPr spc="15" dirty="0">
                <a:latin typeface="Arial"/>
                <a:cs typeface="Arial"/>
              </a:rPr>
              <a:t>and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text.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Primitive</a:t>
            </a:r>
            <a:r>
              <a:rPr spc="-45" dirty="0"/>
              <a:t> </a:t>
            </a:r>
            <a:r>
              <a:rPr spc="12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0624" y="761573"/>
            <a:ext cx="287655" cy="14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b="1" spc="15" dirty="0">
                <a:solidFill>
                  <a:srgbClr val="2D3B65"/>
                </a:solidFill>
                <a:latin typeface="Arial"/>
                <a:cs typeface="Arial"/>
              </a:rPr>
              <a:t>Type</a:t>
            </a:r>
            <a:endParaRPr sz="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0152" y="1048712"/>
            <a:ext cx="228600" cy="13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5" dirty="0">
                <a:latin typeface="Courier" charset="0"/>
                <a:cs typeface="Courier" charset="0"/>
              </a:rPr>
              <a:t>int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6343" y="1355885"/>
            <a:ext cx="295910" cy="13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5" dirty="0">
                <a:latin typeface="Courier" charset="0"/>
                <a:cs typeface="Courier" charset="0"/>
              </a:rPr>
              <a:t>byte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7233" y="761573"/>
            <a:ext cx="4389755" cy="741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850" b="1" spc="15" dirty="0">
                <a:solidFill>
                  <a:srgbClr val="2D3B65"/>
                </a:solidFill>
                <a:latin typeface="Arial"/>
                <a:cs typeface="Arial"/>
              </a:rPr>
              <a:t>Description</a:t>
            </a:r>
            <a:endParaRPr sz="850" dirty="0">
              <a:latin typeface="Arial"/>
              <a:cs typeface="Arial"/>
            </a:endParaRPr>
          </a:p>
          <a:p>
            <a:pPr marL="12065" marR="5080" algn="ctr">
              <a:lnSpc>
                <a:spcPct val="113399"/>
              </a:lnSpc>
              <a:spcBef>
                <a:spcPts val="525"/>
              </a:spcBef>
            </a:pPr>
            <a:r>
              <a:rPr sz="850" spc="15" dirty="0">
                <a:latin typeface="Arial"/>
                <a:cs typeface="Arial"/>
              </a:rPr>
              <a:t>The </a:t>
            </a:r>
            <a:r>
              <a:rPr sz="850" spc="10" dirty="0">
                <a:latin typeface="Arial"/>
                <a:cs typeface="Arial"/>
              </a:rPr>
              <a:t>integer type, with </a:t>
            </a:r>
            <a:r>
              <a:rPr sz="850" spc="15" dirty="0">
                <a:latin typeface="Arial"/>
                <a:cs typeface="Arial"/>
              </a:rPr>
              <a:t>range -2,147,483,648 (</a:t>
            </a:r>
            <a:r>
              <a:rPr sz="850" spc="15" dirty="0">
                <a:latin typeface="Courier" charset="0"/>
                <a:cs typeface="Courier" charset="0"/>
              </a:rPr>
              <a:t>Integer.MIN_VALUE</a:t>
            </a:r>
            <a:r>
              <a:rPr sz="850" spc="15" dirty="0">
                <a:latin typeface="Arial"/>
                <a:cs typeface="Arial"/>
              </a:rPr>
              <a:t>) </a:t>
            </a:r>
            <a:r>
              <a:rPr sz="850" spc="5" dirty="0">
                <a:latin typeface="Arial"/>
                <a:cs typeface="Arial"/>
              </a:rPr>
              <a:t>. . . </a:t>
            </a:r>
            <a:r>
              <a:rPr sz="850" spc="15" dirty="0">
                <a:latin typeface="Arial"/>
                <a:cs typeface="Arial"/>
              </a:rPr>
              <a:t>2,147,483,647  (</a:t>
            </a:r>
            <a:r>
              <a:rPr sz="850" spc="15" dirty="0">
                <a:latin typeface="Courier" charset="0"/>
                <a:cs typeface="Courier" charset="0"/>
              </a:rPr>
              <a:t>Integer.MAX_VALUE</a:t>
            </a:r>
            <a:r>
              <a:rPr sz="850" spc="15" dirty="0">
                <a:latin typeface="Arial"/>
                <a:cs typeface="Arial"/>
              </a:rPr>
              <a:t>)</a:t>
            </a:r>
            <a:endParaRPr sz="8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850" spc="15" dirty="0">
                <a:latin typeface="Arial"/>
                <a:cs typeface="Arial"/>
              </a:rPr>
              <a:t>The type describing a </a:t>
            </a:r>
            <a:r>
              <a:rPr sz="850" spc="10" dirty="0">
                <a:latin typeface="Arial"/>
                <a:cs typeface="Arial"/>
              </a:rPr>
              <a:t>single byte, with </a:t>
            </a:r>
            <a:r>
              <a:rPr sz="850" spc="15" dirty="0">
                <a:latin typeface="Arial"/>
                <a:cs typeface="Arial"/>
              </a:rPr>
              <a:t>range -128 </a:t>
            </a:r>
            <a:r>
              <a:rPr sz="850" spc="5" dirty="0">
                <a:latin typeface="Arial"/>
                <a:cs typeface="Arial"/>
              </a:rPr>
              <a:t>. . .</a:t>
            </a:r>
            <a:r>
              <a:rPr sz="850" spc="-55" dirty="0">
                <a:latin typeface="Arial"/>
                <a:cs typeface="Arial"/>
              </a:rPr>
              <a:t> </a:t>
            </a:r>
            <a:r>
              <a:rPr sz="850" spc="15" dirty="0">
                <a:latin typeface="Arial"/>
                <a:cs typeface="Arial"/>
              </a:rPr>
              <a:t>127</a:t>
            </a:r>
            <a:endParaRPr sz="8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2541" y="1663057"/>
            <a:ext cx="363220" cy="13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5" dirty="0">
                <a:latin typeface="Courier" charset="0"/>
                <a:cs typeface="Courier" charset="0"/>
              </a:rPr>
              <a:t>short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9228" y="1663057"/>
            <a:ext cx="2606040" cy="14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5" dirty="0">
                <a:latin typeface="Arial"/>
                <a:cs typeface="Arial"/>
              </a:rPr>
              <a:t>The </a:t>
            </a:r>
            <a:r>
              <a:rPr sz="850" spc="10" dirty="0">
                <a:latin typeface="Arial"/>
                <a:cs typeface="Arial"/>
              </a:rPr>
              <a:t>short integer type, with </a:t>
            </a:r>
            <a:r>
              <a:rPr sz="850" spc="15" dirty="0">
                <a:latin typeface="Arial"/>
                <a:cs typeface="Arial"/>
              </a:rPr>
              <a:t>range -32768 </a:t>
            </a:r>
            <a:r>
              <a:rPr sz="850" spc="5" dirty="0">
                <a:latin typeface="Arial"/>
                <a:cs typeface="Arial"/>
              </a:rPr>
              <a:t>. . . </a:t>
            </a:r>
            <a:r>
              <a:rPr sz="850" spc="15" dirty="0">
                <a:latin typeface="Arial"/>
                <a:cs typeface="Arial"/>
              </a:rPr>
              <a:t>32767</a:t>
            </a:r>
            <a:endParaRPr sz="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6343" y="1970229"/>
            <a:ext cx="295910" cy="13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5" dirty="0">
                <a:latin typeface="Courier" charset="0"/>
                <a:cs typeface="Courier" charset="0"/>
              </a:rPr>
              <a:t>long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8839" y="2290757"/>
            <a:ext cx="431165" cy="13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5" dirty="0">
                <a:latin typeface="Courier" charset="0"/>
                <a:cs typeface="Courier" charset="0"/>
              </a:rPr>
              <a:t>double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2541" y="2631318"/>
            <a:ext cx="363220" cy="13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5" dirty="0">
                <a:latin typeface="Courier" charset="0"/>
                <a:cs typeface="Courier" charset="0"/>
              </a:rPr>
              <a:t>float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3571" y="1896775"/>
            <a:ext cx="4157345" cy="974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850" spc="15" dirty="0">
                <a:latin typeface="Arial"/>
                <a:cs typeface="Arial"/>
              </a:rPr>
              <a:t>The long </a:t>
            </a:r>
            <a:r>
              <a:rPr sz="850" spc="10" dirty="0">
                <a:latin typeface="Arial"/>
                <a:cs typeface="Arial"/>
              </a:rPr>
              <a:t>integer type, with </a:t>
            </a:r>
            <a:r>
              <a:rPr sz="850" spc="15" dirty="0">
                <a:latin typeface="Arial"/>
                <a:cs typeface="Arial"/>
              </a:rPr>
              <a:t>range -9,223,372,036,854,775,808 </a:t>
            </a:r>
            <a:r>
              <a:rPr sz="850" spc="5" dirty="0">
                <a:latin typeface="Arial"/>
                <a:cs typeface="Arial"/>
              </a:rPr>
              <a:t>. .</a:t>
            </a:r>
            <a:r>
              <a:rPr sz="850" spc="-25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.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850" spc="15" dirty="0">
                <a:latin typeface="Arial"/>
                <a:cs typeface="Arial"/>
              </a:rPr>
              <a:t>9,223,372,036,854,775,807</a:t>
            </a:r>
            <a:endParaRPr sz="850">
              <a:latin typeface="Arial"/>
              <a:cs typeface="Arial"/>
            </a:endParaRPr>
          </a:p>
          <a:p>
            <a:pPr marL="12065" marR="5080" algn="ctr">
              <a:lnSpc>
                <a:spcPct val="113399"/>
              </a:lnSpc>
              <a:spcBef>
                <a:spcPts val="365"/>
              </a:spcBef>
            </a:pPr>
            <a:r>
              <a:rPr sz="850" spc="15" dirty="0">
                <a:latin typeface="Arial"/>
                <a:cs typeface="Arial"/>
              </a:rPr>
              <a:t>The double-precision </a:t>
            </a:r>
            <a:r>
              <a:rPr sz="850" spc="10" dirty="0">
                <a:latin typeface="Arial"/>
                <a:cs typeface="Arial"/>
              </a:rPr>
              <a:t>floating-point type, with </a:t>
            </a:r>
            <a:r>
              <a:rPr sz="850" spc="15" dirty="0">
                <a:latin typeface="Arial"/>
                <a:cs typeface="Arial"/>
              </a:rPr>
              <a:t>a range </a:t>
            </a:r>
            <a:r>
              <a:rPr sz="850" spc="10" dirty="0">
                <a:latin typeface="Arial"/>
                <a:cs typeface="Arial"/>
              </a:rPr>
              <a:t>of </a:t>
            </a:r>
            <a:r>
              <a:rPr sz="850" spc="15" dirty="0">
                <a:latin typeface="Arial"/>
                <a:cs typeface="Arial"/>
              </a:rPr>
              <a:t>about ±10</a:t>
            </a:r>
            <a:r>
              <a:rPr sz="1050" spc="22" baseline="23809" dirty="0">
                <a:latin typeface="Arial"/>
                <a:cs typeface="Arial"/>
              </a:rPr>
              <a:t>308 </a:t>
            </a:r>
            <a:r>
              <a:rPr sz="850" spc="15" dirty="0">
                <a:latin typeface="Arial"/>
                <a:cs typeface="Arial"/>
              </a:rPr>
              <a:t>and about 15  </a:t>
            </a:r>
            <a:r>
              <a:rPr sz="850" spc="10" dirty="0">
                <a:latin typeface="Arial"/>
                <a:cs typeface="Arial"/>
              </a:rPr>
              <a:t>significant </a:t>
            </a:r>
            <a:r>
              <a:rPr sz="850" spc="15" dirty="0">
                <a:latin typeface="Arial"/>
                <a:cs typeface="Arial"/>
              </a:rPr>
              <a:t>decimal</a:t>
            </a:r>
            <a:r>
              <a:rPr sz="850" spc="-40" dirty="0">
                <a:latin typeface="Arial"/>
                <a:cs typeface="Arial"/>
              </a:rPr>
              <a:t> </a:t>
            </a:r>
            <a:r>
              <a:rPr sz="850" spc="10" dirty="0">
                <a:latin typeface="Arial"/>
                <a:cs typeface="Arial"/>
              </a:rPr>
              <a:t>digits</a:t>
            </a:r>
            <a:endParaRPr sz="850">
              <a:latin typeface="Arial"/>
              <a:cs typeface="Arial"/>
            </a:endParaRPr>
          </a:p>
          <a:p>
            <a:pPr marL="91440" marR="83820" algn="ctr">
              <a:lnSpc>
                <a:spcPct val="113399"/>
              </a:lnSpc>
              <a:spcBef>
                <a:spcPts val="365"/>
              </a:spcBef>
            </a:pPr>
            <a:r>
              <a:rPr sz="850" spc="15" dirty="0">
                <a:latin typeface="Arial"/>
                <a:cs typeface="Arial"/>
              </a:rPr>
              <a:t>The </a:t>
            </a:r>
            <a:r>
              <a:rPr sz="850" spc="10" dirty="0">
                <a:latin typeface="Arial"/>
                <a:cs typeface="Arial"/>
              </a:rPr>
              <a:t>single-precision floating-point type, with </a:t>
            </a:r>
            <a:r>
              <a:rPr sz="850" spc="15" dirty="0">
                <a:latin typeface="Arial"/>
                <a:cs typeface="Arial"/>
              </a:rPr>
              <a:t>a range </a:t>
            </a:r>
            <a:r>
              <a:rPr sz="850" spc="10" dirty="0">
                <a:latin typeface="Arial"/>
                <a:cs typeface="Arial"/>
              </a:rPr>
              <a:t>of </a:t>
            </a:r>
            <a:r>
              <a:rPr sz="850" spc="15" dirty="0">
                <a:latin typeface="Arial"/>
                <a:cs typeface="Arial"/>
              </a:rPr>
              <a:t>about ±10</a:t>
            </a:r>
            <a:r>
              <a:rPr sz="1050" spc="22" baseline="23809" dirty="0">
                <a:latin typeface="Arial"/>
                <a:cs typeface="Arial"/>
              </a:rPr>
              <a:t>38 </a:t>
            </a:r>
            <a:r>
              <a:rPr sz="850" spc="15" dirty="0">
                <a:latin typeface="Arial"/>
                <a:cs typeface="Arial"/>
              </a:rPr>
              <a:t>and about 7  </a:t>
            </a:r>
            <a:r>
              <a:rPr sz="850" spc="10" dirty="0">
                <a:latin typeface="Arial"/>
                <a:cs typeface="Arial"/>
              </a:rPr>
              <a:t>significant </a:t>
            </a:r>
            <a:r>
              <a:rPr sz="850" spc="15" dirty="0">
                <a:latin typeface="Arial"/>
                <a:cs typeface="Arial"/>
              </a:rPr>
              <a:t>decimal</a:t>
            </a:r>
            <a:r>
              <a:rPr sz="850" spc="-40" dirty="0">
                <a:latin typeface="Arial"/>
                <a:cs typeface="Arial"/>
              </a:rPr>
              <a:t> </a:t>
            </a:r>
            <a:r>
              <a:rPr sz="850" spc="10" dirty="0">
                <a:latin typeface="Arial"/>
                <a:cs typeface="Arial"/>
              </a:rPr>
              <a:t>digits</a:t>
            </a:r>
            <a:endParaRPr sz="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6343" y="2958523"/>
            <a:ext cx="295910" cy="13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5" dirty="0">
                <a:latin typeface="Courier" charset="0"/>
                <a:cs typeface="Courier" charset="0"/>
              </a:rPr>
              <a:t>char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59141" y="2958523"/>
            <a:ext cx="3846195" cy="14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5" dirty="0">
                <a:latin typeface="Arial"/>
                <a:cs typeface="Arial"/>
              </a:rPr>
              <a:t>The character </a:t>
            </a:r>
            <a:r>
              <a:rPr sz="850" spc="10" dirty="0">
                <a:latin typeface="Arial"/>
                <a:cs typeface="Arial"/>
              </a:rPr>
              <a:t>type, </a:t>
            </a:r>
            <a:r>
              <a:rPr sz="850" spc="15" dirty="0">
                <a:latin typeface="Arial"/>
                <a:cs typeface="Arial"/>
              </a:rPr>
              <a:t>representing code </a:t>
            </a:r>
            <a:r>
              <a:rPr sz="850" spc="10" dirty="0">
                <a:latin typeface="Arial"/>
                <a:cs typeface="Arial"/>
              </a:rPr>
              <a:t>units in </a:t>
            </a:r>
            <a:r>
              <a:rPr sz="850" spc="15" dirty="0">
                <a:latin typeface="Arial"/>
                <a:cs typeface="Arial"/>
              </a:rPr>
              <a:t>the Unicode encoding</a:t>
            </a:r>
            <a:r>
              <a:rPr sz="850" spc="-45" dirty="0">
                <a:latin typeface="Arial"/>
                <a:cs typeface="Arial"/>
              </a:rPr>
              <a:t> </a:t>
            </a:r>
            <a:r>
              <a:rPr sz="850" spc="15" dirty="0">
                <a:latin typeface="Arial"/>
                <a:cs typeface="Arial"/>
              </a:rPr>
              <a:t>scheme</a:t>
            </a:r>
            <a:endParaRPr sz="8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5036" y="3192241"/>
            <a:ext cx="498475" cy="13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5" dirty="0">
                <a:latin typeface="Courier" charset="0"/>
                <a:cs typeface="Courier" charset="0"/>
              </a:rPr>
              <a:t>boolean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90179" y="3192241"/>
            <a:ext cx="2584450" cy="13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5" dirty="0">
                <a:latin typeface="Arial"/>
                <a:cs typeface="Arial"/>
              </a:rPr>
              <a:t>The type </a:t>
            </a:r>
            <a:r>
              <a:rPr sz="850" spc="10" dirty="0">
                <a:latin typeface="Arial"/>
                <a:cs typeface="Arial"/>
              </a:rPr>
              <a:t>with </a:t>
            </a:r>
            <a:r>
              <a:rPr sz="850" spc="15" dirty="0">
                <a:latin typeface="Arial"/>
                <a:cs typeface="Arial"/>
              </a:rPr>
              <a:t>the two </a:t>
            </a:r>
            <a:r>
              <a:rPr sz="850" spc="10" dirty="0">
                <a:latin typeface="Arial"/>
                <a:cs typeface="Arial"/>
              </a:rPr>
              <a:t>truth </a:t>
            </a:r>
            <a:r>
              <a:rPr sz="850" spc="15" dirty="0">
                <a:latin typeface="Arial"/>
                <a:cs typeface="Arial"/>
              </a:rPr>
              <a:t>values </a:t>
            </a:r>
            <a:r>
              <a:rPr sz="850" spc="15" dirty="0">
                <a:latin typeface="Courier" charset="0"/>
                <a:cs typeface="Courier" charset="0"/>
              </a:rPr>
              <a:t>false</a:t>
            </a:r>
            <a:r>
              <a:rPr sz="850" spc="-33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Arial"/>
                <a:cs typeface="Arial"/>
              </a:rPr>
              <a:t>and </a:t>
            </a:r>
            <a:r>
              <a:rPr sz="850" spc="15" dirty="0">
                <a:latin typeface="Courier" charset="0"/>
                <a:cs typeface="Courier" charset="0"/>
              </a:rPr>
              <a:t>true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13140" y="761573"/>
            <a:ext cx="293370" cy="2528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850" b="1" spc="15" dirty="0">
                <a:solidFill>
                  <a:srgbClr val="2D3B65"/>
                </a:solidFill>
                <a:latin typeface="Arial"/>
                <a:cs typeface="Arial"/>
              </a:rPr>
              <a:t>Size</a:t>
            </a:r>
            <a:endParaRPr sz="8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850" spc="15" dirty="0">
                <a:latin typeface="Arial"/>
                <a:cs typeface="Arial"/>
              </a:rPr>
              <a:t>4</a:t>
            </a:r>
            <a:endParaRPr sz="8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850" spc="15" dirty="0">
                <a:latin typeface="Arial"/>
                <a:cs typeface="Arial"/>
              </a:rPr>
              <a:t>bytes</a:t>
            </a:r>
            <a:endParaRPr sz="8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850" spc="15" dirty="0">
                <a:latin typeface="Arial"/>
                <a:cs typeface="Arial"/>
              </a:rPr>
              <a:t>1</a:t>
            </a:r>
            <a:endParaRPr sz="8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850" spc="15" dirty="0">
                <a:latin typeface="Arial"/>
                <a:cs typeface="Arial"/>
              </a:rPr>
              <a:t>byte</a:t>
            </a:r>
            <a:endParaRPr sz="8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850" spc="15" dirty="0">
                <a:latin typeface="Arial"/>
                <a:cs typeface="Arial"/>
              </a:rPr>
              <a:t>2</a:t>
            </a:r>
            <a:endParaRPr sz="8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850" spc="15" dirty="0">
                <a:latin typeface="Arial"/>
                <a:cs typeface="Arial"/>
              </a:rPr>
              <a:t>bytes</a:t>
            </a:r>
            <a:endParaRPr sz="8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850" spc="15" dirty="0">
                <a:latin typeface="Arial"/>
                <a:cs typeface="Arial"/>
              </a:rPr>
              <a:t>8</a:t>
            </a:r>
            <a:endParaRPr sz="8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850" spc="15" dirty="0">
                <a:latin typeface="Arial"/>
                <a:cs typeface="Arial"/>
              </a:rPr>
              <a:t>bytes</a:t>
            </a:r>
            <a:endParaRPr sz="8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850" spc="15" dirty="0">
                <a:latin typeface="Arial"/>
                <a:cs typeface="Arial"/>
              </a:rPr>
              <a:t>8</a:t>
            </a:r>
            <a:endParaRPr sz="8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850" spc="15" dirty="0">
                <a:latin typeface="Arial"/>
                <a:cs typeface="Arial"/>
              </a:rPr>
              <a:t>bytes</a:t>
            </a:r>
            <a:endParaRPr sz="8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5"/>
              </a:spcBef>
            </a:pPr>
            <a:r>
              <a:rPr sz="850" spc="15" dirty="0">
                <a:latin typeface="Arial"/>
                <a:cs typeface="Arial"/>
              </a:rPr>
              <a:t>4</a:t>
            </a:r>
            <a:endParaRPr sz="8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850" spc="15" dirty="0">
                <a:latin typeface="Arial"/>
                <a:cs typeface="Arial"/>
              </a:rPr>
              <a:t>bytes</a:t>
            </a:r>
            <a:endParaRPr sz="8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850" spc="15" dirty="0">
                <a:latin typeface="Arial"/>
                <a:cs typeface="Arial"/>
              </a:rPr>
              <a:t>2</a:t>
            </a:r>
            <a:endParaRPr sz="8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lang="en-US" sz="850" spc="15" dirty="0" smtClean="0">
                <a:latin typeface="Arial"/>
                <a:cs typeface="Arial"/>
              </a:rPr>
              <a:t>B</a:t>
            </a:r>
            <a:r>
              <a:rPr sz="850" spc="15" dirty="0" smtClean="0">
                <a:latin typeface="Arial"/>
                <a:cs typeface="Arial"/>
              </a:rPr>
              <a:t>ytes</a:t>
            </a:r>
            <a:endParaRPr sz="850" dirty="0" smtClean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850" spc="15" dirty="0" smtClean="0">
                <a:latin typeface="Arial"/>
                <a:cs typeface="Arial"/>
              </a:rPr>
              <a:t>1</a:t>
            </a:r>
            <a:r>
              <a:rPr sz="850" spc="-90" dirty="0" smtClean="0">
                <a:latin typeface="Arial"/>
                <a:cs typeface="Arial"/>
              </a:rPr>
              <a:t> </a:t>
            </a:r>
            <a:r>
              <a:rPr sz="850" spc="10" dirty="0" smtClean="0">
                <a:latin typeface="Arial"/>
                <a:cs typeface="Arial"/>
              </a:rPr>
              <a:t>bit</a:t>
            </a:r>
            <a:endParaRPr sz="8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>
                <a:solidFill>
                  <a:srgbClr val="125859"/>
                </a:solidFill>
              </a:rPr>
              <a:t>Syntax </a:t>
            </a:r>
            <a:r>
              <a:rPr dirty="0">
                <a:solidFill>
                  <a:srgbClr val="125859"/>
                </a:solidFill>
              </a:rPr>
              <a:t>4.3 </a:t>
            </a:r>
            <a:r>
              <a:rPr spc="95" dirty="0"/>
              <a:t>Input</a:t>
            </a:r>
            <a:r>
              <a:rPr spc="-60" dirty="0"/>
              <a:t> </a:t>
            </a:r>
            <a:r>
              <a:rPr spc="70" dirty="0"/>
              <a:t>Statement</a:t>
            </a:r>
          </a:p>
        </p:txBody>
      </p:sp>
      <p:sp>
        <p:nvSpPr>
          <p:cNvPr id="3" name="object 3"/>
          <p:cNvSpPr/>
          <p:nvPr/>
        </p:nvSpPr>
        <p:spPr>
          <a:xfrm>
            <a:off x="689361" y="709396"/>
            <a:ext cx="5322125" cy="2009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Formatted</a:t>
            </a:r>
            <a:r>
              <a:rPr spc="-60" dirty="0"/>
              <a:t> </a:t>
            </a:r>
            <a:r>
              <a:rPr spc="100" dirty="0"/>
              <a:t>Output</a:t>
            </a:r>
          </a:p>
        </p:txBody>
      </p:sp>
      <p:sp>
        <p:nvSpPr>
          <p:cNvPr id="3" name="object 3"/>
          <p:cNvSpPr/>
          <p:nvPr/>
        </p:nvSpPr>
        <p:spPr>
          <a:xfrm>
            <a:off x="655970" y="804318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970" y="1051392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970" y="1598960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970" y="2146528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110" y="701677"/>
            <a:ext cx="4731385" cy="153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>
                <a:latin typeface="Arial"/>
                <a:cs typeface="Arial"/>
              </a:rPr>
              <a:t>Use </a:t>
            </a:r>
            <a:r>
              <a:rPr sz="1150" spc="10" dirty="0">
                <a:latin typeface="Arial"/>
                <a:cs typeface="Arial"/>
              </a:rPr>
              <a:t>the </a:t>
            </a:r>
            <a:r>
              <a:rPr sz="1150" spc="15" dirty="0">
                <a:latin typeface="Courier" charset="0"/>
                <a:cs typeface="Courier" charset="0"/>
              </a:rPr>
              <a:t>printf</a:t>
            </a:r>
            <a:r>
              <a:rPr sz="1150" spc="-420" dirty="0">
                <a:latin typeface="Courier" charset="0"/>
                <a:cs typeface="Courier" charset="0"/>
              </a:rPr>
              <a:t> </a:t>
            </a:r>
            <a:r>
              <a:rPr sz="1150" spc="15" dirty="0">
                <a:latin typeface="Arial"/>
                <a:cs typeface="Arial"/>
              </a:rPr>
              <a:t>method </a:t>
            </a:r>
            <a:r>
              <a:rPr sz="1150" spc="10" dirty="0">
                <a:latin typeface="Arial"/>
                <a:cs typeface="Arial"/>
              </a:rPr>
              <a:t>to specify </a:t>
            </a:r>
            <a:r>
              <a:rPr sz="1150" spc="15" dirty="0">
                <a:latin typeface="Arial"/>
                <a:cs typeface="Arial"/>
              </a:rPr>
              <a:t>how </a:t>
            </a:r>
            <a:r>
              <a:rPr sz="1150" spc="10" dirty="0">
                <a:latin typeface="Arial"/>
                <a:cs typeface="Arial"/>
              </a:rPr>
              <a:t>values should </a:t>
            </a:r>
            <a:r>
              <a:rPr sz="1150" spc="15" dirty="0">
                <a:latin typeface="Arial"/>
                <a:cs typeface="Arial"/>
              </a:rPr>
              <a:t>be </a:t>
            </a:r>
            <a:r>
              <a:rPr sz="1150" spc="10" dirty="0">
                <a:latin typeface="Arial"/>
                <a:cs typeface="Arial"/>
              </a:rPr>
              <a:t>formatted.</a:t>
            </a:r>
            <a:endParaRPr sz="1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150" spc="15" dirty="0">
                <a:latin typeface="Courier" charset="0"/>
                <a:cs typeface="Courier" charset="0"/>
              </a:rPr>
              <a:t>Printf</a:t>
            </a:r>
            <a:r>
              <a:rPr sz="1150" spc="-470" dirty="0">
                <a:latin typeface="Courier" charset="0"/>
                <a:cs typeface="Courier" charset="0"/>
              </a:rPr>
              <a:t> </a:t>
            </a:r>
            <a:r>
              <a:rPr sz="1150" spc="10" dirty="0">
                <a:latin typeface="Arial"/>
                <a:cs typeface="Arial"/>
              </a:rPr>
              <a:t>lets </a:t>
            </a:r>
            <a:r>
              <a:rPr sz="1150" spc="15" dirty="0">
                <a:latin typeface="Arial"/>
                <a:cs typeface="Arial"/>
              </a:rPr>
              <a:t>you </a:t>
            </a:r>
            <a:r>
              <a:rPr sz="1150" spc="10" dirty="0">
                <a:latin typeface="Arial"/>
                <a:cs typeface="Arial"/>
              </a:rPr>
              <a:t>print this</a:t>
            </a:r>
            <a:endParaRPr sz="1150" dirty="0">
              <a:latin typeface="Arial"/>
              <a:cs typeface="Arial"/>
            </a:endParaRPr>
          </a:p>
          <a:p>
            <a:pPr marL="281305">
              <a:lnSpc>
                <a:spcPct val="100000"/>
              </a:lnSpc>
              <a:spcBef>
                <a:spcPts val="875"/>
              </a:spcBef>
            </a:pPr>
            <a:r>
              <a:rPr sz="1050" spc="5" dirty="0">
                <a:latin typeface="Courier" charset="0"/>
                <a:cs typeface="Courier" charset="0"/>
              </a:rPr>
              <a:t>Price per liter:</a:t>
            </a:r>
            <a:r>
              <a:rPr sz="1050" spc="-80" dirty="0">
                <a:latin typeface="Courier" charset="0"/>
                <a:cs typeface="Courier" charset="0"/>
              </a:rPr>
              <a:t> </a:t>
            </a:r>
            <a:r>
              <a:rPr sz="1050" spc="5" dirty="0">
                <a:latin typeface="Courier" charset="0"/>
                <a:cs typeface="Courier" charset="0"/>
              </a:rPr>
              <a:t>1.22</a:t>
            </a:r>
            <a:endParaRPr sz="10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150" spc="10" dirty="0">
                <a:latin typeface="Arial"/>
                <a:cs typeface="Arial"/>
              </a:rPr>
              <a:t>Instead of</a:t>
            </a:r>
            <a:r>
              <a:rPr sz="1150" spc="-7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this</a:t>
            </a:r>
            <a:endParaRPr sz="1150" dirty="0">
              <a:latin typeface="Arial"/>
              <a:cs typeface="Arial"/>
            </a:endParaRPr>
          </a:p>
          <a:p>
            <a:pPr marL="281305">
              <a:lnSpc>
                <a:spcPct val="100000"/>
              </a:lnSpc>
              <a:spcBef>
                <a:spcPts val="875"/>
              </a:spcBef>
            </a:pPr>
            <a:r>
              <a:rPr sz="1050" spc="5" dirty="0">
                <a:latin typeface="Courier" charset="0"/>
                <a:cs typeface="Courier" charset="0"/>
              </a:rPr>
              <a:t>Price per liter:</a:t>
            </a:r>
            <a:r>
              <a:rPr sz="1050" spc="-65" dirty="0">
                <a:latin typeface="Courier" charset="0"/>
                <a:cs typeface="Courier" charset="0"/>
              </a:rPr>
              <a:t> </a:t>
            </a:r>
            <a:r>
              <a:rPr sz="1050" spc="5" dirty="0">
                <a:latin typeface="Courier" charset="0"/>
                <a:cs typeface="Courier" charset="0"/>
              </a:rPr>
              <a:t>1.215962441314554</a:t>
            </a:r>
            <a:endParaRPr sz="10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150" spc="10" dirty="0">
                <a:latin typeface="Arial"/>
                <a:cs typeface="Arial"/>
              </a:rPr>
              <a:t>This </a:t>
            </a:r>
            <a:r>
              <a:rPr sz="1150" spc="15" dirty="0">
                <a:latin typeface="Arial"/>
                <a:cs typeface="Arial"/>
              </a:rPr>
              <a:t>command </a:t>
            </a:r>
            <a:r>
              <a:rPr sz="1150" spc="10" dirty="0">
                <a:latin typeface="Arial"/>
                <a:cs typeface="Arial"/>
              </a:rPr>
              <a:t>displays the price with two digits after the decimal</a:t>
            </a:r>
            <a:r>
              <a:rPr sz="1150" spc="-1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point: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2862" y="2293436"/>
            <a:ext cx="5642610" cy="152606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50"/>
              </a:spcBef>
            </a:pPr>
            <a:r>
              <a:rPr sz="700" dirty="0">
                <a:latin typeface="Courier" charset="0"/>
                <a:cs typeface="Courier" charset="0"/>
              </a:rPr>
              <a:t>System.out.printf("%.2f",</a:t>
            </a:r>
            <a:r>
              <a:rPr sz="700" spc="25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price);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Formatted</a:t>
            </a:r>
            <a:r>
              <a:rPr spc="-60" dirty="0"/>
              <a:t> </a:t>
            </a:r>
            <a:r>
              <a:rPr spc="100" dirty="0"/>
              <a:t>Output</a:t>
            </a:r>
          </a:p>
        </p:txBody>
      </p:sp>
      <p:sp>
        <p:nvSpPr>
          <p:cNvPr id="3" name="object 3"/>
          <p:cNvSpPr/>
          <p:nvPr/>
        </p:nvSpPr>
        <p:spPr>
          <a:xfrm>
            <a:off x="655970" y="797988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4110" y="695347"/>
            <a:ext cx="2270760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>
                <a:latin typeface="Arial"/>
                <a:cs typeface="Arial"/>
              </a:rPr>
              <a:t>You can </a:t>
            </a:r>
            <a:r>
              <a:rPr sz="1150" spc="10" dirty="0">
                <a:latin typeface="Arial"/>
                <a:cs typeface="Arial"/>
              </a:rPr>
              <a:t>also specify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i="1" spc="10" dirty="0">
                <a:latin typeface="Arial"/>
                <a:cs typeface="Arial"/>
              </a:rPr>
              <a:t>field</a:t>
            </a:r>
            <a:r>
              <a:rPr sz="1150" i="1" spc="-95" dirty="0">
                <a:latin typeface="Arial"/>
                <a:cs typeface="Arial"/>
              </a:rPr>
              <a:t> </a:t>
            </a:r>
            <a:r>
              <a:rPr sz="1150" i="1" spc="10" dirty="0">
                <a:latin typeface="Arial"/>
                <a:cs typeface="Arial"/>
              </a:rPr>
              <a:t>width</a:t>
            </a:r>
            <a:r>
              <a:rPr sz="1150" spc="10" dirty="0">
                <a:latin typeface="Arial"/>
                <a:cs typeface="Arial"/>
              </a:rPr>
              <a:t>:</a:t>
            </a:r>
            <a:endParaRPr sz="1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2862" y="938219"/>
            <a:ext cx="5642610" cy="152606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50"/>
              </a:spcBef>
            </a:pPr>
            <a:r>
              <a:rPr sz="700" dirty="0">
                <a:latin typeface="Courier" charset="0"/>
                <a:cs typeface="Courier" charset="0"/>
              </a:rPr>
              <a:t>System.out.printf("%10.2f",</a:t>
            </a:r>
            <a:r>
              <a:rPr sz="700" spc="35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price);</a:t>
            </a:r>
          </a:p>
        </p:txBody>
      </p:sp>
      <p:sp>
        <p:nvSpPr>
          <p:cNvPr id="6" name="object 6"/>
          <p:cNvSpPr/>
          <p:nvPr/>
        </p:nvSpPr>
        <p:spPr>
          <a:xfrm>
            <a:off x="655970" y="1298813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110" y="1196172"/>
            <a:ext cx="2691765" cy="425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This prints </a:t>
            </a:r>
            <a:r>
              <a:rPr sz="1150" spc="15" dirty="0">
                <a:latin typeface="Arial"/>
                <a:cs typeface="Arial"/>
              </a:rPr>
              <a:t>10</a:t>
            </a:r>
            <a:r>
              <a:rPr sz="1150" spc="-5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characters</a:t>
            </a:r>
            <a:endParaRPr sz="1150">
              <a:latin typeface="Arial"/>
              <a:cs typeface="Arial"/>
            </a:endParaRPr>
          </a:p>
          <a:p>
            <a:pPr marL="281305">
              <a:lnSpc>
                <a:spcPct val="100000"/>
              </a:lnSpc>
              <a:spcBef>
                <a:spcPts val="760"/>
              </a:spcBef>
            </a:pPr>
            <a:r>
              <a:rPr sz="900" dirty="0">
                <a:latin typeface="Arial"/>
                <a:cs typeface="Arial"/>
              </a:rPr>
              <a:t>Six spaces followed by the four characters</a:t>
            </a:r>
            <a:r>
              <a:rPr sz="900" spc="-10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1.22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56634" y="1624234"/>
            <a:ext cx="1796300" cy="287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5970" y="2126843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4110" y="2024202"/>
            <a:ext cx="1006475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This</a:t>
            </a:r>
            <a:r>
              <a:rPr sz="1150" spc="-70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command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2862" y="2267074"/>
            <a:ext cx="5642610" cy="152606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350"/>
              </a:spcBef>
            </a:pPr>
            <a:r>
              <a:rPr sz="700" dirty="0">
                <a:latin typeface="Courier" charset="0"/>
                <a:cs typeface="Courier" charset="0"/>
              </a:rPr>
              <a:t>System.out.printf("Price per liter:%10.2f",</a:t>
            </a:r>
            <a:r>
              <a:rPr sz="700" spc="90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price);</a:t>
            </a:r>
          </a:p>
        </p:txBody>
      </p:sp>
      <p:sp>
        <p:nvSpPr>
          <p:cNvPr id="12" name="object 12"/>
          <p:cNvSpPr/>
          <p:nvPr/>
        </p:nvSpPr>
        <p:spPr>
          <a:xfrm>
            <a:off x="655970" y="2627667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4110" y="2525026"/>
            <a:ext cx="408305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Prints</a:t>
            </a:r>
            <a:endParaRPr sz="11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2862" y="2774576"/>
            <a:ext cx="5642610" cy="152606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50"/>
              </a:spcBef>
              <a:tabLst>
                <a:tab pos="1231265" algn="l"/>
              </a:tabLst>
            </a:pPr>
            <a:r>
              <a:rPr sz="700" dirty="0">
                <a:latin typeface="Courier" charset="0"/>
                <a:cs typeface="Courier" charset="0"/>
              </a:rPr>
              <a:t>Price</a:t>
            </a:r>
            <a:r>
              <a:rPr sz="700" spc="225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per</a:t>
            </a:r>
            <a:r>
              <a:rPr sz="700" spc="225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liter: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700" dirty="0">
                <a:latin typeface="Courier" charset="0"/>
                <a:cs typeface="Courier" charset="0"/>
              </a:rPr>
              <a:t>1.22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000783"/>
            <a:ext cx="2968239" cy="3152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Formatted</a:t>
            </a:r>
            <a:r>
              <a:rPr spc="-60" dirty="0"/>
              <a:t> </a:t>
            </a:r>
            <a:r>
              <a:rPr spc="100" dirty="0"/>
              <a:t>Output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33800" y="981524"/>
            <a:ext cx="320040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5" dirty="0">
                <a:latin typeface="Arial"/>
                <a:cs typeface="Arial"/>
              </a:rPr>
              <a:t>You use </a:t>
            </a:r>
            <a:r>
              <a:rPr sz="2000" spc="10" dirty="0">
                <a:latin typeface="Arial"/>
                <a:cs typeface="Arial"/>
              </a:rPr>
              <a:t>the </a:t>
            </a:r>
            <a:r>
              <a:rPr sz="2000" spc="15" dirty="0">
                <a:latin typeface="Courier" charset="0"/>
                <a:cs typeface="Courier" charset="0"/>
              </a:rPr>
              <a:t>printf</a:t>
            </a:r>
            <a:r>
              <a:rPr sz="2000" spc="-370" dirty="0">
                <a:latin typeface="Courier" charset="0"/>
                <a:cs typeface="Courier" charset="0"/>
              </a:rPr>
              <a:t> </a:t>
            </a:r>
            <a:r>
              <a:rPr sz="2000" spc="15" dirty="0">
                <a:latin typeface="Arial"/>
                <a:cs typeface="Arial"/>
              </a:rPr>
              <a:t>method </a:t>
            </a:r>
            <a:r>
              <a:rPr sz="2000" spc="10" dirty="0">
                <a:latin typeface="Arial"/>
                <a:cs typeface="Arial"/>
              </a:rPr>
              <a:t>to line </a:t>
            </a:r>
            <a:r>
              <a:rPr sz="2000" spc="15" dirty="0">
                <a:latin typeface="Arial"/>
                <a:cs typeface="Arial"/>
              </a:rPr>
              <a:t>up your </a:t>
            </a:r>
            <a:r>
              <a:rPr sz="2000" spc="10" dirty="0">
                <a:latin typeface="Arial"/>
                <a:cs typeface="Arial"/>
              </a:rPr>
              <a:t>output in </a:t>
            </a:r>
            <a:r>
              <a:rPr sz="2000" spc="15" dirty="0">
                <a:latin typeface="Arial"/>
                <a:cs typeface="Arial"/>
              </a:rPr>
              <a:t>neat columns.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Formatted</a:t>
            </a:r>
            <a:r>
              <a:rPr spc="-60" dirty="0"/>
              <a:t> </a:t>
            </a:r>
            <a:r>
              <a:rPr spc="100" dirty="0"/>
              <a:t>Output</a:t>
            </a:r>
          </a:p>
        </p:txBody>
      </p:sp>
      <p:sp>
        <p:nvSpPr>
          <p:cNvPr id="3" name="object 3"/>
          <p:cNvSpPr/>
          <p:nvPr/>
        </p:nvSpPr>
        <p:spPr>
          <a:xfrm>
            <a:off x="689360" y="709382"/>
            <a:ext cx="6076055" cy="40150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Formatted</a:t>
            </a:r>
            <a:r>
              <a:rPr spc="-60" dirty="0"/>
              <a:t> </a:t>
            </a:r>
            <a:r>
              <a:rPr spc="100" dirty="0"/>
              <a:t>Output</a:t>
            </a:r>
          </a:p>
        </p:txBody>
      </p:sp>
      <p:sp>
        <p:nvSpPr>
          <p:cNvPr id="3" name="object 3"/>
          <p:cNvSpPr/>
          <p:nvPr/>
        </p:nvSpPr>
        <p:spPr>
          <a:xfrm>
            <a:off x="655970" y="804440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970" y="1044835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4110" y="636602"/>
            <a:ext cx="4648835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200"/>
              </a:lnSpc>
            </a:pPr>
            <a:r>
              <a:rPr sz="1150" spc="15" dirty="0">
                <a:latin typeface="Arial"/>
                <a:cs typeface="Arial"/>
              </a:rPr>
              <a:t>You can </a:t>
            </a:r>
            <a:r>
              <a:rPr sz="1150" spc="10" dirty="0">
                <a:latin typeface="Arial"/>
                <a:cs typeface="Arial"/>
              </a:rPr>
              <a:t>print multiple values with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single call to the </a:t>
            </a:r>
            <a:r>
              <a:rPr sz="1150" spc="15" dirty="0">
                <a:latin typeface="Courier" charset="0"/>
                <a:cs typeface="Courier" charset="0"/>
              </a:rPr>
              <a:t>printf</a:t>
            </a:r>
            <a:r>
              <a:rPr sz="1150" spc="-420" dirty="0">
                <a:latin typeface="Courier" charset="0"/>
                <a:cs typeface="Courier" charset="0"/>
              </a:rPr>
              <a:t> </a:t>
            </a:r>
            <a:r>
              <a:rPr sz="1150" spc="10" dirty="0">
                <a:latin typeface="Arial"/>
                <a:cs typeface="Arial"/>
              </a:rPr>
              <a:t>method.  </a:t>
            </a:r>
            <a:r>
              <a:rPr sz="1150" spc="15" dirty="0">
                <a:latin typeface="Arial"/>
                <a:cs typeface="Arial"/>
              </a:rPr>
              <a:t>Example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2862" y="1195083"/>
            <a:ext cx="5642610" cy="257122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58445" marR="3044190" indent="-216535">
              <a:lnSpc>
                <a:spcPct val="100000"/>
              </a:lnSpc>
              <a:spcBef>
                <a:spcPts val="325"/>
              </a:spcBef>
            </a:pPr>
            <a:r>
              <a:rPr sz="700" dirty="0">
                <a:latin typeface="Courier" charset="0"/>
                <a:cs typeface="Courier" charset="0"/>
              </a:rPr>
              <a:t>System.out.printf("Quantity: %d Total: %10.2f",  quantity,</a:t>
            </a:r>
            <a:r>
              <a:rPr sz="700" spc="-40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total);</a:t>
            </a:r>
          </a:p>
        </p:txBody>
      </p:sp>
      <p:sp>
        <p:nvSpPr>
          <p:cNvPr id="7" name="object 7"/>
          <p:cNvSpPr/>
          <p:nvPr/>
        </p:nvSpPr>
        <p:spPr>
          <a:xfrm>
            <a:off x="655970" y="1659180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4110" y="1556539"/>
            <a:ext cx="1198245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Output</a:t>
            </a:r>
            <a:r>
              <a:rPr sz="1150" spc="-4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explained: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9527" y="1757807"/>
            <a:ext cx="6297072" cy="1348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section_3/</a:t>
            </a:r>
            <a:r>
              <a:rPr spc="100" dirty="0">
                <a:latin typeface="Trebuchet MS"/>
                <a:cs typeface="Trebuchet MS"/>
              </a:rPr>
              <a:t>Volume.java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129" y="2002442"/>
            <a:ext cx="1901189" cy="11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20" dirty="0">
                <a:latin typeface="Courier New"/>
                <a:cs typeface="Courier New"/>
              </a:rPr>
              <a:t>Scanner in = </a:t>
            </a:r>
            <a:r>
              <a:rPr sz="650" spc="2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650" spc="-9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Scanner(System.in);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129" y="2202771"/>
            <a:ext cx="315150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650" spc="20" dirty="0">
                <a:latin typeface="Courier New"/>
                <a:cs typeface="Courier New"/>
              </a:rPr>
              <a:t>System.out.print(</a:t>
            </a:r>
            <a:r>
              <a:rPr sz="650" spc="20" dirty="0">
                <a:solidFill>
                  <a:srgbClr val="1F9060"/>
                </a:solidFill>
                <a:latin typeface="Courier New"/>
                <a:cs typeface="Courier New"/>
              </a:rPr>
              <a:t>"Please enter the price for a six-pack:</a:t>
            </a:r>
            <a:r>
              <a:rPr sz="650" spc="-70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650" spc="15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r>
              <a:rPr sz="650" spc="15" dirty="0">
                <a:latin typeface="Courier New"/>
                <a:cs typeface="Courier New"/>
              </a:rPr>
              <a:t>);  </a:t>
            </a:r>
            <a:r>
              <a:rPr sz="650" spc="20" dirty="0">
                <a:solidFill>
                  <a:srgbClr val="CC0066"/>
                </a:solidFill>
                <a:latin typeface="Courier New"/>
                <a:cs typeface="Courier New"/>
              </a:rPr>
              <a:t>double </a:t>
            </a:r>
            <a:r>
              <a:rPr sz="650" spc="20" dirty="0">
                <a:latin typeface="Courier New"/>
                <a:cs typeface="Courier New"/>
              </a:rPr>
              <a:t>packPrice =</a:t>
            </a:r>
            <a:r>
              <a:rPr sz="650" spc="-85" dirty="0"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in.nextDouble();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200" y="2491221"/>
            <a:ext cx="1049655" cy="14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20" dirty="0">
                <a:latin typeface="Courier New"/>
                <a:cs typeface="Courier New"/>
              </a:rPr>
              <a:t>//</a:t>
            </a:r>
            <a:r>
              <a:rPr sz="650" spc="-260" dirty="0">
                <a:latin typeface="Courier New"/>
                <a:cs typeface="Courier New"/>
              </a:rPr>
              <a:t> </a:t>
            </a:r>
            <a:r>
              <a:rPr sz="850" spc="-5" dirty="0">
                <a:solidFill>
                  <a:srgbClr val="0073FF"/>
                </a:solidFill>
                <a:latin typeface="Times New Roman"/>
                <a:cs typeface="Times New Roman"/>
              </a:rPr>
              <a:t>Read price per bottle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6129" y="2723629"/>
            <a:ext cx="356806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650" spc="20" dirty="0">
                <a:latin typeface="Courier New"/>
                <a:cs typeface="Courier New"/>
              </a:rPr>
              <a:t>System.out.print(</a:t>
            </a:r>
            <a:r>
              <a:rPr sz="650" spc="20" dirty="0">
                <a:solidFill>
                  <a:srgbClr val="1F9060"/>
                </a:solidFill>
                <a:latin typeface="Courier New"/>
                <a:cs typeface="Courier New"/>
              </a:rPr>
              <a:t>"Please enter the price for a two-liter bottle:</a:t>
            </a:r>
            <a:r>
              <a:rPr sz="650" spc="-70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650" spc="15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r>
              <a:rPr sz="650" spc="15" dirty="0">
                <a:latin typeface="Courier New"/>
                <a:cs typeface="Courier New"/>
              </a:rPr>
              <a:t>);  </a:t>
            </a:r>
            <a:r>
              <a:rPr sz="650" spc="20" dirty="0">
                <a:solidFill>
                  <a:srgbClr val="CC0066"/>
                </a:solidFill>
                <a:latin typeface="Courier New"/>
                <a:cs typeface="Courier New"/>
              </a:rPr>
              <a:t>double </a:t>
            </a:r>
            <a:r>
              <a:rPr sz="650" spc="20" dirty="0">
                <a:latin typeface="Courier New"/>
                <a:cs typeface="Courier New"/>
              </a:rPr>
              <a:t>bottlePrice =</a:t>
            </a:r>
            <a:r>
              <a:rPr sz="650" spc="-85" dirty="0"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in.nextDouble();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129" y="3024123"/>
            <a:ext cx="2546985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35"/>
              </a:lnSpc>
            </a:pPr>
            <a:r>
              <a:rPr sz="650" spc="20" dirty="0">
                <a:solidFill>
                  <a:srgbClr val="CC0066"/>
                </a:solidFill>
                <a:latin typeface="Courier New"/>
                <a:cs typeface="Courier New"/>
              </a:rPr>
              <a:t>final double </a:t>
            </a:r>
            <a:r>
              <a:rPr sz="650" spc="20" dirty="0">
                <a:latin typeface="Courier New"/>
                <a:cs typeface="Courier New"/>
              </a:rPr>
              <a:t>CANS_PER_PACK =</a:t>
            </a:r>
            <a:r>
              <a:rPr sz="650" spc="-90" dirty="0">
                <a:latin typeface="Courier New"/>
                <a:cs typeface="Courier New"/>
              </a:rPr>
              <a:t> </a:t>
            </a:r>
            <a:r>
              <a:rPr sz="650" spc="15" dirty="0">
                <a:solidFill>
                  <a:srgbClr val="66FF18"/>
                </a:solidFill>
                <a:latin typeface="Courier New"/>
                <a:cs typeface="Courier New"/>
              </a:rPr>
              <a:t>6</a:t>
            </a:r>
            <a:r>
              <a:rPr sz="650" spc="15" dirty="0">
                <a:latin typeface="Courier New"/>
                <a:cs typeface="Courier New"/>
              </a:rPr>
              <a:t>;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975"/>
              </a:lnSpc>
            </a:pPr>
            <a:r>
              <a:rPr sz="650" spc="20" dirty="0">
                <a:solidFill>
                  <a:srgbClr val="CC0066"/>
                </a:solidFill>
                <a:latin typeface="Courier New"/>
                <a:cs typeface="Courier New"/>
              </a:rPr>
              <a:t>final double </a:t>
            </a:r>
            <a:r>
              <a:rPr sz="650" spc="20" dirty="0">
                <a:latin typeface="Courier New"/>
                <a:cs typeface="Courier New"/>
              </a:rPr>
              <a:t>CAN_VOLUME = </a:t>
            </a:r>
            <a:r>
              <a:rPr sz="650" spc="15" dirty="0">
                <a:solidFill>
                  <a:srgbClr val="66FF18"/>
                </a:solidFill>
                <a:latin typeface="Courier New"/>
                <a:cs typeface="Courier New"/>
              </a:rPr>
              <a:t>0.355</a:t>
            </a:r>
            <a:r>
              <a:rPr sz="650" spc="15" dirty="0">
                <a:latin typeface="Courier New"/>
                <a:cs typeface="Courier New"/>
              </a:rPr>
              <a:t>; </a:t>
            </a:r>
            <a:r>
              <a:rPr sz="650" spc="20" dirty="0">
                <a:latin typeface="Courier New"/>
                <a:cs typeface="Courier New"/>
              </a:rPr>
              <a:t>//</a:t>
            </a:r>
            <a:r>
              <a:rPr sz="650" spc="-250" dirty="0">
                <a:latin typeface="Courier New"/>
                <a:cs typeface="Courier New"/>
              </a:rPr>
              <a:t> </a:t>
            </a:r>
            <a:r>
              <a:rPr sz="850" spc="-5" dirty="0">
                <a:solidFill>
                  <a:srgbClr val="0073FF"/>
                </a:solidFill>
                <a:latin typeface="Times New Roman"/>
                <a:cs typeface="Times New Roman"/>
              </a:rPr>
              <a:t>12 oz. = 0.355 l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650" spc="20" dirty="0">
                <a:solidFill>
                  <a:srgbClr val="CC0066"/>
                </a:solidFill>
                <a:latin typeface="Courier New"/>
                <a:cs typeface="Courier New"/>
              </a:rPr>
              <a:t>final double </a:t>
            </a:r>
            <a:r>
              <a:rPr sz="650" spc="20" dirty="0">
                <a:latin typeface="Courier New"/>
                <a:cs typeface="Courier New"/>
              </a:rPr>
              <a:t>BOTTLE_VOLUME =</a:t>
            </a:r>
            <a:r>
              <a:rPr sz="650" spc="-90" dirty="0">
                <a:latin typeface="Courier New"/>
                <a:cs typeface="Courier New"/>
              </a:rPr>
              <a:t> </a:t>
            </a:r>
            <a:r>
              <a:rPr sz="650" spc="15" dirty="0">
                <a:solidFill>
                  <a:srgbClr val="66FF18"/>
                </a:solidFill>
                <a:latin typeface="Courier New"/>
                <a:cs typeface="Courier New"/>
              </a:rPr>
              <a:t>2</a:t>
            </a:r>
            <a:r>
              <a:rPr sz="650" spc="15" dirty="0">
                <a:latin typeface="Courier New"/>
                <a:cs typeface="Courier New"/>
              </a:rPr>
              <a:t>;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6200" y="3432771"/>
            <a:ext cx="1560195" cy="14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20" dirty="0">
                <a:latin typeface="Courier New"/>
                <a:cs typeface="Courier New"/>
              </a:rPr>
              <a:t>//</a:t>
            </a:r>
            <a:r>
              <a:rPr sz="650" spc="-245" dirty="0">
                <a:latin typeface="Courier New"/>
                <a:cs typeface="Courier New"/>
              </a:rPr>
              <a:t> </a:t>
            </a:r>
            <a:r>
              <a:rPr sz="850" spc="-5" dirty="0">
                <a:solidFill>
                  <a:srgbClr val="0073FF"/>
                </a:solidFill>
                <a:latin typeface="Times New Roman"/>
                <a:cs typeface="Times New Roman"/>
              </a:rPr>
              <a:t>Compute and print price per liter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6129" y="3665179"/>
            <a:ext cx="3672204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650" spc="20" dirty="0">
                <a:solidFill>
                  <a:srgbClr val="CC0066"/>
                </a:solidFill>
                <a:latin typeface="Courier New"/>
                <a:cs typeface="Courier New"/>
              </a:rPr>
              <a:t>double </a:t>
            </a:r>
            <a:r>
              <a:rPr sz="650" spc="20" dirty="0">
                <a:latin typeface="Courier New"/>
                <a:cs typeface="Courier New"/>
              </a:rPr>
              <a:t>packPricePerLiter = packPrice / (CANS_PER_PACK * CAN_VOLUME);  </a:t>
            </a:r>
            <a:r>
              <a:rPr sz="650" spc="20" dirty="0">
                <a:solidFill>
                  <a:srgbClr val="CC0066"/>
                </a:solidFill>
                <a:latin typeface="Courier New"/>
                <a:cs typeface="Courier New"/>
              </a:rPr>
              <a:t>double </a:t>
            </a:r>
            <a:r>
              <a:rPr sz="650" spc="20" dirty="0">
                <a:latin typeface="Courier New"/>
                <a:cs typeface="Courier New"/>
              </a:rPr>
              <a:t>bottlePricePerLiter = bottlePrice /</a:t>
            </a:r>
            <a:r>
              <a:rPr sz="650" spc="-80" dirty="0"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BOTTLE_VOLUME;</a:t>
            </a:r>
            <a:endParaRPr sz="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6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2252345" algn="l"/>
              </a:tabLst>
            </a:pPr>
            <a:r>
              <a:rPr sz="650" spc="20" dirty="0">
                <a:latin typeface="Courier New"/>
                <a:cs typeface="Courier New"/>
              </a:rPr>
              <a:t>System.out.printf(</a:t>
            </a:r>
            <a:r>
              <a:rPr sz="650" spc="20" dirty="0">
                <a:solidFill>
                  <a:srgbClr val="1F9060"/>
                </a:solidFill>
                <a:latin typeface="Courier New"/>
                <a:cs typeface="Courier New"/>
              </a:rPr>
              <a:t>"Pack price</a:t>
            </a:r>
            <a:r>
              <a:rPr sz="650" spc="265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650" spc="20" dirty="0">
                <a:solidFill>
                  <a:srgbClr val="1F9060"/>
                </a:solidFill>
                <a:latin typeface="Courier New"/>
                <a:cs typeface="Courier New"/>
              </a:rPr>
              <a:t>per</a:t>
            </a:r>
            <a:r>
              <a:rPr sz="650" spc="140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650" spc="20" dirty="0">
                <a:solidFill>
                  <a:srgbClr val="1F9060"/>
                </a:solidFill>
                <a:latin typeface="Courier New"/>
                <a:cs typeface="Courier New"/>
              </a:rPr>
              <a:t>liter:	</a:t>
            </a:r>
            <a:r>
              <a:rPr sz="650" spc="15" dirty="0">
                <a:solidFill>
                  <a:srgbClr val="1F9060"/>
                </a:solidFill>
                <a:latin typeface="Courier New"/>
                <a:cs typeface="Courier New"/>
              </a:rPr>
              <a:t>%8.2f"</a:t>
            </a:r>
            <a:r>
              <a:rPr sz="650" spc="15" dirty="0">
                <a:latin typeface="Courier New"/>
                <a:cs typeface="Courier New"/>
              </a:rPr>
              <a:t>,</a:t>
            </a:r>
            <a:r>
              <a:rPr sz="650" spc="-50" dirty="0"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packPricePerLiter);  System.out.println();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5301" y="740364"/>
            <a:ext cx="3125470" cy="3642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1  </a:t>
            </a:r>
            <a:r>
              <a:rPr sz="650" spc="2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650" spc="-8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java.util.Scanner;</a:t>
            </a:r>
            <a:endParaRPr sz="650">
              <a:latin typeface="Courier New"/>
              <a:cs typeface="Courier New"/>
            </a:endParaRPr>
          </a:p>
          <a:p>
            <a:pPr marL="64769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  <a:endParaRPr sz="650">
              <a:latin typeface="Courier New"/>
              <a:cs typeface="Courier New"/>
            </a:endParaRPr>
          </a:p>
          <a:p>
            <a:pPr marL="64769">
              <a:lnSpc>
                <a:spcPts val="735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r>
              <a:rPr sz="650" b="1" spc="33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/**</a:t>
            </a:r>
            <a:endParaRPr sz="650">
              <a:latin typeface="Courier New"/>
              <a:cs typeface="Courier New"/>
            </a:endParaRPr>
          </a:p>
          <a:p>
            <a:pPr marL="64769">
              <a:lnSpc>
                <a:spcPts val="940"/>
              </a:lnSpc>
              <a:tabLst>
                <a:tab pos="376555" algn="l"/>
              </a:tabLst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850" spc="-5" dirty="0">
                <a:solidFill>
                  <a:srgbClr val="0073FF"/>
                </a:solidFill>
                <a:latin typeface="Times New Roman"/>
                <a:cs typeface="Times New Roman"/>
              </a:rPr>
              <a:t>This program prints the price per liter for a six-pack of cans</a:t>
            </a:r>
            <a:r>
              <a:rPr sz="850" spc="-3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850" spc="-5" dirty="0">
                <a:solidFill>
                  <a:srgbClr val="0073FF"/>
                </a:solidFill>
                <a:latin typeface="Times New Roman"/>
                <a:cs typeface="Times New Roman"/>
              </a:rPr>
              <a:t>and</a:t>
            </a:r>
            <a:endParaRPr sz="850">
              <a:latin typeface="Times New Roman"/>
              <a:cs typeface="Times New Roman"/>
            </a:endParaRPr>
          </a:p>
          <a:p>
            <a:pPr marL="64769">
              <a:lnSpc>
                <a:spcPts val="985"/>
              </a:lnSpc>
              <a:tabLst>
                <a:tab pos="376555" algn="l"/>
              </a:tabLst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5	</a:t>
            </a:r>
            <a:r>
              <a:rPr sz="850" spc="-5" dirty="0">
                <a:solidFill>
                  <a:srgbClr val="0073FF"/>
                </a:solidFill>
                <a:latin typeface="Times New Roman"/>
                <a:cs typeface="Times New Roman"/>
              </a:rPr>
              <a:t>a two-liter</a:t>
            </a:r>
            <a:r>
              <a:rPr sz="850" spc="-8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850" spc="-5" dirty="0">
                <a:solidFill>
                  <a:srgbClr val="0073FF"/>
                </a:solidFill>
                <a:latin typeface="Times New Roman"/>
                <a:cs typeface="Times New Roman"/>
              </a:rPr>
              <a:t>bottle.</a:t>
            </a:r>
            <a:endParaRPr sz="850">
              <a:latin typeface="Times New Roman"/>
              <a:cs typeface="Times New Roman"/>
            </a:endParaRPr>
          </a:p>
          <a:p>
            <a:pPr marL="64769">
              <a:lnSpc>
                <a:spcPct val="100000"/>
              </a:lnSpc>
              <a:spcBef>
                <a:spcPts val="20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6</a:t>
            </a:r>
            <a:r>
              <a:rPr sz="650" b="1" spc="33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*/</a:t>
            </a:r>
            <a:endParaRPr sz="650">
              <a:latin typeface="Courier New"/>
              <a:cs typeface="Courier New"/>
            </a:endParaRPr>
          </a:p>
          <a:p>
            <a:pPr marL="64769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7  </a:t>
            </a:r>
            <a:r>
              <a:rPr sz="650" spc="2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650" spc="-9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Volume</a:t>
            </a:r>
            <a:endParaRPr sz="650">
              <a:latin typeface="Courier New"/>
              <a:cs typeface="Courier New"/>
            </a:endParaRPr>
          </a:p>
          <a:p>
            <a:pPr marL="64769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r>
              <a:rPr sz="650" b="1" spc="33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{</a:t>
            </a:r>
            <a:endParaRPr sz="650">
              <a:latin typeface="Courier New"/>
              <a:cs typeface="Courier New"/>
            </a:endParaRPr>
          </a:p>
          <a:p>
            <a:pPr marL="64769">
              <a:lnSpc>
                <a:spcPct val="100000"/>
              </a:lnSpc>
              <a:spcBef>
                <a:spcPts val="5"/>
              </a:spcBef>
              <a:tabLst>
                <a:tab pos="376555" algn="l"/>
              </a:tabLst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9	</a:t>
            </a:r>
            <a:r>
              <a:rPr sz="650" spc="20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650" spc="20" dirty="0">
                <a:latin typeface="Courier New"/>
                <a:cs typeface="Courier New"/>
              </a:rPr>
              <a:t>main(String[]</a:t>
            </a:r>
            <a:r>
              <a:rPr sz="650" spc="-90" dirty="0"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args)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35"/>
              </a:lnSpc>
              <a:spcBef>
                <a:spcPts val="5"/>
              </a:spcBef>
              <a:tabLst>
                <a:tab pos="377190" algn="l"/>
              </a:tabLst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10	</a:t>
            </a:r>
            <a:r>
              <a:rPr sz="650" spc="20" dirty="0">
                <a:latin typeface="Courier New"/>
                <a:cs typeface="Courier New"/>
              </a:rPr>
              <a:t>{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975"/>
              </a:lnSpc>
              <a:tabLst>
                <a:tab pos="533400" algn="l"/>
              </a:tabLst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11	</a:t>
            </a:r>
            <a:r>
              <a:rPr sz="650" spc="20" dirty="0">
                <a:latin typeface="Courier New"/>
                <a:cs typeface="Courier New"/>
              </a:rPr>
              <a:t>//</a:t>
            </a:r>
            <a:r>
              <a:rPr sz="650" spc="-265" dirty="0">
                <a:latin typeface="Courier New"/>
                <a:cs typeface="Courier New"/>
              </a:rPr>
              <a:t> </a:t>
            </a:r>
            <a:r>
              <a:rPr sz="850" spc="-5" dirty="0">
                <a:solidFill>
                  <a:srgbClr val="0073FF"/>
                </a:solidFill>
                <a:latin typeface="Times New Roman"/>
                <a:cs typeface="Times New Roman"/>
              </a:rPr>
              <a:t>Read price per pack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34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35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6129" y="4266168"/>
            <a:ext cx="3776345" cy="11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20" dirty="0">
                <a:latin typeface="Courier New"/>
                <a:cs typeface="Courier New"/>
              </a:rPr>
              <a:t>System.out.printf(</a:t>
            </a:r>
            <a:r>
              <a:rPr sz="650" spc="20" dirty="0">
                <a:solidFill>
                  <a:srgbClr val="1F9060"/>
                </a:solidFill>
                <a:latin typeface="Courier New"/>
                <a:cs typeface="Courier New"/>
              </a:rPr>
              <a:t>"Bottle price per liter: </a:t>
            </a:r>
            <a:r>
              <a:rPr sz="650" spc="15" dirty="0">
                <a:solidFill>
                  <a:srgbClr val="1F9060"/>
                </a:solidFill>
                <a:latin typeface="Courier New"/>
                <a:cs typeface="Courier New"/>
              </a:rPr>
              <a:t>%8.2f"</a:t>
            </a:r>
            <a:r>
              <a:rPr sz="650" spc="15" dirty="0">
                <a:latin typeface="Courier New"/>
                <a:cs typeface="Courier New"/>
              </a:rPr>
              <a:t>,</a:t>
            </a:r>
            <a:r>
              <a:rPr sz="650" spc="-45" dirty="0"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bottlePricePerLiter);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45871" y="689361"/>
            <a:ext cx="106842" cy="3672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39191" y="689361"/>
            <a:ext cx="113527" cy="33522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9783" y="4353516"/>
            <a:ext cx="85661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5" dirty="0">
                <a:latin typeface="Arial"/>
                <a:cs typeface="Arial"/>
              </a:rPr>
              <a:t>Program</a:t>
            </a:r>
            <a:r>
              <a:rPr sz="950" b="1" spc="-65" dirty="0">
                <a:latin typeface="Arial"/>
                <a:cs typeface="Arial"/>
              </a:rPr>
              <a:t> </a:t>
            </a:r>
            <a:r>
              <a:rPr sz="950" b="1" spc="15" dirty="0">
                <a:latin typeface="Arial"/>
                <a:cs typeface="Arial"/>
              </a:rPr>
              <a:t>Run:</a:t>
            </a:r>
            <a:endParaRPr sz="9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2862" y="4587682"/>
            <a:ext cx="5642610" cy="472565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25"/>
              </a:spcBef>
            </a:pPr>
            <a:r>
              <a:rPr sz="700" dirty="0">
                <a:latin typeface="Courier" charset="0"/>
                <a:cs typeface="Courier" charset="0"/>
              </a:rPr>
              <a:t>Please enter the price for a six-pack:</a:t>
            </a:r>
            <a:r>
              <a:rPr sz="700" spc="40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2.95</a:t>
            </a:r>
          </a:p>
          <a:p>
            <a:pPr marL="41910" marR="2827655">
              <a:lnSpc>
                <a:spcPct val="100000"/>
              </a:lnSpc>
              <a:tabLst>
                <a:tab pos="1501775" algn="l"/>
              </a:tabLst>
            </a:pPr>
            <a:r>
              <a:rPr sz="700" dirty="0">
                <a:latin typeface="Courier" charset="0"/>
                <a:cs typeface="Courier" charset="0"/>
              </a:rPr>
              <a:t>Please enter the price for a two-liter bottle: 2.85  Pack price</a:t>
            </a:r>
            <a:r>
              <a:rPr sz="700" spc="315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per</a:t>
            </a:r>
            <a:r>
              <a:rPr sz="700" spc="155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liter: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700" dirty="0">
                <a:latin typeface="Courier" charset="0"/>
                <a:cs typeface="Courier" charset="0"/>
              </a:rPr>
              <a:t>1.38</a:t>
            </a:r>
          </a:p>
          <a:p>
            <a:pPr marL="41910">
              <a:lnSpc>
                <a:spcPct val="100000"/>
              </a:lnSpc>
              <a:tabLst>
                <a:tab pos="1501775" algn="l"/>
              </a:tabLst>
            </a:pPr>
            <a:r>
              <a:rPr sz="700" dirty="0">
                <a:latin typeface="Courier" charset="0"/>
                <a:cs typeface="Courier" charset="0"/>
              </a:rPr>
              <a:t>Bottle price</a:t>
            </a:r>
            <a:r>
              <a:rPr sz="700" spc="320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per</a:t>
            </a:r>
            <a:r>
              <a:rPr sz="700" spc="160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liter: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700" dirty="0">
                <a:latin typeface="Courier" charset="0"/>
                <a:cs typeface="Courier" charset="0"/>
              </a:rPr>
              <a:t>1.43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95" dirty="0"/>
              <a:t>Check</a:t>
            </a:r>
            <a:r>
              <a:rPr spc="-75" dirty="0"/>
              <a:t> </a:t>
            </a:r>
            <a:r>
              <a:rPr spc="25" dirty="0"/>
              <a:t>4.11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783" y="686907"/>
            <a:ext cx="5147945" cy="42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0" dirty="0">
                <a:latin typeface="Arial"/>
                <a:cs typeface="Arial"/>
              </a:rPr>
              <a:t>Write </a:t>
            </a:r>
            <a:r>
              <a:rPr sz="950" spc="15" dirty="0">
                <a:latin typeface="Arial"/>
                <a:cs typeface="Arial"/>
              </a:rPr>
              <a:t>statements </a:t>
            </a:r>
            <a:r>
              <a:rPr sz="950" spc="10" dirty="0">
                <a:latin typeface="Arial"/>
                <a:cs typeface="Arial"/>
              </a:rPr>
              <a:t>to </a:t>
            </a:r>
            <a:r>
              <a:rPr sz="950" spc="15" dirty="0">
                <a:latin typeface="Arial"/>
                <a:cs typeface="Arial"/>
              </a:rPr>
              <a:t>prompt </a:t>
            </a:r>
            <a:r>
              <a:rPr sz="950" spc="10" dirty="0">
                <a:latin typeface="Arial"/>
                <a:cs typeface="Arial"/>
              </a:rPr>
              <a:t>for </a:t>
            </a:r>
            <a:r>
              <a:rPr sz="950" spc="15" dirty="0">
                <a:latin typeface="Arial"/>
                <a:cs typeface="Arial"/>
              </a:rPr>
              <a:t>and read </a:t>
            </a:r>
            <a:r>
              <a:rPr sz="950" spc="10" dirty="0">
                <a:latin typeface="Arial"/>
                <a:cs typeface="Arial"/>
              </a:rPr>
              <a:t>the user’s </a:t>
            </a:r>
            <a:r>
              <a:rPr sz="950" spc="15" dirty="0">
                <a:latin typeface="Arial"/>
                <a:cs typeface="Arial"/>
              </a:rPr>
              <a:t>age </a:t>
            </a:r>
            <a:r>
              <a:rPr sz="950" spc="10" dirty="0">
                <a:latin typeface="Arial"/>
                <a:cs typeface="Arial"/>
              </a:rPr>
              <a:t>using </a:t>
            </a:r>
            <a:r>
              <a:rPr sz="950" spc="15" dirty="0">
                <a:latin typeface="Arial"/>
                <a:cs typeface="Arial"/>
              </a:rPr>
              <a:t>a </a:t>
            </a:r>
            <a:r>
              <a:rPr sz="950" spc="15" dirty="0">
                <a:latin typeface="Courier" charset="0"/>
                <a:cs typeface="Courier" charset="0"/>
              </a:rPr>
              <a:t>Scanner</a:t>
            </a:r>
            <a:r>
              <a:rPr sz="950" spc="-300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Arial"/>
                <a:cs typeface="Arial"/>
              </a:rPr>
              <a:t>variable </a:t>
            </a:r>
            <a:r>
              <a:rPr sz="950" spc="15" dirty="0">
                <a:latin typeface="Arial"/>
                <a:cs typeface="Arial"/>
              </a:rPr>
              <a:t>named </a:t>
            </a:r>
            <a:r>
              <a:rPr sz="950" spc="10" dirty="0">
                <a:latin typeface="Courier" charset="0"/>
                <a:cs typeface="Courier" charset="0"/>
              </a:rPr>
              <a:t>in</a:t>
            </a:r>
            <a:r>
              <a:rPr sz="950" spc="10" dirty="0">
                <a:latin typeface="Arial"/>
                <a:cs typeface="Arial"/>
              </a:rPr>
              <a:t>.</a:t>
            </a:r>
            <a:endParaRPr sz="950" dirty="0">
              <a:latin typeface="Arial"/>
              <a:cs typeface="Arial"/>
            </a:endParaRPr>
          </a:p>
          <a:p>
            <a:pPr marL="236854">
              <a:lnSpc>
                <a:spcPct val="100000"/>
              </a:lnSpc>
              <a:spcBef>
                <a:spcPts val="710"/>
              </a:spcBef>
            </a:pPr>
            <a:r>
              <a:rPr sz="1150" b="1" spc="15" dirty="0">
                <a:latin typeface="Arial"/>
                <a:cs typeface="Arial"/>
              </a:rPr>
              <a:t>Answer: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862" y="1168146"/>
            <a:ext cx="5642610" cy="257122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1910" marR="3531235">
              <a:lnSpc>
                <a:spcPct val="100000"/>
              </a:lnSpc>
              <a:spcBef>
                <a:spcPts val="325"/>
              </a:spcBef>
            </a:pPr>
            <a:r>
              <a:rPr sz="700" dirty="0">
                <a:latin typeface="Courier" charset="0"/>
                <a:cs typeface="Courier" charset="0"/>
              </a:rPr>
              <a:t>System.out.print("How old are you? ");  int age =</a:t>
            </a:r>
            <a:r>
              <a:rPr sz="700" spc="-20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in.nextInt();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95" dirty="0"/>
              <a:t>Check</a:t>
            </a:r>
            <a:r>
              <a:rPr spc="-75" dirty="0"/>
              <a:t> </a:t>
            </a:r>
            <a:r>
              <a:rPr spc="25" dirty="0"/>
              <a:t>4.12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783" y="680577"/>
            <a:ext cx="302450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latin typeface="Arial"/>
                <a:cs typeface="Arial"/>
              </a:rPr>
              <a:t>What </a:t>
            </a:r>
            <a:r>
              <a:rPr sz="950" spc="10" dirty="0">
                <a:latin typeface="Arial"/>
                <a:cs typeface="Arial"/>
              </a:rPr>
              <a:t>is </a:t>
            </a:r>
            <a:r>
              <a:rPr sz="950" spc="15" dirty="0">
                <a:latin typeface="Arial"/>
                <a:cs typeface="Arial"/>
              </a:rPr>
              <a:t>wrong </a:t>
            </a:r>
            <a:r>
              <a:rPr sz="950" spc="10" dirty="0">
                <a:latin typeface="Arial"/>
                <a:cs typeface="Arial"/>
              </a:rPr>
              <a:t>with the following </a:t>
            </a:r>
            <a:r>
              <a:rPr sz="950" spc="15" dirty="0">
                <a:latin typeface="Arial"/>
                <a:cs typeface="Arial"/>
              </a:rPr>
              <a:t>statement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sequence?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9276" y="874677"/>
            <a:ext cx="6036945" cy="297902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8100" marR="3729990">
              <a:lnSpc>
                <a:spcPct val="103600"/>
              </a:lnSpc>
              <a:spcBef>
                <a:spcPts val="290"/>
              </a:spcBef>
            </a:pPr>
            <a:r>
              <a:rPr sz="550" spc="20" dirty="0">
                <a:latin typeface="Courier" charset="0"/>
                <a:cs typeface="Courier" charset="0"/>
              </a:rPr>
              <a:t>System.out.print("Please enter the unit price: ");  double unitPrice =</a:t>
            </a:r>
            <a:r>
              <a:rPr sz="550" spc="25" dirty="0">
                <a:latin typeface="Courier" charset="0"/>
                <a:cs typeface="Courier" charset="0"/>
              </a:rPr>
              <a:t> </a:t>
            </a:r>
            <a:r>
              <a:rPr sz="550" spc="20" dirty="0">
                <a:latin typeface="Courier" charset="0"/>
                <a:cs typeface="Courier" charset="0"/>
              </a:rPr>
              <a:t>in.nextDouble();</a:t>
            </a:r>
            <a:endParaRPr sz="550" dirty="0">
              <a:latin typeface="Courier" charset="0"/>
              <a:cs typeface="Courier" charset="0"/>
            </a:endParaRPr>
          </a:p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z="550" spc="20" dirty="0">
                <a:latin typeface="Courier" charset="0"/>
                <a:cs typeface="Courier" charset="0"/>
              </a:rPr>
              <a:t>int quantity =</a:t>
            </a:r>
            <a:r>
              <a:rPr sz="550" spc="5" dirty="0">
                <a:latin typeface="Courier" charset="0"/>
                <a:cs typeface="Courier" charset="0"/>
              </a:rPr>
              <a:t> </a:t>
            </a:r>
            <a:r>
              <a:rPr sz="550" spc="20" dirty="0">
                <a:latin typeface="Courier" charset="0"/>
                <a:cs typeface="Courier" charset="0"/>
              </a:rPr>
              <a:t>in.nextInt();</a:t>
            </a:r>
            <a:endParaRPr sz="5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110" y="1302910"/>
            <a:ext cx="5196840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5" dirty="0">
                <a:latin typeface="Arial"/>
                <a:cs typeface="Arial"/>
              </a:rPr>
              <a:t>Answer: </a:t>
            </a:r>
            <a:r>
              <a:rPr sz="1150" spc="10" dirty="0">
                <a:latin typeface="Arial"/>
                <a:cs typeface="Arial"/>
              </a:rPr>
              <a:t>There is </a:t>
            </a:r>
            <a:r>
              <a:rPr sz="1150" spc="15" dirty="0">
                <a:latin typeface="Arial"/>
                <a:cs typeface="Arial"/>
              </a:rPr>
              <a:t>no </a:t>
            </a:r>
            <a:r>
              <a:rPr sz="1150" spc="10" dirty="0">
                <a:latin typeface="Arial"/>
                <a:cs typeface="Arial"/>
              </a:rPr>
              <a:t>prompt that alerts the program user to enter the</a:t>
            </a:r>
            <a:r>
              <a:rPr sz="115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quantity.</a:t>
            </a:r>
            <a:endParaRPr sz="11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95" dirty="0"/>
              <a:t>Check</a:t>
            </a:r>
            <a:r>
              <a:rPr spc="-75" dirty="0"/>
              <a:t> </a:t>
            </a:r>
            <a:r>
              <a:rPr spc="25" dirty="0"/>
              <a:t>4.13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783" y="680925"/>
            <a:ext cx="341947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latin typeface="Arial"/>
                <a:cs typeface="Arial"/>
              </a:rPr>
              <a:t>What </a:t>
            </a:r>
            <a:r>
              <a:rPr sz="950" spc="10" dirty="0">
                <a:latin typeface="Arial"/>
                <a:cs typeface="Arial"/>
              </a:rPr>
              <a:t>is problematic </a:t>
            </a:r>
            <a:r>
              <a:rPr sz="950" spc="15" dirty="0">
                <a:latin typeface="Arial"/>
                <a:cs typeface="Arial"/>
              </a:rPr>
              <a:t>about </a:t>
            </a:r>
            <a:r>
              <a:rPr sz="950" spc="10" dirty="0">
                <a:latin typeface="Arial"/>
                <a:cs typeface="Arial"/>
              </a:rPr>
              <a:t>the following </a:t>
            </a:r>
            <a:r>
              <a:rPr sz="950" spc="15" dirty="0">
                <a:latin typeface="Arial"/>
                <a:cs typeface="Arial"/>
              </a:rPr>
              <a:t>statement</a:t>
            </a:r>
            <a:r>
              <a:rPr sz="950" spc="-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sequence?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9276" y="875024"/>
            <a:ext cx="6036945" cy="213264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8100" marR="3729990">
              <a:lnSpc>
                <a:spcPct val="103600"/>
              </a:lnSpc>
              <a:spcBef>
                <a:spcPts val="290"/>
              </a:spcBef>
            </a:pPr>
            <a:r>
              <a:rPr sz="550" spc="20" dirty="0">
                <a:latin typeface="Courier" charset="0"/>
                <a:cs typeface="Courier" charset="0"/>
              </a:rPr>
              <a:t>System.out.print("Please enter the unit price: ");  double unitPrice =</a:t>
            </a:r>
            <a:r>
              <a:rPr sz="550" spc="15" dirty="0">
                <a:latin typeface="Courier" charset="0"/>
                <a:cs typeface="Courier" charset="0"/>
              </a:rPr>
              <a:t> </a:t>
            </a:r>
            <a:r>
              <a:rPr sz="550" spc="20" dirty="0">
                <a:latin typeface="Courier" charset="0"/>
                <a:cs typeface="Courier" charset="0"/>
              </a:rPr>
              <a:t>in.nextInt();</a:t>
            </a:r>
            <a:endParaRPr sz="5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110" y="1191404"/>
            <a:ext cx="5664200" cy="639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8100"/>
              </a:lnSpc>
            </a:pPr>
            <a:r>
              <a:rPr sz="1150" b="1" spc="15" dirty="0">
                <a:latin typeface="Arial"/>
                <a:cs typeface="Arial"/>
              </a:rPr>
              <a:t>Answer: </a:t>
            </a:r>
            <a:r>
              <a:rPr sz="1150" spc="15" dirty="0">
                <a:latin typeface="Arial"/>
                <a:cs typeface="Arial"/>
              </a:rPr>
              <a:t>The second </a:t>
            </a:r>
            <a:r>
              <a:rPr sz="1150" spc="10" dirty="0">
                <a:latin typeface="Arial"/>
                <a:cs typeface="Arial"/>
              </a:rPr>
              <a:t>statement calls </a:t>
            </a:r>
            <a:r>
              <a:rPr sz="1150" spc="15" dirty="0">
                <a:latin typeface="Courier" charset="0"/>
                <a:cs typeface="Courier" charset="0"/>
              </a:rPr>
              <a:t>nextInt</a:t>
            </a:r>
            <a:r>
              <a:rPr sz="1150" spc="15" dirty="0">
                <a:latin typeface="Arial"/>
                <a:cs typeface="Arial"/>
              </a:rPr>
              <a:t>, </a:t>
            </a:r>
            <a:r>
              <a:rPr sz="1150" spc="10" dirty="0">
                <a:latin typeface="Arial"/>
                <a:cs typeface="Arial"/>
              </a:rPr>
              <a:t>not </a:t>
            </a:r>
            <a:r>
              <a:rPr sz="1150" spc="15" dirty="0">
                <a:latin typeface="Courier" charset="0"/>
                <a:cs typeface="Courier" charset="0"/>
              </a:rPr>
              <a:t>nextDouble</a:t>
            </a:r>
            <a:r>
              <a:rPr sz="1150" spc="15" dirty="0">
                <a:latin typeface="Arial"/>
                <a:cs typeface="Arial"/>
              </a:rPr>
              <a:t>. </a:t>
            </a:r>
            <a:r>
              <a:rPr sz="1150" spc="5" dirty="0">
                <a:latin typeface="Arial"/>
                <a:cs typeface="Arial"/>
              </a:rPr>
              <a:t>If </a:t>
            </a:r>
            <a:r>
              <a:rPr sz="1150" spc="10" dirty="0">
                <a:latin typeface="Arial"/>
                <a:cs typeface="Arial"/>
              </a:rPr>
              <a:t>the user </a:t>
            </a:r>
            <a:r>
              <a:rPr sz="1150" spc="15" dirty="0">
                <a:latin typeface="Arial"/>
                <a:cs typeface="Arial"/>
              </a:rPr>
              <a:t>were</a:t>
            </a:r>
            <a:r>
              <a:rPr sz="1150" spc="-8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to  enter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price such as 1.95, the program would </a:t>
            </a:r>
            <a:r>
              <a:rPr sz="1150" spc="15" dirty="0">
                <a:latin typeface="Arial"/>
                <a:cs typeface="Arial"/>
              </a:rPr>
              <a:t>be </a:t>
            </a:r>
            <a:r>
              <a:rPr sz="1150" spc="10" dirty="0">
                <a:latin typeface="Arial"/>
                <a:cs typeface="Arial"/>
              </a:rPr>
              <a:t>terminated with </a:t>
            </a:r>
            <a:r>
              <a:rPr sz="1150" spc="15" dirty="0">
                <a:latin typeface="Arial"/>
                <a:cs typeface="Arial"/>
              </a:rPr>
              <a:t>an </a:t>
            </a:r>
            <a:r>
              <a:rPr sz="1150" spc="10" dirty="0">
                <a:latin typeface="Arial"/>
                <a:cs typeface="Arial"/>
              </a:rPr>
              <a:t>“input mismatch  exception”.</a:t>
            </a:r>
            <a:endParaRPr sz="11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Number</a:t>
            </a:r>
            <a:r>
              <a:rPr spc="-45" dirty="0"/>
              <a:t> </a:t>
            </a:r>
            <a:r>
              <a:rPr spc="70" dirty="0"/>
              <a:t>Literals</a:t>
            </a:r>
          </a:p>
        </p:txBody>
      </p:sp>
      <p:sp>
        <p:nvSpPr>
          <p:cNvPr id="3" name="object 3"/>
          <p:cNvSpPr/>
          <p:nvPr/>
        </p:nvSpPr>
        <p:spPr>
          <a:xfrm>
            <a:off x="655970" y="799374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970" y="1039770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970" y="1286843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4110" y="628202"/>
            <a:ext cx="24034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9100"/>
              </a:lnSpc>
            </a:pPr>
            <a:r>
              <a:rPr sz="1150" spc="15" dirty="0">
                <a:latin typeface="Arial"/>
                <a:cs typeface="Arial"/>
              </a:rPr>
              <a:t>A number </a:t>
            </a:r>
            <a:r>
              <a:rPr sz="1150" spc="10" dirty="0">
                <a:latin typeface="Arial"/>
                <a:cs typeface="Arial"/>
              </a:rPr>
              <a:t>that appears in your</a:t>
            </a:r>
            <a:r>
              <a:rPr sz="1150" spc="-70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code  </a:t>
            </a:r>
            <a:r>
              <a:rPr sz="1150" spc="5" dirty="0">
                <a:latin typeface="Arial"/>
                <a:cs typeface="Arial"/>
              </a:rPr>
              <a:t>If it </a:t>
            </a:r>
            <a:r>
              <a:rPr sz="1150" spc="15" dirty="0">
                <a:latin typeface="Arial"/>
                <a:cs typeface="Arial"/>
              </a:rPr>
              <a:t>has a </a:t>
            </a:r>
            <a:r>
              <a:rPr sz="1150" spc="10" dirty="0">
                <a:latin typeface="Arial"/>
                <a:cs typeface="Arial"/>
              </a:rPr>
              <a:t>decimal, </a:t>
            </a:r>
            <a:r>
              <a:rPr sz="1150" spc="5" dirty="0">
                <a:latin typeface="Arial"/>
                <a:cs typeface="Arial"/>
              </a:rPr>
              <a:t>it </a:t>
            </a:r>
            <a:r>
              <a:rPr sz="1150" spc="10" dirty="0">
                <a:latin typeface="Arial"/>
                <a:cs typeface="Arial"/>
              </a:rPr>
              <a:t>is floating point  </a:t>
            </a:r>
            <a:r>
              <a:rPr sz="1150" spc="5" dirty="0">
                <a:latin typeface="Arial"/>
                <a:cs typeface="Arial"/>
              </a:rPr>
              <a:t>If </a:t>
            </a:r>
            <a:r>
              <a:rPr sz="1150" spc="10" dirty="0">
                <a:latin typeface="Arial"/>
                <a:cs typeface="Arial"/>
              </a:rPr>
              <a:t>not, </a:t>
            </a:r>
            <a:r>
              <a:rPr sz="1150" spc="5" dirty="0">
                <a:latin typeface="Arial"/>
                <a:cs typeface="Arial"/>
              </a:rPr>
              <a:t>it </a:t>
            </a:r>
            <a:r>
              <a:rPr sz="1150" spc="10" dirty="0">
                <a:latin typeface="Arial"/>
                <a:cs typeface="Arial"/>
              </a:rPr>
              <a:t>is </a:t>
            </a:r>
            <a:r>
              <a:rPr sz="1150" spc="15" dirty="0">
                <a:latin typeface="Arial"/>
                <a:cs typeface="Arial"/>
              </a:rPr>
              <a:t>an</a:t>
            </a:r>
            <a:r>
              <a:rPr sz="1150" spc="-7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integer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95" dirty="0"/>
              <a:t>Check</a:t>
            </a:r>
            <a:r>
              <a:rPr spc="-75" dirty="0"/>
              <a:t> </a:t>
            </a:r>
            <a:r>
              <a:rPr spc="25" dirty="0"/>
              <a:t>4.14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783" y="680003"/>
            <a:ext cx="341947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latin typeface="Arial"/>
                <a:cs typeface="Arial"/>
              </a:rPr>
              <a:t>What </a:t>
            </a:r>
            <a:r>
              <a:rPr sz="950" spc="10" dirty="0">
                <a:latin typeface="Arial"/>
                <a:cs typeface="Arial"/>
              </a:rPr>
              <a:t>is problematic </a:t>
            </a:r>
            <a:r>
              <a:rPr sz="950" spc="15" dirty="0">
                <a:latin typeface="Arial"/>
                <a:cs typeface="Arial"/>
              </a:rPr>
              <a:t>about </a:t>
            </a:r>
            <a:r>
              <a:rPr sz="950" spc="10" dirty="0">
                <a:latin typeface="Arial"/>
                <a:cs typeface="Arial"/>
              </a:rPr>
              <a:t>the following </a:t>
            </a:r>
            <a:r>
              <a:rPr sz="950" spc="15" dirty="0">
                <a:latin typeface="Arial"/>
                <a:cs typeface="Arial"/>
              </a:rPr>
              <a:t>statement</a:t>
            </a:r>
            <a:r>
              <a:rPr sz="950" spc="-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sequence?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9276" y="874102"/>
            <a:ext cx="6036945" cy="213264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8100" marR="3639820">
              <a:lnSpc>
                <a:spcPct val="103600"/>
              </a:lnSpc>
              <a:spcBef>
                <a:spcPts val="290"/>
              </a:spcBef>
            </a:pPr>
            <a:r>
              <a:rPr sz="550" spc="20" dirty="0">
                <a:latin typeface="Courier" charset="0"/>
                <a:cs typeface="Courier" charset="0"/>
              </a:rPr>
              <a:t>System.out.print("Please enter the number of cans");  int cans =</a:t>
            </a:r>
            <a:r>
              <a:rPr sz="550" spc="-10" dirty="0">
                <a:latin typeface="Courier" charset="0"/>
                <a:cs typeface="Courier" charset="0"/>
              </a:rPr>
              <a:t> </a:t>
            </a:r>
            <a:r>
              <a:rPr sz="550" spc="20" dirty="0">
                <a:latin typeface="Courier" charset="0"/>
                <a:cs typeface="Courier" charset="0"/>
              </a:rPr>
              <a:t>in.nextInt();</a:t>
            </a:r>
            <a:endParaRPr sz="5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110" y="1183804"/>
            <a:ext cx="5538470" cy="84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100"/>
              </a:lnSpc>
            </a:pPr>
            <a:r>
              <a:rPr sz="1150" b="1" spc="15" dirty="0">
                <a:latin typeface="Arial"/>
                <a:cs typeface="Arial"/>
              </a:rPr>
              <a:t>Answer: </a:t>
            </a:r>
            <a:r>
              <a:rPr sz="1150" spc="10" dirty="0">
                <a:latin typeface="Arial"/>
                <a:cs typeface="Arial"/>
              </a:rPr>
              <a:t>There is </a:t>
            </a:r>
            <a:r>
              <a:rPr sz="1150" spc="15" dirty="0">
                <a:latin typeface="Arial"/>
                <a:cs typeface="Arial"/>
              </a:rPr>
              <a:t>no </a:t>
            </a:r>
            <a:r>
              <a:rPr sz="1150" spc="10" dirty="0">
                <a:latin typeface="Arial"/>
                <a:cs typeface="Arial"/>
              </a:rPr>
              <a:t>colon </a:t>
            </a:r>
            <a:r>
              <a:rPr sz="1150" spc="15" dirty="0">
                <a:latin typeface="Arial"/>
                <a:cs typeface="Arial"/>
              </a:rPr>
              <a:t>and </a:t>
            </a:r>
            <a:r>
              <a:rPr sz="1150" spc="10" dirty="0">
                <a:latin typeface="Arial"/>
                <a:cs typeface="Arial"/>
              </a:rPr>
              <a:t>space at the </a:t>
            </a:r>
            <a:r>
              <a:rPr sz="1150" spc="15" dirty="0">
                <a:latin typeface="Arial"/>
                <a:cs typeface="Arial"/>
              </a:rPr>
              <a:t>end </a:t>
            </a:r>
            <a:r>
              <a:rPr sz="1150" spc="10" dirty="0">
                <a:latin typeface="Arial"/>
                <a:cs typeface="Arial"/>
              </a:rPr>
              <a:t>of the prompt.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dialog would look  like</a:t>
            </a:r>
            <a:r>
              <a:rPr sz="1150" spc="-9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this:</a:t>
            </a:r>
            <a:endParaRPr sz="1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50" spc="15" dirty="0">
                <a:latin typeface="Courier" charset="0"/>
                <a:cs typeface="Courier" charset="0"/>
              </a:rPr>
              <a:t>Please enter the number of</a:t>
            </a:r>
            <a:r>
              <a:rPr sz="1150" spc="-40" dirty="0">
                <a:latin typeface="Courier" charset="0"/>
                <a:cs typeface="Courier" charset="0"/>
              </a:rPr>
              <a:t> </a:t>
            </a:r>
            <a:r>
              <a:rPr sz="1150" spc="15" dirty="0">
                <a:latin typeface="Courier" charset="0"/>
                <a:cs typeface="Courier" charset="0"/>
              </a:rPr>
              <a:t>cans6</a:t>
            </a:r>
            <a:endParaRPr sz="11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95" dirty="0"/>
              <a:t>Check</a:t>
            </a:r>
            <a:r>
              <a:rPr spc="-75" dirty="0"/>
              <a:t> </a:t>
            </a:r>
            <a:r>
              <a:rPr spc="25" dirty="0"/>
              <a:t>4.15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783" y="680351"/>
            <a:ext cx="312166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latin typeface="Arial"/>
                <a:cs typeface="Arial"/>
              </a:rPr>
              <a:t>What </a:t>
            </a:r>
            <a:r>
              <a:rPr sz="950" spc="10" dirty="0">
                <a:latin typeface="Arial"/>
                <a:cs typeface="Arial"/>
              </a:rPr>
              <a:t>is the output of the following </a:t>
            </a:r>
            <a:r>
              <a:rPr sz="950" spc="15" dirty="0">
                <a:latin typeface="Arial"/>
                <a:cs typeface="Arial"/>
              </a:rPr>
              <a:t>statement</a:t>
            </a:r>
            <a:r>
              <a:rPr sz="950" spc="-1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sequence?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9276" y="874450"/>
            <a:ext cx="6036945" cy="209673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r>
              <a:rPr sz="550" spc="20" dirty="0">
                <a:latin typeface="Courier" charset="0"/>
                <a:cs typeface="Courier" charset="0"/>
              </a:rPr>
              <a:t>int volume =</a:t>
            </a:r>
            <a:r>
              <a:rPr sz="550" spc="-40" dirty="0">
                <a:latin typeface="Courier" charset="0"/>
                <a:cs typeface="Courier" charset="0"/>
              </a:rPr>
              <a:t> </a:t>
            </a:r>
            <a:r>
              <a:rPr sz="550" spc="20" dirty="0">
                <a:latin typeface="Courier" charset="0"/>
                <a:cs typeface="Courier" charset="0"/>
              </a:rPr>
              <a:t>10;</a:t>
            </a:r>
            <a:endParaRPr sz="550" dirty="0">
              <a:latin typeface="Courier" charset="0"/>
              <a:cs typeface="Courier" charset="0"/>
            </a:endParaRPr>
          </a:p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z="550" spc="20" dirty="0">
                <a:latin typeface="Courier" charset="0"/>
                <a:cs typeface="Courier" charset="0"/>
              </a:rPr>
              <a:t>System.out.printf("The volume is %5d",</a:t>
            </a:r>
            <a:r>
              <a:rPr sz="550" spc="65" dirty="0">
                <a:latin typeface="Courier" charset="0"/>
                <a:cs typeface="Courier" charset="0"/>
              </a:rPr>
              <a:t> </a:t>
            </a:r>
            <a:r>
              <a:rPr sz="550" spc="20" dirty="0">
                <a:latin typeface="Courier" charset="0"/>
                <a:cs typeface="Courier" charset="0"/>
              </a:rPr>
              <a:t>volume);</a:t>
            </a:r>
            <a:endParaRPr sz="5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110" y="1222552"/>
            <a:ext cx="5532755" cy="974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17165" algn="l"/>
              </a:tabLst>
            </a:pPr>
            <a:r>
              <a:rPr sz="1150" b="1" spc="15" dirty="0">
                <a:latin typeface="Arial"/>
                <a:cs typeface="Arial"/>
              </a:rPr>
              <a:t>Answer: </a:t>
            </a:r>
            <a:r>
              <a:rPr sz="1150" spc="15" dirty="0">
                <a:latin typeface="Courier" charset="0"/>
                <a:cs typeface="Courier" charset="0"/>
              </a:rPr>
              <a:t>The total</a:t>
            </a:r>
            <a:r>
              <a:rPr sz="1150" spc="509" dirty="0">
                <a:latin typeface="Courier" charset="0"/>
                <a:cs typeface="Courier" charset="0"/>
              </a:rPr>
              <a:t> </a:t>
            </a:r>
            <a:r>
              <a:rPr sz="1150" spc="15" dirty="0">
                <a:latin typeface="Courier" charset="0"/>
                <a:cs typeface="Courier" charset="0"/>
              </a:rPr>
              <a:t>volume</a:t>
            </a:r>
            <a:r>
              <a:rPr sz="1150" spc="220" dirty="0">
                <a:latin typeface="Courier" charset="0"/>
                <a:cs typeface="Courier" charset="0"/>
              </a:rPr>
              <a:t> </a:t>
            </a:r>
            <a:r>
              <a:rPr sz="1150" spc="15" dirty="0">
                <a:latin typeface="Courier" charset="0"/>
                <a:cs typeface="Courier" charset="0"/>
              </a:rPr>
              <a:t>is</a:t>
            </a:r>
            <a:r>
              <a:rPr sz="1150" spc="15" dirty="0">
                <a:latin typeface="Times New Roman"/>
                <a:cs typeface="Times New Roman"/>
              </a:rPr>
              <a:t>	</a:t>
            </a:r>
            <a:r>
              <a:rPr sz="1150" spc="15" dirty="0">
                <a:latin typeface="Courier" charset="0"/>
                <a:cs typeface="Courier" charset="0"/>
              </a:rPr>
              <a:t>10</a:t>
            </a:r>
            <a:endParaRPr sz="115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61925" marR="5080">
              <a:lnSpc>
                <a:spcPct val="120000"/>
              </a:lnSpc>
            </a:pPr>
            <a:r>
              <a:rPr sz="1150" spc="10" dirty="0">
                <a:latin typeface="Arial"/>
                <a:cs typeface="Arial"/>
              </a:rPr>
              <a:t>There are four spaces </a:t>
            </a:r>
            <a:r>
              <a:rPr sz="1150" spc="15" dirty="0">
                <a:latin typeface="Arial"/>
                <a:cs typeface="Arial"/>
              </a:rPr>
              <a:t>between </a:t>
            </a:r>
            <a:r>
              <a:rPr sz="1150" spc="15" dirty="0">
                <a:latin typeface="Courier" charset="0"/>
                <a:cs typeface="Courier" charset="0"/>
              </a:rPr>
              <a:t>is</a:t>
            </a:r>
            <a:r>
              <a:rPr sz="1150" spc="-375" dirty="0">
                <a:latin typeface="Courier" charset="0"/>
                <a:cs typeface="Courier" charset="0"/>
              </a:rPr>
              <a:t> </a:t>
            </a:r>
            <a:r>
              <a:rPr sz="1150" spc="15" dirty="0">
                <a:latin typeface="Arial"/>
                <a:cs typeface="Arial"/>
              </a:rPr>
              <a:t>and </a:t>
            </a:r>
            <a:r>
              <a:rPr sz="1150" spc="10" dirty="0">
                <a:latin typeface="Courier" charset="0"/>
                <a:cs typeface="Courier" charset="0"/>
              </a:rPr>
              <a:t>10</a:t>
            </a:r>
            <a:r>
              <a:rPr sz="1150" spc="10" dirty="0">
                <a:latin typeface="Arial"/>
                <a:cs typeface="Arial"/>
              </a:rPr>
              <a:t>. </a:t>
            </a:r>
            <a:r>
              <a:rPr sz="1150" spc="15" dirty="0">
                <a:latin typeface="Arial"/>
                <a:cs typeface="Arial"/>
              </a:rPr>
              <a:t>One </a:t>
            </a:r>
            <a:r>
              <a:rPr sz="1150" spc="10" dirty="0">
                <a:latin typeface="Arial"/>
                <a:cs typeface="Arial"/>
              </a:rPr>
              <a:t>space originates from the format  string (the space </a:t>
            </a:r>
            <a:r>
              <a:rPr sz="1150" spc="15" dirty="0">
                <a:latin typeface="Arial"/>
                <a:cs typeface="Arial"/>
              </a:rPr>
              <a:t>between </a:t>
            </a:r>
            <a:r>
              <a:rPr sz="1150" spc="15" dirty="0">
                <a:latin typeface="Courier" charset="0"/>
                <a:cs typeface="Courier" charset="0"/>
              </a:rPr>
              <a:t>s </a:t>
            </a:r>
            <a:r>
              <a:rPr sz="1150" spc="15" dirty="0">
                <a:latin typeface="Arial"/>
                <a:cs typeface="Arial"/>
              </a:rPr>
              <a:t>and </a:t>
            </a:r>
            <a:r>
              <a:rPr sz="1150" spc="5" dirty="0">
                <a:latin typeface="Courier" charset="0"/>
                <a:cs typeface="Courier" charset="0"/>
              </a:rPr>
              <a:t>%</a:t>
            </a:r>
            <a:r>
              <a:rPr sz="1150" spc="5" dirty="0">
                <a:latin typeface="Arial"/>
                <a:cs typeface="Arial"/>
              </a:rPr>
              <a:t>), </a:t>
            </a:r>
            <a:r>
              <a:rPr sz="1150" spc="15" dirty="0">
                <a:latin typeface="Arial"/>
                <a:cs typeface="Arial"/>
              </a:rPr>
              <a:t>and </a:t>
            </a:r>
            <a:r>
              <a:rPr sz="1150" spc="10" dirty="0">
                <a:latin typeface="Arial"/>
                <a:cs typeface="Arial"/>
              </a:rPr>
              <a:t>three spaces are </a:t>
            </a:r>
            <a:r>
              <a:rPr sz="1150" spc="15" dirty="0">
                <a:latin typeface="Arial"/>
                <a:cs typeface="Arial"/>
              </a:rPr>
              <a:t>added </a:t>
            </a:r>
            <a:r>
              <a:rPr sz="1150" spc="10" dirty="0">
                <a:latin typeface="Arial"/>
                <a:cs typeface="Arial"/>
              </a:rPr>
              <a:t>before </a:t>
            </a:r>
            <a:r>
              <a:rPr sz="1150" spc="15" dirty="0">
                <a:latin typeface="Arial"/>
                <a:cs typeface="Arial"/>
              </a:rPr>
              <a:t>10 </a:t>
            </a:r>
            <a:r>
              <a:rPr sz="1150" spc="10" dirty="0">
                <a:latin typeface="Arial"/>
                <a:cs typeface="Arial"/>
              </a:rPr>
              <a:t>to  achieve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field width of</a:t>
            </a:r>
            <a:r>
              <a:rPr sz="1150" spc="-7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5.</a:t>
            </a:r>
            <a:endParaRPr sz="11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9276" y="1028384"/>
            <a:ext cx="6036945" cy="254000"/>
          </a:xfrm>
          <a:custGeom>
            <a:avLst/>
            <a:gdLst/>
            <a:ahLst/>
            <a:cxnLst/>
            <a:rect l="l" t="t" r="r" b="b"/>
            <a:pathLst>
              <a:path w="6036945" h="254000">
                <a:moveTo>
                  <a:pt x="0" y="0"/>
                </a:moveTo>
                <a:lnTo>
                  <a:pt x="6036604" y="0"/>
                </a:lnTo>
                <a:lnTo>
                  <a:pt x="6036604" y="253751"/>
                </a:lnTo>
                <a:lnTo>
                  <a:pt x="0" y="253751"/>
                </a:lnTo>
                <a:lnTo>
                  <a:pt x="0" y="0"/>
                </a:lnTo>
                <a:close/>
              </a:path>
            </a:pathLst>
          </a:custGeom>
          <a:ln w="667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95" dirty="0"/>
              <a:t>Check</a:t>
            </a:r>
            <a:r>
              <a:rPr spc="-75" dirty="0"/>
              <a:t> </a:t>
            </a:r>
            <a:r>
              <a:rPr spc="25" dirty="0"/>
              <a:t>4.16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9783" y="685205"/>
            <a:ext cx="6157595" cy="2953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950" spc="15" dirty="0">
                <a:latin typeface="Arial"/>
                <a:cs typeface="Arial"/>
              </a:rPr>
              <a:t>Using</a:t>
            </a:r>
            <a:r>
              <a:rPr sz="950" spc="10" dirty="0">
                <a:latin typeface="Arial"/>
                <a:cs typeface="Arial"/>
              </a:rPr>
              <a:t> the </a:t>
            </a:r>
            <a:r>
              <a:rPr sz="950" spc="15" dirty="0">
                <a:latin typeface="Courier" charset="0"/>
                <a:cs typeface="Courier" charset="0"/>
              </a:rPr>
              <a:t>printf</a:t>
            </a:r>
            <a:r>
              <a:rPr sz="950" spc="-300" dirty="0">
                <a:latin typeface="Courier" charset="0"/>
                <a:cs typeface="Courier" charset="0"/>
              </a:rPr>
              <a:t> </a:t>
            </a:r>
            <a:r>
              <a:rPr sz="950" spc="15" dirty="0">
                <a:latin typeface="Arial"/>
                <a:cs typeface="Arial"/>
              </a:rPr>
              <a:t>method,</a:t>
            </a:r>
            <a:r>
              <a:rPr sz="950" spc="10" dirty="0">
                <a:latin typeface="Arial"/>
                <a:cs typeface="Arial"/>
              </a:rPr>
              <a:t> print the </a:t>
            </a:r>
            <a:r>
              <a:rPr sz="950" spc="15" dirty="0">
                <a:latin typeface="Arial"/>
                <a:cs typeface="Arial"/>
              </a:rPr>
              <a:t>values</a:t>
            </a:r>
            <a:r>
              <a:rPr sz="950" spc="10" dirty="0">
                <a:latin typeface="Arial"/>
                <a:cs typeface="Arial"/>
              </a:rPr>
              <a:t> of the integer variables </a:t>
            </a:r>
            <a:r>
              <a:rPr sz="950" spc="15" dirty="0">
                <a:latin typeface="Courier" charset="0"/>
                <a:cs typeface="Courier" charset="0"/>
              </a:rPr>
              <a:t>bottles</a:t>
            </a:r>
            <a:r>
              <a:rPr sz="950" spc="-295" dirty="0">
                <a:latin typeface="Courier" charset="0"/>
                <a:cs typeface="Courier" charset="0"/>
              </a:rPr>
              <a:t> </a:t>
            </a:r>
            <a:r>
              <a:rPr sz="950" spc="15" dirty="0">
                <a:latin typeface="Arial"/>
                <a:cs typeface="Arial"/>
              </a:rPr>
              <a:t>and</a:t>
            </a:r>
            <a:r>
              <a:rPr sz="950" spc="10" dirty="0">
                <a:latin typeface="Arial"/>
                <a:cs typeface="Arial"/>
              </a:rPr>
              <a:t> </a:t>
            </a:r>
            <a:r>
              <a:rPr sz="950" spc="15" dirty="0">
                <a:latin typeface="Courier" charset="0"/>
                <a:cs typeface="Courier" charset="0"/>
              </a:rPr>
              <a:t>cans</a:t>
            </a:r>
            <a:r>
              <a:rPr sz="950" spc="-295" dirty="0">
                <a:latin typeface="Courier" charset="0"/>
                <a:cs typeface="Courier" charset="0"/>
              </a:rPr>
              <a:t> </a:t>
            </a:r>
            <a:r>
              <a:rPr sz="950" spc="15" dirty="0">
                <a:latin typeface="Arial"/>
                <a:cs typeface="Arial"/>
              </a:rPr>
              <a:t>so</a:t>
            </a:r>
            <a:r>
              <a:rPr sz="950" spc="10" dirty="0">
                <a:latin typeface="Arial"/>
                <a:cs typeface="Arial"/>
              </a:rPr>
              <a:t> that the output looks  like</a:t>
            </a:r>
            <a:r>
              <a:rPr sz="950" spc="-8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this: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1220" y="1069042"/>
            <a:ext cx="360680" cy="1760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3600"/>
              </a:lnSpc>
            </a:pPr>
            <a:r>
              <a:rPr sz="550" spc="20" dirty="0">
                <a:latin typeface="Courier" charset="0"/>
                <a:cs typeface="Courier" charset="0"/>
              </a:rPr>
              <a:t>Bottles:  Cans:</a:t>
            </a:r>
            <a:endParaRPr sz="5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2238" y="1072060"/>
            <a:ext cx="90170" cy="1744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ct val="100000"/>
              </a:lnSpc>
            </a:pPr>
            <a:r>
              <a:rPr sz="550" spc="20" dirty="0">
                <a:latin typeface="Courier" charset="0"/>
                <a:cs typeface="Courier" charset="0"/>
              </a:rPr>
              <a:t>8</a:t>
            </a:r>
            <a:endParaRPr sz="550" dirty="0">
              <a:latin typeface="Courier" charset="0"/>
              <a:cs typeface="Courier" charset="0"/>
            </a:endParaRPr>
          </a:p>
          <a:p>
            <a:pPr>
              <a:lnSpc>
                <a:spcPts val="655"/>
              </a:lnSpc>
              <a:spcBef>
                <a:spcPts val="20"/>
              </a:spcBef>
            </a:pPr>
            <a:r>
              <a:rPr sz="550" spc="20" dirty="0">
                <a:latin typeface="Courier" charset="0"/>
                <a:cs typeface="Courier" charset="0"/>
              </a:rPr>
              <a:t>24</a:t>
            </a:r>
            <a:endParaRPr sz="5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9783" y="1315077"/>
            <a:ext cx="5483225" cy="42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latin typeface="Arial"/>
                <a:cs typeface="Arial"/>
              </a:rPr>
              <a:t>The numbers </a:t>
            </a:r>
            <a:r>
              <a:rPr sz="950" spc="10" dirty="0">
                <a:latin typeface="Arial"/>
                <a:cs typeface="Arial"/>
              </a:rPr>
              <a:t>to the right </a:t>
            </a:r>
            <a:r>
              <a:rPr sz="950" spc="15" dirty="0">
                <a:latin typeface="Arial"/>
                <a:cs typeface="Arial"/>
              </a:rPr>
              <a:t>should </a:t>
            </a:r>
            <a:r>
              <a:rPr sz="950" spc="10" dirty="0">
                <a:latin typeface="Arial"/>
                <a:cs typeface="Arial"/>
              </a:rPr>
              <a:t>line up. </a:t>
            </a:r>
            <a:r>
              <a:rPr sz="950" spc="15" dirty="0">
                <a:latin typeface="Arial"/>
                <a:cs typeface="Arial"/>
              </a:rPr>
              <a:t>(You may assume </a:t>
            </a:r>
            <a:r>
              <a:rPr sz="950" spc="10" dirty="0">
                <a:latin typeface="Arial"/>
                <a:cs typeface="Arial"/>
              </a:rPr>
              <a:t>that the </a:t>
            </a:r>
            <a:r>
              <a:rPr sz="950" spc="15" dirty="0">
                <a:latin typeface="Arial"/>
                <a:cs typeface="Arial"/>
              </a:rPr>
              <a:t>numbers have </a:t>
            </a:r>
            <a:r>
              <a:rPr sz="950" spc="10" dirty="0">
                <a:latin typeface="Arial"/>
                <a:cs typeface="Arial"/>
              </a:rPr>
              <a:t>at </a:t>
            </a:r>
            <a:r>
              <a:rPr sz="950" spc="15" dirty="0">
                <a:latin typeface="Arial"/>
                <a:cs typeface="Arial"/>
              </a:rPr>
              <a:t>most 8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digits.)</a:t>
            </a:r>
            <a:endParaRPr sz="950" dirty="0">
              <a:latin typeface="Arial"/>
              <a:cs typeface="Arial"/>
            </a:endParaRPr>
          </a:p>
          <a:p>
            <a:pPr marL="236854">
              <a:lnSpc>
                <a:spcPct val="100000"/>
              </a:lnSpc>
              <a:spcBef>
                <a:spcPts val="710"/>
              </a:spcBef>
            </a:pPr>
            <a:r>
              <a:rPr sz="1150" b="1" spc="15" dirty="0">
                <a:latin typeface="Arial"/>
                <a:cs typeface="Arial"/>
              </a:rPr>
              <a:t>Answer: </a:t>
            </a:r>
            <a:r>
              <a:rPr sz="1150" spc="15" dirty="0">
                <a:latin typeface="Arial"/>
                <a:cs typeface="Arial"/>
              </a:rPr>
              <a:t>Here </a:t>
            </a:r>
            <a:r>
              <a:rPr sz="1150" spc="10" dirty="0">
                <a:latin typeface="Arial"/>
                <a:cs typeface="Arial"/>
              </a:rPr>
              <a:t>is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simple</a:t>
            </a:r>
            <a:r>
              <a:rPr sz="1150" spc="-9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solution: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2862" y="1802993"/>
            <a:ext cx="5642610" cy="257122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1910" marR="3152140">
              <a:lnSpc>
                <a:spcPct val="100000"/>
              </a:lnSpc>
              <a:spcBef>
                <a:spcPts val="325"/>
              </a:spcBef>
              <a:tabLst>
                <a:tab pos="1555750" algn="l"/>
              </a:tabLst>
            </a:pPr>
            <a:r>
              <a:rPr sz="700" dirty="0">
                <a:latin typeface="Courier" charset="0"/>
                <a:cs typeface="Courier" charset="0"/>
              </a:rPr>
              <a:t>System.out.printf("Bottles: %8d\n", bottles);  System.out.printf("Cans:	%8d\n",</a:t>
            </a:r>
            <a:r>
              <a:rPr sz="700" spc="-50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cans);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74110" y="2139406"/>
            <a:ext cx="533146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100"/>
              </a:lnSpc>
            </a:pPr>
            <a:r>
              <a:rPr sz="1150" spc="10" dirty="0">
                <a:latin typeface="Arial"/>
                <a:cs typeface="Arial"/>
              </a:rPr>
              <a:t>Note the spaces after </a:t>
            </a:r>
            <a:r>
              <a:rPr sz="1150" spc="10" dirty="0">
                <a:latin typeface="Courier" charset="0"/>
                <a:cs typeface="Courier" charset="0"/>
              </a:rPr>
              <a:t>Cans:</a:t>
            </a:r>
            <a:r>
              <a:rPr sz="1150" spc="10" dirty="0">
                <a:latin typeface="Arial"/>
                <a:cs typeface="Arial"/>
              </a:rPr>
              <a:t>. Alternatively, </a:t>
            </a:r>
            <a:r>
              <a:rPr sz="1150" spc="15" dirty="0">
                <a:latin typeface="Arial"/>
                <a:cs typeface="Arial"/>
              </a:rPr>
              <a:t>you can use </a:t>
            </a:r>
            <a:r>
              <a:rPr sz="1150" spc="10" dirty="0">
                <a:latin typeface="Arial"/>
                <a:cs typeface="Arial"/>
              </a:rPr>
              <a:t>format specifiers for the  strings. </a:t>
            </a:r>
            <a:r>
              <a:rPr sz="1150" spc="15" dirty="0">
                <a:latin typeface="Arial"/>
                <a:cs typeface="Arial"/>
              </a:rPr>
              <a:t>You can even combine </a:t>
            </a:r>
            <a:r>
              <a:rPr sz="1150" spc="5" dirty="0">
                <a:latin typeface="Arial"/>
                <a:cs typeface="Arial"/>
              </a:rPr>
              <a:t>all </a:t>
            </a:r>
            <a:r>
              <a:rPr sz="1150" spc="10" dirty="0">
                <a:latin typeface="Arial"/>
                <a:cs typeface="Arial"/>
              </a:rPr>
              <a:t>output into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single</a:t>
            </a:r>
            <a:r>
              <a:rPr sz="1150" spc="-7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statement: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2862" y="2631023"/>
            <a:ext cx="5642610" cy="257122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1910" marR="3476625">
              <a:lnSpc>
                <a:spcPct val="100000"/>
              </a:lnSpc>
              <a:spcBef>
                <a:spcPts val="325"/>
              </a:spcBef>
            </a:pPr>
            <a:r>
              <a:rPr sz="700" dirty="0">
                <a:latin typeface="Courier" charset="0"/>
                <a:cs typeface="Courier" charset="0"/>
              </a:rPr>
              <a:t>System.out.printf("%-9s%8d\n%-9s%8d\n",  "Bottles: ", bottles, "Cans:",</a:t>
            </a:r>
            <a:r>
              <a:rPr sz="700" spc="30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cans);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Problem </a:t>
            </a:r>
            <a:r>
              <a:rPr spc="75" dirty="0"/>
              <a:t>Solving: </a:t>
            </a:r>
            <a:r>
              <a:rPr spc="65" dirty="0"/>
              <a:t>First </a:t>
            </a:r>
            <a:r>
              <a:rPr spc="185" dirty="0"/>
              <a:t>Do </a:t>
            </a:r>
            <a:r>
              <a:rPr spc="55" dirty="0"/>
              <a:t>It </a:t>
            </a:r>
            <a:r>
              <a:rPr spc="75" dirty="0"/>
              <a:t>By</a:t>
            </a:r>
            <a:r>
              <a:rPr spc="-300" dirty="0"/>
              <a:t> </a:t>
            </a:r>
            <a:r>
              <a:rPr spc="125" dirty="0"/>
              <a:t>Hand</a:t>
            </a:r>
          </a:p>
        </p:txBody>
      </p:sp>
      <p:sp>
        <p:nvSpPr>
          <p:cNvPr id="3" name="object 3"/>
          <p:cNvSpPr/>
          <p:nvPr/>
        </p:nvSpPr>
        <p:spPr>
          <a:xfrm>
            <a:off x="655970" y="798353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970" y="1292500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970" y="1532895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970" y="1986976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110" y="695713"/>
            <a:ext cx="5671185" cy="158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Very important step for developing </a:t>
            </a:r>
            <a:r>
              <a:rPr sz="1150" spc="15" dirty="0">
                <a:latin typeface="Arial"/>
                <a:cs typeface="Arial"/>
              </a:rPr>
              <a:t>an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algorithm</a:t>
            </a:r>
            <a:endParaRPr sz="1150">
              <a:latin typeface="Arial"/>
              <a:cs typeface="Arial"/>
            </a:endParaRPr>
          </a:p>
          <a:p>
            <a:pPr marL="281305">
              <a:lnSpc>
                <a:spcPct val="100000"/>
              </a:lnSpc>
              <a:spcBef>
                <a:spcPts val="710"/>
              </a:spcBef>
            </a:pPr>
            <a:r>
              <a:rPr sz="900" dirty="0">
                <a:latin typeface="Arial"/>
                <a:cs typeface="Arial"/>
              </a:rPr>
              <a:t>Carry out the computations by hand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first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150" spc="10" dirty="0">
                <a:latin typeface="Arial"/>
                <a:cs typeface="Arial"/>
              </a:rPr>
              <a:t>Pick concrete values for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typical situation to </a:t>
            </a:r>
            <a:r>
              <a:rPr sz="1150" spc="15" dirty="0">
                <a:latin typeface="Arial"/>
                <a:cs typeface="Arial"/>
              </a:rPr>
              <a:t>use </a:t>
            </a:r>
            <a:r>
              <a:rPr sz="1150" spc="10" dirty="0">
                <a:latin typeface="Arial"/>
                <a:cs typeface="Arial"/>
              </a:rPr>
              <a:t>in </a:t>
            </a:r>
            <a:r>
              <a:rPr sz="1150" spc="15" dirty="0">
                <a:latin typeface="Arial"/>
                <a:cs typeface="Arial"/>
              </a:rPr>
              <a:t>a hand</a:t>
            </a:r>
            <a:r>
              <a:rPr sz="1150" spc="-5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calculation.</a:t>
            </a:r>
            <a:endParaRPr sz="1150">
              <a:latin typeface="Arial"/>
              <a:cs typeface="Arial"/>
            </a:endParaRPr>
          </a:p>
          <a:p>
            <a:pPr marL="12700" marR="5080">
              <a:lnSpc>
                <a:spcPct val="118100"/>
              </a:lnSpc>
              <a:spcBef>
                <a:spcPts val="260"/>
              </a:spcBef>
            </a:pPr>
            <a:r>
              <a:rPr sz="1150" spc="10" dirty="0">
                <a:latin typeface="Arial"/>
                <a:cs typeface="Arial"/>
              </a:rPr>
              <a:t>Problem: </a:t>
            </a:r>
            <a:r>
              <a:rPr sz="1150" spc="15" dirty="0">
                <a:latin typeface="Arial"/>
                <a:cs typeface="Arial"/>
              </a:rPr>
              <a:t>A row </a:t>
            </a:r>
            <a:r>
              <a:rPr sz="1150" spc="10" dirty="0">
                <a:latin typeface="Arial"/>
                <a:cs typeface="Arial"/>
              </a:rPr>
              <a:t>of black </a:t>
            </a:r>
            <a:r>
              <a:rPr sz="1150" spc="15" dirty="0">
                <a:latin typeface="Arial"/>
                <a:cs typeface="Arial"/>
              </a:rPr>
              <a:t>and </a:t>
            </a:r>
            <a:r>
              <a:rPr sz="1150" spc="10" dirty="0">
                <a:latin typeface="Arial"/>
                <a:cs typeface="Arial"/>
              </a:rPr>
              <a:t>white </a:t>
            </a:r>
            <a:r>
              <a:rPr sz="1150" spc="5" dirty="0">
                <a:latin typeface="Arial"/>
                <a:cs typeface="Arial"/>
              </a:rPr>
              <a:t>tiles </a:t>
            </a:r>
            <a:r>
              <a:rPr sz="1150" spc="15" dirty="0">
                <a:latin typeface="Arial"/>
                <a:cs typeface="Arial"/>
              </a:rPr>
              <a:t>needs </a:t>
            </a:r>
            <a:r>
              <a:rPr sz="1150" spc="10" dirty="0">
                <a:latin typeface="Arial"/>
                <a:cs typeface="Arial"/>
              </a:rPr>
              <a:t>to </a:t>
            </a:r>
            <a:r>
              <a:rPr sz="1150" spc="15" dirty="0">
                <a:latin typeface="Arial"/>
                <a:cs typeface="Arial"/>
              </a:rPr>
              <a:t>be </a:t>
            </a:r>
            <a:r>
              <a:rPr sz="1150" spc="10" dirty="0">
                <a:latin typeface="Arial"/>
                <a:cs typeface="Arial"/>
              </a:rPr>
              <a:t>placed along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wall. First </a:t>
            </a:r>
            <a:r>
              <a:rPr sz="1150" spc="15" dirty="0">
                <a:latin typeface="Arial"/>
                <a:cs typeface="Arial"/>
              </a:rPr>
              <a:t>and</a:t>
            </a:r>
            <a:r>
              <a:rPr sz="1150" spc="-5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last  are</a:t>
            </a:r>
            <a:r>
              <a:rPr sz="1150" spc="-7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black.</a:t>
            </a:r>
            <a:endParaRPr sz="1150">
              <a:latin typeface="Arial"/>
              <a:cs typeface="Arial"/>
            </a:endParaRPr>
          </a:p>
          <a:p>
            <a:pPr marL="12700" marR="444500">
              <a:lnSpc>
                <a:spcPct val="118100"/>
              </a:lnSpc>
              <a:spcBef>
                <a:spcPts val="315"/>
              </a:spcBef>
            </a:pPr>
            <a:r>
              <a:rPr sz="1150" spc="15" dirty="0">
                <a:latin typeface="Arial"/>
                <a:cs typeface="Arial"/>
              </a:rPr>
              <a:t>Compute </a:t>
            </a:r>
            <a:r>
              <a:rPr sz="1150" spc="10" dirty="0">
                <a:latin typeface="Arial"/>
                <a:cs typeface="Arial"/>
              </a:rPr>
              <a:t>the </a:t>
            </a:r>
            <a:r>
              <a:rPr sz="1150" spc="15" dirty="0">
                <a:latin typeface="Arial"/>
                <a:cs typeface="Arial"/>
              </a:rPr>
              <a:t>number </a:t>
            </a:r>
            <a:r>
              <a:rPr sz="1150" spc="10" dirty="0">
                <a:latin typeface="Arial"/>
                <a:cs typeface="Arial"/>
              </a:rPr>
              <a:t>of </a:t>
            </a:r>
            <a:r>
              <a:rPr sz="1150" spc="5" dirty="0">
                <a:latin typeface="Arial"/>
                <a:cs typeface="Arial"/>
              </a:rPr>
              <a:t>tiles </a:t>
            </a:r>
            <a:r>
              <a:rPr sz="1150" spc="15" dirty="0">
                <a:latin typeface="Arial"/>
                <a:cs typeface="Arial"/>
              </a:rPr>
              <a:t>needed and </a:t>
            </a:r>
            <a:r>
              <a:rPr sz="1150" spc="10" dirty="0">
                <a:latin typeface="Arial"/>
                <a:cs typeface="Arial"/>
              </a:rPr>
              <a:t>the </a:t>
            </a:r>
            <a:r>
              <a:rPr sz="1150" spc="15" dirty="0">
                <a:latin typeface="Arial"/>
                <a:cs typeface="Arial"/>
              </a:rPr>
              <a:t>gap </a:t>
            </a:r>
            <a:r>
              <a:rPr sz="1150" spc="10" dirty="0">
                <a:latin typeface="Arial"/>
                <a:cs typeface="Arial"/>
              </a:rPr>
              <a:t>at </a:t>
            </a:r>
            <a:r>
              <a:rPr sz="1150" spc="15" dirty="0">
                <a:latin typeface="Arial"/>
                <a:cs typeface="Arial"/>
              </a:rPr>
              <a:t>each </a:t>
            </a:r>
            <a:r>
              <a:rPr sz="1150" spc="10" dirty="0">
                <a:latin typeface="Arial"/>
                <a:cs typeface="Arial"/>
              </a:rPr>
              <a:t>end, given the</a:t>
            </a:r>
            <a:r>
              <a:rPr sz="1150" spc="-6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space  available </a:t>
            </a:r>
            <a:r>
              <a:rPr sz="1150" spc="15" dirty="0">
                <a:latin typeface="Arial"/>
                <a:cs typeface="Arial"/>
              </a:rPr>
              <a:t>and </a:t>
            </a:r>
            <a:r>
              <a:rPr sz="1150" spc="10" dirty="0">
                <a:latin typeface="Arial"/>
                <a:cs typeface="Arial"/>
              </a:rPr>
              <a:t>the width of </a:t>
            </a:r>
            <a:r>
              <a:rPr sz="1150" spc="15" dirty="0">
                <a:latin typeface="Arial"/>
                <a:cs typeface="Arial"/>
              </a:rPr>
              <a:t>each</a:t>
            </a:r>
            <a:r>
              <a:rPr sz="1150" spc="-60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tile.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9527" y="2292005"/>
            <a:ext cx="2283777" cy="948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5970" y="3442706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970" y="4117150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4110" y="3340067"/>
            <a:ext cx="2908300" cy="1093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>
                <a:latin typeface="Arial"/>
                <a:cs typeface="Arial"/>
              </a:rPr>
              <a:t>Use</a:t>
            </a:r>
            <a:r>
              <a:rPr sz="1150" spc="-90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numbers</a:t>
            </a:r>
            <a:endParaRPr sz="1150">
              <a:latin typeface="Arial"/>
              <a:cs typeface="Arial"/>
            </a:endParaRPr>
          </a:p>
          <a:p>
            <a:pPr marL="281305" marR="1448435">
              <a:lnSpc>
                <a:spcPct val="131400"/>
              </a:lnSpc>
              <a:spcBef>
                <a:spcPts val="370"/>
              </a:spcBef>
            </a:pPr>
            <a:r>
              <a:rPr sz="900" dirty="0">
                <a:latin typeface="Arial"/>
                <a:cs typeface="Arial"/>
              </a:rPr>
              <a:t>Total width: 100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inches  Tile width: 5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inches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150" spc="15" dirty="0">
                <a:latin typeface="Arial"/>
                <a:cs typeface="Arial"/>
              </a:rPr>
              <a:t>The </a:t>
            </a:r>
            <a:r>
              <a:rPr sz="1150" spc="5" dirty="0">
                <a:latin typeface="Arial"/>
                <a:cs typeface="Arial"/>
              </a:rPr>
              <a:t>first tile </a:t>
            </a:r>
            <a:r>
              <a:rPr sz="1150" spc="15" dirty="0">
                <a:latin typeface="Arial"/>
                <a:cs typeface="Arial"/>
              </a:rPr>
              <a:t>must </a:t>
            </a:r>
            <a:r>
              <a:rPr sz="1150" spc="10" dirty="0">
                <a:latin typeface="Arial"/>
                <a:cs typeface="Arial"/>
              </a:rPr>
              <a:t>always </a:t>
            </a:r>
            <a:r>
              <a:rPr sz="1150" spc="15" dirty="0">
                <a:latin typeface="Arial"/>
                <a:cs typeface="Arial"/>
              </a:rPr>
              <a:t>be</a:t>
            </a:r>
            <a:r>
              <a:rPr sz="1150" spc="-4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black,</a:t>
            </a:r>
            <a:endParaRPr sz="1150">
              <a:latin typeface="Arial"/>
              <a:cs typeface="Arial"/>
            </a:endParaRPr>
          </a:p>
          <a:p>
            <a:pPr marL="281305">
              <a:lnSpc>
                <a:spcPct val="100000"/>
              </a:lnSpc>
              <a:spcBef>
                <a:spcPts val="710"/>
              </a:spcBef>
            </a:pPr>
            <a:r>
              <a:rPr sz="900" dirty="0">
                <a:latin typeface="Arial"/>
                <a:cs typeface="Arial"/>
              </a:rPr>
              <a:t>and then we add some number of white/black</a:t>
            </a:r>
            <a:r>
              <a:rPr sz="900" spc="-10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pairs: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56634" y="4435551"/>
            <a:ext cx="2063407" cy="307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Problem </a:t>
            </a:r>
            <a:r>
              <a:rPr spc="75" dirty="0"/>
              <a:t>Solving: </a:t>
            </a:r>
            <a:r>
              <a:rPr spc="65" dirty="0"/>
              <a:t>First </a:t>
            </a:r>
            <a:r>
              <a:rPr spc="185" dirty="0"/>
              <a:t>Do </a:t>
            </a:r>
            <a:r>
              <a:rPr spc="55" dirty="0"/>
              <a:t>It </a:t>
            </a:r>
            <a:r>
              <a:rPr spc="75" dirty="0"/>
              <a:t>By</a:t>
            </a:r>
            <a:r>
              <a:rPr spc="-300" dirty="0"/>
              <a:t> </a:t>
            </a:r>
            <a:r>
              <a:rPr spc="125" dirty="0"/>
              <a:t>Hand</a:t>
            </a:r>
          </a:p>
        </p:txBody>
      </p:sp>
      <p:sp>
        <p:nvSpPr>
          <p:cNvPr id="3" name="object 3"/>
          <p:cNvSpPr/>
          <p:nvPr/>
        </p:nvSpPr>
        <p:spPr>
          <a:xfrm>
            <a:off x="655970" y="797431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970" y="1652171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970" y="2333293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4110" y="694791"/>
            <a:ext cx="4798060" cy="1955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>
                <a:latin typeface="Arial"/>
                <a:cs typeface="Arial"/>
              </a:rPr>
              <a:t>The </a:t>
            </a:r>
            <a:r>
              <a:rPr sz="1150" spc="5" dirty="0">
                <a:latin typeface="Arial"/>
                <a:cs typeface="Arial"/>
              </a:rPr>
              <a:t>first tile </a:t>
            </a:r>
            <a:r>
              <a:rPr sz="1150" spc="10" dirty="0">
                <a:latin typeface="Arial"/>
                <a:cs typeface="Arial"/>
              </a:rPr>
              <a:t>takes </a:t>
            </a:r>
            <a:r>
              <a:rPr sz="1150" spc="15" dirty="0">
                <a:latin typeface="Arial"/>
                <a:cs typeface="Arial"/>
              </a:rPr>
              <a:t>up 5 </a:t>
            </a:r>
            <a:r>
              <a:rPr sz="1150" spc="10" dirty="0">
                <a:latin typeface="Arial"/>
                <a:cs typeface="Arial"/>
              </a:rPr>
              <a:t>inches, leaving </a:t>
            </a:r>
            <a:r>
              <a:rPr sz="1150" spc="15" dirty="0">
                <a:latin typeface="Arial"/>
                <a:cs typeface="Arial"/>
              </a:rPr>
              <a:t>95 </a:t>
            </a:r>
            <a:r>
              <a:rPr sz="1150" spc="10" dirty="0">
                <a:latin typeface="Arial"/>
                <a:cs typeface="Arial"/>
              </a:rPr>
              <a:t>inches to </a:t>
            </a:r>
            <a:r>
              <a:rPr sz="1150" spc="15" dirty="0">
                <a:latin typeface="Arial"/>
                <a:cs typeface="Arial"/>
              </a:rPr>
              <a:t>be </a:t>
            </a:r>
            <a:r>
              <a:rPr sz="1150" spc="10" dirty="0">
                <a:latin typeface="Arial"/>
                <a:cs typeface="Arial"/>
              </a:rPr>
              <a:t>covered by</a:t>
            </a:r>
            <a:r>
              <a:rPr sz="1150" spc="-1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pairs.</a:t>
            </a:r>
            <a:endParaRPr sz="1150">
              <a:latin typeface="Arial"/>
              <a:cs typeface="Arial"/>
            </a:endParaRPr>
          </a:p>
          <a:p>
            <a:pPr marL="281305">
              <a:lnSpc>
                <a:spcPct val="100000"/>
              </a:lnSpc>
              <a:spcBef>
                <a:spcPts val="710"/>
              </a:spcBef>
            </a:pPr>
            <a:r>
              <a:rPr sz="900" dirty="0">
                <a:latin typeface="Arial"/>
                <a:cs typeface="Arial"/>
              </a:rPr>
              <a:t>Each pair is 10 inches</a:t>
            </a:r>
            <a:r>
              <a:rPr sz="900" spc="-10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wide.</a:t>
            </a:r>
            <a:endParaRPr sz="900">
              <a:latin typeface="Arial"/>
              <a:cs typeface="Arial"/>
            </a:endParaRPr>
          </a:p>
          <a:p>
            <a:pPr marL="281305" marR="2253615">
              <a:lnSpc>
                <a:spcPct val="131500"/>
              </a:lnSpc>
            </a:pPr>
            <a:r>
              <a:rPr sz="900" dirty="0">
                <a:latin typeface="Arial"/>
                <a:cs typeface="Arial"/>
              </a:rPr>
              <a:t>The number of pairs needed is 95 / 10 =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9.5.  Discard the fractional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part.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150" spc="20" dirty="0">
                <a:latin typeface="Arial"/>
                <a:cs typeface="Arial"/>
              </a:rPr>
              <a:t>We </a:t>
            </a:r>
            <a:r>
              <a:rPr sz="1150" spc="15" dirty="0">
                <a:latin typeface="Arial"/>
                <a:cs typeface="Arial"/>
              </a:rPr>
              <a:t>need 9 </a:t>
            </a:r>
            <a:r>
              <a:rPr sz="1150" spc="5" dirty="0">
                <a:latin typeface="Arial"/>
                <a:cs typeface="Arial"/>
              </a:rPr>
              <a:t>tile </a:t>
            </a:r>
            <a:r>
              <a:rPr sz="1150" spc="10" dirty="0">
                <a:latin typeface="Arial"/>
                <a:cs typeface="Arial"/>
              </a:rPr>
              <a:t>pairs or </a:t>
            </a:r>
            <a:r>
              <a:rPr sz="1150" spc="15" dirty="0">
                <a:latin typeface="Arial"/>
                <a:cs typeface="Arial"/>
              </a:rPr>
              <a:t>18 </a:t>
            </a:r>
            <a:r>
              <a:rPr sz="1150" spc="5" dirty="0">
                <a:latin typeface="Arial"/>
                <a:cs typeface="Arial"/>
              </a:rPr>
              <a:t>tiles, </a:t>
            </a:r>
            <a:r>
              <a:rPr sz="1150" spc="10" dirty="0">
                <a:latin typeface="Arial"/>
                <a:cs typeface="Arial"/>
              </a:rPr>
              <a:t>plus the </a:t>
            </a:r>
            <a:r>
              <a:rPr sz="1150" spc="5" dirty="0">
                <a:latin typeface="Arial"/>
                <a:cs typeface="Arial"/>
              </a:rPr>
              <a:t>initial </a:t>
            </a:r>
            <a:r>
              <a:rPr sz="1150" spc="10" dirty="0">
                <a:latin typeface="Arial"/>
                <a:cs typeface="Arial"/>
              </a:rPr>
              <a:t>black </a:t>
            </a:r>
            <a:r>
              <a:rPr sz="1150" spc="5" dirty="0">
                <a:latin typeface="Arial"/>
                <a:cs typeface="Arial"/>
              </a:rPr>
              <a:t>tile </a:t>
            </a:r>
            <a:r>
              <a:rPr sz="1150" spc="15" dirty="0">
                <a:latin typeface="Arial"/>
                <a:cs typeface="Arial"/>
              </a:rPr>
              <a:t>=&gt; 19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tiles.</a:t>
            </a:r>
            <a:endParaRPr sz="1150">
              <a:latin typeface="Arial"/>
              <a:cs typeface="Arial"/>
            </a:endParaRPr>
          </a:p>
          <a:p>
            <a:pPr marL="281305">
              <a:lnSpc>
                <a:spcPct val="100000"/>
              </a:lnSpc>
              <a:spcBef>
                <a:spcPts val="710"/>
              </a:spcBef>
            </a:pPr>
            <a:r>
              <a:rPr sz="900" dirty="0">
                <a:latin typeface="Arial"/>
                <a:cs typeface="Arial"/>
              </a:rPr>
              <a:t>Tiles span 19 × 5 = 95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inches</a:t>
            </a:r>
            <a:endParaRPr sz="900">
              <a:latin typeface="Arial"/>
              <a:cs typeface="Arial"/>
            </a:endParaRPr>
          </a:p>
          <a:p>
            <a:pPr marL="281305">
              <a:lnSpc>
                <a:spcPct val="100000"/>
              </a:lnSpc>
              <a:spcBef>
                <a:spcPts val="390"/>
              </a:spcBef>
            </a:pPr>
            <a:r>
              <a:rPr sz="900" dirty="0">
                <a:latin typeface="Arial"/>
                <a:cs typeface="Arial"/>
              </a:rPr>
              <a:t>Gap is 100 – 19 × 5 = 5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inches</a:t>
            </a:r>
            <a:endParaRPr sz="900">
              <a:latin typeface="Arial"/>
              <a:cs typeface="Arial"/>
            </a:endParaRPr>
          </a:p>
          <a:p>
            <a:pPr marR="2727325" algn="ctr">
              <a:lnSpc>
                <a:spcPct val="100000"/>
              </a:lnSpc>
              <a:spcBef>
                <a:spcPts val="720"/>
              </a:spcBef>
            </a:pPr>
            <a:r>
              <a:rPr sz="1150" spc="10" dirty="0">
                <a:latin typeface="Arial"/>
                <a:cs typeface="Arial"/>
              </a:rPr>
              <a:t>Distribute the </a:t>
            </a:r>
            <a:r>
              <a:rPr sz="1150" spc="15" dirty="0">
                <a:latin typeface="Arial"/>
                <a:cs typeface="Arial"/>
              </a:rPr>
              <a:t>gap </a:t>
            </a:r>
            <a:r>
              <a:rPr sz="1150" spc="10" dirty="0">
                <a:latin typeface="Arial"/>
                <a:cs typeface="Arial"/>
              </a:rPr>
              <a:t>at both</a:t>
            </a:r>
            <a:r>
              <a:rPr sz="1150" spc="-80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ends</a:t>
            </a:r>
            <a:endParaRPr sz="1150">
              <a:latin typeface="Arial"/>
              <a:cs typeface="Arial"/>
            </a:endParaRPr>
          </a:p>
          <a:p>
            <a:pPr marL="281305">
              <a:lnSpc>
                <a:spcPct val="100000"/>
              </a:lnSpc>
              <a:spcBef>
                <a:spcPts val="710"/>
              </a:spcBef>
            </a:pPr>
            <a:r>
              <a:rPr sz="900" dirty="0">
                <a:latin typeface="Arial"/>
                <a:cs typeface="Arial"/>
              </a:rPr>
              <a:t>gap is (100 – 19 × 5) / 2 = 2.5</a:t>
            </a:r>
            <a:r>
              <a:rPr sz="900" spc="-10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inches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Problem </a:t>
            </a:r>
            <a:r>
              <a:rPr spc="75" dirty="0"/>
              <a:t>Solving: </a:t>
            </a:r>
            <a:r>
              <a:rPr spc="65" dirty="0"/>
              <a:t>First </a:t>
            </a:r>
            <a:r>
              <a:rPr spc="185" dirty="0"/>
              <a:t>Do </a:t>
            </a:r>
            <a:r>
              <a:rPr spc="55" dirty="0"/>
              <a:t>It </a:t>
            </a:r>
            <a:r>
              <a:rPr spc="75" dirty="0"/>
              <a:t>By</a:t>
            </a:r>
            <a:r>
              <a:rPr spc="-300" dirty="0"/>
              <a:t> </a:t>
            </a:r>
            <a:r>
              <a:rPr spc="125" dirty="0"/>
              <a:t>Hand</a:t>
            </a:r>
          </a:p>
        </p:txBody>
      </p:sp>
      <p:sp>
        <p:nvSpPr>
          <p:cNvPr id="3" name="object 3"/>
          <p:cNvSpPr/>
          <p:nvPr/>
        </p:nvSpPr>
        <p:spPr>
          <a:xfrm>
            <a:off x="655970" y="79777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970" y="1038174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4110" y="629943"/>
            <a:ext cx="4855845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200"/>
              </a:lnSpc>
            </a:pPr>
            <a:r>
              <a:rPr sz="1150" spc="10" dirty="0">
                <a:latin typeface="Arial"/>
                <a:cs typeface="Arial"/>
              </a:rPr>
              <a:t>Devise </a:t>
            </a:r>
            <a:r>
              <a:rPr sz="1150" spc="15" dirty="0">
                <a:latin typeface="Arial"/>
                <a:cs typeface="Arial"/>
              </a:rPr>
              <a:t>an </a:t>
            </a:r>
            <a:r>
              <a:rPr sz="1150" spc="10" dirty="0">
                <a:latin typeface="Arial"/>
                <a:cs typeface="Arial"/>
              </a:rPr>
              <a:t>algorithm with arbitrary values for the total width </a:t>
            </a:r>
            <a:r>
              <a:rPr sz="1150" spc="15" dirty="0">
                <a:latin typeface="Arial"/>
                <a:cs typeface="Arial"/>
              </a:rPr>
              <a:t>and </a:t>
            </a:r>
            <a:r>
              <a:rPr sz="1150" spc="5" dirty="0">
                <a:latin typeface="Arial"/>
                <a:cs typeface="Arial"/>
              </a:rPr>
              <a:t>tile </a:t>
            </a:r>
            <a:r>
              <a:rPr sz="1150" spc="10" dirty="0">
                <a:latin typeface="Arial"/>
                <a:cs typeface="Arial"/>
              </a:rPr>
              <a:t>width.  </a:t>
            </a:r>
            <a:r>
              <a:rPr sz="1150" spc="15" dirty="0">
                <a:latin typeface="Arial"/>
                <a:cs typeface="Arial"/>
              </a:rPr>
              <a:t>The</a:t>
            </a:r>
            <a:r>
              <a:rPr sz="1150" spc="-95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pseudocode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2862" y="1395429"/>
            <a:ext cx="5642610" cy="414020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1910" marR="2420620">
              <a:lnSpc>
                <a:spcPct val="100000"/>
              </a:lnSpc>
              <a:spcBef>
                <a:spcPts val="325"/>
              </a:spcBef>
            </a:pPr>
            <a:r>
              <a:rPr sz="700" dirty="0">
                <a:latin typeface="Comic Sans MS"/>
                <a:cs typeface="Comic Sans MS"/>
              </a:rPr>
              <a:t>number of pairs = integer part of (total width - tile width) / (2 x tile width)  number of tiles = 1 + 2 x number of</a:t>
            </a:r>
            <a:r>
              <a:rPr sz="700" spc="5" dirty="0">
                <a:latin typeface="Comic Sans MS"/>
                <a:cs typeface="Comic Sans MS"/>
              </a:rPr>
              <a:t> </a:t>
            </a:r>
            <a:r>
              <a:rPr sz="700" dirty="0">
                <a:latin typeface="Comic Sans MS"/>
                <a:cs typeface="Comic Sans MS"/>
              </a:rPr>
              <a:t>pairs</a:t>
            </a:r>
            <a:endParaRPr sz="700">
              <a:latin typeface="Comic Sans MS"/>
              <a:cs typeface="Comic Sans MS"/>
            </a:endParaRPr>
          </a:p>
          <a:p>
            <a:pPr marL="41910">
              <a:lnSpc>
                <a:spcPct val="100000"/>
              </a:lnSpc>
            </a:pPr>
            <a:r>
              <a:rPr sz="700" dirty="0">
                <a:latin typeface="Comic Sans MS"/>
                <a:cs typeface="Comic Sans MS"/>
              </a:rPr>
              <a:t>gap at each end = (total width - number of tiles x tile width) /</a:t>
            </a:r>
            <a:r>
              <a:rPr sz="700" spc="65" dirty="0">
                <a:latin typeface="Comic Sans MS"/>
                <a:cs typeface="Comic Sans MS"/>
              </a:rPr>
              <a:t> </a:t>
            </a:r>
            <a:r>
              <a:rPr sz="700" dirty="0">
                <a:latin typeface="Comic Sans MS"/>
                <a:cs typeface="Comic Sans MS"/>
              </a:rPr>
              <a:t>2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95" dirty="0"/>
              <a:t>Check</a:t>
            </a:r>
            <a:r>
              <a:rPr spc="-75" dirty="0"/>
              <a:t> </a:t>
            </a:r>
            <a:r>
              <a:rPr spc="25" dirty="0"/>
              <a:t>4.17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783" y="680821"/>
            <a:ext cx="4902200" cy="42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0" dirty="0">
                <a:latin typeface="Arial"/>
                <a:cs typeface="Arial"/>
              </a:rPr>
              <a:t>Translate the </a:t>
            </a:r>
            <a:r>
              <a:rPr sz="950" spc="15" dirty="0">
                <a:latin typeface="Arial"/>
                <a:cs typeface="Arial"/>
              </a:rPr>
              <a:t>pseudocode </a:t>
            </a:r>
            <a:r>
              <a:rPr sz="950" spc="10" dirty="0">
                <a:latin typeface="Arial"/>
                <a:cs typeface="Arial"/>
              </a:rPr>
              <a:t>for </a:t>
            </a:r>
            <a:r>
              <a:rPr sz="950" spc="15" dirty="0">
                <a:latin typeface="Arial"/>
                <a:cs typeface="Arial"/>
              </a:rPr>
              <a:t>computing </a:t>
            </a:r>
            <a:r>
              <a:rPr sz="950" spc="10" dirty="0">
                <a:latin typeface="Arial"/>
                <a:cs typeface="Arial"/>
              </a:rPr>
              <a:t>the </a:t>
            </a:r>
            <a:r>
              <a:rPr sz="950" spc="15" dirty="0">
                <a:latin typeface="Arial"/>
                <a:cs typeface="Arial"/>
              </a:rPr>
              <a:t>number </a:t>
            </a:r>
            <a:r>
              <a:rPr sz="950" spc="10" dirty="0">
                <a:latin typeface="Arial"/>
                <a:cs typeface="Arial"/>
              </a:rPr>
              <a:t>of tiles </a:t>
            </a:r>
            <a:r>
              <a:rPr sz="950" spc="15" dirty="0">
                <a:latin typeface="Arial"/>
                <a:cs typeface="Arial"/>
              </a:rPr>
              <a:t>and </a:t>
            </a:r>
            <a:r>
              <a:rPr sz="950" spc="10" dirty="0">
                <a:latin typeface="Arial"/>
                <a:cs typeface="Arial"/>
              </a:rPr>
              <a:t>the </a:t>
            </a:r>
            <a:r>
              <a:rPr sz="950" spc="15" dirty="0">
                <a:latin typeface="Arial"/>
                <a:cs typeface="Arial"/>
              </a:rPr>
              <a:t>gap </a:t>
            </a:r>
            <a:r>
              <a:rPr sz="950" spc="10" dirty="0">
                <a:latin typeface="Arial"/>
                <a:cs typeface="Arial"/>
              </a:rPr>
              <a:t>width into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Java.</a:t>
            </a:r>
            <a:endParaRPr sz="950" dirty="0">
              <a:latin typeface="Arial"/>
              <a:cs typeface="Arial"/>
            </a:endParaRPr>
          </a:p>
          <a:p>
            <a:pPr marL="236854">
              <a:lnSpc>
                <a:spcPct val="100000"/>
              </a:lnSpc>
              <a:spcBef>
                <a:spcPts val="710"/>
              </a:spcBef>
            </a:pPr>
            <a:r>
              <a:rPr sz="1150" b="1" spc="15" dirty="0">
                <a:latin typeface="Arial"/>
                <a:cs typeface="Arial"/>
              </a:rPr>
              <a:t>Answer: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862" y="1162059"/>
            <a:ext cx="5642610" cy="364843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1910" marR="2611755">
              <a:lnSpc>
                <a:spcPct val="100000"/>
              </a:lnSpc>
              <a:spcBef>
                <a:spcPts val="325"/>
              </a:spcBef>
            </a:pPr>
            <a:r>
              <a:rPr sz="700" dirty="0">
                <a:latin typeface="Courier" charset="0"/>
                <a:cs typeface="Courier" charset="0"/>
              </a:rPr>
              <a:t>int pairs = (totalWidth - tileWidth) / (2 * tileWidth);  int tiles = 1 + 2 *</a:t>
            </a:r>
            <a:r>
              <a:rPr sz="700" spc="-25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pairs;</a:t>
            </a:r>
          </a:p>
          <a:p>
            <a:pPr marL="41910">
              <a:lnSpc>
                <a:spcPct val="100000"/>
              </a:lnSpc>
            </a:pPr>
            <a:r>
              <a:rPr sz="700" dirty="0">
                <a:latin typeface="Courier" charset="0"/>
                <a:cs typeface="Courier" charset="0"/>
              </a:rPr>
              <a:t>double gap = (totalWidth - tiles * tileWidth) /</a:t>
            </a:r>
            <a:r>
              <a:rPr sz="700" spc="70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2.0;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4110" y="1850722"/>
            <a:ext cx="2849880" cy="1769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>
                <a:latin typeface="Arial"/>
                <a:cs typeface="Arial"/>
              </a:rPr>
              <a:t>Be </a:t>
            </a:r>
            <a:r>
              <a:rPr sz="1150" spc="10" dirty="0">
                <a:latin typeface="Arial"/>
                <a:cs typeface="Arial"/>
              </a:rPr>
              <a:t>sure that </a:t>
            </a:r>
            <a:r>
              <a:rPr sz="1150" spc="15" dirty="0">
                <a:latin typeface="Courier" charset="0"/>
                <a:cs typeface="Courier" charset="0"/>
              </a:rPr>
              <a:t>pairs</a:t>
            </a:r>
            <a:r>
              <a:rPr sz="1150" spc="-434" dirty="0">
                <a:latin typeface="Courier" charset="0"/>
                <a:cs typeface="Courier" charset="0"/>
              </a:rPr>
              <a:t> </a:t>
            </a:r>
            <a:r>
              <a:rPr sz="1150" spc="10" dirty="0">
                <a:latin typeface="Arial"/>
                <a:cs typeface="Arial"/>
              </a:rPr>
              <a:t>is declared as </a:t>
            </a:r>
            <a:r>
              <a:rPr sz="1150" spc="15" dirty="0">
                <a:latin typeface="Arial"/>
                <a:cs typeface="Arial"/>
              </a:rPr>
              <a:t>an </a:t>
            </a:r>
            <a:r>
              <a:rPr sz="1150" spc="10" dirty="0">
                <a:latin typeface="Courier" charset="0"/>
                <a:cs typeface="Courier" charset="0"/>
              </a:rPr>
              <a:t>int</a:t>
            </a:r>
            <a:r>
              <a:rPr sz="1150" spc="10" dirty="0">
                <a:latin typeface="Arial"/>
                <a:cs typeface="Arial"/>
              </a:rPr>
              <a:t>.</a:t>
            </a:r>
            <a:endParaRPr sz="11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95" dirty="0"/>
              <a:t>Check</a:t>
            </a:r>
            <a:r>
              <a:rPr spc="-75" dirty="0"/>
              <a:t> </a:t>
            </a:r>
            <a:r>
              <a:rPr spc="25" dirty="0"/>
              <a:t>4.18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783" y="679899"/>
            <a:ext cx="454850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latin typeface="Arial"/>
                <a:cs typeface="Arial"/>
              </a:rPr>
              <a:t>Suppose </a:t>
            </a:r>
            <a:r>
              <a:rPr sz="950" spc="10" dirty="0">
                <a:latin typeface="Arial"/>
                <a:cs typeface="Arial"/>
              </a:rPr>
              <a:t>the architect specifies </a:t>
            </a:r>
            <a:r>
              <a:rPr sz="950" spc="15" dirty="0">
                <a:latin typeface="Arial"/>
                <a:cs typeface="Arial"/>
              </a:rPr>
              <a:t>a </a:t>
            </a:r>
            <a:r>
              <a:rPr sz="950" spc="10" dirty="0">
                <a:latin typeface="Arial"/>
                <a:cs typeface="Arial"/>
              </a:rPr>
              <a:t>pattern with black, gray, </a:t>
            </a:r>
            <a:r>
              <a:rPr sz="950" spc="15" dirty="0">
                <a:latin typeface="Arial"/>
                <a:cs typeface="Arial"/>
              </a:rPr>
              <a:t>and </a:t>
            </a:r>
            <a:r>
              <a:rPr sz="950" spc="10" dirty="0">
                <a:latin typeface="Arial"/>
                <a:cs typeface="Arial"/>
              </a:rPr>
              <a:t>white tiles, like</a:t>
            </a:r>
            <a:r>
              <a:rPr sz="950" spc="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this: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2485" y="836265"/>
            <a:ext cx="1883105" cy="300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4363" y="1247500"/>
            <a:ext cx="5811520" cy="688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0" dirty="0">
                <a:latin typeface="Arial"/>
                <a:cs typeface="Arial"/>
              </a:rPr>
              <a:t>Again, the first </a:t>
            </a:r>
            <a:r>
              <a:rPr sz="950" spc="15" dirty="0">
                <a:latin typeface="Arial"/>
                <a:cs typeface="Arial"/>
              </a:rPr>
              <a:t>and </a:t>
            </a:r>
            <a:r>
              <a:rPr sz="950" spc="10" dirty="0">
                <a:latin typeface="Arial"/>
                <a:cs typeface="Arial"/>
              </a:rPr>
              <a:t>last tile </a:t>
            </a:r>
            <a:r>
              <a:rPr sz="950" spc="15" dirty="0">
                <a:latin typeface="Arial"/>
                <a:cs typeface="Arial"/>
              </a:rPr>
              <a:t>should be </a:t>
            </a:r>
            <a:r>
              <a:rPr sz="950" spc="10" dirty="0">
                <a:latin typeface="Arial"/>
                <a:cs typeface="Arial"/>
              </a:rPr>
              <a:t>black. </a:t>
            </a:r>
            <a:r>
              <a:rPr sz="950" spc="20" dirty="0">
                <a:latin typeface="Arial"/>
                <a:cs typeface="Arial"/>
              </a:rPr>
              <a:t>How </a:t>
            </a:r>
            <a:r>
              <a:rPr sz="950" spc="15" dirty="0">
                <a:latin typeface="Arial"/>
                <a:cs typeface="Arial"/>
              </a:rPr>
              <a:t>do you need </a:t>
            </a:r>
            <a:r>
              <a:rPr sz="950" spc="10" dirty="0">
                <a:latin typeface="Arial"/>
                <a:cs typeface="Arial"/>
              </a:rPr>
              <a:t>to </a:t>
            </a:r>
            <a:r>
              <a:rPr sz="950" spc="15" dirty="0">
                <a:latin typeface="Arial"/>
                <a:cs typeface="Arial"/>
              </a:rPr>
              <a:t>modify </a:t>
            </a:r>
            <a:r>
              <a:rPr sz="950" spc="1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algorithm?</a:t>
            </a:r>
            <a:endParaRPr sz="950" dirty="0">
              <a:latin typeface="Arial"/>
              <a:cs typeface="Arial"/>
            </a:endParaRPr>
          </a:p>
          <a:p>
            <a:pPr marL="112395" marR="5080">
              <a:lnSpc>
                <a:spcPct val="118100"/>
              </a:lnSpc>
              <a:spcBef>
                <a:spcPts val="880"/>
              </a:spcBef>
            </a:pPr>
            <a:r>
              <a:rPr sz="1150" b="1" spc="15" dirty="0">
                <a:latin typeface="Arial"/>
                <a:cs typeface="Arial"/>
              </a:rPr>
              <a:t>Answer: </a:t>
            </a:r>
            <a:r>
              <a:rPr sz="1150" spc="15" dirty="0">
                <a:latin typeface="Arial"/>
                <a:cs typeface="Arial"/>
              </a:rPr>
              <a:t>Now </a:t>
            </a:r>
            <a:r>
              <a:rPr sz="1150" spc="10" dirty="0">
                <a:latin typeface="Arial"/>
                <a:cs typeface="Arial"/>
              </a:rPr>
              <a:t>there are groups of four </a:t>
            </a:r>
            <a:r>
              <a:rPr sz="1150" spc="5" dirty="0">
                <a:latin typeface="Arial"/>
                <a:cs typeface="Arial"/>
              </a:rPr>
              <a:t>tiles </a:t>
            </a:r>
            <a:r>
              <a:rPr sz="1150" spc="10" dirty="0">
                <a:latin typeface="Arial"/>
                <a:cs typeface="Arial"/>
              </a:rPr>
              <a:t>(gray/ white/gray/black) following the </a:t>
            </a:r>
            <a:r>
              <a:rPr sz="1150" spc="5" dirty="0">
                <a:latin typeface="Arial"/>
                <a:cs typeface="Arial"/>
              </a:rPr>
              <a:t>initial  </a:t>
            </a:r>
            <a:r>
              <a:rPr sz="1150" spc="10" dirty="0">
                <a:latin typeface="Arial"/>
                <a:cs typeface="Arial"/>
              </a:rPr>
              <a:t>black </a:t>
            </a:r>
            <a:r>
              <a:rPr sz="1150" spc="5" dirty="0">
                <a:latin typeface="Arial"/>
                <a:cs typeface="Arial"/>
              </a:rPr>
              <a:t>tile. </a:t>
            </a:r>
            <a:r>
              <a:rPr sz="1150" spc="10" dirty="0">
                <a:latin typeface="Arial"/>
                <a:cs typeface="Arial"/>
              </a:rPr>
              <a:t>Therefore, the algorithm is</a:t>
            </a:r>
            <a:r>
              <a:rPr sz="1150" spc="-15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now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2862" y="1995844"/>
            <a:ext cx="5642610" cy="307340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1910" marR="2376805">
              <a:lnSpc>
                <a:spcPct val="100000"/>
              </a:lnSpc>
              <a:spcBef>
                <a:spcPts val="325"/>
              </a:spcBef>
            </a:pPr>
            <a:r>
              <a:rPr sz="700" dirty="0">
                <a:latin typeface="Comic Sans MS"/>
                <a:cs typeface="Comic Sans MS"/>
              </a:rPr>
              <a:t>number of groups = integer part of (total width - tile width) /(4 x tile width)  number of tiles = 1 + 4 x number of</a:t>
            </a:r>
            <a:r>
              <a:rPr sz="700" spc="10" dirty="0">
                <a:latin typeface="Comic Sans MS"/>
                <a:cs typeface="Comic Sans MS"/>
              </a:rPr>
              <a:t> </a:t>
            </a:r>
            <a:r>
              <a:rPr sz="700" dirty="0">
                <a:latin typeface="Comic Sans MS"/>
                <a:cs typeface="Comic Sans MS"/>
              </a:rPr>
              <a:t>groups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4110" y="2357302"/>
            <a:ext cx="2636520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>
                <a:latin typeface="Arial"/>
                <a:cs typeface="Arial"/>
              </a:rPr>
              <a:t>The </a:t>
            </a:r>
            <a:r>
              <a:rPr sz="1150" spc="10" dirty="0">
                <a:latin typeface="Arial"/>
                <a:cs typeface="Arial"/>
              </a:rPr>
              <a:t>formula for the </a:t>
            </a:r>
            <a:r>
              <a:rPr sz="1150" spc="15" dirty="0">
                <a:latin typeface="Arial"/>
                <a:cs typeface="Arial"/>
              </a:rPr>
              <a:t>gap </a:t>
            </a:r>
            <a:r>
              <a:rPr sz="1150" spc="10" dirty="0">
                <a:latin typeface="Arial"/>
                <a:cs typeface="Arial"/>
              </a:rPr>
              <a:t>is not</a:t>
            </a:r>
            <a:r>
              <a:rPr sz="1150" spc="-5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changed.</a:t>
            </a:r>
            <a:endParaRPr sz="11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95" dirty="0"/>
              <a:t>Check</a:t>
            </a:r>
            <a:r>
              <a:rPr spc="-75" dirty="0"/>
              <a:t> </a:t>
            </a:r>
            <a:r>
              <a:rPr spc="25" dirty="0"/>
              <a:t>4.19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363" y="698108"/>
            <a:ext cx="5892165" cy="45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950" spc="20" dirty="0">
                <a:latin typeface="Arial"/>
                <a:cs typeface="Arial"/>
              </a:rPr>
              <a:t>A </a:t>
            </a:r>
            <a:r>
              <a:rPr sz="950" spc="10" dirty="0">
                <a:latin typeface="Arial"/>
                <a:cs typeface="Arial"/>
              </a:rPr>
              <a:t>robot </a:t>
            </a:r>
            <a:r>
              <a:rPr sz="950" spc="15" dirty="0">
                <a:latin typeface="Arial"/>
                <a:cs typeface="Arial"/>
              </a:rPr>
              <a:t>needs </a:t>
            </a:r>
            <a:r>
              <a:rPr sz="950" spc="10" dirty="0">
                <a:latin typeface="Arial"/>
                <a:cs typeface="Arial"/>
              </a:rPr>
              <a:t>to tile </a:t>
            </a:r>
            <a:r>
              <a:rPr sz="950" spc="15" dirty="0">
                <a:latin typeface="Arial"/>
                <a:cs typeface="Arial"/>
              </a:rPr>
              <a:t>a </a:t>
            </a:r>
            <a:r>
              <a:rPr sz="950" spc="10" dirty="0">
                <a:latin typeface="Arial"/>
                <a:cs typeface="Arial"/>
              </a:rPr>
              <a:t>floor with alternating black </a:t>
            </a:r>
            <a:r>
              <a:rPr sz="950" spc="15" dirty="0">
                <a:latin typeface="Arial"/>
                <a:cs typeface="Arial"/>
              </a:rPr>
              <a:t>and </a:t>
            </a:r>
            <a:r>
              <a:rPr sz="950" spc="10" dirty="0">
                <a:latin typeface="Arial"/>
                <a:cs typeface="Arial"/>
              </a:rPr>
              <a:t>white tiles. </a:t>
            </a:r>
            <a:r>
              <a:rPr sz="950" spc="15" dirty="0">
                <a:latin typeface="Arial"/>
                <a:cs typeface="Arial"/>
              </a:rPr>
              <a:t>Develop an </a:t>
            </a:r>
            <a:r>
              <a:rPr sz="950" spc="10" dirty="0">
                <a:latin typeface="Arial"/>
                <a:cs typeface="Arial"/>
              </a:rPr>
              <a:t>algorithm that yields the color  (0 for black, </a:t>
            </a:r>
            <a:r>
              <a:rPr sz="950" spc="15" dirty="0">
                <a:latin typeface="Arial"/>
                <a:cs typeface="Arial"/>
              </a:rPr>
              <a:t>1 </a:t>
            </a:r>
            <a:r>
              <a:rPr sz="950" spc="10" dirty="0">
                <a:latin typeface="Arial"/>
                <a:cs typeface="Arial"/>
              </a:rPr>
              <a:t>for white), given the </a:t>
            </a:r>
            <a:r>
              <a:rPr sz="950" spc="15" dirty="0">
                <a:latin typeface="Arial"/>
                <a:cs typeface="Arial"/>
              </a:rPr>
              <a:t>row and column number. </a:t>
            </a:r>
            <a:r>
              <a:rPr sz="950" spc="10" dirty="0">
                <a:latin typeface="Arial"/>
                <a:cs typeface="Arial"/>
              </a:rPr>
              <a:t>Start with specific </a:t>
            </a:r>
            <a:r>
              <a:rPr sz="950" spc="15" dirty="0">
                <a:latin typeface="Arial"/>
                <a:cs typeface="Arial"/>
              </a:rPr>
              <a:t>values </a:t>
            </a:r>
            <a:r>
              <a:rPr sz="950" spc="10" dirty="0">
                <a:latin typeface="Arial"/>
                <a:cs typeface="Arial"/>
              </a:rPr>
              <a:t>for the </a:t>
            </a:r>
            <a:r>
              <a:rPr sz="950" spc="15" dirty="0">
                <a:latin typeface="Arial"/>
                <a:cs typeface="Arial"/>
              </a:rPr>
              <a:t>row and  column, and then</a:t>
            </a:r>
            <a:r>
              <a:rPr sz="950" spc="-6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generalize.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9783" y="1156578"/>
            <a:ext cx="1068431" cy="1128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4110" y="2224019"/>
            <a:ext cx="5746115" cy="639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100"/>
              </a:lnSpc>
            </a:pPr>
            <a:r>
              <a:rPr sz="1150" b="1" spc="15" dirty="0">
                <a:latin typeface="Arial"/>
                <a:cs typeface="Arial"/>
              </a:rPr>
              <a:t>Answer: </a:t>
            </a:r>
            <a:r>
              <a:rPr sz="1150" spc="15" dirty="0">
                <a:latin typeface="Arial"/>
                <a:cs typeface="Arial"/>
              </a:rPr>
              <a:t>The answer depends </a:t>
            </a:r>
            <a:r>
              <a:rPr sz="1150" spc="10" dirty="0">
                <a:latin typeface="Arial"/>
                <a:cs typeface="Arial"/>
              </a:rPr>
              <a:t>only </a:t>
            </a:r>
            <a:r>
              <a:rPr sz="1150" spc="15" dirty="0">
                <a:latin typeface="Arial"/>
                <a:cs typeface="Arial"/>
              </a:rPr>
              <a:t>on </a:t>
            </a:r>
            <a:r>
              <a:rPr sz="1150" spc="10" dirty="0">
                <a:latin typeface="Arial"/>
                <a:cs typeface="Arial"/>
              </a:rPr>
              <a:t>whether the </a:t>
            </a:r>
            <a:r>
              <a:rPr sz="1150" spc="15" dirty="0">
                <a:latin typeface="Arial"/>
                <a:cs typeface="Arial"/>
              </a:rPr>
              <a:t>row and column numbers </a:t>
            </a:r>
            <a:r>
              <a:rPr sz="1150" spc="10" dirty="0">
                <a:latin typeface="Arial"/>
                <a:cs typeface="Arial"/>
              </a:rPr>
              <a:t>are</a:t>
            </a:r>
            <a:r>
              <a:rPr sz="1150" spc="-130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even  </a:t>
            </a:r>
            <a:r>
              <a:rPr sz="1150" spc="10" dirty="0">
                <a:latin typeface="Arial"/>
                <a:cs typeface="Arial"/>
              </a:rPr>
              <a:t>or odd, so </a:t>
            </a:r>
            <a:r>
              <a:rPr sz="1150" spc="5" dirty="0">
                <a:latin typeface="Arial"/>
                <a:cs typeface="Arial"/>
              </a:rPr>
              <a:t>let’s first </a:t>
            </a:r>
            <a:r>
              <a:rPr sz="1150" spc="10" dirty="0">
                <a:latin typeface="Arial"/>
                <a:cs typeface="Arial"/>
              </a:rPr>
              <a:t>take the remainder after dividing by 2. </a:t>
            </a:r>
            <a:r>
              <a:rPr sz="1150" spc="15" dirty="0">
                <a:latin typeface="Arial"/>
                <a:cs typeface="Arial"/>
              </a:rPr>
              <a:t>Then we can </a:t>
            </a:r>
            <a:r>
              <a:rPr sz="1150" spc="10" dirty="0">
                <a:latin typeface="Arial"/>
                <a:cs typeface="Arial"/>
              </a:rPr>
              <a:t>enumerate </a:t>
            </a:r>
            <a:r>
              <a:rPr sz="1150" spc="5" dirty="0">
                <a:latin typeface="Arial"/>
                <a:cs typeface="Arial"/>
              </a:rPr>
              <a:t>all  </a:t>
            </a:r>
            <a:r>
              <a:rPr sz="1150" spc="10" dirty="0">
                <a:latin typeface="Arial"/>
                <a:cs typeface="Arial"/>
              </a:rPr>
              <a:t>expected</a:t>
            </a:r>
            <a:r>
              <a:rPr sz="1150" spc="-3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answers:</a:t>
            </a:r>
            <a:endParaRPr sz="1150" dirty="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01541819"/>
              </p:ext>
            </p:extLst>
          </p:nvPr>
        </p:nvGraphicFramePr>
        <p:xfrm>
          <a:off x="804255" y="2939325"/>
          <a:ext cx="2018595" cy="16772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9604"/>
                <a:gridCol w="919764"/>
                <a:gridCol w="449227"/>
              </a:tblGrid>
              <a:tr h="307768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50" b="1" spc="5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Rows%2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50" b="1" spc="5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Columns%2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50" b="1" spc="5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Color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53915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53915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53915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07768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276600" y="3048001"/>
            <a:ext cx="3093765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In the </a:t>
            </a:r>
            <a:r>
              <a:rPr sz="1150" spc="5" dirty="0">
                <a:latin typeface="Arial"/>
                <a:cs typeface="Arial"/>
              </a:rPr>
              <a:t>first </a:t>
            </a:r>
            <a:r>
              <a:rPr sz="1150" spc="10" dirty="0">
                <a:latin typeface="Arial"/>
                <a:cs typeface="Arial"/>
              </a:rPr>
              <a:t>three entries of the table, the color is simply the </a:t>
            </a:r>
            <a:r>
              <a:rPr sz="1150" spc="15" dirty="0">
                <a:latin typeface="Arial"/>
                <a:cs typeface="Arial"/>
              </a:rPr>
              <a:t>sum </a:t>
            </a:r>
            <a:r>
              <a:rPr sz="1150" spc="10" dirty="0">
                <a:latin typeface="Arial"/>
                <a:cs typeface="Arial"/>
              </a:rPr>
              <a:t>of the remainders.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In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8" name="object 2"/>
          <p:cNvSpPr txBox="1"/>
          <p:nvPr/>
        </p:nvSpPr>
        <p:spPr>
          <a:xfrm>
            <a:off x="674363" y="4692467"/>
            <a:ext cx="538861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100"/>
              </a:lnSpc>
            </a:pPr>
            <a:r>
              <a:rPr sz="1150" spc="10" dirty="0">
                <a:latin typeface="Arial"/>
                <a:cs typeface="Arial"/>
              </a:rPr>
              <a:t>the fourth entry, the </a:t>
            </a:r>
            <a:r>
              <a:rPr sz="1150" spc="15" dirty="0">
                <a:latin typeface="Arial"/>
                <a:cs typeface="Arial"/>
              </a:rPr>
              <a:t>sum </a:t>
            </a:r>
            <a:r>
              <a:rPr sz="1150" spc="10" dirty="0">
                <a:latin typeface="Arial"/>
                <a:cs typeface="Arial"/>
              </a:rPr>
              <a:t>would </a:t>
            </a:r>
            <a:r>
              <a:rPr sz="1150" spc="15" dirty="0">
                <a:latin typeface="Arial"/>
                <a:cs typeface="Arial"/>
              </a:rPr>
              <a:t>be </a:t>
            </a:r>
            <a:r>
              <a:rPr sz="1150" spc="10" dirty="0">
                <a:latin typeface="Arial"/>
                <a:cs typeface="Arial"/>
              </a:rPr>
              <a:t>2, but </a:t>
            </a:r>
            <a:r>
              <a:rPr sz="1150" spc="15" dirty="0">
                <a:latin typeface="Arial"/>
                <a:cs typeface="Arial"/>
              </a:rPr>
              <a:t>we </a:t>
            </a:r>
            <a:r>
              <a:rPr sz="1150" spc="10" dirty="0">
                <a:latin typeface="Arial"/>
                <a:cs typeface="Arial"/>
              </a:rPr>
              <a:t>want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zero. </a:t>
            </a:r>
            <a:r>
              <a:rPr sz="1150" spc="20" dirty="0">
                <a:latin typeface="Arial"/>
                <a:cs typeface="Arial"/>
              </a:rPr>
              <a:t>We </a:t>
            </a:r>
            <a:r>
              <a:rPr sz="1150" spc="15" dirty="0">
                <a:latin typeface="Arial"/>
                <a:cs typeface="Arial"/>
              </a:rPr>
              <a:t>can </a:t>
            </a:r>
            <a:r>
              <a:rPr sz="1150" spc="10" dirty="0">
                <a:latin typeface="Arial"/>
                <a:cs typeface="Arial"/>
              </a:rPr>
              <a:t>achieve that</a:t>
            </a:r>
            <a:r>
              <a:rPr sz="1150" spc="-5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by  taking another remainder</a:t>
            </a:r>
            <a:r>
              <a:rPr sz="1150" spc="-1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operation: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693115" y="5184082"/>
            <a:ext cx="5642610" cy="149400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25"/>
              </a:spcBef>
            </a:pPr>
            <a:r>
              <a:rPr sz="700" dirty="0">
                <a:latin typeface="Courier" charset="0"/>
                <a:cs typeface="Courier" charset="0"/>
              </a:rPr>
              <a:t>color = ((row % 2) + (column % 2)) %</a:t>
            </a:r>
            <a:r>
              <a:rPr sz="700" spc="10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95" dirty="0"/>
              <a:t>Check</a:t>
            </a:r>
            <a:r>
              <a:rPr spc="-75" dirty="0"/>
              <a:t> </a:t>
            </a:r>
            <a:r>
              <a:rPr spc="25" dirty="0"/>
              <a:t>4.20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783" y="677501"/>
            <a:ext cx="6065520" cy="155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950" spc="15" dirty="0">
                <a:latin typeface="Arial"/>
                <a:cs typeface="Arial"/>
              </a:rPr>
              <a:t>For a </a:t>
            </a:r>
            <a:r>
              <a:rPr sz="950" spc="10" dirty="0">
                <a:latin typeface="Arial"/>
                <a:cs typeface="Arial"/>
              </a:rPr>
              <a:t>particular car, repair </a:t>
            </a:r>
            <a:r>
              <a:rPr sz="950" spc="15" dirty="0">
                <a:latin typeface="Arial"/>
                <a:cs typeface="Arial"/>
              </a:rPr>
              <a:t>and maintenance </a:t>
            </a:r>
            <a:r>
              <a:rPr sz="950" spc="10" dirty="0">
                <a:latin typeface="Arial"/>
                <a:cs typeface="Arial"/>
              </a:rPr>
              <a:t>costs in </a:t>
            </a:r>
            <a:r>
              <a:rPr sz="950" spc="15" dirty="0">
                <a:latin typeface="Arial"/>
                <a:cs typeface="Arial"/>
              </a:rPr>
              <a:t>year 1 are estimated </a:t>
            </a:r>
            <a:r>
              <a:rPr sz="950" spc="10" dirty="0">
                <a:latin typeface="Arial"/>
                <a:cs typeface="Arial"/>
              </a:rPr>
              <a:t>at </a:t>
            </a:r>
            <a:r>
              <a:rPr sz="950" spc="15" dirty="0">
                <a:latin typeface="Arial"/>
                <a:cs typeface="Arial"/>
              </a:rPr>
              <a:t>$100; </a:t>
            </a:r>
            <a:r>
              <a:rPr sz="950" spc="10" dirty="0">
                <a:latin typeface="Arial"/>
                <a:cs typeface="Arial"/>
              </a:rPr>
              <a:t>in </a:t>
            </a:r>
            <a:r>
              <a:rPr sz="950" spc="15" dirty="0">
                <a:latin typeface="Arial"/>
                <a:cs typeface="Arial"/>
              </a:rPr>
              <a:t>year </a:t>
            </a:r>
            <a:r>
              <a:rPr sz="950" spc="10" dirty="0">
                <a:latin typeface="Arial"/>
                <a:cs typeface="Arial"/>
              </a:rPr>
              <a:t>10, at $1,500.  </a:t>
            </a:r>
            <a:r>
              <a:rPr sz="950" spc="15" dirty="0">
                <a:latin typeface="Arial"/>
                <a:cs typeface="Arial"/>
              </a:rPr>
              <a:t>Assuming </a:t>
            </a:r>
            <a:r>
              <a:rPr sz="950" spc="10" dirty="0">
                <a:latin typeface="Arial"/>
                <a:cs typeface="Arial"/>
              </a:rPr>
              <a:t>that the repair cost increases </a:t>
            </a:r>
            <a:r>
              <a:rPr sz="950" spc="15" dirty="0">
                <a:latin typeface="Arial"/>
                <a:cs typeface="Arial"/>
              </a:rPr>
              <a:t>by </a:t>
            </a:r>
            <a:r>
              <a:rPr sz="950" spc="10" dirty="0">
                <a:latin typeface="Arial"/>
                <a:cs typeface="Arial"/>
              </a:rPr>
              <a:t>the </a:t>
            </a:r>
            <a:r>
              <a:rPr sz="950" spc="15" dirty="0">
                <a:latin typeface="Arial"/>
                <a:cs typeface="Arial"/>
              </a:rPr>
              <a:t>same amount every </a:t>
            </a:r>
            <a:r>
              <a:rPr sz="950" spc="10" dirty="0">
                <a:latin typeface="Arial"/>
                <a:cs typeface="Arial"/>
              </a:rPr>
              <a:t>year, </a:t>
            </a:r>
            <a:r>
              <a:rPr sz="950" spc="15" dirty="0">
                <a:latin typeface="Arial"/>
                <a:cs typeface="Arial"/>
              </a:rPr>
              <a:t>develop pseudocode </a:t>
            </a:r>
            <a:r>
              <a:rPr sz="950" spc="10" dirty="0">
                <a:latin typeface="Arial"/>
                <a:cs typeface="Arial"/>
              </a:rPr>
              <a:t>to </a:t>
            </a:r>
            <a:r>
              <a:rPr sz="950" spc="15" dirty="0">
                <a:latin typeface="Arial"/>
                <a:cs typeface="Arial"/>
              </a:rPr>
              <a:t>compute </a:t>
            </a:r>
            <a:r>
              <a:rPr sz="950" spc="10" dirty="0">
                <a:latin typeface="Arial"/>
                <a:cs typeface="Arial"/>
              </a:rPr>
              <a:t>the  repair cost in </a:t>
            </a:r>
            <a:r>
              <a:rPr sz="950" spc="15" dirty="0">
                <a:latin typeface="Arial"/>
                <a:cs typeface="Arial"/>
              </a:rPr>
              <a:t>year 3 and then </a:t>
            </a:r>
            <a:r>
              <a:rPr sz="950" spc="10" dirty="0">
                <a:latin typeface="Arial"/>
                <a:cs typeface="Arial"/>
              </a:rPr>
              <a:t>generalize to </a:t>
            </a:r>
            <a:r>
              <a:rPr sz="950" spc="15" dirty="0">
                <a:latin typeface="Arial"/>
                <a:cs typeface="Arial"/>
              </a:rPr>
              <a:t>year</a:t>
            </a:r>
            <a:r>
              <a:rPr sz="950" spc="-6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n.</a:t>
            </a:r>
            <a:endParaRPr sz="950" dirty="0">
              <a:latin typeface="Arial"/>
              <a:cs typeface="Arial"/>
            </a:endParaRPr>
          </a:p>
          <a:p>
            <a:pPr marL="236854" marR="208279">
              <a:lnSpc>
                <a:spcPct val="118100"/>
              </a:lnSpc>
              <a:spcBef>
                <a:spcPts val="459"/>
              </a:spcBef>
            </a:pPr>
            <a:r>
              <a:rPr sz="1150" b="1" spc="15" dirty="0">
                <a:latin typeface="Arial"/>
                <a:cs typeface="Arial"/>
              </a:rPr>
              <a:t>Answer: </a:t>
            </a:r>
            <a:r>
              <a:rPr sz="1150" spc="10" dirty="0">
                <a:latin typeface="Arial"/>
                <a:cs typeface="Arial"/>
              </a:rPr>
              <a:t>In nine years, the repair costs increased by $1,400. Therefore, the increase  per year is $1,400 </a:t>
            </a:r>
            <a:r>
              <a:rPr sz="1150" spc="5" dirty="0">
                <a:latin typeface="Arial"/>
                <a:cs typeface="Arial"/>
              </a:rPr>
              <a:t>/ </a:t>
            </a:r>
            <a:r>
              <a:rPr sz="1150" spc="15" dirty="0">
                <a:latin typeface="Arial"/>
                <a:cs typeface="Arial"/>
              </a:rPr>
              <a:t>9 ≈ </a:t>
            </a:r>
            <a:r>
              <a:rPr sz="1150" spc="10" dirty="0">
                <a:latin typeface="Arial"/>
                <a:cs typeface="Arial"/>
              </a:rPr>
              <a:t>$156. </a:t>
            </a:r>
            <a:r>
              <a:rPr sz="1150" spc="15" dirty="0">
                <a:latin typeface="Arial"/>
                <a:cs typeface="Arial"/>
              </a:rPr>
              <a:t>The </a:t>
            </a:r>
            <a:r>
              <a:rPr sz="1150" spc="10" dirty="0">
                <a:latin typeface="Arial"/>
                <a:cs typeface="Arial"/>
              </a:rPr>
              <a:t>repair cost in year </a:t>
            </a:r>
            <a:r>
              <a:rPr sz="1150" spc="15" dirty="0">
                <a:latin typeface="Arial"/>
                <a:cs typeface="Arial"/>
              </a:rPr>
              <a:t>3 </a:t>
            </a:r>
            <a:r>
              <a:rPr sz="1150" spc="10" dirty="0">
                <a:latin typeface="Arial"/>
                <a:cs typeface="Arial"/>
              </a:rPr>
              <a:t>would </a:t>
            </a:r>
            <a:r>
              <a:rPr sz="1150" spc="15" dirty="0">
                <a:latin typeface="Arial"/>
                <a:cs typeface="Arial"/>
              </a:rPr>
              <a:t>be $100 + 2 </a:t>
            </a:r>
            <a:r>
              <a:rPr sz="1150" spc="10" dirty="0">
                <a:latin typeface="Arial"/>
                <a:cs typeface="Arial"/>
              </a:rPr>
              <a:t>x </a:t>
            </a:r>
            <a:r>
              <a:rPr sz="1150" spc="15" dirty="0">
                <a:latin typeface="Arial"/>
                <a:cs typeface="Arial"/>
              </a:rPr>
              <a:t>$156</a:t>
            </a:r>
            <a:r>
              <a:rPr sz="1150" spc="-85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=</a:t>
            </a:r>
            <a:endParaRPr sz="1150" dirty="0">
              <a:latin typeface="Arial"/>
              <a:cs typeface="Arial"/>
            </a:endParaRPr>
          </a:p>
          <a:p>
            <a:pPr marL="236854" marR="187325">
              <a:lnSpc>
                <a:spcPct val="118100"/>
              </a:lnSpc>
            </a:pPr>
            <a:r>
              <a:rPr sz="1150" spc="10" dirty="0">
                <a:latin typeface="Arial"/>
                <a:cs typeface="Arial"/>
              </a:rPr>
              <a:t>$412. </a:t>
            </a:r>
            <a:r>
              <a:rPr sz="1150" spc="15" dirty="0">
                <a:latin typeface="Arial"/>
                <a:cs typeface="Arial"/>
              </a:rPr>
              <a:t>The </a:t>
            </a:r>
            <a:r>
              <a:rPr sz="1150" spc="10" dirty="0">
                <a:latin typeface="Arial"/>
                <a:cs typeface="Arial"/>
              </a:rPr>
              <a:t>repair cost in year </a:t>
            </a:r>
            <a:r>
              <a:rPr sz="1150" spc="15" dirty="0">
                <a:latin typeface="Arial"/>
                <a:cs typeface="Arial"/>
              </a:rPr>
              <a:t>n </a:t>
            </a:r>
            <a:r>
              <a:rPr sz="1150" spc="10" dirty="0">
                <a:latin typeface="Arial"/>
                <a:cs typeface="Arial"/>
              </a:rPr>
              <a:t>is </a:t>
            </a:r>
            <a:r>
              <a:rPr sz="1150" spc="15" dirty="0">
                <a:latin typeface="Arial"/>
                <a:cs typeface="Arial"/>
              </a:rPr>
              <a:t>$100 + n </a:t>
            </a:r>
            <a:r>
              <a:rPr sz="1150" spc="10" dirty="0">
                <a:latin typeface="Arial"/>
                <a:cs typeface="Arial"/>
              </a:rPr>
              <a:t>x $156. </a:t>
            </a:r>
            <a:r>
              <a:rPr sz="1150" spc="15" dirty="0">
                <a:latin typeface="Arial"/>
                <a:cs typeface="Arial"/>
              </a:rPr>
              <a:t>To </a:t>
            </a:r>
            <a:r>
              <a:rPr sz="1150" spc="10" dirty="0">
                <a:latin typeface="Arial"/>
                <a:cs typeface="Arial"/>
              </a:rPr>
              <a:t>avoid accumulation of roundoff  errors, </a:t>
            </a:r>
            <a:r>
              <a:rPr sz="1150" spc="5" dirty="0">
                <a:latin typeface="Arial"/>
                <a:cs typeface="Arial"/>
              </a:rPr>
              <a:t>it </a:t>
            </a:r>
            <a:r>
              <a:rPr sz="1150" spc="10" dirty="0">
                <a:latin typeface="Arial"/>
                <a:cs typeface="Arial"/>
              </a:rPr>
              <a:t>is actually </a:t>
            </a:r>
            <a:r>
              <a:rPr sz="1150" spc="15" dirty="0">
                <a:latin typeface="Arial"/>
                <a:cs typeface="Arial"/>
              </a:rPr>
              <a:t>a good </a:t>
            </a:r>
            <a:r>
              <a:rPr sz="1150" spc="10" dirty="0">
                <a:latin typeface="Arial"/>
                <a:cs typeface="Arial"/>
              </a:rPr>
              <a:t>idea to </a:t>
            </a:r>
            <a:r>
              <a:rPr sz="1150" spc="15" dirty="0">
                <a:latin typeface="Arial"/>
                <a:cs typeface="Arial"/>
              </a:rPr>
              <a:t>use </a:t>
            </a:r>
            <a:r>
              <a:rPr sz="1150" spc="10" dirty="0">
                <a:latin typeface="Arial"/>
                <a:cs typeface="Arial"/>
              </a:rPr>
              <a:t>the original expression that yielded $156, that  </a:t>
            </a:r>
            <a:r>
              <a:rPr sz="1150" spc="5" dirty="0">
                <a:latin typeface="Arial"/>
                <a:cs typeface="Arial"/>
              </a:rPr>
              <a:t>is,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862" y="2282757"/>
            <a:ext cx="5642610" cy="149400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25"/>
              </a:spcBef>
            </a:pPr>
            <a:r>
              <a:rPr sz="700" dirty="0">
                <a:latin typeface="Courier" charset="0"/>
                <a:cs typeface="Courier" charset="0"/>
              </a:rPr>
              <a:t>Repair cost in year n = 100 + n x 1400 /</a:t>
            </a:r>
            <a:r>
              <a:rPr sz="700" spc="20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Number</a:t>
            </a:r>
            <a:r>
              <a:rPr spc="-45" dirty="0"/>
              <a:t> </a:t>
            </a:r>
            <a:r>
              <a:rPr spc="70" dirty="0"/>
              <a:t>Literals</a:t>
            </a:r>
          </a:p>
        </p:txBody>
      </p:sp>
      <p:sp>
        <p:nvSpPr>
          <p:cNvPr id="3" name="object 3"/>
          <p:cNvSpPr/>
          <p:nvPr/>
        </p:nvSpPr>
        <p:spPr>
          <a:xfrm>
            <a:off x="954279" y="838200"/>
            <a:ext cx="5406639" cy="3786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95" dirty="0"/>
              <a:t>Check</a:t>
            </a:r>
            <a:r>
              <a:rPr spc="-75" dirty="0"/>
              <a:t> </a:t>
            </a:r>
            <a:r>
              <a:rPr spc="25" dirty="0"/>
              <a:t>4.21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363" y="664583"/>
            <a:ext cx="5866765" cy="685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4500"/>
              </a:lnSpc>
            </a:pPr>
            <a:r>
              <a:rPr sz="950" spc="15" dirty="0">
                <a:latin typeface="Arial"/>
                <a:cs typeface="Arial"/>
              </a:rPr>
              <a:t>The shape </a:t>
            </a:r>
            <a:r>
              <a:rPr sz="950" spc="10" dirty="0">
                <a:latin typeface="Arial"/>
                <a:cs typeface="Arial"/>
              </a:rPr>
              <a:t>of </a:t>
            </a:r>
            <a:r>
              <a:rPr sz="950" spc="15" dirty="0">
                <a:latin typeface="Arial"/>
                <a:cs typeface="Arial"/>
              </a:rPr>
              <a:t>a </a:t>
            </a:r>
            <a:r>
              <a:rPr sz="950" spc="10" dirty="0">
                <a:latin typeface="Arial"/>
                <a:cs typeface="Arial"/>
              </a:rPr>
              <a:t>bottle is </a:t>
            </a:r>
            <a:r>
              <a:rPr sz="950" spc="15" dirty="0">
                <a:latin typeface="Arial"/>
                <a:cs typeface="Arial"/>
              </a:rPr>
              <a:t>approximated by two </a:t>
            </a:r>
            <a:r>
              <a:rPr sz="950" spc="10" dirty="0">
                <a:latin typeface="Arial"/>
                <a:cs typeface="Arial"/>
              </a:rPr>
              <a:t>cylinders of radius </a:t>
            </a:r>
            <a:r>
              <a:rPr sz="950" i="1" spc="5" dirty="0">
                <a:latin typeface="Arial"/>
                <a:cs typeface="Arial"/>
              </a:rPr>
              <a:t>r</a:t>
            </a:r>
            <a:r>
              <a:rPr sz="1200" spc="7" baseline="-13888" dirty="0">
                <a:latin typeface="Arial"/>
                <a:cs typeface="Arial"/>
              </a:rPr>
              <a:t>1 </a:t>
            </a:r>
            <a:r>
              <a:rPr sz="950" spc="15" dirty="0">
                <a:latin typeface="Arial"/>
                <a:cs typeface="Arial"/>
              </a:rPr>
              <a:t>and </a:t>
            </a:r>
            <a:r>
              <a:rPr sz="950" i="1" spc="5" dirty="0">
                <a:latin typeface="Arial"/>
                <a:cs typeface="Arial"/>
              </a:rPr>
              <a:t>r</a:t>
            </a:r>
            <a:r>
              <a:rPr sz="1200" spc="7" baseline="-13888" dirty="0">
                <a:latin typeface="Arial"/>
                <a:cs typeface="Arial"/>
              </a:rPr>
              <a:t>2 </a:t>
            </a:r>
            <a:r>
              <a:rPr sz="950" spc="15" dirty="0">
                <a:latin typeface="Arial"/>
                <a:cs typeface="Arial"/>
              </a:rPr>
              <a:t>and </a:t>
            </a:r>
            <a:r>
              <a:rPr sz="950" spc="10" dirty="0">
                <a:latin typeface="Arial"/>
                <a:cs typeface="Arial"/>
              </a:rPr>
              <a:t>heights </a:t>
            </a:r>
            <a:r>
              <a:rPr sz="950" i="1" spc="10" dirty="0">
                <a:latin typeface="Arial"/>
                <a:cs typeface="Arial"/>
              </a:rPr>
              <a:t>h</a:t>
            </a:r>
            <a:r>
              <a:rPr sz="1200" spc="15" baseline="-13888" dirty="0">
                <a:latin typeface="Arial"/>
                <a:cs typeface="Arial"/>
              </a:rPr>
              <a:t>1 </a:t>
            </a:r>
            <a:r>
              <a:rPr sz="950" spc="15" dirty="0">
                <a:latin typeface="Arial"/>
                <a:cs typeface="Arial"/>
              </a:rPr>
              <a:t>and </a:t>
            </a:r>
            <a:r>
              <a:rPr sz="950" i="1" spc="5" dirty="0">
                <a:latin typeface="Arial"/>
                <a:cs typeface="Arial"/>
              </a:rPr>
              <a:t>h</a:t>
            </a:r>
            <a:r>
              <a:rPr sz="1200" spc="7" baseline="-13888" dirty="0">
                <a:latin typeface="Arial"/>
                <a:cs typeface="Arial"/>
              </a:rPr>
              <a:t>2</a:t>
            </a:r>
            <a:r>
              <a:rPr sz="950" spc="5" dirty="0">
                <a:latin typeface="Arial"/>
                <a:cs typeface="Arial"/>
              </a:rPr>
              <a:t>, </a:t>
            </a:r>
            <a:r>
              <a:rPr sz="950" spc="10" dirty="0">
                <a:latin typeface="Arial"/>
                <a:cs typeface="Arial"/>
              </a:rPr>
              <a:t>joined </a:t>
            </a:r>
            <a:r>
              <a:rPr sz="950" spc="15" dirty="0">
                <a:latin typeface="Arial"/>
                <a:cs typeface="Arial"/>
              </a:rPr>
              <a:t>by  a cone </a:t>
            </a:r>
            <a:r>
              <a:rPr sz="950" spc="10" dirty="0">
                <a:latin typeface="Arial"/>
                <a:cs typeface="Arial"/>
              </a:rPr>
              <a:t>section of height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i="1" spc="5" dirty="0">
                <a:latin typeface="Arial"/>
                <a:cs typeface="Arial"/>
              </a:rPr>
              <a:t>h</a:t>
            </a:r>
            <a:r>
              <a:rPr sz="1200" spc="7" baseline="-13888" dirty="0">
                <a:latin typeface="Arial"/>
                <a:cs typeface="Arial"/>
              </a:rPr>
              <a:t>3</a:t>
            </a:r>
            <a:r>
              <a:rPr sz="950" spc="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50" spc="15" dirty="0">
                <a:latin typeface="Arial"/>
                <a:cs typeface="Arial"/>
              </a:rPr>
              <a:t>Using </a:t>
            </a:r>
            <a:r>
              <a:rPr sz="950" spc="10" dirty="0">
                <a:latin typeface="Arial"/>
                <a:cs typeface="Arial"/>
              </a:rPr>
              <a:t>the </a:t>
            </a:r>
            <a:r>
              <a:rPr sz="950" spc="15" dirty="0">
                <a:latin typeface="Arial"/>
                <a:cs typeface="Arial"/>
              </a:rPr>
              <a:t>formulas </a:t>
            </a:r>
            <a:r>
              <a:rPr sz="950" spc="10" dirty="0">
                <a:latin typeface="Arial"/>
                <a:cs typeface="Arial"/>
              </a:rPr>
              <a:t>for the </a:t>
            </a:r>
            <a:r>
              <a:rPr sz="950" spc="15" dirty="0">
                <a:latin typeface="Arial"/>
                <a:cs typeface="Arial"/>
              </a:rPr>
              <a:t>volume </a:t>
            </a:r>
            <a:r>
              <a:rPr sz="950" spc="10" dirty="0">
                <a:latin typeface="Arial"/>
                <a:cs typeface="Arial"/>
              </a:rPr>
              <a:t>of </a:t>
            </a:r>
            <a:r>
              <a:rPr sz="950" spc="15" dirty="0">
                <a:latin typeface="Arial"/>
                <a:cs typeface="Arial"/>
              </a:rPr>
              <a:t>a </a:t>
            </a:r>
            <a:r>
              <a:rPr sz="950" spc="10" dirty="0">
                <a:latin typeface="Arial"/>
                <a:cs typeface="Arial"/>
              </a:rPr>
              <a:t>cylinder, </a:t>
            </a:r>
            <a:r>
              <a:rPr sz="950" i="1" spc="20" dirty="0">
                <a:latin typeface="Arial"/>
                <a:cs typeface="Arial"/>
              </a:rPr>
              <a:t>V </a:t>
            </a:r>
            <a:r>
              <a:rPr sz="950" i="1" spc="15" dirty="0">
                <a:latin typeface="Arial"/>
                <a:cs typeface="Arial"/>
              </a:rPr>
              <a:t>= </a:t>
            </a:r>
            <a:r>
              <a:rPr sz="950" i="1" spc="-100" dirty="0">
                <a:latin typeface="Arial"/>
                <a:cs typeface="Arial"/>
              </a:rPr>
              <a:t>π  </a:t>
            </a:r>
            <a:r>
              <a:rPr sz="950" i="1" spc="10" dirty="0">
                <a:latin typeface="Arial"/>
                <a:cs typeface="Arial"/>
              </a:rPr>
              <a:t>r² h</a:t>
            </a:r>
            <a:r>
              <a:rPr sz="950" spc="10" dirty="0">
                <a:latin typeface="Arial"/>
                <a:cs typeface="Arial"/>
              </a:rPr>
              <a:t>, </a:t>
            </a:r>
            <a:r>
              <a:rPr sz="950" spc="15" dirty="0">
                <a:latin typeface="Arial"/>
                <a:cs typeface="Arial"/>
              </a:rPr>
              <a:t>and a cone</a:t>
            </a:r>
            <a:r>
              <a:rPr sz="950" spc="-13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section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2485" y="1470644"/>
            <a:ext cx="1215341" cy="43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4363" y="2013381"/>
            <a:ext cx="5781675" cy="63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950" spc="15" dirty="0">
                <a:latin typeface="Arial"/>
                <a:cs typeface="Arial"/>
              </a:rPr>
              <a:t>develop pseudocode </a:t>
            </a:r>
            <a:r>
              <a:rPr sz="950" spc="10" dirty="0">
                <a:latin typeface="Arial"/>
                <a:cs typeface="Arial"/>
              </a:rPr>
              <a:t>to </a:t>
            </a:r>
            <a:r>
              <a:rPr sz="950" spc="15" dirty="0">
                <a:latin typeface="Arial"/>
                <a:cs typeface="Arial"/>
              </a:rPr>
              <a:t>compute </a:t>
            </a:r>
            <a:r>
              <a:rPr sz="950" spc="10" dirty="0">
                <a:latin typeface="Arial"/>
                <a:cs typeface="Arial"/>
              </a:rPr>
              <a:t>the </a:t>
            </a:r>
            <a:r>
              <a:rPr sz="950" spc="15" dirty="0">
                <a:latin typeface="Arial"/>
                <a:cs typeface="Arial"/>
              </a:rPr>
              <a:t>volume </a:t>
            </a:r>
            <a:r>
              <a:rPr sz="950" spc="10" dirty="0">
                <a:latin typeface="Arial"/>
                <a:cs typeface="Arial"/>
              </a:rPr>
              <a:t>of the bottle. </a:t>
            </a:r>
            <a:r>
              <a:rPr sz="950" spc="15" dirty="0">
                <a:latin typeface="Arial"/>
                <a:cs typeface="Arial"/>
              </a:rPr>
              <a:t>Using an </a:t>
            </a:r>
            <a:r>
              <a:rPr sz="950" spc="10" dirty="0">
                <a:latin typeface="Arial"/>
                <a:cs typeface="Arial"/>
              </a:rPr>
              <a:t>actual bottle with </a:t>
            </a:r>
            <a:r>
              <a:rPr sz="950" spc="15" dirty="0">
                <a:latin typeface="Arial"/>
                <a:cs typeface="Arial"/>
              </a:rPr>
              <a:t>known volume as a  sample, make a hand </a:t>
            </a:r>
            <a:r>
              <a:rPr sz="950" spc="10" dirty="0">
                <a:latin typeface="Arial"/>
                <a:cs typeface="Arial"/>
              </a:rPr>
              <a:t>calculation of </a:t>
            </a:r>
            <a:r>
              <a:rPr sz="950" spc="15" dirty="0">
                <a:latin typeface="Arial"/>
                <a:cs typeface="Arial"/>
              </a:rPr>
              <a:t>your</a:t>
            </a:r>
            <a:r>
              <a:rPr sz="950" spc="-6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pseudocode.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950">
              <a:latin typeface="Times New Roman"/>
              <a:cs typeface="Times New Roman"/>
            </a:endParaRPr>
          </a:p>
          <a:p>
            <a:pPr marL="112395">
              <a:lnSpc>
                <a:spcPct val="100000"/>
              </a:lnSpc>
            </a:pPr>
            <a:r>
              <a:rPr sz="1150" b="1" spc="15" dirty="0">
                <a:latin typeface="Arial"/>
                <a:cs typeface="Arial"/>
              </a:rPr>
              <a:t>Answer: </a:t>
            </a:r>
            <a:r>
              <a:rPr sz="1150" spc="15" dirty="0">
                <a:latin typeface="Arial"/>
                <a:cs typeface="Arial"/>
              </a:rPr>
              <a:t>The pseudocode </a:t>
            </a:r>
            <a:r>
              <a:rPr sz="1150" spc="10" dirty="0">
                <a:latin typeface="Arial"/>
                <a:cs typeface="Arial"/>
              </a:rPr>
              <a:t>follows from the</a:t>
            </a:r>
            <a:r>
              <a:rPr sz="1150" spc="-6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equations: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9527" y="2652617"/>
            <a:ext cx="2323846" cy="594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110" y="3305652"/>
            <a:ext cx="5197475" cy="1889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Measuring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typical wine bottle</a:t>
            </a:r>
            <a:r>
              <a:rPr sz="1150" spc="-3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yields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150" i="1" spc="10" dirty="0">
                <a:latin typeface="Arial"/>
                <a:cs typeface="Arial"/>
              </a:rPr>
              <a:t>r</a:t>
            </a:r>
            <a:r>
              <a:rPr sz="1425" spc="15" baseline="-14619" dirty="0">
                <a:latin typeface="Arial"/>
                <a:cs typeface="Arial"/>
              </a:rPr>
              <a:t>1 </a:t>
            </a:r>
            <a:r>
              <a:rPr sz="1150" spc="15" dirty="0">
                <a:latin typeface="Arial"/>
                <a:cs typeface="Arial"/>
              </a:rPr>
              <a:t>= </a:t>
            </a:r>
            <a:r>
              <a:rPr sz="1150" spc="10" dirty="0">
                <a:latin typeface="Arial"/>
                <a:cs typeface="Arial"/>
              </a:rPr>
              <a:t>3.6, </a:t>
            </a:r>
            <a:r>
              <a:rPr sz="1150" i="1" spc="10" dirty="0">
                <a:latin typeface="Arial"/>
                <a:cs typeface="Arial"/>
              </a:rPr>
              <a:t>r</a:t>
            </a:r>
            <a:r>
              <a:rPr sz="1425" spc="15" baseline="-14619" dirty="0">
                <a:latin typeface="Arial"/>
                <a:cs typeface="Arial"/>
              </a:rPr>
              <a:t>2 </a:t>
            </a:r>
            <a:r>
              <a:rPr sz="1150" spc="15" dirty="0">
                <a:latin typeface="Arial"/>
                <a:cs typeface="Arial"/>
              </a:rPr>
              <a:t>= </a:t>
            </a:r>
            <a:r>
              <a:rPr sz="1150" spc="10" dirty="0">
                <a:latin typeface="Arial"/>
                <a:cs typeface="Arial"/>
              </a:rPr>
              <a:t>1.2, </a:t>
            </a:r>
            <a:r>
              <a:rPr sz="1150" i="1" spc="10" dirty="0">
                <a:latin typeface="Arial"/>
                <a:cs typeface="Arial"/>
              </a:rPr>
              <a:t>h</a:t>
            </a:r>
            <a:r>
              <a:rPr sz="1425" spc="15" baseline="-14619" dirty="0">
                <a:latin typeface="Arial"/>
                <a:cs typeface="Arial"/>
              </a:rPr>
              <a:t>1 </a:t>
            </a:r>
            <a:r>
              <a:rPr sz="1150" spc="15" dirty="0">
                <a:latin typeface="Arial"/>
                <a:cs typeface="Arial"/>
              </a:rPr>
              <a:t>= </a:t>
            </a:r>
            <a:r>
              <a:rPr sz="1150" spc="10" dirty="0">
                <a:latin typeface="Arial"/>
                <a:cs typeface="Arial"/>
              </a:rPr>
              <a:t>15, </a:t>
            </a:r>
            <a:r>
              <a:rPr sz="1150" i="1" spc="10" dirty="0">
                <a:latin typeface="Arial"/>
                <a:cs typeface="Arial"/>
              </a:rPr>
              <a:t>h</a:t>
            </a:r>
            <a:r>
              <a:rPr sz="1425" spc="15" baseline="-14619" dirty="0">
                <a:latin typeface="Arial"/>
                <a:cs typeface="Arial"/>
              </a:rPr>
              <a:t>2 </a:t>
            </a:r>
            <a:r>
              <a:rPr sz="1150" spc="15" dirty="0">
                <a:latin typeface="Arial"/>
                <a:cs typeface="Arial"/>
              </a:rPr>
              <a:t>= </a:t>
            </a:r>
            <a:r>
              <a:rPr sz="1150" spc="10" dirty="0">
                <a:latin typeface="Arial"/>
                <a:cs typeface="Arial"/>
              </a:rPr>
              <a:t>7, </a:t>
            </a:r>
            <a:r>
              <a:rPr sz="1150" i="1" spc="10" dirty="0">
                <a:latin typeface="Arial"/>
                <a:cs typeface="Arial"/>
              </a:rPr>
              <a:t>h</a:t>
            </a:r>
            <a:r>
              <a:rPr sz="1425" spc="15" baseline="-14619" dirty="0">
                <a:latin typeface="Arial"/>
                <a:cs typeface="Arial"/>
              </a:rPr>
              <a:t>3 </a:t>
            </a:r>
            <a:r>
              <a:rPr sz="1150" spc="15" dirty="0">
                <a:latin typeface="Arial"/>
                <a:cs typeface="Arial"/>
              </a:rPr>
              <a:t>= 6 </a:t>
            </a:r>
            <a:r>
              <a:rPr sz="1150" spc="5" dirty="0">
                <a:latin typeface="Arial"/>
                <a:cs typeface="Arial"/>
              </a:rPr>
              <a:t>(all </a:t>
            </a:r>
            <a:r>
              <a:rPr sz="1150" spc="10" dirty="0">
                <a:latin typeface="Arial"/>
                <a:cs typeface="Arial"/>
              </a:rPr>
              <a:t>in</a:t>
            </a:r>
            <a:r>
              <a:rPr sz="1150" spc="18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centimeters).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150" spc="10" dirty="0">
                <a:latin typeface="Arial"/>
                <a:cs typeface="Arial"/>
              </a:rPr>
              <a:t>Therefore,</a:t>
            </a:r>
            <a:endParaRPr sz="1150">
              <a:latin typeface="Arial"/>
              <a:cs typeface="Arial"/>
            </a:endParaRPr>
          </a:p>
          <a:p>
            <a:pPr marL="12700" marR="3567429">
              <a:lnSpc>
                <a:spcPct val="118100"/>
              </a:lnSpc>
            </a:pPr>
            <a:r>
              <a:rPr sz="1150" spc="10" dirty="0">
                <a:latin typeface="Arial"/>
                <a:cs typeface="Arial"/>
              </a:rPr>
              <a:t>bottom </a:t>
            </a:r>
            <a:r>
              <a:rPr sz="1150" spc="15" dirty="0">
                <a:latin typeface="Arial"/>
                <a:cs typeface="Arial"/>
              </a:rPr>
              <a:t>volume =</a:t>
            </a:r>
            <a:r>
              <a:rPr sz="1150" spc="-6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610.73  top </a:t>
            </a:r>
            <a:r>
              <a:rPr sz="1150" spc="15" dirty="0">
                <a:latin typeface="Arial"/>
                <a:cs typeface="Arial"/>
              </a:rPr>
              <a:t>volume = </a:t>
            </a:r>
            <a:r>
              <a:rPr sz="1150" spc="10" dirty="0">
                <a:latin typeface="Arial"/>
                <a:cs typeface="Arial"/>
              </a:rPr>
              <a:t>31.67  middle </a:t>
            </a:r>
            <a:r>
              <a:rPr sz="1150" spc="15" dirty="0">
                <a:latin typeface="Arial"/>
                <a:cs typeface="Arial"/>
              </a:rPr>
              <a:t>volume = </a:t>
            </a:r>
            <a:r>
              <a:rPr sz="1150" spc="10" dirty="0">
                <a:latin typeface="Arial"/>
                <a:cs typeface="Arial"/>
              </a:rPr>
              <a:t>135.72  total </a:t>
            </a:r>
            <a:r>
              <a:rPr sz="1150" spc="15" dirty="0">
                <a:latin typeface="Arial"/>
                <a:cs typeface="Arial"/>
              </a:rPr>
              <a:t>volume =</a:t>
            </a:r>
            <a:r>
              <a:rPr sz="1150" spc="-8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778.12</a:t>
            </a:r>
            <a:endParaRPr sz="1150">
              <a:latin typeface="Arial"/>
              <a:cs typeface="Arial"/>
            </a:endParaRPr>
          </a:p>
          <a:p>
            <a:pPr marL="12700" marR="5080">
              <a:lnSpc>
                <a:spcPct val="118100"/>
              </a:lnSpc>
            </a:pPr>
            <a:r>
              <a:rPr sz="1150" spc="15" dirty="0">
                <a:latin typeface="Arial"/>
                <a:cs typeface="Arial"/>
              </a:rPr>
              <a:t>The </a:t>
            </a:r>
            <a:r>
              <a:rPr sz="1150" spc="10" dirty="0">
                <a:latin typeface="Arial"/>
                <a:cs typeface="Arial"/>
              </a:rPr>
              <a:t>actual </a:t>
            </a:r>
            <a:r>
              <a:rPr sz="1150" spc="15" dirty="0">
                <a:latin typeface="Arial"/>
                <a:cs typeface="Arial"/>
              </a:rPr>
              <a:t>volume </a:t>
            </a:r>
            <a:r>
              <a:rPr sz="1150" spc="10" dirty="0">
                <a:latin typeface="Arial"/>
                <a:cs typeface="Arial"/>
              </a:rPr>
              <a:t>is </a:t>
            </a:r>
            <a:r>
              <a:rPr sz="1150" spc="15" dirty="0">
                <a:latin typeface="Arial"/>
                <a:cs typeface="Arial"/>
              </a:rPr>
              <a:t>750 </a:t>
            </a:r>
            <a:r>
              <a:rPr sz="1150" spc="10" dirty="0">
                <a:latin typeface="Arial"/>
                <a:cs typeface="Arial"/>
              </a:rPr>
              <a:t>ml, which is close </a:t>
            </a:r>
            <a:r>
              <a:rPr sz="1150" spc="15" dirty="0">
                <a:latin typeface="Arial"/>
                <a:cs typeface="Arial"/>
              </a:rPr>
              <a:t>enough </a:t>
            </a:r>
            <a:r>
              <a:rPr sz="1150" spc="10" dirty="0">
                <a:latin typeface="Arial"/>
                <a:cs typeface="Arial"/>
              </a:rPr>
              <a:t>to our computation to</a:t>
            </a:r>
            <a:r>
              <a:rPr sz="1150" spc="-5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give  confidence that </a:t>
            </a:r>
            <a:r>
              <a:rPr sz="1150" spc="5" dirty="0">
                <a:latin typeface="Arial"/>
                <a:cs typeface="Arial"/>
              </a:rPr>
              <a:t>it </a:t>
            </a:r>
            <a:r>
              <a:rPr sz="1150" spc="10" dirty="0">
                <a:latin typeface="Arial"/>
                <a:cs typeface="Arial"/>
              </a:rPr>
              <a:t>is</a:t>
            </a:r>
            <a:r>
              <a:rPr sz="1150" spc="-5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correct.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String</a:t>
            </a:r>
            <a:r>
              <a:rPr spc="-65" dirty="0"/>
              <a:t> </a:t>
            </a:r>
            <a:r>
              <a:rPr spc="95" dirty="0"/>
              <a:t>Type</a:t>
            </a:r>
          </a:p>
        </p:txBody>
      </p:sp>
      <p:sp>
        <p:nvSpPr>
          <p:cNvPr id="3" name="object 3"/>
          <p:cNvSpPr/>
          <p:nvPr/>
        </p:nvSpPr>
        <p:spPr>
          <a:xfrm>
            <a:off x="655970" y="798022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970" y="1038418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4110" y="695383"/>
            <a:ext cx="284416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string is </a:t>
            </a:r>
            <a:r>
              <a:rPr sz="1150" spc="15" dirty="0">
                <a:latin typeface="Arial"/>
                <a:cs typeface="Arial"/>
              </a:rPr>
              <a:t>a sequence </a:t>
            </a:r>
            <a:r>
              <a:rPr sz="1150" spc="10" dirty="0">
                <a:latin typeface="Arial"/>
                <a:cs typeface="Arial"/>
              </a:rPr>
              <a:t>of</a:t>
            </a:r>
            <a:r>
              <a:rPr sz="1150" spc="-9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characters.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150" spc="15" dirty="0">
                <a:latin typeface="Arial"/>
                <a:cs typeface="Arial"/>
              </a:rPr>
              <a:t>You can </a:t>
            </a:r>
            <a:r>
              <a:rPr sz="1150" spc="10" dirty="0">
                <a:latin typeface="Arial"/>
                <a:cs typeface="Arial"/>
              </a:rPr>
              <a:t>declare variables that hold</a:t>
            </a:r>
            <a:r>
              <a:rPr sz="1150" spc="-5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strings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2862" y="1188665"/>
            <a:ext cx="5642610" cy="149400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25"/>
              </a:spcBef>
            </a:pPr>
            <a:r>
              <a:rPr sz="700" dirty="0">
                <a:latin typeface="Courier" charset="0"/>
                <a:cs typeface="Courier" charset="0"/>
              </a:rPr>
              <a:t>String name =</a:t>
            </a:r>
            <a:r>
              <a:rPr sz="700" spc="-25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"Harry";</a:t>
            </a:r>
          </a:p>
        </p:txBody>
      </p:sp>
      <p:sp>
        <p:nvSpPr>
          <p:cNvPr id="7" name="object 7"/>
          <p:cNvSpPr/>
          <p:nvPr/>
        </p:nvSpPr>
        <p:spPr>
          <a:xfrm>
            <a:off x="655970" y="1545920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5970" y="1792993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5970" y="203338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4110" y="1443281"/>
            <a:ext cx="386715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string variable is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variable that </a:t>
            </a:r>
            <a:r>
              <a:rPr sz="1150" spc="15" dirty="0">
                <a:latin typeface="Arial"/>
                <a:cs typeface="Arial"/>
              </a:rPr>
              <a:t>can </a:t>
            </a:r>
            <a:r>
              <a:rPr sz="1150" spc="10" dirty="0">
                <a:latin typeface="Arial"/>
                <a:cs typeface="Arial"/>
              </a:rPr>
              <a:t>hold </a:t>
            </a:r>
            <a:r>
              <a:rPr sz="1150" spc="15" dirty="0">
                <a:latin typeface="Arial"/>
                <a:cs typeface="Arial"/>
              </a:rPr>
              <a:t>a</a:t>
            </a:r>
            <a:r>
              <a:rPr sz="1150" spc="-8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string</a:t>
            </a:r>
            <a:endParaRPr sz="1150">
              <a:latin typeface="Arial"/>
              <a:cs typeface="Arial"/>
            </a:endParaRPr>
          </a:p>
          <a:p>
            <a:pPr marL="12700" marR="5080">
              <a:lnSpc>
                <a:spcPct val="137200"/>
              </a:lnSpc>
              <a:spcBef>
                <a:spcPts val="50"/>
              </a:spcBef>
            </a:pPr>
            <a:r>
              <a:rPr sz="1150" spc="10" dirty="0">
                <a:latin typeface="Arial"/>
                <a:cs typeface="Arial"/>
              </a:rPr>
              <a:t>String literals are character </a:t>
            </a:r>
            <a:r>
              <a:rPr sz="1150" spc="15" dirty="0">
                <a:latin typeface="Arial"/>
                <a:cs typeface="Arial"/>
              </a:rPr>
              <a:t>sequences </a:t>
            </a:r>
            <a:r>
              <a:rPr sz="1150" spc="10" dirty="0">
                <a:latin typeface="Arial"/>
                <a:cs typeface="Arial"/>
              </a:rPr>
              <a:t>enclosed in</a:t>
            </a:r>
            <a:r>
              <a:rPr sz="1150" spc="-3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quotes 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string </a:t>
            </a:r>
            <a:r>
              <a:rPr sz="1150" spc="5" dirty="0">
                <a:latin typeface="Arial"/>
                <a:cs typeface="Arial"/>
              </a:rPr>
              <a:t>literal </a:t>
            </a:r>
            <a:r>
              <a:rPr sz="1150" spc="10" dirty="0">
                <a:latin typeface="Arial"/>
                <a:cs typeface="Arial"/>
              </a:rPr>
              <a:t>denotes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particular</a:t>
            </a:r>
            <a:r>
              <a:rPr sz="1150" spc="-3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string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2862" y="2183636"/>
            <a:ext cx="5642610" cy="149400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25"/>
              </a:spcBef>
            </a:pPr>
            <a:r>
              <a:rPr sz="700" dirty="0">
                <a:latin typeface="Courier" charset="0"/>
                <a:cs typeface="Courier" charset="0"/>
              </a:rPr>
              <a:t>"Harry"</a:t>
            </a:r>
          </a:p>
        </p:txBody>
      </p:sp>
      <p:sp>
        <p:nvSpPr>
          <p:cNvPr id="12" name="object 12"/>
          <p:cNvSpPr/>
          <p:nvPr/>
        </p:nvSpPr>
        <p:spPr>
          <a:xfrm>
            <a:off x="655970" y="2540891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5970" y="3048393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5970" y="3595961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74110" y="2438252"/>
            <a:ext cx="422402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String </a:t>
            </a:r>
            <a:r>
              <a:rPr sz="1150" i="1" spc="10" dirty="0">
                <a:latin typeface="Arial"/>
                <a:cs typeface="Arial"/>
              </a:rPr>
              <a:t>length </a:t>
            </a:r>
            <a:r>
              <a:rPr sz="1150" spc="10" dirty="0">
                <a:latin typeface="Arial"/>
                <a:cs typeface="Arial"/>
              </a:rPr>
              <a:t>is the </a:t>
            </a:r>
            <a:r>
              <a:rPr sz="1150" spc="15" dirty="0">
                <a:latin typeface="Arial"/>
                <a:cs typeface="Arial"/>
              </a:rPr>
              <a:t>number </a:t>
            </a:r>
            <a:r>
              <a:rPr sz="1150" spc="10" dirty="0">
                <a:latin typeface="Arial"/>
                <a:cs typeface="Arial"/>
              </a:rPr>
              <a:t>of characters in the</a:t>
            </a:r>
            <a:r>
              <a:rPr sz="1150" spc="-5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string</a:t>
            </a:r>
            <a:endParaRPr sz="1150" dirty="0">
              <a:latin typeface="Arial"/>
              <a:cs typeface="Arial"/>
            </a:endParaRPr>
          </a:p>
          <a:p>
            <a:pPr marL="281305">
              <a:lnSpc>
                <a:spcPct val="100000"/>
              </a:lnSpc>
              <a:spcBef>
                <a:spcPts val="760"/>
              </a:spcBef>
            </a:pPr>
            <a:r>
              <a:rPr sz="900" dirty="0">
                <a:latin typeface="Arial"/>
                <a:cs typeface="Arial"/>
              </a:rPr>
              <a:t>The length of </a:t>
            </a:r>
            <a:r>
              <a:rPr sz="900" dirty="0">
                <a:latin typeface="Courier" charset="0"/>
                <a:cs typeface="Courier" charset="0"/>
              </a:rPr>
              <a:t>"Harry"</a:t>
            </a:r>
            <a:r>
              <a:rPr sz="900" spc="-395" dirty="0">
                <a:latin typeface="Courier" charset="0"/>
                <a:cs typeface="Courier" charset="0"/>
              </a:rPr>
              <a:t> </a:t>
            </a:r>
            <a:r>
              <a:rPr sz="900" dirty="0">
                <a:latin typeface="Arial"/>
                <a:cs typeface="Arial"/>
              </a:rPr>
              <a:t>is 5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150" spc="15" dirty="0">
                <a:latin typeface="Arial"/>
                <a:cs typeface="Arial"/>
              </a:rPr>
              <a:t>The </a:t>
            </a:r>
            <a:r>
              <a:rPr sz="1150" spc="15" dirty="0">
                <a:latin typeface="Courier" charset="0"/>
                <a:cs typeface="Courier" charset="0"/>
              </a:rPr>
              <a:t>length</a:t>
            </a:r>
            <a:r>
              <a:rPr sz="1150" spc="-455" dirty="0">
                <a:latin typeface="Courier" charset="0"/>
                <a:cs typeface="Courier" charset="0"/>
              </a:rPr>
              <a:t> </a:t>
            </a:r>
            <a:r>
              <a:rPr sz="1150" spc="15" dirty="0">
                <a:latin typeface="Arial"/>
                <a:cs typeface="Arial"/>
              </a:rPr>
              <a:t>method </a:t>
            </a:r>
            <a:r>
              <a:rPr sz="1150" spc="10" dirty="0">
                <a:latin typeface="Arial"/>
                <a:cs typeface="Arial"/>
              </a:rPr>
              <a:t>yields the </a:t>
            </a:r>
            <a:r>
              <a:rPr sz="1150" spc="15" dirty="0">
                <a:latin typeface="Arial"/>
                <a:cs typeface="Arial"/>
              </a:rPr>
              <a:t>number </a:t>
            </a:r>
            <a:r>
              <a:rPr sz="1150" spc="10" dirty="0">
                <a:latin typeface="Arial"/>
                <a:cs typeface="Arial"/>
              </a:rPr>
              <a:t>of characters in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string</a:t>
            </a:r>
            <a:endParaRPr sz="1150" dirty="0">
              <a:latin typeface="Arial"/>
              <a:cs typeface="Arial"/>
            </a:endParaRPr>
          </a:p>
          <a:p>
            <a:pPr marL="281305">
              <a:lnSpc>
                <a:spcPct val="100000"/>
              </a:lnSpc>
              <a:spcBef>
                <a:spcPts val="875"/>
              </a:spcBef>
            </a:pPr>
            <a:r>
              <a:rPr sz="1050" spc="5" dirty="0">
                <a:latin typeface="Courier" charset="0"/>
                <a:cs typeface="Courier" charset="0"/>
              </a:rPr>
              <a:t>int n =</a:t>
            </a:r>
            <a:r>
              <a:rPr sz="1050" spc="-80" dirty="0">
                <a:latin typeface="Courier" charset="0"/>
                <a:cs typeface="Courier" charset="0"/>
              </a:rPr>
              <a:t> </a:t>
            </a:r>
            <a:r>
              <a:rPr sz="1050" spc="5" dirty="0">
                <a:latin typeface="Courier" charset="0"/>
                <a:cs typeface="Courier" charset="0"/>
              </a:rPr>
              <a:t>name.length();</a:t>
            </a:r>
            <a:endParaRPr sz="10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string of length </a:t>
            </a:r>
            <a:r>
              <a:rPr sz="1150" spc="15" dirty="0">
                <a:latin typeface="Arial"/>
                <a:cs typeface="Arial"/>
              </a:rPr>
              <a:t>0 </a:t>
            </a:r>
            <a:r>
              <a:rPr sz="1150" spc="10" dirty="0">
                <a:latin typeface="Arial"/>
                <a:cs typeface="Arial"/>
              </a:rPr>
              <a:t>is called the </a:t>
            </a:r>
            <a:r>
              <a:rPr sz="1150" i="1" spc="15" dirty="0">
                <a:latin typeface="Arial"/>
                <a:cs typeface="Arial"/>
              </a:rPr>
              <a:t>empty</a:t>
            </a:r>
            <a:r>
              <a:rPr sz="1150" i="1" spc="-85" dirty="0">
                <a:latin typeface="Arial"/>
                <a:cs typeface="Arial"/>
              </a:rPr>
              <a:t> </a:t>
            </a:r>
            <a:r>
              <a:rPr sz="1150" i="1" spc="10" dirty="0">
                <a:latin typeface="Arial"/>
                <a:cs typeface="Arial"/>
              </a:rPr>
              <a:t>string</a:t>
            </a:r>
            <a:endParaRPr sz="1150" dirty="0">
              <a:latin typeface="Arial"/>
              <a:cs typeface="Arial"/>
            </a:endParaRPr>
          </a:p>
          <a:p>
            <a:pPr marL="281305" marR="2757805">
              <a:lnSpc>
                <a:spcPct val="136300"/>
              </a:lnSpc>
              <a:spcBef>
                <a:spcPts val="370"/>
              </a:spcBef>
            </a:pPr>
            <a:r>
              <a:rPr sz="900" dirty="0">
                <a:latin typeface="Arial"/>
                <a:cs typeface="Arial"/>
              </a:rPr>
              <a:t>Contains no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characters  Is written as</a:t>
            </a:r>
            <a:r>
              <a:rPr sz="900" spc="190" dirty="0">
                <a:latin typeface="Arial"/>
                <a:cs typeface="Arial"/>
              </a:rPr>
              <a:t> </a:t>
            </a:r>
            <a:r>
              <a:rPr sz="900" dirty="0">
                <a:latin typeface="Courier" charset="0"/>
                <a:cs typeface="Courier" charset="0"/>
              </a:rPr>
              <a:t>""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70" dirty="0"/>
              <a:t>C</a:t>
            </a:r>
            <a:r>
              <a:rPr spc="125" dirty="0"/>
              <a:t>o</a:t>
            </a:r>
            <a:r>
              <a:rPr spc="114" dirty="0"/>
              <a:t>n</a:t>
            </a:r>
            <a:r>
              <a:rPr spc="40" dirty="0"/>
              <a:t>c</a:t>
            </a:r>
            <a:r>
              <a:rPr spc="95" dirty="0"/>
              <a:t>a</a:t>
            </a:r>
            <a:r>
              <a:rPr spc="20" dirty="0"/>
              <a:t>t</a:t>
            </a:r>
            <a:r>
              <a:rPr spc="25" dirty="0"/>
              <a:t>e</a:t>
            </a:r>
            <a:r>
              <a:rPr spc="114" dirty="0"/>
              <a:t>n</a:t>
            </a:r>
            <a:r>
              <a:rPr spc="95" dirty="0"/>
              <a:t>a</a:t>
            </a:r>
            <a:r>
              <a:rPr spc="20" dirty="0"/>
              <a:t>t</a:t>
            </a:r>
            <a:r>
              <a:rPr spc="45" dirty="0"/>
              <a:t>i</a:t>
            </a:r>
            <a:r>
              <a:rPr spc="125" dirty="0"/>
              <a:t>o</a:t>
            </a:r>
            <a:r>
              <a:rPr spc="114" dirty="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655970" y="797100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970" y="1044173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970" y="1291246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4110" y="622604"/>
            <a:ext cx="497205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1000"/>
              </a:lnSpc>
            </a:pPr>
            <a:r>
              <a:rPr sz="1150" b="1" spc="10" dirty="0">
                <a:latin typeface="Arial"/>
                <a:cs typeface="Arial"/>
              </a:rPr>
              <a:t>Concatenating strings </a:t>
            </a:r>
            <a:r>
              <a:rPr sz="1150" spc="15" dirty="0">
                <a:latin typeface="Arial"/>
                <a:cs typeface="Arial"/>
              </a:rPr>
              <a:t>means </a:t>
            </a:r>
            <a:r>
              <a:rPr sz="1150" spc="10" dirty="0">
                <a:latin typeface="Arial"/>
                <a:cs typeface="Arial"/>
              </a:rPr>
              <a:t>to put </a:t>
            </a:r>
            <a:r>
              <a:rPr sz="1150" spc="15" dirty="0">
                <a:latin typeface="Arial"/>
                <a:cs typeface="Arial"/>
              </a:rPr>
              <a:t>them </a:t>
            </a:r>
            <a:r>
              <a:rPr sz="1150" spc="10" dirty="0">
                <a:latin typeface="Arial"/>
                <a:cs typeface="Arial"/>
              </a:rPr>
              <a:t>together to form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longer string  </a:t>
            </a:r>
            <a:r>
              <a:rPr sz="1150" spc="15" dirty="0">
                <a:latin typeface="Arial"/>
                <a:cs typeface="Arial"/>
              </a:rPr>
              <a:t>Use </a:t>
            </a:r>
            <a:r>
              <a:rPr sz="1150" spc="10" dirty="0">
                <a:latin typeface="Arial"/>
                <a:cs typeface="Arial"/>
              </a:rPr>
              <a:t>the </a:t>
            </a:r>
            <a:r>
              <a:rPr sz="1150" spc="15" dirty="0">
                <a:latin typeface="Courier" charset="0"/>
                <a:cs typeface="Courier" charset="0"/>
              </a:rPr>
              <a:t>+</a:t>
            </a:r>
            <a:r>
              <a:rPr sz="1150" spc="-450" dirty="0">
                <a:latin typeface="Courier" charset="0"/>
                <a:cs typeface="Courier" charset="0"/>
              </a:rPr>
              <a:t> </a:t>
            </a:r>
            <a:r>
              <a:rPr sz="1150" spc="10" dirty="0">
                <a:latin typeface="Arial"/>
                <a:cs typeface="Arial"/>
              </a:rPr>
              <a:t>operator:</a:t>
            </a:r>
            <a:endParaRPr sz="1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150" spc="10" dirty="0">
                <a:latin typeface="Arial"/>
                <a:cs typeface="Arial"/>
              </a:rPr>
              <a:t>Example: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2862" y="1434816"/>
            <a:ext cx="5642610" cy="364843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1910" marR="4071620">
              <a:lnSpc>
                <a:spcPct val="100000"/>
              </a:lnSpc>
              <a:spcBef>
                <a:spcPts val="325"/>
              </a:spcBef>
            </a:pPr>
            <a:r>
              <a:rPr sz="700" dirty="0">
                <a:latin typeface="Courier" charset="0"/>
                <a:cs typeface="Courier" charset="0"/>
              </a:rPr>
              <a:t>String fName = "Harry";  String lName = "Morgan";  String name = fName +</a:t>
            </a:r>
            <a:r>
              <a:rPr sz="700" spc="-10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lName;</a:t>
            </a:r>
          </a:p>
        </p:txBody>
      </p:sp>
      <p:sp>
        <p:nvSpPr>
          <p:cNvPr id="8" name="object 8"/>
          <p:cNvSpPr/>
          <p:nvPr/>
        </p:nvSpPr>
        <p:spPr>
          <a:xfrm>
            <a:off x="655970" y="2012434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4110" y="1909795"/>
            <a:ext cx="491490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Result: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2862" y="2156003"/>
            <a:ext cx="5642610" cy="149400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25"/>
              </a:spcBef>
            </a:pPr>
            <a:r>
              <a:rPr sz="700" dirty="0">
                <a:latin typeface="Courier" charset="0"/>
                <a:cs typeface="Courier" charset="0"/>
              </a:rPr>
              <a:t>"HarryMorgan"</a:t>
            </a:r>
          </a:p>
        </p:txBody>
      </p:sp>
      <p:sp>
        <p:nvSpPr>
          <p:cNvPr id="11" name="object 11"/>
          <p:cNvSpPr/>
          <p:nvPr/>
        </p:nvSpPr>
        <p:spPr>
          <a:xfrm>
            <a:off x="655970" y="2519936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4110" y="2417297"/>
            <a:ext cx="3209925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>
                <a:latin typeface="Arial"/>
                <a:cs typeface="Arial"/>
              </a:rPr>
              <a:t>To </a:t>
            </a:r>
            <a:r>
              <a:rPr sz="1150" spc="10" dirty="0">
                <a:latin typeface="Arial"/>
                <a:cs typeface="Arial"/>
              </a:rPr>
              <a:t>separate the </a:t>
            </a:r>
            <a:r>
              <a:rPr sz="1150" spc="5" dirty="0">
                <a:latin typeface="Arial"/>
                <a:cs typeface="Arial"/>
              </a:rPr>
              <a:t>first </a:t>
            </a:r>
            <a:r>
              <a:rPr sz="1150" spc="15" dirty="0">
                <a:latin typeface="Arial"/>
                <a:cs typeface="Arial"/>
              </a:rPr>
              <a:t>and </a:t>
            </a:r>
            <a:r>
              <a:rPr sz="1150" spc="10" dirty="0">
                <a:latin typeface="Arial"/>
                <a:cs typeface="Arial"/>
              </a:rPr>
              <a:t>last </a:t>
            </a:r>
            <a:r>
              <a:rPr sz="1150" spc="15" dirty="0">
                <a:latin typeface="Arial"/>
                <a:cs typeface="Arial"/>
              </a:rPr>
              <a:t>name </a:t>
            </a:r>
            <a:r>
              <a:rPr sz="1150" spc="10" dirty="0">
                <a:latin typeface="Arial"/>
                <a:cs typeface="Arial"/>
              </a:rPr>
              <a:t>with </a:t>
            </a:r>
            <a:r>
              <a:rPr sz="1150" spc="15" dirty="0">
                <a:latin typeface="Arial"/>
                <a:cs typeface="Arial"/>
              </a:rPr>
              <a:t>a</a:t>
            </a:r>
            <a:r>
              <a:rPr sz="1150" spc="-4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space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2862" y="2663506"/>
            <a:ext cx="5642610" cy="149400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25"/>
              </a:spcBef>
            </a:pPr>
            <a:r>
              <a:rPr sz="700" dirty="0">
                <a:latin typeface="Courier" charset="0"/>
                <a:cs typeface="Courier" charset="0"/>
              </a:rPr>
              <a:t>String name = fName + " " + lName;</a:t>
            </a:r>
          </a:p>
        </p:txBody>
      </p:sp>
      <p:sp>
        <p:nvSpPr>
          <p:cNvPr id="14" name="object 14"/>
          <p:cNvSpPr/>
          <p:nvPr/>
        </p:nvSpPr>
        <p:spPr>
          <a:xfrm>
            <a:off x="655970" y="3020760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74110" y="2918122"/>
            <a:ext cx="682625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Results</a:t>
            </a:r>
            <a:r>
              <a:rPr sz="1150" spc="-7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in</a:t>
            </a:r>
            <a:endParaRPr sz="11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2862" y="3171008"/>
            <a:ext cx="5642610" cy="149400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25"/>
              </a:spcBef>
            </a:pPr>
            <a:r>
              <a:rPr sz="700" dirty="0">
                <a:latin typeface="Courier" charset="0"/>
                <a:cs typeface="Courier" charset="0"/>
              </a:rPr>
              <a:t>"Harry</a:t>
            </a:r>
            <a:r>
              <a:rPr sz="700" spc="-50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Morgan"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70" dirty="0"/>
              <a:t>C</a:t>
            </a:r>
            <a:r>
              <a:rPr spc="125" dirty="0"/>
              <a:t>o</a:t>
            </a:r>
            <a:r>
              <a:rPr spc="114" dirty="0"/>
              <a:t>n</a:t>
            </a:r>
            <a:r>
              <a:rPr spc="40" dirty="0"/>
              <a:t>c</a:t>
            </a:r>
            <a:r>
              <a:rPr spc="95" dirty="0"/>
              <a:t>a</a:t>
            </a:r>
            <a:r>
              <a:rPr spc="20" dirty="0"/>
              <a:t>t</a:t>
            </a:r>
            <a:r>
              <a:rPr spc="25" dirty="0"/>
              <a:t>e</a:t>
            </a:r>
            <a:r>
              <a:rPr spc="114" dirty="0"/>
              <a:t>n</a:t>
            </a:r>
            <a:r>
              <a:rPr spc="95" dirty="0"/>
              <a:t>a</a:t>
            </a:r>
            <a:r>
              <a:rPr spc="20" dirty="0"/>
              <a:t>t</a:t>
            </a:r>
            <a:r>
              <a:rPr spc="45" dirty="0"/>
              <a:t>i</a:t>
            </a:r>
            <a:r>
              <a:rPr spc="125" dirty="0"/>
              <a:t>o</a:t>
            </a:r>
            <a:r>
              <a:rPr spc="114" dirty="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655970" y="804125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970" y="147856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4110" y="701487"/>
            <a:ext cx="3391535" cy="868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5" dirty="0">
                <a:latin typeface="Arial"/>
                <a:cs typeface="Arial"/>
              </a:rPr>
              <a:t>If </a:t>
            </a:r>
            <a:r>
              <a:rPr sz="1150" spc="15" dirty="0">
                <a:latin typeface="Arial"/>
                <a:cs typeface="Arial"/>
              </a:rPr>
              <a:t>one </a:t>
            </a:r>
            <a:r>
              <a:rPr sz="1150" spc="10" dirty="0">
                <a:latin typeface="Arial"/>
                <a:cs typeface="Arial"/>
              </a:rPr>
              <a:t>of the arguments of the </a:t>
            </a:r>
            <a:r>
              <a:rPr sz="1150" spc="15" dirty="0">
                <a:latin typeface="Courier" charset="0"/>
                <a:cs typeface="Courier" charset="0"/>
              </a:rPr>
              <a:t>+</a:t>
            </a:r>
            <a:r>
              <a:rPr sz="1150" spc="-420" dirty="0">
                <a:latin typeface="Courier" charset="0"/>
                <a:cs typeface="Courier" charset="0"/>
              </a:rPr>
              <a:t> </a:t>
            </a:r>
            <a:r>
              <a:rPr sz="1150" spc="10" dirty="0">
                <a:latin typeface="Arial"/>
                <a:cs typeface="Arial"/>
              </a:rPr>
              <a:t>operator is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string</a:t>
            </a:r>
            <a:endParaRPr sz="1150" dirty="0">
              <a:latin typeface="Arial"/>
              <a:cs typeface="Arial"/>
            </a:endParaRPr>
          </a:p>
          <a:p>
            <a:pPr marL="281305" marR="1016000">
              <a:lnSpc>
                <a:spcPct val="131400"/>
              </a:lnSpc>
              <a:spcBef>
                <a:spcPts val="370"/>
              </a:spcBef>
            </a:pPr>
            <a:r>
              <a:rPr sz="900" dirty="0">
                <a:latin typeface="Arial"/>
                <a:cs typeface="Arial"/>
              </a:rPr>
              <a:t>The other is forced to become to a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string:  Both strings are then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concatenated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150" spc="15" dirty="0">
                <a:latin typeface="Arial"/>
                <a:cs typeface="Arial"/>
              </a:rPr>
              <a:t>Example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2862" y="1628816"/>
            <a:ext cx="5642610" cy="364843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1910" marR="4179570">
              <a:lnSpc>
                <a:spcPct val="100000"/>
              </a:lnSpc>
              <a:spcBef>
                <a:spcPts val="325"/>
              </a:spcBef>
            </a:pPr>
            <a:r>
              <a:rPr sz="700" dirty="0">
                <a:latin typeface="Courier" charset="0"/>
                <a:cs typeface="Courier" charset="0"/>
              </a:rPr>
              <a:t>String jobTitle = "Agent";  int employeeId =</a:t>
            </a:r>
            <a:r>
              <a:rPr sz="700" spc="-40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7;</a:t>
            </a:r>
          </a:p>
          <a:p>
            <a:pPr marL="41910">
              <a:lnSpc>
                <a:spcPct val="100000"/>
              </a:lnSpc>
            </a:pPr>
            <a:r>
              <a:rPr sz="700" dirty="0">
                <a:latin typeface="Courier" charset="0"/>
                <a:cs typeface="Courier" charset="0"/>
              </a:rPr>
              <a:t>String bond = jobTitle +</a:t>
            </a:r>
            <a:r>
              <a:rPr sz="700" spc="20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employeeId;</a:t>
            </a:r>
          </a:p>
        </p:txBody>
      </p:sp>
      <p:sp>
        <p:nvSpPr>
          <p:cNvPr id="7" name="object 7"/>
          <p:cNvSpPr/>
          <p:nvPr/>
        </p:nvSpPr>
        <p:spPr>
          <a:xfrm>
            <a:off x="655970" y="2199756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4110" y="2097117"/>
            <a:ext cx="449580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Result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2862" y="2350003"/>
            <a:ext cx="5642610" cy="149400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25"/>
              </a:spcBef>
            </a:pPr>
            <a:r>
              <a:rPr sz="700" dirty="0">
                <a:latin typeface="Courier" charset="0"/>
                <a:cs typeface="Courier" charset="0"/>
              </a:rPr>
              <a:t>"Agent7"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Concatenation </a:t>
            </a:r>
            <a:r>
              <a:rPr spc="80" dirty="0"/>
              <a:t>in </a:t>
            </a:r>
            <a:r>
              <a:rPr spc="229" dirty="0">
                <a:latin typeface="Trebuchet MS"/>
                <a:cs typeface="Trebuchet MS"/>
              </a:rPr>
              <a:t>Print</a:t>
            </a:r>
            <a:r>
              <a:rPr spc="-135" dirty="0">
                <a:latin typeface="Trebuchet MS"/>
                <a:cs typeface="Trebuchet MS"/>
              </a:rPr>
              <a:t> </a:t>
            </a:r>
            <a:r>
              <a:rPr spc="85" dirty="0"/>
              <a:t>Statements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655970" y="804473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4110" y="701835"/>
            <a:ext cx="4361180" cy="1769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Useful to reduce the </a:t>
            </a:r>
            <a:r>
              <a:rPr sz="1150" spc="15" dirty="0">
                <a:latin typeface="Arial"/>
                <a:cs typeface="Arial"/>
              </a:rPr>
              <a:t>number </a:t>
            </a:r>
            <a:r>
              <a:rPr sz="1150" spc="10" dirty="0">
                <a:latin typeface="Arial"/>
                <a:cs typeface="Arial"/>
              </a:rPr>
              <a:t>of </a:t>
            </a:r>
            <a:r>
              <a:rPr sz="1150" spc="15" dirty="0">
                <a:latin typeface="Courier" charset="0"/>
                <a:cs typeface="Courier" charset="0"/>
              </a:rPr>
              <a:t>System.out.print</a:t>
            </a:r>
            <a:r>
              <a:rPr sz="1150" spc="-395" dirty="0">
                <a:latin typeface="Courier" charset="0"/>
                <a:cs typeface="Courier" charset="0"/>
              </a:rPr>
              <a:t> </a:t>
            </a:r>
            <a:r>
              <a:rPr sz="1150" spc="10" dirty="0">
                <a:latin typeface="Arial"/>
                <a:cs typeface="Arial"/>
              </a:rPr>
              <a:t>instructions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2862" y="948043"/>
            <a:ext cx="5642610" cy="257122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1910" marR="3747135">
              <a:lnSpc>
                <a:spcPct val="100000"/>
              </a:lnSpc>
              <a:spcBef>
                <a:spcPts val="325"/>
              </a:spcBef>
            </a:pPr>
            <a:r>
              <a:rPr sz="700" dirty="0">
                <a:latin typeface="Courier" charset="0"/>
                <a:cs typeface="Courier" charset="0"/>
              </a:rPr>
              <a:t>System.out.print("The total is ");  System.out.println(total);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4110" y="1309502"/>
            <a:ext cx="466090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versus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2862" y="1562387"/>
            <a:ext cx="5642610" cy="149400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25"/>
              </a:spcBef>
            </a:pPr>
            <a:r>
              <a:rPr sz="700" dirty="0">
                <a:latin typeface="Courier" charset="0"/>
                <a:cs typeface="Courier" charset="0"/>
              </a:rPr>
              <a:t>System.out.println("The total is " +</a:t>
            </a:r>
            <a:r>
              <a:rPr sz="700" spc="55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total);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String</a:t>
            </a:r>
            <a:r>
              <a:rPr spc="-70" dirty="0"/>
              <a:t> </a:t>
            </a:r>
            <a:r>
              <a:rPr spc="95" dirty="0"/>
              <a:t>Input</a:t>
            </a:r>
          </a:p>
        </p:txBody>
      </p:sp>
      <p:sp>
        <p:nvSpPr>
          <p:cNvPr id="3" name="object 3"/>
          <p:cNvSpPr/>
          <p:nvPr/>
        </p:nvSpPr>
        <p:spPr>
          <a:xfrm>
            <a:off x="655970" y="803551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4110" y="700913"/>
            <a:ext cx="5681345" cy="1769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>
                <a:latin typeface="Arial"/>
                <a:cs typeface="Arial"/>
              </a:rPr>
              <a:t>Use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the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5" dirty="0">
                <a:latin typeface="Courier" charset="0"/>
                <a:cs typeface="Courier" charset="0"/>
              </a:rPr>
              <a:t>next</a:t>
            </a:r>
            <a:r>
              <a:rPr sz="1150" spc="-370" dirty="0">
                <a:latin typeface="Courier" charset="0"/>
                <a:cs typeface="Courier" charset="0"/>
              </a:rPr>
              <a:t> </a:t>
            </a:r>
            <a:r>
              <a:rPr sz="1150" spc="15" dirty="0">
                <a:latin typeface="Arial"/>
                <a:cs typeface="Arial"/>
              </a:rPr>
              <a:t>method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of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the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5" dirty="0">
                <a:latin typeface="Courier" charset="0"/>
                <a:cs typeface="Courier" charset="0"/>
              </a:rPr>
              <a:t>Scanner</a:t>
            </a:r>
            <a:r>
              <a:rPr sz="1150" spc="-370" dirty="0">
                <a:latin typeface="Courier" charset="0"/>
                <a:cs typeface="Courier" charset="0"/>
              </a:rPr>
              <a:t> </a:t>
            </a:r>
            <a:r>
              <a:rPr sz="1150" spc="10" dirty="0">
                <a:latin typeface="Arial"/>
                <a:cs typeface="Arial"/>
              </a:rPr>
              <a:t>class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to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read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a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string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containing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a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single</a:t>
            </a:r>
            <a:r>
              <a:rPr sz="1150" spc="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word.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2862" y="947121"/>
            <a:ext cx="5642610" cy="257122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1910" marR="3152140">
              <a:lnSpc>
                <a:spcPct val="100000"/>
              </a:lnSpc>
              <a:spcBef>
                <a:spcPts val="325"/>
              </a:spcBef>
            </a:pPr>
            <a:r>
              <a:rPr sz="700" dirty="0">
                <a:latin typeface="Courier" charset="0"/>
                <a:cs typeface="Courier" charset="0"/>
              </a:rPr>
              <a:t>System.out.print("Please enter your name: ");  String name =</a:t>
            </a:r>
            <a:r>
              <a:rPr sz="700" spc="-20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in.next();</a:t>
            </a:r>
          </a:p>
        </p:txBody>
      </p:sp>
      <p:sp>
        <p:nvSpPr>
          <p:cNvPr id="6" name="object 6"/>
          <p:cNvSpPr/>
          <p:nvPr/>
        </p:nvSpPr>
        <p:spPr>
          <a:xfrm>
            <a:off x="655970" y="1411218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5970" y="166496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4110" y="1308580"/>
            <a:ext cx="3565525" cy="44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Only </a:t>
            </a:r>
            <a:r>
              <a:rPr sz="1150" spc="15" dirty="0">
                <a:latin typeface="Arial"/>
                <a:cs typeface="Arial"/>
              </a:rPr>
              <a:t>one word </a:t>
            </a:r>
            <a:r>
              <a:rPr sz="1150" spc="10" dirty="0">
                <a:latin typeface="Arial"/>
                <a:cs typeface="Arial"/>
              </a:rPr>
              <a:t>is</a:t>
            </a:r>
            <a:r>
              <a:rPr sz="1150" spc="-9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read.</a:t>
            </a:r>
            <a:endParaRPr sz="1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50" spc="15" dirty="0">
                <a:latin typeface="Arial"/>
                <a:cs typeface="Arial"/>
              </a:rPr>
              <a:t>Use a second </a:t>
            </a:r>
            <a:r>
              <a:rPr sz="1150" spc="10" dirty="0">
                <a:latin typeface="Arial"/>
                <a:cs typeface="Arial"/>
              </a:rPr>
              <a:t>call to  </a:t>
            </a:r>
            <a:r>
              <a:rPr sz="1150" spc="15" dirty="0">
                <a:latin typeface="Courier" charset="0"/>
                <a:cs typeface="Courier" charset="0"/>
              </a:rPr>
              <a:t>in.next</a:t>
            </a:r>
            <a:r>
              <a:rPr sz="1150" spc="-434" dirty="0">
                <a:latin typeface="Courier" charset="0"/>
                <a:cs typeface="Courier" charset="0"/>
              </a:rPr>
              <a:t> </a:t>
            </a:r>
            <a:r>
              <a:rPr sz="1150" spc="10" dirty="0">
                <a:latin typeface="Arial"/>
                <a:cs typeface="Arial"/>
              </a:rPr>
              <a:t>to get </a:t>
            </a:r>
            <a:r>
              <a:rPr sz="1150" spc="15" dirty="0">
                <a:latin typeface="Arial"/>
                <a:cs typeface="Arial"/>
              </a:rPr>
              <a:t>a second </a:t>
            </a:r>
            <a:r>
              <a:rPr sz="1150" spc="10" dirty="0">
                <a:latin typeface="Arial"/>
                <a:cs typeface="Arial"/>
              </a:rPr>
              <a:t>word.</a:t>
            </a:r>
            <a:endParaRPr sz="11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Escape</a:t>
            </a:r>
            <a:r>
              <a:rPr spc="-45" dirty="0"/>
              <a:t> </a:t>
            </a:r>
            <a:r>
              <a:rPr spc="90" dirty="0"/>
              <a:t>Sequences</a:t>
            </a:r>
          </a:p>
        </p:txBody>
      </p:sp>
      <p:sp>
        <p:nvSpPr>
          <p:cNvPr id="3" name="object 3"/>
          <p:cNvSpPr/>
          <p:nvPr/>
        </p:nvSpPr>
        <p:spPr>
          <a:xfrm>
            <a:off x="655970" y="797221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4110" y="694583"/>
            <a:ext cx="5105400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>
                <a:latin typeface="Arial"/>
                <a:cs typeface="Arial"/>
              </a:rPr>
              <a:t>To </a:t>
            </a:r>
            <a:r>
              <a:rPr sz="1150" spc="10" dirty="0">
                <a:latin typeface="Arial"/>
                <a:cs typeface="Arial"/>
              </a:rPr>
              <a:t>include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quotation </a:t>
            </a:r>
            <a:r>
              <a:rPr sz="1150" spc="15" dirty="0">
                <a:latin typeface="Arial"/>
                <a:cs typeface="Arial"/>
              </a:rPr>
              <a:t>mark </a:t>
            </a:r>
            <a:r>
              <a:rPr sz="1150" spc="10" dirty="0">
                <a:latin typeface="Arial"/>
                <a:cs typeface="Arial"/>
              </a:rPr>
              <a:t>in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5" dirty="0">
                <a:latin typeface="Arial"/>
                <a:cs typeface="Arial"/>
              </a:rPr>
              <a:t>literal </a:t>
            </a:r>
            <a:r>
              <a:rPr sz="1150" spc="10" dirty="0">
                <a:latin typeface="Arial"/>
                <a:cs typeface="Arial"/>
              </a:rPr>
              <a:t>string, precede </a:t>
            </a:r>
            <a:r>
              <a:rPr sz="1150" spc="5" dirty="0">
                <a:latin typeface="Arial"/>
                <a:cs typeface="Arial"/>
              </a:rPr>
              <a:t>it </a:t>
            </a:r>
            <a:r>
              <a:rPr sz="1150" spc="10" dirty="0">
                <a:latin typeface="Arial"/>
                <a:cs typeface="Arial"/>
              </a:rPr>
              <a:t>with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backslash </a:t>
            </a:r>
            <a:r>
              <a:rPr sz="1150" spc="5" dirty="0">
                <a:latin typeface="Arial"/>
                <a:cs typeface="Arial"/>
              </a:rPr>
              <a:t>( \</a:t>
            </a:r>
            <a:r>
              <a:rPr sz="1150" spc="-10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)</a:t>
            </a:r>
            <a:endParaRPr sz="1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2862" y="940791"/>
            <a:ext cx="5642610" cy="149400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25"/>
              </a:spcBef>
            </a:pPr>
            <a:r>
              <a:rPr sz="700" dirty="0">
                <a:latin typeface="Courier" charset="0"/>
                <a:cs typeface="Courier" charset="0"/>
              </a:rPr>
              <a:t>"He said</a:t>
            </a:r>
            <a:r>
              <a:rPr sz="700" spc="-35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\"Hello\""</a:t>
            </a:r>
          </a:p>
        </p:txBody>
      </p:sp>
      <p:sp>
        <p:nvSpPr>
          <p:cNvPr id="6" name="object 6"/>
          <p:cNvSpPr/>
          <p:nvPr/>
        </p:nvSpPr>
        <p:spPr>
          <a:xfrm>
            <a:off x="655970" y="1298046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5970" y="1752126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5970" y="1999200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4110" y="1163685"/>
            <a:ext cx="5463540" cy="926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100"/>
              </a:lnSpc>
            </a:pPr>
            <a:r>
              <a:rPr sz="1150" spc="10" dirty="0">
                <a:latin typeface="Arial"/>
                <a:cs typeface="Arial"/>
              </a:rPr>
              <a:t>Indicates that the quotation </a:t>
            </a:r>
            <a:r>
              <a:rPr sz="1150" spc="15" dirty="0">
                <a:latin typeface="Arial"/>
                <a:cs typeface="Arial"/>
              </a:rPr>
              <a:t>mark </a:t>
            </a:r>
            <a:r>
              <a:rPr sz="1150" spc="10" dirty="0">
                <a:latin typeface="Arial"/>
                <a:cs typeface="Arial"/>
              </a:rPr>
              <a:t>that follows should </a:t>
            </a:r>
            <a:r>
              <a:rPr sz="1150" spc="15" dirty="0">
                <a:latin typeface="Arial"/>
                <a:cs typeface="Arial"/>
              </a:rPr>
              <a:t>be a </a:t>
            </a:r>
            <a:r>
              <a:rPr sz="1150" spc="10" dirty="0">
                <a:latin typeface="Arial"/>
                <a:cs typeface="Arial"/>
              </a:rPr>
              <a:t>part of the string </a:t>
            </a:r>
            <a:r>
              <a:rPr sz="1150" spc="15" dirty="0">
                <a:latin typeface="Arial"/>
                <a:cs typeface="Arial"/>
              </a:rPr>
              <a:t>and</a:t>
            </a:r>
            <a:r>
              <a:rPr sz="1150" spc="-4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not  </a:t>
            </a:r>
            <a:r>
              <a:rPr sz="1150" spc="15" dirty="0">
                <a:latin typeface="Arial"/>
                <a:cs typeface="Arial"/>
              </a:rPr>
              <a:t>mark </a:t>
            </a:r>
            <a:r>
              <a:rPr sz="1150" spc="10" dirty="0">
                <a:latin typeface="Arial"/>
                <a:cs typeface="Arial"/>
              </a:rPr>
              <a:t>the </a:t>
            </a:r>
            <a:r>
              <a:rPr sz="1150" spc="15" dirty="0">
                <a:latin typeface="Arial"/>
                <a:cs typeface="Arial"/>
              </a:rPr>
              <a:t>end </a:t>
            </a:r>
            <a:r>
              <a:rPr sz="1150" spc="10" dirty="0">
                <a:latin typeface="Arial"/>
                <a:cs typeface="Arial"/>
              </a:rPr>
              <a:t>of the</a:t>
            </a:r>
            <a:r>
              <a:rPr sz="1150" spc="-9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string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150" spc="10" dirty="0">
                <a:latin typeface="Arial"/>
                <a:cs typeface="Arial"/>
              </a:rPr>
              <a:t>Called </a:t>
            </a:r>
            <a:r>
              <a:rPr sz="1150" spc="15" dirty="0">
                <a:latin typeface="Arial"/>
                <a:cs typeface="Arial"/>
              </a:rPr>
              <a:t>an escape</a:t>
            </a:r>
            <a:r>
              <a:rPr sz="1150" spc="-95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sequence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150" spc="15" dirty="0">
                <a:latin typeface="Arial"/>
                <a:cs typeface="Arial"/>
              </a:rPr>
              <a:t>To </a:t>
            </a:r>
            <a:r>
              <a:rPr sz="1150" spc="10" dirty="0">
                <a:latin typeface="Arial"/>
                <a:cs typeface="Arial"/>
              </a:rPr>
              <a:t>include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backslash in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string, </a:t>
            </a:r>
            <a:r>
              <a:rPr sz="1150" spc="15" dirty="0">
                <a:latin typeface="Arial"/>
                <a:cs typeface="Arial"/>
              </a:rPr>
              <a:t>use </a:t>
            </a:r>
            <a:r>
              <a:rPr sz="1150" spc="10" dirty="0">
                <a:latin typeface="Arial"/>
                <a:cs typeface="Arial"/>
              </a:rPr>
              <a:t>the </a:t>
            </a:r>
            <a:r>
              <a:rPr sz="1150" spc="15" dirty="0">
                <a:latin typeface="Arial"/>
                <a:cs typeface="Arial"/>
              </a:rPr>
              <a:t>escape sequence</a:t>
            </a:r>
            <a:r>
              <a:rPr sz="1150" spc="-9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\\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2862" y="2142770"/>
            <a:ext cx="5642610" cy="149400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25"/>
              </a:spcBef>
            </a:pPr>
            <a:r>
              <a:rPr sz="700" dirty="0">
                <a:latin typeface="Courier" charset="0"/>
                <a:cs typeface="Courier" charset="0"/>
              </a:rPr>
              <a:t>"C:\\Temp\\Secret.txt"</a:t>
            </a:r>
          </a:p>
        </p:txBody>
      </p:sp>
      <p:sp>
        <p:nvSpPr>
          <p:cNvPr id="11" name="object 11"/>
          <p:cNvSpPr/>
          <p:nvPr/>
        </p:nvSpPr>
        <p:spPr>
          <a:xfrm>
            <a:off x="655970" y="2513380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970" y="2753775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4110" y="2410741"/>
            <a:ext cx="511429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newline character is denoted with the </a:t>
            </a:r>
            <a:r>
              <a:rPr sz="1150" spc="15" dirty="0">
                <a:latin typeface="Arial"/>
                <a:cs typeface="Arial"/>
              </a:rPr>
              <a:t>escape sequence</a:t>
            </a:r>
            <a:r>
              <a:rPr sz="1150" spc="-40" dirty="0">
                <a:latin typeface="Arial"/>
                <a:cs typeface="Arial"/>
              </a:rPr>
              <a:t> </a:t>
            </a:r>
            <a:r>
              <a:rPr sz="1150" spc="15" dirty="0">
                <a:latin typeface="Courier" charset="0"/>
                <a:cs typeface="Courier" charset="0"/>
              </a:rPr>
              <a:t>\n</a:t>
            </a:r>
            <a:endParaRPr sz="11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newline character is often </a:t>
            </a:r>
            <a:r>
              <a:rPr sz="1150" spc="15" dirty="0">
                <a:latin typeface="Arial"/>
                <a:cs typeface="Arial"/>
              </a:rPr>
              <a:t>added </a:t>
            </a:r>
            <a:r>
              <a:rPr sz="1150" spc="10" dirty="0">
                <a:latin typeface="Arial"/>
                <a:cs typeface="Arial"/>
              </a:rPr>
              <a:t>to the </a:t>
            </a:r>
            <a:r>
              <a:rPr sz="1150" spc="15" dirty="0">
                <a:latin typeface="Arial"/>
                <a:cs typeface="Arial"/>
              </a:rPr>
              <a:t>end </a:t>
            </a:r>
            <a:r>
              <a:rPr sz="1150" spc="10" dirty="0">
                <a:latin typeface="Arial"/>
                <a:cs typeface="Arial"/>
              </a:rPr>
              <a:t>of the format string </a:t>
            </a:r>
            <a:r>
              <a:rPr sz="1150" spc="15" dirty="0">
                <a:latin typeface="Arial"/>
                <a:cs typeface="Arial"/>
              </a:rPr>
              <a:t>when</a:t>
            </a:r>
            <a:r>
              <a:rPr sz="1150" spc="-3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using</a:t>
            </a:r>
            <a:endParaRPr sz="1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150" spc="15" dirty="0">
                <a:latin typeface="Courier" charset="0"/>
                <a:cs typeface="Courier" charset="0"/>
              </a:rPr>
              <a:t>System.out.printf</a:t>
            </a:r>
            <a:r>
              <a:rPr sz="1150" spc="15" dirty="0">
                <a:latin typeface="Arial"/>
                <a:cs typeface="Arial"/>
              </a:rPr>
              <a:t>: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2862" y="3117708"/>
            <a:ext cx="5642610" cy="149400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325"/>
              </a:spcBef>
            </a:pPr>
            <a:r>
              <a:rPr sz="700" dirty="0">
                <a:latin typeface="Courier" charset="0"/>
                <a:cs typeface="Courier" charset="0"/>
              </a:rPr>
              <a:t>System.out.printf("Price: %10.2f\n",</a:t>
            </a:r>
            <a:r>
              <a:rPr sz="700" spc="65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price);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Strings and</a:t>
            </a:r>
            <a:r>
              <a:rPr spc="-90" dirty="0"/>
              <a:t> </a:t>
            </a:r>
            <a:r>
              <a:rPr spc="85" dirty="0"/>
              <a:t>Characters</a:t>
            </a:r>
          </a:p>
        </p:txBody>
      </p:sp>
      <p:sp>
        <p:nvSpPr>
          <p:cNvPr id="3" name="object 3"/>
          <p:cNvSpPr/>
          <p:nvPr/>
        </p:nvSpPr>
        <p:spPr>
          <a:xfrm>
            <a:off x="655970" y="1091386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4754" y="689372"/>
            <a:ext cx="1235374" cy="447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970" y="133845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970" y="1832606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5970" y="2333431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4110" y="916891"/>
            <a:ext cx="3962400" cy="174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15340">
              <a:lnSpc>
                <a:spcPct val="141000"/>
              </a:lnSpc>
            </a:pP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string is </a:t>
            </a:r>
            <a:r>
              <a:rPr sz="1150" spc="15" dirty="0">
                <a:latin typeface="Arial"/>
                <a:cs typeface="Arial"/>
              </a:rPr>
              <a:t>a sequences </a:t>
            </a:r>
            <a:r>
              <a:rPr sz="1150" spc="10" dirty="0">
                <a:latin typeface="Arial"/>
                <a:cs typeface="Arial"/>
              </a:rPr>
              <a:t>of </a:t>
            </a:r>
            <a:r>
              <a:rPr sz="1150" b="1" spc="15" dirty="0">
                <a:latin typeface="Arial"/>
                <a:cs typeface="Arial"/>
              </a:rPr>
              <a:t>Unicode</a:t>
            </a:r>
            <a:r>
              <a:rPr sz="1150" b="1" spc="-9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characters. 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character is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value of the type</a:t>
            </a:r>
            <a:r>
              <a:rPr sz="1150" spc="-50" dirty="0">
                <a:latin typeface="Arial"/>
                <a:cs typeface="Arial"/>
              </a:rPr>
              <a:t> </a:t>
            </a:r>
            <a:r>
              <a:rPr sz="1150" spc="10" dirty="0">
                <a:latin typeface="Courier" charset="0"/>
                <a:cs typeface="Courier" charset="0"/>
              </a:rPr>
              <a:t>char</a:t>
            </a:r>
            <a:r>
              <a:rPr sz="1150" spc="10" dirty="0">
                <a:latin typeface="Arial"/>
                <a:cs typeface="Arial"/>
              </a:rPr>
              <a:t>.</a:t>
            </a:r>
            <a:endParaRPr sz="1150" dirty="0">
              <a:latin typeface="Arial"/>
              <a:cs typeface="Arial"/>
            </a:endParaRPr>
          </a:p>
          <a:p>
            <a:pPr marL="281305">
              <a:lnSpc>
                <a:spcPct val="100000"/>
              </a:lnSpc>
              <a:spcBef>
                <a:spcPts val="710"/>
              </a:spcBef>
            </a:pPr>
            <a:r>
              <a:rPr sz="900" dirty="0">
                <a:latin typeface="Arial"/>
                <a:cs typeface="Arial"/>
              </a:rPr>
              <a:t>Characters have numeric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values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150" spc="10" dirty="0">
                <a:latin typeface="Arial"/>
                <a:cs typeface="Arial"/>
              </a:rPr>
              <a:t>Character literals are delimited by single</a:t>
            </a:r>
            <a:r>
              <a:rPr sz="1150" spc="-1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quotes.</a:t>
            </a:r>
            <a:endParaRPr sz="1150" dirty="0">
              <a:latin typeface="Arial"/>
              <a:cs typeface="Arial"/>
            </a:endParaRPr>
          </a:p>
          <a:p>
            <a:pPr marL="281305">
              <a:lnSpc>
                <a:spcPct val="100000"/>
              </a:lnSpc>
              <a:spcBef>
                <a:spcPts val="760"/>
              </a:spcBef>
            </a:pPr>
            <a:r>
              <a:rPr sz="900" dirty="0">
                <a:latin typeface="Arial"/>
                <a:cs typeface="Arial"/>
              </a:rPr>
              <a:t>'H' is a character. It is a value of type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dirty="0">
                <a:latin typeface="Courier" charset="0"/>
                <a:cs typeface="Courier" charset="0"/>
              </a:rPr>
              <a:t>char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150" spc="10" dirty="0">
                <a:latin typeface="Arial"/>
                <a:cs typeface="Arial"/>
              </a:rPr>
              <a:t>Don't confuse </a:t>
            </a:r>
            <a:r>
              <a:rPr sz="1150" spc="15" dirty="0">
                <a:latin typeface="Arial"/>
                <a:cs typeface="Arial"/>
              </a:rPr>
              <a:t>them </a:t>
            </a:r>
            <a:r>
              <a:rPr sz="1150" spc="10" dirty="0">
                <a:latin typeface="Arial"/>
                <a:cs typeface="Arial"/>
              </a:rPr>
              <a:t>with</a:t>
            </a:r>
            <a:r>
              <a:rPr sz="1150" spc="-5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strings</a:t>
            </a:r>
            <a:endParaRPr sz="1150" dirty="0">
              <a:latin typeface="Arial"/>
              <a:cs typeface="Arial"/>
            </a:endParaRPr>
          </a:p>
          <a:p>
            <a:pPr marL="281305">
              <a:lnSpc>
                <a:spcPct val="100000"/>
              </a:lnSpc>
              <a:spcBef>
                <a:spcPts val="815"/>
              </a:spcBef>
            </a:pPr>
            <a:r>
              <a:rPr sz="900" dirty="0">
                <a:latin typeface="Arial"/>
                <a:cs typeface="Arial"/>
              </a:rPr>
              <a:t>"H" is a string containing a single character. It is a value of type</a:t>
            </a:r>
            <a:r>
              <a:rPr sz="900" spc="-80" dirty="0">
                <a:latin typeface="Arial"/>
                <a:cs typeface="Arial"/>
              </a:rPr>
              <a:t> </a:t>
            </a:r>
            <a:r>
              <a:rPr sz="900" spc="-5" dirty="0">
                <a:latin typeface="Courier" charset="0"/>
                <a:cs typeface="Courier" charset="0"/>
              </a:rPr>
              <a:t>String</a:t>
            </a:r>
            <a:r>
              <a:rPr sz="900" spc="-5" dirty="0"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Strings and</a:t>
            </a:r>
            <a:r>
              <a:rPr spc="-90" dirty="0"/>
              <a:t> </a:t>
            </a:r>
            <a:r>
              <a:rPr spc="85" dirty="0"/>
              <a:t>Characters</a:t>
            </a:r>
          </a:p>
        </p:txBody>
      </p:sp>
      <p:sp>
        <p:nvSpPr>
          <p:cNvPr id="3" name="object 3"/>
          <p:cNvSpPr/>
          <p:nvPr/>
        </p:nvSpPr>
        <p:spPr>
          <a:xfrm>
            <a:off x="655970" y="796647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4110" y="694009"/>
            <a:ext cx="2886075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String positions are counted starting with</a:t>
            </a:r>
            <a:r>
              <a:rPr sz="1150" spc="-3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0.</a:t>
            </a:r>
            <a:endParaRPr sz="11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527" y="896366"/>
            <a:ext cx="854745" cy="373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970" y="1464413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5970" y="1925171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5970" y="2172245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5970" y="2419318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4110" y="1330053"/>
            <a:ext cx="5438775" cy="1179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100"/>
              </a:lnSpc>
            </a:pPr>
            <a:r>
              <a:rPr sz="1150" spc="15" dirty="0">
                <a:latin typeface="Arial"/>
                <a:cs typeface="Arial"/>
              </a:rPr>
              <a:t>The </a:t>
            </a:r>
            <a:r>
              <a:rPr sz="1150" spc="10" dirty="0">
                <a:latin typeface="Arial"/>
                <a:cs typeface="Arial"/>
              </a:rPr>
              <a:t>position </a:t>
            </a:r>
            <a:r>
              <a:rPr sz="1150" spc="15" dirty="0">
                <a:latin typeface="Arial"/>
                <a:cs typeface="Arial"/>
              </a:rPr>
              <a:t>number </a:t>
            </a:r>
            <a:r>
              <a:rPr sz="1150" spc="10" dirty="0">
                <a:latin typeface="Arial"/>
                <a:cs typeface="Arial"/>
              </a:rPr>
              <a:t>of the last character is always </a:t>
            </a:r>
            <a:r>
              <a:rPr sz="1150" spc="15" dirty="0">
                <a:latin typeface="Arial"/>
                <a:cs typeface="Arial"/>
              </a:rPr>
              <a:t>one </a:t>
            </a:r>
            <a:r>
              <a:rPr sz="1150" spc="10" dirty="0">
                <a:latin typeface="Arial"/>
                <a:cs typeface="Arial"/>
              </a:rPr>
              <a:t>less than the length of the  string.</a:t>
            </a:r>
            <a:endParaRPr sz="1150" dirty="0">
              <a:latin typeface="Arial"/>
              <a:cs typeface="Arial"/>
            </a:endParaRPr>
          </a:p>
          <a:p>
            <a:pPr marL="12700" marR="1727200" algn="just">
              <a:lnSpc>
                <a:spcPct val="141000"/>
              </a:lnSpc>
              <a:spcBef>
                <a:spcPts val="50"/>
              </a:spcBef>
            </a:pPr>
            <a:r>
              <a:rPr sz="1150" spc="15" dirty="0">
                <a:latin typeface="Arial"/>
                <a:cs typeface="Arial"/>
              </a:rPr>
              <a:t>The </a:t>
            </a:r>
            <a:r>
              <a:rPr sz="1150" spc="10" dirty="0">
                <a:latin typeface="Arial"/>
                <a:cs typeface="Arial"/>
              </a:rPr>
              <a:t>last character of the string </a:t>
            </a:r>
            <a:r>
              <a:rPr sz="1150" spc="15" dirty="0">
                <a:latin typeface="Courier" charset="0"/>
                <a:cs typeface="Courier" charset="0"/>
              </a:rPr>
              <a:t>"Harry"</a:t>
            </a:r>
            <a:r>
              <a:rPr sz="1150" spc="-440" dirty="0">
                <a:latin typeface="Courier" charset="0"/>
                <a:cs typeface="Courier" charset="0"/>
              </a:rPr>
              <a:t> </a:t>
            </a:r>
            <a:r>
              <a:rPr sz="1150" spc="10" dirty="0">
                <a:latin typeface="Arial"/>
                <a:cs typeface="Arial"/>
              </a:rPr>
              <a:t>is at position </a:t>
            </a:r>
            <a:r>
              <a:rPr sz="1150" spc="15" dirty="0">
                <a:latin typeface="Arial"/>
                <a:cs typeface="Arial"/>
              </a:rPr>
              <a:t>4  The</a:t>
            </a:r>
            <a:r>
              <a:rPr sz="1150" dirty="0">
                <a:latin typeface="Arial"/>
                <a:cs typeface="Arial"/>
              </a:rPr>
              <a:t> </a:t>
            </a:r>
            <a:r>
              <a:rPr sz="1150" spc="15" dirty="0">
                <a:latin typeface="Courier" charset="0"/>
                <a:cs typeface="Courier" charset="0"/>
              </a:rPr>
              <a:t>charAt</a:t>
            </a:r>
            <a:r>
              <a:rPr sz="1150" spc="-375" dirty="0">
                <a:latin typeface="Courier" charset="0"/>
                <a:cs typeface="Courier" charset="0"/>
              </a:rPr>
              <a:t> </a:t>
            </a:r>
            <a:r>
              <a:rPr sz="1150" spc="15" dirty="0">
                <a:latin typeface="Arial"/>
                <a:cs typeface="Arial"/>
              </a:rPr>
              <a:t>method</a:t>
            </a:r>
            <a:r>
              <a:rPr sz="115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returns</a:t>
            </a:r>
            <a:r>
              <a:rPr sz="1150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a</a:t>
            </a:r>
            <a:r>
              <a:rPr sz="1150" dirty="0">
                <a:latin typeface="Arial"/>
                <a:cs typeface="Arial"/>
              </a:rPr>
              <a:t> </a:t>
            </a:r>
            <a:r>
              <a:rPr sz="1150" spc="15" dirty="0">
                <a:latin typeface="Courier" charset="0"/>
                <a:cs typeface="Courier" charset="0"/>
              </a:rPr>
              <a:t>char</a:t>
            </a:r>
            <a:r>
              <a:rPr sz="1150" spc="-375" dirty="0">
                <a:latin typeface="Courier" charset="0"/>
                <a:cs typeface="Courier" charset="0"/>
              </a:rPr>
              <a:t> </a:t>
            </a:r>
            <a:r>
              <a:rPr sz="1150" spc="10" dirty="0">
                <a:latin typeface="Arial"/>
                <a:cs typeface="Arial"/>
              </a:rPr>
              <a:t>value</a:t>
            </a:r>
            <a:r>
              <a:rPr sz="115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from</a:t>
            </a:r>
            <a:r>
              <a:rPr sz="1150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a</a:t>
            </a:r>
            <a:r>
              <a:rPr sz="115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string  </a:t>
            </a:r>
            <a:r>
              <a:rPr sz="1150" spc="15" dirty="0">
                <a:latin typeface="Arial"/>
                <a:cs typeface="Arial"/>
              </a:rPr>
              <a:t>The</a:t>
            </a:r>
            <a:r>
              <a:rPr sz="1150" spc="-95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example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2862" y="2569566"/>
            <a:ext cx="5642610" cy="364843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25"/>
              </a:spcBef>
            </a:pPr>
            <a:r>
              <a:rPr sz="700" dirty="0">
                <a:latin typeface="Courier" charset="0"/>
                <a:cs typeface="Courier" charset="0"/>
              </a:rPr>
              <a:t>String name =</a:t>
            </a:r>
            <a:r>
              <a:rPr sz="700" spc="-25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"Harry";</a:t>
            </a:r>
          </a:p>
          <a:p>
            <a:pPr marL="41910" marR="4071620">
              <a:lnSpc>
                <a:spcPct val="100000"/>
              </a:lnSpc>
            </a:pPr>
            <a:r>
              <a:rPr sz="700" dirty="0">
                <a:latin typeface="Courier" charset="0"/>
                <a:cs typeface="Courier" charset="0"/>
              </a:rPr>
              <a:t>char start = name.charAt(0);  char last =</a:t>
            </a:r>
            <a:r>
              <a:rPr sz="700" spc="-5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name.charAt(4);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43302" y="3056262"/>
            <a:ext cx="291592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Sets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Courier" charset="0"/>
                <a:cs typeface="Courier" charset="0"/>
              </a:rPr>
              <a:t>start</a:t>
            </a:r>
            <a:r>
              <a:rPr sz="900" spc="-305" dirty="0">
                <a:latin typeface="Courier" charset="0"/>
                <a:cs typeface="Courier" charset="0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value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Courier" charset="0"/>
                <a:cs typeface="Courier" charset="0"/>
              </a:rPr>
              <a:t>'H'</a:t>
            </a:r>
            <a:r>
              <a:rPr sz="900" spc="-305" dirty="0">
                <a:latin typeface="Courier" charset="0"/>
                <a:cs typeface="Courier" charset="0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Courier" charset="0"/>
                <a:cs typeface="Courier" charset="0"/>
              </a:rPr>
              <a:t>last</a:t>
            </a:r>
            <a:r>
              <a:rPr sz="900" spc="-305" dirty="0">
                <a:latin typeface="Courier" charset="0"/>
                <a:cs typeface="Courier" charset="0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value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5" dirty="0">
                <a:latin typeface="Courier" charset="0"/>
                <a:cs typeface="Courier" charset="0"/>
              </a:rPr>
              <a:t>'y'</a:t>
            </a:r>
            <a:r>
              <a:rPr sz="900" spc="-5" dirty="0"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Substrings</a:t>
            </a:r>
          </a:p>
        </p:txBody>
      </p:sp>
      <p:sp>
        <p:nvSpPr>
          <p:cNvPr id="3" name="object 3"/>
          <p:cNvSpPr/>
          <p:nvPr/>
        </p:nvSpPr>
        <p:spPr>
          <a:xfrm>
            <a:off x="655970" y="796995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970" y="1044068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3472" y="1474777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6710" y="13355"/>
                </a:moveTo>
                <a:lnTo>
                  <a:pt x="26710" y="20032"/>
                </a:lnTo>
                <a:lnTo>
                  <a:pt x="22256" y="26710"/>
                </a:lnTo>
                <a:lnTo>
                  <a:pt x="13355" y="26710"/>
                </a:lnTo>
                <a:lnTo>
                  <a:pt x="4453" y="26710"/>
                </a:lnTo>
                <a:lnTo>
                  <a:pt x="0" y="20032"/>
                </a:lnTo>
                <a:lnTo>
                  <a:pt x="0" y="13355"/>
                </a:lnTo>
                <a:lnTo>
                  <a:pt x="0" y="6677"/>
                </a:lnTo>
                <a:lnTo>
                  <a:pt x="4453" y="0"/>
                </a:lnTo>
                <a:lnTo>
                  <a:pt x="13355" y="0"/>
                </a:lnTo>
                <a:lnTo>
                  <a:pt x="22256" y="0"/>
                </a:lnTo>
                <a:lnTo>
                  <a:pt x="26710" y="6677"/>
                </a:lnTo>
                <a:lnTo>
                  <a:pt x="26710" y="13355"/>
                </a:lnTo>
                <a:close/>
              </a:path>
            </a:pathLst>
          </a:custGeom>
          <a:ln w="6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3472" y="162168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6710" y="13355"/>
                </a:moveTo>
                <a:lnTo>
                  <a:pt x="26710" y="20032"/>
                </a:lnTo>
                <a:lnTo>
                  <a:pt x="22256" y="26710"/>
                </a:lnTo>
                <a:lnTo>
                  <a:pt x="13355" y="26710"/>
                </a:lnTo>
                <a:lnTo>
                  <a:pt x="4453" y="26710"/>
                </a:lnTo>
                <a:lnTo>
                  <a:pt x="0" y="20032"/>
                </a:lnTo>
                <a:lnTo>
                  <a:pt x="0" y="13355"/>
                </a:lnTo>
                <a:lnTo>
                  <a:pt x="0" y="6677"/>
                </a:lnTo>
                <a:lnTo>
                  <a:pt x="4453" y="0"/>
                </a:lnTo>
                <a:lnTo>
                  <a:pt x="13355" y="0"/>
                </a:lnTo>
                <a:lnTo>
                  <a:pt x="22256" y="0"/>
                </a:lnTo>
                <a:lnTo>
                  <a:pt x="26710" y="6677"/>
                </a:lnTo>
                <a:lnTo>
                  <a:pt x="26710" y="13355"/>
                </a:lnTo>
                <a:close/>
              </a:path>
            </a:pathLst>
          </a:custGeom>
          <a:ln w="6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5970" y="1872098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4110" y="622500"/>
            <a:ext cx="3745229" cy="1340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1000"/>
              </a:lnSpc>
            </a:pPr>
            <a:r>
              <a:rPr sz="1150" spc="15" dirty="0">
                <a:latin typeface="Arial"/>
                <a:cs typeface="Arial"/>
              </a:rPr>
              <a:t>Use </a:t>
            </a:r>
            <a:r>
              <a:rPr sz="1150" spc="10" dirty="0">
                <a:latin typeface="Arial"/>
                <a:cs typeface="Arial"/>
              </a:rPr>
              <a:t>the substring </a:t>
            </a:r>
            <a:r>
              <a:rPr sz="1150" spc="15" dirty="0">
                <a:latin typeface="Arial"/>
                <a:cs typeface="Arial"/>
              </a:rPr>
              <a:t>method </a:t>
            </a:r>
            <a:r>
              <a:rPr sz="1150" spc="10" dirty="0">
                <a:latin typeface="Arial"/>
                <a:cs typeface="Arial"/>
              </a:rPr>
              <a:t>to extract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part of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string.  </a:t>
            </a:r>
            <a:r>
              <a:rPr sz="1150" spc="15" dirty="0">
                <a:latin typeface="Arial"/>
                <a:cs typeface="Arial"/>
              </a:rPr>
              <a:t>The method </a:t>
            </a:r>
            <a:r>
              <a:rPr sz="1150" spc="10" dirty="0">
                <a:latin typeface="Arial"/>
                <a:cs typeface="Arial"/>
              </a:rPr>
              <a:t>call </a:t>
            </a:r>
            <a:r>
              <a:rPr sz="1150" spc="15" dirty="0">
                <a:latin typeface="Courier" charset="0"/>
                <a:cs typeface="Courier" charset="0"/>
              </a:rPr>
              <a:t>str.substring(start,</a:t>
            </a:r>
            <a:r>
              <a:rPr sz="1150" spc="-55" dirty="0">
                <a:latin typeface="Courier" charset="0"/>
                <a:cs typeface="Courier" charset="0"/>
              </a:rPr>
              <a:t> </a:t>
            </a:r>
            <a:r>
              <a:rPr sz="1150" spc="15" dirty="0">
                <a:latin typeface="Courier" charset="0"/>
                <a:cs typeface="Courier" charset="0"/>
              </a:rPr>
              <a:t>pastEnd)</a:t>
            </a:r>
            <a:endParaRPr sz="1150" dirty="0">
              <a:latin typeface="Courier" charset="0"/>
              <a:cs typeface="Courier" charset="0"/>
            </a:endParaRPr>
          </a:p>
          <a:p>
            <a:pPr marL="281305">
              <a:lnSpc>
                <a:spcPct val="100000"/>
              </a:lnSpc>
              <a:spcBef>
                <a:spcPts val="760"/>
              </a:spcBef>
            </a:pPr>
            <a:r>
              <a:rPr sz="900" dirty="0">
                <a:latin typeface="Arial"/>
                <a:cs typeface="Arial"/>
              </a:rPr>
              <a:t>returns a string that is made up of the characters in the string</a:t>
            </a:r>
            <a:r>
              <a:rPr sz="900" spc="-85" dirty="0">
                <a:latin typeface="Arial"/>
                <a:cs typeface="Arial"/>
              </a:rPr>
              <a:t> </a:t>
            </a:r>
            <a:r>
              <a:rPr sz="900" spc="-5" dirty="0">
                <a:latin typeface="Courier" charset="0"/>
                <a:cs typeface="Courier" charset="0"/>
              </a:rPr>
              <a:t>str</a:t>
            </a:r>
            <a:r>
              <a:rPr sz="900" spc="-5" dirty="0">
                <a:latin typeface="Arial"/>
                <a:cs typeface="Arial"/>
              </a:rPr>
              <a:t>,</a:t>
            </a:r>
            <a:endParaRPr sz="900" dirty="0">
              <a:latin typeface="Arial"/>
              <a:cs typeface="Arial"/>
            </a:endParaRPr>
          </a:p>
          <a:p>
            <a:pPr marL="487680">
              <a:lnSpc>
                <a:spcPct val="100000"/>
              </a:lnSpc>
              <a:spcBef>
                <a:spcPts val="640"/>
              </a:spcBef>
            </a:pPr>
            <a:r>
              <a:rPr sz="650" spc="15" dirty="0">
                <a:latin typeface="Arial"/>
                <a:cs typeface="Arial"/>
              </a:rPr>
              <a:t>starting at position </a:t>
            </a:r>
            <a:r>
              <a:rPr sz="650" spc="20" dirty="0">
                <a:latin typeface="Courier" charset="0"/>
                <a:cs typeface="Courier" charset="0"/>
              </a:rPr>
              <a:t>start</a:t>
            </a:r>
            <a:r>
              <a:rPr sz="650" spc="20" dirty="0">
                <a:latin typeface="Arial"/>
                <a:cs typeface="Arial"/>
              </a:rPr>
              <a:t>,</a:t>
            </a:r>
            <a:r>
              <a:rPr sz="650" spc="-75" dirty="0">
                <a:latin typeface="Arial"/>
                <a:cs typeface="Arial"/>
              </a:rPr>
              <a:t> </a:t>
            </a:r>
            <a:r>
              <a:rPr sz="650" spc="20" dirty="0">
                <a:latin typeface="Arial"/>
                <a:cs typeface="Arial"/>
              </a:rPr>
              <a:t>and</a:t>
            </a:r>
            <a:endParaRPr sz="650" dirty="0">
              <a:latin typeface="Arial"/>
              <a:cs typeface="Arial"/>
            </a:endParaRPr>
          </a:p>
          <a:p>
            <a:pPr marL="487680">
              <a:lnSpc>
                <a:spcPct val="100000"/>
              </a:lnSpc>
              <a:spcBef>
                <a:spcPts val="375"/>
              </a:spcBef>
            </a:pPr>
            <a:r>
              <a:rPr sz="650" spc="15" dirty="0">
                <a:latin typeface="Arial"/>
                <a:cs typeface="Arial"/>
              </a:rPr>
              <a:t>containing </a:t>
            </a:r>
            <a:r>
              <a:rPr sz="650" spc="10" dirty="0">
                <a:latin typeface="Arial"/>
                <a:cs typeface="Arial"/>
              </a:rPr>
              <a:t>all </a:t>
            </a:r>
            <a:r>
              <a:rPr sz="650" spc="15" dirty="0">
                <a:latin typeface="Arial"/>
                <a:cs typeface="Arial"/>
              </a:rPr>
              <a:t>characters </a:t>
            </a:r>
            <a:r>
              <a:rPr sz="650" spc="20" dirty="0">
                <a:latin typeface="Arial"/>
                <a:cs typeface="Arial"/>
              </a:rPr>
              <a:t>up </a:t>
            </a:r>
            <a:r>
              <a:rPr sz="650" spc="10" dirty="0">
                <a:latin typeface="Arial"/>
                <a:cs typeface="Arial"/>
              </a:rPr>
              <a:t>to, </a:t>
            </a:r>
            <a:r>
              <a:rPr sz="650" spc="15" dirty="0">
                <a:latin typeface="Arial"/>
                <a:cs typeface="Arial"/>
              </a:rPr>
              <a:t>but not including, the position </a:t>
            </a:r>
            <a:r>
              <a:rPr sz="650" spc="20" dirty="0">
                <a:latin typeface="Courier" charset="0"/>
                <a:cs typeface="Courier" charset="0"/>
              </a:rPr>
              <a:t>pastEnd</a:t>
            </a:r>
            <a:r>
              <a:rPr sz="650" spc="20" dirty="0">
                <a:latin typeface="Arial"/>
                <a:cs typeface="Arial"/>
              </a:rPr>
              <a:t>.</a:t>
            </a:r>
            <a:endParaRPr sz="6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Example: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2862" y="2022345"/>
            <a:ext cx="5642610" cy="257122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25"/>
              </a:spcBef>
            </a:pPr>
            <a:r>
              <a:rPr sz="700" dirty="0">
                <a:latin typeface="Courier" charset="0"/>
                <a:cs typeface="Courier" charset="0"/>
              </a:rPr>
              <a:t>String greeting = "Hello,</a:t>
            </a:r>
            <a:r>
              <a:rPr sz="700" spc="20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World!";</a:t>
            </a:r>
          </a:p>
          <a:p>
            <a:pPr marL="41910">
              <a:lnSpc>
                <a:spcPct val="100000"/>
              </a:lnSpc>
            </a:pPr>
            <a:r>
              <a:rPr sz="700" dirty="0">
                <a:latin typeface="Courier" charset="0"/>
                <a:cs typeface="Courier" charset="0"/>
              </a:rPr>
              <a:t>String sub = greeting.substring(0, 5); // sub is</a:t>
            </a:r>
            <a:r>
              <a:rPr sz="700" spc="90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"Hello"</a:t>
            </a:r>
          </a:p>
        </p:txBody>
      </p:sp>
      <p:sp>
        <p:nvSpPr>
          <p:cNvPr id="10" name="object 10"/>
          <p:cNvSpPr/>
          <p:nvPr/>
        </p:nvSpPr>
        <p:spPr>
          <a:xfrm>
            <a:off x="789527" y="2378824"/>
            <a:ext cx="1896465" cy="373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5970" y="2907135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4110" y="2804497"/>
            <a:ext cx="1363345" cy="1769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>
                <a:latin typeface="Arial"/>
                <a:cs typeface="Arial"/>
              </a:rPr>
              <a:t>To </a:t>
            </a:r>
            <a:r>
              <a:rPr sz="1150" spc="10" dirty="0">
                <a:latin typeface="Arial"/>
                <a:cs typeface="Arial"/>
              </a:rPr>
              <a:t>extract</a:t>
            </a:r>
            <a:r>
              <a:rPr sz="1150" spc="-80" dirty="0">
                <a:latin typeface="Arial"/>
                <a:cs typeface="Arial"/>
              </a:rPr>
              <a:t> </a:t>
            </a:r>
            <a:r>
              <a:rPr sz="1150" spc="15" dirty="0">
                <a:latin typeface="Courier" charset="0"/>
                <a:cs typeface="Courier" charset="0"/>
              </a:rPr>
              <a:t>"World"</a:t>
            </a:r>
            <a:endParaRPr sz="1150" dirty="0">
              <a:latin typeface="Courier" charset="0"/>
              <a:cs typeface="Courier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2862" y="3050705"/>
            <a:ext cx="5642610" cy="149400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25"/>
              </a:spcBef>
            </a:pPr>
            <a:r>
              <a:rPr sz="700" dirty="0">
                <a:latin typeface="Courier" charset="0"/>
                <a:cs typeface="Courier" charset="0"/>
              </a:rPr>
              <a:t>String sub2 = greeting.substring(7,</a:t>
            </a:r>
            <a:r>
              <a:rPr sz="700" spc="40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12);</a:t>
            </a:r>
          </a:p>
        </p:txBody>
      </p:sp>
      <p:sp>
        <p:nvSpPr>
          <p:cNvPr id="14" name="object 14"/>
          <p:cNvSpPr/>
          <p:nvPr/>
        </p:nvSpPr>
        <p:spPr>
          <a:xfrm>
            <a:off x="789527" y="3307030"/>
            <a:ext cx="2116836" cy="5475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5970" y="3995594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74110" y="3892956"/>
            <a:ext cx="2644775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Substring length is “past the end” </a:t>
            </a:r>
            <a:r>
              <a:rPr sz="1150" spc="5" dirty="0">
                <a:latin typeface="Arial"/>
                <a:cs typeface="Arial"/>
              </a:rPr>
              <a:t>-</a:t>
            </a:r>
            <a:r>
              <a:rPr sz="1150" spc="-4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start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Overflow</a:t>
            </a:r>
          </a:p>
        </p:txBody>
      </p:sp>
      <p:sp>
        <p:nvSpPr>
          <p:cNvPr id="3" name="object 3"/>
          <p:cNvSpPr/>
          <p:nvPr/>
        </p:nvSpPr>
        <p:spPr>
          <a:xfrm>
            <a:off x="655970" y="1640693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59950" y="689359"/>
            <a:ext cx="754580" cy="9949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970" y="188108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3109" y="2111468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27825" y="33388"/>
                </a:moveTo>
                <a:lnTo>
                  <a:pt x="5562" y="33388"/>
                </a:lnTo>
                <a:lnTo>
                  <a:pt x="0" y="27845"/>
                </a:lnTo>
                <a:lnTo>
                  <a:pt x="0" y="5542"/>
                </a:lnTo>
                <a:lnTo>
                  <a:pt x="5562" y="0"/>
                </a:lnTo>
                <a:lnTo>
                  <a:pt x="27825" y="0"/>
                </a:lnTo>
                <a:lnTo>
                  <a:pt x="33388" y="5542"/>
                </a:lnTo>
                <a:lnTo>
                  <a:pt x="33388" y="27845"/>
                </a:lnTo>
                <a:lnTo>
                  <a:pt x="27825" y="33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5970" y="2375235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4110" y="1472852"/>
            <a:ext cx="3677920" cy="993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24305">
              <a:lnSpc>
                <a:spcPct val="137200"/>
              </a:lnSpc>
            </a:pPr>
            <a:r>
              <a:rPr sz="1150" spc="10" dirty="0">
                <a:latin typeface="Arial"/>
                <a:cs typeface="Arial"/>
              </a:rPr>
              <a:t>Generally </a:t>
            </a:r>
            <a:r>
              <a:rPr sz="1150" spc="15" dirty="0">
                <a:latin typeface="Arial"/>
                <a:cs typeface="Arial"/>
              </a:rPr>
              <a:t>use an </a:t>
            </a:r>
            <a:r>
              <a:rPr sz="1150" spc="15" dirty="0">
                <a:latin typeface="Courier" charset="0"/>
                <a:cs typeface="Courier" charset="0"/>
              </a:rPr>
              <a:t>int</a:t>
            </a:r>
            <a:r>
              <a:rPr sz="1150" spc="-445" dirty="0">
                <a:latin typeface="Courier" charset="0"/>
                <a:cs typeface="Courier" charset="0"/>
              </a:rPr>
              <a:t> </a:t>
            </a:r>
            <a:r>
              <a:rPr sz="1150" spc="10" dirty="0">
                <a:latin typeface="Arial"/>
                <a:cs typeface="Arial"/>
              </a:rPr>
              <a:t>for integers  Overflow occurs</a:t>
            </a:r>
            <a:r>
              <a:rPr sz="1150" spc="-45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when</a:t>
            </a:r>
            <a:endParaRPr sz="1150" dirty="0">
              <a:latin typeface="Arial"/>
              <a:cs typeface="Arial"/>
            </a:endParaRPr>
          </a:p>
          <a:p>
            <a:pPr marL="281305">
              <a:lnSpc>
                <a:spcPct val="100000"/>
              </a:lnSpc>
              <a:spcBef>
                <a:spcPts val="710"/>
              </a:spcBef>
            </a:pPr>
            <a:r>
              <a:rPr sz="900" dirty="0">
                <a:latin typeface="Arial"/>
                <a:cs typeface="Arial"/>
              </a:rPr>
              <a:t>The result of a computation exceeds the range for the number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type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150" spc="15" dirty="0">
                <a:latin typeface="Arial"/>
                <a:cs typeface="Arial"/>
              </a:rPr>
              <a:t>Example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2862" y="2522144"/>
            <a:ext cx="5642610" cy="368049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50"/>
              </a:spcBef>
            </a:pPr>
            <a:r>
              <a:rPr sz="700" dirty="0">
                <a:latin typeface="Courier" charset="0"/>
                <a:cs typeface="Courier" charset="0"/>
              </a:rPr>
              <a:t>int n =</a:t>
            </a:r>
            <a:r>
              <a:rPr sz="700" spc="-50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1000000;</a:t>
            </a:r>
          </a:p>
          <a:p>
            <a:pPr marL="41910">
              <a:lnSpc>
                <a:spcPct val="100000"/>
              </a:lnSpc>
            </a:pPr>
            <a:r>
              <a:rPr sz="700" dirty="0">
                <a:latin typeface="Courier" charset="0"/>
                <a:cs typeface="Courier" charset="0"/>
              </a:rPr>
              <a:t>System.out.println(n * n); // Prints</a:t>
            </a:r>
            <a:r>
              <a:rPr sz="700" spc="70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–727379968,</a:t>
            </a:r>
          </a:p>
          <a:p>
            <a:pPr marL="1501775">
              <a:lnSpc>
                <a:spcPct val="100000"/>
              </a:lnSpc>
            </a:pPr>
            <a:r>
              <a:rPr sz="700" dirty="0">
                <a:latin typeface="Courier" charset="0"/>
                <a:cs typeface="Courier" charset="0"/>
              </a:rPr>
              <a:t>// which is clearly</a:t>
            </a:r>
            <a:r>
              <a:rPr sz="700" spc="-20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wrong</a:t>
            </a:r>
          </a:p>
        </p:txBody>
      </p:sp>
      <p:sp>
        <p:nvSpPr>
          <p:cNvPr id="10" name="object 10"/>
          <p:cNvSpPr/>
          <p:nvPr/>
        </p:nvSpPr>
        <p:spPr>
          <a:xfrm>
            <a:off x="943109" y="3113117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27825" y="33388"/>
                </a:moveTo>
                <a:lnTo>
                  <a:pt x="5562" y="33388"/>
                </a:lnTo>
                <a:lnTo>
                  <a:pt x="0" y="27845"/>
                </a:lnTo>
                <a:lnTo>
                  <a:pt x="0" y="5542"/>
                </a:lnTo>
                <a:lnTo>
                  <a:pt x="5562" y="0"/>
                </a:lnTo>
                <a:lnTo>
                  <a:pt x="27825" y="0"/>
                </a:lnTo>
                <a:lnTo>
                  <a:pt x="33388" y="5542"/>
                </a:lnTo>
                <a:lnTo>
                  <a:pt x="33388" y="27845"/>
                </a:lnTo>
                <a:lnTo>
                  <a:pt x="27825" y="33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3109" y="3300091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27825" y="33388"/>
                </a:moveTo>
                <a:lnTo>
                  <a:pt x="5562" y="33388"/>
                </a:lnTo>
                <a:lnTo>
                  <a:pt x="0" y="27845"/>
                </a:lnTo>
                <a:lnTo>
                  <a:pt x="0" y="5542"/>
                </a:lnTo>
                <a:lnTo>
                  <a:pt x="5562" y="0"/>
                </a:lnTo>
                <a:lnTo>
                  <a:pt x="27825" y="0"/>
                </a:lnTo>
                <a:lnTo>
                  <a:pt x="33388" y="5542"/>
                </a:lnTo>
                <a:lnTo>
                  <a:pt x="33388" y="27845"/>
                </a:lnTo>
                <a:lnTo>
                  <a:pt x="27825" y="33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3109" y="3480388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27825" y="33388"/>
                </a:moveTo>
                <a:lnTo>
                  <a:pt x="5562" y="33388"/>
                </a:lnTo>
                <a:lnTo>
                  <a:pt x="0" y="27845"/>
                </a:lnTo>
                <a:lnTo>
                  <a:pt x="0" y="5542"/>
                </a:lnTo>
                <a:lnTo>
                  <a:pt x="5562" y="0"/>
                </a:lnTo>
                <a:lnTo>
                  <a:pt x="27825" y="0"/>
                </a:lnTo>
                <a:lnTo>
                  <a:pt x="33388" y="5542"/>
                </a:lnTo>
                <a:lnTo>
                  <a:pt x="33388" y="27845"/>
                </a:lnTo>
                <a:lnTo>
                  <a:pt x="27825" y="33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5970" y="3750833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5970" y="4004584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74110" y="2999064"/>
            <a:ext cx="3884295" cy="109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305" marR="1696085">
              <a:lnSpc>
                <a:spcPct val="133900"/>
              </a:lnSpc>
            </a:pPr>
            <a:r>
              <a:rPr sz="900" spc="-5" dirty="0">
                <a:latin typeface="Arial"/>
                <a:cs typeface="Arial"/>
              </a:rPr>
              <a:t>10</a:t>
            </a:r>
            <a:r>
              <a:rPr sz="1125" spc="-7" baseline="22222" dirty="0">
                <a:latin typeface="Arial"/>
                <a:cs typeface="Arial"/>
              </a:rPr>
              <a:t>12 </a:t>
            </a:r>
            <a:r>
              <a:rPr sz="900" dirty="0">
                <a:latin typeface="Arial"/>
                <a:cs typeface="Arial"/>
              </a:rPr>
              <a:t>is larger that the largest </a:t>
            </a:r>
            <a:r>
              <a:rPr sz="900" dirty="0">
                <a:latin typeface="Courier" charset="0"/>
                <a:cs typeface="Courier" charset="0"/>
              </a:rPr>
              <a:t>int  </a:t>
            </a:r>
            <a:r>
              <a:rPr sz="900" dirty="0">
                <a:latin typeface="Arial"/>
                <a:cs typeface="Arial"/>
              </a:rPr>
              <a:t>The result is truncated to fit in an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dirty="0">
                <a:latin typeface="Courier" charset="0"/>
                <a:cs typeface="Courier" charset="0"/>
              </a:rPr>
              <a:t>int  </a:t>
            </a:r>
            <a:r>
              <a:rPr sz="900" dirty="0">
                <a:latin typeface="Arial"/>
                <a:cs typeface="Arial"/>
              </a:rPr>
              <a:t>No warning is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given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150" spc="10" dirty="0">
                <a:latin typeface="Arial"/>
                <a:cs typeface="Arial"/>
              </a:rPr>
              <a:t>Solution: </a:t>
            </a:r>
            <a:r>
              <a:rPr sz="1150" spc="15" dirty="0">
                <a:latin typeface="Arial"/>
                <a:cs typeface="Arial"/>
              </a:rPr>
              <a:t>use </a:t>
            </a:r>
            <a:r>
              <a:rPr sz="1150" spc="15" dirty="0">
                <a:latin typeface="Courier" charset="0"/>
                <a:cs typeface="Courier" charset="0"/>
              </a:rPr>
              <a:t>long</a:t>
            </a:r>
            <a:r>
              <a:rPr sz="1150" spc="-445" dirty="0">
                <a:latin typeface="Courier" charset="0"/>
                <a:cs typeface="Courier" charset="0"/>
              </a:rPr>
              <a:t> </a:t>
            </a:r>
            <a:r>
              <a:rPr sz="1150" spc="10" dirty="0">
                <a:latin typeface="Arial"/>
                <a:cs typeface="Arial"/>
              </a:rPr>
              <a:t>instead</a:t>
            </a:r>
            <a:endParaRPr sz="1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50" spc="10" dirty="0">
                <a:latin typeface="Arial"/>
                <a:cs typeface="Arial"/>
              </a:rPr>
              <a:t>Generally </a:t>
            </a:r>
            <a:r>
              <a:rPr sz="1150" spc="15" dirty="0">
                <a:latin typeface="Arial"/>
                <a:cs typeface="Arial"/>
              </a:rPr>
              <a:t>do </a:t>
            </a:r>
            <a:r>
              <a:rPr sz="1150" spc="10" dirty="0">
                <a:latin typeface="Arial"/>
                <a:cs typeface="Arial"/>
              </a:rPr>
              <a:t>not </a:t>
            </a:r>
            <a:r>
              <a:rPr sz="1150" spc="15" dirty="0">
                <a:latin typeface="Arial"/>
                <a:cs typeface="Arial"/>
              </a:rPr>
              <a:t>have </a:t>
            </a:r>
            <a:r>
              <a:rPr sz="1150" spc="10" dirty="0">
                <a:latin typeface="Arial"/>
                <a:cs typeface="Arial"/>
              </a:rPr>
              <a:t>overflow with the </a:t>
            </a:r>
            <a:r>
              <a:rPr sz="1150" spc="15" dirty="0">
                <a:latin typeface="Courier" charset="0"/>
                <a:cs typeface="Courier" charset="0"/>
              </a:rPr>
              <a:t>double</a:t>
            </a:r>
            <a:r>
              <a:rPr sz="1150" spc="-405" dirty="0">
                <a:latin typeface="Courier" charset="0"/>
                <a:cs typeface="Courier" charset="0"/>
              </a:rPr>
              <a:t> </a:t>
            </a:r>
            <a:r>
              <a:rPr sz="1150" spc="10" dirty="0">
                <a:latin typeface="Arial"/>
                <a:cs typeface="Arial"/>
              </a:rPr>
              <a:t>data type</a:t>
            </a:r>
            <a:endParaRPr sz="11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Substrings</a:t>
            </a:r>
          </a:p>
        </p:txBody>
      </p:sp>
      <p:sp>
        <p:nvSpPr>
          <p:cNvPr id="3" name="object 3"/>
          <p:cNvSpPr/>
          <p:nvPr/>
        </p:nvSpPr>
        <p:spPr>
          <a:xfrm>
            <a:off x="655970" y="797343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970" y="1244746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4110" y="662983"/>
            <a:ext cx="5762625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100"/>
              </a:lnSpc>
            </a:pPr>
            <a:r>
              <a:rPr sz="1150" spc="5" dirty="0">
                <a:latin typeface="Arial"/>
                <a:cs typeface="Arial"/>
              </a:rPr>
              <a:t>If </a:t>
            </a:r>
            <a:r>
              <a:rPr sz="1150" spc="15" dirty="0">
                <a:latin typeface="Arial"/>
                <a:cs typeface="Arial"/>
              </a:rPr>
              <a:t>you </a:t>
            </a:r>
            <a:r>
              <a:rPr sz="1150" spc="10" dirty="0">
                <a:latin typeface="Arial"/>
                <a:cs typeface="Arial"/>
              </a:rPr>
              <a:t>omit the </a:t>
            </a:r>
            <a:r>
              <a:rPr sz="1150" spc="15" dirty="0">
                <a:latin typeface="Arial"/>
                <a:cs typeface="Arial"/>
              </a:rPr>
              <a:t>end </a:t>
            </a:r>
            <a:r>
              <a:rPr sz="1150" spc="10" dirty="0">
                <a:latin typeface="Arial"/>
                <a:cs typeface="Arial"/>
              </a:rPr>
              <a:t>position </a:t>
            </a:r>
            <a:r>
              <a:rPr sz="1150" spc="15" dirty="0">
                <a:latin typeface="Arial"/>
                <a:cs typeface="Arial"/>
              </a:rPr>
              <a:t>when </a:t>
            </a:r>
            <a:r>
              <a:rPr sz="1150" spc="10" dirty="0">
                <a:latin typeface="Arial"/>
                <a:cs typeface="Arial"/>
              </a:rPr>
              <a:t>calling the substring method, then </a:t>
            </a:r>
            <a:r>
              <a:rPr sz="1150" spc="5" dirty="0">
                <a:latin typeface="Arial"/>
                <a:cs typeface="Arial"/>
              </a:rPr>
              <a:t>all </a:t>
            </a:r>
            <a:r>
              <a:rPr sz="1150" spc="10" dirty="0">
                <a:latin typeface="Arial"/>
                <a:cs typeface="Arial"/>
              </a:rPr>
              <a:t>characters from  the starting position to the </a:t>
            </a:r>
            <a:r>
              <a:rPr sz="1150" spc="15" dirty="0">
                <a:latin typeface="Arial"/>
                <a:cs typeface="Arial"/>
              </a:rPr>
              <a:t>end </a:t>
            </a:r>
            <a:r>
              <a:rPr sz="1150" spc="10" dirty="0">
                <a:latin typeface="Arial"/>
                <a:cs typeface="Arial"/>
              </a:rPr>
              <a:t>of the string are</a:t>
            </a:r>
            <a:r>
              <a:rPr sz="1150" spc="-5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copied.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150" spc="15" dirty="0">
                <a:latin typeface="Arial"/>
                <a:cs typeface="Arial"/>
              </a:rPr>
              <a:t>Example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2862" y="1394993"/>
            <a:ext cx="5642610" cy="257122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25"/>
              </a:spcBef>
            </a:pPr>
            <a:r>
              <a:rPr sz="700" dirty="0">
                <a:latin typeface="Courier" charset="0"/>
                <a:cs typeface="Courier" charset="0"/>
              </a:rPr>
              <a:t>String tail =</a:t>
            </a:r>
            <a:r>
              <a:rPr sz="700" spc="30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greeting.substring(7);</a:t>
            </a:r>
          </a:p>
          <a:p>
            <a:pPr marL="258445">
              <a:lnSpc>
                <a:spcPct val="100000"/>
              </a:lnSpc>
            </a:pPr>
            <a:r>
              <a:rPr sz="700" dirty="0">
                <a:latin typeface="Courier" charset="0"/>
                <a:cs typeface="Courier" charset="0"/>
              </a:rPr>
              <a:t>// Copies all characters from position 7</a:t>
            </a:r>
            <a:r>
              <a:rPr sz="700" spc="40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on</a:t>
            </a:r>
          </a:p>
        </p:txBody>
      </p:sp>
      <p:sp>
        <p:nvSpPr>
          <p:cNvPr id="7" name="object 7"/>
          <p:cNvSpPr/>
          <p:nvPr/>
        </p:nvSpPr>
        <p:spPr>
          <a:xfrm>
            <a:off x="655970" y="1859090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5970" y="2366593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4110" y="1756453"/>
            <a:ext cx="4291965" cy="938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Result</a:t>
            </a:r>
            <a:endParaRPr sz="1150" dirty="0">
              <a:latin typeface="Arial"/>
              <a:cs typeface="Arial"/>
            </a:endParaRPr>
          </a:p>
          <a:p>
            <a:pPr marL="281305">
              <a:lnSpc>
                <a:spcPct val="100000"/>
              </a:lnSpc>
              <a:spcBef>
                <a:spcPts val="760"/>
              </a:spcBef>
            </a:pPr>
            <a:r>
              <a:rPr sz="900" dirty="0">
                <a:latin typeface="Arial"/>
                <a:cs typeface="Arial"/>
              </a:rPr>
              <a:t>Sets </a:t>
            </a:r>
            <a:r>
              <a:rPr sz="900" dirty="0">
                <a:latin typeface="Courier" charset="0"/>
                <a:cs typeface="Courier" charset="0"/>
              </a:rPr>
              <a:t>tail</a:t>
            </a:r>
            <a:r>
              <a:rPr sz="900" spc="-360" dirty="0">
                <a:latin typeface="Courier" charset="0"/>
                <a:cs typeface="Courier" charset="0"/>
              </a:rPr>
              <a:t> </a:t>
            </a:r>
            <a:r>
              <a:rPr sz="900" dirty="0">
                <a:latin typeface="Arial"/>
                <a:cs typeface="Arial"/>
              </a:rPr>
              <a:t>to the string </a:t>
            </a:r>
            <a:r>
              <a:rPr sz="900" spc="-5" dirty="0">
                <a:latin typeface="Courier" charset="0"/>
                <a:cs typeface="Courier" charset="0"/>
              </a:rPr>
              <a:t>"World!"</a:t>
            </a:r>
            <a:r>
              <a:rPr sz="900" spc="-5" dirty="0"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150" spc="15" dirty="0">
                <a:latin typeface="Arial"/>
                <a:cs typeface="Arial"/>
              </a:rPr>
              <a:t>To make a </a:t>
            </a:r>
            <a:r>
              <a:rPr sz="1150" spc="10" dirty="0">
                <a:latin typeface="Arial"/>
                <a:cs typeface="Arial"/>
              </a:rPr>
              <a:t>string of </a:t>
            </a:r>
            <a:r>
              <a:rPr sz="1150" spc="15" dirty="0">
                <a:latin typeface="Arial"/>
                <a:cs typeface="Arial"/>
              </a:rPr>
              <a:t>one </a:t>
            </a:r>
            <a:r>
              <a:rPr sz="1150" spc="10" dirty="0">
                <a:latin typeface="Arial"/>
                <a:cs typeface="Arial"/>
              </a:rPr>
              <a:t>character, taken from the start of</a:t>
            </a:r>
            <a:r>
              <a:rPr sz="1150" spc="-70" dirty="0">
                <a:latin typeface="Arial"/>
                <a:cs typeface="Arial"/>
              </a:rPr>
              <a:t> </a:t>
            </a:r>
            <a:r>
              <a:rPr sz="1150" spc="15" dirty="0">
                <a:latin typeface="Courier" charset="0"/>
                <a:cs typeface="Courier" charset="0"/>
              </a:rPr>
              <a:t>first</a:t>
            </a:r>
            <a:endParaRPr sz="1150" dirty="0">
              <a:latin typeface="Courier" charset="0"/>
              <a:cs typeface="Courier" charset="0"/>
            </a:endParaRPr>
          </a:p>
          <a:p>
            <a:pPr marL="281305">
              <a:lnSpc>
                <a:spcPct val="100000"/>
              </a:lnSpc>
              <a:spcBef>
                <a:spcPts val="760"/>
              </a:spcBef>
            </a:pPr>
            <a:r>
              <a:rPr sz="900" dirty="0">
                <a:latin typeface="Courier" charset="0"/>
                <a:cs typeface="Courier" charset="0"/>
              </a:rPr>
              <a:t>first.substring(0,</a:t>
            </a:r>
            <a:r>
              <a:rPr sz="900" spc="-105" dirty="0">
                <a:latin typeface="Courier" charset="0"/>
                <a:cs typeface="Courier" charset="0"/>
              </a:rPr>
              <a:t> </a:t>
            </a:r>
            <a:r>
              <a:rPr sz="900" dirty="0">
                <a:latin typeface="Courier" charset="0"/>
                <a:cs typeface="Courier" charset="0"/>
              </a:rPr>
              <a:t>1)</a:t>
            </a:r>
          </a:p>
        </p:txBody>
      </p:sp>
      <p:sp>
        <p:nvSpPr>
          <p:cNvPr id="10" name="object 10"/>
          <p:cNvSpPr/>
          <p:nvPr/>
        </p:nvSpPr>
        <p:spPr>
          <a:xfrm>
            <a:off x="655970" y="4009297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9527" y="2759443"/>
            <a:ext cx="2250389" cy="1295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section_5/</a:t>
            </a:r>
            <a:r>
              <a:rPr spc="65" dirty="0">
                <a:solidFill>
                  <a:srgbClr val="000080"/>
                </a:solidFill>
                <a:hlinkClick r:id="rId2"/>
              </a:rPr>
              <a:t>Initials.java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129" y="1850166"/>
            <a:ext cx="3359785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20" dirty="0">
                <a:latin typeface="Courier New"/>
                <a:cs typeface="Courier New"/>
              </a:rPr>
              <a:t>//</a:t>
            </a:r>
            <a:r>
              <a:rPr sz="650" spc="-260" dirty="0">
                <a:latin typeface="Courier New"/>
                <a:cs typeface="Courier New"/>
              </a:rPr>
              <a:t> </a:t>
            </a:r>
            <a:r>
              <a:rPr sz="850" spc="-5" dirty="0">
                <a:solidFill>
                  <a:srgbClr val="0073FF"/>
                </a:solidFill>
                <a:latin typeface="Times New Roman"/>
                <a:cs typeface="Times New Roman"/>
              </a:rPr>
              <a:t>Get the names of the couple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 marR="1046480">
              <a:lnSpc>
                <a:spcPct val="100000"/>
              </a:lnSpc>
            </a:pPr>
            <a:r>
              <a:rPr sz="650" spc="20" dirty="0">
                <a:latin typeface="Courier New"/>
                <a:cs typeface="Courier New"/>
              </a:rPr>
              <a:t>System.out.print(</a:t>
            </a:r>
            <a:r>
              <a:rPr sz="650" spc="20" dirty="0">
                <a:solidFill>
                  <a:srgbClr val="1F9060"/>
                </a:solidFill>
                <a:latin typeface="Courier New"/>
                <a:cs typeface="Courier New"/>
              </a:rPr>
              <a:t>"Enter your first name:</a:t>
            </a:r>
            <a:r>
              <a:rPr sz="650" spc="-80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650" spc="20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r>
              <a:rPr sz="650" spc="20" dirty="0">
                <a:latin typeface="Courier New"/>
                <a:cs typeface="Courier New"/>
              </a:rPr>
              <a:t>);  String first =</a:t>
            </a:r>
            <a:r>
              <a:rPr sz="650" spc="-80" dirty="0"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in.next();</a:t>
            </a:r>
            <a:endParaRPr sz="65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650" spc="20" dirty="0">
                <a:latin typeface="Courier New"/>
                <a:cs typeface="Courier New"/>
              </a:rPr>
              <a:t>System.out.print(</a:t>
            </a:r>
            <a:r>
              <a:rPr sz="650" spc="20" dirty="0">
                <a:solidFill>
                  <a:srgbClr val="1F9060"/>
                </a:solidFill>
                <a:latin typeface="Courier New"/>
                <a:cs typeface="Courier New"/>
              </a:rPr>
              <a:t>"Enter your significant other's first name:</a:t>
            </a:r>
            <a:r>
              <a:rPr sz="650" spc="-70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650" spc="15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r>
              <a:rPr sz="650" spc="15" dirty="0">
                <a:latin typeface="Courier New"/>
                <a:cs typeface="Courier New"/>
              </a:rPr>
              <a:t>);  </a:t>
            </a:r>
            <a:r>
              <a:rPr sz="650" spc="20" dirty="0">
                <a:latin typeface="Courier New"/>
                <a:cs typeface="Courier New"/>
              </a:rPr>
              <a:t>String second =</a:t>
            </a:r>
            <a:r>
              <a:rPr sz="650" spc="-80" dirty="0"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in.next();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200" y="2571353"/>
            <a:ext cx="1705610" cy="14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20" dirty="0">
                <a:latin typeface="Courier New"/>
                <a:cs typeface="Courier New"/>
              </a:rPr>
              <a:t>//</a:t>
            </a:r>
            <a:r>
              <a:rPr sz="650" spc="-245" dirty="0">
                <a:latin typeface="Courier New"/>
                <a:cs typeface="Courier New"/>
              </a:rPr>
              <a:t> </a:t>
            </a:r>
            <a:r>
              <a:rPr sz="850" spc="-5" dirty="0">
                <a:solidFill>
                  <a:srgbClr val="0073FF"/>
                </a:solidFill>
                <a:latin typeface="Times New Roman"/>
                <a:cs typeface="Times New Roman"/>
              </a:rPr>
              <a:t>Compute and display the inscription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129" y="2803761"/>
            <a:ext cx="2057400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20" dirty="0">
                <a:latin typeface="Courier New"/>
                <a:cs typeface="Courier New"/>
              </a:rPr>
              <a:t>String initials = </a:t>
            </a:r>
            <a:r>
              <a:rPr sz="650" spc="15" dirty="0">
                <a:latin typeface="Courier New"/>
                <a:cs typeface="Courier New"/>
              </a:rPr>
              <a:t>first.substring(</a:t>
            </a:r>
            <a:r>
              <a:rPr sz="650" spc="15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spc="15" dirty="0">
                <a:latin typeface="Courier New"/>
                <a:cs typeface="Courier New"/>
              </a:rPr>
              <a:t>,</a:t>
            </a:r>
            <a:r>
              <a:rPr sz="650" dirty="0">
                <a:latin typeface="Courier New"/>
                <a:cs typeface="Courier New"/>
              </a:rPr>
              <a:t> </a:t>
            </a:r>
            <a:r>
              <a:rPr sz="650" spc="15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650" spc="15" dirty="0">
                <a:latin typeface="Courier New"/>
                <a:cs typeface="Courier New"/>
              </a:rPr>
              <a:t>)</a:t>
            </a:r>
            <a:endParaRPr sz="650">
              <a:latin typeface="Courier New"/>
              <a:cs typeface="Courier New"/>
            </a:endParaRPr>
          </a:p>
          <a:p>
            <a:pPr marL="12700" marR="265430" indent="156210">
              <a:lnSpc>
                <a:spcPct val="100000"/>
              </a:lnSpc>
              <a:spcBef>
                <a:spcPts val="5"/>
              </a:spcBef>
            </a:pPr>
            <a:r>
              <a:rPr sz="650" spc="20" dirty="0">
                <a:latin typeface="Courier New"/>
                <a:cs typeface="Courier New"/>
              </a:rPr>
              <a:t>+ </a:t>
            </a:r>
            <a:r>
              <a:rPr sz="650" spc="20" dirty="0">
                <a:solidFill>
                  <a:srgbClr val="1F9060"/>
                </a:solidFill>
                <a:latin typeface="Courier New"/>
                <a:cs typeface="Courier New"/>
              </a:rPr>
              <a:t>"&amp;" </a:t>
            </a:r>
            <a:r>
              <a:rPr sz="650" spc="20" dirty="0">
                <a:latin typeface="Courier New"/>
                <a:cs typeface="Courier New"/>
              </a:rPr>
              <a:t>+ </a:t>
            </a:r>
            <a:r>
              <a:rPr sz="650" spc="15" dirty="0">
                <a:latin typeface="Courier New"/>
                <a:cs typeface="Courier New"/>
              </a:rPr>
              <a:t>second.substring(</a:t>
            </a:r>
            <a:r>
              <a:rPr sz="650" spc="15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spc="15" dirty="0">
                <a:latin typeface="Courier New"/>
                <a:cs typeface="Courier New"/>
              </a:rPr>
              <a:t>, </a:t>
            </a:r>
            <a:r>
              <a:rPr sz="650" spc="15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650" spc="15" dirty="0">
                <a:latin typeface="Courier New"/>
                <a:cs typeface="Courier New"/>
              </a:rPr>
              <a:t>);  </a:t>
            </a:r>
            <a:r>
              <a:rPr sz="650" spc="20" dirty="0">
                <a:latin typeface="Courier New"/>
                <a:cs typeface="Courier New"/>
              </a:rPr>
              <a:t>System.out.println(initials);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9918" y="3104255"/>
            <a:ext cx="78105" cy="11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20" dirty="0">
                <a:latin typeface="Courier New"/>
                <a:cs typeface="Courier New"/>
              </a:rPr>
              <a:t>}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5301" y="740364"/>
            <a:ext cx="2421890" cy="258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1  </a:t>
            </a:r>
            <a:r>
              <a:rPr sz="650" spc="2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650" spc="-8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java.util.Scanner;</a:t>
            </a:r>
            <a:endParaRPr sz="650">
              <a:latin typeface="Courier New"/>
              <a:cs typeface="Courier New"/>
            </a:endParaRPr>
          </a:p>
          <a:p>
            <a:pPr marL="64769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  <a:endParaRPr sz="650">
              <a:latin typeface="Courier New"/>
              <a:cs typeface="Courier New"/>
            </a:endParaRPr>
          </a:p>
          <a:p>
            <a:pPr marL="64769">
              <a:lnSpc>
                <a:spcPts val="735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r>
              <a:rPr sz="650" b="1" spc="33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/**</a:t>
            </a:r>
            <a:endParaRPr sz="650">
              <a:latin typeface="Courier New"/>
              <a:cs typeface="Courier New"/>
            </a:endParaRPr>
          </a:p>
          <a:p>
            <a:pPr marL="64769">
              <a:lnSpc>
                <a:spcPts val="975"/>
              </a:lnSpc>
              <a:tabLst>
                <a:tab pos="376555" algn="l"/>
              </a:tabLst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850" spc="-5" dirty="0">
                <a:solidFill>
                  <a:srgbClr val="0073FF"/>
                </a:solidFill>
                <a:latin typeface="Times New Roman"/>
                <a:cs typeface="Times New Roman"/>
              </a:rPr>
              <a:t>This program prints a pair of</a:t>
            </a:r>
            <a:r>
              <a:rPr sz="850" spc="-6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850" spc="-5" dirty="0">
                <a:solidFill>
                  <a:srgbClr val="0073FF"/>
                </a:solidFill>
                <a:latin typeface="Times New Roman"/>
                <a:cs typeface="Times New Roman"/>
              </a:rPr>
              <a:t>initials.</a:t>
            </a:r>
            <a:endParaRPr sz="850">
              <a:latin typeface="Times New Roman"/>
              <a:cs typeface="Times New Roman"/>
            </a:endParaRPr>
          </a:p>
          <a:p>
            <a:pPr marL="64769">
              <a:lnSpc>
                <a:spcPct val="100000"/>
              </a:lnSpc>
              <a:spcBef>
                <a:spcPts val="20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r>
              <a:rPr sz="650" b="1" spc="33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*/</a:t>
            </a:r>
            <a:endParaRPr sz="650">
              <a:latin typeface="Courier New"/>
              <a:cs typeface="Courier New"/>
            </a:endParaRPr>
          </a:p>
          <a:p>
            <a:pPr marL="64769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6  </a:t>
            </a:r>
            <a:r>
              <a:rPr sz="650" spc="2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650" spc="-9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Initials</a:t>
            </a:r>
            <a:endParaRPr sz="650">
              <a:latin typeface="Courier New"/>
              <a:cs typeface="Courier New"/>
            </a:endParaRPr>
          </a:p>
          <a:p>
            <a:pPr marL="64769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r>
              <a:rPr sz="650" b="1" spc="33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{</a:t>
            </a:r>
            <a:endParaRPr sz="650">
              <a:latin typeface="Courier New"/>
              <a:cs typeface="Courier New"/>
            </a:endParaRPr>
          </a:p>
          <a:p>
            <a:pPr marL="64769">
              <a:lnSpc>
                <a:spcPct val="100000"/>
              </a:lnSpc>
              <a:spcBef>
                <a:spcPts val="5"/>
              </a:spcBef>
              <a:tabLst>
                <a:tab pos="376555" algn="l"/>
              </a:tabLst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8	</a:t>
            </a:r>
            <a:r>
              <a:rPr sz="650" spc="20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650" spc="20" dirty="0">
                <a:latin typeface="Courier New"/>
                <a:cs typeface="Courier New"/>
              </a:rPr>
              <a:t>main(String[]</a:t>
            </a:r>
            <a:r>
              <a:rPr sz="650" spc="-90" dirty="0"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args)</a:t>
            </a:r>
            <a:endParaRPr sz="650">
              <a:latin typeface="Courier New"/>
              <a:cs typeface="Courier New"/>
            </a:endParaRPr>
          </a:p>
          <a:p>
            <a:pPr marL="64769">
              <a:lnSpc>
                <a:spcPct val="100000"/>
              </a:lnSpc>
              <a:spcBef>
                <a:spcPts val="5"/>
              </a:spcBef>
              <a:tabLst>
                <a:tab pos="377190" algn="l"/>
              </a:tabLst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9	</a:t>
            </a:r>
            <a:r>
              <a:rPr sz="650" spc="20" dirty="0">
                <a:latin typeface="Courier New"/>
                <a:cs typeface="Courier New"/>
              </a:rPr>
              <a:t>{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33400" algn="l"/>
              </a:tabLst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10	</a:t>
            </a:r>
            <a:r>
              <a:rPr sz="650" spc="20" dirty="0">
                <a:latin typeface="Courier New"/>
                <a:cs typeface="Courier New"/>
              </a:rPr>
              <a:t>Scanner in = </a:t>
            </a:r>
            <a:r>
              <a:rPr sz="650" spc="2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650" spc="-9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Scanner(System.in);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b="1" spc="20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r>
              <a:rPr sz="650" b="1" spc="33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}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9783" y="4353100"/>
            <a:ext cx="85661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5" dirty="0">
                <a:latin typeface="Arial"/>
                <a:cs typeface="Arial"/>
              </a:rPr>
              <a:t>Program</a:t>
            </a:r>
            <a:r>
              <a:rPr sz="950" b="1" spc="-65" dirty="0">
                <a:latin typeface="Arial"/>
                <a:cs typeface="Arial"/>
              </a:rPr>
              <a:t> </a:t>
            </a:r>
            <a:r>
              <a:rPr sz="950" b="1" spc="15" dirty="0">
                <a:latin typeface="Arial"/>
                <a:cs typeface="Arial"/>
              </a:rPr>
              <a:t>Run: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2862" y="4587263"/>
            <a:ext cx="5642610" cy="364843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25"/>
              </a:spcBef>
            </a:pPr>
            <a:r>
              <a:rPr sz="700" dirty="0">
                <a:latin typeface="Courier" charset="0"/>
                <a:cs typeface="Courier" charset="0"/>
              </a:rPr>
              <a:t>Enter your first name: Rodolfo</a:t>
            </a:r>
          </a:p>
          <a:p>
            <a:pPr marL="41910" marR="2990215">
              <a:lnSpc>
                <a:spcPct val="100000"/>
              </a:lnSpc>
            </a:pPr>
            <a:r>
              <a:rPr sz="700" dirty="0">
                <a:latin typeface="Courier" charset="0"/>
                <a:cs typeface="Courier" charset="0"/>
              </a:rPr>
              <a:t>Enter your significant other's first name: Sally  R&amp;S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String</a:t>
            </a:r>
            <a:r>
              <a:rPr spc="-75" dirty="0"/>
              <a:t> </a:t>
            </a:r>
            <a:r>
              <a:rPr spc="105"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689360" y="709396"/>
            <a:ext cx="4644639" cy="4472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95" dirty="0"/>
              <a:t>Check</a:t>
            </a:r>
            <a:r>
              <a:rPr spc="-75" dirty="0"/>
              <a:t> </a:t>
            </a:r>
            <a:r>
              <a:rPr spc="25" dirty="0"/>
              <a:t>4.22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783" y="686838"/>
            <a:ext cx="4240530" cy="42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latin typeface="Arial"/>
                <a:cs typeface="Arial"/>
              </a:rPr>
              <a:t>What </a:t>
            </a:r>
            <a:r>
              <a:rPr sz="950" spc="10" dirty="0">
                <a:latin typeface="Arial"/>
                <a:cs typeface="Arial"/>
              </a:rPr>
              <a:t>is the length of the string </a:t>
            </a:r>
            <a:r>
              <a:rPr sz="950" spc="15" dirty="0">
                <a:latin typeface="Courier" charset="0"/>
                <a:cs typeface="Courier" charset="0"/>
              </a:rPr>
              <a:t>"Java</a:t>
            </a:r>
            <a:r>
              <a:rPr sz="950" spc="10" dirty="0">
                <a:latin typeface="Courier" charset="0"/>
                <a:cs typeface="Courier" charset="0"/>
              </a:rPr>
              <a:t> </a:t>
            </a:r>
            <a:r>
              <a:rPr sz="950" spc="15" dirty="0">
                <a:latin typeface="Courier" charset="0"/>
                <a:cs typeface="Courier" charset="0"/>
              </a:rPr>
              <a:t>Program"</a:t>
            </a:r>
            <a:r>
              <a:rPr sz="950" spc="15" dirty="0">
                <a:latin typeface="Arial"/>
                <a:cs typeface="Arial"/>
              </a:rPr>
              <a:t>?</a:t>
            </a:r>
            <a:endParaRPr sz="950" dirty="0">
              <a:latin typeface="Arial"/>
              <a:cs typeface="Arial"/>
            </a:endParaRPr>
          </a:p>
          <a:p>
            <a:pPr marL="236854">
              <a:lnSpc>
                <a:spcPct val="100000"/>
              </a:lnSpc>
              <a:spcBef>
                <a:spcPts val="710"/>
              </a:spcBef>
            </a:pPr>
            <a:r>
              <a:rPr sz="1150" b="1" spc="15" dirty="0">
                <a:latin typeface="Arial"/>
                <a:cs typeface="Arial"/>
              </a:rPr>
              <a:t>Answer: </a:t>
            </a:r>
            <a:r>
              <a:rPr sz="1150" spc="15" dirty="0">
                <a:latin typeface="Arial"/>
                <a:cs typeface="Arial"/>
              </a:rPr>
              <a:t>The </a:t>
            </a:r>
            <a:r>
              <a:rPr sz="1150" spc="10" dirty="0">
                <a:latin typeface="Arial"/>
                <a:cs typeface="Arial"/>
              </a:rPr>
              <a:t>length is 12. </a:t>
            </a:r>
            <a:r>
              <a:rPr sz="1150" spc="15" dirty="0">
                <a:latin typeface="Arial"/>
                <a:cs typeface="Arial"/>
              </a:rPr>
              <a:t>The </a:t>
            </a:r>
            <a:r>
              <a:rPr sz="1150" spc="10" dirty="0">
                <a:latin typeface="Arial"/>
                <a:cs typeface="Arial"/>
              </a:rPr>
              <a:t>space counts as </a:t>
            </a:r>
            <a:r>
              <a:rPr sz="1150" spc="15" dirty="0">
                <a:latin typeface="Arial"/>
                <a:cs typeface="Arial"/>
              </a:rPr>
              <a:t>a</a:t>
            </a:r>
            <a:r>
              <a:rPr sz="1150" spc="-4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character.</a:t>
            </a:r>
            <a:endParaRPr sz="11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95" dirty="0"/>
              <a:t>Check</a:t>
            </a:r>
            <a:r>
              <a:rPr spc="-75" dirty="0"/>
              <a:t> </a:t>
            </a:r>
            <a:r>
              <a:rPr spc="25" dirty="0"/>
              <a:t>4.23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363" y="699272"/>
            <a:ext cx="4265930" cy="10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latin typeface="Arial"/>
                <a:cs typeface="Arial"/>
              </a:rPr>
              <a:t>Consider </a:t>
            </a:r>
            <a:r>
              <a:rPr sz="950" spc="10" dirty="0">
                <a:latin typeface="Arial"/>
                <a:cs typeface="Arial"/>
              </a:rPr>
              <a:t>this string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variable</a:t>
            </a:r>
            <a:endParaRPr sz="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50" spc="15" dirty="0">
                <a:latin typeface="Courier" charset="0"/>
                <a:cs typeface="Courier" charset="0"/>
              </a:rPr>
              <a:t>String str = "Java</a:t>
            </a:r>
            <a:r>
              <a:rPr sz="950" spc="5" dirty="0">
                <a:latin typeface="Courier" charset="0"/>
                <a:cs typeface="Courier" charset="0"/>
              </a:rPr>
              <a:t> </a:t>
            </a:r>
            <a:r>
              <a:rPr sz="950" spc="15" dirty="0">
                <a:latin typeface="Courier" charset="0"/>
                <a:cs typeface="Courier" charset="0"/>
              </a:rPr>
              <a:t>Program";</a:t>
            </a:r>
            <a:endParaRPr sz="95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50" spc="15" dirty="0">
                <a:latin typeface="Arial"/>
                <a:cs typeface="Arial"/>
              </a:rPr>
              <a:t>Give a </a:t>
            </a:r>
            <a:r>
              <a:rPr sz="950" spc="10" dirty="0">
                <a:latin typeface="Arial"/>
                <a:cs typeface="Arial"/>
              </a:rPr>
              <a:t>call to the </a:t>
            </a:r>
            <a:r>
              <a:rPr sz="950" spc="15" dirty="0">
                <a:latin typeface="Courier" charset="0"/>
                <a:cs typeface="Courier" charset="0"/>
              </a:rPr>
              <a:t>substring</a:t>
            </a:r>
            <a:r>
              <a:rPr sz="950" spc="-290" dirty="0">
                <a:latin typeface="Courier" charset="0"/>
                <a:cs typeface="Courier" charset="0"/>
              </a:rPr>
              <a:t> </a:t>
            </a:r>
            <a:r>
              <a:rPr sz="950" spc="15" dirty="0">
                <a:latin typeface="Arial"/>
                <a:cs typeface="Arial"/>
              </a:rPr>
              <a:t>method </a:t>
            </a:r>
            <a:r>
              <a:rPr sz="950" spc="10" dirty="0">
                <a:latin typeface="Arial"/>
                <a:cs typeface="Arial"/>
              </a:rPr>
              <a:t>that returns the substring </a:t>
            </a:r>
            <a:r>
              <a:rPr sz="950" spc="15" dirty="0">
                <a:latin typeface="Courier" charset="0"/>
                <a:cs typeface="Courier" charset="0"/>
              </a:rPr>
              <a:t>"gram"</a:t>
            </a:r>
            <a:r>
              <a:rPr sz="950" spc="15" dirty="0">
                <a:latin typeface="Arial"/>
                <a:cs typeface="Arial"/>
              </a:rPr>
              <a:t>.</a:t>
            </a:r>
            <a:endParaRPr sz="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12395">
              <a:lnSpc>
                <a:spcPct val="100000"/>
              </a:lnSpc>
            </a:pPr>
            <a:r>
              <a:rPr sz="1150" b="1" spc="15" dirty="0">
                <a:latin typeface="Arial"/>
                <a:cs typeface="Arial"/>
              </a:rPr>
              <a:t>Answer: </a:t>
            </a:r>
            <a:r>
              <a:rPr sz="1150" spc="15" dirty="0">
                <a:latin typeface="Courier" charset="0"/>
                <a:cs typeface="Courier" charset="0"/>
              </a:rPr>
              <a:t>str.substring(8, 12) </a:t>
            </a:r>
            <a:r>
              <a:rPr sz="1150" spc="10" dirty="0">
                <a:latin typeface="Arial"/>
                <a:cs typeface="Arial"/>
              </a:rPr>
              <a:t>or</a:t>
            </a:r>
            <a:r>
              <a:rPr sz="1150" spc="-45" dirty="0">
                <a:latin typeface="Arial"/>
                <a:cs typeface="Arial"/>
              </a:rPr>
              <a:t> </a:t>
            </a:r>
            <a:r>
              <a:rPr sz="1150" spc="15" dirty="0">
                <a:latin typeface="Courier" charset="0"/>
                <a:cs typeface="Courier" charset="0"/>
              </a:rPr>
              <a:t>str.substring(8)</a:t>
            </a:r>
            <a:endParaRPr sz="11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95" dirty="0"/>
              <a:t>Check</a:t>
            </a:r>
            <a:r>
              <a:rPr spc="-75" dirty="0"/>
              <a:t> </a:t>
            </a:r>
            <a:r>
              <a:rPr spc="25" dirty="0"/>
              <a:t>4.24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783" y="679587"/>
            <a:ext cx="550926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latin typeface="Arial"/>
                <a:cs typeface="Arial"/>
              </a:rPr>
              <a:t>Use </a:t>
            </a:r>
            <a:r>
              <a:rPr sz="950" spc="10" dirty="0">
                <a:latin typeface="Arial"/>
                <a:cs typeface="Arial"/>
              </a:rPr>
              <a:t>string </a:t>
            </a:r>
            <a:r>
              <a:rPr sz="950" spc="15" dirty="0">
                <a:latin typeface="Arial"/>
                <a:cs typeface="Arial"/>
              </a:rPr>
              <a:t>concatenation </a:t>
            </a:r>
            <a:r>
              <a:rPr sz="950" spc="10" dirty="0">
                <a:latin typeface="Arial"/>
                <a:cs typeface="Arial"/>
              </a:rPr>
              <a:t>to turn the string variable str </a:t>
            </a:r>
            <a:r>
              <a:rPr sz="950" spc="15" dirty="0">
                <a:latin typeface="Arial"/>
                <a:cs typeface="Arial"/>
              </a:rPr>
              <a:t>from </a:t>
            </a:r>
            <a:r>
              <a:rPr sz="950" spc="10" dirty="0">
                <a:latin typeface="Arial"/>
                <a:cs typeface="Arial"/>
              </a:rPr>
              <a:t>Self </a:t>
            </a:r>
            <a:r>
              <a:rPr sz="950" spc="15" dirty="0">
                <a:latin typeface="Arial"/>
                <a:cs typeface="Arial"/>
              </a:rPr>
              <a:t>Check 23 </a:t>
            </a:r>
            <a:r>
              <a:rPr sz="950" spc="10" dirty="0">
                <a:latin typeface="Arial"/>
                <a:cs typeface="Arial"/>
              </a:rPr>
              <a:t>into </a:t>
            </a:r>
            <a:r>
              <a:rPr sz="950" spc="15" dirty="0">
                <a:latin typeface="Arial"/>
                <a:cs typeface="Arial"/>
              </a:rPr>
              <a:t>"Java</a:t>
            </a:r>
            <a:r>
              <a:rPr sz="950" spc="-2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Programming".</a:t>
            </a:r>
            <a:endParaRPr sz="950" dirty="0">
              <a:latin typeface="Arial"/>
              <a:cs typeface="Arial"/>
            </a:endParaRPr>
          </a:p>
          <a:p>
            <a:pPr marL="236854">
              <a:lnSpc>
                <a:spcPct val="100000"/>
              </a:lnSpc>
              <a:spcBef>
                <a:spcPts val="760"/>
              </a:spcBef>
            </a:pPr>
            <a:r>
              <a:rPr sz="1150" b="1" spc="15" dirty="0">
                <a:latin typeface="Arial"/>
                <a:cs typeface="Arial"/>
              </a:rPr>
              <a:t>Answer:  </a:t>
            </a:r>
            <a:r>
              <a:rPr sz="1150" spc="15" dirty="0">
                <a:latin typeface="Courier" charset="0"/>
                <a:cs typeface="Courier" charset="0"/>
              </a:rPr>
              <a:t>str = str +</a:t>
            </a:r>
            <a:r>
              <a:rPr sz="1150" spc="-20" dirty="0">
                <a:latin typeface="Courier" charset="0"/>
                <a:cs typeface="Courier" charset="0"/>
              </a:rPr>
              <a:t> </a:t>
            </a:r>
            <a:r>
              <a:rPr sz="1150" spc="15" dirty="0">
                <a:latin typeface="Courier" charset="0"/>
                <a:cs typeface="Courier" charset="0"/>
              </a:rPr>
              <a:t>"ming";</a:t>
            </a:r>
            <a:endParaRPr sz="11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95" dirty="0"/>
              <a:t>Check</a:t>
            </a:r>
            <a:r>
              <a:rPr spc="-75" dirty="0"/>
              <a:t> </a:t>
            </a:r>
            <a:r>
              <a:rPr spc="25" dirty="0"/>
              <a:t>4.25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783" y="679935"/>
            <a:ext cx="285178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latin typeface="Arial"/>
                <a:cs typeface="Arial"/>
              </a:rPr>
              <a:t>What does </a:t>
            </a:r>
            <a:r>
              <a:rPr sz="950" spc="10" dirty="0">
                <a:latin typeface="Arial"/>
                <a:cs typeface="Arial"/>
              </a:rPr>
              <a:t>the following </a:t>
            </a:r>
            <a:r>
              <a:rPr sz="950" spc="15" dirty="0">
                <a:latin typeface="Arial"/>
                <a:cs typeface="Arial"/>
              </a:rPr>
              <a:t>statement sequence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print?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9276" y="874031"/>
            <a:ext cx="6036945" cy="389337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8100" marR="5036820">
              <a:lnSpc>
                <a:spcPct val="103600"/>
              </a:lnSpc>
              <a:spcBef>
                <a:spcPts val="290"/>
              </a:spcBef>
            </a:pPr>
            <a:r>
              <a:rPr sz="550" spc="20" dirty="0">
                <a:latin typeface="Courier" charset="0"/>
                <a:cs typeface="Courier" charset="0"/>
              </a:rPr>
              <a:t>String str = "Harry";  int n =</a:t>
            </a:r>
            <a:r>
              <a:rPr sz="550" spc="-20" dirty="0">
                <a:latin typeface="Courier" charset="0"/>
                <a:cs typeface="Courier" charset="0"/>
              </a:rPr>
              <a:t> </a:t>
            </a:r>
            <a:r>
              <a:rPr sz="550" spc="20" dirty="0">
                <a:latin typeface="Courier" charset="0"/>
                <a:cs typeface="Courier" charset="0"/>
              </a:rPr>
              <a:t>str.length();</a:t>
            </a:r>
            <a:endParaRPr sz="550" dirty="0">
              <a:latin typeface="Courier" charset="0"/>
              <a:cs typeface="Courier" charset="0"/>
            </a:endParaRPr>
          </a:p>
          <a:p>
            <a:pPr marL="38100" marR="3144520">
              <a:lnSpc>
                <a:spcPct val="103600"/>
              </a:lnSpc>
            </a:pPr>
            <a:r>
              <a:rPr sz="550" spc="20" dirty="0">
                <a:latin typeface="Courier" charset="0"/>
                <a:cs typeface="Courier" charset="0"/>
              </a:rPr>
              <a:t>String mystery = str.substring(0, 1) + str.substring(n - 1, n);  System.out.println(mystery);;</a:t>
            </a:r>
            <a:endParaRPr sz="5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110" y="1395755"/>
            <a:ext cx="837565" cy="1769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5" dirty="0">
                <a:latin typeface="Arial"/>
                <a:cs typeface="Arial"/>
              </a:rPr>
              <a:t>Answer:</a:t>
            </a:r>
            <a:r>
              <a:rPr sz="1150" b="1" spc="-90" dirty="0">
                <a:latin typeface="Arial"/>
                <a:cs typeface="Arial"/>
              </a:rPr>
              <a:t> </a:t>
            </a:r>
            <a:r>
              <a:rPr sz="1150" spc="15" dirty="0">
                <a:latin typeface="Courier" charset="0"/>
                <a:cs typeface="Courier" charset="0"/>
              </a:rPr>
              <a:t>Hy</a:t>
            </a:r>
            <a:endParaRPr sz="11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95" dirty="0"/>
              <a:t>Check</a:t>
            </a:r>
            <a:r>
              <a:rPr spc="-75" dirty="0"/>
              <a:t> </a:t>
            </a:r>
            <a:r>
              <a:rPr spc="25" dirty="0"/>
              <a:t>4.26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783" y="679013"/>
            <a:ext cx="3807460" cy="394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latin typeface="Arial"/>
                <a:cs typeface="Arial"/>
              </a:rPr>
              <a:t>Give an </a:t>
            </a:r>
            <a:r>
              <a:rPr sz="950" spc="10" dirty="0">
                <a:latin typeface="Arial"/>
                <a:cs typeface="Arial"/>
              </a:rPr>
              <a:t>input </a:t>
            </a:r>
            <a:r>
              <a:rPr sz="950" spc="15" dirty="0">
                <a:latin typeface="Arial"/>
                <a:cs typeface="Arial"/>
              </a:rPr>
              <a:t>statement </a:t>
            </a:r>
            <a:r>
              <a:rPr sz="950" spc="10" dirty="0">
                <a:latin typeface="Arial"/>
                <a:cs typeface="Arial"/>
              </a:rPr>
              <a:t>to </a:t>
            </a:r>
            <a:r>
              <a:rPr sz="950" spc="15" dirty="0">
                <a:latin typeface="Arial"/>
                <a:cs typeface="Arial"/>
              </a:rPr>
              <a:t>read a name </a:t>
            </a:r>
            <a:r>
              <a:rPr sz="950" spc="10" dirty="0">
                <a:latin typeface="Arial"/>
                <a:cs typeface="Arial"/>
              </a:rPr>
              <a:t>of the </a:t>
            </a:r>
            <a:r>
              <a:rPr sz="950" spc="15" dirty="0">
                <a:latin typeface="Arial"/>
                <a:cs typeface="Arial"/>
              </a:rPr>
              <a:t>form “John Q.</a:t>
            </a:r>
            <a:r>
              <a:rPr sz="950" spc="-9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Public”.</a:t>
            </a:r>
            <a:endParaRPr sz="950">
              <a:latin typeface="Arial"/>
              <a:cs typeface="Arial"/>
            </a:endParaRPr>
          </a:p>
          <a:p>
            <a:pPr marL="236854">
              <a:lnSpc>
                <a:spcPct val="100000"/>
              </a:lnSpc>
              <a:spcBef>
                <a:spcPts val="445"/>
              </a:spcBef>
            </a:pPr>
            <a:r>
              <a:rPr sz="1150" b="1" spc="15" dirty="0">
                <a:latin typeface="Arial"/>
                <a:cs typeface="Arial"/>
              </a:rPr>
              <a:t>Answer:</a:t>
            </a:r>
            <a:endParaRPr sz="1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671" y="1100149"/>
            <a:ext cx="5556250" cy="364843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4450" marR="4090035">
              <a:lnSpc>
                <a:spcPct val="100000"/>
              </a:lnSpc>
              <a:spcBef>
                <a:spcPts val="325"/>
              </a:spcBef>
            </a:pPr>
            <a:r>
              <a:rPr sz="700" dirty="0">
                <a:latin typeface="Courier" charset="0"/>
                <a:cs typeface="Courier" charset="0"/>
              </a:rPr>
              <a:t>String first = in.next();  String middle = in.next();  String last =</a:t>
            </a:r>
            <a:r>
              <a:rPr sz="700" spc="-20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in.next();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2483" y="795865"/>
            <a:ext cx="5656580" cy="0"/>
          </a:xfrm>
          <a:custGeom>
            <a:avLst/>
            <a:gdLst/>
            <a:ahLst/>
            <a:cxnLst/>
            <a:rect l="l" t="t" r="r" b="b"/>
            <a:pathLst>
              <a:path w="5656580">
                <a:moveTo>
                  <a:pt x="0" y="0"/>
                </a:moveTo>
                <a:lnTo>
                  <a:pt x="5655977" y="0"/>
                </a:lnTo>
              </a:path>
            </a:pathLst>
          </a:custGeom>
          <a:ln w="53421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9783" y="268368"/>
            <a:ext cx="4686935" cy="46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39"/>
              </a:lnSpc>
            </a:pPr>
            <a:r>
              <a:rPr spc="75" dirty="0"/>
              <a:t>International </a:t>
            </a:r>
            <a:r>
              <a:rPr spc="105" dirty="0"/>
              <a:t>Alphabets </a:t>
            </a:r>
            <a:r>
              <a:rPr spc="114" dirty="0"/>
              <a:t>and </a:t>
            </a:r>
            <a:r>
              <a:rPr spc="50" dirty="0"/>
              <a:t>Unicode:</a:t>
            </a:r>
            <a:r>
              <a:rPr spc="-180" dirty="0"/>
              <a:t> </a:t>
            </a:r>
            <a:r>
              <a:rPr spc="100" dirty="0"/>
              <a:t>German  Keyboard</a:t>
            </a:r>
          </a:p>
        </p:txBody>
      </p:sp>
      <p:sp>
        <p:nvSpPr>
          <p:cNvPr id="4" name="object 4"/>
          <p:cNvSpPr/>
          <p:nvPr/>
        </p:nvSpPr>
        <p:spPr>
          <a:xfrm>
            <a:off x="689360" y="943076"/>
            <a:ext cx="4720839" cy="4162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0" dirty="0"/>
              <a:t>Hebrew, Arabic, </a:t>
            </a:r>
            <a:r>
              <a:rPr spc="114" dirty="0"/>
              <a:t>and</a:t>
            </a:r>
            <a:r>
              <a:rPr spc="-30" dirty="0"/>
              <a:t> </a:t>
            </a:r>
            <a:r>
              <a:rPr spc="120" dirty="0"/>
              <a:t>English</a:t>
            </a:r>
          </a:p>
        </p:txBody>
      </p:sp>
      <p:sp>
        <p:nvSpPr>
          <p:cNvPr id="3" name="object 3"/>
          <p:cNvSpPr/>
          <p:nvPr/>
        </p:nvSpPr>
        <p:spPr>
          <a:xfrm>
            <a:off x="689361" y="709358"/>
            <a:ext cx="4873239" cy="45484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0" dirty="0"/>
              <a:t>Rounding</a:t>
            </a:r>
            <a:r>
              <a:rPr spc="-35" dirty="0"/>
              <a:t> </a:t>
            </a:r>
            <a:r>
              <a:rPr spc="90" dirty="0"/>
              <a:t>Errors</a:t>
            </a:r>
          </a:p>
        </p:txBody>
      </p:sp>
      <p:sp>
        <p:nvSpPr>
          <p:cNvPr id="3" name="object 3"/>
          <p:cNvSpPr/>
          <p:nvPr/>
        </p:nvSpPr>
        <p:spPr>
          <a:xfrm>
            <a:off x="689360" y="709390"/>
            <a:ext cx="2434840" cy="19492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5148" y="3220730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5148" y="3674811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5148" y="4122214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603288" y="3086363"/>
            <a:ext cx="5766978" cy="1126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100"/>
              </a:lnSpc>
            </a:pPr>
            <a:r>
              <a:rPr spc="10" dirty="0"/>
              <a:t>Rounding errors occur </a:t>
            </a:r>
            <a:r>
              <a:rPr spc="15" dirty="0"/>
              <a:t>when an </a:t>
            </a:r>
            <a:r>
              <a:rPr spc="10" dirty="0"/>
              <a:t>exact representation of </a:t>
            </a:r>
            <a:r>
              <a:rPr spc="15" dirty="0"/>
              <a:t>a </a:t>
            </a:r>
            <a:r>
              <a:rPr spc="10" dirty="0"/>
              <a:t>floating-point </a:t>
            </a:r>
            <a:r>
              <a:rPr spc="15" dirty="0"/>
              <a:t>number </a:t>
            </a:r>
            <a:r>
              <a:rPr spc="10" dirty="0"/>
              <a:t>is not  possible.</a:t>
            </a:r>
          </a:p>
          <a:p>
            <a:pPr marL="12700" marR="162560">
              <a:lnSpc>
                <a:spcPct val="118100"/>
              </a:lnSpc>
              <a:spcBef>
                <a:spcPts val="315"/>
              </a:spcBef>
            </a:pPr>
            <a:r>
              <a:rPr spc="10" dirty="0"/>
              <a:t>Floating-point </a:t>
            </a:r>
            <a:r>
              <a:rPr spc="15" dirty="0"/>
              <a:t>numbers have </a:t>
            </a:r>
            <a:r>
              <a:rPr spc="10" dirty="0"/>
              <a:t>limited precision. Not every value </a:t>
            </a:r>
            <a:r>
              <a:rPr spc="15" dirty="0"/>
              <a:t>can be </a:t>
            </a:r>
            <a:r>
              <a:rPr spc="10" dirty="0"/>
              <a:t>represented  precisely, </a:t>
            </a:r>
            <a:r>
              <a:rPr spc="15" dirty="0"/>
              <a:t>and </a:t>
            </a:r>
            <a:r>
              <a:rPr spc="10" dirty="0"/>
              <a:t>roundoff errors </a:t>
            </a:r>
            <a:r>
              <a:rPr spc="15" dirty="0"/>
              <a:t>can</a:t>
            </a:r>
            <a:r>
              <a:rPr spc="-55" dirty="0"/>
              <a:t> </a:t>
            </a:r>
            <a:r>
              <a:rPr spc="10" dirty="0"/>
              <a:t>occur.</a:t>
            </a: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pc="15" dirty="0"/>
              <a:t>Example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2040" y="4269122"/>
            <a:ext cx="5642610" cy="260328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50"/>
              </a:spcBef>
            </a:pPr>
            <a:r>
              <a:rPr sz="700" dirty="0">
                <a:latin typeface="Courier" charset="0"/>
                <a:cs typeface="Courier" charset="0"/>
              </a:rPr>
              <a:t>double f =</a:t>
            </a:r>
            <a:r>
              <a:rPr sz="700" spc="-50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4.35;</a:t>
            </a:r>
          </a:p>
          <a:p>
            <a:pPr marL="41910">
              <a:lnSpc>
                <a:spcPct val="100000"/>
              </a:lnSpc>
            </a:pPr>
            <a:r>
              <a:rPr sz="700" dirty="0">
                <a:latin typeface="Courier" charset="0"/>
                <a:cs typeface="Courier" charset="0"/>
              </a:rPr>
              <a:t>System.out.println(100 * f); // Prints</a:t>
            </a:r>
            <a:r>
              <a:rPr sz="700" spc="105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434.99999999999994</a:t>
            </a:r>
          </a:p>
        </p:txBody>
      </p:sp>
      <p:sp>
        <p:nvSpPr>
          <p:cNvPr id="9" name="object 9"/>
          <p:cNvSpPr/>
          <p:nvPr/>
        </p:nvSpPr>
        <p:spPr>
          <a:xfrm>
            <a:off x="485148" y="4743236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3288" y="4640592"/>
            <a:ext cx="2153920" cy="1769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>
                <a:latin typeface="Arial"/>
                <a:cs typeface="Arial"/>
              </a:rPr>
              <a:t>Use </a:t>
            </a:r>
            <a:r>
              <a:rPr sz="1150" spc="15" dirty="0">
                <a:latin typeface="Courier" charset="0"/>
                <a:cs typeface="Courier" charset="0"/>
              </a:rPr>
              <a:t>double</a:t>
            </a:r>
            <a:r>
              <a:rPr sz="1150" spc="-450" dirty="0">
                <a:latin typeface="Courier" charset="0"/>
                <a:cs typeface="Courier" charset="0"/>
              </a:rPr>
              <a:t> </a:t>
            </a:r>
            <a:r>
              <a:rPr sz="1150" spc="10" dirty="0">
                <a:latin typeface="Arial"/>
                <a:cs typeface="Arial"/>
              </a:rPr>
              <a:t>type in </a:t>
            </a:r>
            <a:r>
              <a:rPr sz="1150" spc="15" dirty="0">
                <a:latin typeface="Arial"/>
                <a:cs typeface="Arial"/>
              </a:rPr>
              <a:t>most </a:t>
            </a:r>
            <a:r>
              <a:rPr sz="1150" spc="10" dirty="0">
                <a:latin typeface="Arial"/>
                <a:cs typeface="Arial"/>
              </a:rPr>
              <a:t>cases</a:t>
            </a:r>
            <a:endParaRPr sz="11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Chinese</a:t>
            </a:r>
            <a:r>
              <a:rPr spc="-30" dirty="0"/>
              <a:t> </a:t>
            </a:r>
            <a:r>
              <a:rPr spc="65" dirty="0"/>
              <a:t>Script</a:t>
            </a:r>
          </a:p>
        </p:txBody>
      </p:sp>
      <p:sp>
        <p:nvSpPr>
          <p:cNvPr id="3" name="object 3"/>
          <p:cNvSpPr/>
          <p:nvPr/>
        </p:nvSpPr>
        <p:spPr>
          <a:xfrm>
            <a:off x="689360" y="709358"/>
            <a:ext cx="4797039" cy="4396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Constants:</a:t>
            </a:r>
            <a:r>
              <a:rPr spc="-25" dirty="0"/>
              <a:t> </a:t>
            </a:r>
            <a:r>
              <a:rPr spc="295" dirty="0">
                <a:latin typeface="Trebuchet MS"/>
                <a:cs typeface="Trebuchet MS"/>
              </a:rPr>
              <a:t>final</a:t>
            </a:r>
          </a:p>
        </p:txBody>
      </p:sp>
      <p:sp>
        <p:nvSpPr>
          <p:cNvPr id="3" name="object 3"/>
          <p:cNvSpPr/>
          <p:nvPr/>
        </p:nvSpPr>
        <p:spPr>
          <a:xfrm>
            <a:off x="655970" y="799241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970" y="1046315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3109" y="1276694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27825" y="33388"/>
                </a:moveTo>
                <a:lnTo>
                  <a:pt x="5562" y="33388"/>
                </a:lnTo>
                <a:lnTo>
                  <a:pt x="0" y="27845"/>
                </a:lnTo>
                <a:lnTo>
                  <a:pt x="0" y="5542"/>
                </a:lnTo>
                <a:lnTo>
                  <a:pt x="5562" y="0"/>
                </a:lnTo>
                <a:lnTo>
                  <a:pt x="27825" y="0"/>
                </a:lnTo>
                <a:lnTo>
                  <a:pt x="33388" y="5542"/>
                </a:lnTo>
                <a:lnTo>
                  <a:pt x="33388" y="27845"/>
                </a:lnTo>
                <a:lnTo>
                  <a:pt x="27825" y="33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970" y="1540462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5970" y="1787535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743" y="0"/>
                </a:lnTo>
              </a:path>
            </a:pathLst>
          </a:custGeom>
          <a:ln w="46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4110" y="624740"/>
            <a:ext cx="4498975" cy="1253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1000"/>
              </a:lnSpc>
            </a:pPr>
            <a:r>
              <a:rPr sz="1150" spc="15" dirty="0">
                <a:latin typeface="Arial"/>
                <a:cs typeface="Arial"/>
              </a:rPr>
              <a:t>Use </a:t>
            </a:r>
            <a:r>
              <a:rPr sz="1150" spc="10" dirty="0">
                <a:latin typeface="Arial"/>
                <a:cs typeface="Arial"/>
              </a:rPr>
              <a:t>symbolic </a:t>
            </a:r>
            <a:r>
              <a:rPr sz="1150" spc="15" dirty="0">
                <a:latin typeface="Arial"/>
                <a:cs typeface="Arial"/>
              </a:rPr>
              <a:t>names </a:t>
            </a:r>
            <a:r>
              <a:rPr sz="1150" spc="10" dirty="0">
                <a:latin typeface="Arial"/>
                <a:cs typeface="Arial"/>
              </a:rPr>
              <a:t>for </a:t>
            </a:r>
            <a:r>
              <a:rPr sz="1150" spc="5" dirty="0">
                <a:latin typeface="Arial"/>
                <a:cs typeface="Arial"/>
              </a:rPr>
              <a:t>all </a:t>
            </a:r>
            <a:r>
              <a:rPr sz="1150" spc="10" dirty="0">
                <a:latin typeface="Arial"/>
                <a:cs typeface="Arial"/>
              </a:rPr>
              <a:t>values, </a:t>
            </a:r>
            <a:r>
              <a:rPr sz="1150" spc="15" dirty="0">
                <a:latin typeface="Arial"/>
                <a:cs typeface="Arial"/>
              </a:rPr>
              <a:t>even </a:t>
            </a:r>
            <a:r>
              <a:rPr sz="1150" spc="10" dirty="0">
                <a:latin typeface="Arial"/>
                <a:cs typeface="Arial"/>
              </a:rPr>
              <a:t>those that appear obvious. 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5" dirty="0">
                <a:latin typeface="Courier" charset="0"/>
                <a:cs typeface="Courier" charset="0"/>
              </a:rPr>
              <a:t>final</a:t>
            </a:r>
            <a:r>
              <a:rPr sz="1150" spc="-445" dirty="0">
                <a:latin typeface="Courier" charset="0"/>
                <a:cs typeface="Courier" charset="0"/>
              </a:rPr>
              <a:t> </a:t>
            </a:r>
            <a:r>
              <a:rPr sz="1150" spc="10" dirty="0">
                <a:latin typeface="Arial"/>
                <a:cs typeface="Arial"/>
              </a:rPr>
              <a:t>variable is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constant</a:t>
            </a:r>
            <a:endParaRPr sz="1150" dirty="0">
              <a:latin typeface="Arial"/>
              <a:cs typeface="Arial"/>
            </a:endParaRPr>
          </a:p>
          <a:p>
            <a:pPr marL="281305">
              <a:lnSpc>
                <a:spcPct val="100000"/>
              </a:lnSpc>
              <a:spcBef>
                <a:spcPts val="710"/>
              </a:spcBef>
            </a:pPr>
            <a:r>
              <a:rPr sz="900" dirty="0">
                <a:latin typeface="Arial"/>
                <a:cs typeface="Arial"/>
              </a:rPr>
              <a:t>Once its value has been set, it cannot be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changed</a:t>
            </a:r>
          </a:p>
          <a:p>
            <a:pPr marL="12700" marR="337185">
              <a:lnSpc>
                <a:spcPct val="141000"/>
              </a:lnSpc>
              <a:spcBef>
                <a:spcPts val="155"/>
              </a:spcBef>
            </a:pPr>
            <a:r>
              <a:rPr sz="1150" spc="15" dirty="0">
                <a:latin typeface="Arial"/>
                <a:cs typeface="Arial"/>
              </a:rPr>
              <a:t>Named </a:t>
            </a:r>
            <a:r>
              <a:rPr sz="1150" spc="10" dirty="0">
                <a:latin typeface="Arial"/>
                <a:cs typeface="Arial"/>
              </a:rPr>
              <a:t>constants </a:t>
            </a:r>
            <a:r>
              <a:rPr sz="1150" spc="15" dirty="0">
                <a:latin typeface="Arial"/>
                <a:cs typeface="Arial"/>
              </a:rPr>
              <a:t>make </a:t>
            </a:r>
            <a:r>
              <a:rPr sz="1150" spc="10" dirty="0">
                <a:latin typeface="Arial"/>
                <a:cs typeface="Arial"/>
              </a:rPr>
              <a:t>programs easier to read </a:t>
            </a:r>
            <a:r>
              <a:rPr sz="1150" spc="15" dirty="0">
                <a:latin typeface="Arial"/>
                <a:cs typeface="Arial"/>
              </a:rPr>
              <a:t>and </a:t>
            </a:r>
            <a:r>
              <a:rPr sz="1150" spc="10" dirty="0">
                <a:latin typeface="Arial"/>
                <a:cs typeface="Arial"/>
              </a:rPr>
              <a:t>maintain.  Convention: </a:t>
            </a:r>
            <a:r>
              <a:rPr sz="1150" spc="15" dirty="0">
                <a:latin typeface="Arial"/>
                <a:cs typeface="Arial"/>
              </a:rPr>
              <a:t>use </a:t>
            </a:r>
            <a:r>
              <a:rPr sz="1150" spc="10" dirty="0">
                <a:latin typeface="Arial"/>
                <a:cs typeface="Arial"/>
              </a:rPr>
              <a:t>all-uppercase </a:t>
            </a:r>
            <a:r>
              <a:rPr sz="1150" spc="15" dirty="0">
                <a:latin typeface="Arial"/>
                <a:cs typeface="Arial"/>
              </a:rPr>
              <a:t>names </a:t>
            </a:r>
            <a:r>
              <a:rPr sz="1150" spc="10" dirty="0">
                <a:latin typeface="Arial"/>
                <a:cs typeface="Arial"/>
              </a:rPr>
              <a:t>for</a:t>
            </a:r>
            <a:r>
              <a:rPr sz="1150" spc="-1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constants: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2862" y="1934443"/>
            <a:ext cx="5642610" cy="691215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1910" marR="3747135">
              <a:lnSpc>
                <a:spcPct val="100000"/>
              </a:lnSpc>
              <a:spcBef>
                <a:spcPts val="350"/>
              </a:spcBef>
            </a:pPr>
            <a:r>
              <a:rPr sz="700" dirty="0">
                <a:latin typeface="Courier" charset="0"/>
                <a:cs typeface="Courier" charset="0"/>
              </a:rPr>
              <a:t>final double QUARTER_VALUE = 0.25;  final double DIME_VALUE = 0.1;  final double NICKEL_VALUE = 0.05;  final double PENNY_VALUE =</a:t>
            </a:r>
            <a:r>
              <a:rPr sz="700" spc="10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0.01;</a:t>
            </a:r>
          </a:p>
          <a:p>
            <a:pPr marL="41910">
              <a:lnSpc>
                <a:spcPct val="100000"/>
              </a:lnSpc>
            </a:pPr>
            <a:r>
              <a:rPr sz="700" dirty="0">
                <a:latin typeface="Courier" charset="0"/>
                <a:cs typeface="Courier" charset="0"/>
              </a:rPr>
              <a:t>payment = dollars + quarters * QUARTER_VALUE + dimes *</a:t>
            </a:r>
            <a:r>
              <a:rPr sz="700" spc="120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DIME_VALUE</a:t>
            </a:r>
          </a:p>
          <a:p>
            <a:pPr marL="366395">
              <a:lnSpc>
                <a:spcPct val="100000"/>
              </a:lnSpc>
            </a:pPr>
            <a:r>
              <a:rPr sz="700" dirty="0">
                <a:latin typeface="Courier" charset="0"/>
                <a:cs typeface="Courier" charset="0"/>
              </a:rPr>
              <a:t>+ nickels * NICKEL_VALUE + pennies *</a:t>
            </a:r>
            <a:r>
              <a:rPr sz="700" spc="65" dirty="0">
                <a:latin typeface="Courier" charset="0"/>
                <a:cs typeface="Courier" charset="0"/>
              </a:rPr>
              <a:t> </a:t>
            </a:r>
            <a:r>
              <a:rPr sz="700" dirty="0">
                <a:latin typeface="Courier" charset="0"/>
                <a:cs typeface="Courier" charset="0"/>
              </a:rPr>
              <a:t>PENNY_VALUE;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4750</Words>
  <Application>Microsoft Office PowerPoint</Application>
  <PresentationFormat>Custom</PresentationFormat>
  <Paragraphs>654</Paragraphs>
  <Slides>80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1" baseType="lpstr">
      <vt:lpstr>Office Theme</vt:lpstr>
      <vt:lpstr>Chapter 4 – Fundamental Data Types</vt:lpstr>
      <vt:lpstr>Chapter Goals</vt:lpstr>
      <vt:lpstr>Number Types</vt:lpstr>
      <vt:lpstr>Primitive Types</vt:lpstr>
      <vt:lpstr>Number Literals</vt:lpstr>
      <vt:lpstr>Number Literals</vt:lpstr>
      <vt:lpstr>Overflow</vt:lpstr>
      <vt:lpstr>Rounding Errors</vt:lpstr>
      <vt:lpstr>Constants: final</vt:lpstr>
      <vt:lpstr>Constants: static final</vt:lpstr>
      <vt:lpstr>Syntax 4.1 Constant Declaration</vt:lpstr>
      <vt:lpstr>section_1/CashRegister.java</vt:lpstr>
      <vt:lpstr>section_1/CashRegisterTester.java</vt:lpstr>
      <vt:lpstr>Self Check 4.1</vt:lpstr>
      <vt:lpstr>Self Check 4.2</vt:lpstr>
      <vt:lpstr>Self Check 4.3</vt:lpstr>
      <vt:lpstr>Self Check 4.4</vt:lpstr>
      <vt:lpstr>Self Check 4.5</vt:lpstr>
      <vt:lpstr>Arithmetic Operators</vt:lpstr>
      <vt:lpstr>Increment and Decrement</vt:lpstr>
      <vt:lpstr>Integer Division and Remainder</vt:lpstr>
      <vt:lpstr>Integer Division and Remainder</vt:lpstr>
      <vt:lpstr>Integer Division and Remainder</vt:lpstr>
      <vt:lpstr>Powers and Roots</vt:lpstr>
      <vt:lpstr>Analyzing an Expression</vt:lpstr>
      <vt:lpstr>Mathematical Methods</vt:lpstr>
      <vt:lpstr>Converting Floating-Point Numbers to Integers - Cast</vt:lpstr>
      <vt:lpstr>Converting Floating-Point Numbers to Integers -  Rounding</vt:lpstr>
      <vt:lpstr>Syntax 4.2 Cast</vt:lpstr>
      <vt:lpstr>Arithmetic Expressions</vt:lpstr>
      <vt:lpstr>Self Check 4.6</vt:lpstr>
      <vt:lpstr>Self Check 4.7</vt:lpstr>
      <vt:lpstr>Self Check 4.8</vt:lpstr>
      <vt:lpstr>Self Check 4.9</vt:lpstr>
      <vt:lpstr>Self Check 4.10</vt:lpstr>
      <vt:lpstr>Calling Static Methods</vt:lpstr>
      <vt:lpstr>Reading Input</vt:lpstr>
      <vt:lpstr>Reading Input - Scanner</vt:lpstr>
      <vt:lpstr>Reading Input</vt:lpstr>
      <vt:lpstr>Syntax 4.3 Input Statement</vt:lpstr>
      <vt:lpstr>Formatted Output</vt:lpstr>
      <vt:lpstr>Formatted Output</vt:lpstr>
      <vt:lpstr>Formatted Output</vt:lpstr>
      <vt:lpstr>Formatted Output</vt:lpstr>
      <vt:lpstr>Formatted Output</vt:lpstr>
      <vt:lpstr>section_3/Volume.java</vt:lpstr>
      <vt:lpstr>Self Check 4.11</vt:lpstr>
      <vt:lpstr>Self Check 4.12</vt:lpstr>
      <vt:lpstr>Self Check 4.13</vt:lpstr>
      <vt:lpstr>Self Check 4.14</vt:lpstr>
      <vt:lpstr>Self Check 4.15</vt:lpstr>
      <vt:lpstr>Self Check 4.16</vt:lpstr>
      <vt:lpstr>Problem Solving: First Do It By Hand</vt:lpstr>
      <vt:lpstr>Problem Solving: First Do It By Hand</vt:lpstr>
      <vt:lpstr>Problem Solving: First Do It By Hand</vt:lpstr>
      <vt:lpstr>Self Check 4.17</vt:lpstr>
      <vt:lpstr>Self Check 4.18</vt:lpstr>
      <vt:lpstr>Self Check 4.19</vt:lpstr>
      <vt:lpstr>Self Check 4.20</vt:lpstr>
      <vt:lpstr>Self Check 4.21</vt:lpstr>
      <vt:lpstr>String Type</vt:lpstr>
      <vt:lpstr>Concatenation</vt:lpstr>
      <vt:lpstr>Concatenation</vt:lpstr>
      <vt:lpstr>Concatenation in Print Statements</vt:lpstr>
      <vt:lpstr>String Input</vt:lpstr>
      <vt:lpstr>Escape Sequences</vt:lpstr>
      <vt:lpstr>Strings and Characters</vt:lpstr>
      <vt:lpstr>Strings and Characters</vt:lpstr>
      <vt:lpstr>Substrings</vt:lpstr>
      <vt:lpstr>Substrings</vt:lpstr>
      <vt:lpstr>section_5/Initials.java</vt:lpstr>
      <vt:lpstr>String Operations</vt:lpstr>
      <vt:lpstr>Self Check 4.22</vt:lpstr>
      <vt:lpstr>Self Check 4.23</vt:lpstr>
      <vt:lpstr>Self Check 4.24</vt:lpstr>
      <vt:lpstr>Self Check 4.25</vt:lpstr>
      <vt:lpstr>Self Check 4.26</vt:lpstr>
      <vt:lpstr>International Alphabets and Unicode: German  Keyboard</vt:lpstr>
      <vt:lpstr>Hebrew, Arabic, and English</vt:lpstr>
      <vt:lpstr>Chinese Script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– Fundamental Data Types</dc:title>
  <dc:creator>GDonini</dc:creator>
  <cp:lastModifiedBy>GD</cp:lastModifiedBy>
  <cp:revision>4</cp:revision>
  <dcterms:created xsi:type="dcterms:W3CDTF">2016-01-18T23:22:35Z</dcterms:created>
  <dcterms:modified xsi:type="dcterms:W3CDTF">2016-01-23T05:05:59Z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2016-01-18T00:00:00Z</vt:filetime>
  </property>
  <property fmtid="{D5CDD505-2E9C-101B-9397-08002B2CF9AE}" pid="3" name="Creator">
    <vt:lpwstr>Chromium</vt:lpwstr>
  </property>
  <property fmtid="{D5CDD505-2E9C-101B-9397-08002B2CF9AE}" pid="4" name="LastSaved">
    <vt:filetime>2016-01-18T00:00:00Z</vt:filetime>
  </property>
</Properties>
</file>