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tiff" ContentType="image/tif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58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11" r:id="rId50"/>
    <p:sldId id="312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8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1" r:id="rId85"/>
    <p:sldId id="353" r:id="rId86"/>
    <p:sldId id="354" r:id="rId87"/>
    <p:sldId id="355" r:id="rId88"/>
    <p:sldId id="356" r:id="rId89"/>
    <p:sldId id="357" r:id="rId90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8"/>
    <p:restoredTop sz="94712"/>
  </p:normalViewPr>
  <p:slideViewPr>
    <p:cSldViewPr>
      <p:cViewPr varScale="1">
        <p:scale>
          <a:sx n="124" d="100"/>
          <a:sy n="124" d="100"/>
        </p:scale>
        <p:origin x="-10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4298" y="560042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4298" y="569427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598" y="238874"/>
            <a:ext cx="6112002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0740" y="957026"/>
            <a:ext cx="5593718" cy="1113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\\localhost\Users\Mili\Downloads\BJ6_LectureSlides\ch05\code\section_4\TaxRetur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5\section_4\TaxCalculator.jav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5\code\section_1\ElevatorSimulation.java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Chapter </a:t>
            </a:r>
            <a:r>
              <a:rPr spc="100" dirty="0"/>
              <a:t>5 </a:t>
            </a:r>
            <a:r>
              <a:rPr spc="245" dirty="0"/>
              <a:t>–</a:t>
            </a:r>
            <a:r>
              <a:rPr spc="-160" dirty="0"/>
              <a:t> </a:t>
            </a:r>
            <a:r>
              <a:rPr spc="135" dirty="0"/>
              <a:t>Decisions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7428"/>
            <a:ext cx="43275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Consider the </a:t>
            </a:r>
            <a:r>
              <a:rPr sz="1100" spc="10" dirty="0">
                <a:latin typeface="Arial"/>
                <a:cs typeface="Arial"/>
              </a:rPr>
              <a:t>following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39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compute a discounted </a:t>
            </a:r>
            <a:r>
              <a:rPr sz="1100" spc="10" dirty="0">
                <a:latin typeface="Arial"/>
                <a:cs typeface="Arial"/>
              </a:rPr>
              <a:t>price: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78124"/>
            <a:ext cx="5909310" cy="84895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if (originalPrice &gt;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100)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 -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20;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else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 -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914525"/>
            <a:ext cx="4186554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discounted </a:t>
            </a:r>
            <a:r>
              <a:rPr sz="1100" spc="10" dirty="0">
                <a:latin typeface="Arial"/>
                <a:cs typeface="Arial"/>
              </a:rPr>
              <a:t>price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original price is </a:t>
            </a:r>
            <a:r>
              <a:rPr sz="1100" spc="15" dirty="0">
                <a:latin typeface="Arial"/>
                <a:cs typeface="Arial"/>
              </a:rPr>
              <a:t>95? 100?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105?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dirty="0">
                <a:latin typeface="Arial"/>
                <a:cs typeface="Arial"/>
              </a:rPr>
              <a:t>85. 90.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85.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7268"/>
            <a:ext cx="36315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Compare </a:t>
            </a:r>
            <a:r>
              <a:rPr sz="1100" spc="10" dirty="0">
                <a:latin typeface="Arial"/>
                <a:cs typeface="Arial"/>
              </a:rPr>
              <a:t>this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38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5" dirty="0">
                <a:latin typeface="Arial"/>
                <a:cs typeface="Arial"/>
              </a:rPr>
              <a:t>the one </a:t>
            </a:r>
            <a:r>
              <a:rPr sz="1100" spc="10" dirty="0">
                <a:latin typeface="Arial"/>
                <a:cs typeface="Arial"/>
              </a:rPr>
              <a:t>in Self </a:t>
            </a:r>
            <a:r>
              <a:rPr sz="1100" spc="15" dirty="0">
                <a:latin typeface="Arial"/>
                <a:cs typeface="Arial"/>
              </a:rPr>
              <a:t>Check </a:t>
            </a:r>
            <a:r>
              <a:rPr sz="1100" spc="10" dirty="0">
                <a:latin typeface="Arial"/>
                <a:cs typeface="Arial"/>
              </a:rPr>
              <a:t>2: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77964"/>
            <a:ext cx="5909310" cy="84895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if (originalPrice &lt;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100)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 -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else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 -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20;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914364"/>
            <a:ext cx="5746750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Do </a:t>
            </a:r>
            <a:r>
              <a:rPr sz="1100" spc="15" dirty="0">
                <a:latin typeface="Arial"/>
                <a:cs typeface="Arial"/>
              </a:rPr>
              <a:t>the two statements always compute the </a:t>
            </a:r>
            <a:r>
              <a:rPr sz="1100" spc="20" dirty="0">
                <a:latin typeface="Arial"/>
                <a:cs typeface="Arial"/>
              </a:rPr>
              <a:t>same </a:t>
            </a:r>
            <a:r>
              <a:rPr sz="1100" spc="15" dirty="0">
                <a:latin typeface="Arial"/>
                <a:cs typeface="Arial"/>
              </a:rPr>
              <a:t>value?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not, </a:t>
            </a:r>
            <a:r>
              <a:rPr sz="1100" spc="20" dirty="0">
                <a:latin typeface="Arial"/>
                <a:cs typeface="Arial"/>
              </a:rPr>
              <a:t>when </a:t>
            </a:r>
            <a:r>
              <a:rPr sz="1100" spc="15" dirty="0">
                <a:latin typeface="Arial"/>
                <a:cs typeface="Arial"/>
              </a:rPr>
              <a:t>do the values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differ?</a:t>
            </a:r>
            <a:endParaRPr sz="1100" dirty="0">
              <a:latin typeface="Arial"/>
              <a:cs typeface="Arial"/>
            </a:endParaRPr>
          </a:p>
          <a:p>
            <a:pPr marL="271780" marR="24765">
              <a:lnSpc>
                <a:spcPct val="118100"/>
              </a:lnSpc>
              <a:spcBef>
                <a:spcPts val="56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only difference is if </a:t>
            </a:r>
            <a:r>
              <a:rPr sz="1350" spc="5" dirty="0">
                <a:latin typeface="Courier" charset="0"/>
                <a:cs typeface="Courier" charset="0"/>
              </a:rPr>
              <a:t>originalPrice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100. The  statement </a:t>
            </a:r>
            <a:r>
              <a:rPr sz="1350" dirty="0">
                <a:latin typeface="Arial"/>
                <a:cs typeface="Arial"/>
              </a:rPr>
              <a:t>in Self </a:t>
            </a:r>
            <a:r>
              <a:rPr sz="1350" spc="5" dirty="0">
                <a:latin typeface="Arial"/>
                <a:cs typeface="Arial"/>
              </a:rPr>
              <a:t>Check 2 </a:t>
            </a:r>
            <a:r>
              <a:rPr sz="1350" dirty="0">
                <a:latin typeface="Arial"/>
                <a:cs typeface="Arial"/>
              </a:rPr>
              <a:t>sets </a:t>
            </a:r>
            <a:r>
              <a:rPr sz="1350" spc="5" dirty="0">
                <a:latin typeface="Courier" charset="0"/>
                <a:cs typeface="Courier" charset="0"/>
              </a:rPr>
              <a:t>discountedPrice</a:t>
            </a:r>
            <a:r>
              <a:rPr sz="1350" spc="-425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to 90; this </a:t>
            </a:r>
            <a:r>
              <a:rPr sz="1350" spc="5" dirty="0">
                <a:latin typeface="Arial"/>
                <a:cs typeface="Arial"/>
              </a:rPr>
              <a:t>one </a:t>
            </a:r>
            <a:r>
              <a:rPr sz="1350" dirty="0">
                <a:latin typeface="Arial"/>
                <a:cs typeface="Arial"/>
              </a:rPr>
              <a:t>sets  it to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80.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9267"/>
            <a:ext cx="4186554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Consider the </a:t>
            </a:r>
            <a:r>
              <a:rPr sz="1100" spc="10" dirty="0">
                <a:latin typeface="Arial"/>
                <a:cs typeface="Arial"/>
              </a:rPr>
              <a:t>following </a:t>
            </a:r>
            <a:r>
              <a:rPr sz="1100" spc="15" dirty="0">
                <a:latin typeface="Arial"/>
                <a:cs typeface="Arial"/>
              </a:rPr>
              <a:t>statements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compute a discounted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price: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69963"/>
            <a:ext cx="5909310" cy="548868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 marR="4182745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originalPrice;  if (originalPrice &gt;</a:t>
            </a:r>
            <a:r>
              <a:rPr sz="650" spc="-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100)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originalPrice -</a:t>
            </a:r>
            <a:r>
              <a:rPr sz="650" spc="2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605518"/>
            <a:ext cx="4186554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discounted </a:t>
            </a:r>
            <a:r>
              <a:rPr sz="1100" spc="10" dirty="0">
                <a:latin typeface="Arial"/>
                <a:cs typeface="Arial"/>
              </a:rPr>
              <a:t>price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original price is </a:t>
            </a:r>
            <a:r>
              <a:rPr sz="1100" spc="15" dirty="0">
                <a:latin typeface="Arial"/>
                <a:cs typeface="Arial"/>
              </a:rPr>
              <a:t>95? 100?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105?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dirty="0">
                <a:latin typeface="Arial"/>
                <a:cs typeface="Arial"/>
              </a:rPr>
              <a:t>95. </a:t>
            </a:r>
            <a:r>
              <a:rPr sz="1350" spc="5" dirty="0">
                <a:latin typeface="Arial"/>
                <a:cs typeface="Arial"/>
              </a:rPr>
              <a:t>100.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95.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2126"/>
            <a:ext cx="6062345" cy="1014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00"/>
              </a:lnSpc>
            </a:pP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variables </a:t>
            </a:r>
            <a:r>
              <a:rPr sz="1100" spc="20" dirty="0">
                <a:latin typeface="Courier" charset="0"/>
                <a:cs typeface="Courier" charset="0"/>
              </a:rPr>
              <a:t>fuelAmount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fuelCapacity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hold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actual </a:t>
            </a:r>
            <a:r>
              <a:rPr sz="1100" spc="15" dirty="0">
                <a:latin typeface="Arial"/>
                <a:cs typeface="Arial"/>
              </a:rPr>
              <a:t>amount</a:t>
            </a:r>
            <a:r>
              <a:rPr sz="1100" spc="10" dirty="0">
                <a:latin typeface="Arial"/>
                <a:cs typeface="Arial"/>
              </a:rPr>
              <a:t> of fuel </a:t>
            </a:r>
            <a:r>
              <a:rPr sz="1100" spc="15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size of 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fuel </a:t>
            </a:r>
            <a:r>
              <a:rPr sz="1100" spc="15" dirty="0">
                <a:latin typeface="Arial"/>
                <a:cs typeface="Arial"/>
              </a:rPr>
              <a:t>tank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10" dirty="0">
                <a:latin typeface="Arial"/>
                <a:cs typeface="Arial"/>
              </a:rPr>
              <a:t>vehicle.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less </a:t>
            </a:r>
            <a:r>
              <a:rPr sz="1100" spc="15" dirty="0">
                <a:latin typeface="Arial"/>
                <a:cs typeface="Arial"/>
              </a:rPr>
              <a:t>than 10 percent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remaining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tank,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10" dirty="0">
                <a:latin typeface="Arial"/>
                <a:cs typeface="Arial"/>
              </a:rPr>
              <a:t>status light </a:t>
            </a:r>
            <a:r>
              <a:rPr sz="1100" spc="15" dirty="0">
                <a:latin typeface="Arial"/>
                <a:cs typeface="Arial"/>
              </a:rPr>
              <a:t>should  show a red </a:t>
            </a:r>
            <a:r>
              <a:rPr sz="1100" spc="10" dirty="0">
                <a:latin typeface="Arial"/>
                <a:cs typeface="Arial"/>
              </a:rPr>
              <a:t>color; </a:t>
            </a:r>
            <a:r>
              <a:rPr sz="1100" spc="15" dirty="0">
                <a:latin typeface="Arial"/>
                <a:cs typeface="Arial"/>
              </a:rPr>
              <a:t>otherwise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shows a green </a:t>
            </a:r>
            <a:r>
              <a:rPr sz="1100" spc="10" dirty="0">
                <a:latin typeface="Arial"/>
                <a:cs typeface="Arial"/>
              </a:rPr>
              <a:t>color. </a:t>
            </a:r>
            <a:r>
              <a:rPr sz="1100" spc="15" dirty="0">
                <a:latin typeface="Arial"/>
                <a:cs typeface="Arial"/>
              </a:rPr>
              <a:t>Simulate </a:t>
            </a:r>
            <a:r>
              <a:rPr sz="1100" spc="10" dirty="0">
                <a:latin typeface="Arial"/>
                <a:cs typeface="Arial"/>
              </a:rPr>
              <a:t>this </a:t>
            </a:r>
            <a:r>
              <a:rPr sz="1100" spc="15" dirty="0">
                <a:latin typeface="Arial"/>
                <a:cs typeface="Arial"/>
              </a:rPr>
              <a:t>process by </a:t>
            </a:r>
            <a:r>
              <a:rPr sz="1100" spc="10" dirty="0">
                <a:latin typeface="Arial"/>
                <a:cs typeface="Arial"/>
              </a:rPr>
              <a:t>printing </a:t>
            </a:r>
            <a:r>
              <a:rPr sz="1100" spc="15" dirty="0">
                <a:latin typeface="Arial"/>
                <a:cs typeface="Arial"/>
              </a:rPr>
              <a:t>out </a:t>
            </a:r>
            <a:r>
              <a:rPr sz="1100" spc="10" dirty="0">
                <a:latin typeface="Arial"/>
                <a:cs typeface="Arial"/>
              </a:rPr>
              <a:t>either  </a:t>
            </a:r>
            <a:r>
              <a:rPr sz="1100" spc="20" dirty="0">
                <a:latin typeface="Courier" charset="0"/>
                <a:cs typeface="Courier" charset="0"/>
              </a:rPr>
              <a:t>"red"</a:t>
            </a:r>
            <a:r>
              <a:rPr sz="1100" spc="-41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or </a:t>
            </a:r>
            <a:r>
              <a:rPr sz="1100" spc="15" dirty="0">
                <a:latin typeface="Courier" charset="0"/>
                <a:cs typeface="Courier" charset="0"/>
              </a:rPr>
              <a:t>"green"</a:t>
            </a:r>
            <a:r>
              <a:rPr sz="1100" spc="1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31" y="1826055"/>
            <a:ext cx="5454015" cy="103810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(fuelAmount &lt; 0.10 *</a:t>
            </a:r>
            <a:r>
              <a:rPr sz="800" spc="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fuelCapacity)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System.out.println("red");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System.out.println("green");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0087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Avoid </a:t>
            </a:r>
            <a:r>
              <a:rPr spc="105" dirty="0"/>
              <a:t>Duplication </a:t>
            </a:r>
            <a:r>
              <a:rPr spc="90" dirty="0"/>
              <a:t>in</a:t>
            </a:r>
            <a:r>
              <a:rPr spc="-185" dirty="0"/>
              <a:t> </a:t>
            </a:r>
            <a:r>
              <a:rPr spc="100" dirty="0"/>
              <a:t>Branches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9250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0934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71194"/>
            <a:ext cx="4892675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If </a:t>
            </a:r>
            <a:r>
              <a:rPr sz="1350" spc="5" dirty="0">
                <a:latin typeface="Arial"/>
                <a:cs typeface="Arial"/>
              </a:rPr>
              <a:t>you have </a:t>
            </a:r>
            <a:r>
              <a:rPr sz="1350" dirty="0">
                <a:latin typeface="Arial"/>
                <a:cs typeface="Arial"/>
              </a:rPr>
              <a:t>duplicate </a:t>
            </a:r>
            <a:r>
              <a:rPr sz="1350" spc="5" dirty="0">
                <a:latin typeface="Arial"/>
                <a:cs typeface="Arial"/>
              </a:rPr>
              <a:t>code </a:t>
            </a:r>
            <a:r>
              <a:rPr sz="1350" dirty="0">
                <a:latin typeface="Arial"/>
                <a:cs typeface="Arial"/>
              </a:rPr>
              <a:t>in </a:t>
            </a:r>
            <a:r>
              <a:rPr sz="1350" spc="5" dirty="0">
                <a:latin typeface="Arial"/>
                <a:cs typeface="Arial"/>
              </a:rPr>
              <a:t>each branch, move </a:t>
            </a:r>
            <a:r>
              <a:rPr sz="1350" dirty="0">
                <a:latin typeface="Arial"/>
                <a:cs typeface="Arial"/>
              </a:rPr>
              <a:t>it out of the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spc="5" dirty="0">
                <a:latin typeface="Arial"/>
                <a:cs typeface="Arial"/>
              </a:rPr>
              <a:t>statement.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50" dirty="0">
                <a:latin typeface="Arial"/>
                <a:cs typeface="Arial"/>
              </a:rPr>
              <a:t>Don't </a:t>
            </a:r>
            <a:r>
              <a:rPr sz="1350" spc="5" dirty="0">
                <a:latin typeface="Arial"/>
                <a:cs typeface="Arial"/>
              </a:rPr>
              <a:t>do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0431" y="1579048"/>
            <a:ext cx="5454015" cy="1284325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(floor &gt;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 = floor -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1;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System.out.println("Actual floor: " +</a:t>
            </a:r>
            <a:r>
              <a:rPr sz="800" spc="1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actualFloor);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 =</a:t>
            </a:r>
            <a:r>
              <a:rPr sz="800" spc="-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floor;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System.out.println("Actual floor: " +</a:t>
            </a:r>
            <a:r>
              <a:rPr sz="800" spc="1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actualFloor);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980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Avoid </a:t>
            </a:r>
            <a:r>
              <a:rPr spc="105" dirty="0"/>
              <a:t>Duplication </a:t>
            </a:r>
            <a:r>
              <a:rPr spc="90" dirty="0"/>
              <a:t>in </a:t>
            </a:r>
            <a:r>
              <a:rPr spc="100" dirty="0"/>
              <a:t>Branches</a:t>
            </a:r>
            <a:r>
              <a:rPr spc="-215" dirty="0"/>
              <a:t> </a:t>
            </a:r>
            <a:r>
              <a:rPr spc="70" dirty="0"/>
              <a:t>(continued)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450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3193"/>
            <a:ext cx="11684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Do </a:t>
            </a:r>
            <a:r>
              <a:rPr sz="1350" dirty="0">
                <a:latin typeface="Arial"/>
                <a:cs typeface="Arial"/>
              </a:rPr>
              <a:t>this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instead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1046496"/>
            <a:ext cx="5454015" cy="116121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(floor &gt;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 = floor -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 =</a:t>
            </a:r>
            <a:r>
              <a:rPr sz="800" spc="-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floor;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System.out.println("Actual floor: " +</a:t>
            </a:r>
            <a:r>
              <a:rPr sz="800" spc="1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actualFloor);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245044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273585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2249510"/>
            <a:ext cx="3743325" cy="58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700"/>
              </a:lnSpc>
            </a:pPr>
            <a:r>
              <a:rPr sz="1350" dirty="0">
                <a:latin typeface="Arial"/>
                <a:cs typeface="Arial"/>
              </a:rPr>
              <a:t>It will </a:t>
            </a:r>
            <a:r>
              <a:rPr sz="1350" spc="5" dirty="0">
                <a:latin typeface="Arial"/>
                <a:cs typeface="Arial"/>
              </a:rPr>
              <a:t>make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code much </a:t>
            </a:r>
            <a:r>
              <a:rPr sz="1350" dirty="0">
                <a:latin typeface="Arial"/>
                <a:cs typeface="Arial"/>
              </a:rPr>
              <a:t>easier to maintain.  </a:t>
            </a:r>
            <a:r>
              <a:rPr sz="1350" spc="5" dirty="0">
                <a:latin typeface="Arial"/>
                <a:cs typeface="Arial"/>
              </a:rPr>
              <a:t>Changes </a:t>
            </a:r>
            <a:r>
              <a:rPr sz="1350" dirty="0">
                <a:latin typeface="Arial"/>
                <a:cs typeface="Arial"/>
              </a:rPr>
              <a:t>will only </a:t>
            </a:r>
            <a:r>
              <a:rPr sz="1350" spc="5" dirty="0">
                <a:latin typeface="Arial"/>
                <a:cs typeface="Arial"/>
              </a:rPr>
              <a:t>need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be made </a:t>
            </a:r>
            <a:r>
              <a:rPr sz="1350" dirty="0">
                <a:latin typeface="Arial"/>
                <a:cs typeface="Arial"/>
              </a:rPr>
              <a:t>in </a:t>
            </a:r>
            <a:r>
              <a:rPr sz="1350" spc="5" dirty="0">
                <a:latin typeface="Arial"/>
                <a:cs typeface="Arial"/>
              </a:rPr>
              <a:t>one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place.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598" y="990600"/>
            <a:ext cx="3235890" cy="312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 </a:t>
            </a:r>
            <a:r>
              <a:rPr spc="70" dirty="0"/>
              <a:t>Values: </a:t>
            </a:r>
            <a:r>
              <a:rPr spc="85" dirty="0"/>
              <a:t>Relational</a:t>
            </a:r>
            <a:r>
              <a:rPr spc="-160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8600" y="998306"/>
            <a:ext cx="2402808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2000" spc="10" dirty="0">
                <a:latin typeface="Arial"/>
                <a:cs typeface="Arial"/>
              </a:rPr>
              <a:t>In </a:t>
            </a:r>
            <a:r>
              <a:rPr sz="2000" spc="15" dirty="0">
                <a:latin typeface="Arial"/>
                <a:cs typeface="Arial"/>
              </a:rPr>
              <a:t>Java, you use a </a:t>
            </a:r>
            <a:r>
              <a:rPr sz="2000" spc="10" dirty="0">
                <a:latin typeface="Arial"/>
                <a:cs typeface="Arial"/>
              </a:rPr>
              <a:t>relational </a:t>
            </a:r>
            <a:r>
              <a:rPr sz="2000" spc="15" dirty="0">
                <a:latin typeface="Arial"/>
                <a:cs typeface="Arial"/>
              </a:rPr>
              <a:t>operator </a:t>
            </a:r>
            <a:r>
              <a:rPr sz="2000" spc="10" dirty="0">
                <a:latin typeface="Arial"/>
                <a:cs typeface="Arial"/>
              </a:rPr>
              <a:t>to </a:t>
            </a:r>
            <a:r>
              <a:rPr sz="2000" spc="15" dirty="0">
                <a:latin typeface="Arial"/>
                <a:cs typeface="Arial"/>
              </a:rPr>
              <a:t>check whether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one  value </a:t>
            </a:r>
            <a:r>
              <a:rPr sz="2000" spc="10" dirty="0">
                <a:latin typeface="Arial"/>
                <a:cs typeface="Arial"/>
              </a:rPr>
              <a:t>is </a:t>
            </a:r>
            <a:r>
              <a:rPr sz="2000" spc="15" dirty="0">
                <a:latin typeface="Arial"/>
                <a:cs typeface="Arial"/>
              </a:rPr>
              <a:t>greater than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another.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948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 </a:t>
            </a:r>
            <a:r>
              <a:rPr spc="70" dirty="0"/>
              <a:t>Values: </a:t>
            </a:r>
            <a:r>
              <a:rPr spc="85" dirty="0"/>
              <a:t>Relational</a:t>
            </a:r>
            <a:r>
              <a:rPr spc="-160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418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2873"/>
            <a:ext cx="28879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Relational </a:t>
            </a:r>
            <a:r>
              <a:rPr sz="1350" spc="5" dirty="0">
                <a:latin typeface="Arial"/>
                <a:cs typeface="Arial"/>
              </a:rPr>
              <a:t>operators compare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values: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3922" y="1075062"/>
          <a:ext cx="3405799" cy="1887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605"/>
                <a:gridCol w="1228264"/>
                <a:gridCol w="1704930"/>
              </a:tblGrid>
              <a:tr h="600174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Java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R="7429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ourier" charset="0"/>
                          <a:cs typeface="Courier" charset="0"/>
                        </a:rPr>
                        <a:t>&gt;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Math</a:t>
                      </a:r>
                      <a:r>
                        <a:rPr sz="1200" b="1" spc="-6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Notation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than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456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0" dirty="0">
                          <a:latin typeface="Courier" charset="0"/>
                          <a:cs typeface="Courier" charset="0"/>
                        </a:rPr>
                        <a:t>&gt;=</a:t>
                      </a:r>
                      <a:endParaRPr sz="12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≥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Greater than or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equal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456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Courier" charset="0"/>
                          <a:cs typeface="Courier" charset="0"/>
                        </a:rPr>
                        <a:t>&lt;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&lt;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than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456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0" dirty="0">
                          <a:latin typeface="Courier" charset="0"/>
                          <a:cs typeface="Courier" charset="0"/>
                        </a:rPr>
                        <a:t>&lt;=</a:t>
                      </a:r>
                      <a:endParaRPr sz="12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≤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Less than or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equal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456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0" dirty="0">
                          <a:latin typeface="Courier" charset="0"/>
                          <a:cs typeface="Courier" charset="0"/>
                        </a:rPr>
                        <a:t>==</a:t>
                      </a:r>
                      <a:endParaRPr sz="12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Equal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8601"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0" dirty="0">
                          <a:latin typeface="Courier" charset="0"/>
                          <a:cs typeface="Courier" charset="0"/>
                        </a:rPr>
                        <a:t>!=</a:t>
                      </a:r>
                      <a:endParaRPr sz="12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≠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equal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22294" y="312123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2999927"/>
            <a:ext cx="249110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==</a:t>
            </a:r>
            <a:r>
              <a:rPr sz="1350" spc="-47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denotes </a:t>
            </a:r>
            <a:r>
              <a:rPr sz="1350" dirty="0">
                <a:latin typeface="Arial"/>
                <a:cs typeface="Arial"/>
              </a:rPr>
              <a:t>equality testing: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0431" y="3290944"/>
            <a:ext cx="5454015" cy="430245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floor = 13; // Assign 13 to</a:t>
            </a:r>
            <a:r>
              <a:rPr sz="800" spc="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floor</a:t>
            </a:r>
            <a:endParaRPr sz="8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800" spc="5" dirty="0">
                <a:latin typeface="Courier" charset="0"/>
                <a:cs typeface="Courier" charset="0"/>
              </a:rPr>
              <a:t>if (floor == 13) // Test whether floor equals</a:t>
            </a:r>
            <a:r>
              <a:rPr sz="800" spc="9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294" y="395434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0740" y="3833037"/>
            <a:ext cx="5414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Relational </a:t>
            </a:r>
            <a:r>
              <a:rPr sz="1350" spc="5" dirty="0">
                <a:latin typeface="Arial"/>
                <a:cs typeface="Arial"/>
              </a:rPr>
              <a:t>operators have lower precedence than </a:t>
            </a:r>
            <a:r>
              <a:rPr sz="1350" dirty="0">
                <a:latin typeface="Arial"/>
                <a:cs typeface="Arial"/>
              </a:rPr>
              <a:t>arithmetic</a:t>
            </a:r>
            <a:r>
              <a:rPr sz="1350" spc="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operators: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0431" y="4124054"/>
            <a:ext cx="5454015" cy="176329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floor - 1 &lt;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932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>
                <a:solidFill>
                  <a:srgbClr val="125859"/>
                </a:solidFill>
              </a:rPr>
              <a:t>Syntax </a:t>
            </a:r>
            <a:r>
              <a:rPr spc="-5" dirty="0">
                <a:solidFill>
                  <a:srgbClr val="125859"/>
                </a:solidFill>
              </a:rPr>
              <a:t>5.2</a:t>
            </a:r>
            <a:r>
              <a:rPr spc="-75" dirty="0">
                <a:solidFill>
                  <a:srgbClr val="125859"/>
                </a:solidFill>
              </a:rPr>
              <a:t> </a:t>
            </a:r>
            <a:r>
              <a:rPr spc="150" dirty="0"/>
              <a:t>Comparisons</a:t>
            </a:r>
          </a:p>
        </p:txBody>
      </p:sp>
      <p:sp>
        <p:nvSpPr>
          <p:cNvPr id="4" name="object 4"/>
          <p:cNvSpPr/>
          <p:nvPr/>
        </p:nvSpPr>
        <p:spPr>
          <a:xfrm>
            <a:off x="760886" y="784021"/>
            <a:ext cx="6009424" cy="3548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9033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 </a:t>
            </a:r>
            <a:r>
              <a:rPr spc="75" dirty="0"/>
              <a:t>Floating-Point</a:t>
            </a:r>
            <a:r>
              <a:rPr spc="-114" dirty="0"/>
              <a:t> </a:t>
            </a:r>
            <a:r>
              <a:rPr spc="145" dirty="0"/>
              <a:t>Numbers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373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2426"/>
            <a:ext cx="15049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Consider </a:t>
            </a:r>
            <a:r>
              <a:rPr sz="1350" dirty="0">
                <a:latin typeface="Arial"/>
                <a:cs typeface="Arial"/>
              </a:rPr>
              <a:t>this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code: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1045729"/>
            <a:ext cx="5454015" cy="126060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8260" marR="4340860">
              <a:lnSpc>
                <a:spcPct val="147200"/>
              </a:lnSpc>
              <a:spcBef>
                <a:spcPts val="210"/>
              </a:spcBef>
            </a:pPr>
            <a:r>
              <a:rPr sz="550" spc="10" dirty="0">
                <a:latin typeface="Courier" charset="0"/>
                <a:cs typeface="Courier" charset="0"/>
              </a:rPr>
              <a:t>double r = Math.sqrt(2);  double d = r * r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-2;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if (d ==</a:t>
            </a:r>
            <a:r>
              <a:rPr sz="550" spc="-7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0)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System.out.println("sqrt(2)squared minus 2 is</a:t>
            </a:r>
            <a:r>
              <a:rPr sz="550" spc="3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0");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else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System.out.println("sqrt(2)squared minus 2 is not 0 but " +</a:t>
            </a:r>
            <a:r>
              <a:rPr sz="550" spc="5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d);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257309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335220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294" y="363762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3995" y="390375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19284" y="38569"/>
                </a:moveTo>
                <a:lnTo>
                  <a:pt x="10846" y="37400"/>
                </a:lnTo>
                <a:lnTo>
                  <a:pt x="4820" y="33845"/>
                </a:lnTo>
                <a:lnTo>
                  <a:pt x="1204" y="27830"/>
                </a:lnTo>
                <a:lnTo>
                  <a:pt x="0" y="19284"/>
                </a:lnTo>
                <a:lnTo>
                  <a:pt x="1204" y="10739"/>
                </a:lnTo>
                <a:lnTo>
                  <a:pt x="4820" y="4724"/>
                </a:lnTo>
                <a:lnTo>
                  <a:pt x="10846" y="1169"/>
                </a:lnTo>
                <a:lnTo>
                  <a:pt x="19284" y="0"/>
                </a:lnTo>
                <a:lnTo>
                  <a:pt x="27723" y="1169"/>
                </a:lnTo>
                <a:lnTo>
                  <a:pt x="33749" y="4724"/>
                </a:lnTo>
                <a:lnTo>
                  <a:pt x="37364" y="10739"/>
                </a:lnTo>
                <a:lnTo>
                  <a:pt x="38569" y="19284"/>
                </a:lnTo>
                <a:lnTo>
                  <a:pt x="37364" y="27830"/>
                </a:lnTo>
                <a:lnTo>
                  <a:pt x="33749" y="33845"/>
                </a:lnTo>
                <a:lnTo>
                  <a:pt x="27723" y="37400"/>
                </a:lnTo>
                <a:lnTo>
                  <a:pt x="19284" y="38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0740" y="2451788"/>
            <a:ext cx="4827905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It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prints:</a:t>
            </a:r>
          </a:p>
          <a:p>
            <a:pPr marL="12700" marR="1058545" indent="103505">
              <a:lnSpc>
                <a:spcPct val="120000"/>
              </a:lnSpc>
            </a:pPr>
            <a:r>
              <a:rPr sz="1350" spc="5" dirty="0">
                <a:latin typeface="Courier" charset="0"/>
                <a:cs typeface="Courier" charset="0"/>
              </a:rPr>
              <a:t>sqrt(2)squared minus 2 is not 0</a:t>
            </a:r>
            <a:r>
              <a:rPr sz="1350" spc="-5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but  4.440892098500626E-16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This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due </a:t>
            </a:r>
            <a:r>
              <a:rPr sz="1350" dirty="0">
                <a:latin typeface="Arial"/>
                <a:cs typeface="Arial"/>
              </a:rPr>
              <a:t>to round-off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errors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When comparing </a:t>
            </a:r>
            <a:r>
              <a:rPr sz="1350" dirty="0">
                <a:latin typeface="Arial"/>
                <a:cs typeface="Arial"/>
              </a:rPr>
              <a:t>floating-point </a:t>
            </a:r>
            <a:r>
              <a:rPr sz="1350" spc="5" dirty="0">
                <a:latin typeface="Arial"/>
                <a:cs typeface="Arial"/>
              </a:rPr>
              <a:t>numbers, </a:t>
            </a:r>
            <a:r>
              <a:rPr sz="1350" dirty="0">
                <a:latin typeface="Arial"/>
                <a:cs typeface="Arial"/>
              </a:rPr>
              <a:t>don’t test for</a:t>
            </a:r>
            <a:r>
              <a:rPr sz="1350" spc="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equality.</a:t>
            </a:r>
          </a:p>
          <a:p>
            <a:pPr marL="323215">
              <a:lnSpc>
                <a:spcPct val="100000"/>
              </a:lnSpc>
              <a:spcBef>
                <a:spcPts val="805"/>
              </a:spcBef>
            </a:pPr>
            <a:r>
              <a:rPr sz="1050" spc="-10" dirty="0">
                <a:latin typeface="Arial"/>
                <a:cs typeface="Arial"/>
              </a:rPr>
              <a:t>Check </a:t>
            </a:r>
            <a:r>
              <a:rPr sz="1050" spc="-5" dirty="0">
                <a:latin typeface="Arial"/>
                <a:cs typeface="Arial"/>
              </a:rPr>
              <a:t>whether they are close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enough.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304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Chapter</a:t>
            </a:r>
            <a:r>
              <a:rPr spc="-50" dirty="0"/>
              <a:t> </a:t>
            </a:r>
            <a:r>
              <a:rPr spc="140"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760886" y="784034"/>
            <a:ext cx="3895712" cy="278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384991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413533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441303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469845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294" y="497615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740" y="3728608"/>
            <a:ext cx="435737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To implement </a:t>
            </a:r>
            <a:r>
              <a:rPr sz="1350" dirty="0">
                <a:latin typeface="Arial"/>
                <a:cs typeface="Arial"/>
              </a:rPr>
              <a:t>decisions </a:t>
            </a:r>
            <a:r>
              <a:rPr sz="1350" spc="5" dirty="0">
                <a:latin typeface="Arial"/>
                <a:cs typeface="Arial"/>
              </a:rPr>
              <a:t>using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5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statements</a:t>
            </a:r>
            <a:endParaRPr sz="1350" dirty="0">
              <a:latin typeface="Arial"/>
              <a:cs typeface="Arial"/>
            </a:endParaRPr>
          </a:p>
          <a:p>
            <a:pPr marL="12700" marR="5080">
              <a:lnSpc>
                <a:spcPct val="135000"/>
              </a:lnSpc>
              <a:spcBef>
                <a:spcPts val="60"/>
              </a:spcBef>
            </a:pPr>
            <a:r>
              <a:rPr sz="1350" spc="5" dirty="0">
                <a:latin typeface="Arial"/>
                <a:cs typeface="Arial"/>
              </a:rPr>
              <a:t>To compare </a:t>
            </a:r>
            <a:r>
              <a:rPr sz="1350" dirty="0">
                <a:latin typeface="Arial"/>
                <a:cs typeface="Arial"/>
              </a:rPr>
              <a:t>integers, floating-point </a:t>
            </a:r>
            <a:r>
              <a:rPr sz="1350" spc="5" dirty="0">
                <a:latin typeface="Arial"/>
                <a:cs typeface="Arial"/>
              </a:rPr>
              <a:t>numbers, and </a:t>
            </a:r>
            <a:r>
              <a:rPr sz="1350" dirty="0">
                <a:latin typeface="Arial"/>
                <a:cs typeface="Arial"/>
              </a:rPr>
              <a:t>strings  </a:t>
            </a: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write </a:t>
            </a:r>
            <a:r>
              <a:rPr sz="1350" spc="5" dirty="0">
                <a:latin typeface="Arial"/>
                <a:cs typeface="Arial"/>
              </a:rPr>
              <a:t>statements using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Boolean data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type</a:t>
            </a:r>
            <a:endParaRPr sz="1350" dirty="0">
              <a:latin typeface="Arial"/>
              <a:cs typeface="Arial"/>
            </a:endParaRPr>
          </a:p>
          <a:p>
            <a:pPr marL="12700" marR="715645">
              <a:lnSpc>
                <a:spcPct val="135000"/>
              </a:lnSpc>
              <a:spcBef>
                <a:spcPts val="60"/>
              </a:spcBef>
            </a:pPr>
            <a:r>
              <a:rPr sz="1350" spc="5" dirty="0">
                <a:latin typeface="Arial"/>
                <a:cs typeface="Arial"/>
              </a:rPr>
              <a:t>To develop </a:t>
            </a:r>
            <a:r>
              <a:rPr sz="1350" dirty="0">
                <a:latin typeface="Arial"/>
                <a:cs typeface="Arial"/>
              </a:rPr>
              <a:t>strategies for testing </a:t>
            </a:r>
            <a:r>
              <a:rPr sz="1350" spc="5" dirty="0">
                <a:latin typeface="Arial"/>
                <a:cs typeface="Arial"/>
              </a:rPr>
              <a:t>your programs  To </a:t>
            </a:r>
            <a:r>
              <a:rPr sz="1350" dirty="0">
                <a:latin typeface="Arial"/>
                <a:cs typeface="Arial"/>
              </a:rPr>
              <a:t>validate </a:t>
            </a:r>
            <a:r>
              <a:rPr sz="1350" spc="5" dirty="0">
                <a:latin typeface="Arial"/>
                <a:cs typeface="Arial"/>
              </a:rPr>
              <a:t>user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input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8873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 </a:t>
            </a:r>
            <a:r>
              <a:rPr spc="75" dirty="0"/>
              <a:t>Floating-Point</a:t>
            </a:r>
            <a:r>
              <a:rPr spc="-114" dirty="0"/>
              <a:t> </a:t>
            </a:r>
            <a:r>
              <a:rPr spc="145" dirty="0"/>
              <a:t>Numbers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9128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0812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36650"/>
            <a:ext cx="549084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8015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To avoid </a:t>
            </a:r>
            <a:r>
              <a:rPr sz="1350" dirty="0">
                <a:latin typeface="Arial"/>
                <a:cs typeface="Arial"/>
              </a:rPr>
              <a:t>roundoff errors, don't </a:t>
            </a:r>
            <a:r>
              <a:rPr sz="1350" spc="5" dirty="0">
                <a:latin typeface="Arial"/>
                <a:cs typeface="Arial"/>
              </a:rPr>
              <a:t>use </a:t>
            </a:r>
            <a:r>
              <a:rPr sz="1350" spc="5" dirty="0">
                <a:latin typeface="Courier" charset="0"/>
                <a:cs typeface="Courier" charset="0"/>
              </a:rPr>
              <a:t>==</a:t>
            </a:r>
            <a:r>
              <a:rPr sz="1350" spc="-390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compare </a:t>
            </a:r>
            <a:r>
              <a:rPr sz="1350" dirty="0">
                <a:latin typeface="Arial"/>
                <a:cs typeface="Arial"/>
              </a:rPr>
              <a:t>floating-point  </a:t>
            </a:r>
            <a:r>
              <a:rPr sz="1350" spc="5" dirty="0">
                <a:latin typeface="Arial"/>
                <a:cs typeface="Arial"/>
              </a:rPr>
              <a:t>numbers.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50" spc="5" dirty="0">
                <a:latin typeface="Arial"/>
                <a:cs typeface="Arial"/>
              </a:rPr>
              <a:t>To compare </a:t>
            </a:r>
            <a:r>
              <a:rPr sz="1350" dirty="0">
                <a:latin typeface="Arial"/>
                <a:cs typeface="Arial"/>
              </a:rPr>
              <a:t>floating-point </a:t>
            </a:r>
            <a:r>
              <a:rPr sz="1350" spc="5" dirty="0">
                <a:latin typeface="Arial"/>
                <a:cs typeface="Arial"/>
              </a:rPr>
              <a:t>numbers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whether they are </a:t>
            </a:r>
            <a:r>
              <a:rPr sz="1350" i="1" spc="5" dirty="0">
                <a:latin typeface="Arial"/>
                <a:cs typeface="Arial"/>
              </a:rPr>
              <a:t>close</a:t>
            </a:r>
            <a:r>
              <a:rPr sz="1350" i="1" spc="-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enough</a:t>
            </a:r>
            <a:r>
              <a:rPr sz="1350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dirty="0">
                <a:latin typeface="Arial"/>
                <a:cs typeface="Arial"/>
              </a:rPr>
              <a:t>|</a:t>
            </a:r>
            <a:r>
              <a:rPr sz="1350" i="1" dirty="0">
                <a:latin typeface="Arial"/>
                <a:cs typeface="Arial"/>
              </a:rPr>
              <a:t>x </a:t>
            </a:r>
            <a:r>
              <a:rPr sz="1350" dirty="0">
                <a:latin typeface="Arial"/>
                <a:cs typeface="Arial"/>
              </a:rPr>
              <a:t>- </a:t>
            </a:r>
            <a:r>
              <a:rPr sz="1350" i="1" dirty="0">
                <a:latin typeface="Arial"/>
                <a:cs typeface="Arial"/>
              </a:rPr>
              <a:t>y</a:t>
            </a:r>
            <a:r>
              <a:rPr sz="1350" dirty="0">
                <a:latin typeface="Arial"/>
                <a:cs typeface="Arial"/>
              </a:rPr>
              <a:t>| </a:t>
            </a:r>
            <a:r>
              <a:rPr sz="1350" spc="5" dirty="0">
                <a:latin typeface="Arial"/>
                <a:cs typeface="Arial"/>
              </a:rPr>
              <a:t>≤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150" dirty="0">
                <a:latin typeface="Arial"/>
                <a:cs typeface="Arial"/>
              </a:rPr>
              <a:t>ε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431" y="1816967"/>
            <a:ext cx="5454015" cy="669286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8260" marR="3453129">
              <a:lnSpc>
                <a:spcPct val="101200"/>
              </a:lnSpc>
              <a:spcBef>
                <a:spcPts val="400"/>
              </a:spcBef>
            </a:pPr>
            <a:r>
              <a:rPr sz="800" spc="5" dirty="0">
                <a:latin typeface="Courier" charset="0"/>
                <a:cs typeface="Courier" charset="0"/>
              </a:rPr>
              <a:t>final double EPSILON = 1E-14;  if (Math.abs(x - y) &lt;=</a:t>
            </a:r>
            <a:r>
              <a:rPr sz="800" spc="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EPSILON)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// x is approximately equal to</a:t>
            </a:r>
            <a:r>
              <a:rPr sz="800" spc="3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y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294" y="278121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2659905"/>
            <a:ext cx="20485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0" dirty="0">
                <a:latin typeface="Arial"/>
                <a:cs typeface="Arial"/>
              </a:rPr>
              <a:t>ε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commonly </a:t>
            </a:r>
            <a:r>
              <a:rPr sz="1350" dirty="0">
                <a:latin typeface="Arial"/>
                <a:cs typeface="Arial"/>
              </a:rPr>
              <a:t>set to</a:t>
            </a:r>
            <a:r>
              <a:rPr sz="1350" spc="-204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10</a:t>
            </a:r>
            <a:r>
              <a:rPr sz="1650" spc="15" baseline="25252" dirty="0">
                <a:latin typeface="Arial"/>
                <a:cs typeface="Arial"/>
              </a:rPr>
              <a:t>-14</a:t>
            </a:r>
            <a:endParaRPr sz="1650" baseline="25252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8713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</a:t>
            </a:r>
            <a:r>
              <a:rPr spc="-30" dirty="0"/>
              <a:t> </a:t>
            </a:r>
            <a:r>
              <a:rPr spc="130" dirty="0"/>
              <a:t>Strings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9112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9820"/>
            <a:ext cx="496316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whether two </a:t>
            </a:r>
            <a:r>
              <a:rPr sz="1350" dirty="0">
                <a:latin typeface="Arial"/>
                <a:cs typeface="Arial"/>
              </a:rPr>
              <a:t>strings </a:t>
            </a:r>
            <a:r>
              <a:rPr sz="1350" spc="5" dirty="0">
                <a:latin typeface="Arial"/>
                <a:cs typeface="Arial"/>
              </a:rPr>
              <a:t>are equal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each </a:t>
            </a:r>
            <a:r>
              <a:rPr sz="1350" dirty="0">
                <a:latin typeface="Arial"/>
                <a:cs typeface="Arial"/>
              </a:rPr>
              <a:t>other, </a:t>
            </a:r>
            <a:r>
              <a:rPr sz="1350" spc="5" dirty="0">
                <a:latin typeface="Arial"/>
                <a:cs typeface="Arial"/>
              </a:rPr>
              <a:t>use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equals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spc="5" dirty="0">
                <a:latin typeface="Arial"/>
                <a:cs typeface="Arial"/>
              </a:rPr>
              <a:t>method: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1292256"/>
            <a:ext cx="5454015" cy="176329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(string1.</a:t>
            </a:r>
            <a:r>
              <a:rPr sz="80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equals</a:t>
            </a:r>
            <a:r>
              <a:rPr sz="800" spc="5" dirty="0">
                <a:latin typeface="Courier" charset="0"/>
                <a:cs typeface="Courier" charset="0"/>
              </a:rPr>
              <a:t>(string2)) . .</a:t>
            </a:r>
            <a:r>
              <a:rPr sz="800" spc="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171652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1595216"/>
            <a:ext cx="186118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Don't </a:t>
            </a:r>
            <a:r>
              <a:rPr sz="1350" spc="5" dirty="0">
                <a:latin typeface="Arial"/>
                <a:cs typeface="Arial"/>
              </a:rPr>
              <a:t>use </a:t>
            </a:r>
            <a:r>
              <a:rPr sz="1350" spc="5" dirty="0">
                <a:latin typeface="Courier" charset="0"/>
                <a:cs typeface="Courier" charset="0"/>
              </a:rPr>
              <a:t>==</a:t>
            </a:r>
            <a:r>
              <a:rPr sz="1350" spc="-470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for strings!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0431" y="1886233"/>
            <a:ext cx="5454015" cy="176329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(string1 == string2) // Not</a:t>
            </a:r>
            <a:r>
              <a:rPr sz="800" spc="5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useful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294" y="231050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294" y="260363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740" y="2189192"/>
            <a:ext cx="47377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Courier" charset="0"/>
                <a:cs typeface="Courier" charset="0"/>
              </a:rPr>
              <a:t>==</a:t>
            </a:r>
            <a:r>
              <a:rPr sz="1350" spc="-395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tests if </a:t>
            </a:r>
            <a:r>
              <a:rPr sz="1350" spc="5" dirty="0">
                <a:latin typeface="Arial"/>
                <a:cs typeface="Arial"/>
              </a:rPr>
              <a:t>two </a:t>
            </a:r>
            <a:r>
              <a:rPr sz="1350" dirty="0">
                <a:latin typeface="Arial"/>
                <a:cs typeface="Arial"/>
              </a:rPr>
              <a:t>strings </a:t>
            </a:r>
            <a:r>
              <a:rPr sz="1350" spc="5" dirty="0">
                <a:latin typeface="Arial"/>
                <a:cs typeface="Arial"/>
              </a:rPr>
              <a:t>are </a:t>
            </a:r>
            <a:r>
              <a:rPr sz="1350" dirty="0">
                <a:latin typeface="Arial"/>
                <a:cs typeface="Arial"/>
              </a:rPr>
              <a:t>stored in the </a:t>
            </a:r>
            <a:r>
              <a:rPr sz="1350" spc="5" dirty="0">
                <a:latin typeface="Arial"/>
                <a:cs typeface="Arial"/>
              </a:rPr>
              <a:t>same memory </a:t>
            </a:r>
            <a:r>
              <a:rPr sz="1350" dirty="0">
                <a:latin typeface="Arial"/>
                <a:cs typeface="Arial"/>
              </a:rPr>
              <a:t>location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50" spc="5" dirty="0">
                <a:latin typeface="Courier" charset="0"/>
                <a:cs typeface="Courier" charset="0"/>
              </a:rPr>
              <a:t>equals</a:t>
            </a:r>
            <a:r>
              <a:rPr sz="1350" spc="-51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method </a:t>
            </a:r>
            <a:r>
              <a:rPr sz="1350" dirty="0">
                <a:latin typeface="Arial"/>
                <a:cs typeface="Arial"/>
              </a:rPr>
              <a:t>tests </a:t>
            </a:r>
            <a:r>
              <a:rPr sz="1350" spc="5" dirty="0">
                <a:latin typeface="Arial"/>
                <a:cs typeface="Arial"/>
              </a:rPr>
              <a:t>equal contents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842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 </a:t>
            </a:r>
            <a:r>
              <a:rPr spc="130" dirty="0"/>
              <a:t>Strings </a:t>
            </a:r>
            <a:r>
              <a:rPr spc="-114" dirty="0"/>
              <a:t>- </a:t>
            </a:r>
            <a:r>
              <a:rPr spc="45" dirty="0">
                <a:latin typeface="Trebuchet MS"/>
                <a:cs typeface="Trebuchet MS"/>
              </a:rPr>
              <a:t>compareTo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110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9084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1539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200165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258791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317418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736203"/>
            <a:ext cx="5534025" cy="254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Courier" charset="0"/>
                <a:cs typeface="Courier" charset="0"/>
              </a:rPr>
              <a:t>compareTo</a:t>
            </a:r>
            <a:r>
              <a:rPr sz="1350" spc="-38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method compares </a:t>
            </a:r>
            <a:r>
              <a:rPr sz="1350" dirty="0">
                <a:latin typeface="Arial"/>
                <a:cs typeface="Arial"/>
              </a:rPr>
              <a:t>strings in lexicographic </a:t>
            </a:r>
            <a:r>
              <a:rPr sz="1350" spc="5" dirty="0">
                <a:latin typeface="Arial"/>
                <a:cs typeface="Arial"/>
              </a:rPr>
              <a:t>order </a:t>
            </a:r>
            <a:r>
              <a:rPr sz="1350" dirty="0">
                <a:latin typeface="Arial"/>
                <a:cs typeface="Arial"/>
              </a:rPr>
              <a:t>- dictionary  order.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Courier" charset="0"/>
                <a:cs typeface="Courier" charset="0"/>
              </a:rPr>
              <a:t>string1.compareTo(string2) &lt; 0</a:t>
            </a:r>
            <a:r>
              <a:rPr sz="1350" spc="-5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means: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65"/>
              </a:spcBef>
            </a:pPr>
            <a:r>
              <a:rPr sz="1050" spc="-10" dirty="0">
                <a:latin typeface="Courier" charset="0"/>
                <a:cs typeface="Courier" charset="0"/>
              </a:rPr>
              <a:t>string1</a:t>
            </a:r>
            <a:r>
              <a:rPr sz="1050" spc="-350" dirty="0">
                <a:latin typeface="Courier" charset="0"/>
                <a:cs typeface="Courier" charset="0"/>
              </a:rPr>
              <a:t> </a:t>
            </a:r>
            <a:r>
              <a:rPr sz="1050" spc="-10" dirty="0">
                <a:latin typeface="Arial"/>
                <a:cs typeface="Arial"/>
              </a:rPr>
              <a:t>comes </a:t>
            </a:r>
            <a:r>
              <a:rPr sz="1050" spc="-5" dirty="0">
                <a:latin typeface="Arial"/>
                <a:cs typeface="Arial"/>
              </a:rPr>
              <a:t>before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10" dirty="0">
                <a:latin typeface="Courier" charset="0"/>
                <a:cs typeface="Courier" charset="0"/>
              </a:rPr>
              <a:t>string2</a:t>
            </a:r>
            <a:r>
              <a:rPr sz="1050" spc="-350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in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dictionary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Courier" charset="0"/>
                <a:cs typeface="Courier" charset="0"/>
              </a:rPr>
              <a:t>string1.compareTo(string2) &gt; 0</a:t>
            </a:r>
            <a:r>
              <a:rPr sz="1350" spc="-5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means: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65"/>
              </a:spcBef>
            </a:pPr>
            <a:r>
              <a:rPr sz="1050" spc="-10" dirty="0">
                <a:latin typeface="Courier" charset="0"/>
                <a:cs typeface="Courier" charset="0"/>
              </a:rPr>
              <a:t>string1</a:t>
            </a:r>
            <a:r>
              <a:rPr sz="1050" spc="-345" dirty="0">
                <a:latin typeface="Courier" charset="0"/>
                <a:cs typeface="Courier" charset="0"/>
              </a:rPr>
              <a:t> </a:t>
            </a:r>
            <a:r>
              <a:rPr sz="1050" spc="-10" dirty="0">
                <a:latin typeface="Arial"/>
                <a:cs typeface="Arial"/>
              </a:rPr>
              <a:t>comes</a:t>
            </a:r>
            <a:r>
              <a:rPr sz="1050" spc="-5" dirty="0">
                <a:latin typeface="Arial"/>
                <a:cs typeface="Arial"/>
              </a:rPr>
              <a:t> after </a:t>
            </a:r>
            <a:r>
              <a:rPr sz="1050" spc="-10" dirty="0">
                <a:latin typeface="Courier" charset="0"/>
                <a:cs typeface="Courier" charset="0"/>
              </a:rPr>
              <a:t>string2</a:t>
            </a:r>
            <a:r>
              <a:rPr sz="1050" spc="-34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in the dictionary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Courier" charset="0"/>
                <a:cs typeface="Courier" charset="0"/>
              </a:rPr>
              <a:t>string1.compareTo(string2) == 0</a:t>
            </a:r>
            <a:r>
              <a:rPr sz="1350" spc="-5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means: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925"/>
              </a:spcBef>
            </a:pPr>
            <a:r>
              <a:rPr sz="1050" spc="-10" dirty="0">
                <a:latin typeface="Courier" charset="0"/>
                <a:cs typeface="Courier" charset="0"/>
              </a:rPr>
              <a:t>string1</a:t>
            </a:r>
            <a:r>
              <a:rPr sz="1050" spc="-355" dirty="0">
                <a:latin typeface="Courier" charset="0"/>
                <a:cs typeface="Courier" charset="0"/>
              </a:rPr>
              <a:t> </a:t>
            </a:r>
            <a:r>
              <a:rPr sz="1050" spc="-10" dirty="0">
                <a:latin typeface="Arial"/>
                <a:cs typeface="Arial"/>
              </a:rPr>
              <a:t>and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Courier" charset="0"/>
                <a:cs typeface="Courier" charset="0"/>
              </a:rPr>
              <a:t>string2</a:t>
            </a:r>
            <a:r>
              <a:rPr sz="1050" spc="-35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are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equal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350" spc="5" dirty="0">
                <a:latin typeface="Arial"/>
                <a:cs typeface="Arial"/>
              </a:rPr>
              <a:t>Lexicographic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Ordering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6599" y="3291179"/>
            <a:ext cx="1018285" cy="182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7979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Lexicographic</a:t>
            </a:r>
            <a:r>
              <a:rPr spc="30" dirty="0"/>
              <a:t> </a:t>
            </a:r>
            <a:r>
              <a:rPr spc="120" dirty="0"/>
              <a:t>Ordering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268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208606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61372"/>
            <a:ext cx="553783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Differences in dictionary ordering </a:t>
            </a:r>
            <a:r>
              <a:rPr sz="1350" spc="5" dirty="0">
                <a:latin typeface="Arial"/>
                <a:cs typeface="Arial"/>
              </a:rPr>
              <a:t>and </a:t>
            </a:r>
            <a:r>
              <a:rPr sz="1350" dirty="0">
                <a:latin typeface="Arial"/>
                <a:cs typeface="Arial"/>
              </a:rPr>
              <a:t>ordering in</a:t>
            </a:r>
            <a:r>
              <a:rPr sz="1350" spc="9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Java</a:t>
            </a:r>
            <a:endParaRPr sz="1350">
              <a:latin typeface="Arial"/>
              <a:cs typeface="Arial"/>
            </a:endParaRPr>
          </a:p>
          <a:p>
            <a:pPr marL="323215" marR="699770">
              <a:lnSpc>
                <a:spcPct val="130200"/>
              </a:lnSpc>
              <a:spcBef>
                <a:spcPts val="425"/>
              </a:spcBef>
            </a:pPr>
            <a:r>
              <a:rPr sz="1050" spc="-5" dirty="0">
                <a:latin typeface="Arial"/>
                <a:cs typeface="Arial"/>
              </a:rPr>
              <a:t>All uppercase letters </a:t>
            </a:r>
            <a:r>
              <a:rPr sz="1050" spc="-10" dirty="0">
                <a:latin typeface="Arial"/>
                <a:cs typeface="Arial"/>
              </a:rPr>
              <a:t>come </a:t>
            </a:r>
            <a:r>
              <a:rPr sz="1050" spc="-5" dirty="0">
                <a:latin typeface="Arial"/>
                <a:cs typeface="Arial"/>
              </a:rPr>
              <a:t>before the lowercase letters. "Z" </a:t>
            </a:r>
            <a:r>
              <a:rPr sz="1050" spc="-10" dirty="0">
                <a:latin typeface="Arial"/>
                <a:cs typeface="Arial"/>
              </a:rPr>
              <a:t>comes </a:t>
            </a:r>
            <a:r>
              <a:rPr sz="1050" spc="-5" dirty="0">
                <a:latin typeface="Arial"/>
                <a:cs typeface="Arial"/>
              </a:rPr>
              <a:t>before "a"  </a:t>
            </a:r>
            <a:r>
              <a:rPr sz="1050" spc="-10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space character </a:t>
            </a:r>
            <a:r>
              <a:rPr sz="1050" spc="-10" dirty="0">
                <a:latin typeface="Arial"/>
                <a:cs typeface="Arial"/>
              </a:rPr>
              <a:t>comes </a:t>
            </a:r>
            <a:r>
              <a:rPr sz="1050" spc="-5" dirty="0">
                <a:latin typeface="Arial"/>
                <a:cs typeface="Arial"/>
              </a:rPr>
              <a:t>before all printable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characters</a:t>
            </a:r>
            <a:endParaRPr sz="1050">
              <a:latin typeface="Arial"/>
              <a:cs typeface="Arial"/>
            </a:endParaRPr>
          </a:p>
          <a:p>
            <a:pPr marL="323215" marR="3039110">
              <a:lnSpc>
                <a:spcPts val="1700"/>
              </a:lnSpc>
              <a:spcBef>
                <a:spcPts val="70"/>
              </a:spcBef>
            </a:pPr>
            <a:r>
              <a:rPr sz="1050" spc="-10" dirty="0">
                <a:latin typeface="Arial"/>
                <a:cs typeface="Arial"/>
              </a:rPr>
              <a:t>Numbers come </a:t>
            </a:r>
            <a:r>
              <a:rPr sz="1050" spc="-5" dirty="0">
                <a:latin typeface="Arial"/>
                <a:cs typeface="Arial"/>
              </a:rPr>
              <a:t>before letters  Ordering of punctuation </a:t>
            </a:r>
            <a:r>
              <a:rPr sz="1050" spc="-10" dirty="0">
                <a:latin typeface="Arial"/>
                <a:cs typeface="Arial"/>
              </a:rPr>
              <a:t>marks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varies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415"/>
              </a:spcBef>
            </a:pPr>
            <a:r>
              <a:rPr sz="1350" spc="5" dirty="0">
                <a:latin typeface="Arial"/>
                <a:cs typeface="Arial"/>
              </a:rPr>
              <a:t>To see which </a:t>
            </a:r>
            <a:r>
              <a:rPr sz="1350" dirty="0">
                <a:latin typeface="Arial"/>
                <a:cs typeface="Arial"/>
              </a:rPr>
              <a:t>of </a:t>
            </a:r>
            <a:r>
              <a:rPr sz="1350" spc="5" dirty="0">
                <a:latin typeface="Arial"/>
                <a:cs typeface="Arial"/>
              </a:rPr>
              <a:t>two terms comes </a:t>
            </a:r>
            <a:r>
              <a:rPr sz="1350" dirty="0">
                <a:latin typeface="Arial"/>
                <a:cs typeface="Arial"/>
              </a:rPr>
              <a:t>first in the dictionary, </a:t>
            </a:r>
            <a:r>
              <a:rPr sz="1350" spc="5" dirty="0">
                <a:latin typeface="Arial"/>
                <a:cs typeface="Arial"/>
              </a:rPr>
              <a:t>consider </a:t>
            </a:r>
            <a:r>
              <a:rPr sz="1350" dirty="0">
                <a:latin typeface="Arial"/>
                <a:cs typeface="Arial"/>
              </a:rPr>
              <a:t>the first  letter in </a:t>
            </a:r>
            <a:r>
              <a:rPr sz="1350" spc="5" dirty="0">
                <a:latin typeface="Arial"/>
                <a:cs typeface="Arial"/>
              </a:rPr>
              <a:t>which they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differ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2442467"/>
            <a:ext cx="2089874" cy="1873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820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Comparing</a:t>
            </a:r>
            <a:r>
              <a:rPr spc="-35" dirty="0"/>
              <a:t> </a:t>
            </a:r>
            <a:r>
              <a:rPr spc="9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9061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6145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69307"/>
            <a:ext cx="506476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==</a:t>
            </a:r>
            <a:r>
              <a:rPr sz="1350" spc="-47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operator </a:t>
            </a:r>
            <a:r>
              <a:rPr sz="1350" dirty="0">
                <a:latin typeface="Arial"/>
                <a:cs typeface="Arial"/>
              </a:rPr>
              <a:t>tests </a:t>
            </a:r>
            <a:r>
              <a:rPr sz="1350" spc="5" dirty="0">
                <a:latin typeface="Arial"/>
                <a:cs typeface="Arial"/>
              </a:rPr>
              <a:t>whether two </a:t>
            </a:r>
            <a:r>
              <a:rPr sz="1350" dirty="0">
                <a:latin typeface="Arial"/>
                <a:cs typeface="Arial"/>
              </a:rPr>
              <a:t>object </a:t>
            </a:r>
            <a:r>
              <a:rPr sz="1350" spc="5" dirty="0">
                <a:latin typeface="Arial"/>
                <a:cs typeface="Arial"/>
              </a:rPr>
              <a:t>references are </a:t>
            </a:r>
            <a:r>
              <a:rPr sz="1350" dirty="0">
                <a:latin typeface="Arial"/>
                <a:cs typeface="Arial"/>
              </a:rPr>
              <a:t>identical,</a:t>
            </a:r>
          </a:p>
          <a:p>
            <a:pPr marL="323215">
              <a:lnSpc>
                <a:spcPct val="100000"/>
              </a:lnSpc>
              <a:spcBef>
                <a:spcPts val="805"/>
              </a:spcBef>
            </a:pPr>
            <a:r>
              <a:rPr sz="1050" spc="-5" dirty="0">
                <a:latin typeface="Arial"/>
                <a:cs typeface="Arial"/>
              </a:rPr>
              <a:t>whether they refer to the </a:t>
            </a:r>
            <a:r>
              <a:rPr sz="1050" spc="-10" dirty="0">
                <a:latin typeface="Arial"/>
                <a:cs typeface="Arial"/>
              </a:rPr>
              <a:t>same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object.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350" spc="5" dirty="0">
                <a:latin typeface="Arial"/>
                <a:cs typeface="Arial"/>
              </a:rPr>
              <a:t>Look </a:t>
            </a:r>
            <a:r>
              <a:rPr sz="1350" dirty="0">
                <a:latin typeface="Arial"/>
                <a:cs typeface="Arial"/>
              </a:rPr>
              <a:t>at this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code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431" y="1623444"/>
            <a:ext cx="5454015" cy="423065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8260" marR="2515870">
              <a:lnSpc>
                <a:spcPct val="101200"/>
              </a:lnSpc>
              <a:spcBef>
                <a:spcPts val="400"/>
              </a:spcBef>
            </a:pPr>
            <a:r>
              <a:rPr sz="800" spc="5" dirty="0">
                <a:latin typeface="Courier" charset="0"/>
                <a:cs typeface="Courier" charset="0"/>
              </a:rPr>
              <a:t>Rectangle box1 = new Rectangle(5, 10, 20, 30);  Rectangle box2 =</a:t>
            </a:r>
            <a:r>
              <a:rPr sz="800" spc="-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box1;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Rectangle box3 = new Rectangle(5, 10, 20,</a:t>
            </a:r>
            <a:r>
              <a:rPr sz="800" spc="9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30);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294" y="280368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294" y="365993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740" y="2195923"/>
            <a:ext cx="5529580" cy="156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ct val="100000"/>
              </a:lnSpc>
            </a:pPr>
            <a:r>
              <a:rPr sz="1050" spc="-10" dirty="0">
                <a:latin typeface="Courier" charset="0"/>
                <a:cs typeface="Courier" charset="0"/>
              </a:rPr>
              <a:t>box1 == box2</a:t>
            </a:r>
            <a:r>
              <a:rPr sz="1050" spc="-400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is true</a:t>
            </a:r>
            <a:endParaRPr sz="10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440"/>
              </a:spcBef>
            </a:pPr>
            <a:r>
              <a:rPr sz="1050" spc="-10" dirty="0">
                <a:latin typeface="Courier" charset="0"/>
                <a:cs typeface="Courier" charset="0"/>
              </a:rPr>
              <a:t>box1 == box3</a:t>
            </a:r>
            <a:r>
              <a:rPr sz="1050" spc="-39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is false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Arial"/>
                <a:cs typeface="Arial"/>
              </a:rPr>
              <a:t>Use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equals</a:t>
            </a:r>
            <a:r>
              <a:rPr sz="1350" spc="-43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method </a:t>
            </a:r>
            <a:r>
              <a:rPr sz="1350" dirty="0">
                <a:latin typeface="Arial"/>
                <a:cs typeface="Arial"/>
              </a:rPr>
              <a:t>to test if </a:t>
            </a:r>
            <a:r>
              <a:rPr sz="1350" spc="5" dirty="0">
                <a:latin typeface="Arial"/>
                <a:cs typeface="Arial"/>
              </a:rPr>
              <a:t>two </a:t>
            </a:r>
            <a:r>
              <a:rPr sz="1350" dirty="0">
                <a:latin typeface="Arial"/>
                <a:cs typeface="Arial"/>
              </a:rPr>
              <a:t>rectangles </a:t>
            </a:r>
            <a:r>
              <a:rPr sz="1350" spc="5" dirty="0">
                <a:latin typeface="Arial"/>
                <a:cs typeface="Arial"/>
              </a:rPr>
              <a:t>have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same content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1019"/>
              </a:spcBef>
            </a:pPr>
            <a:r>
              <a:rPr sz="1200" spc="10" dirty="0">
                <a:latin typeface="Courier" charset="0"/>
                <a:cs typeface="Courier" charset="0"/>
              </a:rPr>
              <a:t>box1.equals(box3)</a:t>
            </a:r>
            <a:endParaRPr sz="1200" dirty="0">
              <a:latin typeface="Courier" charset="0"/>
              <a:cs typeface="Courier" charset="0"/>
            </a:endParaRPr>
          </a:p>
          <a:p>
            <a:pPr marL="323215">
              <a:lnSpc>
                <a:spcPct val="100000"/>
              </a:lnSpc>
              <a:spcBef>
                <a:spcPts val="530"/>
              </a:spcBef>
            </a:pPr>
            <a:r>
              <a:rPr sz="1050" spc="-10" dirty="0">
                <a:latin typeface="Arial"/>
                <a:cs typeface="Arial"/>
              </a:rPr>
              <a:t>They have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same </a:t>
            </a:r>
            <a:r>
              <a:rPr sz="1050" spc="-5" dirty="0">
                <a:latin typeface="Arial"/>
                <a:cs typeface="Arial"/>
              </a:rPr>
              <a:t>upper-left corner </a:t>
            </a:r>
            <a:r>
              <a:rPr sz="1050" spc="-10" dirty="0">
                <a:latin typeface="Arial"/>
                <a:cs typeface="Arial"/>
              </a:rPr>
              <a:t>and </a:t>
            </a: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same </a:t>
            </a:r>
            <a:r>
              <a:rPr sz="1050" spc="-5" dirty="0">
                <a:latin typeface="Arial"/>
                <a:cs typeface="Arial"/>
              </a:rPr>
              <a:t>width </a:t>
            </a:r>
            <a:r>
              <a:rPr sz="1050" spc="-10" dirty="0">
                <a:latin typeface="Arial"/>
                <a:cs typeface="Arial"/>
              </a:rPr>
              <a:t>and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height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Arial"/>
                <a:cs typeface="Arial"/>
              </a:rPr>
              <a:t>Caveat: </a:t>
            </a:r>
            <a:r>
              <a:rPr sz="1350" spc="5" dirty="0">
                <a:latin typeface="Courier" charset="0"/>
                <a:cs typeface="Courier" charset="0"/>
              </a:rPr>
              <a:t>equals</a:t>
            </a:r>
            <a:r>
              <a:rPr sz="1350" spc="-49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must be defined </a:t>
            </a:r>
            <a:r>
              <a:rPr sz="1350" dirty="0">
                <a:latin typeface="Arial"/>
                <a:cs typeface="Arial"/>
              </a:rPr>
              <a:t>for the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Object</a:t>
            </a:r>
            <a:r>
              <a:rPr spc="-40" dirty="0"/>
              <a:t> </a:t>
            </a:r>
            <a:r>
              <a:rPr spc="140" dirty="0"/>
              <a:t>Comparison</a:t>
            </a:r>
          </a:p>
        </p:txBody>
      </p:sp>
      <p:sp>
        <p:nvSpPr>
          <p:cNvPr id="3" name="object 3"/>
          <p:cNvSpPr/>
          <p:nvPr/>
        </p:nvSpPr>
        <p:spPr>
          <a:xfrm>
            <a:off x="760886" y="784021"/>
            <a:ext cx="4852289" cy="253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7372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Testing </a:t>
            </a:r>
            <a:r>
              <a:rPr spc="90" dirty="0"/>
              <a:t>for</a:t>
            </a:r>
            <a:r>
              <a:rPr spc="-135" dirty="0"/>
              <a:t> </a:t>
            </a:r>
            <a:r>
              <a:rPr spc="295" dirty="0">
                <a:latin typeface="Trebuchet MS"/>
                <a:cs typeface="Trebuchet MS"/>
              </a:rPr>
              <a:t>null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978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8479"/>
            <a:ext cx="269938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Courier" charset="0"/>
                <a:cs typeface="Courier" charset="0"/>
              </a:rPr>
              <a:t>null</a:t>
            </a:r>
            <a:r>
              <a:rPr sz="1350" spc="-48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reference </a:t>
            </a:r>
            <a:r>
              <a:rPr sz="1350" dirty="0">
                <a:latin typeface="Arial"/>
                <a:cs typeface="Arial"/>
              </a:rPr>
              <a:t>refers to </a:t>
            </a:r>
            <a:r>
              <a:rPr sz="1350" spc="5" dirty="0">
                <a:latin typeface="Arial"/>
                <a:cs typeface="Arial"/>
              </a:rPr>
              <a:t>no </a:t>
            </a:r>
            <a:r>
              <a:rPr sz="1350" dirty="0">
                <a:latin typeface="Arial"/>
                <a:cs typeface="Arial"/>
              </a:rPr>
              <a:t>object: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0431" y="1051782"/>
            <a:ext cx="5454015" cy="645048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48260" marR="3685540">
              <a:lnSpc>
                <a:spcPct val="147200"/>
              </a:lnSpc>
              <a:spcBef>
                <a:spcPts val="210"/>
              </a:spcBef>
            </a:pPr>
            <a:r>
              <a:rPr sz="550" spc="10" dirty="0">
                <a:latin typeface="Courier" charset="0"/>
                <a:cs typeface="Courier" charset="0"/>
              </a:rPr>
              <a:t>String middleInitial = null; // Not set  if ( . . .</a:t>
            </a:r>
            <a:r>
              <a:rPr sz="550" spc="-75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)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middleInitial = middleName.substring(0, 1);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196203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1840722"/>
            <a:ext cx="16490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Can be used </a:t>
            </a:r>
            <a:r>
              <a:rPr sz="1350" dirty="0">
                <a:latin typeface="Arial"/>
                <a:cs typeface="Arial"/>
              </a:rPr>
              <a:t>in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tests: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431" y="2131739"/>
            <a:ext cx="5454015" cy="101664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550" spc="10" dirty="0">
                <a:latin typeface="Courier" charset="0"/>
                <a:cs typeface="Courier" charset="0"/>
              </a:rPr>
              <a:t>if (middleInitial ==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null)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System.out.println(firstName + " " +</a:t>
            </a:r>
            <a:r>
              <a:rPr sz="550" spc="20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lastName);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else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{</a:t>
            </a:r>
            <a:endParaRPr sz="550" dirty="0">
              <a:latin typeface="Courier" charset="0"/>
              <a:cs typeface="Courier" charset="0"/>
            </a:endParaRPr>
          </a:p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System.out.println(firstName + " " + middleInitial + ". " +</a:t>
            </a:r>
            <a:r>
              <a:rPr sz="550" spc="65" dirty="0">
                <a:latin typeface="Courier" charset="0"/>
                <a:cs typeface="Courier" charset="0"/>
              </a:rPr>
              <a:t> </a:t>
            </a:r>
            <a:r>
              <a:rPr sz="550" spc="10" dirty="0">
                <a:latin typeface="Courier" charset="0"/>
                <a:cs typeface="Courier" charset="0"/>
              </a:rPr>
              <a:t>lastName);</a:t>
            </a:r>
            <a:endParaRPr sz="55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10"/>
              </a:spcBef>
            </a:pPr>
            <a:r>
              <a:rPr sz="550" spc="10" dirty="0">
                <a:latin typeface="Courier" charset="0"/>
                <a:cs typeface="Courier" charset="0"/>
              </a:rPr>
              <a:t>}</a:t>
            </a:r>
            <a:endParaRPr sz="5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294" y="341997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294" y="371310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740" y="3298664"/>
            <a:ext cx="342582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Use </a:t>
            </a:r>
            <a:r>
              <a:rPr sz="1350" dirty="0">
                <a:latin typeface="Courier" charset="0"/>
                <a:cs typeface="Courier" charset="0"/>
              </a:rPr>
              <a:t>==</a:t>
            </a:r>
            <a:r>
              <a:rPr sz="1350" dirty="0">
                <a:latin typeface="Arial"/>
                <a:cs typeface="Arial"/>
              </a:rPr>
              <a:t>, not </a:t>
            </a:r>
            <a:r>
              <a:rPr sz="1350" spc="5" dirty="0">
                <a:latin typeface="Courier" charset="0"/>
                <a:cs typeface="Courier" charset="0"/>
              </a:rPr>
              <a:t>equals</a:t>
            </a:r>
            <a:r>
              <a:rPr sz="1350" spc="5" dirty="0">
                <a:latin typeface="Arial"/>
                <a:cs typeface="Arial"/>
              </a:rPr>
              <a:t>, </a:t>
            </a:r>
            <a:r>
              <a:rPr sz="1350" dirty="0">
                <a:latin typeface="Arial"/>
                <a:cs typeface="Arial"/>
              </a:rPr>
              <a:t>to test for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null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50" spc="5" dirty="0">
                <a:latin typeface="Courier" charset="0"/>
                <a:cs typeface="Courier" charset="0"/>
              </a:rPr>
              <a:t>null</a:t>
            </a:r>
            <a:r>
              <a:rPr sz="1350" spc="-459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is not the </a:t>
            </a:r>
            <a:r>
              <a:rPr sz="1350" spc="5" dirty="0">
                <a:latin typeface="Arial"/>
                <a:cs typeface="Arial"/>
              </a:rPr>
              <a:t>same as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empty </a:t>
            </a:r>
            <a:r>
              <a:rPr sz="1350" dirty="0">
                <a:latin typeface="Arial"/>
                <a:cs typeface="Arial"/>
              </a:rPr>
              <a:t>string </a:t>
            </a:r>
            <a:r>
              <a:rPr sz="1350" spc="5" dirty="0">
                <a:latin typeface="Courier" charset="0"/>
                <a:cs typeface="Courier" charset="0"/>
              </a:rPr>
              <a:t>""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Relational </a:t>
            </a:r>
            <a:r>
              <a:rPr spc="95" dirty="0"/>
              <a:t>Operator</a:t>
            </a:r>
            <a:r>
              <a:rPr spc="-50" dirty="0"/>
              <a:t> </a:t>
            </a:r>
            <a:r>
              <a:rPr spc="114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762000"/>
            <a:ext cx="4789366" cy="4104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3117"/>
            <a:ext cx="4417060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Which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following </a:t>
            </a:r>
            <a:r>
              <a:rPr sz="1100" spc="15" dirty="0">
                <a:latin typeface="Arial"/>
                <a:cs typeface="Arial"/>
              </a:rPr>
              <a:t>conditions are </a:t>
            </a:r>
            <a:r>
              <a:rPr sz="1100" spc="10" dirty="0">
                <a:latin typeface="Arial"/>
                <a:cs typeface="Arial"/>
              </a:rPr>
              <a:t>true, </a:t>
            </a:r>
            <a:r>
              <a:rPr sz="1100" spc="15" dirty="0">
                <a:latin typeface="Arial"/>
                <a:cs typeface="Arial"/>
              </a:rPr>
              <a:t>provided a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3 and </a:t>
            </a:r>
            <a:r>
              <a:rPr sz="1100" spc="20" dirty="0">
                <a:latin typeface="Courier" charset="0"/>
                <a:cs typeface="Courier" charset="0"/>
              </a:rPr>
              <a:t>b</a:t>
            </a:r>
            <a:r>
              <a:rPr sz="1100" spc="-43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4?</a:t>
            </a:r>
            <a:endParaRPr sz="1100" dirty="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173355" algn="l"/>
              </a:tabLst>
            </a:pPr>
            <a:r>
              <a:rPr sz="1100" spc="15" dirty="0">
                <a:latin typeface="Arial"/>
                <a:cs typeface="Arial"/>
              </a:rPr>
              <a:t>a + 1 &lt;=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</a:t>
            </a:r>
            <a:endParaRPr sz="1100" dirty="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173355" algn="l"/>
              </a:tabLst>
            </a:pPr>
            <a:r>
              <a:rPr sz="1100" spc="15" dirty="0">
                <a:latin typeface="Arial"/>
                <a:cs typeface="Arial"/>
              </a:rPr>
              <a:t>a + 1 &gt;=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</a:t>
            </a:r>
            <a:endParaRPr sz="1100" dirty="0">
              <a:latin typeface="Arial"/>
              <a:cs typeface="Arial"/>
            </a:endParaRPr>
          </a:p>
          <a:p>
            <a:pPr marL="164465" indent="-151765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165100" algn="l"/>
              </a:tabLst>
            </a:pPr>
            <a:r>
              <a:rPr sz="1100" spc="15" dirty="0">
                <a:latin typeface="Arial"/>
                <a:cs typeface="Arial"/>
              </a:rPr>
              <a:t>a + 1 </a:t>
            </a:r>
            <a:r>
              <a:rPr sz="1100" spc="10" dirty="0">
                <a:latin typeface="Arial"/>
                <a:cs typeface="Arial"/>
              </a:rPr>
              <a:t>!=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dirty="0">
                <a:latin typeface="Arial"/>
                <a:cs typeface="Arial"/>
              </a:rPr>
              <a:t>(a) </a:t>
            </a:r>
            <a:r>
              <a:rPr sz="1350" spc="5" dirty="0">
                <a:latin typeface="Arial"/>
                <a:cs typeface="Arial"/>
              </a:rPr>
              <a:t>and </a:t>
            </a:r>
            <a:r>
              <a:rPr sz="1350" dirty="0">
                <a:latin typeface="Arial"/>
                <a:cs typeface="Arial"/>
              </a:rPr>
              <a:t>(b) </a:t>
            </a:r>
            <a:r>
              <a:rPr sz="1350" spc="5" dirty="0">
                <a:latin typeface="Arial"/>
                <a:cs typeface="Arial"/>
              </a:rPr>
              <a:t>are both </a:t>
            </a:r>
            <a:r>
              <a:rPr sz="1350" dirty="0">
                <a:latin typeface="Arial"/>
                <a:cs typeface="Arial"/>
              </a:rPr>
              <a:t>true, (c) is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false.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3338"/>
            <a:ext cx="306959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Give the opposite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condition </a:t>
            </a:r>
            <a:r>
              <a:rPr sz="1100" spc="20" dirty="0">
                <a:latin typeface="Courier" charset="0"/>
                <a:cs typeface="Courier" charset="0"/>
              </a:rPr>
              <a:t>floor &gt;</a:t>
            </a:r>
            <a:r>
              <a:rPr sz="1100" spc="-6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13</a:t>
            </a:r>
            <a:endParaRPr sz="1100" dirty="0">
              <a:latin typeface="Courier" charset="0"/>
              <a:cs typeface="Courier" charset="0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floor &lt;=</a:t>
            </a:r>
            <a:r>
              <a:rPr sz="1350" spc="-8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13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267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3009" y="4281529"/>
            <a:ext cx="5909310" cy="969644"/>
          </a:xfrm>
          <a:custGeom>
            <a:avLst/>
            <a:gdLst/>
            <a:ahLst/>
            <a:cxnLst/>
            <a:rect l="l" t="t" r="r" b="b"/>
            <a:pathLst>
              <a:path w="5909309" h="969645">
                <a:moveTo>
                  <a:pt x="0" y="0"/>
                </a:moveTo>
                <a:lnTo>
                  <a:pt x="5908908" y="0"/>
                </a:lnTo>
                <a:lnTo>
                  <a:pt x="5908908" y="96907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3009" y="4281529"/>
            <a:ext cx="0" cy="969644"/>
          </a:xfrm>
          <a:custGeom>
            <a:avLst/>
            <a:gdLst/>
            <a:ahLst/>
            <a:cxnLst/>
            <a:rect l="l" t="t" r="r" b="b"/>
            <a:pathLst>
              <a:path h="969645">
                <a:moveTo>
                  <a:pt x="0" y="969070"/>
                </a:moveTo>
                <a:lnTo>
                  <a:pt x="0" y="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886" y="1470609"/>
            <a:ext cx="1643138" cy="2661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490" dirty="0">
                <a:latin typeface="Trebuchet MS"/>
                <a:cs typeface="Trebuchet MS"/>
              </a:rPr>
              <a:t>if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75" dirty="0"/>
              <a:t>Statement</a:t>
            </a:r>
          </a:p>
        </p:txBody>
      </p:sp>
      <p:sp>
        <p:nvSpPr>
          <p:cNvPr id="7" name="object 7"/>
          <p:cNvSpPr/>
          <p:nvPr/>
        </p:nvSpPr>
        <p:spPr>
          <a:xfrm>
            <a:off x="722294" y="89509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740453"/>
            <a:ext cx="5552440" cy="1161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6745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4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statement </a:t>
            </a:r>
            <a:r>
              <a:rPr sz="1350" dirty="0">
                <a:latin typeface="Arial"/>
                <a:cs typeface="Arial"/>
              </a:rPr>
              <a:t>allows </a:t>
            </a:r>
            <a:r>
              <a:rPr sz="1350" spc="5" dirty="0">
                <a:latin typeface="Arial"/>
                <a:cs typeface="Arial"/>
              </a:rPr>
              <a:t>a program </a:t>
            </a:r>
            <a:r>
              <a:rPr sz="1350" dirty="0">
                <a:latin typeface="Arial"/>
                <a:cs typeface="Arial"/>
              </a:rPr>
              <a:t>to carry out different actions  </a:t>
            </a:r>
            <a:r>
              <a:rPr sz="1350" spc="5" dirty="0">
                <a:latin typeface="Arial"/>
                <a:cs typeface="Arial"/>
              </a:rPr>
              <a:t>depending on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nature </a:t>
            </a:r>
            <a:r>
              <a:rPr sz="1350" dirty="0">
                <a:latin typeface="Arial"/>
                <a:cs typeface="Arial"/>
              </a:rPr>
              <a:t>of the </a:t>
            </a:r>
            <a:r>
              <a:rPr sz="1350" spc="5" dirty="0">
                <a:latin typeface="Arial"/>
                <a:cs typeface="Arial"/>
              </a:rPr>
              <a:t>data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be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processed.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8669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This </a:t>
            </a:r>
            <a:r>
              <a:rPr sz="1100" spc="10" dirty="0">
                <a:latin typeface="Arial"/>
                <a:cs typeface="Arial"/>
              </a:rPr>
              <a:t>elevator </a:t>
            </a:r>
            <a:r>
              <a:rPr sz="1100" spc="15" dirty="0">
                <a:latin typeface="Arial"/>
                <a:cs typeface="Arial"/>
              </a:rPr>
              <a:t>panel </a:t>
            </a:r>
            <a:r>
              <a:rPr sz="1100" spc="10" dirty="0">
                <a:latin typeface="Arial"/>
                <a:cs typeface="Arial"/>
              </a:rPr>
              <a:t>“skips”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thirteenth floor.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floor is  </a:t>
            </a:r>
            <a:r>
              <a:rPr sz="1100" spc="15" dirty="0">
                <a:latin typeface="Arial"/>
                <a:cs typeface="Arial"/>
              </a:rPr>
              <a:t>not </a:t>
            </a:r>
            <a:r>
              <a:rPr sz="1100" spc="10" dirty="0">
                <a:latin typeface="Arial"/>
                <a:cs typeface="Arial"/>
              </a:rPr>
              <a:t>actually </a:t>
            </a:r>
            <a:r>
              <a:rPr sz="1100" spc="15" dirty="0">
                <a:latin typeface="Arial"/>
                <a:cs typeface="Arial"/>
              </a:rPr>
              <a:t>missing—the computer </a:t>
            </a:r>
            <a:r>
              <a:rPr sz="1100" spc="10" dirty="0">
                <a:latin typeface="Arial"/>
                <a:cs typeface="Arial"/>
              </a:rPr>
              <a:t>that controls </a:t>
            </a:r>
            <a:r>
              <a:rPr sz="1100" spc="15" dirty="0">
                <a:latin typeface="Arial"/>
                <a:cs typeface="Arial"/>
              </a:rPr>
              <a:t>the  </a:t>
            </a:r>
            <a:r>
              <a:rPr sz="1100" spc="10" dirty="0">
                <a:latin typeface="Arial"/>
                <a:cs typeface="Arial"/>
              </a:rPr>
              <a:t>elevator </a:t>
            </a:r>
            <a:r>
              <a:rPr sz="1100" spc="15" dirty="0">
                <a:latin typeface="Arial"/>
                <a:cs typeface="Arial"/>
              </a:rPr>
              <a:t>adjusts the </a:t>
            </a:r>
            <a:r>
              <a:rPr sz="1100" spc="10" dirty="0">
                <a:latin typeface="Arial"/>
                <a:cs typeface="Arial"/>
              </a:rPr>
              <a:t>floor </a:t>
            </a:r>
            <a:r>
              <a:rPr sz="1100" spc="15" dirty="0">
                <a:latin typeface="Arial"/>
                <a:cs typeface="Arial"/>
              </a:rPr>
              <a:t>numbers above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13.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763" y="4333974"/>
            <a:ext cx="1431290" cy="91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7215">
              <a:lnSpc>
                <a:spcPct val="100000"/>
              </a:lnSpc>
            </a:pPr>
            <a:r>
              <a:rPr sz="650" spc="15" dirty="0">
                <a:latin typeface="Courier" charset="0"/>
                <a:cs typeface="Courier" charset="0"/>
              </a:rPr>
              <a:t>int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actualFloor;  if (floor &gt;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13)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actualFloor = floor -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1;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else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68275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actualFloor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floor;</a:t>
            </a:r>
            <a:endParaRPr sz="6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5845"/>
            <a:ext cx="225742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error in this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statement?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66542"/>
            <a:ext cx="5909310" cy="44884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if (scoreA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scoreB)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System.out.println("Tie");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40" y="1562633"/>
            <a:ext cx="43522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values should be compared </a:t>
            </a:r>
            <a:r>
              <a:rPr sz="1350" dirty="0">
                <a:latin typeface="Arial"/>
                <a:cs typeface="Arial"/>
              </a:rPr>
              <a:t>with </a:t>
            </a:r>
            <a:r>
              <a:rPr sz="1350" spc="5" dirty="0">
                <a:latin typeface="Arial"/>
                <a:cs typeface="Arial"/>
              </a:rPr>
              <a:t>==, </a:t>
            </a:r>
            <a:r>
              <a:rPr sz="1350" dirty="0">
                <a:latin typeface="Arial"/>
                <a:cs typeface="Arial"/>
              </a:rPr>
              <a:t>not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=.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2510"/>
            <a:ext cx="48717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Supply a </a:t>
            </a:r>
            <a:r>
              <a:rPr sz="1100" spc="10" dirty="0">
                <a:latin typeface="Arial"/>
                <a:cs typeface="Arial"/>
              </a:rPr>
              <a:t>condition in this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41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 </a:t>
            </a:r>
            <a:r>
              <a:rPr sz="1100" spc="10" dirty="0">
                <a:latin typeface="Arial"/>
                <a:cs typeface="Arial"/>
              </a:rPr>
              <a:t>to test </a:t>
            </a:r>
            <a:r>
              <a:rPr sz="1100" spc="15" dirty="0">
                <a:latin typeface="Arial"/>
                <a:cs typeface="Arial"/>
              </a:rPr>
              <a:t>whether the user entered a Y: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73207"/>
            <a:ext cx="5909310" cy="648896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 marR="3818254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System.out.println("Enter Y to quit.");  String input =</a:t>
            </a:r>
            <a:r>
              <a:rPr sz="650" spc="-1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in.next();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if (. .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.)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System.out.println("Goodbye.");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40" y="1777575"/>
            <a:ext cx="252539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Answer:</a:t>
            </a:r>
            <a:r>
              <a:rPr sz="1350" b="1" spc="-70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input.equals("Y")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52731"/>
            <a:ext cx="449135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Give two ways </a:t>
            </a:r>
            <a:r>
              <a:rPr sz="1100" spc="10" dirty="0">
                <a:latin typeface="Arial"/>
                <a:cs typeface="Arial"/>
              </a:rPr>
              <a:t>of testing that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10" dirty="0">
                <a:latin typeface="Arial"/>
                <a:cs typeface="Arial"/>
              </a:rPr>
              <a:t>string </a:t>
            </a:r>
            <a:r>
              <a:rPr sz="1100" spc="20" dirty="0">
                <a:latin typeface="Courier" charset="0"/>
                <a:cs typeface="Courier" charset="0"/>
              </a:rPr>
              <a:t>str</a:t>
            </a:r>
            <a:r>
              <a:rPr sz="1100" spc="-38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empty </a:t>
            </a:r>
            <a:r>
              <a:rPr sz="1100" spc="10" dirty="0">
                <a:latin typeface="Arial"/>
                <a:cs typeface="Arial"/>
              </a:rPr>
              <a:t>string.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str.equals("") </a:t>
            </a:r>
            <a:r>
              <a:rPr sz="1350" dirty="0">
                <a:latin typeface="Arial"/>
                <a:cs typeface="Arial"/>
              </a:rPr>
              <a:t>or </a:t>
            </a:r>
            <a:r>
              <a:rPr sz="1350" spc="5" dirty="0">
                <a:latin typeface="Courier" charset="0"/>
                <a:cs typeface="Courier" charset="0"/>
              </a:rPr>
              <a:t>str.length() ==</a:t>
            </a:r>
            <a:r>
              <a:rPr sz="1350" spc="-49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0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13" y="776094"/>
            <a:ext cx="3607435" cy="1233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value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s.length()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if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s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buAutoNum type="alphaLcPeriod"/>
              <a:tabLst>
                <a:tab pos="173355" algn="l"/>
              </a:tabLst>
            </a:pPr>
            <a:r>
              <a:rPr sz="1100" spc="15" dirty="0">
                <a:latin typeface="Arial"/>
                <a:cs typeface="Arial"/>
              </a:rPr>
              <a:t>the empty </a:t>
            </a:r>
            <a:r>
              <a:rPr sz="1100" spc="10" dirty="0">
                <a:latin typeface="Arial"/>
                <a:cs typeface="Arial"/>
              </a:rPr>
              <a:t>string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15" dirty="0">
                <a:latin typeface="Courier" charset="0"/>
                <a:cs typeface="Courier" charset="0"/>
              </a:rPr>
              <a:t>""</a:t>
            </a:r>
            <a:r>
              <a:rPr sz="1100" spc="1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75"/>
              </a:spcBef>
              <a:buAutoNum type="alphaLcPeriod"/>
              <a:tabLst>
                <a:tab pos="173355" algn="l"/>
              </a:tabLst>
            </a:pP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string </a:t>
            </a:r>
            <a:r>
              <a:rPr sz="1100" spc="20" dirty="0">
                <a:latin typeface="Courier" charset="0"/>
                <a:cs typeface="Courier" charset="0"/>
              </a:rPr>
              <a:t>" "</a:t>
            </a:r>
            <a:r>
              <a:rPr sz="1100" spc="-44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containing a space?</a:t>
            </a:r>
            <a:endParaRPr sz="1100" dirty="0">
              <a:latin typeface="Arial"/>
              <a:cs typeface="Arial"/>
            </a:endParaRPr>
          </a:p>
          <a:p>
            <a:pPr marL="164465" indent="-151765">
              <a:lnSpc>
                <a:spcPct val="100000"/>
              </a:lnSpc>
              <a:spcBef>
                <a:spcPts val="75"/>
              </a:spcBef>
              <a:buFont typeface="Arial"/>
              <a:buAutoNum type="alphaLcPeriod"/>
              <a:tabLst>
                <a:tab pos="165100" algn="l"/>
              </a:tabLst>
            </a:pPr>
            <a:r>
              <a:rPr sz="1100" spc="15" dirty="0">
                <a:latin typeface="Courier" charset="0"/>
                <a:cs typeface="Courier" charset="0"/>
              </a:rPr>
              <a:t>null</a:t>
            </a:r>
            <a:r>
              <a:rPr sz="1100" spc="1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dirty="0">
                <a:latin typeface="Arial"/>
                <a:cs typeface="Arial"/>
              </a:rPr>
              <a:t>(a) 0; (b) 1; (c) </a:t>
            </a:r>
            <a:r>
              <a:rPr sz="1350" spc="5" dirty="0">
                <a:latin typeface="Arial"/>
                <a:cs typeface="Arial"/>
              </a:rPr>
              <a:t>an exception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occurs.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2177"/>
            <a:ext cx="604139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Which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following </a:t>
            </a:r>
            <a:r>
              <a:rPr sz="1100" spc="15" dirty="0">
                <a:latin typeface="Arial"/>
                <a:cs typeface="Arial"/>
              </a:rPr>
              <a:t>comparisons are </a:t>
            </a:r>
            <a:r>
              <a:rPr sz="1100" spc="10" dirty="0">
                <a:latin typeface="Arial"/>
                <a:cs typeface="Arial"/>
              </a:rPr>
              <a:t>syntactically incorrect? </a:t>
            </a:r>
            <a:r>
              <a:rPr sz="1100" spc="15" dirty="0">
                <a:latin typeface="Arial"/>
                <a:cs typeface="Arial"/>
              </a:rPr>
              <a:t>Which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them are </a:t>
            </a:r>
            <a:r>
              <a:rPr sz="1100" spc="10" dirty="0">
                <a:latin typeface="Arial"/>
                <a:cs typeface="Arial"/>
              </a:rPr>
              <a:t>syntactically  correct, </a:t>
            </a:r>
            <a:r>
              <a:rPr sz="1100" spc="15" dirty="0">
                <a:latin typeface="Arial"/>
                <a:cs typeface="Arial"/>
              </a:rPr>
              <a:t>but </a:t>
            </a:r>
            <a:r>
              <a:rPr sz="1100" spc="10" dirty="0">
                <a:latin typeface="Arial"/>
                <a:cs typeface="Arial"/>
              </a:rPr>
              <a:t>logically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questionable?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1134593"/>
            <a:ext cx="5909310" cy="44884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 marR="4963795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String a = "1";  String b = "one";  double x =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double y = 3 * (1.0 /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3);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677580"/>
            <a:ext cx="5634355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a. </a:t>
            </a:r>
            <a:r>
              <a:rPr sz="1100" spc="20" dirty="0">
                <a:latin typeface="Courier" charset="0"/>
                <a:cs typeface="Courier" charset="0"/>
              </a:rPr>
              <a:t>a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"1"</a:t>
            </a:r>
            <a:endParaRPr sz="1100" dirty="0">
              <a:latin typeface="Courier" charset="0"/>
              <a:cs typeface="Courier" charset="0"/>
            </a:endParaRPr>
          </a:p>
          <a:p>
            <a:pPr marL="172085" indent="-15938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7272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a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null</a:t>
            </a:r>
            <a:endParaRPr sz="1100" dirty="0">
              <a:latin typeface="Courier" charset="0"/>
              <a:cs typeface="Courier" charset="0"/>
            </a:endParaRPr>
          </a:p>
          <a:p>
            <a:pPr marL="164465" indent="-15176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6510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a.equals("")</a:t>
            </a:r>
            <a:endParaRPr sz="1100" dirty="0">
              <a:latin typeface="Courier" charset="0"/>
              <a:cs typeface="Courier" charset="0"/>
            </a:endParaRPr>
          </a:p>
          <a:p>
            <a:pPr marL="172085" indent="-15938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7272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a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b</a:t>
            </a:r>
            <a:endParaRPr sz="1100" dirty="0">
              <a:latin typeface="Courier" charset="0"/>
              <a:cs typeface="Courier" charset="0"/>
            </a:endParaRPr>
          </a:p>
          <a:p>
            <a:pPr marL="172085" indent="-15938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7272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a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x</a:t>
            </a:r>
            <a:endParaRPr sz="1100" dirty="0">
              <a:latin typeface="Courier" charset="0"/>
              <a:cs typeface="Courier" charset="0"/>
            </a:endParaRPr>
          </a:p>
          <a:p>
            <a:pPr marL="132080" indent="-119380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32715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x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y</a:t>
            </a:r>
            <a:endParaRPr sz="1100" dirty="0">
              <a:latin typeface="Courier" charset="0"/>
              <a:cs typeface="Courier" charset="0"/>
            </a:endParaRPr>
          </a:p>
          <a:p>
            <a:pPr marL="172085" indent="-15938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7272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x - y ==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null</a:t>
            </a:r>
            <a:endParaRPr sz="1100" dirty="0">
              <a:latin typeface="Courier" charset="0"/>
              <a:cs typeface="Courier" charset="0"/>
            </a:endParaRPr>
          </a:p>
          <a:p>
            <a:pPr marL="172085" indent="-159385">
              <a:lnSpc>
                <a:spcPct val="100000"/>
              </a:lnSpc>
              <a:spcBef>
                <a:spcPts val="75"/>
              </a:spcBef>
              <a:buFont typeface="Arial"/>
              <a:buAutoNum type="alphaLcPeriod" startAt="2"/>
              <a:tabLst>
                <a:tab pos="172720" algn="l"/>
              </a:tabLst>
            </a:pPr>
            <a:r>
              <a:rPr sz="1100" spc="20" dirty="0">
                <a:latin typeface="Courier" charset="0"/>
                <a:cs typeface="Courier" charset="0"/>
              </a:rPr>
              <a:t>x.equals(y)</a:t>
            </a:r>
            <a:endParaRPr sz="1100" dirty="0">
              <a:latin typeface="Courier" charset="0"/>
              <a:cs typeface="Courier" charset="0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dirty="0">
                <a:latin typeface="Arial"/>
                <a:cs typeface="Arial"/>
              </a:rPr>
              <a:t>Syntactically incorrect: e, g, h. Logically questionable: a, d,</a:t>
            </a:r>
            <a:r>
              <a:rPr sz="1350" spc="1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84554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30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598" y="266575"/>
            <a:ext cx="419100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30"/>
              </a:lnSpc>
            </a:pPr>
            <a:r>
              <a:rPr spc="100" dirty="0"/>
              <a:t>Multiple </a:t>
            </a:r>
            <a:r>
              <a:rPr spc="65" dirty="0"/>
              <a:t>Alternatives: </a:t>
            </a:r>
            <a:r>
              <a:rPr spc="100" dirty="0"/>
              <a:t>Sequences</a:t>
            </a:r>
            <a:r>
              <a:rPr spc="-130" dirty="0"/>
              <a:t> </a:t>
            </a:r>
            <a:r>
              <a:rPr spc="110" dirty="0"/>
              <a:t>of  </a:t>
            </a:r>
            <a:r>
              <a:rPr spc="150" dirty="0"/>
              <a:t>Comparisons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115795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4337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72879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700"/>
              </a:lnSpc>
            </a:pPr>
            <a:r>
              <a:rPr dirty="0"/>
              <a:t>Multiple </a:t>
            </a:r>
            <a:r>
              <a:rPr spc="5" dirty="0">
                <a:latin typeface="Courier" charset="0"/>
                <a:cs typeface="Courier" charset="0"/>
              </a:rPr>
              <a:t>if</a:t>
            </a:r>
            <a:r>
              <a:rPr spc="-459" dirty="0">
                <a:latin typeface="Courier" charset="0"/>
                <a:cs typeface="Courier" charset="0"/>
              </a:rPr>
              <a:t> </a:t>
            </a:r>
            <a:r>
              <a:rPr spc="5" dirty="0"/>
              <a:t>statements can be combined </a:t>
            </a:r>
            <a:r>
              <a:rPr dirty="0"/>
              <a:t>to </a:t>
            </a:r>
            <a:r>
              <a:rPr spc="5" dirty="0"/>
              <a:t>evaluate complex </a:t>
            </a:r>
            <a:r>
              <a:rPr dirty="0"/>
              <a:t>decisions.  </a:t>
            </a:r>
            <a:r>
              <a:rPr spc="5" dirty="0"/>
              <a:t>You use </a:t>
            </a:r>
            <a:r>
              <a:rPr dirty="0"/>
              <a:t>multiple </a:t>
            </a:r>
            <a:r>
              <a:rPr spc="5" dirty="0">
                <a:latin typeface="Courier" charset="0"/>
                <a:cs typeface="Courier" charset="0"/>
              </a:rPr>
              <a:t>if</a:t>
            </a:r>
            <a:r>
              <a:rPr spc="-409" dirty="0">
                <a:latin typeface="Courier" charset="0"/>
                <a:cs typeface="Courier" charset="0"/>
              </a:rPr>
              <a:t> </a:t>
            </a:r>
            <a:r>
              <a:rPr spc="5" dirty="0"/>
              <a:t>statements </a:t>
            </a:r>
            <a:r>
              <a:rPr dirty="0"/>
              <a:t>to </a:t>
            </a:r>
            <a:r>
              <a:rPr spc="5" dirty="0"/>
              <a:t>implement </a:t>
            </a:r>
            <a:r>
              <a:rPr dirty="0"/>
              <a:t>multiple alternatives.</a:t>
            </a:r>
          </a:p>
          <a:p>
            <a:pPr marL="12700" marR="365760">
              <a:lnSpc>
                <a:spcPct val="116199"/>
              </a:lnSpc>
              <a:spcBef>
                <a:spcPts val="365"/>
              </a:spcBef>
            </a:pPr>
            <a:r>
              <a:rPr spc="5" dirty="0"/>
              <a:t>Example: damage done by earthquake </a:t>
            </a:r>
            <a:r>
              <a:rPr dirty="0"/>
              <a:t>of </a:t>
            </a:r>
            <a:r>
              <a:rPr spc="5" dirty="0"/>
              <a:t>a given magnitude on</a:t>
            </a:r>
            <a:r>
              <a:rPr spc="-90" dirty="0"/>
              <a:t> </a:t>
            </a:r>
            <a:r>
              <a:rPr dirty="0"/>
              <a:t>the  Richter</a:t>
            </a:r>
            <a:r>
              <a:rPr spc="-40" dirty="0"/>
              <a:t> </a:t>
            </a:r>
            <a:r>
              <a:rPr dirty="0"/>
              <a:t>scale:</a:t>
            </a:r>
          </a:p>
        </p:txBody>
      </p:sp>
      <p:sp>
        <p:nvSpPr>
          <p:cNvPr id="8" name="object 8"/>
          <p:cNvSpPr/>
          <p:nvPr/>
        </p:nvSpPr>
        <p:spPr>
          <a:xfrm>
            <a:off x="722294" y="231505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0431" y="2129918"/>
            <a:ext cx="5454015" cy="270002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337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800" spc="5" dirty="0">
                <a:latin typeface="Courier" charset="0"/>
                <a:cs typeface="Courier" charset="0"/>
              </a:rPr>
              <a:t>if (richter &gt;=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8.0)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33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"Most structures</a:t>
            </a:r>
            <a:r>
              <a:rPr sz="800" spc="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fall";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7.0)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</a:t>
            </a:r>
            <a:r>
              <a:rPr sz="800" spc="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destroyed";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6.0)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 considerably damaged, some</a:t>
            </a:r>
            <a:r>
              <a:rPr sz="800" spc="19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collapse";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4.5)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"Damage to poorly constructed</a:t>
            </a:r>
            <a:r>
              <a:rPr sz="800" spc="1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buildings";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"No destruction of</a:t>
            </a:r>
            <a:r>
              <a:rPr sz="800" spc="9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buildings";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845540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30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598" y="266575"/>
            <a:ext cx="419100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30"/>
              </a:lnSpc>
            </a:pPr>
            <a:r>
              <a:rPr spc="100" dirty="0"/>
              <a:t>Multiple </a:t>
            </a:r>
            <a:r>
              <a:rPr spc="65" dirty="0"/>
              <a:t>Alternatives: </a:t>
            </a:r>
            <a:r>
              <a:rPr spc="100" dirty="0"/>
              <a:t>Sequences</a:t>
            </a:r>
            <a:r>
              <a:rPr spc="-130" dirty="0"/>
              <a:t> </a:t>
            </a:r>
            <a:r>
              <a:rPr spc="110" dirty="0"/>
              <a:t>of  </a:t>
            </a:r>
            <a:r>
              <a:rPr spc="150" dirty="0" smtClean="0"/>
              <a:t>Comparisons</a:t>
            </a:r>
            <a:r>
              <a:rPr lang="en-US" spc="150" dirty="0" smtClean="0"/>
              <a:t> (Continue)</a:t>
            </a:r>
            <a:endParaRPr spc="15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81000" y="1066800"/>
            <a:ext cx="5410200" cy="1782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965" indent="-285750">
              <a:buFont typeface="Wingdings" charset="2"/>
              <a:buChar char="§"/>
            </a:pPr>
            <a:r>
              <a:rPr lang="en-US" spc="5" dirty="0">
                <a:latin typeface="Arial" charset="0"/>
                <a:ea typeface="Arial" charset="0"/>
                <a:cs typeface="Arial" charset="0"/>
              </a:rPr>
              <a:t>As soon as one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the four tests</a:t>
            </a:r>
            <a:r>
              <a:rPr lang="en-US" spc="-4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pc="5" dirty="0">
                <a:latin typeface="Arial" charset="0"/>
                <a:ea typeface="Arial" charset="0"/>
                <a:cs typeface="Arial" charset="0"/>
              </a:rPr>
              <a:t>succeeds</a:t>
            </a:r>
            <a:r>
              <a:rPr lang="en-US" spc="5" dirty="0" smtClean="0">
                <a:latin typeface="Arial" charset="0"/>
                <a:ea typeface="Arial" charset="0"/>
                <a:cs typeface="Arial" charset="0"/>
              </a:rPr>
              <a:t>:</a:t>
            </a:r>
            <a:endParaRPr lang="en-US" spc="-10" dirty="0" smtClean="0">
              <a:latin typeface="Arial" charset="0"/>
              <a:ea typeface="Arial" charset="0"/>
              <a:cs typeface="Arial" charset="0"/>
            </a:endParaRPr>
          </a:p>
          <a:p>
            <a:pPr marL="1066165" lvl="1" indent="-285750">
              <a:buFont typeface="Wingdings" charset="2"/>
              <a:buChar char="§"/>
            </a:pPr>
            <a:r>
              <a:rPr lang="en-US" sz="1100" spc="-1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effect is</a:t>
            </a:r>
            <a:r>
              <a:rPr lang="en-US" sz="1100" spc="-7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displayed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  <a:p>
            <a:pPr marL="608965" indent="-285750">
              <a:lnSpc>
                <a:spcPct val="100000"/>
              </a:lnSpc>
              <a:spcBef>
                <a:spcPts val="380"/>
              </a:spcBef>
              <a:buFont typeface="Wingdings" charset="2"/>
              <a:buChar char="§"/>
            </a:pPr>
            <a:r>
              <a:rPr lang="en-US" spc="-10" dirty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spc="-5" dirty="0">
                <a:latin typeface="Arial" charset="0"/>
                <a:ea typeface="Arial" charset="0"/>
                <a:cs typeface="Arial" charset="0"/>
              </a:rPr>
              <a:t>further tests are</a:t>
            </a:r>
            <a:r>
              <a:rPr lang="en-US" spc="-7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pc="-5" dirty="0" smtClean="0">
                <a:latin typeface="Arial" charset="0"/>
                <a:ea typeface="Arial" charset="0"/>
                <a:cs typeface="Arial" charset="0"/>
              </a:rPr>
              <a:t>attempted.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608965" indent="-285750">
              <a:lnSpc>
                <a:spcPct val="100000"/>
              </a:lnSpc>
              <a:spcBef>
                <a:spcPts val="380"/>
              </a:spcBef>
              <a:buFont typeface="Wingdings" charset="2"/>
              <a:buChar char="§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pc="5" dirty="0" smtClean="0">
                <a:latin typeface="Arial" charset="0"/>
                <a:ea typeface="Arial" charset="0"/>
                <a:cs typeface="Arial" charset="0"/>
              </a:rPr>
              <a:t>none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the four </a:t>
            </a:r>
            <a:r>
              <a:rPr lang="en-US" spc="5" dirty="0" smtClean="0">
                <a:latin typeface="Arial" charset="0"/>
                <a:ea typeface="Arial" charset="0"/>
                <a:cs typeface="Arial" charset="0"/>
              </a:rPr>
              <a:t>cases</a:t>
            </a:r>
            <a:r>
              <a:rPr lang="en-US" spc="-2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applies</a:t>
            </a:r>
          </a:p>
          <a:p>
            <a:pPr marL="1066165" marR="407034" lvl="1" indent="-285750">
              <a:lnSpc>
                <a:spcPct val="135000"/>
              </a:lnSpc>
              <a:spcBef>
                <a:spcPts val="425"/>
              </a:spcBef>
              <a:buFont typeface="Wingdings" charset="2"/>
              <a:buChar char="§"/>
            </a:pPr>
            <a:r>
              <a:rPr lang="en-US" sz="1100" spc="-1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final </a:t>
            </a:r>
            <a:r>
              <a:rPr lang="en-US" sz="1100" spc="-10" dirty="0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en-US" sz="1100" spc="-39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clause applies  </a:t>
            </a:r>
            <a:endParaRPr lang="en-US" sz="1100" spc="-5" dirty="0" smtClean="0">
              <a:latin typeface="Arial" charset="0"/>
              <a:ea typeface="Arial" charset="0"/>
              <a:cs typeface="Arial" charset="0"/>
            </a:endParaRPr>
          </a:p>
          <a:p>
            <a:pPr marL="1066165" marR="407034" lvl="1" indent="-285750">
              <a:lnSpc>
                <a:spcPct val="135000"/>
              </a:lnSpc>
              <a:spcBef>
                <a:spcPts val="425"/>
              </a:spcBef>
              <a:buFont typeface="Wingdings" charset="2"/>
              <a:buChar char="§"/>
            </a:pPr>
            <a:r>
              <a:rPr lang="en-US" sz="1100" spc="-10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sz="1100" spc="-10" dirty="0">
                <a:latin typeface="Arial" charset="0"/>
                <a:ea typeface="Arial" charset="0"/>
                <a:cs typeface="Arial" charset="0"/>
              </a:rPr>
              <a:t>message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en-US" sz="1100" spc="-45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100" spc="-5" dirty="0">
                <a:latin typeface="Arial" charset="0"/>
                <a:ea typeface="Arial" charset="0"/>
                <a:cs typeface="Arial" charset="0"/>
              </a:rPr>
              <a:t>printed.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  <a:p>
            <a:pPr marL="298450" marR="5080" indent="-285750">
              <a:lnSpc>
                <a:spcPct val="138700"/>
              </a:lnSpc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576922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129" y="1054362"/>
            <a:ext cx="2107100" cy="2527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Multiple</a:t>
            </a:r>
            <a:r>
              <a:rPr spc="-5" dirty="0"/>
              <a:t> </a:t>
            </a:r>
            <a:r>
              <a:rPr spc="85" dirty="0"/>
              <a:t>Alternatives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5229" y="764712"/>
            <a:ext cx="365887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The 1989 </a:t>
            </a:r>
            <a:r>
              <a:rPr sz="1100" spc="20" dirty="0">
                <a:latin typeface="Arial"/>
                <a:cs typeface="Arial"/>
              </a:rPr>
              <a:t>Loma </a:t>
            </a:r>
            <a:r>
              <a:rPr sz="1100" spc="10" dirty="0">
                <a:latin typeface="Arial"/>
                <a:cs typeface="Arial"/>
              </a:rPr>
              <a:t>Prieta </a:t>
            </a:r>
            <a:r>
              <a:rPr sz="1100" spc="15" dirty="0">
                <a:latin typeface="Arial"/>
                <a:cs typeface="Arial"/>
              </a:rPr>
              <a:t>earthquake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20" dirty="0">
                <a:latin typeface="Arial"/>
                <a:cs typeface="Arial"/>
              </a:rPr>
              <a:t>damaged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Bay  Bridge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San Francisco and destroyed </a:t>
            </a:r>
            <a:r>
              <a:rPr sz="1100" spc="20" dirty="0">
                <a:latin typeface="Arial"/>
                <a:cs typeface="Arial"/>
              </a:rPr>
              <a:t>many </a:t>
            </a:r>
            <a:r>
              <a:rPr sz="1100" spc="10" dirty="0">
                <a:latin typeface="Arial"/>
                <a:cs typeface="Arial"/>
              </a:rPr>
              <a:t>buildings  </a:t>
            </a:r>
            <a:r>
              <a:rPr sz="1100" spc="15" dirty="0">
                <a:latin typeface="Arial"/>
                <a:cs typeface="Arial"/>
              </a:rPr>
              <a:t>measured 7.1 on the Richter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scale.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8023" y="1439748"/>
            <a:ext cx="2591993" cy="1890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Multiple </a:t>
            </a:r>
            <a:r>
              <a:rPr spc="85" dirty="0"/>
              <a:t>Alternatives </a:t>
            </a:r>
            <a:r>
              <a:rPr spc="-114" dirty="0"/>
              <a:t>-</a:t>
            </a:r>
            <a:r>
              <a:rPr spc="-100" dirty="0"/>
              <a:t> </a:t>
            </a:r>
            <a:r>
              <a:rPr spc="75" dirty="0"/>
              <a:t>Flowchart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838200"/>
            <a:ext cx="3452637" cy="410076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411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Multiple</a:t>
            </a:r>
            <a:r>
              <a:rPr spc="-5" dirty="0"/>
              <a:t> </a:t>
            </a:r>
            <a:r>
              <a:rPr spc="85" dirty="0"/>
              <a:t>Alternatives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653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7254" y="765223"/>
            <a:ext cx="85788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54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matters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2294" y="116423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740" y="765223"/>
            <a:ext cx="23679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The order </a:t>
            </a:r>
            <a:r>
              <a:rPr sz="1350" dirty="0">
                <a:latin typeface="Arial"/>
                <a:cs typeface="Arial"/>
              </a:rPr>
              <a:t>of the </a:t>
            </a:r>
            <a:r>
              <a:rPr sz="1350" spc="5" dirty="0">
                <a:latin typeface="Courier" charset="0"/>
                <a:cs typeface="Courier" charset="0"/>
              </a:rPr>
              <a:t>if </a:t>
            </a:r>
            <a:r>
              <a:rPr sz="1350" spc="5" dirty="0">
                <a:latin typeface="Arial"/>
                <a:cs typeface="Arial"/>
              </a:rPr>
              <a:t>and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else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50" dirty="0">
                <a:latin typeface="Arial"/>
                <a:cs typeface="Arial"/>
              </a:rPr>
              <a:t>Error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0431" y="1333943"/>
            <a:ext cx="5454015" cy="208280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(richter &gt;= 4.5) // Tests in wrong</a:t>
            </a:r>
            <a:r>
              <a:rPr sz="800" spc="7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order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"Damage to poorly constructed</a:t>
            </a:r>
            <a:r>
              <a:rPr sz="800" spc="1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buildings";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6.0)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 considerably damaged, some</a:t>
            </a:r>
            <a:r>
              <a:rPr sz="800" spc="19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collapse";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7.0)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</a:t>
            </a:r>
            <a:r>
              <a:rPr sz="800" spc="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destroyed";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&gt;=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8.0)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"Most structures</a:t>
            </a:r>
            <a:r>
              <a:rPr sz="800" spc="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fall";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294" y="360956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740" y="3454928"/>
            <a:ext cx="53911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When using </a:t>
            </a:r>
            <a:r>
              <a:rPr sz="1350" dirty="0">
                <a:latin typeface="Arial"/>
                <a:cs typeface="Arial"/>
              </a:rPr>
              <a:t>multiple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42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statements,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general </a:t>
            </a:r>
            <a:r>
              <a:rPr sz="1350" dirty="0">
                <a:latin typeface="Arial"/>
                <a:cs typeface="Arial"/>
              </a:rPr>
              <a:t>conditions after </a:t>
            </a:r>
            <a:r>
              <a:rPr sz="1350" spc="5" dirty="0">
                <a:latin typeface="Arial"/>
                <a:cs typeface="Arial"/>
              </a:rPr>
              <a:t>more  </a:t>
            </a:r>
            <a:r>
              <a:rPr sz="1350" dirty="0">
                <a:latin typeface="Arial"/>
                <a:cs typeface="Arial"/>
              </a:rPr>
              <a:t>specific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conditions.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2228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490" dirty="0">
                <a:latin typeface="Trebuchet MS"/>
                <a:cs typeface="Trebuchet MS"/>
              </a:rPr>
              <a:t>if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75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693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5621"/>
            <a:ext cx="20231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Flowchart </a:t>
            </a:r>
            <a:r>
              <a:rPr sz="1350" dirty="0">
                <a:latin typeface="Arial"/>
                <a:cs typeface="Arial"/>
              </a:rPr>
              <a:t>with </a:t>
            </a:r>
            <a:r>
              <a:rPr sz="1350" spc="5" dirty="0">
                <a:latin typeface="Arial"/>
                <a:cs typeface="Arial"/>
              </a:rPr>
              <a:t>two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branch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599" y="1000036"/>
            <a:ext cx="2977718" cy="271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394166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3820358"/>
            <a:ext cx="494347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You can </a:t>
            </a:r>
            <a:r>
              <a:rPr sz="1350" dirty="0">
                <a:latin typeface="Arial"/>
                <a:cs typeface="Arial"/>
              </a:rPr>
              <a:t>include </a:t>
            </a:r>
            <a:r>
              <a:rPr sz="1350" spc="5" dirty="0">
                <a:latin typeface="Arial"/>
                <a:cs typeface="Arial"/>
              </a:rPr>
              <a:t>as many statements </a:t>
            </a:r>
            <a:r>
              <a:rPr sz="1350" dirty="0">
                <a:latin typeface="Arial"/>
                <a:cs typeface="Arial"/>
              </a:rPr>
              <a:t>in </a:t>
            </a:r>
            <a:r>
              <a:rPr sz="1350" spc="5" dirty="0">
                <a:latin typeface="Arial"/>
                <a:cs typeface="Arial"/>
              </a:rPr>
              <a:t>each branch as you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like.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4337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Multiple</a:t>
            </a:r>
            <a:r>
              <a:rPr spc="-5" dirty="0"/>
              <a:t> </a:t>
            </a:r>
            <a:r>
              <a:rPr spc="85" dirty="0"/>
              <a:t>Alternatives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675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00736" y="765444"/>
            <a:ext cx="220472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Courier" charset="0"/>
                <a:cs typeface="Courier" charset="0"/>
              </a:rPr>
              <a:t>if/else</a:t>
            </a:r>
            <a:r>
              <a:rPr sz="1350" spc="-50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sequence, </a:t>
            </a:r>
            <a:r>
              <a:rPr sz="1350" dirty="0">
                <a:latin typeface="Arial"/>
                <a:cs typeface="Arial"/>
              </a:rPr>
              <a:t>not just</a:t>
            </a:r>
          </a:p>
        </p:txBody>
      </p:sp>
      <p:sp>
        <p:nvSpPr>
          <p:cNvPr id="6" name="object 6"/>
          <p:cNvSpPr/>
          <p:nvPr/>
        </p:nvSpPr>
        <p:spPr>
          <a:xfrm>
            <a:off x="722294" y="141130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740" y="708865"/>
            <a:ext cx="2769870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7499"/>
              </a:lnSpc>
            </a:pPr>
            <a:r>
              <a:rPr sz="1350" dirty="0">
                <a:latin typeface="Arial"/>
                <a:cs typeface="Arial"/>
              </a:rPr>
              <a:t>In this </a:t>
            </a:r>
            <a:r>
              <a:rPr sz="1350" spc="5" dirty="0">
                <a:latin typeface="Arial"/>
                <a:cs typeface="Arial"/>
              </a:rPr>
              <a:t>example, must use </a:t>
            </a:r>
            <a:r>
              <a:rPr sz="1350" spc="5" dirty="0">
                <a:latin typeface="Courier" charset="0"/>
                <a:cs typeface="Courier" charset="0"/>
              </a:rPr>
              <a:t>if/else  </a:t>
            </a:r>
            <a:r>
              <a:rPr sz="1350" dirty="0">
                <a:latin typeface="Arial"/>
                <a:cs typeface="Arial"/>
              </a:rPr>
              <a:t>multiple </a:t>
            </a:r>
            <a:r>
              <a:rPr sz="1350" spc="5" dirty="0">
                <a:latin typeface="Arial"/>
                <a:cs typeface="Arial"/>
              </a:rPr>
              <a:t>independent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50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statements  </a:t>
            </a:r>
            <a:r>
              <a:rPr sz="1350" dirty="0">
                <a:latin typeface="Arial"/>
                <a:cs typeface="Arial"/>
              </a:rPr>
              <a:t>Error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0431" y="1581011"/>
            <a:ext cx="5454015" cy="208280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(richter &gt;= 8.0) // Didn't use</a:t>
            </a:r>
            <a:r>
              <a:rPr sz="800" spc="5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"Most structures</a:t>
            </a:r>
            <a:r>
              <a:rPr sz="800" spc="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fall";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if (richter &gt;=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7.0)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</a:t>
            </a:r>
            <a:r>
              <a:rPr sz="800" spc="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destroyed";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if (richter &gt;=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6.0)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description = "Many buildings considerably damaged, some</a:t>
            </a:r>
            <a:r>
              <a:rPr sz="800" spc="19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collapse";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if (richter &gt;=</a:t>
            </a:r>
            <a:r>
              <a:rPr sz="800" spc="-2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4.5)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"Damage to poorly constructed</a:t>
            </a:r>
            <a:r>
              <a:rPr sz="800" spc="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buildings";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294" y="384892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740" y="3727612"/>
            <a:ext cx="31280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alternatives </a:t>
            </a:r>
            <a:r>
              <a:rPr sz="1350" spc="5" dirty="0">
                <a:latin typeface="Arial"/>
                <a:cs typeface="Arial"/>
              </a:rPr>
              <a:t>are no </a:t>
            </a:r>
            <a:r>
              <a:rPr sz="1350" dirty="0">
                <a:latin typeface="Arial"/>
                <a:cs typeface="Arial"/>
              </a:rPr>
              <a:t>longer</a:t>
            </a:r>
            <a:r>
              <a:rPr sz="1350" spc="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exclusive.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1408"/>
            <a:ext cx="6099175" cy="8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20" dirty="0">
                <a:latin typeface="Arial"/>
                <a:cs typeface="Arial"/>
              </a:rPr>
              <a:t>game </a:t>
            </a:r>
            <a:r>
              <a:rPr sz="1100" spc="15" dirty="0">
                <a:latin typeface="Arial"/>
                <a:cs typeface="Arial"/>
              </a:rPr>
              <a:t>program, the scores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players </a:t>
            </a:r>
            <a:r>
              <a:rPr sz="1100" spc="20" dirty="0">
                <a:latin typeface="Arial"/>
                <a:cs typeface="Arial"/>
              </a:rPr>
              <a:t>A </a:t>
            </a:r>
            <a:r>
              <a:rPr sz="1100" spc="15" dirty="0">
                <a:latin typeface="Arial"/>
                <a:cs typeface="Arial"/>
              </a:rPr>
              <a:t>and </a:t>
            </a:r>
            <a:r>
              <a:rPr sz="1100" spc="20" dirty="0">
                <a:latin typeface="Arial"/>
                <a:cs typeface="Arial"/>
              </a:rPr>
              <a:t>B </a:t>
            </a:r>
            <a:r>
              <a:rPr sz="1100" spc="15" dirty="0">
                <a:latin typeface="Arial"/>
                <a:cs typeface="Arial"/>
              </a:rPr>
              <a:t>are stored </a:t>
            </a:r>
            <a:r>
              <a:rPr sz="1100" spc="10" dirty="0">
                <a:latin typeface="Arial"/>
                <a:cs typeface="Arial"/>
              </a:rPr>
              <a:t>in variables </a:t>
            </a:r>
            <a:r>
              <a:rPr sz="1100" spc="20" dirty="0">
                <a:latin typeface="Courier" charset="0"/>
                <a:cs typeface="Courier" charset="0"/>
              </a:rPr>
              <a:t>scoreA</a:t>
            </a:r>
            <a:r>
              <a:rPr sz="1100" spc="-45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and </a:t>
            </a:r>
            <a:r>
              <a:rPr sz="1100" spc="15" dirty="0">
                <a:latin typeface="Courier" charset="0"/>
                <a:cs typeface="Courier" charset="0"/>
              </a:rPr>
              <a:t>scoreB</a:t>
            </a:r>
            <a:r>
              <a:rPr sz="1100" spc="15" dirty="0">
                <a:latin typeface="Arial"/>
                <a:cs typeface="Arial"/>
              </a:rPr>
              <a:t>.  Assuming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the player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larger </a:t>
            </a:r>
            <a:r>
              <a:rPr sz="1100" spc="15" dirty="0">
                <a:latin typeface="Arial"/>
                <a:cs typeface="Arial"/>
              </a:rPr>
              <a:t>score wins, </a:t>
            </a:r>
            <a:r>
              <a:rPr sz="1100" spc="10" dirty="0">
                <a:latin typeface="Arial"/>
                <a:cs typeface="Arial"/>
              </a:rPr>
              <a:t>write </a:t>
            </a:r>
            <a:r>
              <a:rPr sz="1100" spc="15" dirty="0">
                <a:latin typeface="Arial"/>
                <a:cs typeface="Arial"/>
              </a:rPr>
              <a:t>an </a:t>
            </a:r>
            <a:r>
              <a:rPr sz="1100" spc="20" dirty="0">
                <a:latin typeface="Courier" charset="0"/>
                <a:cs typeface="Courier" charset="0"/>
              </a:rPr>
              <a:t>if/ else if/else </a:t>
            </a:r>
            <a:r>
              <a:rPr sz="1100" spc="15" dirty="0">
                <a:latin typeface="Arial"/>
                <a:cs typeface="Arial"/>
              </a:rPr>
              <a:t>sequence  </a:t>
            </a:r>
            <a:r>
              <a:rPr sz="1100" spc="10" dirty="0">
                <a:latin typeface="Arial"/>
                <a:cs typeface="Arial"/>
              </a:rPr>
              <a:t>that prints </a:t>
            </a:r>
            <a:r>
              <a:rPr sz="1100" spc="15" dirty="0">
                <a:latin typeface="Arial"/>
                <a:cs typeface="Arial"/>
              </a:rPr>
              <a:t>out </a:t>
            </a:r>
            <a:r>
              <a:rPr sz="1100" spc="20" dirty="0">
                <a:latin typeface="Courier" charset="0"/>
                <a:cs typeface="Courier" charset="0"/>
              </a:rPr>
              <a:t>"A </a:t>
            </a:r>
            <a:r>
              <a:rPr sz="1100" spc="15" dirty="0">
                <a:latin typeface="Courier" charset="0"/>
                <a:cs typeface="Courier" charset="0"/>
              </a:rPr>
              <a:t>won"</a:t>
            </a:r>
            <a:r>
              <a:rPr sz="1100" spc="15" dirty="0">
                <a:latin typeface="Arial"/>
                <a:cs typeface="Arial"/>
              </a:rPr>
              <a:t>, </a:t>
            </a:r>
            <a:r>
              <a:rPr sz="1100" spc="20" dirty="0">
                <a:latin typeface="Courier" charset="0"/>
                <a:cs typeface="Courier" charset="0"/>
              </a:rPr>
              <a:t>"B </a:t>
            </a:r>
            <a:r>
              <a:rPr sz="1100" spc="15" dirty="0">
                <a:latin typeface="Courier" charset="0"/>
                <a:cs typeface="Courier" charset="0"/>
              </a:rPr>
              <a:t>won</a:t>
            </a:r>
            <a:r>
              <a:rPr sz="1100" spc="15" dirty="0">
                <a:latin typeface="Arial"/>
                <a:cs typeface="Arial"/>
              </a:rPr>
              <a:t>", </a:t>
            </a:r>
            <a:r>
              <a:rPr sz="1100" spc="10" dirty="0">
                <a:latin typeface="Arial"/>
                <a:cs typeface="Arial"/>
              </a:rPr>
              <a:t>or </a:t>
            </a:r>
            <a:r>
              <a:rPr sz="1100" spc="20" dirty="0">
                <a:latin typeface="Courier" charset="0"/>
                <a:cs typeface="Courier" charset="0"/>
              </a:rPr>
              <a:t>"Game</a:t>
            </a:r>
            <a:r>
              <a:rPr sz="1100" spc="-4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Courier" charset="0"/>
                <a:cs typeface="Courier" charset="0"/>
              </a:rPr>
              <a:t>tied"</a:t>
            </a:r>
            <a:r>
              <a:rPr sz="1100" spc="1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31" y="1658372"/>
            <a:ext cx="5454015" cy="1530546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(scoreA &gt;</a:t>
            </a:r>
            <a:r>
              <a:rPr sz="800" spc="-1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scoreB)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System.out.println("A</a:t>
            </a:r>
            <a:r>
              <a:rPr sz="800" spc="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won");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(scoreA &lt; scoreB)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System.out.println("B</a:t>
            </a:r>
            <a:r>
              <a:rPr sz="800" spc="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won");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System.out.println("Game</a:t>
            </a:r>
            <a:r>
              <a:rPr sz="800" spc="5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tied");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0359"/>
            <a:ext cx="586168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5" dirty="0">
                <a:latin typeface="Arial"/>
                <a:cs typeface="Arial"/>
              </a:rPr>
              <a:t>Write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conditional </a:t>
            </a:r>
            <a:r>
              <a:rPr sz="1100" spc="15" dirty="0">
                <a:latin typeface="Arial"/>
                <a:cs typeface="Arial"/>
              </a:rPr>
              <a:t>statement</a:t>
            </a:r>
            <a:r>
              <a:rPr sz="1100" spc="10" dirty="0">
                <a:latin typeface="Arial"/>
                <a:cs typeface="Arial"/>
              </a:rPr>
              <a:t> with </a:t>
            </a:r>
            <a:r>
              <a:rPr sz="1100" spc="15" dirty="0">
                <a:latin typeface="Arial"/>
                <a:cs typeface="Arial"/>
              </a:rPr>
              <a:t>three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branches</a:t>
            </a:r>
            <a:r>
              <a:rPr sz="1100" spc="10" dirty="0">
                <a:latin typeface="Arial"/>
                <a:cs typeface="Arial"/>
              </a:rPr>
              <a:t> that </a:t>
            </a:r>
            <a:r>
              <a:rPr sz="1100" spc="15" dirty="0">
                <a:latin typeface="Arial"/>
                <a:cs typeface="Arial"/>
              </a:rPr>
              <a:t>sets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s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1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x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 positive, to </a:t>
            </a:r>
            <a:r>
              <a:rPr sz="1100" spc="15" dirty="0">
                <a:latin typeface="Arial"/>
                <a:cs typeface="Arial"/>
              </a:rPr>
              <a:t>–1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x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  </a:t>
            </a:r>
            <a:r>
              <a:rPr sz="1100" spc="15" dirty="0">
                <a:latin typeface="Arial"/>
                <a:cs typeface="Arial"/>
              </a:rPr>
              <a:t>negative, and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0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20" dirty="0">
                <a:latin typeface="Courier" charset="0"/>
                <a:cs typeface="Courier" charset="0"/>
              </a:rPr>
              <a:t>x</a:t>
            </a:r>
            <a:r>
              <a:rPr sz="1100" spc="-434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is zero.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31" y="1479901"/>
            <a:ext cx="5454015" cy="424987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(x &gt; 0) { s = 1;</a:t>
            </a:r>
            <a:r>
              <a:rPr sz="800" spc="-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 marR="3702685">
              <a:lnSpc>
                <a:spcPct val="101200"/>
              </a:lnSpc>
            </a:pPr>
            <a:r>
              <a:rPr sz="800" spc="5" dirty="0">
                <a:latin typeface="Courier" charset="0"/>
                <a:cs typeface="Courier" charset="0"/>
              </a:rPr>
              <a:t>else if (x &lt; 0) { s = -1; }  else { s = 0;</a:t>
            </a:r>
            <a:r>
              <a:rPr sz="800" spc="-5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2589"/>
            <a:ext cx="472249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could you achieve the task </a:t>
            </a:r>
            <a:r>
              <a:rPr sz="1100" spc="10" dirty="0">
                <a:latin typeface="Arial"/>
                <a:cs typeface="Arial"/>
              </a:rPr>
              <a:t>of Self </a:t>
            </a:r>
            <a:r>
              <a:rPr sz="1100" spc="15" dirty="0">
                <a:latin typeface="Arial"/>
                <a:cs typeface="Arial"/>
              </a:rPr>
              <a:t>Check 14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5" dirty="0">
                <a:latin typeface="Arial"/>
                <a:cs typeface="Arial"/>
              </a:rPr>
              <a:t>only two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branches?</a:t>
            </a:r>
            <a:endParaRPr sz="1100" dirty="0">
              <a:latin typeface="Arial"/>
              <a:cs typeface="Arial"/>
            </a:endParaRPr>
          </a:p>
          <a:p>
            <a:pPr marL="122555" algn="ctr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You could </a:t>
            </a:r>
            <a:r>
              <a:rPr sz="1350" dirty="0">
                <a:latin typeface="Arial"/>
                <a:cs typeface="Arial"/>
              </a:rPr>
              <a:t>first set </a:t>
            </a:r>
            <a:r>
              <a:rPr sz="1350" spc="5" dirty="0">
                <a:latin typeface="Courier" charset="0"/>
                <a:cs typeface="Courier" charset="0"/>
              </a:rPr>
              <a:t>s</a:t>
            </a:r>
            <a:r>
              <a:rPr sz="1350" spc="-425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one </a:t>
            </a:r>
            <a:r>
              <a:rPr sz="1350" dirty="0">
                <a:latin typeface="Arial"/>
                <a:cs typeface="Arial"/>
              </a:rPr>
              <a:t>of the three values: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431" y="1302701"/>
            <a:ext cx="5454015" cy="42255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s =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0;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if (x &gt; 0) { s = 1;</a:t>
            </a:r>
            <a:r>
              <a:rPr sz="800" spc="-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(x &lt; 0) { s = -1;</a:t>
            </a:r>
            <a:r>
              <a:rPr sz="800" spc="-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2810"/>
            <a:ext cx="391414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Beginners sometimes </a:t>
            </a:r>
            <a:r>
              <a:rPr sz="1100" spc="10" dirty="0">
                <a:latin typeface="Arial"/>
                <a:cs typeface="Arial"/>
              </a:rPr>
              <a:t>write </a:t>
            </a:r>
            <a:r>
              <a:rPr sz="1100" spc="15" dirty="0">
                <a:latin typeface="Arial"/>
                <a:cs typeface="Arial"/>
              </a:rPr>
              <a:t>statements such as 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following: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63507"/>
            <a:ext cx="5909310" cy="84895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80"/>
              </a:spcBef>
            </a:pPr>
            <a:r>
              <a:rPr sz="650" spc="15" dirty="0">
                <a:latin typeface="Courier" charset="0"/>
                <a:cs typeface="Courier" charset="0"/>
              </a:rPr>
              <a:t>if (price &gt;</a:t>
            </a:r>
            <a:r>
              <a:rPr sz="650" spc="-4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100)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price -</a:t>
            </a:r>
            <a:r>
              <a:rPr sz="650" spc="-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20;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else if (price &lt;=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100)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discountedPrice = price -</a:t>
            </a:r>
            <a:r>
              <a:rPr sz="650" spc="-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10;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899907"/>
            <a:ext cx="5751830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Explain </a:t>
            </a: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0" dirty="0">
                <a:latin typeface="Arial"/>
                <a:cs typeface="Arial"/>
              </a:rPr>
              <a:t>this </a:t>
            </a:r>
            <a:r>
              <a:rPr sz="1100" spc="15" dirty="0">
                <a:latin typeface="Arial"/>
                <a:cs typeface="Arial"/>
              </a:rPr>
              <a:t>code can be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improved.</a:t>
            </a:r>
            <a:endParaRPr sz="1100" dirty="0">
              <a:latin typeface="Arial"/>
              <a:cs typeface="Arial"/>
            </a:endParaRPr>
          </a:p>
          <a:p>
            <a:pPr marL="271780" marR="5080">
              <a:lnSpc>
                <a:spcPct val="120000"/>
              </a:lnSpc>
              <a:spcBef>
                <a:spcPts val="53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if (price &lt;= 100)</a:t>
            </a:r>
            <a:r>
              <a:rPr sz="1350" spc="-45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can be omitted </a:t>
            </a:r>
            <a:r>
              <a:rPr sz="1350" dirty="0">
                <a:latin typeface="Arial"/>
                <a:cs typeface="Arial"/>
              </a:rPr>
              <a:t>(leaving just else),  </a:t>
            </a:r>
            <a:r>
              <a:rPr sz="1350" spc="5" dirty="0">
                <a:latin typeface="Arial"/>
                <a:cs typeface="Arial"/>
              </a:rPr>
              <a:t>making </a:t>
            </a:r>
            <a:r>
              <a:rPr sz="1350" dirty="0">
                <a:latin typeface="Arial"/>
                <a:cs typeface="Arial"/>
              </a:rPr>
              <a:t>it clear that the </a:t>
            </a:r>
            <a:r>
              <a:rPr sz="1350" spc="5" dirty="0">
                <a:latin typeface="Courier" charset="0"/>
                <a:cs typeface="Courier" charset="0"/>
              </a:rPr>
              <a:t>else</a:t>
            </a:r>
            <a:r>
              <a:rPr sz="1350" spc="-38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branch </a:t>
            </a:r>
            <a:r>
              <a:rPr sz="1350" dirty="0">
                <a:latin typeface="Arial"/>
                <a:cs typeface="Arial"/>
              </a:rPr>
              <a:t>is the sole alternative.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1761"/>
            <a:ext cx="4730750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Suppose the user enters </a:t>
            </a:r>
            <a:r>
              <a:rPr sz="1100" spc="10" dirty="0">
                <a:latin typeface="Arial"/>
                <a:cs typeface="Arial"/>
              </a:rPr>
              <a:t>-1 into </a:t>
            </a:r>
            <a:r>
              <a:rPr sz="1100" spc="15" dirty="0">
                <a:latin typeface="Arial"/>
                <a:cs typeface="Arial"/>
              </a:rPr>
              <a:t>the earthquake program. What </a:t>
            </a:r>
            <a:r>
              <a:rPr sz="1100" spc="10" dirty="0">
                <a:latin typeface="Arial"/>
                <a:cs typeface="Arial"/>
              </a:rPr>
              <a:t>is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printed?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No </a:t>
            </a:r>
            <a:r>
              <a:rPr sz="1350" dirty="0">
                <a:latin typeface="Arial"/>
                <a:cs typeface="Arial"/>
              </a:rPr>
              <a:t>destruction of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buildings.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2259"/>
            <a:ext cx="601091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5" dirty="0">
                <a:latin typeface="Arial"/>
                <a:cs typeface="Arial"/>
              </a:rPr>
              <a:t>Suppose </a:t>
            </a:r>
            <a:r>
              <a:rPr sz="1100" spc="20" dirty="0">
                <a:latin typeface="Arial"/>
                <a:cs typeface="Arial"/>
              </a:rPr>
              <a:t>we </a:t>
            </a:r>
            <a:r>
              <a:rPr sz="1100" spc="15" dirty="0">
                <a:latin typeface="Arial"/>
                <a:cs typeface="Arial"/>
              </a:rPr>
              <a:t>want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have the earthquake program check whether the user entered 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negative  number. What branch would you add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42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statement, and where?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Add a branch before </a:t>
            </a:r>
            <a:r>
              <a:rPr sz="1350" dirty="0">
                <a:latin typeface="Arial"/>
                <a:cs typeface="Arial"/>
              </a:rPr>
              <a:t>the final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else: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431" y="1475658"/>
            <a:ext cx="5454015" cy="54181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(richter &lt;</a:t>
            </a:r>
            <a:r>
              <a:rPr sz="800" spc="-1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Negative</a:t>
            </a:r>
            <a:r>
              <a:rPr sz="800" spc="10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input");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3344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Nested</a:t>
            </a:r>
            <a:r>
              <a:rPr spc="-40" dirty="0"/>
              <a:t> </a:t>
            </a:r>
            <a:r>
              <a:rPr spc="100" dirty="0"/>
              <a:t>Branches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804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45659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56737"/>
            <a:ext cx="2826385" cy="106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Nested </a:t>
            </a:r>
            <a:r>
              <a:rPr sz="1350" dirty="0">
                <a:latin typeface="Arial"/>
                <a:cs typeface="Arial"/>
              </a:rPr>
              <a:t>set of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statements: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65"/>
              </a:spcBef>
            </a:pPr>
            <a:r>
              <a:rPr sz="1050" spc="-10" dirty="0">
                <a:latin typeface="Arial"/>
                <a:cs typeface="Arial"/>
              </a:rPr>
              <a:t>An </a:t>
            </a:r>
            <a:r>
              <a:rPr sz="1050" spc="-10" dirty="0">
                <a:latin typeface="Courier" charset="0"/>
                <a:cs typeface="Courier" charset="0"/>
              </a:rPr>
              <a:t>if</a:t>
            </a:r>
            <a:r>
              <a:rPr sz="1050" spc="-41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statement inside another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350" spc="5" dirty="0">
                <a:latin typeface="Arial"/>
                <a:cs typeface="Arial"/>
              </a:rPr>
              <a:t>Example: Federal Income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Tax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05"/>
              </a:spcBef>
            </a:pPr>
            <a:r>
              <a:rPr sz="1050" spc="-10" dirty="0">
                <a:latin typeface="Arial"/>
                <a:cs typeface="Arial"/>
              </a:rPr>
              <a:t>Tax depends on </a:t>
            </a:r>
            <a:r>
              <a:rPr sz="1050" spc="-5" dirty="0">
                <a:latin typeface="Arial"/>
                <a:cs typeface="Arial"/>
              </a:rPr>
              <a:t>marital status </a:t>
            </a:r>
            <a:r>
              <a:rPr sz="1050" spc="-10" dirty="0">
                <a:latin typeface="Arial"/>
                <a:cs typeface="Arial"/>
              </a:rPr>
              <a:t>and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income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171" y="1833168"/>
            <a:ext cx="3972852" cy="2152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8028" y="3052047"/>
            <a:ext cx="964285" cy="933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294" y="422591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2294" y="451133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294" y="503588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740" y="4104604"/>
            <a:ext cx="549656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We say </a:t>
            </a:r>
            <a:r>
              <a:rPr sz="1350" dirty="0">
                <a:latin typeface="Arial"/>
                <a:cs typeface="Arial"/>
              </a:rPr>
              <a:t>that the </a:t>
            </a:r>
            <a:r>
              <a:rPr sz="1350" spc="5" dirty="0">
                <a:latin typeface="Arial"/>
                <a:cs typeface="Arial"/>
              </a:rPr>
              <a:t>income </a:t>
            </a:r>
            <a:r>
              <a:rPr sz="1350" dirty="0">
                <a:latin typeface="Arial"/>
                <a:cs typeface="Arial"/>
              </a:rPr>
              <a:t>test is </a:t>
            </a:r>
            <a:r>
              <a:rPr sz="1350" i="1" spc="5" dirty="0">
                <a:latin typeface="Arial"/>
                <a:cs typeface="Arial"/>
              </a:rPr>
              <a:t>nested </a:t>
            </a:r>
            <a:r>
              <a:rPr sz="1350" dirty="0">
                <a:latin typeface="Arial"/>
                <a:cs typeface="Arial"/>
              </a:rPr>
              <a:t>inside the test for filing</a:t>
            </a:r>
            <a:r>
              <a:rPr sz="1350" spc="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status</a:t>
            </a:r>
          </a:p>
          <a:p>
            <a:pPr marL="12700" marR="5080">
              <a:lnSpc>
                <a:spcPct val="116199"/>
              </a:lnSpc>
              <a:spcBef>
                <a:spcPts val="365"/>
              </a:spcBef>
            </a:pPr>
            <a:r>
              <a:rPr sz="1350" spc="5" dirty="0">
                <a:latin typeface="Arial"/>
                <a:cs typeface="Arial"/>
              </a:rPr>
              <a:t>Two-level </a:t>
            </a:r>
            <a:r>
              <a:rPr sz="1350" dirty="0">
                <a:latin typeface="Arial"/>
                <a:cs typeface="Arial"/>
              </a:rPr>
              <a:t>decision </a:t>
            </a:r>
            <a:r>
              <a:rPr sz="1350" spc="5" dirty="0">
                <a:latin typeface="Arial"/>
                <a:cs typeface="Arial"/>
              </a:rPr>
              <a:t>process </a:t>
            </a:r>
            <a:r>
              <a:rPr sz="1350" dirty="0">
                <a:latin typeface="Arial"/>
                <a:cs typeface="Arial"/>
              </a:rPr>
              <a:t>is reflected in </a:t>
            </a:r>
            <a:r>
              <a:rPr sz="1350" spc="5" dirty="0">
                <a:latin typeface="Arial"/>
                <a:cs typeface="Arial"/>
              </a:rPr>
              <a:t>two </a:t>
            </a:r>
            <a:r>
              <a:rPr sz="1350" dirty="0">
                <a:latin typeface="Arial"/>
                <a:cs typeface="Arial"/>
              </a:rPr>
              <a:t>levels of </a:t>
            </a:r>
            <a:r>
              <a:rPr sz="1350" spc="5" dirty="0">
                <a:latin typeface="Courier" charset="0"/>
                <a:cs typeface="Courier" charset="0"/>
              </a:rPr>
              <a:t>if</a:t>
            </a:r>
            <a:r>
              <a:rPr sz="1350" spc="-41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statements </a:t>
            </a:r>
            <a:r>
              <a:rPr sz="1350" dirty="0">
                <a:latin typeface="Arial"/>
                <a:cs typeface="Arial"/>
              </a:rPr>
              <a:t>in  the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program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Computing income taxes </a:t>
            </a:r>
            <a:r>
              <a:rPr sz="1350" dirty="0">
                <a:latin typeface="Arial"/>
                <a:cs typeface="Arial"/>
              </a:rPr>
              <a:t>requires multiple levels of</a:t>
            </a:r>
            <a:r>
              <a:rPr sz="1350" spc="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decisions.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Nested </a:t>
            </a:r>
            <a:r>
              <a:rPr spc="100" dirty="0"/>
              <a:t>Branches </a:t>
            </a:r>
            <a:r>
              <a:rPr spc="-114" dirty="0"/>
              <a:t>-</a:t>
            </a:r>
            <a:r>
              <a:rPr spc="-160" dirty="0"/>
              <a:t> </a:t>
            </a:r>
            <a:r>
              <a:rPr spc="75" dirty="0"/>
              <a:t>Flowchart</a:t>
            </a:r>
          </a:p>
        </p:txBody>
      </p:sp>
      <p:sp>
        <p:nvSpPr>
          <p:cNvPr id="3" name="object 3"/>
          <p:cNvSpPr/>
          <p:nvPr/>
        </p:nvSpPr>
        <p:spPr>
          <a:xfrm>
            <a:off x="760886" y="784021"/>
            <a:ext cx="4573114" cy="401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2737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0" dirty="0"/>
              <a:t>s</a:t>
            </a:r>
            <a:r>
              <a:rPr spc="2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50" dirty="0"/>
              <a:t>i</a:t>
            </a:r>
            <a:r>
              <a:rPr spc="135" dirty="0"/>
              <a:t>o</a:t>
            </a:r>
            <a:r>
              <a:rPr spc="125" dirty="0"/>
              <a:t>n</a:t>
            </a:r>
            <a:r>
              <a:rPr spc="-150" dirty="0"/>
              <a:t>_</a:t>
            </a:r>
            <a:r>
              <a:rPr spc="100" dirty="0"/>
              <a:t>4</a:t>
            </a:r>
            <a:r>
              <a:rPr spc="280" dirty="0"/>
              <a:t>/</a:t>
            </a:r>
            <a:r>
              <a:rPr spc="150" dirty="0">
                <a:solidFill>
                  <a:srgbClr val="000080"/>
                </a:solidFill>
                <a:hlinkClick r:id="rId2"/>
              </a:rPr>
              <a:t>T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  <a:r>
              <a:rPr spc="75" dirty="0">
                <a:solidFill>
                  <a:srgbClr val="000080"/>
                </a:solidFill>
                <a:hlinkClick r:id="rId2"/>
              </a:rPr>
              <a:t>x</a:t>
            </a:r>
            <a:r>
              <a:rPr spc="150" dirty="0">
                <a:solidFill>
                  <a:srgbClr val="000080"/>
                </a:solidFill>
                <a:hlinkClick r:id="rId2"/>
              </a:rPr>
              <a:t>R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125" dirty="0">
                <a:solidFill>
                  <a:srgbClr val="000080"/>
                </a:solidFill>
                <a:hlinkClick r:id="rId2"/>
              </a:rPr>
              <a:t>u</a:t>
            </a:r>
            <a:r>
              <a:rPr spc="55" dirty="0">
                <a:solidFill>
                  <a:srgbClr val="000080"/>
                </a:solidFill>
                <a:hlinkClick r:id="rId2"/>
              </a:rPr>
              <a:t>r</a:t>
            </a:r>
            <a:r>
              <a:rPr spc="125" dirty="0">
                <a:solidFill>
                  <a:srgbClr val="000080"/>
                </a:solidFill>
                <a:hlinkClick r:id="rId2"/>
              </a:rPr>
              <a:t>n</a:t>
            </a:r>
            <a:r>
              <a:rPr spc="-215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  <a:r>
              <a:rPr spc="125" dirty="0">
                <a:solidFill>
                  <a:srgbClr val="000080"/>
                </a:solidFill>
                <a:hlinkClick r:id="rId2"/>
              </a:rPr>
              <a:t>v</a:t>
            </a:r>
            <a:r>
              <a:rPr spc="10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605" y="1767363"/>
            <a:ext cx="339534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7415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750" spc="20" dirty="0">
                <a:latin typeface="Courier New"/>
                <a:cs typeface="Courier New"/>
              </a:rPr>
              <a:t>RATE1 =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0.10</a:t>
            </a:r>
            <a:r>
              <a:rPr sz="750" spc="20" dirty="0">
                <a:latin typeface="Courier New"/>
                <a:cs typeface="Courier New"/>
              </a:rPr>
              <a:t>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750" spc="20" dirty="0">
                <a:latin typeface="Courier New"/>
                <a:cs typeface="Courier New"/>
              </a:rPr>
              <a:t>RATE2 =</a:t>
            </a:r>
            <a:r>
              <a:rPr sz="750" spc="45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0.25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750" spc="20" dirty="0">
                <a:latin typeface="Courier New"/>
                <a:cs typeface="Courier New"/>
              </a:rPr>
              <a:t>RATE1_SINGLE_LIMIT =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32000</a:t>
            </a:r>
            <a:r>
              <a:rPr sz="750" spc="20" dirty="0">
                <a:latin typeface="Courier New"/>
                <a:cs typeface="Courier New"/>
              </a:rPr>
              <a:t>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750" spc="20" dirty="0">
                <a:latin typeface="Courier New"/>
                <a:cs typeface="Courier New"/>
              </a:rPr>
              <a:t>RATE1_MARRIED_LIMIT =</a:t>
            </a:r>
            <a:r>
              <a:rPr sz="750" spc="10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64000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605" y="2345912"/>
            <a:ext cx="134937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double</a:t>
            </a:r>
            <a:r>
              <a:rPr sz="7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income;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private int</a:t>
            </a:r>
            <a:r>
              <a:rPr sz="75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status;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605" y="2694412"/>
            <a:ext cx="287972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sz="750" spc="2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193040" marR="5080">
              <a:lnSpc>
                <a:spcPts val="1090"/>
              </a:lnSpc>
              <a:spcBef>
                <a:spcPts val="45"/>
              </a:spcBef>
            </a:pP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Constructs a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TaxReturn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object for a given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income and 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marital</a:t>
            </a:r>
            <a:r>
              <a:rPr sz="950" spc="-5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status.</a:t>
            </a:r>
            <a:endParaRPr sz="950">
              <a:latin typeface="Times New Roman"/>
              <a:cs typeface="Times New Roman"/>
            </a:endParaRPr>
          </a:p>
          <a:p>
            <a:pPr marL="193040">
              <a:lnSpc>
                <a:spcPts val="1040"/>
              </a:lnSpc>
            </a:pPr>
            <a:r>
              <a:rPr sz="750" spc="20" dirty="0">
                <a:latin typeface="Courier New"/>
                <a:cs typeface="Courier New"/>
              </a:rPr>
              <a:t>@param anIncome</a:t>
            </a:r>
            <a:r>
              <a:rPr sz="750" spc="-210" dirty="0">
                <a:latin typeface="Courier New"/>
                <a:cs typeface="Courier New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the taxpayer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income</a:t>
            </a:r>
            <a:endParaRPr sz="950">
              <a:latin typeface="Times New Roman"/>
              <a:cs typeface="Times New Roman"/>
            </a:endParaRPr>
          </a:p>
          <a:p>
            <a:pPr marL="193040">
              <a:lnSpc>
                <a:spcPts val="1115"/>
              </a:lnSpc>
            </a:pPr>
            <a:r>
              <a:rPr sz="750" spc="20" dirty="0">
                <a:latin typeface="Courier New"/>
                <a:cs typeface="Courier New"/>
              </a:rPr>
              <a:t>@param aStatus</a:t>
            </a:r>
            <a:r>
              <a:rPr sz="750" spc="-190" dirty="0">
                <a:latin typeface="Courier New"/>
                <a:cs typeface="Courier New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either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SINGLE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or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MARRIED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50" spc="2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750" spc="20" dirty="0">
                <a:latin typeface="Courier New"/>
                <a:cs typeface="Courier New"/>
              </a:rPr>
              <a:t>TaxReturn(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50" spc="20" dirty="0">
                <a:latin typeface="Courier New"/>
                <a:cs typeface="Courier New"/>
              </a:rPr>
              <a:t>anIncome,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750" spc="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aStatus)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 marR="1595120">
              <a:lnSpc>
                <a:spcPct val="101200"/>
              </a:lnSpc>
            </a:pPr>
            <a:r>
              <a:rPr sz="750" spc="20" dirty="0">
                <a:latin typeface="Courier New"/>
                <a:cs typeface="Courier New"/>
              </a:rPr>
              <a:t>income =</a:t>
            </a:r>
            <a:r>
              <a:rPr sz="750" spc="-2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anIncome;  status =</a:t>
            </a:r>
            <a:r>
              <a:rPr sz="750" spc="-2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aStatus;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605" y="4175497"/>
            <a:ext cx="134937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double</a:t>
            </a:r>
            <a:r>
              <a:rPr sz="75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getTax()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 marR="185420" algn="ctr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50" spc="20" dirty="0">
                <a:latin typeface="Courier New"/>
                <a:cs typeface="Courier New"/>
              </a:rPr>
              <a:t>tax1 =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20" dirty="0">
                <a:latin typeface="Courier New"/>
                <a:cs typeface="Courier New"/>
              </a:rPr>
              <a:t>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50" spc="20" dirty="0">
                <a:latin typeface="Courier New"/>
                <a:cs typeface="Courier New"/>
              </a:rPr>
              <a:t>tax2 =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505" y="819915"/>
            <a:ext cx="2613025" cy="418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865"/>
              </a:lnSpc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750" b="1" spc="409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1105"/>
              </a:lnSpc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95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tax return of a taxpayer in 2008.</a:t>
            </a:r>
            <a:endParaRPr sz="9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TaxReturn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5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433705" indent="-36131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6"/>
              <a:tabLst>
                <a:tab pos="434340" algn="l"/>
              </a:tabLst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final int </a:t>
            </a:r>
            <a:r>
              <a:rPr sz="750" spc="20" dirty="0">
                <a:latin typeface="Courier New"/>
                <a:cs typeface="Courier New"/>
              </a:rPr>
              <a:t>SINGLE =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433705" indent="-36131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6"/>
              <a:tabLst>
                <a:tab pos="434340" algn="l"/>
              </a:tabLst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final int </a:t>
            </a:r>
            <a:r>
              <a:rPr sz="750" spc="20" dirty="0">
                <a:latin typeface="Courier New"/>
                <a:cs typeface="Courier New"/>
              </a:rPr>
              <a:t>MARRIED =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161" y="4754045"/>
            <a:ext cx="128968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20" dirty="0">
                <a:latin typeface="Courier New"/>
                <a:cs typeface="Courier New"/>
              </a:rPr>
              <a:t>(status ==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SINGLE)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77456" y="760886"/>
            <a:ext cx="123428" cy="424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9747" y="760886"/>
            <a:ext cx="131142" cy="2476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2068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490" dirty="0">
                <a:latin typeface="Trebuchet MS"/>
                <a:cs typeface="Trebuchet MS"/>
              </a:rPr>
              <a:t>if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75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677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65462"/>
            <a:ext cx="222504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Flowchart </a:t>
            </a:r>
            <a:r>
              <a:rPr sz="1350" dirty="0">
                <a:latin typeface="Arial"/>
                <a:cs typeface="Arial"/>
              </a:rPr>
              <a:t>with </a:t>
            </a:r>
            <a:r>
              <a:rPr sz="1350" spc="5" dirty="0">
                <a:latin typeface="Arial"/>
                <a:cs typeface="Arial"/>
              </a:rPr>
              <a:t>one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branches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599" y="1000023"/>
            <a:ext cx="3131997" cy="2561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379494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3673632"/>
            <a:ext cx="481203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When </a:t>
            </a:r>
            <a:r>
              <a:rPr sz="1350" dirty="0">
                <a:latin typeface="Arial"/>
                <a:cs typeface="Arial"/>
              </a:rPr>
              <a:t>there is </a:t>
            </a:r>
            <a:r>
              <a:rPr sz="1350" spc="5" dirty="0">
                <a:latin typeface="Arial"/>
                <a:cs typeface="Arial"/>
              </a:rPr>
              <a:t>nothing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do </a:t>
            </a:r>
            <a:r>
              <a:rPr sz="1350" dirty="0">
                <a:latin typeface="Arial"/>
                <a:cs typeface="Arial"/>
              </a:rPr>
              <a:t>in the </a:t>
            </a:r>
            <a:r>
              <a:rPr sz="1350" spc="5" dirty="0">
                <a:latin typeface="Courier" charset="0"/>
                <a:cs typeface="Courier" charset="0"/>
              </a:rPr>
              <a:t>else</a:t>
            </a:r>
            <a:r>
              <a:rPr sz="1350" spc="-45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branch, omit </a:t>
            </a:r>
            <a:r>
              <a:rPr sz="1350" dirty="0">
                <a:latin typeface="Arial"/>
                <a:cs typeface="Arial"/>
              </a:rPr>
              <a:t>it entirely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0431" y="3964649"/>
            <a:ext cx="5454015" cy="669286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8260" marR="3890010">
              <a:lnSpc>
                <a:spcPct val="101200"/>
              </a:lnSpc>
              <a:spcBef>
                <a:spcPts val="400"/>
              </a:spcBef>
            </a:pPr>
            <a:r>
              <a:rPr sz="800" spc="5" dirty="0">
                <a:latin typeface="Courier" charset="0"/>
                <a:cs typeface="Courier" charset="0"/>
              </a:rPr>
              <a:t>int actualFloor = floor;  if (floor &gt;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R="4091304" algn="ctr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actualFloor--;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 // No else</a:t>
            </a:r>
            <a:r>
              <a:rPr sz="800" spc="-2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needed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1688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section_4/</a:t>
            </a:r>
            <a:r>
              <a:rPr spc="75" dirty="0">
                <a:solidFill>
                  <a:srgbClr val="000080"/>
                </a:solidFill>
                <a:hlinkClick r:id="rId2"/>
              </a:rPr>
              <a:t>TaxCalculator.java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161" y="2114492"/>
            <a:ext cx="285369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750" spc="20" dirty="0">
                <a:latin typeface="Courier New"/>
                <a:cs typeface="Courier New"/>
              </a:rPr>
              <a:t>System.out.print(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"Please enter your income: "</a:t>
            </a:r>
            <a:r>
              <a:rPr sz="750" spc="20" dirty="0">
                <a:latin typeface="Courier New"/>
                <a:cs typeface="Courier New"/>
              </a:rPr>
              <a:t>);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50" spc="20" dirty="0">
                <a:latin typeface="Courier New"/>
                <a:cs typeface="Courier New"/>
              </a:rPr>
              <a:t>income =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in.nextDouble();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5161" y="2461621"/>
            <a:ext cx="3215005" cy="163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6100">
              <a:lnSpc>
                <a:spcPct val="101200"/>
              </a:lnSpc>
            </a:pPr>
            <a:r>
              <a:rPr sz="750" spc="20" dirty="0">
                <a:latin typeface="Courier New"/>
                <a:cs typeface="Courier New"/>
              </a:rPr>
              <a:t>System.out.print(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"Are you married? (Y/N) "</a:t>
            </a:r>
            <a:r>
              <a:rPr sz="750" spc="20" dirty="0">
                <a:latin typeface="Courier New"/>
                <a:cs typeface="Courier New"/>
              </a:rPr>
              <a:t>);  String input =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in.next();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75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status;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</a:t>
            </a:r>
            <a:r>
              <a:rPr sz="75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(input.equals(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"Y"</a:t>
            </a:r>
            <a:r>
              <a:rPr sz="750" spc="20" dirty="0">
                <a:latin typeface="Courier New"/>
                <a:cs typeface="Courier New"/>
              </a:rPr>
              <a:t>))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R="1195705" algn="ctr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status =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TaxReturn.MARRIED;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status =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TaxReturn.SINGLE;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 marR="5080">
              <a:lnSpc>
                <a:spcPct val="101200"/>
              </a:lnSpc>
            </a:pPr>
            <a:r>
              <a:rPr sz="750" spc="20" dirty="0">
                <a:latin typeface="Courier New"/>
                <a:cs typeface="Courier New"/>
              </a:rPr>
              <a:t>TaxReturn aTaxReturn =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20" dirty="0">
                <a:latin typeface="Courier New"/>
                <a:cs typeface="Courier New"/>
              </a:rPr>
              <a:t>TaxReturn(income, status);  System.out.println(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"Tax: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R="1075055" algn="ctr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+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aTaxReturn.getTax());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707" y="4082929"/>
            <a:ext cx="8572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505" y="819915"/>
            <a:ext cx="2793365" cy="351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java.util.Scanner;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865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50" b="1" spc="409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1105"/>
              </a:lnSpc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program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calculates a simple tax</a:t>
            </a:r>
            <a:r>
              <a:rPr sz="950" spc="2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return.</a:t>
            </a:r>
            <a:endParaRPr sz="9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TaxCalculator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5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20" dirty="0">
                <a:latin typeface="Courier New"/>
                <a:cs typeface="Courier New"/>
              </a:rPr>
              <a:t>main(String[]</a:t>
            </a:r>
            <a:r>
              <a:rPr sz="750" spc="4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61404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50" spc="20" dirty="0">
                <a:latin typeface="Courier New"/>
                <a:cs typeface="Courier New"/>
              </a:rPr>
              <a:t>Scanner in =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Scanner(System.in);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947" y="4428404"/>
            <a:ext cx="985519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Arial"/>
                <a:cs typeface="Arial"/>
              </a:rPr>
              <a:t>Program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Run: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651947" y="4711398"/>
            <a:ext cx="5454015" cy="474980"/>
          </a:xfrm>
          <a:custGeom>
            <a:avLst/>
            <a:gdLst/>
            <a:ahLst/>
            <a:cxnLst/>
            <a:rect l="l" t="t" r="r" b="b"/>
            <a:pathLst>
              <a:path w="5454015" h="474980">
                <a:moveTo>
                  <a:pt x="5453783" y="0"/>
                </a:moveTo>
                <a:lnTo>
                  <a:pt x="5453783" y="474444"/>
                </a:lnTo>
                <a:lnTo>
                  <a:pt x="0" y="474444"/>
                </a:lnTo>
                <a:lnTo>
                  <a:pt x="0" y="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4298" y="4722277"/>
            <a:ext cx="3657600" cy="464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lang="en-US" sz="800" spc="5" dirty="0">
                <a:latin typeface="Courier" charset="0"/>
                <a:cs typeface="Courier" charset="0"/>
              </a:rPr>
              <a:t>Please enter your income: </a:t>
            </a:r>
            <a:r>
              <a:rPr lang="en-US" sz="80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80000  </a:t>
            </a:r>
            <a:endParaRPr lang="en-US" sz="800" spc="5" dirty="0" smtClean="0">
              <a:solidFill>
                <a:srgbClr val="006BB8"/>
              </a:solidFill>
              <a:latin typeface="Courier" charset="0"/>
              <a:cs typeface="Courier" charset="0"/>
            </a:endParaRPr>
          </a:p>
          <a:p>
            <a:pPr marL="12700" marR="5080">
              <a:lnSpc>
                <a:spcPct val="101200"/>
              </a:lnSpc>
            </a:pPr>
            <a:r>
              <a:rPr lang="en-US" sz="800" spc="5" dirty="0" smtClean="0">
                <a:latin typeface="Courier" charset="0"/>
                <a:cs typeface="Courier" charset="0"/>
              </a:rPr>
              <a:t>Are </a:t>
            </a:r>
            <a:r>
              <a:rPr lang="en-US" sz="800" spc="5" dirty="0">
                <a:latin typeface="Courier" charset="0"/>
                <a:cs typeface="Courier" charset="0"/>
              </a:rPr>
              <a:t>you married? (Y/N)</a:t>
            </a:r>
            <a:r>
              <a:rPr lang="en-US" sz="800" dirty="0">
                <a:latin typeface="Courier" charset="0"/>
                <a:cs typeface="Courier" charset="0"/>
              </a:rPr>
              <a:t> </a:t>
            </a:r>
            <a:r>
              <a:rPr lang="en-US" sz="800" spc="5" dirty="0">
                <a:solidFill>
                  <a:srgbClr val="006BB8"/>
                </a:solidFill>
                <a:latin typeface="Courier" charset="0"/>
                <a:cs typeface="Courier" charset="0"/>
              </a:rPr>
              <a:t>Y</a:t>
            </a:r>
            <a:endParaRPr lang="en-US"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800" spc="5" dirty="0">
                <a:latin typeface="Courier" charset="0"/>
                <a:cs typeface="Courier" charset="0"/>
              </a:rPr>
              <a:t>Tax:</a:t>
            </a:r>
            <a:r>
              <a:rPr lang="en-US" sz="800" spc="-45" dirty="0">
                <a:latin typeface="Courier" charset="0"/>
                <a:cs typeface="Courier" charset="0"/>
              </a:rPr>
              <a:t> </a:t>
            </a:r>
            <a:r>
              <a:rPr lang="en-US" sz="800" spc="5" dirty="0">
                <a:latin typeface="Courier" charset="0"/>
                <a:cs typeface="Courier" charset="0"/>
              </a:rPr>
              <a:t>10400.0</a:t>
            </a:r>
            <a:endParaRPr lang="en-US"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0989"/>
            <a:ext cx="511492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amount </a:t>
            </a:r>
            <a:r>
              <a:rPr sz="1100" spc="10" dirty="0">
                <a:latin typeface="Arial"/>
                <a:cs typeface="Arial"/>
              </a:rPr>
              <a:t>of tax that </a:t>
            </a: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10" dirty="0">
                <a:latin typeface="Arial"/>
                <a:cs typeface="Arial"/>
              </a:rPr>
              <a:t>single </a:t>
            </a:r>
            <a:r>
              <a:rPr sz="1100" spc="15" dirty="0">
                <a:latin typeface="Arial"/>
                <a:cs typeface="Arial"/>
              </a:rPr>
              <a:t>taxpayer pays on an income </a:t>
            </a:r>
            <a:r>
              <a:rPr sz="1100" spc="1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$32,000?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r>
              <a:rPr sz="1350" b="1" spc="-9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3200.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7653"/>
            <a:ext cx="46475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Would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amount change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first </a:t>
            </a:r>
            <a:r>
              <a:rPr sz="1100" spc="15" dirty="0">
                <a:latin typeface="Arial"/>
                <a:cs typeface="Arial"/>
              </a:rPr>
              <a:t>nested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39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 changed from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972207"/>
            <a:ext cx="5909310" cy="14491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0"/>
              </a:spcBef>
            </a:pPr>
            <a:r>
              <a:rPr sz="650" spc="15" dirty="0">
                <a:latin typeface="Courier" charset="0"/>
                <a:cs typeface="Courier" charset="0"/>
              </a:rPr>
              <a:t>if (income &lt;=</a:t>
            </a:r>
            <a:r>
              <a:rPr sz="650" spc="1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RATE1_SINGLE_LIMIT)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98" y="1202778"/>
            <a:ext cx="14605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009" y="1435046"/>
            <a:ext cx="5909310" cy="14491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0"/>
              </a:spcBef>
            </a:pPr>
            <a:r>
              <a:rPr sz="650" spc="15" dirty="0">
                <a:latin typeface="Courier" charset="0"/>
                <a:cs typeface="Courier" charset="0"/>
              </a:rPr>
              <a:t>if (income &lt;</a:t>
            </a:r>
            <a:r>
              <a:rPr sz="650" spc="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RATE1_SINGLE_LIMIT)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740" y="1685391"/>
            <a:ext cx="53905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No. Then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computation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0.10 × 32000 + 0.25 × (32000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–  32000).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0161"/>
            <a:ext cx="60502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Suppose Harry and </a:t>
            </a:r>
            <a:r>
              <a:rPr sz="1100" spc="10" dirty="0">
                <a:latin typeface="Arial"/>
                <a:cs typeface="Arial"/>
              </a:rPr>
              <a:t>Sally </a:t>
            </a:r>
            <a:r>
              <a:rPr sz="1100" spc="15" dirty="0">
                <a:latin typeface="Arial"/>
                <a:cs typeface="Arial"/>
              </a:rPr>
              <a:t>each </a:t>
            </a:r>
            <a:r>
              <a:rPr sz="1100" spc="20" dirty="0">
                <a:latin typeface="Arial"/>
                <a:cs typeface="Arial"/>
              </a:rPr>
              <a:t>make </a:t>
            </a:r>
            <a:r>
              <a:rPr sz="1100" spc="15" dirty="0">
                <a:latin typeface="Arial"/>
                <a:cs typeface="Arial"/>
              </a:rPr>
              <a:t>$40,000 per </a:t>
            </a:r>
            <a:r>
              <a:rPr sz="1100" spc="10" dirty="0">
                <a:latin typeface="Arial"/>
                <a:cs typeface="Arial"/>
              </a:rPr>
              <a:t>year. </a:t>
            </a:r>
            <a:r>
              <a:rPr sz="1100" spc="15" dirty="0">
                <a:latin typeface="Arial"/>
                <a:cs typeface="Arial"/>
              </a:rPr>
              <a:t>Would they save taxes </a:t>
            </a: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5" dirty="0">
                <a:latin typeface="Arial"/>
                <a:cs typeface="Arial"/>
              </a:rPr>
              <a:t>they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married?</a:t>
            </a:r>
            <a:endParaRPr sz="1100" dirty="0">
              <a:latin typeface="Arial"/>
              <a:cs typeface="Arial"/>
            </a:endParaRPr>
          </a:p>
          <a:p>
            <a:pPr marL="271780" marR="468630">
              <a:lnSpc>
                <a:spcPct val="116199"/>
              </a:lnSpc>
              <a:spcBef>
                <a:spcPts val="53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No. </a:t>
            </a:r>
            <a:r>
              <a:rPr sz="1350" dirty="0">
                <a:latin typeface="Arial"/>
                <a:cs typeface="Arial"/>
              </a:rPr>
              <a:t>Their individual tax is </a:t>
            </a:r>
            <a:r>
              <a:rPr sz="1350" spc="5" dirty="0">
                <a:latin typeface="Arial"/>
                <a:cs typeface="Arial"/>
              </a:rPr>
              <a:t>$5,200 each, and </a:t>
            </a:r>
            <a:r>
              <a:rPr sz="1350" dirty="0">
                <a:latin typeface="Arial"/>
                <a:cs typeface="Arial"/>
              </a:rPr>
              <a:t>if </a:t>
            </a:r>
            <a:r>
              <a:rPr sz="1350" spc="5" dirty="0">
                <a:latin typeface="Arial"/>
                <a:cs typeface="Arial"/>
              </a:rPr>
              <a:t>they </a:t>
            </a:r>
            <a:r>
              <a:rPr sz="1350" dirty="0">
                <a:latin typeface="Arial"/>
                <a:cs typeface="Arial"/>
              </a:rPr>
              <a:t>married,  </a:t>
            </a:r>
            <a:r>
              <a:rPr sz="1350" spc="5" dirty="0">
                <a:latin typeface="Arial"/>
                <a:cs typeface="Arial"/>
              </a:rPr>
              <a:t>they would pay $10,400. </a:t>
            </a:r>
            <a:r>
              <a:rPr sz="1350" dirty="0">
                <a:latin typeface="Arial"/>
                <a:cs typeface="Arial"/>
              </a:rPr>
              <a:t>Actually, </a:t>
            </a:r>
            <a:r>
              <a:rPr sz="1350" spc="5" dirty="0">
                <a:latin typeface="Arial"/>
                <a:cs typeface="Arial"/>
              </a:rPr>
              <a:t>taxpayers </a:t>
            </a:r>
            <a:r>
              <a:rPr sz="1350" dirty="0">
                <a:latin typeface="Arial"/>
                <a:cs typeface="Arial"/>
              </a:rPr>
              <a:t>in higher tax </a:t>
            </a:r>
            <a:r>
              <a:rPr sz="1350" spc="5" dirty="0">
                <a:latin typeface="Arial"/>
                <a:cs typeface="Arial"/>
              </a:rPr>
              <a:t>brackets  (which our program does </a:t>
            </a:r>
            <a:r>
              <a:rPr sz="1350" dirty="0">
                <a:latin typeface="Arial"/>
                <a:cs typeface="Arial"/>
              </a:rPr>
              <a:t>not </a:t>
            </a:r>
            <a:r>
              <a:rPr sz="1350" spc="5" dirty="0">
                <a:latin typeface="Arial"/>
                <a:cs typeface="Arial"/>
              </a:rPr>
              <a:t>model) may pay </a:t>
            </a:r>
            <a:r>
              <a:rPr sz="1350" dirty="0">
                <a:latin typeface="Arial"/>
                <a:cs typeface="Arial"/>
              </a:rPr>
              <a:t>higher </a:t>
            </a:r>
            <a:r>
              <a:rPr sz="1350" spc="5" dirty="0">
                <a:latin typeface="Arial"/>
                <a:cs typeface="Arial"/>
              </a:rPr>
              <a:t>taxes when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they  marry, a phenomenon known as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i="1" spc="5" dirty="0">
                <a:latin typeface="Arial"/>
                <a:cs typeface="Arial"/>
              </a:rPr>
              <a:t>marriage</a:t>
            </a:r>
            <a:r>
              <a:rPr sz="1350" i="1" spc="-60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penalty</a:t>
            </a:r>
            <a:r>
              <a:rPr sz="13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8373"/>
            <a:ext cx="526732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would you modify the </a:t>
            </a:r>
            <a:r>
              <a:rPr sz="1100" spc="20" dirty="0">
                <a:latin typeface="Courier" charset="0"/>
                <a:cs typeface="Courier" charset="0"/>
              </a:rPr>
              <a:t>TaxCalculator.java</a:t>
            </a:r>
            <a:r>
              <a:rPr sz="1100" spc="-44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program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order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check </a:t>
            </a:r>
            <a:r>
              <a:rPr sz="1100" spc="10" dirty="0">
                <a:latin typeface="Arial"/>
                <a:cs typeface="Arial"/>
              </a:rPr>
              <a:t>that  </a:t>
            </a:r>
            <a:r>
              <a:rPr sz="1100" spc="15" dirty="0">
                <a:latin typeface="Arial"/>
                <a:cs typeface="Arial"/>
              </a:rPr>
              <a:t>the user entered a </a:t>
            </a:r>
            <a:r>
              <a:rPr sz="1100" spc="10" dirty="0">
                <a:latin typeface="Arial"/>
                <a:cs typeface="Arial"/>
              </a:rPr>
              <a:t>correct </a:t>
            </a:r>
            <a:r>
              <a:rPr sz="1100" spc="15" dirty="0">
                <a:latin typeface="Arial"/>
                <a:cs typeface="Arial"/>
              </a:rPr>
              <a:t>value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marital status (i.e., </a:t>
            </a:r>
            <a:r>
              <a:rPr sz="1100" spc="20" dirty="0">
                <a:latin typeface="Courier" charset="0"/>
                <a:cs typeface="Courier" charset="0"/>
              </a:rPr>
              <a:t>Y</a:t>
            </a:r>
            <a:r>
              <a:rPr sz="1100" spc="-40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or </a:t>
            </a:r>
            <a:r>
              <a:rPr sz="1100" spc="15" dirty="0">
                <a:latin typeface="Courier" charset="0"/>
                <a:cs typeface="Courier" charset="0"/>
              </a:rPr>
              <a:t>N</a:t>
            </a:r>
            <a:r>
              <a:rPr sz="1100" spc="15" dirty="0">
                <a:latin typeface="Arial"/>
                <a:cs typeface="Arial"/>
              </a:rPr>
              <a:t>)?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Change </a:t>
            </a:r>
            <a:r>
              <a:rPr sz="1350" spc="5" dirty="0">
                <a:latin typeface="Courier" charset="0"/>
                <a:cs typeface="Courier" charset="0"/>
              </a:rPr>
              <a:t>else</a:t>
            </a:r>
            <a:r>
              <a:rPr sz="1350" spc="-505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in line </a:t>
            </a:r>
            <a:r>
              <a:rPr sz="1350" spc="5" dirty="0">
                <a:latin typeface="Arial"/>
                <a:cs typeface="Arial"/>
              </a:rPr>
              <a:t>22 </a:t>
            </a:r>
            <a:r>
              <a:rPr sz="1350" dirty="0">
                <a:latin typeface="Arial"/>
                <a:cs typeface="Arial"/>
              </a:rPr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431" y="1489486"/>
            <a:ext cx="5454015" cy="17248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</a:t>
            </a:r>
            <a:r>
              <a:rPr sz="800" spc="6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(maritalStatus.equals("N"))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40" y="1788589"/>
            <a:ext cx="285940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and add another branch </a:t>
            </a:r>
            <a:r>
              <a:rPr sz="1350" dirty="0">
                <a:latin typeface="Arial"/>
                <a:cs typeface="Arial"/>
              </a:rPr>
              <a:t>after line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25: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2075749"/>
            <a:ext cx="5454015" cy="664925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"Error: Please answer Y or</a:t>
            </a:r>
            <a:r>
              <a:rPr sz="800" spc="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N.");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7321"/>
            <a:ext cx="6042660" cy="155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20" dirty="0">
                <a:latin typeface="Arial"/>
                <a:cs typeface="Arial"/>
              </a:rPr>
              <a:t>Some </a:t>
            </a:r>
            <a:r>
              <a:rPr sz="1100" spc="15" dirty="0">
                <a:latin typeface="Arial"/>
                <a:cs typeface="Arial"/>
              </a:rPr>
              <a:t>people </a:t>
            </a:r>
            <a:r>
              <a:rPr sz="1100" spc="10" dirty="0">
                <a:latin typeface="Arial"/>
                <a:cs typeface="Arial"/>
              </a:rPr>
              <a:t>object to </a:t>
            </a:r>
            <a:r>
              <a:rPr sz="1100" spc="15" dirty="0">
                <a:latin typeface="Arial"/>
                <a:cs typeface="Arial"/>
              </a:rPr>
              <a:t>higher </a:t>
            </a:r>
            <a:r>
              <a:rPr sz="1100" spc="10" dirty="0">
                <a:latin typeface="Arial"/>
                <a:cs typeface="Arial"/>
              </a:rPr>
              <a:t>tax rates for </a:t>
            </a:r>
            <a:r>
              <a:rPr sz="1100" spc="15" dirty="0">
                <a:latin typeface="Arial"/>
                <a:cs typeface="Arial"/>
              </a:rPr>
              <a:t>higher incomes, claiming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you might end up </a:t>
            </a:r>
            <a:r>
              <a:rPr sz="1100" spc="10" dirty="0">
                <a:latin typeface="Arial"/>
                <a:cs typeface="Arial"/>
              </a:rPr>
              <a:t>with  </a:t>
            </a:r>
            <a:r>
              <a:rPr sz="1100" i="1" spc="10" dirty="0">
                <a:latin typeface="Arial"/>
                <a:cs typeface="Arial"/>
              </a:rPr>
              <a:t>less </a:t>
            </a:r>
            <a:r>
              <a:rPr sz="1100" spc="20" dirty="0">
                <a:latin typeface="Arial"/>
                <a:cs typeface="Arial"/>
              </a:rPr>
              <a:t>money </a:t>
            </a:r>
            <a:r>
              <a:rPr sz="1100" spc="10" dirty="0">
                <a:latin typeface="Arial"/>
                <a:cs typeface="Arial"/>
              </a:rPr>
              <a:t>after </a:t>
            </a:r>
            <a:r>
              <a:rPr sz="1100" spc="15" dirty="0">
                <a:latin typeface="Arial"/>
                <a:cs typeface="Arial"/>
              </a:rPr>
              <a:t>taxes </a:t>
            </a:r>
            <a:r>
              <a:rPr sz="1100" spc="20" dirty="0">
                <a:latin typeface="Arial"/>
                <a:cs typeface="Arial"/>
              </a:rPr>
              <a:t>when </a:t>
            </a:r>
            <a:r>
              <a:rPr sz="1100" spc="15" dirty="0">
                <a:latin typeface="Arial"/>
                <a:cs typeface="Arial"/>
              </a:rPr>
              <a:t>you get a </a:t>
            </a:r>
            <a:r>
              <a:rPr sz="1100" spc="10" dirty="0">
                <a:latin typeface="Arial"/>
                <a:cs typeface="Arial"/>
              </a:rPr>
              <a:t>raise for </a:t>
            </a:r>
            <a:r>
              <a:rPr sz="1100" spc="15" dirty="0">
                <a:latin typeface="Arial"/>
                <a:cs typeface="Arial"/>
              </a:rPr>
              <a:t>working hard. 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flaw in this  </a:t>
            </a:r>
            <a:r>
              <a:rPr sz="1100" spc="15" dirty="0">
                <a:latin typeface="Arial"/>
                <a:cs typeface="Arial"/>
              </a:rPr>
              <a:t>argument?</a:t>
            </a:r>
            <a:endParaRPr sz="1100" dirty="0">
              <a:latin typeface="Arial"/>
              <a:cs typeface="Arial"/>
            </a:endParaRPr>
          </a:p>
          <a:p>
            <a:pPr marL="271780" marR="200660">
              <a:lnSpc>
                <a:spcPct val="116199"/>
              </a:lnSpc>
              <a:spcBef>
                <a:spcPts val="53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higher tax rate is only applied </a:t>
            </a:r>
            <a:r>
              <a:rPr sz="1350" spc="5" dirty="0">
                <a:latin typeface="Arial"/>
                <a:cs typeface="Arial"/>
              </a:rPr>
              <a:t>on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income </a:t>
            </a:r>
            <a:r>
              <a:rPr sz="1350" dirty="0">
                <a:latin typeface="Arial"/>
                <a:cs typeface="Arial"/>
              </a:rPr>
              <a:t>in the higher  bracket. </a:t>
            </a:r>
            <a:r>
              <a:rPr sz="1350" spc="5" dirty="0">
                <a:latin typeface="Arial"/>
                <a:cs typeface="Arial"/>
              </a:rPr>
              <a:t>Suppose you are </a:t>
            </a:r>
            <a:r>
              <a:rPr sz="1350" dirty="0">
                <a:latin typeface="Arial"/>
                <a:cs typeface="Arial"/>
              </a:rPr>
              <a:t>single </a:t>
            </a:r>
            <a:r>
              <a:rPr sz="1350" spc="5" dirty="0">
                <a:latin typeface="Arial"/>
                <a:cs typeface="Arial"/>
              </a:rPr>
              <a:t>and make $31,900. Should you </a:t>
            </a:r>
            <a:r>
              <a:rPr sz="1350" dirty="0">
                <a:latin typeface="Arial"/>
                <a:cs typeface="Arial"/>
              </a:rPr>
              <a:t>try to  get </a:t>
            </a:r>
            <a:r>
              <a:rPr sz="1350" spc="5" dirty="0">
                <a:latin typeface="Arial"/>
                <a:cs typeface="Arial"/>
              </a:rPr>
              <a:t>a $200 </a:t>
            </a:r>
            <a:r>
              <a:rPr sz="1350" dirty="0">
                <a:latin typeface="Arial"/>
                <a:cs typeface="Arial"/>
              </a:rPr>
              <a:t>raise? Absolutely: </a:t>
            </a:r>
            <a:r>
              <a:rPr sz="1350" spc="5" dirty="0">
                <a:latin typeface="Arial"/>
                <a:cs typeface="Arial"/>
              </a:rPr>
              <a:t>you </a:t>
            </a:r>
            <a:r>
              <a:rPr sz="1350" dirty="0">
                <a:latin typeface="Arial"/>
                <a:cs typeface="Arial"/>
              </a:rPr>
              <a:t>get to </a:t>
            </a:r>
            <a:r>
              <a:rPr sz="1350" spc="5" dirty="0">
                <a:latin typeface="Arial"/>
                <a:cs typeface="Arial"/>
              </a:rPr>
              <a:t>keep 90 percent </a:t>
            </a:r>
            <a:r>
              <a:rPr sz="1350" dirty="0">
                <a:latin typeface="Arial"/>
                <a:cs typeface="Arial"/>
              </a:rPr>
              <a:t>of the first </a:t>
            </a:r>
            <a:r>
              <a:rPr sz="1350" spc="5" dirty="0">
                <a:latin typeface="Arial"/>
                <a:cs typeface="Arial"/>
              </a:rPr>
              <a:t>$100  and 75 percent </a:t>
            </a:r>
            <a:r>
              <a:rPr sz="1350" dirty="0">
                <a:latin typeface="Arial"/>
                <a:cs typeface="Arial"/>
              </a:rPr>
              <a:t>of the </a:t>
            </a:r>
            <a:r>
              <a:rPr sz="1350" spc="5" dirty="0">
                <a:latin typeface="Arial"/>
                <a:cs typeface="Arial"/>
              </a:rPr>
              <a:t>next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$100.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0694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</a:t>
            </a:r>
            <a:r>
              <a:rPr spc="-60" dirty="0"/>
              <a:t> </a:t>
            </a:r>
            <a:r>
              <a:rPr spc="90" dirty="0"/>
              <a:t>Flowcharts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539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39223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20758"/>
            <a:ext cx="549084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flowchart </a:t>
            </a:r>
            <a:r>
              <a:rPr sz="1350" spc="5" dirty="0">
                <a:latin typeface="Arial"/>
                <a:cs typeface="Arial"/>
              </a:rPr>
              <a:t>shows </a:t>
            </a:r>
            <a:r>
              <a:rPr sz="1350" dirty="0">
                <a:latin typeface="Arial"/>
                <a:cs typeface="Arial"/>
              </a:rPr>
              <a:t>the structure of decisions </a:t>
            </a:r>
            <a:r>
              <a:rPr sz="1350" spc="5" dirty="0">
                <a:latin typeface="Arial"/>
                <a:cs typeface="Arial"/>
              </a:rPr>
              <a:t>and tasks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are </a:t>
            </a:r>
            <a:r>
              <a:rPr sz="1350" dirty="0">
                <a:latin typeface="Arial"/>
                <a:cs typeface="Arial"/>
              </a:rPr>
              <a:t>required  to </a:t>
            </a:r>
            <a:r>
              <a:rPr sz="1350" spc="5" dirty="0">
                <a:latin typeface="Arial"/>
                <a:cs typeface="Arial"/>
              </a:rPr>
              <a:t>solve a</a:t>
            </a:r>
            <a:r>
              <a:rPr sz="1350" spc="-9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problem.</a:t>
            </a:r>
            <a:endParaRPr sz="1350">
              <a:latin typeface="Arial"/>
              <a:cs typeface="Arial"/>
            </a:endParaRPr>
          </a:p>
          <a:p>
            <a:pPr marL="12700" marR="590550">
              <a:lnSpc>
                <a:spcPct val="116199"/>
              </a:lnSpc>
              <a:spcBef>
                <a:spcPts val="305"/>
              </a:spcBef>
            </a:pPr>
            <a:r>
              <a:rPr sz="1350" spc="5" dirty="0">
                <a:latin typeface="Arial"/>
                <a:cs typeface="Arial"/>
              </a:rPr>
              <a:t>Flowcharts are made up </a:t>
            </a:r>
            <a:r>
              <a:rPr sz="1350" dirty="0">
                <a:latin typeface="Arial"/>
                <a:cs typeface="Arial"/>
              </a:rPr>
              <a:t>of </a:t>
            </a:r>
            <a:r>
              <a:rPr sz="1350" spc="5" dirty="0">
                <a:latin typeface="Arial"/>
                <a:cs typeface="Arial"/>
              </a:rPr>
              <a:t>elements </a:t>
            </a:r>
            <a:r>
              <a:rPr sz="1350" dirty="0">
                <a:latin typeface="Arial"/>
                <a:cs typeface="Arial"/>
              </a:rPr>
              <a:t>for tasks, input/output, </a:t>
            </a:r>
            <a:r>
              <a:rPr sz="1350" spc="5" dirty="0">
                <a:latin typeface="Arial"/>
                <a:cs typeface="Arial"/>
              </a:rPr>
              <a:t>and  </a:t>
            </a:r>
            <a:r>
              <a:rPr sz="1350" dirty="0">
                <a:latin typeface="Arial"/>
                <a:cs typeface="Arial"/>
              </a:rPr>
              <a:t>decisions.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6599" y="1756045"/>
            <a:ext cx="4613148" cy="99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321273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2806006"/>
            <a:ext cx="5462905" cy="74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Figure 6 </a:t>
            </a:r>
            <a:r>
              <a:rPr sz="1350" spc="5" dirty="0">
                <a:latin typeface="Arial"/>
                <a:cs typeface="Arial"/>
              </a:rPr>
              <a:t>Flowchart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Elements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365"/>
              </a:spcBef>
            </a:pPr>
            <a:r>
              <a:rPr sz="1350" dirty="0">
                <a:latin typeface="Arial"/>
                <a:cs typeface="Arial"/>
              </a:rPr>
              <a:t>Link </a:t>
            </a:r>
            <a:r>
              <a:rPr sz="1350" spc="5" dirty="0">
                <a:latin typeface="Arial"/>
                <a:cs typeface="Arial"/>
              </a:rPr>
              <a:t>tasks and </a:t>
            </a:r>
            <a:r>
              <a:rPr sz="1350" dirty="0">
                <a:latin typeface="Arial"/>
                <a:cs typeface="Arial"/>
              </a:rPr>
              <a:t>input/output </a:t>
            </a:r>
            <a:r>
              <a:rPr sz="1350" spc="5" dirty="0">
                <a:latin typeface="Arial"/>
                <a:cs typeface="Arial"/>
              </a:rPr>
              <a:t>boxes </a:t>
            </a:r>
            <a:r>
              <a:rPr sz="1350" dirty="0">
                <a:latin typeface="Arial"/>
                <a:cs typeface="Arial"/>
              </a:rPr>
              <a:t>in the </a:t>
            </a:r>
            <a:r>
              <a:rPr sz="1350" spc="5" dirty="0">
                <a:latin typeface="Arial"/>
                <a:cs typeface="Arial"/>
              </a:rPr>
              <a:t>sequence </a:t>
            </a:r>
            <a:r>
              <a:rPr sz="1350" dirty="0">
                <a:latin typeface="Arial"/>
                <a:cs typeface="Arial"/>
              </a:rPr>
              <a:t>in </a:t>
            </a:r>
            <a:r>
              <a:rPr sz="1350" spc="5" dirty="0">
                <a:latin typeface="Arial"/>
                <a:cs typeface="Arial"/>
              </a:rPr>
              <a:t>which they should  be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executed.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0915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</a:t>
            </a:r>
            <a:r>
              <a:rPr spc="-60" dirty="0"/>
              <a:t> </a:t>
            </a:r>
            <a:r>
              <a:rPr spc="90" dirty="0"/>
              <a:t>Flowcharts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561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20979"/>
            <a:ext cx="505841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Whenever you need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make a </a:t>
            </a:r>
            <a:r>
              <a:rPr sz="1350" dirty="0">
                <a:latin typeface="Arial"/>
                <a:cs typeface="Arial"/>
              </a:rPr>
              <a:t>decision, </a:t>
            </a:r>
            <a:r>
              <a:rPr sz="1350" spc="5" dirty="0">
                <a:latin typeface="Arial"/>
                <a:cs typeface="Arial"/>
              </a:rPr>
              <a:t>draw a diamond </a:t>
            </a:r>
            <a:r>
              <a:rPr sz="1350" dirty="0">
                <a:latin typeface="Arial"/>
                <a:cs typeface="Arial"/>
              </a:rPr>
              <a:t>with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two  outcomes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599" y="1239164"/>
            <a:ext cx="2167712" cy="2113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380693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3335908"/>
            <a:ext cx="3060065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000"/>
              </a:lnSpc>
            </a:pPr>
            <a:r>
              <a:rPr sz="1350" b="1" spc="5" dirty="0">
                <a:latin typeface="Arial"/>
                <a:cs typeface="Arial"/>
              </a:rPr>
              <a:t>Figure 7 </a:t>
            </a:r>
            <a:r>
              <a:rPr sz="1350" spc="5" dirty="0">
                <a:latin typeface="Arial"/>
                <a:cs typeface="Arial"/>
              </a:rPr>
              <a:t>Flowchart </a:t>
            </a:r>
            <a:r>
              <a:rPr sz="1350" dirty="0">
                <a:latin typeface="Arial"/>
                <a:cs typeface="Arial"/>
              </a:rPr>
              <a:t>with </a:t>
            </a:r>
            <a:r>
              <a:rPr sz="1350" spc="5" dirty="0">
                <a:latin typeface="Arial"/>
                <a:cs typeface="Arial"/>
              </a:rPr>
              <a:t>Two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Outcomes  With </a:t>
            </a:r>
            <a:r>
              <a:rPr sz="1350" dirty="0">
                <a:latin typeface="Arial"/>
                <a:cs typeface="Arial"/>
              </a:rPr>
              <a:t>multiple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choices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599" y="228600"/>
            <a:ext cx="2807995" cy="4026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0740" y="4309404"/>
            <a:ext cx="316547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Figure 8 </a:t>
            </a:r>
            <a:r>
              <a:rPr sz="1350" spc="5" dirty="0">
                <a:latin typeface="Arial"/>
                <a:cs typeface="Arial"/>
              </a:rPr>
              <a:t>Flowchart </a:t>
            </a:r>
            <a:r>
              <a:rPr sz="1350" dirty="0">
                <a:latin typeface="Arial"/>
                <a:cs typeface="Arial"/>
              </a:rPr>
              <a:t>with Multiple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Choices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0087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</a:t>
            </a:r>
            <a:r>
              <a:rPr spc="-60" dirty="0"/>
              <a:t> </a:t>
            </a:r>
            <a:r>
              <a:rPr spc="90" dirty="0"/>
              <a:t>Flowcharts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479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15249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43791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740" y="681471"/>
            <a:ext cx="5097145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000"/>
              </a:lnSpc>
            </a:pPr>
            <a:r>
              <a:rPr sz="1350" spc="5" dirty="0">
                <a:latin typeface="Arial"/>
                <a:cs typeface="Arial"/>
              </a:rPr>
              <a:t>Each branch </a:t>
            </a:r>
            <a:r>
              <a:rPr sz="1350" dirty="0">
                <a:latin typeface="Arial"/>
                <a:cs typeface="Arial"/>
              </a:rPr>
              <a:t>of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decision </a:t>
            </a:r>
            <a:r>
              <a:rPr sz="1350" spc="5" dirty="0">
                <a:latin typeface="Arial"/>
                <a:cs typeface="Arial"/>
              </a:rPr>
              <a:t>can </a:t>
            </a:r>
            <a:r>
              <a:rPr sz="1350" dirty="0">
                <a:latin typeface="Arial"/>
                <a:cs typeface="Arial"/>
              </a:rPr>
              <a:t>contain </a:t>
            </a:r>
            <a:r>
              <a:rPr sz="1350" spc="5" dirty="0">
                <a:latin typeface="Arial"/>
                <a:cs typeface="Arial"/>
              </a:rPr>
              <a:t>tasks and </a:t>
            </a:r>
            <a:r>
              <a:rPr sz="1350" dirty="0">
                <a:latin typeface="Arial"/>
                <a:cs typeface="Arial"/>
              </a:rPr>
              <a:t>further decisions.  </a:t>
            </a:r>
            <a:r>
              <a:rPr sz="1350" spc="5" dirty="0">
                <a:latin typeface="Arial"/>
                <a:cs typeface="Arial"/>
              </a:rPr>
              <a:t>Never </a:t>
            </a:r>
            <a:r>
              <a:rPr sz="1350" dirty="0">
                <a:latin typeface="Arial"/>
                <a:cs typeface="Arial"/>
              </a:rPr>
              <a:t>point </a:t>
            </a:r>
            <a:r>
              <a:rPr sz="1350" spc="5" dirty="0">
                <a:latin typeface="Arial"/>
                <a:cs typeface="Arial"/>
              </a:rPr>
              <a:t>an arrow </a:t>
            </a:r>
            <a:r>
              <a:rPr sz="1350" dirty="0">
                <a:latin typeface="Arial"/>
                <a:cs typeface="Arial"/>
              </a:rPr>
              <a:t>inside </a:t>
            </a:r>
            <a:r>
              <a:rPr sz="1350" spc="5" dirty="0">
                <a:latin typeface="Arial"/>
                <a:cs typeface="Arial"/>
              </a:rPr>
              <a:t>another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branch.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BAD </a:t>
            </a:r>
            <a:r>
              <a:rPr sz="1350" dirty="0">
                <a:latin typeface="Arial"/>
                <a:cs typeface="Arial"/>
              </a:rPr>
              <a:t>- spaghetti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code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599" y="1563154"/>
            <a:ext cx="3378860" cy="1974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598" y="812520"/>
            <a:ext cx="3658714" cy="329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490" dirty="0">
                <a:latin typeface="Trebuchet MS"/>
                <a:cs typeface="Trebuchet MS"/>
              </a:rPr>
              <a:t>if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75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9601" y="990600"/>
            <a:ext cx="2590800" cy="167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pc="20" dirty="0">
                <a:latin typeface="Arial"/>
                <a:cs typeface="Arial"/>
              </a:rPr>
              <a:t>An </a:t>
            </a:r>
            <a:r>
              <a:rPr spc="20" dirty="0">
                <a:latin typeface="Courier" charset="0"/>
                <a:cs typeface="Courier" charset="0"/>
              </a:rPr>
              <a:t>if</a:t>
            </a:r>
            <a:r>
              <a:rPr spc="-440" dirty="0">
                <a:latin typeface="Courier" charset="0"/>
                <a:cs typeface="Courier" charset="0"/>
              </a:rPr>
              <a:t> </a:t>
            </a:r>
            <a:r>
              <a:rPr spc="15" dirty="0">
                <a:latin typeface="Arial"/>
                <a:cs typeface="Arial"/>
              </a:rPr>
              <a:t>statement </a:t>
            </a:r>
            <a:r>
              <a:rPr spc="10" dirty="0">
                <a:latin typeface="Arial"/>
                <a:cs typeface="Arial"/>
              </a:rPr>
              <a:t>is like </a:t>
            </a:r>
            <a:r>
              <a:rPr spc="15" dirty="0">
                <a:latin typeface="Arial"/>
                <a:cs typeface="Arial"/>
              </a:rPr>
              <a:t>a </a:t>
            </a:r>
            <a:r>
              <a:rPr spc="10" dirty="0">
                <a:latin typeface="Arial"/>
                <a:cs typeface="Arial"/>
              </a:rPr>
              <a:t>fork in </a:t>
            </a:r>
            <a:r>
              <a:rPr spc="15" dirty="0">
                <a:latin typeface="Arial"/>
                <a:cs typeface="Arial"/>
              </a:rPr>
              <a:t>the </a:t>
            </a:r>
            <a:r>
              <a:rPr spc="15" dirty="0" smtClean="0">
                <a:latin typeface="Arial"/>
                <a:cs typeface="Arial"/>
              </a:rPr>
              <a:t>road.</a:t>
            </a:r>
            <a:r>
              <a:rPr lang="en-US" spc="15" dirty="0" smtClean="0">
                <a:latin typeface="Arial"/>
                <a:cs typeface="Arial"/>
              </a:rPr>
              <a:t> </a:t>
            </a:r>
            <a:r>
              <a:rPr spc="15" dirty="0" smtClean="0">
                <a:latin typeface="Arial"/>
                <a:cs typeface="Arial"/>
              </a:rPr>
              <a:t>Depending </a:t>
            </a:r>
            <a:r>
              <a:rPr spc="15" dirty="0">
                <a:latin typeface="Arial"/>
                <a:cs typeface="Arial"/>
              </a:rPr>
              <a:t>upon </a:t>
            </a:r>
            <a:r>
              <a:rPr spc="15" dirty="0" smtClean="0">
                <a:latin typeface="Arial"/>
                <a:cs typeface="Arial"/>
              </a:rPr>
              <a:t>a </a:t>
            </a:r>
            <a:r>
              <a:rPr spc="10" dirty="0">
                <a:latin typeface="Arial"/>
                <a:cs typeface="Arial"/>
              </a:rPr>
              <a:t>decision, different parts of </a:t>
            </a:r>
            <a:r>
              <a:rPr spc="15" dirty="0">
                <a:latin typeface="Arial"/>
                <a:cs typeface="Arial"/>
              </a:rPr>
              <a:t>the program are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executed.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0308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</a:t>
            </a:r>
            <a:r>
              <a:rPr spc="-60" dirty="0"/>
              <a:t> </a:t>
            </a:r>
            <a:r>
              <a:rPr spc="90" dirty="0"/>
              <a:t>Flowcharts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5011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53701"/>
            <a:ext cx="170624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GOOD </a:t>
            </a:r>
            <a:r>
              <a:rPr sz="1350" dirty="0">
                <a:latin typeface="Arial"/>
                <a:cs typeface="Arial"/>
              </a:rPr>
              <a:t>- better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design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599" y="1000023"/>
            <a:ext cx="3386569" cy="282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451600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3844533"/>
            <a:ext cx="5356225" cy="974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dirty="0">
                <a:latin typeface="Arial"/>
                <a:cs typeface="Arial"/>
              </a:rPr>
              <a:t>In the future the cost for international </a:t>
            </a:r>
            <a:r>
              <a:rPr sz="1350" spc="5" dirty="0">
                <a:latin typeface="Arial"/>
                <a:cs typeface="Arial"/>
              </a:rPr>
              <a:t>shipments may be </a:t>
            </a:r>
            <a:r>
              <a:rPr sz="1350" dirty="0">
                <a:latin typeface="Arial"/>
                <a:cs typeface="Arial"/>
              </a:rPr>
              <a:t>different </a:t>
            </a:r>
            <a:r>
              <a:rPr sz="1350" spc="5" dirty="0">
                <a:latin typeface="Arial"/>
                <a:cs typeface="Arial"/>
              </a:rPr>
              <a:t>from  </a:t>
            </a:r>
            <a:r>
              <a:rPr sz="1350" dirty="0">
                <a:latin typeface="Arial"/>
                <a:cs typeface="Arial"/>
              </a:rPr>
              <a:t>that to </a:t>
            </a:r>
            <a:r>
              <a:rPr sz="1350" spc="5" dirty="0">
                <a:latin typeface="Arial"/>
                <a:cs typeface="Arial"/>
              </a:rPr>
              <a:t>Alaska and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Hawaii.</a:t>
            </a:r>
            <a:endParaRPr sz="1350" dirty="0">
              <a:latin typeface="Arial"/>
              <a:cs typeface="Arial"/>
            </a:endParaRPr>
          </a:p>
          <a:p>
            <a:pPr marL="12700">
              <a:spcBef>
                <a:spcPts val="565"/>
              </a:spcBef>
            </a:pPr>
            <a:r>
              <a:rPr sz="1350" spc="5" dirty="0">
                <a:latin typeface="Arial"/>
                <a:cs typeface="Arial"/>
              </a:rPr>
              <a:t>Spaghetti code has so many pathways </a:t>
            </a:r>
            <a:r>
              <a:rPr sz="1350" dirty="0">
                <a:latin typeface="Arial"/>
                <a:cs typeface="Arial"/>
              </a:rPr>
              <a:t>that it </a:t>
            </a:r>
            <a:r>
              <a:rPr sz="1350" spc="5" dirty="0">
                <a:latin typeface="Arial"/>
                <a:cs typeface="Arial"/>
              </a:rPr>
              <a:t>becomes impossible</a:t>
            </a:r>
            <a:r>
              <a:rPr sz="1350" spc="-80" dirty="0">
                <a:latin typeface="Arial"/>
                <a:cs typeface="Arial"/>
              </a:rPr>
              <a:t> </a:t>
            </a:r>
            <a:r>
              <a:rPr sz="1350" dirty="0" smtClean="0">
                <a:latin typeface="Arial"/>
                <a:cs typeface="Arial"/>
              </a:rPr>
              <a:t>to</a:t>
            </a:r>
            <a:r>
              <a:rPr lang="en-US" sz="1350" dirty="0" smtClean="0">
                <a:latin typeface="Arial"/>
                <a:cs typeface="Arial"/>
              </a:rPr>
              <a:t> </a:t>
            </a:r>
            <a:r>
              <a:rPr lang="en-US" sz="1350" spc="5" dirty="0">
                <a:latin typeface="Arial"/>
                <a:cs typeface="Arial"/>
              </a:rPr>
              <a:t>understand</a:t>
            </a:r>
            <a:r>
              <a:rPr lang="en-US" sz="1350" spc="5" dirty="0" smtClean="0">
                <a:latin typeface="Arial"/>
                <a:cs typeface="Arial"/>
              </a:rPr>
              <a:t>.</a:t>
            </a:r>
            <a:endParaRPr lang="en-US" sz="1350" dirty="0">
              <a:latin typeface="Arial"/>
              <a:cs typeface="Arial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905000" y="4648200"/>
            <a:ext cx="914400" cy="715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4041"/>
            <a:ext cx="5812790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Draw a </a:t>
            </a:r>
            <a:r>
              <a:rPr sz="1100" spc="10" dirty="0">
                <a:latin typeface="Arial"/>
                <a:cs typeface="Arial"/>
              </a:rPr>
              <a:t>flowchart for </a:t>
            </a:r>
            <a:r>
              <a:rPr sz="1100" spc="15" dirty="0">
                <a:latin typeface="Arial"/>
                <a:cs typeface="Arial"/>
              </a:rPr>
              <a:t>a program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reads a value </a:t>
            </a:r>
            <a:r>
              <a:rPr sz="1100" spc="20" dirty="0">
                <a:latin typeface="Courier" charset="0"/>
                <a:cs typeface="Courier" charset="0"/>
              </a:rPr>
              <a:t>temp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and </a:t>
            </a:r>
            <a:r>
              <a:rPr sz="1100" spc="10" dirty="0">
                <a:latin typeface="Arial"/>
                <a:cs typeface="Arial"/>
              </a:rPr>
              <a:t>prints </a:t>
            </a:r>
            <a:r>
              <a:rPr sz="1100" spc="15" dirty="0">
                <a:latin typeface="Arial"/>
                <a:cs typeface="Arial"/>
              </a:rPr>
              <a:t>“Frozen” </a:t>
            </a:r>
            <a:r>
              <a:rPr sz="1100" spc="5" dirty="0">
                <a:latin typeface="Arial"/>
                <a:cs typeface="Arial"/>
              </a:rPr>
              <a:t>if it </a:t>
            </a:r>
            <a:r>
              <a:rPr sz="1100" spc="10" dirty="0">
                <a:latin typeface="Arial"/>
                <a:cs typeface="Arial"/>
              </a:rPr>
              <a:t>is less </a:t>
            </a:r>
            <a:r>
              <a:rPr sz="1100" spc="15" dirty="0">
                <a:latin typeface="Arial"/>
                <a:cs typeface="Arial"/>
              </a:rPr>
              <a:t>than  </a:t>
            </a:r>
            <a:r>
              <a:rPr sz="1100" spc="10" dirty="0">
                <a:latin typeface="Arial"/>
                <a:cs typeface="Arial"/>
              </a:rPr>
              <a:t>zero.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599" y="1432026"/>
            <a:ext cx="2190851" cy="165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13" y="761702"/>
            <a:ext cx="219392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wrong </a:t>
            </a:r>
            <a:r>
              <a:rPr sz="1100" spc="10" dirty="0">
                <a:latin typeface="Arial"/>
                <a:cs typeface="Arial"/>
              </a:rPr>
              <a:t>with this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flowchart?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0886" y="1100340"/>
            <a:ext cx="1982571" cy="2491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3697361"/>
            <a:ext cx="53841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</a:t>
            </a:r>
            <a:r>
              <a:rPr sz="1350" dirty="0">
                <a:latin typeface="Arial"/>
                <a:cs typeface="Arial"/>
              </a:rPr>
              <a:t>“True” </a:t>
            </a:r>
            <a:r>
              <a:rPr sz="1350" spc="5" dirty="0">
                <a:latin typeface="Arial"/>
                <a:cs typeface="Arial"/>
              </a:rPr>
              <a:t>arrow from </a:t>
            </a:r>
            <a:r>
              <a:rPr sz="1350" dirty="0">
                <a:latin typeface="Arial"/>
                <a:cs typeface="Arial"/>
              </a:rPr>
              <a:t>the first decision points into the “True”  </a:t>
            </a:r>
            <a:r>
              <a:rPr sz="1350" spc="5" dirty="0">
                <a:latin typeface="Arial"/>
                <a:cs typeface="Arial"/>
              </a:rPr>
              <a:t>branch </a:t>
            </a:r>
            <a:r>
              <a:rPr sz="1350" dirty="0">
                <a:latin typeface="Arial"/>
                <a:cs typeface="Arial"/>
              </a:rPr>
              <a:t>of the </a:t>
            </a:r>
            <a:r>
              <a:rPr sz="1350" spc="5" dirty="0">
                <a:latin typeface="Arial"/>
                <a:cs typeface="Arial"/>
              </a:rPr>
              <a:t>second </a:t>
            </a:r>
            <a:r>
              <a:rPr sz="1350" dirty="0">
                <a:latin typeface="Arial"/>
                <a:cs typeface="Arial"/>
              </a:rPr>
              <a:t>decision, creating spaghetti</a:t>
            </a:r>
            <a:r>
              <a:rPr sz="1350" spc="4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code.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8782"/>
            <a:ext cx="570166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do you </a:t>
            </a:r>
            <a:r>
              <a:rPr sz="1100" spc="10" dirty="0">
                <a:latin typeface="Arial"/>
                <a:cs typeface="Arial"/>
              </a:rPr>
              <a:t>fix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flowchart of Self </a:t>
            </a:r>
            <a:r>
              <a:rPr sz="1100" spc="15" dirty="0">
                <a:latin typeface="Arial"/>
                <a:cs typeface="Arial"/>
              </a:rPr>
              <a:t>Check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25?</a:t>
            </a:r>
            <a:endParaRPr sz="1100" dirty="0">
              <a:latin typeface="Arial"/>
              <a:cs typeface="Arial"/>
            </a:endParaRPr>
          </a:p>
          <a:p>
            <a:pPr marL="271780" marR="5080">
              <a:lnSpc>
                <a:spcPct val="116199"/>
              </a:lnSpc>
              <a:spcBef>
                <a:spcPts val="53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Here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one </a:t>
            </a:r>
            <a:r>
              <a:rPr sz="1350" dirty="0">
                <a:latin typeface="Arial"/>
                <a:cs typeface="Arial"/>
              </a:rPr>
              <a:t>solution. In </a:t>
            </a:r>
            <a:r>
              <a:rPr sz="1350" spc="5" dirty="0">
                <a:latin typeface="Arial"/>
                <a:cs typeface="Arial"/>
              </a:rPr>
              <a:t>Section </a:t>
            </a:r>
            <a:r>
              <a:rPr sz="1350" dirty="0">
                <a:latin typeface="Arial"/>
                <a:cs typeface="Arial"/>
              </a:rPr>
              <a:t>5.7, </a:t>
            </a:r>
            <a:r>
              <a:rPr sz="1350" spc="5" dirty="0">
                <a:latin typeface="Arial"/>
                <a:cs typeface="Arial"/>
              </a:rPr>
              <a:t>you </a:t>
            </a:r>
            <a:r>
              <a:rPr sz="1350" dirty="0">
                <a:latin typeface="Arial"/>
                <a:cs typeface="Arial"/>
              </a:rPr>
              <a:t>will </a:t>
            </a:r>
            <a:r>
              <a:rPr sz="1350" spc="5" dirty="0">
                <a:latin typeface="Arial"/>
                <a:cs typeface="Arial"/>
              </a:rPr>
              <a:t>see how you can  combine </a:t>
            </a:r>
            <a:r>
              <a:rPr sz="1350" dirty="0">
                <a:latin typeface="Arial"/>
                <a:cs typeface="Arial"/>
              </a:rPr>
              <a:t>the conditions for </a:t>
            </a:r>
            <a:r>
              <a:rPr sz="1350" spc="5" dirty="0">
                <a:latin typeface="Arial"/>
                <a:cs typeface="Arial"/>
              </a:rPr>
              <a:t>a more elegant </a:t>
            </a:r>
            <a:r>
              <a:rPr sz="1350" dirty="0">
                <a:latin typeface="Arial"/>
                <a:cs typeface="Arial"/>
              </a:rPr>
              <a:t>solution.</a:t>
            </a:r>
          </a:p>
        </p:txBody>
      </p:sp>
      <p:sp>
        <p:nvSpPr>
          <p:cNvPr id="4" name="object 4"/>
          <p:cNvSpPr/>
          <p:nvPr/>
        </p:nvSpPr>
        <p:spPr>
          <a:xfrm>
            <a:off x="876599" y="1493748"/>
            <a:ext cx="2507145" cy="2738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3435"/>
            <a:ext cx="552005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Draw a </a:t>
            </a:r>
            <a:r>
              <a:rPr sz="1100" spc="10" dirty="0">
                <a:latin typeface="Arial"/>
                <a:cs typeface="Arial"/>
              </a:rPr>
              <a:t>flowchart for </a:t>
            </a:r>
            <a:r>
              <a:rPr sz="1100" spc="15" dirty="0">
                <a:latin typeface="Arial"/>
                <a:cs typeface="Arial"/>
              </a:rPr>
              <a:t>a program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reads a value </a:t>
            </a:r>
            <a:r>
              <a:rPr sz="1100" spc="10" dirty="0">
                <a:latin typeface="Courier" charset="0"/>
                <a:cs typeface="Courier" charset="0"/>
              </a:rPr>
              <a:t>x</a:t>
            </a:r>
            <a:r>
              <a:rPr sz="1100" spc="10" dirty="0">
                <a:latin typeface="Arial"/>
                <a:cs typeface="Arial"/>
              </a:rPr>
              <a:t>. </a:t>
            </a:r>
            <a:r>
              <a:rPr sz="1100" spc="5" dirty="0">
                <a:latin typeface="Arial"/>
                <a:cs typeface="Arial"/>
              </a:rPr>
              <a:t>If it </a:t>
            </a:r>
            <a:r>
              <a:rPr sz="1100" spc="10" dirty="0">
                <a:latin typeface="Arial"/>
                <a:cs typeface="Arial"/>
              </a:rPr>
              <a:t>is less </a:t>
            </a:r>
            <a:r>
              <a:rPr sz="1100" spc="15" dirty="0">
                <a:latin typeface="Arial"/>
                <a:cs typeface="Arial"/>
              </a:rPr>
              <a:t>than </a:t>
            </a:r>
            <a:r>
              <a:rPr sz="1100" spc="10" dirty="0">
                <a:latin typeface="Arial"/>
                <a:cs typeface="Arial"/>
              </a:rPr>
              <a:t>zero, print “Error”.  </a:t>
            </a:r>
            <a:r>
              <a:rPr sz="1100" spc="15" dirty="0">
                <a:latin typeface="Arial"/>
                <a:cs typeface="Arial"/>
              </a:rPr>
              <a:t>Otherwise, </a:t>
            </a:r>
            <a:r>
              <a:rPr sz="1100" spc="10" dirty="0">
                <a:latin typeface="Arial"/>
                <a:cs typeface="Arial"/>
              </a:rPr>
              <a:t>print its </a:t>
            </a:r>
            <a:r>
              <a:rPr sz="1100" spc="15" dirty="0">
                <a:latin typeface="Arial"/>
                <a:cs typeface="Arial"/>
              </a:rPr>
              <a:t>square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root.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599" y="1432026"/>
            <a:ext cx="1882279" cy="2345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3655"/>
            <a:ext cx="6028690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Draw a </a:t>
            </a:r>
            <a:r>
              <a:rPr sz="1100" spc="10" dirty="0">
                <a:latin typeface="Arial"/>
                <a:cs typeface="Arial"/>
              </a:rPr>
              <a:t>flowchart for </a:t>
            </a:r>
            <a:r>
              <a:rPr sz="1100" spc="15" dirty="0">
                <a:latin typeface="Arial"/>
                <a:cs typeface="Arial"/>
              </a:rPr>
              <a:t>a program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reads a value </a:t>
            </a:r>
            <a:r>
              <a:rPr sz="1100" spc="15" dirty="0">
                <a:latin typeface="Courier" charset="0"/>
                <a:cs typeface="Courier" charset="0"/>
              </a:rPr>
              <a:t>temp</a:t>
            </a:r>
            <a:r>
              <a:rPr sz="1100" spc="15" dirty="0">
                <a:latin typeface="Arial"/>
                <a:cs typeface="Arial"/>
              </a:rPr>
              <a:t>. </a:t>
            </a:r>
            <a:r>
              <a:rPr sz="1100" spc="5" dirty="0">
                <a:latin typeface="Arial"/>
                <a:cs typeface="Arial"/>
              </a:rPr>
              <a:t>If it </a:t>
            </a:r>
            <a:r>
              <a:rPr sz="1100" spc="10" dirty="0">
                <a:latin typeface="Arial"/>
                <a:cs typeface="Arial"/>
              </a:rPr>
              <a:t>is less </a:t>
            </a:r>
            <a:r>
              <a:rPr sz="1100" spc="15" dirty="0">
                <a:latin typeface="Arial"/>
                <a:cs typeface="Arial"/>
              </a:rPr>
              <a:t>than </a:t>
            </a:r>
            <a:r>
              <a:rPr sz="1100" spc="10" dirty="0">
                <a:latin typeface="Arial"/>
                <a:cs typeface="Arial"/>
              </a:rPr>
              <a:t>zero, print “Ice”. </a:t>
            </a:r>
            <a:r>
              <a:rPr sz="1100" spc="5" dirty="0">
                <a:latin typeface="Arial"/>
                <a:cs typeface="Arial"/>
              </a:rPr>
              <a:t>If it </a:t>
            </a:r>
            <a:r>
              <a:rPr sz="1100" spc="10" dirty="0">
                <a:latin typeface="Arial"/>
                <a:cs typeface="Arial"/>
              </a:rPr>
              <a:t>is  </a:t>
            </a:r>
            <a:r>
              <a:rPr sz="1100" spc="15" dirty="0">
                <a:latin typeface="Arial"/>
                <a:cs typeface="Arial"/>
              </a:rPr>
              <a:t>greater than 100, </a:t>
            </a:r>
            <a:r>
              <a:rPr sz="1100" spc="10" dirty="0">
                <a:latin typeface="Arial"/>
                <a:cs typeface="Arial"/>
              </a:rPr>
              <a:t>print </a:t>
            </a:r>
            <a:r>
              <a:rPr sz="1100" spc="15" dirty="0">
                <a:latin typeface="Arial"/>
                <a:cs typeface="Arial"/>
              </a:rPr>
              <a:t>“Steam”. Otherwise, </a:t>
            </a:r>
            <a:r>
              <a:rPr sz="1100" spc="10" dirty="0">
                <a:latin typeface="Arial"/>
                <a:cs typeface="Arial"/>
              </a:rPr>
              <a:t>print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“Liquid”.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599" y="1432026"/>
            <a:ext cx="2430005" cy="3185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9315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 Selecting </a:t>
            </a:r>
            <a:r>
              <a:rPr spc="110" dirty="0"/>
              <a:t>Test</a:t>
            </a:r>
            <a:r>
              <a:rPr spc="-185" dirty="0"/>
              <a:t> </a:t>
            </a:r>
            <a:r>
              <a:rPr spc="165" dirty="0"/>
              <a:t>Cases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401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39085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96168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295679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294" y="348134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719378"/>
            <a:ext cx="5471160" cy="286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b="1" spc="5" dirty="0">
                <a:latin typeface="Arial"/>
                <a:cs typeface="Arial"/>
              </a:rPr>
              <a:t>Black-box </a:t>
            </a:r>
            <a:r>
              <a:rPr sz="1350" b="1" dirty="0">
                <a:latin typeface="Arial"/>
                <a:cs typeface="Arial"/>
              </a:rPr>
              <a:t>testing: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testing </a:t>
            </a:r>
            <a:r>
              <a:rPr sz="1350" spc="5" dirty="0">
                <a:latin typeface="Arial"/>
                <a:cs typeface="Arial"/>
              </a:rPr>
              <a:t>method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does </a:t>
            </a:r>
            <a:r>
              <a:rPr sz="1350" dirty="0">
                <a:latin typeface="Arial"/>
                <a:cs typeface="Arial"/>
              </a:rPr>
              <a:t>not </a:t>
            </a:r>
            <a:r>
              <a:rPr sz="1350" spc="5" dirty="0">
                <a:latin typeface="Arial"/>
                <a:cs typeface="Arial"/>
              </a:rPr>
              <a:t>take </a:t>
            </a:r>
            <a:r>
              <a:rPr sz="1350" dirty="0">
                <a:latin typeface="Arial"/>
                <a:cs typeface="Arial"/>
              </a:rPr>
              <a:t>the structure of  the </a:t>
            </a:r>
            <a:r>
              <a:rPr sz="1350" spc="5" dirty="0">
                <a:latin typeface="Arial"/>
                <a:cs typeface="Arial"/>
              </a:rPr>
              <a:t>implementation </a:t>
            </a:r>
            <a:r>
              <a:rPr sz="1350" dirty="0">
                <a:latin typeface="Arial"/>
                <a:cs typeface="Arial"/>
              </a:rPr>
              <a:t>into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account.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50" b="1" spc="5" dirty="0">
                <a:latin typeface="Arial"/>
                <a:cs typeface="Arial"/>
              </a:rPr>
              <a:t>White-box testing </a:t>
            </a:r>
            <a:r>
              <a:rPr sz="1350" spc="5" dirty="0">
                <a:latin typeface="Arial"/>
                <a:cs typeface="Arial"/>
              </a:rPr>
              <a:t>uses </a:t>
            </a:r>
            <a:r>
              <a:rPr sz="1350" dirty="0">
                <a:latin typeface="Arial"/>
                <a:cs typeface="Arial"/>
              </a:rPr>
              <a:t>information </a:t>
            </a:r>
            <a:r>
              <a:rPr sz="1350" spc="5" dirty="0">
                <a:latin typeface="Arial"/>
                <a:cs typeface="Arial"/>
              </a:rPr>
              <a:t>about </a:t>
            </a:r>
            <a:r>
              <a:rPr sz="1350" dirty="0">
                <a:latin typeface="Arial"/>
                <a:cs typeface="Arial"/>
              </a:rPr>
              <a:t>the structure of </a:t>
            </a:r>
            <a:r>
              <a:rPr sz="1350" spc="5" dirty="0">
                <a:latin typeface="Arial"/>
                <a:cs typeface="Arial"/>
              </a:rPr>
              <a:t>a program.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05"/>
              </a:spcBef>
            </a:pPr>
            <a:r>
              <a:rPr sz="1050" spc="-5" dirty="0">
                <a:latin typeface="Arial"/>
                <a:cs typeface="Arial"/>
              </a:rPr>
              <a:t>Perform unit tests of </a:t>
            </a:r>
            <a:r>
              <a:rPr sz="1050" spc="-10" dirty="0">
                <a:latin typeface="Arial"/>
                <a:cs typeface="Arial"/>
              </a:rPr>
              <a:t>each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method</a:t>
            </a:r>
            <a:endParaRPr sz="1050" dirty="0">
              <a:latin typeface="Arial"/>
              <a:cs typeface="Arial"/>
            </a:endParaRPr>
          </a:p>
          <a:p>
            <a:pPr marL="12700" marR="264160">
              <a:lnSpc>
                <a:spcPct val="116199"/>
              </a:lnSpc>
              <a:spcBef>
                <a:spcPts val="545"/>
              </a:spcBef>
            </a:pPr>
            <a:r>
              <a:rPr sz="1350" b="1" spc="5" dirty="0">
                <a:latin typeface="Arial"/>
                <a:cs typeface="Arial"/>
              </a:rPr>
              <a:t>Code coverage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a measure </a:t>
            </a:r>
            <a:r>
              <a:rPr sz="1350" dirty="0">
                <a:latin typeface="Arial"/>
                <a:cs typeface="Arial"/>
              </a:rPr>
              <a:t>of </a:t>
            </a:r>
            <a:r>
              <a:rPr sz="1350" spc="5" dirty="0">
                <a:latin typeface="Arial"/>
                <a:cs typeface="Arial"/>
              </a:rPr>
              <a:t>how many </a:t>
            </a:r>
            <a:r>
              <a:rPr sz="1350" dirty="0">
                <a:latin typeface="Arial"/>
                <a:cs typeface="Arial"/>
              </a:rPr>
              <a:t>parts of </a:t>
            </a:r>
            <a:r>
              <a:rPr sz="1350" spc="5" dirty="0">
                <a:latin typeface="Arial"/>
                <a:cs typeface="Arial"/>
              </a:rPr>
              <a:t>a program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have  been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tested.</a:t>
            </a:r>
          </a:p>
          <a:p>
            <a:pPr marL="323215" marR="424815">
              <a:lnSpc>
                <a:spcPct val="110900"/>
              </a:lnSpc>
              <a:spcBef>
                <a:spcPts val="730"/>
              </a:spcBef>
            </a:pPr>
            <a:r>
              <a:rPr sz="1050" spc="-10" dirty="0">
                <a:latin typeface="Arial"/>
                <a:cs typeface="Arial"/>
              </a:rPr>
              <a:t>Look </a:t>
            </a:r>
            <a:r>
              <a:rPr sz="1050" spc="-5" dirty="0">
                <a:latin typeface="Arial"/>
                <a:cs typeface="Arial"/>
              </a:rPr>
              <a:t>at every </a:t>
            </a:r>
            <a:r>
              <a:rPr sz="1050" spc="-10" dirty="0">
                <a:latin typeface="Courier" charset="0"/>
                <a:cs typeface="Courier" charset="0"/>
              </a:rPr>
              <a:t>if/else</a:t>
            </a:r>
            <a:r>
              <a:rPr sz="1050" spc="-28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branch to </a:t>
            </a:r>
            <a:r>
              <a:rPr sz="1050" spc="-10" dirty="0">
                <a:latin typeface="Arial"/>
                <a:cs typeface="Arial"/>
              </a:rPr>
              <a:t>see </a:t>
            </a:r>
            <a:r>
              <a:rPr sz="1050" spc="-5" dirty="0">
                <a:latin typeface="Arial"/>
                <a:cs typeface="Arial"/>
              </a:rPr>
              <a:t>that </a:t>
            </a:r>
            <a:r>
              <a:rPr sz="1050" spc="-10" dirty="0">
                <a:latin typeface="Arial"/>
                <a:cs typeface="Arial"/>
              </a:rPr>
              <a:t>each </a:t>
            </a:r>
            <a:r>
              <a:rPr sz="1050" spc="-5" dirty="0">
                <a:latin typeface="Arial"/>
                <a:cs typeface="Arial"/>
              </a:rPr>
              <a:t>of </a:t>
            </a:r>
            <a:r>
              <a:rPr sz="1050" spc="-10" dirty="0">
                <a:latin typeface="Arial"/>
                <a:cs typeface="Arial"/>
              </a:rPr>
              <a:t>them </a:t>
            </a:r>
            <a:r>
              <a:rPr sz="1050" spc="-5" dirty="0">
                <a:latin typeface="Arial"/>
                <a:cs typeface="Arial"/>
              </a:rPr>
              <a:t>is reached by </a:t>
            </a:r>
            <a:r>
              <a:rPr sz="1050" spc="-10" dirty="0">
                <a:latin typeface="Arial"/>
                <a:cs typeface="Arial"/>
              </a:rPr>
              <a:t>some </a:t>
            </a:r>
            <a:r>
              <a:rPr sz="1050" spc="-5" dirty="0">
                <a:latin typeface="Arial"/>
                <a:cs typeface="Arial"/>
              </a:rPr>
              <a:t>test  case</a:t>
            </a:r>
            <a:endParaRPr sz="1050" dirty="0">
              <a:latin typeface="Arial"/>
              <a:cs typeface="Arial"/>
            </a:endParaRPr>
          </a:p>
          <a:p>
            <a:pPr marL="12700" marR="561340">
              <a:lnSpc>
                <a:spcPct val="116199"/>
              </a:lnSpc>
              <a:spcBef>
                <a:spcPts val="545"/>
              </a:spcBef>
            </a:pPr>
            <a:r>
              <a:rPr sz="1350" b="1" spc="5" dirty="0">
                <a:latin typeface="Arial"/>
                <a:cs typeface="Arial"/>
              </a:rPr>
              <a:t>Boundary </a:t>
            </a:r>
            <a:r>
              <a:rPr sz="1350" b="1" dirty="0">
                <a:latin typeface="Arial"/>
                <a:cs typeface="Arial"/>
              </a:rPr>
              <a:t>test </a:t>
            </a:r>
            <a:r>
              <a:rPr sz="1350" b="1" spc="5" dirty="0">
                <a:latin typeface="Arial"/>
                <a:cs typeface="Arial"/>
              </a:rPr>
              <a:t>cases </a:t>
            </a:r>
            <a:r>
              <a:rPr sz="1350" spc="5" dirty="0">
                <a:latin typeface="Arial"/>
                <a:cs typeface="Arial"/>
              </a:rPr>
              <a:t>are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cases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are </a:t>
            </a:r>
            <a:r>
              <a:rPr sz="1350" dirty="0">
                <a:latin typeface="Arial"/>
                <a:cs typeface="Arial"/>
              </a:rPr>
              <a:t>at the </a:t>
            </a:r>
            <a:r>
              <a:rPr sz="1350" spc="5" dirty="0">
                <a:latin typeface="Arial"/>
                <a:cs typeface="Arial"/>
              </a:rPr>
              <a:t>boundary </a:t>
            </a:r>
            <a:r>
              <a:rPr sz="1350" dirty="0">
                <a:latin typeface="Arial"/>
                <a:cs typeface="Arial"/>
              </a:rPr>
              <a:t>of  </a:t>
            </a:r>
            <a:r>
              <a:rPr sz="1350" spc="5" dirty="0">
                <a:latin typeface="Arial"/>
                <a:cs typeface="Arial"/>
              </a:rPr>
              <a:t>acceptable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inputs.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dirty="0">
                <a:latin typeface="Arial"/>
                <a:cs typeface="Arial"/>
              </a:rPr>
              <a:t>It is </a:t>
            </a:r>
            <a:r>
              <a:rPr sz="1350" spc="5" dirty="0">
                <a:latin typeface="Arial"/>
                <a:cs typeface="Arial"/>
              </a:rPr>
              <a:t>a good idea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design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cases before implementing a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program.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826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Problem </a:t>
            </a:r>
            <a:r>
              <a:rPr spc="85" dirty="0"/>
              <a:t>Solving: Selecting </a:t>
            </a:r>
            <a:r>
              <a:rPr spc="110" dirty="0"/>
              <a:t>Test</a:t>
            </a:r>
            <a:r>
              <a:rPr spc="-185" dirty="0"/>
              <a:t> </a:t>
            </a:r>
            <a:r>
              <a:rPr spc="165" dirty="0"/>
              <a:t>Cases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8068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222291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59373"/>
            <a:ext cx="5287010" cy="156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A plan </a:t>
            </a:r>
            <a:r>
              <a:rPr sz="1350" dirty="0">
                <a:latin typeface="Arial"/>
                <a:cs typeface="Arial"/>
              </a:rPr>
              <a:t>for the </a:t>
            </a:r>
            <a:r>
              <a:rPr sz="1350" spc="5" dirty="0">
                <a:latin typeface="Courier" charset="0"/>
                <a:cs typeface="Courier" charset="0"/>
              </a:rPr>
              <a:t>TaxReturn</a:t>
            </a:r>
            <a:r>
              <a:rPr sz="1350" spc="-484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class</a:t>
            </a:r>
          </a:p>
          <a:p>
            <a:pPr marL="323215" marR="5080">
              <a:lnSpc>
                <a:spcPct val="110900"/>
              </a:lnSpc>
              <a:spcBef>
                <a:spcPts val="665"/>
              </a:spcBef>
            </a:pPr>
            <a:r>
              <a:rPr sz="1050" spc="-5" dirty="0">
                <a:latin typeface="Arial"/>
                <a:cs typeface="Arial"/>
              </a:rPr>
              <a:t>There are two possibilities for the marital status </a:t>
            </a:r>
            <a:r>
              <a:rPr sz="1050" spc="-10" dirty="0">
                <a:latin typeface="Arial"/>
                <a:cs typeface="Arial"/>
              </a:rPr>
              <a:t>and </a:t>
            </a:r>
            <a:r>
              <a:rPr sz="1050" spc="-5" dirty="0">
                <a:latin typeface="Arial"/>
                <a:cs typeface="Arial"/>
              </a:rPr>
              <a:t>two tax brackets for </a:t>
            </a:r>
            <a:r>
              <a:rPr sz="1050" spc="-10" dirty="0">
                <a:latin typeface="Arial"/>
                <a:cs typeface="Arial"/>
              </a:rPr>
              <a:t>each </a:t>
            </a:r>
            <a:r>
              <a:rPr sz="1050" spc="-5" dirty="0">
                <a:latin typeface="Arial"/>
                <a:cs typeface="Arial"/>
              </a:rPr>
              <a:t>status,  yielding four test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cases</a:t>
            </a:r>
            <a:endParaRPr sz="1050" dirty="0">
              <a:latin typeface="Arial"/>
              <a:cs typeface="Arial"/>
            </a:endParaRPr>
          </a:p>
          <a:p>
            <a:pPr marL="323215" marR="231775">
              <a:lnSpc>
                <a:spcPct val="110900"/>
              </a:lnSpc>
              <a:spcBef>
                <a:spcPts val="240"/>
              </a:spcBef>
            </a:pPr>
            <a:r>
              <a:rPr sz="1050" spc="-5" dirty="0">
                <a:latin typeface="Arial"/>
                <a:cs typeface="Arial"/>
              </a:rPr>
              <a:t>Test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handful of boundary conditions, such as </a:t>
            </a:r>
            <a:r>
              <a:rPr sz="1050" spc="-10" dirty="0">
                <a:latin typeface="Arial"/>
                <a:cs typeface="Arial"/>
              </a:rPr>
              <a:t>an income </a:t>
            </a:r>
            <a:r>
              <a:rPr sz="1050" spc="-5" dirty="0">
                <a:latin typeface="Arial"/>
                <a:cs typeface="Arial"/>
              </a:rPr>
              <a:t>that is at the boundary  </a:t>
            </a:r>
            <a:r>
              <a:rPr sz="1050" spc="-10" dirty="0">
                <a:latin typeface="Arial"/>
                <a:cs typeface="Arial"/>
              </a:rPr>
              <a:t>between </a:t>
            </a:r>
            <a:r>
              <a:rPr sz="1050" spc="-5" dirty="0">
                <a:latin typeface="Arial"/>
                <a:cs typeface="Arial"/>
              </a:rPr>
              <a:t>two brackets, </a:t>
            </a:r>
            <a:r>
              <a:rPr sz="1050" spc="-10" dirty="0">
                <a:latin typeface="Arial"/>
                <a:cs typeface="Arial"/>
              </a:rPr>
              <a:t>and a </a:t>
            </a:r>
            <a:r>
              <a:rPr sz="1050" spc="-5" dirty="0">
                <a:latin typeface="Arial"/>
                <a:cs typeface="Arial"/>
              </a:rPr>
              <a:t>zero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income.</a:t>
            </a:r>
            <a:endParaRPr sz="10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380"/>
              </a:spcBef>
            </a:pPr>
            <a:r>
              <a:rPr sz="1050" spc="-5" dirty="0">
                <a:latin typeface="Arial"/>
                <a:cs typeface="Arial"/>
              </a:rPr>
              <a:t>Test </a:t>
            </a:r>
            <a:r>
              <a:rPr sz="1050" spc="-10" dirty="0">
                <a:latin typeface="Arial"/>
                <a:cs typeface="Arial"/>
              </a:rPr>
              <a:t>an </a:t>
            </a:r>
            <a:r>
              <a:rPr sz="1050" spc="-5" dirty="0">
                <a:latin typeface="Arial"/>
                <a:cs typeface="Arial"/>
              </a:rPr>
              <a:t>invalid input, such as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negative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income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350" spc="5" dirty="0">
                <a:latin typeface="Arial"/>
                <a:cs typeface="Arial"/>
              </a:rPr>
              <a:t>Test cases and expected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outcomes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6599" y="2350020"/>
            <a:ext cx="4096283" cy="189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27623"/>
            <a:ext cx="605917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5" dirty="0">
                <a:latin typeface="Arial"/>
                <a:cs typeface="Arial"/>
              </a:rPr>
              <a:t>Using Figure 1 on page 179 as a guide, </a:t>
            </a:r>
            <a:r>
              <a:rPr sz="1100" spc="10" dirty="0">
                <a:latin typeface="Arial"/>
                <a:cs typeface="Arial"/>
              </a:rPr>
              <a:t>follow </a:t>
            </a:r>
            <a:r>
              <a:rPr sz="1100" spc="15" dirty="0">
                <a:latin typeface="Arial"/>
                <a:cs typeface="Arial"/>
              </a:rPr>
              <a:t>the process described </a:t>
            </a:r>
            <a:r>
              <a:rPr sz="1100" spc="10" dirty="0">
                <a:latin typeface="Arial"/>
                <a:cs typeface="Arial"/>
              </a:rPr>
              <a:t>in this </a:t>
            </a:r>
            <a:r>
              <a:rPr sz="1100" spc="15" dirty="0">
                <a:latin typeface="Arial"/>
                <a:cs typeface="Arial"/>
              </a:rPr>
              <a:t>section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design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  </a:t>
            </a:r>
            <a:r>
              <a:rPr sz="1100" spc="10" dirty="0">
                <a:latin typeface="Arial"/>
                <a:cs typeface="Arial"/>
              </a:rPr>
              <a:t>set of test </a:t>
            </a:r>
            <a:r>
              <a:rPr sz="1100" spc="15" dirty="0">
                <a:latin typeface="Arial"/>
                <a:cs typeface="Arial"/>
              </a:rPr>
              <a:t>cases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20" dirty="0">
                <a:latin typeface="Courier" charset="0"/>
                <a:cs typeface="Courier" charset="0"/>
              </a:rPr>
              <a:t>ElevatorSimulation.java</a:t>
            </a:r>
            <a:r>
              <a:rPr sz="1100" spc="-409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program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Section </a:t>
            </a:r>
            <a:r>
              <a:rPr sz="1100" spc="10" dirty="0">
                <a:latin typeface="Arial"/>
                <a:cs typeface="Arial"/>
              </a:rPr>
              <a:t>5.1.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599" y="1432017"/>
            <a:ext cx="3008566" cy="1195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5556"/>
            <a:ext cx="584644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067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a boundary </a:t>
            </a:r>
            <a:r>
              <a:rPr sz="1100" spc="10" dirty="0">
                <a:latin typeface="Arial"/>
                <a:cs typeface="Arial"/>
              </a:rPr>
              <a:t>test </a:t>
            </a:r>
            <a:r>
              <a:rPr sz="1100" spc="15" dirty="0">
                <a:latin typeface="Arial"/>
                <a:cs typeface="Arial"/>
              </a:rPr>
              <a:t>case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the algorithm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To 5.1 on page 190? What </a:t>
            </a:r>
            <a:r>
              <a:rPr sz="1100" spc="10" dirty="0">
                <a:latin typeface="Arial"/>
                <a:cs typeface="Arial"/>
              </a:rPr>
              <a:t>is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  expected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output?</a:t>
            </a:r>
            <a:endParaRPr sz="1100" dirty="0">
              <a:latin typeface="Arial"/>
              <a:cs typeface="Arial"/>
            </a:endParaRPr>
          </a:p>
          <a:p>
            <a:pPr marL="271780" marR="5080">
              <a:lnSpc>
                <a:spcPct val="116199"/>
              </a:lnSpc>
              <a:spcBef>
                <a:spcPts val="53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A boundary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case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price of </a:t>
            </a:r>
            <a:r>
              <a:rPr sz="1350" spc="5" dirty="0">
                <a:latin typeface="Arial"/>
                <a:cs typeface="Arial"/>
              </a:rPr>
              <a:t>$128. A 16 percent discount  should apply because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problem statement </a:t>
            </a:r>
            <a:r>
              <a:rPr sz="1350" dirty="0">
                <a:latin typeface="Arial"/>
                <a:cs typeface="Arial"/>
              </a:rPr>
              <a:t>states that the larger  </a:t>
            </a:r>
            <a:r>
              <a:rPr sz="1350" spc="5" dirty="0">
                <a:latin typeface="Arial"/>
                <a:cs typeface="Arial"/>
              </a:rPr>
              <a:t>discount </a:t>
            </a:r>
            <a:r>
              <a:rPr sz="1350" dirty="0">
                <a:latin typeface="Arial"/>
                <a:cs typeface="Arial"/>
              </a:rPr>
              <a:t>applies if the price is </a:t>
            </a:r>
            <a:r>
              <a:rPr sz="1350" i="1" dirty="0">
                <a:latin typeface="Arial"/>
                <a:cs typeface="Arial"/>
              </a:rPr>
              <a:t>at least </a:t>
            </a:r>
            <a:r>
              <a:rPr sz="1350" spc="5" dirty="0">
                <a:latin typeface="Arial"/>
                <a:cs typeface="Arial"/>
              </a:rPr>
              <a:t>$128. Thus,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expected </a:t>
            </a:r>
            <a:r>
              <a:rPr sz="1350" dirty="0">
                <a:latin typeface="Arial"/>
                <a:cs typeface="Arial"/>
              </a:rPr>
              <a:t>output</a:t>
            </a:r>
            <a:r>
              <a:rPr sz="1350" spc="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is</a:t>
            </a:r>
          </a:p>
          <a:p>
            <a:pPr marL="271780">
              <a:lnSpc>
                <a:spcPct val="100000"/>
              </a:lnSpc>
              <a:spcBef>
                <a:spcPts val="260"/>
              </a:spcBef>
            </a:pPr>
            <a:r>
              <a:rPr sz="1350" spc="5" dirty="0">
                <a:latin typeface="Arial"/>
                <a:cs typeface="Arial"/>
              </a:rPr>
              <a:t>$107.52.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1621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>
                <a:solidFill>
                  <a:srgbClr val="125859"/>
                </a:solidFill>
              </a:rPr>
              <a:t>Syntax </a:t>
            </a:r>
            <a:r>
              <a:rPr spc="-5" dirty="0">
                <a:solidFill>
                  <a:srgbClr val="125859"/>
                </a:solidFill>
              </a:rPr>
              <a:t>5.1 </a:t>
            </a:r>
            <a:r>
              <a:rPr spc="100" dirty="0"/>
              <a:t>The </a:t>
            </a:r>
            <a:r>
              <a:rPr spc="490" dirty="0">
                <a:latin typeface="Trebuchet MS"/>
                <a:cs typeface="Trebuchet MS"/>
              </a:rPr>
              <a:t>if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75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760886" y="784021"/>
            <a:ext cx="6325713" cy="3633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26795"/>
            <a:ext cx="605917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5" dirty="0">
                <a:latin typeface="Arial"/>
                <a:cs typeface="Arial"/>
              </a:rPr>
              <a:t>Using Figure 4 on page 194 as a guide, </a:t>
            </a:r>
            <a:r>
              <a:rPr sz="1100" spc="10" dirty="0">
                <a:latin typeface="Arial"/>
                <a:cs typeface="Arial"/>
              </a:rPr>
              <a:t>follow </a:t>
            </a:r>
            <a:r>
              <a:rPr sz="1100" spc="15" dirty="0">
                <a:latin typeface="Arial"/>
                <a:cs typeface="Arial"/>
              </a:rPr>
              <a:t>the process described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Section 5.6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design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  </a:t>
            </a:r>
            <a:r>
              <a:rPr sz="1100" spc="10" dirty="0">
                <a:latin typeface="Arial"/>
                <a:cs typeface="Arial"/>
              </a:rPr>
              <a:t>set of test </a:t>
            </a:r>
            <a:r>
              <a:rPr sz="1100" spc="15" dirty="0">
                <a:latin typeface="Arial"/>
                <a:cs typeface="Arial"/>
              </a:rPr>
              <a:t>cases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20" dirty="0">
                <a:latin typeface="Courier" charset="0"/>
                <a:cs typeface="Courier" charset="0"/>
              </a:rPr>
              <a:t>Earthquake.java</a:t>
            </a:r>
            <a:r>
              <a:rPr sz="1100" spc="-409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program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Section </a:t>
            </a:r>
            <a:r>
              <a:rPr sz="1100" spc="10" dirty="0">
                <a:latin typeface="Arial"/>
                <a:cs typeface="Arial"/>
              </a:rPr>
              <a:t>5.3.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599" y="1432039"/>
            <a:ext cx="3054858" cy="2939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4727"/>
            <a:ext cx="6074410" cy="86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Suppose you are designing a </a:t>
            </a:r>
            <a:r>
              <a:rPr sz="1100" spc="10" dirty="0">
                <a:latin typeface="Arial"/>
                <a:cs typeface="Arial"/>
              </a:rPr>
              <a:t>part of </a:t>
            </a:r>
            <a:r>
              <a:rPr sz="1100" spc="15" dirty="0">
                <a:latin typeface="Arial"/>
                <a:cs typeface="Arial"/>
              </a:rPr>
              <a:t>a program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15" dirty="0">
                <a:latin typeface="Arial"/>
                <a:cs typeface="Arial"/>
              </a:rPr>
              <a:t>a medical robot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has a sensor </a:t>
            </a:r>
            <a:r>
              <a:rPr sz="1100" spc="10" dirty="0">
                <a:latin typeface="Arial"/>
                <a:cs typeface="Arial"/>
              </a:rPr>
              <a:t>returning  </a:t>
            </a:r>
            <a:r>
              <a:rPr sz="1100" spc="15" dirty="0">
                <a:latin typeface="Arial"/>
                <a:cs typeface="Arial"/>
              </a:rPr>
              <a:t>an 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- </a:t>
            </a:r>
            <a:r>
              <a:rPr sz="1100" spc="15" dirty="0">
                <a:latin typeface="Arial"/>
                <a:cs typeface="Arial"/>
              </a:rPr>
              <a:t>and </a:t>
            </a: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spc="10" dirty="0">
                <a:latin typeface="Arial"/>
                <a:cs typeface="Arial"/>
              </a:rPr>
              <a:t>-location </a:t>
            </a:r>
            <a:r>
              <a:rPr sz="1100" spc="15" dirty="0">
                <a:latin typeface="Arial"/>
                <a:cs typeface="Arial"/>
              </a:rPr>
              <a:t>(measured </a:t>
            </a: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cm). You need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check whether the sensor </a:t>
            </a:r>
            <a:r>
              <a:rPr sz="1100" spc="10" dirty="0">
                <a:latin typeface="Arial"/>
                <a:cs typeface="Arial"/>
              </a:rPr>
              <a:t>location is inside 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circle, </a:t>
            </a:r>
            <a:r>
              <a:rPr sz="1100" spc="15" dirty="0">
                <a:latin typeface="Arial"/>
                <a:cs typeface="Arial"/>
              </a:rPr>
              <a:t>outside the </a:t>
            </a:r>
            <a:r>
              <a:rPr sz="1100" spc="10" dirty="0">
                <a:latin typeface="Arial"/>
                <a:cs typeface="Arial"/>
              </a:rPr>
              <a:t>circle, or </a:t>
            </a:r>
            <a:r>
              <a:rPr sz="1100" spc="15" dirty="0">
                <a:latin typeface="Arial"/>
                <a:cs typeface="Arial"/>
              </a:rPr>
              <a:t>on the boundary </a:t>
            </a:r>
            <a:r>
              <a:rPr sz="1100" spc="10" dirty="0">
                <a:latin typeface="Arial"/>
                <a:cs typeface="Arial"/>
              </a:rPr>
              <a:t>(specifically, </a:t>
            </a:r>
            <a:r>
              <a:rPr sz="1100" spc="15" dirty="0">
                <a:latin typeface="Arial"/>
                <a:cs typeface="Arial"/>
              </a:rPr>
              <a:t>having a distance </a:t>
            </a:r>
            <a:r>
              <a:rPr sz="1100" spc="10" dirty="0">
                <a:latin typeface="Arial"/>
                <a:cs typeface="Arial"/>
              </a:rPr>
              <a:t>of less </a:t>
            </a:r>
            <a:r>
              <a:rPr sz="1100" spc="15" dirty="0">
                <a:latin typeface="Arial"/>
                <a:cs typeface="Arial"/>
              </a:rPr>
              <a:t>than 1  </a:t>
            </a:r>
            <a:r>
              <a:rPr sz="1100" spc="25" dirty="0">
                <a:latin typeface="Arial"/>
                <a:cs typeface="Arial"/>
              </a:rPr>
              <a:t>mm </a:t>
            </a:r>
            <a:r>
              <a:rPr sz="1100" spc="15" dirty="0">
                <a:latin typeface="Arial"/>
                <a:cs typeface="Arial"/>
              </a:rPr>
              <a:t>from the boundary). </a:t>
            </a:r>
            <a:r>
              <a:rPr sz="1100" spc="20" dirty="0">
                <a:latin typeface="Arial"/>
                <a:cs typeface="Arial"/>
              </a:rPr>
              <a:t>Assume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circle </a:t>
            </a:r>
            <a:r>
              <a:rPr sz="1100" spc="15" dirty="0">
                <a:latin typeface="Arial"/>
                <a:cs typeface="Arial"/>
              </a:rPr>
              <a:t>has center </a:t>
            </a:r>
            <a:r>
              <a:rPr sz="1100" spc="10" dirty="0">
                <a:latin typeface="Arial"/>
                <a:cs typeface="Arial"/>
              </a:rPr>
              <a:t>(0, 0) </a:t>
            </a:r>
            <a:r>
              <a:rPr sz="1100" spc="15" dirty="0">
                <a:latin typeface="Arial"/>
                <a:cs typeface="Arial"/>
              </a:rPr>
              <a:t>and a radius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2 cm. Give a </a:t>
            </a:r>
            <a:r>
              <a:rPr sz="1100" spc="10" dirty="0">
                <a:latin typeface="Arial"/>
                <a:cs typeface="Arial"/>
              </a:rPr>
              <a:t>set of  test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cases.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314" y="1609454"/>
            <a:ext cx="1319136" cy="118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2872618"/>
            <a:ext cx="7073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Answer: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599" y="3121444"/>
            <a:ext cx="3047136" cy="1542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8101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280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39735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740" y="718164"/>
            <a:ext cx="5308600" cy="102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store the evaluation of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logical condition that </a:t>
            </a:r>
            <a:r>
              <a:rPr sz="1350" spc="5" dirty="0">
                <a:latin typeface="Arial"/>
                <a:cs typeface="Arial"/>
              </a:rPr>
              <a:t>can be </a:t>
            </a:r>
            <a:r>
              <a:rPr sz="1350" dirty="0">
                <a:latin typeface="Arial"/>
                <a:cs typeface="Arial"/>
              </a:rPr>
              <a:t>true or false,  </a:t>
            </a:r>
            <a:r>
              <a:rPr sz="1350" spc="5" dirty="0">
                <a:latin typeface="Arial"/>
                <a:cs typeface="Arial"/>
              </a:rPr>
              <a:t>you use a Boolean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variable.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The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boolean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data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type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has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exactly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two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values,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denoted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false</a:t>
            </a:r>
            <a:r>
              <a:rPr sz="1350" spc="-44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and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50" dirty="0">
                <a:latin typeface="Courier" charset="0"/>
                <a:cs typeface="Courier" charset="0"/>
              </a:rPr>
              <a:t>true</a:t>
            </a:r>
            <a:r>
              <a:rPr sz="135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0431" y="1817766"/>
            <a:ext cx="5454015" cy="17248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boolean failed =</a:t>
            </a:r>
            <a:r>
              <a:rPr sz="800" spc="-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true;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294" y="223046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40" y="2109154"/>
            <a:ext cx="42900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Later in </a:t>
            </a:r>
            <a:r>
              <a:rPr sz="1350" spc="5" dirty="0">
                <a:latin typeface="Arial"/>
                <a:cs typeface="Arial"/>
              </a:rPr>
              <a:t>your program, use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value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make a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decision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431" y="2404028"/>
            <a:ext cx="5454015" cy="54181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(failed) // Only executed if failed has been set to</a:t>
            </a:r>
            <a:r>
              <a:rPr sz="800" spc="1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true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. .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294" y="318699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740" y="3032358"/>
            <a:ext cx="55676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A Boolean </a:t>
            </a:r>
            <a:r>
              <a:rPr sz="1350" dirty="0">
                <a:latin typeface="Arial"/>
                <a:cs typeface="Arial"/>
              </a:rPr>
              <a:t>variable is also called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flag </a:t>
            </a:r>
            <a:r>
              <a:rPr sz="1350" spc="5" dirty="0">
                <a:latin typeface="Arial"/>
                <a:cs typeface="Arial"/>
              </a:rPr>
              <a:t>because </a:t>
            </a:r>
            <a:r>
              <a:rPr sz="1350" dirty="0">
                <a:latin typeface="Arial"/>
                <a:cs typeface="Arial"/>
              </a:rPr>
              <a:t>it </a:t>
            </a:r>
            <a:r>
              <a:rPr sz="1350" spc="5" dirty="0">
                <a:latin typeface="Arial"/>
                <a:cs typeface="Arial"/>
              </a:rPr>
              <a:t>can be </a:t>
            </a:r>
            <a:r>
              <a:rPr sz="1350" dirty="0">
                <a:latin typeface="Arial"/>
                <a:cs typeface="Arial"/>
              </a:rPr>
              <a:t>either </a:t>
            </a:r>
            <a:r>
              <a:rPr sz="1350" spc="5" dirty="0">
                <a:latin typeface="Arial"/>
                <a:cs typeface="Arial"/>
              </a:rPr>
              <a:t>up </a:t>
            </a:r>
            <a:r>
              <a:rPr sz="1350" dirty="0">
                <a:latin typeface="Arial"/>
                <a:cs typeface="Arial"/>
              </a:rPr>
              <a:t>(true)  or </a:t>
            </a:r>
            <a:r>
              <a:rPr sz="1350" spc="5" dirty="0">
                <a:latin typeface="Arial"/>
                <a:cs typeface="Arial"/>
              </a:rPr>
              <a:t>down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(false).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599" y="3553447"/>
            <a:ext cx="948857" cy="1604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7273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197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388812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92107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294" y="250733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717336"/>
            <a:ext cx="5078095" cy="216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You </a:t>
            </a:r>
            <a:r>
              <a:rPr sz="1350" dirty="0">
                <a:latin typeface="Arial"/>
                <a:cs typeface="Arial"/>
              </a:rPr>
              <a:t>often </a:t>
            </a:r>
            <a:r>
              <a:rPr sz="1350" spc="5" dirty="0">
                <a:latin typeface="Arial"/>
                <a:cs typeface="Arial"/>
              </a:rPr>
              <a:t>need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combine Boolean values when making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complex  </a:t>
            </a:r>
            <a:r>
              <a:rPr sz="1350" dirty="0">
                <a:latin typeface="Arial"/>
                <a:cs typeface="Arial"/>
              </a:rPr>
              <a:t>decisions</a:t>
            </a:r>
          </a:p>
          <a:p>
            <a:pPr marL="12700" marR="24130">
              <a:lnSpc>
                <a:spcPct val="116199"/>
              </a:lnSpc>
              <a:spcBef>
                <a:spcPts val="305"/>
              </a:spcBef>
            </a:pPr>
            <a:r>
              <a:rPr sz="1350" spc="5" dirty="0">
                <a:latin typeface="Arial"/>
                <a:cs typeface="Arial"/>
              </a:rPr>
              <a:t>An operator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combines Boolean </a:t>
            </a:r>
            <a:r>
              <a:rPr sz="1350" dirty="0">
                <a:latin typeface="Arial"/>
                <a:cs typeface="Arial"/>
              </a:rPr>
              <a:t>conditions is called </a:t>
            </a:r>
            <a:r>
              <a:rPr sz="1350" spc="5" dirty="0">
                <a:latin typeface="Arial"/>
                <a:cs typeface="Arial"/>
              </a:rPr>
              <a:t>a Boolean  </a:t>
            </a:r>
            <a:r>
              <a:rPr sz="1350" dirty="0">
                <a:latin typeface="Arial"/>
                <a:cs typeface="Arial"/>
              </a:rPr>
              <a:t>operator.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&amp;&amp;</a:t>
            </a:r>
            <a:r>
              <a:rPr sz="1350" spc="-509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operator </a:t>
            </a:r>
            <a:r>
              <a:rPr sz="1350" dirty="0">
                <a:latin typeface="Arial"/>
                <a:cs typeface="Arial"/>
              </a:rPr>
              <a:t>is called </a:t>
            </a:r>
            <a:r>
              <a:rPr sz="1350" b="1" spc="5" dirty="0">
                <a:latin typeface="Arial"/>
                <a:cs typeface="Arial"/>
              </a:rPr>
              <a:t>and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65"/>
              </a:spcBef>
            </a:pPr>
            <a:r>
              <a:rPr sz="1050" spc="-5" dirty="0">
                <a:latin typeface="Arial"/>
                <a:cs typeface="Arial"/>
              </a:rPr>
              <a:t>Yields </a:t>
            </a:r>
            <a:r>
              <a:rPr sz="1050" spc="-10" dirty="0">
                <a:latin typeface="Courier" charset="0"/>
                <a:cs typeface="Courier" charset="0"/>
              </a:rPr>
              <a:t>true</a:t>
            </a:r>
            <a:r>
              <a:rPr sz="1050" spc="-38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only </a:t>
            </a: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both conditions are true.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Arial"/>
                <a:cs typeface="Arial"/>
              </a:rPr>
              <a:t>The </a:t>
            </a:r>
            <a:r>
              <a:rPr sz="1350" spc="5" dirty="0">
                <a:latin typeface="Courier" charset="0"/>
                <a:cs typeface="Courier" charset="0"/>
              </a:rPr>
              <a:t>||</a:t>
            </a:r>
            <a:r>
              <a:rPr sz="1350" spc="-509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operator </a:t>
            </a:r>
            <a:r>
              <a:rPr sz="1350" dirty="0">
                <a:latin typeface="Arial"/>
                <a:cs typeface="Arial"/>
              </a:rPr>
              <a:t>is called </a:t>
            </a:r>
            <a:r>
              <a:rPr sz="1350" b="1" spc="5" dirty="0">
                <a:latin typeface="Arial"/>
                <a:cs typeface="Arial"/>
              </a:rPr>
              <a:t>or</a:t>
            </a:r>
            <a:endParaRPr sz="1350" dirty="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865"/>
              </a:spcBef>
            </a:pPr>
            <a:r>
              <a:rPr sz="1050" spc="-5" dirty="0">
                <a:latin typeface="Arial"/>
                <a:cs typeface="Arial"/>
              </a:rPr>
              <a:t>Yields the result </a:t>
            </a:r>
            <a:r>
              <a:rPr sz="1050" spc="-10" dirty="0">
                <a:latin typeface="Courier" charset="0"/>
                <a:cs typeface="Courier" charset="0"/>
              </a:rPr>
              <a:t>true</a:t>
            </a:r>
            <a:r>
              <a:rPr sz="1050" spc="-36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if at least </a:t>
            </a:r>
            <a:r>
              <a:rPr sz="1050" spc="-10" dirty="0">
                <a:latin typeface="Arial"/>
                <a:cs typeface="Arial"/>
              </a:rPr>
              <a:t>one </a:t>
            </a:r>
            <a:r>
              <a:rPr sz="1050" spc="-5" dirty="0">
                <a:latin typeface="Arial"/>
                <a:cs typeface="Arial"/>
              </a:rPr>
              <a:t>of the conditions is true.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599" y="2974898"/>
            <a:ext cx="5145430" cy="191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71525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622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54918"/>
            <a:ext cx="35598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test if </a:t>
            </a:r>
            <a:r>
              <a:rPr sz="1350" spc="5" dirty="0">
                <a:latin typeface="Arial"/>
                <a:cs typeface="Arial"/>
              </a:rPr>
              <a:t>water </a:t>
            </a:r>
            <a:r>
              <a:rPr sz="1350" dirty="0">
                <a:latin typeface="Arial"/>
                <a:cs typeface="Arial"/>
              </a:rPr>
              <a:t>is liquid at </a:t>
            </a:r>
            <a:r>
              <a:rPr sz="1350" spc="5" dirty="0">
                <a:latin typeface="Arial"/>
                <a:cs typeface="Arial"/>
              </a:rPr>
              <a:t>a given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temperature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1042078"/>
            <a:ext cx="5454015" cy="17248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(temp &gt; 0 &amp;&amp; temp &lt; 100) { System.out.println("Liquid");</a:t>
            </a:r>
            <a:r>
              <a:rPr sz="800" spc="15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145477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1333467"/>
            <a:ext cx="7747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Flowchart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599" y="1578571"/>
            <a:ext cx="2792564" cy="2792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412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68828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740" y="747519"/>
            <a:ext cx="44049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test </a:t>
            </a:r>
            <a:r>
              <a:rPr sz="1350" spc="5" dirty="0">
                <a:latin typeface="Arial"/>
                <a:cs typeface="Arial"/>
              </a:rPr>
              <a:t>whether water </a:t>
            </a:r>
            <a:r>
              <a:rPr sz="1350" dirty="0">
                <a:latin typeface="Arial"/>
                <a:cs typeface="Arial"/>
              </a:rPr>
              <a:t>is </a:t>
            </a:r>
            <a:r>
              <a:rPr sz="1350" b="1" spc="5" dirty="0">
                <a:latin typeface="Arial"/>
                <a:cs typeface="Arial"/>
              </a:rPr>
              <a:t>not </a:t>
            </a:r>
            <a:r>
              <a:rPr sz="1350" dirty="0">
                <a:latin typeface="Arial"/>
                <a:cs typeface="Arial"/>
              </a:rPr>
              <a:t>liquid at </a:t>
            </a:r>
            <a:r>
              <a:rPr sz="1350" spc="5" dirty="0">
                <a:latin typeface="Arial"/>
                <a:cs typeface="Arial"/>
              </a:rPr>
              <a:t>a given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temperature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431" y="1034679"/>
            <a:ext cx="5454015" cy="17248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(temp &lt;= 0 || temp &gt;= 100) { System.out.println("Not liquid");</a:t>
            </a:r>
            <a:r>
              <a:rPr sz="800" spc="17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294" y="144737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740" y="1326067"/>
            <a:ext cx="77470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Flowchart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599" y="1578571"/>
            <a:ext cx="3031718" cy="2738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760880" y="784034"/>
            <a:ext cx="5246412" cy="374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2028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Boolean </a:t>
            </a:r>
            <a:r>
              <a:rPr spc="105" dirty="0"/>
              <a:t>Variables </a:t>
            </a:r>
            <a:r>
              <a:rPr spc="130" dirty="0"/>
              <a:t>and</a:t>
            </a:r>
            <a:r>
              <a:rPr spc="-165" dirty="0"/>
              <a:t> </a:t>
            </a:r>
            <a:r>
              <a:rPr spc="114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6673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15214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94668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740" y="665800"/>
            <a:ext cx="3858260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700"/>
              </a:lnSpc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i="1" dirty="0">
                <a:latin typeface="Arial"/>
                <a:cs typeface="Arial"/>
              </a:rPr>
              <a:t>invert </a:t>
            </a:r>
            <a:r>
              <a:rPr sz="1350" spc="5" dirty="0">
                <a:latin typeface="Arial"/>
                <a:cs typeface="Arial"/>
              </a:rPr>
              <a:t>a </a:t>
            </a:r>
            <a:r>
              <a:rPr sz="1350" dirty="0">
                <a:latin typeface="Arial"/>
                <a:cs typeface="Arial"/>
              </a:rPr>
              <a:t>condition </a:t>
            </a:r>
            <a:r>
              <a:rPr sz="1350" spc="5" dirty="0">
                <a:latin typeface="Arial"/>
                <a:cs typeface="Arial"/>
              </a:rPr>
              <a:t>use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i="1" dirty="0">
                <a:latin typeface="Arial"/>
                <a:cs typeface="Arial"/>
              </a:rPr>
              <a:t>not </a:t>
            </a:r>
            <a:r>
              <a:rPr sz="1350" spc="5" dirty="0">
                <a:latin typeface="Arial"/>
                <a:cs typeface="Arial"/>
              </a:rPr>
              <a:t>Boolean operator  The  </a:t>
            </a:r>
            <a:r>
              <a:rPr sz="1350" spc="5" dirty="0">
                <a:latin typeface="Courier" charset="0"/>
                <a:cs typeface="Courier" charset="0"/>
              </a:rPr>
              <a:t>!</a:t>
            </a:r>
            <a:r>
              <a:rPr sz="1350" spc="-42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Arial"/>
                <a:cs typeface="Arial"/>
              </a:rPr>
              <a:t>operator takes a </a:t>
            </a:r>
            <a:r>
              <a:rPr sz="1350" dirty="0">
                <a:latin typeface="Arial"/>
                <a:cs typeface="Arial"/>
              </a:rPr>
              <a:t>single condition</a:t>
            </a:r>
          </a:p>
          <a:p>
            <a:pPr marL="323215" marR="903605">
              <a:lnSpc>
                <a:spcPct val="135000"/>
              </a:lnSpc>
              <a:spcBef>
                <a:spcPts val="365"/>
              </a:spcBef>
            </a:pPr>
            <a:r>
              <a:rPr sz="1050" spc="-5" dirty="0">
                <a:latin typeface="Arial"/>
                <a:cs typeface="Arial"/>
              </a:rPr>
              <a:t>Evaluates to true if that condition is false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and  </a:t>
            </a:r>
            <a:r>
              <a:rPr sz="1050" spc="-5" dirty="0">
                <a:latin typeface="Arial"/>
                <a:cs typeface="Arial"/>
              </a:rPr>
              <a:t>Evaluates to false if the condition is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true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350" spc="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test if the </a:t>
            </a:r>
            <a:r>
              <a:rPr sz="1350" spc="5" dirty="0">
                <a:latin typeface="Arial"/>
                <a:cs typeface="Arial"/>
              </a:rPr>
              <a:t>Boolean </a:t>
            </a:r>
            <a:r>
              <a:rPr sz="1350" spc="5" dirty="0">
                <a:latin typeface="Courier" charset="0"/>
                <a:cs typeface="Courier" charset="0"/>
              </a:rPr>
              <a:t>variable</a:t>
            </a:r>
            <a:r>
              <a:rPr sz="1350" spc="-459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frozen is </a:t>
            </a:r>
            <a:r>
              <a:rPr sz="1350" spc="5" dirty="0">
                <a:latin typeface="Courier" charset="0"/>
                <a:cs typeface="Courier" charset="0"/>
              </a:rPr>
              <a:t>false</a:t>
            </a:r>
            <a:r>
              <a:rPr sz="1350" spc="5" dirty="0">
                <a:latin typeface="Arial"/>
                <a:cs typeface="Arial"/>
              </a:rPr>
              <a:t>: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431" y="2112538"/>
            <a:ext cx="5454015" cy="172482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(!frozen) { System.out.println("Not frozen");</a:t>
            </a:r>
            <a:r>
              <a:rPr sz="800" spc="12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3902"/>
            <a:ext cx="534416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Suppose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x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and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y</a:t>
            </a:r>
            <a:r>
              <a:rPr sz="1100" spc="-35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are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two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integers.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How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do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you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test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whether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both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them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zero?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x == 0 &amp;&amp; y ==</a:t>
            </a:r>
            <a:r>
              <a:rPr sz="1350" spc="-8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0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28789"/>
            <a:ext cx="345821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do you </a:t>
            </a:r>
            <a:r>
              <a:rPr sz="1100" spc="10" dirty="0">
                <a:latin typeface="Arial"/>
                <a:cs typeface="Arial"/>
              </a:rPr>
              <a:t>test </a:t>
            </a:r>
            <a:r>
              <a:rPr sz="1100" spc="15" dirty="0">
                <a:latin typeface="Arial"/>
                <a:cs typeface="Arial"/>
              </a:rPr>
              <a:t>whether </a:t>
            </a:r>
            <a:r>
              <a:rPr sz="1100" spc="10" dirty="0">
                <a:latin typeface="Arial"/>
                <a:cs typeface="Arial"/>
              </a:rPr>
              <a:t>at least </a:t>
            </a:r>
            <a:r>
              <a:rPr sz="1100" spc="15" dirty="0">
                <a:latin typeface="Arial"/>
                <a:cs typeface="Arial"/>
              </a:rPr>
              <a:t>one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them </a:t>
            </a:r>
            <a:r>
              <a:rPr sz="1100" spc="10" dirty="0">
                <a:latin typeface="Arial"/>
                <a:cs typeface="Arial"/>
              </a:rPr>
              <a:t>is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zero?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x == 0 || y ==</a:t>
            </a:r>
            <a:r>
              <a:rPr sz="1350" spc="-8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0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81461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section_1/</a:t>
            </a:r>
            <a:r>
              <a:rPr spc="75" dirty="0">
                <a:solidFill>
                  <a:srgbClr val="000080"/>
                </a:solidFill>
                <a:hlinkClick r:id="rId2"/>
              </a:rPr>
              <a:t>ElevatorSimulation.java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161" y="2337311"/>
            <a:ext cx="1650364" cy="132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latin typeface="Courier New"/>
                <a:cs typeface="Courier New"/>
              </a:rPr>
              <a:t>//</a:t>
            </a:r>
            <a:r>
              <a:rPr sz="750" spc="-215" dirty="0">
                <a:latin typeface="Courier New"/>
                <a:cs typeface="Courier New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Adjust floor if necessary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666750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75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actualFloor;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20" dirty="0">
                <a:latin typeface="Courier New"/>
                <a:cs typeface="Courier New"/>
              </a:rPr>
              <a:t>(floor &gt;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13</a:t>
            </a:r>
            <a:r>
              <a:rPr sz="750" spc="20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actualFloor = floor -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actualFloor =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floor;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5161" y="3758942"/>
            <a:ext cx="39973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latin typeface="Courier New"/>
                <a:cs typeface="Courier New"/>
              </a:rPr>
              <a:t>System.out.println(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"The elevator will travel to the actual floor</a:t>
            </a:r>
            <a:r>
              <a:rPr sz="750" spc="13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+</a:t>
            </a:r>
            <a:r>
              <a:rPr sz="750" spc="-3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actualFloor);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707" y="3990361"/>
            <a:ext cx="8572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505" y="819915"/>
            <a:ext cx="3720465" cy="341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java.util.Scanner;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865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50" b="1" spc="409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1105"/>
              </a:lnSpc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program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simulates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elevator panel that skips the 13th</a:t>
            </a:r>
            <a:r>
              <a:rPr sz="950" spc="8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floor.</a:t>
            </a:r>
            <a:endParaRPr sz="9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ElevatorSimulation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5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20" dirty="0">
                <a:latin typeface="Courier New"/>
                <a:cs typeface="Courier New"/>
              </a:rPr>
              <a:t>main(String[]</a:t>
            </a:r>
            <a:r>
              <a:rPr sz="750" spc="4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0"/>
              <a:tabLst>
                <a:tab pos="614680" algn="l"/>
              </a:tabLst>
            </a:pPr>
            <a:r>
              <a:rPr sz="750" spc="20" dirty="0">
                <a:latin typeface="Courier New"/>
                <a:cs typeface="Courier New"/>
              </a:rPr>
              <a:t>Scanner in =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Scanner(System.in);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0"/>
              <a:tabLst>
                <a:tab pos="614680" algn="l"/>
              </a:tabLst>
            </a:pPr>
            <a:r>
              <a:rPr sz="750" spc="20" dirty="0">
                <a:latin typeface="Courier New"/>
                <a:cs typeface="Courier New"/>
              </a:rPr>
              <a:t>System.out.print(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"Floor: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2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0"/>
              <a:tabLst>
                <a:tab pos="614680" algn="l"/>
              </a:tabLst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50" spc="20" dirty="0">
                <a:latin typeface="Courier New"/>
                <a:cs typeface="Courier New"/>
              </a:rPr>
              <a:t>floor =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in.nextInt();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598" y="4424190"/>
            <a:ext cx="985519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Arial"/>
                <a:cs typeface="Arial"/>
              </a:rPr>
              <a:t>Program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Run: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611646" y="4618197"/>
            <a:ext cx="5454015" cy="299440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Floor:</a:t>
            </a:r>
            <a:r>
              <a:rPr sz="800" spc="-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20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The elevator will travel to the actual floor</a:t>
            </a:r>
            <a:r>
              <a:rPr sz="800" spc="9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19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4090"/>
            <a:ext cx="517906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do you </a:t>
            </a:r>
            <a:r>
              <a:rPr sz="1100" spc="10" dirty="0">
                <a:latin typeface="Arial"/>
                <a:cs typeface="Arial"/>
              </a:rPr>
              <a:t>test </a:t>
            </a:r>
            <a:r>
              <a:rPr sz="1100" spc="15" dirty="0">
                <a:latin typeface="Arial"/>
                <a:cs typeface="Arial"/>
              </a:rPr>
              <a:t>whether </a:t>
            </a:r>
            <a:r>
              <a:rPr sz="1100" spc="10" dirty="0">
                <a:latin typeface="Arial"/>
                <a:cs typeface="Arial"/>
              </a:rPr>
              <a:t>exactly </a:t>
            </a:r>
            <a:r>
              <a:rPr sz="1100" spc="15" dirty="0">
                <a:latin typeface="Arial"/>
                <a:cs typeface="Arial"/>
              </a:rPr>
              <a:t>one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them </a:t>
            </a:r>
            <a:r>
              <a:rPr sz="1100" spc="10" dirty="0">
                <a:latin typeface="Arial"/>
                <a:cs typeface="Arial"/>
              </a:rPr>
              <a:t>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zero?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(x == 0 &amp;&amp; y != 0) || (y == 0 &amp;&amp; x !=</a:t>
            </a:r>
            <a:r>
              <a:rPr sz="1350" spc="-60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0)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7105"/>
            <a:ext cx="3675379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value </a:t>
            </a:r>
            <a:r>
              <a:rPr sz="1100" spc="10" dirty="0">
                <a:latin typeface="Arial"/>
                <a:cs typeface="Arial"/>
              </a:rPr>
              <a:t>of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Courier" charset="0"/>
                <a:cs typeface="Courier" charset="0"/>
              </a:rPr>
              <a:t>!!frozen</a:t>
            </a:r>
            <a:r>
              <a:rPr sz="1100" spc="15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860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same as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value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frozen</a:t>
            </a:r>
            <a:r>
              <a:rPr sz="1350" spc="5" dirty="0">
                <a:latin typeface="Arial"/>
                <a:cs typeface="Arial"/>
              </a:rPr>
              <a:t>.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7694"/>
            <a:ext cx="5845810" cy="115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4295">
              <a:lnSpc>
                <a:spcPct val="101200"/>
              </a:lnSpc>
            </a:pPr>
            <a:r>
              <a:rPr sz="1100" spc="15" dirty="0">
                <a:latin typeface="Arial"/>
                <a:cs typeface="Arial"/>
              </a:rPr>
              <a:t>What</a:t>
            </a:r>
            <a:r>
              <a:rPr sz="1100" spc="10" dirty="0">
                <a:latin typeface="Arial"/>
                <a:cs typeface="Arial"/>
              </a:rPr>
              <a:t> is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advantage</a:t>
            </a:r>
            <a:r>
              <a:rPr sz="1100" spc="10" dirty="0">
                <a:latin typeface="Arial"/>
                <a:cs typeface="Arial"/>
              </a:rPr>
              <a:t> of </a:t>
            </a:r>
            <a:r>
              <a:rPr sz="1100" spc="15" dirty="0">
                <a:latin typeface="Arial"/>
                <a:cs typeface="Arial"/>
              </a:rPr>
              <a:t>using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type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" dirty="0">
                <a:latin typeface="Courier" charset="0"/>
                <a:cs typeface="Courier" charset="0"/>
              </a:rPr>
              <a:t>boolean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rather </a:t>
            </a:r>
            <a:r>
              <a:rPr sz="1100" spc="15" dirty="0">
                <a:latin typeface="Arial"/>
                <a:cs typeface="Arial"/>
              </a:rPr>
              <a:t>than</a:t>
            </a:r>
            <a:r>
              <a:rPr sz="1100" spc="10" dirty="0">
                <a:latin typeface="Arial"/>
                <a:cs typeface="Arial"/>
              </a:rPr>
              <a:t> strings </a:t>
            </a:r>
            <a:r>
              <a:rPr sz="1100" spc="15" dirty="0">
                <a:latin typeface="Courier" charset="0"/>
                <a:cs typeface="Courier" charset="0"/>
              </a:rPr>
              <a:t>"false"</a:t>
            </a:r>
            <a:r>
              <a:rPr sz="1100" spc="15" dirty="0">
                <a:latin typeface="Arial"/>
                <a:cs typeface="Arial"/>
              </a:rPr>
              <a:t>/</a:t>
            </a:r>
            <a:r>
              <a:rPr sz="1100" spc="15" dirty="0">
                <a:latin typeface="Courier" charset="0"/>
                <a:cs typeface="Courier" charset="0"/>
              </a:rPr>
              <a:t>"true"</a:t>
            </a:r>
            <a:r>
              <a:rPr sz="1100" spc="-3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or  integers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0/1?</a:t>
            </a:r>
            <a:endParaRPr sz="1100" dirty="0">
              <a:latin typeface="Arial"/>
              <a:cs typeface="Arial"/>
            </a:endParaRPr>
          </a:p>
          <a:p>
            <a:pPr marL="271780" marR="5080">
              <a:lnSpc>
                <a:spcPct val="120000"/>
              </a:lnSpc>
              <a:spcBef>
                <a:spcPts val="47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You are guaranteed </a:t>
            </a:r>
            <a:r>
              <a:rPr sz="1350" dirty="0">
                <a:latin typeface="Arial"/>
                <a:cs typeface="Arial"/>
              </a:rPr>
              <a:t>that there </a:t>
            </a:r>
            <a:r>
              <a:rPr sz="1350" spc="5" dirty="0">
                <a:latin typeface="Arial"/>
                <a:cs typeface="Arial"/>
              </a:rPr>
              <a:t>are no </a:t>
            </a:r>
            <a:r>
              <a:rPr sz="1350" dirty="0">
                <a:latin typeface="Arial"/>
                <a:cs typeface="Arial"/>
              </a:rPr>
              <a:t>other values. </a:t>
            </a:r>
            <a:r>
              <a:rPr sz="1350" spc="5" dirty="0">
                <a:latin typeface="Arial"/>
                <a:cs typeface="Arial"/>
              </a:rPr>
              <a:t>With </a:t>
            </a:r>
            <a:r>
              <a:rPr sz="1350" dirty="0">
                <a:latin typeface="Arial"/>
                <a:cs typeface="Arial"/>
              </a:rPr>
              <a:t>strings  or integers, </a:t>
            </a:r>
            <a:r>
              <a:rPr sz="1350" spc="5" dirty="0">
                <a:latin typeface="Arial"/>
                <a:cs typeface="Arial"/>
              </a:rPr>
              <a:t>you would need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check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no values such as </a:t>
            </a:r>
            <a:r>
              <a:rPr sz="1350" spc="5" dirty="0">
                <a:latin typeface="Courier" charset="0"/>
                <a:cs typeface="Courier" charset="0"/>
              </a:rPr>
              <a:t>"maybe"</a:t>
            </a:r>
            <a:r>
              <a:rPr sz="1350" spc="-470" dirty="0">
                <a:latin typeface="Courier" charset="0"/>
                <a:cs typeface="Courier" charset="0"/>
              </a:rPr>
              <a:t> </a:t>
            </a:r>
            <a:r>
              <a:rPr sz="1350" dirty="0">
                <a:latin typeface="Arial"/>
                <a:cs typeface="Arial"/>
              </a:rPr>
              <a:t>or</a:t>
            </a:r>
          </a:p>
          <a:p>
            <a:pPr marL="271780">
              <a:lnSpc>
                <a:spcPct val="100000"/>
              </a:lnSpc>
              <a:spcBef>
                <a:spcPts val="260"/>
              </a:spcBef>
            </a:pPr>
            <a:r>
              <a:rPr sz="1350" spc="5" dirty="0">
                <a:latin typeface="Arial"/>
                <a:cs typeface="Arial"/>
              </a:rPr>
              <a:t>–1 </a:t>
            </a:r>
            <a:r>
              <a:rPr sz="1350" dirty="0">
                <a:latin typeface="Arial"/>
                <a:cs typeface="Arial"/>
              </a:rPr>
              <a:t>enter </a:t>
            </a:r>
            <a:r>
              <a:rPr sz="1350" spc="5" dirty="0">
                <a:latin typeface="Arial"/>
                <a:cs typeface="Arial"/>
              </a:rPr>
              <a:t>your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calculations.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8434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Application: </a:t>
            </a:r>
            <a:r>
              <a:rPr spc="105" dirty="0"/>
              <a:t>Input</a:t>
            </a:r>
            <a:r>
              <a:rPr spc="-20" dirty="0"/>
              <a:t> </a:t>
            </a:r>
            <a:r>
              <a:rPr spc="95" dirty="0"/>
              <a:t>Validation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22294" y="873136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294" y="138997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294" y="191452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740" y="718497"/>
            <a:ext cx="5453380" cy="129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9225">
              <a:lnSpc>
                <a:spcPct val="116199"/>
              </a:lnSpc>
            </a:pPr>
            <a:r>
              <a:rPr sz="1350" spc="5" dirty="0">
                <a:latin typeface="Arial"/>
                <a:cs typeface="Arial"/>
              </a:rPr>
              <a:t>You need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make sure </a:t>
            </a:r>
            <a:r>
              <a:rPr sz="1350" dirty="0">
                <a:latin typeface="Arial"/>
                <a:cs typeface="Arial"/>
              </a:rPr>
              <a:t>that the user-supplied </a:t>
            </a:r>
            <a:r>
              <a:rPr sz="1350" spc="5" dirty="0">
                <a:latin typeface="Arial"/>
                <a:cs typeface="Arial"/>
              </a:rPr>
              <a:t>values are </a:t>
            </a:r>
            <a:r>
              <a:rPr sz="1350" dirty="0">
                <a:latin typeface="Arial"/>
                <a:cs typeface="Arial"/>
              </a:rPr>
              <a:t>valid </a:t>
            </a:r>
            <a:r>
              <a:rPr sz="1350" spc="5" dirty="0">
                <a:latin typeface="Arial"/>
                <a:cs typeface="Arial"/>
              </a:rPr>
              <a:t>before  you use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them.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305"/>
              </a:spcBef>
            </a:pPr>
            <a:r>
              <a:rPr sz="1350" dirty="0">
                <a:latin typeface="Arial"/>
                <a:cs typeface="Arial"/>
              </a:rPr>
              <a:t>Elevator </a:t>
            </a:r>
            <a:r>
              <a:rPr sz="1350" spc="5" dirty="0">
                <a:latin typeface="Arial"/>
                <a:cs typeface="Arial"/>
              </a:rPr>
              <a:t>example: </a:t>
            </a:r>
            <a:r>
              <a:rPr sz="1350" dirty="0">
                <a:latin typeface="Arial"/>
                <a:cs typeface="Arial"/>
              </a:rPr>
              <a:t>elevator </a:t>
            </a:r>
            <a:r>
              <a:rPr sz="1350" spc="5" dirty="0">
                <a:latin typeface="Arial"/>
                <a:cs typeface="Arial"/>
              </a:rPr>
              <a:t>panel has buttons </a:t>
            </a:r>
            <a:r>
              <a:rPr sz="1350" dirty="0">
                <a:latin typeface="Arial"/>
                <a:cs typeface="Arial"/>
              </a:rPr>
              <a:t>labeled </a:t>
            </a:r>
            <a:r>
              <a:rPr sz="1350" spc="5" dirty="0">
                <a:latin typeface="Arial"/>
                <a:cs typeface="Arial"/>
              </a:rPr>
              <a:t>1 through 20 </a:t>
            </a:r>
            <a:r>
              <a:rPr sz="1350" dirty="0">
                <a:latin typeface="Arial"/>
                <a:cs typeface="Arial"/>
              </a:rPr>
              <a:t>(but  not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13)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50" spc="5" dirty="0">
                <a:latin typeface="Arial"/>
                <a:cs typeface="Arial"/>
              </a:rPr>
              <a:t>The number 13 </a:t>
            </a:r>
            <a:r>
              <a:rPr sz="1350" dirty="0">
                <a:latin typeface="Arial"/>
                <a:cs typeface="Arial"/>
              </a:rPr>
              <a:t>is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invalid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431" y="2080374"/>
            <a:ext cx="5454015" cy="54181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(floor ==</a:t>
            </a:r>
            <a:r>
              <a:rPr sz="800" spc="-3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There is no thirteenth</a:t>
            </a:r>
            <a:r>
              <a:rPr sz="800" spc="16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floor.");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294" y="2871057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740" y="2749748"/>
            <a:ext cx="38392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Numbers </a:t>
            </a:r>
            <a:r>
              <a:rPr sz="1350" dirty="0">
                <a:latin typeface="Arial"/>
                <a:cs typeface="Arial"/>
              </a:rPr>
              <a:t>out of the </a:t>
            </a:r>
            <a:r>
              <a:rPr sz="1350" spc="5" dirty="0">
                <a:latin typeface="Arial"/>
                <a:cs typeface="Arial"/>
              </a:rPr>
              <a:t>range 1 through 20 are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invalid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0431" y="3036907"/>
            <a:ext cx="5454015" cy="54181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 (floor &lt;= 0 || floor &gt;</a:t>
            </a:r>
            <a:r>
              <a:rPr sz="800" spc="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20)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The floor must be between 1 and</a:t>
            </a:r>
            <a:r>
              <a:rPr sz="800" spc="1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20.");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2294" y="382759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3997" y="0"/>
                </a:lnTo>
              </a:path>
            </a:pathLst>
          </a:custGeom>
          <a:ln w="53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0740" y="3706281"/>
            <a:ext cx="272478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Arial"/>
                <a:cs typeface="Arial"/>
              </a:rPr>
              <a:t>To avoid </a:t>
            </a:r>
            <a:r>
              <a:rPr sz="1350" dirty="0">
                <a:latin typeface="Arial"/>
                <a:cs typeface="Arial"/>
              </a:rPr>
              <a:t>input that is not </a:t>
            </a:r>
            <a:r>
              <a:rPr sz="1350" spc="5" dirty="0">
                <a:latin typeface="Arial"/>
                <a:cs typeface="Arial"/>
              </a:rPr>
              <a:t>an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integer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0431" y="3993441"/>
            <a:ext cx="5454015" cy="1157367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84"/>
              </a:spcBef>
            </a:pPr>
            <a:r>
              <a:rPr sz="800" spc="5" dirty="0">
                <a:latin typeface="Courier" charset="0"/>
                <a:cs typeface="Courier" charset="0"/>
              </a:rPr>
              <a:t>if</a:t>
            </a:r>
            <a:r>
              <a:rPr sz="800" spc="-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(in.hasNextInt())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int floor =</a:t>
            </a:r>
            <a:r>
              <a:rPr sz="800" spc="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in.nextInt();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// Process the input</a:t>
            </a:r>
            <a:r>
              <a:rPr sz="800" spc="1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value.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Not an</a:t>
            </a:r>
            <a:r>
              <a:rPr sz="800" spc="10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integer.");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298" y="566336"/>
            <a:ext cx="5469255" cy="62230"/>
          </a:xfrm>
          <a:custGeom>
            <a:avLst/>
            <a:gdLst/>
            <a:ahLst/>
            <a:cxnLst/>
            <a:rect l="l" t="t" r="r" b="b"/>
            <a:pathLst>
              <a:path w="5469255" h="62229">
                <a:moveTo>
                  <a:pt x="0" y="0"/>
                </a:moveTo>
                <a:lnTo>
                  <a:pt x="5469211" y="0"/>
                </a:lnTo>
                <a:lnTo>
                  <a:pt x="5469211" y="61711"/>
                </a:lnTo>
                <a:lnTo>
                  <a:pt x="0" y="61711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0" dirty="0"/>
              <a:t>Section_8/</a:t>
            </a:r>
            <a:r>
              <a:rPr spc="170" dirty="0">
                <a:latin typeface="Trebuchet MS"/>
                <a:cs typeface="Trebuchet MS"/>
              </a:rPr>
              <a:t>ElevatorSimulation2.java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715" y="2972116"/>
            <a:ext cx="4117975" cy="1311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20" dirty="0">
                <a:latin typeface="Courier New"/>
                <a:cs typeface="Courier New"/>
              </a:rPr>
              <a:t>(floor ==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13</a:t>
            </a:r>
            <a:r>
              <a:rPr sz="750" spc="20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System.out.println(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"Error: There is no thirteenth</a:t>
            </a:r>
            <a:r>
              <a:rPr sz="750" spc="11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floor."</a:t>
            </a:r>
            <a:r>
              <a:rPr sz="750" spc="2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else if </a:t>
            </a:r>
            <a:r>
              <a:rPr sz="750" spc="20" dirty="0">
                <a:latin typeface="Courier New"/>
                <a:cs typeface="Courier New"/>
              </a:rPr>
              <a:t>(floor &lt;=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0 </a:t>
            </a:r>
            <a:r>
              <a:rPr sz="750" spc="20" dirty="0">
                <a:latin typeface="Courier New"/>
                <a:cs typeface="Courier New"/>
              </a:rPr>
              <a:t>|| floor &gt;</a:t>
            </a:r>
            <a:r>
              <a:rPr sz="750" spc="1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750" spc="20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System.out.println(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"Error: The floor must be between 1 and</a:t>
            </a:r>
            <a:r>
              <a:rPr sz="750" spc="12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20."</a:t>
            </a:r>
            <a:r>
              <a:rPr sz="750" spc="2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65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ts val="1105"/>
              </a:lnSpc>
            </a:pPr>
            <a:r>
              <a:rPr sz="750" spc="20" dirty="0">
                <a:latin typeface="Courier New"/>
                <a:cs typeface="Courier New"/>
              </a:rPr>
              <a:t>//</a:t>
            </a:r>
            <a:r>
              <a:rPr sz="750" spc="-225" dirty="0"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Now we know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that the input is valid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505" y="819915"/>
            <a:ext cx="4371340" cy="415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java.util.Scanner;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ts val="865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50" b="1" spc="409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/**</a:t>
            </a:r>
            <a:endParaRPr sz="750">
              <a:latin typeface="Courier New"/>
              <a:cs typeface="Courier New"/>
            </a:endParaRPr>
          </a:p>
          <a:p>
            <a:pPr marL="433705" indent="-361315">
              <a:lnSpc>
                <a:spcPts val="1085"/>
              </a:lnSpc>
              <a:buSzPct val="78947"/>
              <a:buFont typeface="Courier New"/>
              <a:buAutoNum type="arabicPlain" startAt="4"/>
              <a:tabLst>
                <a:tab pos="434340" algn="l"/>
              </a:tabLst>
            </a:pP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program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simulates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elevator panel that skips the 13th floor, checking</a:t>
            </a:r>
            <a:r>
              <a:rPr sz="950" spc="1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for</a:t>
            </a:r>
            <a:endParaRPr sz="950">
              <a:latin typeface="Times New Roman"/>
              <a:cs typeface="Times New Roman"/>
            </a:endParaRPr>
          </a:p>
          <a:p>
            <a:pPr marL="433705" indent="-361315">
              <a:lnSpc>
                <a:spcPts val="1115"/>
              </a:lnSpc>
              <a:buSzPct val="78947"/>
              <a:buFont typeface="Courier New"/>
              <a:buAutoNum type="arabicPlain" startAt="4"/>
              <a:tabLst>
                <a:tab pos="434340" algn="l"/>
              </a:tabLst>
            </a:pP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input</a:t>
            </a:r>
            <a:r>
              <a:rPr sz="95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errors.</a:t>
            </a:r>
            <a:endParaRPr sz="9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750" b="1" spc="40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*/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7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ElevatorSimulation2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r>
              <a:rPr sz="750" b="1" spc="40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20" dirty="0">
                <a:latin typeface="Courier New"/>
                <a:cs typeface="Courier New"/>
              </a:rPr>
              <a:t>main(String[]</a:t>
            </a:r>
            <a:r>
              <a:rPr sz="750" spc="4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args)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370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1"/>
              <a:tabLst>
                <a:tab pos="614680" algn="l"/>
              </a:tabLst>
            </a:pPr>
            <a:r>
              <a:rPr sz="750" spc="20" dirty="0">
                <a:latin typeface="Courier New"/>
                <a:cs typeface="Courier New"/>
              </a:rPr>
              <a:t>Scanner in =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Scanner(System.in);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1"/>
              <a:tabLst>
                <a:tab pos="614680" algn="l"/>
              </a:tabLst>
            </a:pPr>
            <a:r>
              <a:rPr sz="750" spc="20" dirty="0">
                <a:latin typeface="Courier New"/>
                <a:cs typeface="Courier New"/>
              </a:rPr>
              <a:t>System.out.print(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"Floor: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750" spc="20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  <a:p>
            <a:pPr marL="614045" indent="-601345">
              <a:lnSpc>
                <a:spcPct val="100000"/>
              </a:lnSpc>
              <a:spcBef>
                <a:spcPts val="10"/>
              </a:spcBef>
              <a:buClr>
                <a:srgbClr val="0073FF"/>
              </a:buClr>
              <a:buFont typeface="Courier New"/>
              <a:buAutoNum type="arabicPlain" startAt="11"/>
              <a:tabLst>
                <a:tab pos="614680" algn="l"/>
              </a:tabLst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</a:t>
            </a:r>
            <a:r>
              <a:rPr sz="75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(in.hasNextInt())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865"/>
              </a:lnSpc>
              <a:spcBef>
                <a:spcPts val="10"/>
              </a:spcBef>
              <a:tabLst>
                <a:tab pos="61404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14	</a:t>
            </a: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  <a:tabLst>
                <a:tab pos="79438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15	</a:t>
            </a:r>
            <a:r>
              <a:rPr sz="750" spc="20" dirty="0">
                <a:latin typeface="Courier New"/>
                <a:cs typeface="Courier New"/>
              </a:rPr>
              <a:t>//</a:t>
            </a:r>
            <a:r>
              <a:rPr sz="750" spc="-200" dirty="0"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Now we know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that the user entered </a:t>
            </a:r>
            <a:r>
              <a:rPr sz="950" spc="10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950" spc="5" dirty="0">
                <a:solidFill>
                  <a:srgbClr val="0073FF"/>
                </a:solidFill>
                <a:latin typeface="Times New Roman"/>
                <a:cs typeface="Times New Roman"/>
              </a:rPr>
              <a:t>integer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794385" algn="l"/>
              </a:tabLst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17	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50" spc="20" dirty="0">
                <a:latin typeface="Courier New"/>
                <a:cs typeface="Courier New"/>
              </a:rPr>
              <a:t>floor =</a:t>
            </a:r>
            <a:r>
              <a:rPr sz="750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in.nextInt();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2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269" y="4382403"/>
            <a:ext cx="1650364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5420">
              <a:lnSpc>
                <a:spcPct val="101200"/>
              </a:lnSpc>
            </a:pP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50" spc="20" dirty="0">
                <a:latin typeface="Courier New"/>
                <a:cs typeface="Courier New"/>
              </a:rPr>
              <a:t>actualFloor =</a:t>
            </a:r>
            <a:r>
              <a:rPr sz="750" spc="-5" dirty="0">
                <a:latin typeface="Courier New"/>
                <a:cs typeface="Courier New"/>
              </a:rPr>
              <a:t> </a:t>
            </a:r>
            <a:r>
              <a:rPr sz="750" spc="20" dirty="0">
                <a:latin typeface="Courier New"/>
                <a:cs typeface="Courier New"/>
              </a:rPr>
              <a:t>floor;  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50" spc="20" dirty="0">
                <a:latin typeface="Courier New"/>
                <a:cs typeface="Courier New"/>
              </a:rPr>
              <a:t>(floor &gt;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13</a:t>
            </a:r>
            <a:r>
              <a:rPr sz="750" spc="20" dirty="0">
                <a:latin typeface="Courier New"/>
                <a:cs typeface="Courier New"/>
              </a:rPr>
              <a:t>)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actualFloor = floor -</a:t>
            </a:r>
            <a:r>
              <a:rPr sz="750" spc="-10" dirty="0"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50" spc="20" dirty="0">
                <a:latin typeface="Courier New"/>
                <a:cs typeface="Courier New"/>
              </a:rPr>
              <a:t>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2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77456" y="760886"/>
            <a:ext cx="123428" cy="424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9747" y="760886"/>
            <a:ext cx="131142" cy="325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1598" y="4977884"/>
            <a:ext cx="985519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Arial"/>
                <a:cs typeface="Arial"/>
              </a:rPr>
              <a:t>Program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Run: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588172" y="5070911"/>
            <a:ext cx="5454015" cy="338455"/>
          </a:xfrm>
          <a:custGeom>
            <a:avLst/>
            <a:gdLst/>
            <a:ahLst/>
            <a:cxnLst/>
            <a:rect l="l" t="t" r="r" b="b"/>
            <a:pathLst>
              <a:path w="5454015" h="338455">
                <a:moveTo>
                  <a:pt x="5453783" y="0"/>
                </a:moveTo>
                <a:lnTo>
                  <a:pt x="5453783" y="338046"/>
                </a:lnTo>
                <a:lnTo>
                  <a:pt x="0" y="338046"/>
                </a:lnTo>
                <a:lnTo>
                  <a:pt x="0" y="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592527" y="5158383"/>
            <a:ext cx="22745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Courier" charset="0"/>
                <a:cs typeface="Courier" charset="0"/>
              </a:rPr>
              <a:t>Floor:</a:t>
            </a:r>
            <a:r>
              <a:rPr sz="800" spc="-6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13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Error: There is no thirteenth</a:t>
            </a:r>
            <a:r>
              <a:rPr sz="800" spc="5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floor.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13" y="761941"/>
            <a:ext cx="4977765" cy="86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20" dirty="0">
                <a:latin typeface="Courier" charset="0"/>
                <a:cs typeface="Courier" charset="0"/>
              </a:rPr>
              <a:t>ElevatorSimulation2</a:t>
            </a:r>
            <a:r>
              <a:rPr sz="1100" spc="-47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program, 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output </a:t>
            </a:r>
            <a:r>
              <a:rPr sz="1100" spc="20" dirty="0">
                <a:latin typeface="Arial"/>
                <a:cs typeface="Arial"/>
              </a:rPr>
              <a:t>when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input is  a.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100?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Arial"/>
                <a:cs typeface="Arial"/>
              </a:rPr>
              <a:t>b.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–1?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Arial"/>
                <a:cs typeface="Arial"/>
              </a:rPr>
              <a:t>c.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20?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Arial"/>
                <a:cs typeface="Arial"/>
              </a:rPr>
              <a:t>d.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thirteen?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1215" y="1748486"/>
          <a:ext cx="4676409" cy="1287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113"/>
                <a:gridCol w="416454"/>
                <a:gridCol w="3301842"/>
              </a:tblGrid>
              <a:tr h="26896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50" b="1" spc="5" dirty="0">
                          <a:latin typeface="Arial"/>
                          <a:cs typeface="Arial"/>
                        </a:rPr>
                        <a:t>Answer: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68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(a)</a:t>
                      </a:r>
                      <a:r>
                        <a:rPr sz="13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Error: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The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floor must be between 1 and</a:t>
                      </a:r>
                      <a:r>
                        <a:rPr sz="1350" spc="-6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20.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468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(b)</a:t>
                      </a:r>
                      <a:r>
                        <a:rPr sz="13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Error: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The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floor must be between 1 and</a:t>
                      </a:r>
                      <a:r>
                        <a:rPr sz="1350" spc="-6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20.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468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(c)</a:t>
                      </a:r>
                      <a:r>
                        <a:rPr sz="13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19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7767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(d)</a:t>
                      </a:r>
                      <a:r>
                        <a:rPr sz="13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Error: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Not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an</a:t>
                      </a:r>
                      <a:r>
                        <a:rPr sz="1350" spc="-8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1350" spc="5" dirty="0">
                          <a:latin typeface="Courier" charset="0"/>
                          <a:cs typeface="Courier" charset="0"/>
                        </a:rPr>
                        <a:t>integer.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5.39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6389"/>
            <a:ext cx="595376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800"/>
              </a:lnSpc>
            </a:pPr>
            <a:r>
              <a:rPr sz="1100" spc="15" dirty="0">
                <a:latin typeface="Arial"/>
                <a:cs typeface="Arial"/>
              </a:rPr>
              <a:t>Your task </a:t>
            </a:r>
            <a:r>
              <a:rPr sz="1100" spc="10" dirty="0">
                <a:latin typeface="Arial"/>
                <a:cs typeface="Arial"/>
              </a:rPr>
              <a:t>is to rewrite lines </a:t>
            </a:r>
            <a:r>
              <a:rPr sz="1100" spc="15" dirty="0">
                <a:latin typeface="Arial"/>
                <a:cs typeface="Arial"/>
              </a:rPr>
              <a:t>19–26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20" dirty="0">
                <a:latin typeface="Courier" charset="0"/>
                <a:cs typeface="Courier" charset="0"/>
              </a:rPr>
              <a:t>ElevatorSimulation2</a:t>
            </a:r>
            <a:r>
              <a:rPr sz="1100" spc="-405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program so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there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a  </a:t>
            </a:r>
            <a:r>
              <a:rPr sz="1100" spc="10" dirty="0">
                <a:latin typeface="Arial"/>
                <a:cs typeface="Arial"/>
              </a:rPr>
              <a:t>single </a:t>
            </a:r>
            <a:r>
              <a:rPr sz="1100" spc="20" dirty="0">
                <a:latin typeface="Courier" charset="0"/>
                <a:cs typeface="Courier" charset="0"/>
              </a:rPr>
              <a:t>if</a:t>
            </a:r>
            <a:r>
              <a:rPr sz="1100" spc="-370" dirty="0">
                <a:latin typeface="Courier" charset="0"/>
                <a:cs typeface="Courier" charset="0"/>
              </a:rPr>
              <a:t> </a:t>
            </a:r>
            <a:r>
              <a:rPr sz="1100" spc="15" dirty="0">
                <a:latin typeface="Arial"/>
                <a:cs typeface="Arial"/>
              </a:rPr>
              <a:t>statement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5" dirty="0">
                <a:latin typeface="Arial"/>
                <a:cs typeface="Arial"/>
              </a:rPr>
              <a:t>a complex </a:t>
            </a:r>
            <a:r>
              <a:rPr sz="1100" spc="10" dirty="0">
                <a:latin typeface="Arial"/>
                <a:cs typeface="Arial"/>
              </a:rPr>
              <a:t>condition. </a:t>
            </a: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the condition?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1148087"/>
            <a:ext cx="5909310" cy="444994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0"/>
              </a:spcBef>
            </a:pPr>
            <a:r>
              <a:rPr sz="650" spc="15" dirty="0">
                <a:latin typeface="Courier" charset="0"/>
                <a:cs typeface="Courier" charset="0"/>
              </a:rPr>
              <a:t>if (. .</a:t>
            </a:r>
            <a:r>
              <a:rPr sz="650" spc="-6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.)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System.out.println("Error: Invalid floor</a:t>
            </a:r>
            <a:r>
              <a:rPr sz="650" spc="6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number");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40" y="1748035"/>
            <a:ext cx="481584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Courier" charset="0"/>
                <a:cs typeface="Courier" charset="0"/>
              </a:rPr>
              <a:t>floor == 13 || floor &lt;= 0 || floor &gt;</a:t>
            </a:r>
            <a:r>
              <a:rPr sz="1350" spc="-55" dirty="0">
                <a:latin typeface="Courier" charset="0"/>
                <a:cs typeface="Courier" charset="0"/>
              </a:rPr>
              <a:t> </a:t>
            </a:r>
            <a:r>
              <a:rPr sz="1350" spc="5" dirty="0">
                <a:latin typeface="Courier" charset="0"/>
                <a:cs typeface="Courier" charset="0"/>
              </a:rPr>
              <a:t>20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5.40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1598" y="728987"/>
            <a:ext cx="6050280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15" dirty="0">
                <a:latin typeface="Arial"/>
                <a:cs typeface="Arial"/>
              </a:rPr>
              <a:t>the Sherlock Holmes </a:t>
            </a:r>
            <a:r>
              <a:rPr sz="1100" spc="10" dirty="0">
                <a:latin typeface="Arial"/>
                <a:cs typeface="Arial"/>
              </a:rPr>
              <a:t>story </a:t>
            </a:r>
            <a:r>
              <a:rPr sz="1100" spc="15" dirty="0">
                <a:latin typeface="Arial"/>
                <a:cs typeface="Arial"/>
              </a:rPr>
              <a:t>“The Adventure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the Sussex Vampire”, the </a:t>
            </a:r>
            <a:r>
              <a:rPr sz="1100" spc="10" dirty="0">
                <a:latin typeface="Arial"/>
                <a:cs typeface="Arial"/>
              </a:rPr>
              <a:t>inimitable detective  uttered </a:t>
            </a:r>
            <a:r>
              <a:rPr sz="1100" spc="15" dirty="0">
                <a:latin typeface="Arial"/>
                <a:cs typeface="Arial"/>
              </a:rPr>
              <a:t>these words: </a:t>
            </a:r>
            <a:r>
              <a:rPr sz="1100" spc="10" dirty="0">
                <a:latin typeface="Arial"/>
                <a:cs typeface="Arial"/>
              </a:rPr>
              <a:t>“Matilda </a:t>
            </a:r>
            <a:r>
              <a:rPr sz="1100" spc="15" dirty="0">
                <a:latin typeface="Arial"/>
                <a:cs typeface="Arial"/>
              </a:rPr>
              <a:t>Briggs was not the </a:t>
            </a:r>
            <a:r>
              <a:rPr sz="1100" spc="20" dirty="0">
                <a:latin typeface="Arial"/>
                <a:cs typeface="Arial"/>
              </a:rPr>
              <a:t>name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a young woman, Watson, </a:t>
            </a:r>
            <a:r>
              <a:rPr sz="1100" spc="30" dirty="0">
                <a:latin typeface="Arial"/>
                <a:cs typeface="Arial"/>
              </a:rPr>
              <a:t>…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was a  ship which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associated </a:t>
            </a:r>
            <a:r>
              <a:rPr sz="1100" spc="10" dirty="0">
                <a:latin typeface="Arial"/>
                <a:cs typeface="Arial"/>
              </a:rPr>
              <a:t>with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giant rat of </a:t>
            </a:r>
            <a:r>
              <a:rPr sz="1100" spc="15" dirty="0">
                <a:latin typeface="Arial"/>
                <a:cs typeface="Arial"/>
              </a:rPr>
              <a:t>Sumatra, a </a:t>
            </a:r>
            <a:r>
              <a:rPr sz="1100" spc="10" dirty="0">
                <a:latin typeface="Arial"/>
                <a:cs typeface="Arial"/>
              </a:rPr>
              <a:t>story for </a:t>
            </a:r>
            <a:r>
              <a:rPr sz="1100" spc="15" dirty="0">
                <a:latin typeface="Arial"/>
                <a:cs typeface="Arial"/>
              </a:rPr>
              <a:t>which the world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not </a:t>
            </a:r>
            <a:r>
              <a:rPr sz="1100" spc="10" dirty="0">
                <a:latin typeface="Arial"/>
                <a:cs typeface="Arial"/>
              </a:rPr>
              <a:t>yet  </a:t>
            </a:r>
            <a:r>
              <a:rPr sz="1100" spc="15" dirty="0">
                <a:latin typeface="Arial"/>
                <a:cs typeface="Arial"/>
              </a:rPr>
              <a:t>prepared.” Over a hundred years </a:t>
            </a:r>
            <a:r>
              <a:rPr sz="1100" spc="10" dirty="0">
                <a:latin typeface="Arial"/>
                <a:cs typeface="Arial"/>
              </a:rPr>
              <a:t>later, </a:t>
            </a:r>
            <a:r>
              <a:rPr sz="1100" spc="15" dirty="0">
                <a:latin typeface="Arial"/>
                <a:cs typeface="Arial"/>
              </a:rPr>
              <a:t>researchers found </a:t>
            </a:r>
            <a:r>
              <a:rPr sz="1100" spc="10" dirty="0">
                <a:latin typeface="Arial"/>
                <a:cs typeface="Arial"/>
              </a:rPr>
              <a:t>giant rats in </a:t>
            </a:r>
            <a:r>
              <a:rPr sz="1100" spc="15" dirty="0">
                <a:latin typeface="Arial"/>
                <a:cs typeface="Arial"/>
              </a:rPr>
              <a:t>Western </a:t>
            </a:r>
            <a:r>
              <a:rPr sz="1100" spc="20" dirty="0">
                <a:latin typeface="Arial"/>
                <a:cs typeface="Arial"/>
              </a:rPr>
              <a:t>New </a:t>
            </a:r>
            <a:r>
              <a:rPr sz="1100" spc="15" dirty="0">
                <a:latin typeface="Arial"/>
                <a:cs typeface="Arial"/>
              </a:rPr>
              <a:t>Guinea,  another </a:t>
            </a:r>
            <a:r>
              <a:rPr sz="1100" spc="10" dirty="0">
                <a:latin typeface="Arial"/>
                <a:cs typeface="Arial"/>
              </a:rPr>
              <a:t>part of </a:t>
            </a:r>
            <a:r>
              <a:rPr sz="1100" spc="15" dirty="0">
                <a:latin typeface="Arial"/>
                <a:cs typeface="Arial"/>
              </a:rPr>
              <a:t>Indonesia. Suppose you are charged </a:t>
            </a:r>
            <a:r>
              <a:rPr sz="1100" spc="10" dirty="0">
                <a:latin typeface="Arial"/>
                <a:cs typeface="Arial"/>
              </a:rPr>
              <a:t>with writing </a:t>
            </a:r>
            <a:r>
              <a:rPr sz="1100" spc="15" dirty="0">
                <a:latin typeface="Arial"/>
                <a:cs typeface="Arial"/>
              </a:rPr>
              <a:t>a program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15" dirty="0">
                <a:latin typeface="Arial"/>
                <a:cs typeface="Arial"/>
              </a:rPr>
              <a:t>processes </a:t>
            </a:r>
            <a:r>
              <a:rPr sz="1100" spc="10" dirty="0">
                <a:latin typeface="Arial"/>
                <a:cs typeface="Arial"/>
              </a:rPr>
              <a:t>rat  </a:t>
            </a:r>
            <a:r>
              <a:rPr sz="1100" spc="15" dirty="0">
                <a:latin typeface="Arial"/>
                <a:cs typeface="Arial"/>
              </a:rPr>
              <a:t>weights.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5" dirty="0">
                <a:latin typeface="Arial"/>
                <a:cs typeface="Arial"/>
              </a:rPr>
              <a:t>contains the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statements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009" y="1804091"/>
            <a:ext cx="5909310" cy="244939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 marR="3714115">
              <a:lnSpc>
                <a:spcPct val="100000"/>
              </a:lnSpc>
              <a:spcBef>
                <a:spcPts val="35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System.out.print("Enter weight in kg: ");  double weight =</a:t>
            </a:r>
            <a:r>
              <a:rPr sz="650" spc="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in.nextDouble();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3733800"/>
            <a:ext cx="5454015" cy="1527175"/>
          </a:xfrm>
          <a:custGeom>
            <a:avLst/>
            <a:gdLst/>
            <a:ahLst/>
            <a:cxnLst/>
            <a:rect l="l" t="t" r="r" b="b"/>
            <a:pathLst>
              <a:path w="5454015" h="1527175">
                <a:moveTo>
                  <a:pt x="5453783" y="0"/>
                </a:moveTo>
                <a:lnTo>
                  <a:pt x="5453783" y="1526800"/>
                </a:lnTo>
                <a:lnTo>
                  <a:pt x="0" y="1526800"/>
                </a:lnTo>
                <a:lnTo>
                  <a:pt x="0" y="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3581400"/>
            <a:ext cx="321183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>
              <a:lnSpc>
                <a:spcPct val="100000"/>
              </a:lnSpc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38735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Weight &gt; 10</a:t>
            </a:r>
            <a:r>
              <a:rPr sz="800" spc="1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kg.");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38735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Process valid</a:t>
            </a:r>
            <a:r>
              <a:rPr sz="800" spc="-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weight.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System.out.print("Error: Not a</a:t>
            </a:r>
            <a:r>
              <a:rPr sz="800" spc="8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number");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603069" y="2343175"/>
            <a:ext cx="5454015" cy="1101725"/>
          </a:xfrm>
          <a:custGeom>
            <a:avLst/>
            <a:gdLst/>
            <a:ahLst/>
            <a:cxnLst/>
            <a:rect l="l" t="t" r="r" b="b"/>
            <a:pathLst>
              <a:path w="5454015" h="1101725">
                <a:moveTo>
                  <a:pt x="0" y="0"/>
                </a:moveTo>
                <a:lnTo>
                  <a:pt x="5453783" y="0"/>
                </a:lnTo>
                <a:lnTo>
                  <a:pt x="5453783" y="1101487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 txBox="1"/>
          <p:nvPr/>
        </p:nvSpPr>
        <p:spPr>
          <a:xfrm>
            <a:off x="642920" y="2395855"/>
            <a:ext cx="3898900" cy="987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Courier" charset="0"/>
                <a:cs typeface="Courier" charset="0"/>
              </a:rPr>
              <a:t>if</a:t>
            </a:r>
            <a:r>
              <a:rPr sz="800" spc="1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(in.hasNextDouble())</a:t>
            </a:r>
            <a:endParaRPr sz="8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00025" marR="1691639">
              <a:lnSpc>
                <a:spcPct val="101200"/>
              </a:lnSpc>
            </a:pPr>
            <a:r>
              <a:rPr sz="800" spc="5" dirty="0">
                <a:latin typeface="Courier" charset="0"/>
                <a:cs typeface="Courier" charset="0"/>
              </a:rPr>
              <a:t>double weight = in.nextDouble();  if (weight &lt;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0)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38735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System.out.println("Error: Weight cannot be</a:t>
            </a:r>
            <a:r>
              <a:rPr sz="800" spc="15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negative.");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0002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else if (weight &gt;</a:t>
            </a:r>
            <a:r>
              <a:rPr sz="800" spc="-15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10)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250462" y="347345"/>
            <a:ext cx="5845810" cy="194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What </a:t>
            </a:r>
            <a:r>
              <a:rPr sz="1100" spc="10" dirty="0">
                <a:latin typeface="Arial"/>
                <a:cs typeface="Arial"/>
              </a:rPr>
              <a:t>input </a:t>
            </a:r>
            <a:r>
              <a:rPr sz="1100" spc="15" dirty="0">
                <a:latin typeface="Arial"/>
                <a:cs typeface="Arial"/>
              </a:rPr>
              <a:t>checks should you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supply?</a:t>
            </a:r>
            <a:endParaRPr sz="1100" dirty="0">
              <a:latin typeface="Arial"/>
              <a:cs typeface="Arial"/>
            </a:endParaRPr>
          </a:p>
          <a:p>
            <a:pPr marL="271780" marR="5080">
              <a:lnSpc>
                <a:spcPct val="116900"/>
              </a:lnSpc>
              <a:spcBef>
                <a:spcPts val="58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Check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5" dirty="0">
                <a:latin typeface="Courier" charset="0"/>
                <a:cs typeface="Courier" charset="0"/>
              </a:rPr>
              <a:t>in.hasNextDouble()</a:t>
            </a:r>
            <a:r>
              <a:rPr sz="1350" spc="5" dirty="0">
                <a:latin typeface="Arial"/>
                <a:cs typeface="Arial"/>
              </a:rPr>
              <a:t>,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5" dirty="0">
                <a:latin typeface="Arial"/>
                <a:cs typeface="Arial"/>
              </a:rPr>
              <a:t>make sure a researcher  </a:t>
            </a:r>
            <a:r>
              <a:rPr sz="1350" dirty="0">
                <a:latin typeface="Arial"/>
                <a:cs typeface="Arial"/>
              </a:rPr>
              <a:t>didn't </a:t>
            </a:r>
            <a:r>
              <a:rPr sz="1350" spc="5" dirty="0">
                <a:latin typeface="Arial"/>
                <a:cs typeface="Arial"/>
              </a:rPr>
              <a:t>supply an </a:t>
            </a:r>
            <a:r>
              <a:rPr sz="1350" dirty="0">
                <a:latin typeface="Arial"/>
                <a:cs typeface="Arial"/>
              </a:rPr>
              <a:t>input </a:t>
            </a:r>
            <a:r>
              <a:rPr sz="1350" spc="5" dirty="0">
                <a:latin typeface="Arial"/>
                <a:cs typeface="Arial"/>
              </a:rPr>
              <a:t>such as </a:t>
            </a:r>
            <a:r>
              <a:rPr sz="1350" spc="5" dirty="0">
                <a:latin typeface="Courier" charset="0"/>
                <a:cs typeface="Courier" charset="0"/>
              </a:rPr>
              <a:t>oh </a:t>
            </a:r>
            <a:r>
              <a:rPr sz="1350" dirty="0">
                <a:latin typeface="Courier" charset="0"/>
                <a:cs typeface="Courier" charset="0"/>
              </a:rPr>
              <a:t>my</a:t>
            </a:r>
            <a:r>
              <a:rPr sz="1350" dirty="0">
                <a:latin typeface="Arial"/>
                <a:cs typeface="Arial"/>
              </a:rPr>
              <a:t>. </a:t>
            </a:r>
            <a:r>
              <a:rPr sz="1350" spc="5" dirty="0">
                <a:latin typeface="Arial"/>
                <a:cs typeface="Arial"/>
              </a:rPr>
              <a:t>Check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5" dirty="0">
                <a:latin typeface="Arial"/>
                <a:cs typeface="Arial"/>
              </a:rPr>
              <a:t>weight &lt;= </a:t>
            </a:r>
            <a:r>
              <a:rPr sz="1350" dirty="0">
                <a:latin typeface="Arial"/>
                <a:cs typeface="Arial"/>
              </a:rPr>
              <a:t>0, </a:t>
            </a:r>
            <a:r>
              <a:rPr sz="1350" spc="5" dirty="0">
                <a:latin typeface="Arial"/>
                <a:cs typeface="Arial"/>
              </a:rPr>
              <a:t>because  any </a:t>
            </a:r>
            <a:r>
              <a:rPr sz="1350" dirty="0">
                <a:latin typeface="Arial"/>
                <a:cs typeface="Arial"/>
              </a:rPr>
              <a:t>rat </a:t>
            </a:r>
            <a:r>
              <a:rPr sz="1350" spc="5" dirty="0">
                <a:latin typeface="Arial"/>
                <a:cs typeface="Arial"/>
              </a:rPr>
              <a:t>must </a:t>
            </a:r>
            <a:r>
              <a:rPr sz="1350" dirty="0">
                <a:latin typeface="Arial"/>
                <a:cs typeface="Arial"/>
              </a:rPr>
              <a:t>surely </a:t>
            </a:r>
            <a:r>
              <a:rPr sz="1350" spc="5" dirty="0">
                <a:latin typeface="Arial"/>
                <a:cs typeface="Arial"/>
              </a:rPr>
              <a:t>have a </a:t>
            </a:r>
            <a:r>
              <a:rPr sz="1350" dirty="0">
                <a:latin typeface="Arial"/>
                <a:cs typeface="Arial"/>
              </a:rPr>
              <a:t>positive weight. </a:t>
            </a:r>
            <a:r>
              <a:rPr sz="1350" spc="5" dirty="0">
                <a:latin typeface="Arial"/>
                <a:cs typeface="Arial"/>
              </a:rPr>
              <a:t>We </a:t>
            </a:r>
            <a:r>
              <a:rPr sz="1350" dirty="0">
                <a:latin typeface="Arial"/>
                <a:cs typeface="Arial"/>
              </a:rPr>
              <a:t>don’t </a:t>
            </a:r>
            <a:r>
              <a:rPr sz="1350" spc="5" dirty="0">
                <a:latin typeface="Arial"/>
                <a:cs typeface="Arial"/>
              </a:rPr>
              <a:t>know how </a:t>
            </a:r>
            <a:r>
              <a:rPr sz="1350" dirty="0">
                <a:latin typeface="Arial"/>
                <a:cs typeface="Arial"/>
              </a:rPr>
              <a:t>giant </a:t>
            </a:r>
            <a:r>
              <a:rPr sz="1350" spc="5" dirty="0">
                <a:latin typeface="Arial"/>
                <a:cs typeface="Arial"/>
              </a:rPr>
              <a:t>a  </a:t>
            </a:r>
            <a:r>
              <a:rPr sz="1350" dirty="0">
                <a:latin typeface="Arial"/>
                <a:cs typeface="Arial"/>
              </a:rPr>
              <a:t>rat </a:t>
            </a:r>
            <a:r>
              <a:rPr sz="1350" spc="5" dirty="0">
                <a:latin typeface="Arial"/>
                <a:cs typeface="Arial"/>
              </a:rPr>
              <a:t>could </a:t>
            </a:r>
            <a:r>
              <a:rPr sz="1350" dirty="0">
                <a:latin typeface="Arial"/>
                <a:cs typeface="Arial"/>
              </a:rPr>
              <a:t>be, but the </a:t>
            </a:r>
            <a:r>
              <a:rPr sz="1350" spc="5" dirty="0">
                <a:latin typeface="Arial"/>
                <a:cs typeface="Arial"/>
              </a:rPr>
              <a:t>New Guinea </a:t>
            </a:r>
            <a:r>
              <a:rPr sz="1350" dirty="0">
                <a:latin typeface="Arial"/>
                <a:cs typeface="Arial"/>
              </a:rPr>
              <a:t>rats </a:t>
            </a:r>
            <a:r>
              <a:rPr sz="1350" spc="5" dirty="0">
                <a:latin typeface="Arial"/>
                <a:cs typeface="Arial"/>
              </a:rPr>
              <a:t>weighed no more than 2 </a:t>
            </a:r>
            <a:r>
              <a:rPr sz="1350" dirty="0">
                <a:latin typeface="Arial"/>
                <a:cs typeface="Arial"/>
              </a:rPr>
              <a:t>kg. </a:t>
            </a:r>
            <a:r>
              <a:rPr sz="1350" spc="5" dirty="0">
                <a:latin typeface="Arial"/>
                <a:cs typeface="Arial"/>
              </a:rPr>
              <a:t>A  </a:t>
            </a:r>
            <a:r>
              <a:rPr sz="1350" dirty="0">
                <a:latin typeface="Arial"/>
                <a:cs typeface="Arial"/>
              </a:rPr>
              <a:t>regular </a:t>
            </a:r>
            <a:r>
              <a:rPr sz="1350" spc="5" dirty="0">
                <a:latin typeface="Arial"/>
                <a:cs typeface="Arial"/>
              </a:rPr>
              <a:t>house </a:t>
            </a:r>
            <a:r>
              <a:rPr sz="1350" dirty="0">
                <a:latin typeface="Arial"/>
                <a:cs typeface="Arial"/>
              </a:rPr>
              <a:t>rat (</a:t>
            </a:r>
            <a:r>
              <a:rPr sz="1350" i="1" dirty="0">
                <a:latin typeface="Arial"/>
                <a:cs typeface="Arial"/>
              </a:rPr>
              <a:t>rattus rattus</a:t>
            </a:r>
            <a:r>
              <a:rPr sz="1350" dirty="0">
                <a:latin typeface="Arial"/>
                <a:cs typeface="Arial"/>
              </a:rPr>
              <a:t>) </a:t>
            </a:r>
            <a:r>
              <a:rPr sz="1350" spc="5" dirty="0">
                <a:latin typeface="Arial"/>
                <a:cs typeface="Arial"/>
              </a:rPr>
              <a:t>weighs up </a:t>
            </a:r>
            <a:r>
              <a:rPr sz="1350" dirty="0">
                <a:latin typeface="Arial"/>
                <a:cs typeface="Arial"/>
              </a:rPr>
              <a:t>to 0.2 kg, </a:t>
            </a:r>
            <a:r>
              <a:rPr sz="1350" spc="5" dirty="0">
                <a:latin typeface="Arial"/>
                <a:cs typeface="Arial"/>
              </a:rPr>
              <a:t>so </a:t>
            </a:r>
            <a:r>
              <a:rPr sz="1350" dirty="0">
                <a:latin typeface="Arial"/>
                <a:cs typeface="Arial"/>
              </a:rPr>
              <a:t>we’ll </a:t>
            </a:r>
            <a:r>
              <a:rPr sz="1350" spc="5" dirty="0">
                <a:latin typeface="Arial"/>
                <a:cs typeface="Arial"/>
              </a:rPr>
              <a:t>say </a:t>
            </a:r>
            <a:r>
              <a:rPr sz="1350" dirty="0">
                <a:latin typeface="Arial"/>
                <a:cs typeface="Arial"/>
              </a:rPr>
              <a:t>that </a:t>
            </a:r>
            <a:r>
              <a:rPr sz="1350" spc="5" dirty="0">
                <a:latin typeface="Arial"/>
                <a:cs typeface="Arial"/>
              </a:rPr>
              <a:t>any  weight &gt; 10 kg was </a:t>
            </a:r>
            <a:r>
              <a:rPr sz="1350" dirty="0">
                <a:latin typeface="Arial"/>
                <a:cs typeface="Arial"/>
              </a:rPr>
              <a:t>surely </a:t>
            </a:r>
            <a:r>
              <a:rPr sz="1350" spc="5" dirty="0">
                <a:latin typeface="Arial"/>
                <a:cs typeface="Arial"/>
              </a:rPr>
              <a:t>an </a:t>
            </a:r>
            <a:r>
              <a:rPr sz="1350" dirty="0">
                <a:latin typeface="Arial"/>
                <a:cs typeface="Arial"/>
              </a:rPr>
              <a:t>input error, </a:t>
            </a:r>
            <a:r>
              <a:rPr sz="1350" spc="5" dirty="0">
                <a:latin typeface="Arial"/>
                <a:cs typeface="Arial"/>
              </a:rPr>
              <a:t>perhaps confusing grams and  </a:t>
            </a:r>
            <a:r>
              <a:rPr sz="1350" dirty="0">
                <a:latin typeface="Arial"/>
                <a:cs typeface="Arial"/>
              </a:rPr>
              <a:t>kilograms. </a:t>
            </a:r>
            <a:r>
              <a:rPr sz="1350" spc="5" dirty="0">
                <a:latin typeface="Arial"/>
                <a:cs typeface="Arial"/>
              </a:rPr>
              <a:t>Thus,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checks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are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603068" y="2343175"/>
            <a:ext cx="5454015" cy="1101725"/>
          </a:xfrm>
          <a:custGeom>
            <a:avLst/>
            <a:gdLst/>
            <a:ahLst/>
            <a:cxnLst/>
            <a:rect l="l" t="t" r="r" b="b"/>
            <a:pathLst>
              <a:path w="5454015" h="1101725">
                <a:moveTo>
                  <a:pt x="0" y="0"/>
                </a:moveTo>
                <a:lnTo>
                  <a:pt x="5453783" y="0"/>
                </a:lnTo>
                <a:lnTo>
                  <a:pt x="5453783" y="1101487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603068" y="2343175"/>
            <a:ext cx="0" cy="1101725"/>
          </a:xfrm>
          <a:custGeom>
            <a:avLst/>
            <a:gdLst/>
            <a:ahLst/>
            <a:cxnLst/>
            <a:rect l="l" t="t" r="r" b="b"/>
            <a:pathLst>
              <a:path h="1101725">
                <a:moveTo>
                  <a:pt x="0" y="1101487"/>
                </a:moveTo>
                <a:lnTo>
                  <a:pt x="0" y="0"/>
                </a:lnTo>
              </a:path>
            </a:pathLst>
          </a:custGeom>
          <a:ln w="771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50" dirty="0"/>
              <a:t> </a:t>
            </a:r>
            <a:r>
              <a:rPr spc="20" dirty="0"/>
              <a:t>5.41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34603"/>
            <a:ext cx="6060440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100" spc="20" dirty="0">
                <a:latin typeface="Arial"/>
                <a:cs typeface="Arial"/>
              </a:rPr>
              <a:t>Run </a:t>
            </a:r>
            <a:r>
              <a:rPr sz="1100" spc="15" dirty="0">
                <a:latin typeface="Arial"/>
                <a:cs typeface="Arial"/>
              </a:rPr>
              <a:t>the </a:t>
            </a:r>
            <a:r>
              <a:rPr sz="1100" spc="10" dirty="0">
                <a:latin typeface="Arial"/>
                <a:cs typeface="Arial"/>
              </a:rPr>
              <a:t>following test </a:t>
            </a:r>
            <a:r>
              <a:rPr sz="1100" spc="15" dirty="0">
                <a:latin typeface="Arial"/>
                <a:cs typeface="Arial"/>
              </a:rPr>
              <a:t>program and supply </a:t>
            </a:r>
            <a:r>
              <a:rPr sz="1100" spc="10" dirty="0">
                <a:latin typeface="Arial"/>
                <a:cs typeface="Arial"/>
              </a:rPr>
              <a:t>inputs </a:t>
            </a:r>
            <a:r>
              <a:rPr sz="1100" spc="15" dirty="0">
                <a:latin typeface="Arial"/>
                <a:cs typeface="Arial"/>
              </a:rPr>
              <a:t>2 and </a:t>
            </a:r>
            <a:r>
              <a:rPr sz="1100" spc="20" dirty="0">
                <a:latin typeface="Courier" charset="0"/>
                <a:cs typeface="Courier" charset="0"/>
              </a:rPr>
              <a:t>three</a:t>
            </a:r>
            <a:r>
              <a:rPr sz="1100" spc="-38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Arial"/>
                <a:cs typeface="Arial"/>
              </a:rPr>
              <a:t>at </a:t>
            </a:r>
            <a:r>
              <a:rPr sz="1100" spc="15" dirty="0">
                <a:latin typeface="Arial"/>
                <a:cs typeface="Arial"/>
              </a:rPr>
              <a:t>the prompts. What happens?  </a:t>
            </a:r>
            <a:r>
              <a:rPr sz="1100" spc="20" dirty="0">
                <a:latin typeface="Arial"/>
                <a:cs typeface="Arial"/>
              </a:rPr>
              <a:t>Why?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09" y="1130876"/>
            <a:ext cx="5909310" cy="1396365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450" marR="4599305">
              <a:lnSpc>
                <a:spcPct val="100000"/>
              </a:lnSpc>
              <a:spcBef>
                <a:spcPts val="350"/>
              </a:spcBef>
            </a:pPr>
            <a:r>
              <a:rPr sz="650" spc="15" dirty="0">
                <a:latin typeface="Courier" charset="0"/>
                <a:cs typeface="Courier" charset="0"/>
              </a:rPr>
              <a:t>import java.util.Scanner  public class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Test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public static void main(String[]</a:t>
            </a:r>
            <a:r>
              <a:rPr sz="650" spc="25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args)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56870" marR="3505835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Scanner in = new Scanner(System.in);  System.out.print("Enter an integer: ");  int m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in.nextInt();</a:t>
            </a:r>
            <a:endParaRPr sz="650" dirty="0">
              <a:latin typeface="Courier" charset="0"/>
              <a:cs typeface="Courier" charset="0"/>
            </a:endParaRPr>
          </a:p>
          <a:p>
            <a:pPr marL="356870" marR="3246755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System.out.print("Enter another integer: ");  int n =</a:t>
            </a:r>
            <a:r>
              <a:rPr sz="650" spc="-3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in.nextInt();</a:t>
            </a:r>
            <a:endParaRPr sz="650" dirty="0">
              <a:latin typeface="Courier" charset="0"/>
              <a:cs typeface="Courier" charset="0"/>
            </a:endParaRPr>
          </a:p>
          <a:p>
            <a:pPr marL="35687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System.out.println(m + " " +</a:t>
            </a:r>
            <a:r>
              <a:rPr sz="650" dirty="0">
                <a:latin typeface="Courier" charset="0"/>
                <a:cs typeface="Courier" charset="0"/>
              </a:rPr>
              <a:t> </a:t>
            </a:r>
            <a:r>
              <a:rPr sz="650" spc="15" dirty="0">
                <a:latin typeface="Courier" charset="0"/>
                <a:cs typeface="Courier" charset="0"/>
              </a:rPr>
              <a:t>n);</a:t>
            </a:r>
            <a:endParaRPr sz="650" dirty="0">
              <a:latin typeface="Courier" charset="0"/>
              <a:cs typeface="Courier" charset="0"/>
            </a:endParaRPr>
          </a:p>
          <a:p>
            <a:pPr marL="20066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44450">
              <a:lnSpc>
                <a:spcPct val="100000"/>
              </a:lnSpc>
              <a:spcBef>
                <a:spcPts val="10"/>
              </a:spcBef>
            </a:pPr>
            <a:r>
              <a:rPr sz="650" spc="1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40" y="2592316"/>
            <a:ext cx="525018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The second </a:t>
            </a:r>
            <a:r>
              <a:rPr sz="1350" dirty="0">
                <a:latin typeface="Arial"/>
                <a:cs typeface="Arial"/>
              </a:rPr>
              <a:t>input fails, </a:t>
            </a:r>
            <a:r>
              <a:rPr sz="1350" spc="5" dirty="0">
                <a:latin typeface="Arial"/>
                <a:cs typeface="Arial"/>
              </a:rPr>
              <a:t>and </a:t>
            </a:r>
            <a:r>
              <a:rPr sz="1350" dirty="0">
                <a:latin typeface="Arial"/>
                <a:cs typeface="Arial"/>
              </a:rPr>
              <a:t>the </a:t>
            </a:r>
            <a:r>
              <a:rPr sz="1350" spc="5" dirty="0">
                <a:latin typeface="Arial"/>
                <a:cs typeface="Arial"/>
              </a:rPr>
              <a:t>program terminates </a:t>
            </a:r>
            <a:r>
              <a:rPr sz="1350" dirty="0">
                <a:latin typeface="Arial"/>
                <a:cs typeface="Arial"/>
              </a:rPr>
              <a:t>without  printing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anything.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-5" dirty="0"/>
              <a:t>5.1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598" y="747862"/>
            <a:ext cx="5898515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</a:pPr>
            <a:r>
              <a:rPr sz="1100" spc="10" dirty="0">
                <a:latin typeface="Arial"/>
                <a:cs typeface="Arial"/>
              </a:rPr>
              <a:t>In </a:t>
            </a:r>
            <a:r>
              <a:rPr sz="1100" spc="20" dirty="0">
                <a:latin typeface="Arial"/>
                <a:cs typeface="Arial"/>
              </a:rPr>
              <a:t>some </a:t>
            </a:r>
            <a:r>
              <a:rPr sz="1100" spc="15" dirty="0">
                <a:latin typeface="Arial"/>
                <a:cs typeface="Arial"/>
              </a:rPr>
              <a:t>Asian </a:t>
            </a:r>
            <a:r>
              <a:rPr sz="1100" spc="10" dirty="0">
                <a:latin typeface="Arial"/>
                <a:cs typeface="Arial"/>
              </a:rPr>
              <a:t>countries, </a:t>
            </a:r>
            <a:r>
              <a:rPr sz="1100" spc="15" dirty="0">
                <a:latin typeface="Arial"/>
                <a:cs typeface="Arial"/>
              </a:rPr>
              <a:t>the number 14 </a:t>
            </a:r>
            <a:r>
              <a:rPr sz="1100" spc="10" dirty="0">
                <a:latin typeface="Arial"/>
                <a:cs typeface="Arial"/>
              </a:rPr>
              <a:t>is </a:t>
            </a:r>
            <a:r>
              <a:rPr sz="1100" spc="15" dirty="0">
                <a:latin typeface="Arial"/>
                <a:cs typeface="Arial"/>
              </a:rPr>
              <a:t>considered unlucky. </a:t>
            </a:r>
            <a:r>
              <a:rPr sz="1100" spc="20" dirty="0">
                <a:latin typeface="Arial"/>
                <a:cs typeface="Arial"/>
              </a:rPr>
              <a:t>Some </a:t>
            </a:r>
            <a:r>
              <a:rPr sz="1100" spc="10" dirty="0">
                <a:latin typeface="Arial"/>
                <a:cs typeface="Arial"/>
              </a:rPr>
              <a:t>building </a:t>
            </a:r>
            <a:r>
              <a:rPr sz="1100" spc="15" dirty="0">
                <a:latin typeface="Arial"/>
                <a:cs typeface="Arial"/>
              </a:rPr>
              <a:t>owners play </a:t>
            </a:r>
            <a:r>
              <a:rPr sz="1100" spc="5" dirty="0">
                <a:latin typeface="Arial"/>
                <a:cs typeface="Arial"/>
              </a:rPr>
              <a:t>it  </a:t>
            </a:r>
            <a:r>
              <a:rPr sz="1100" spc="15" dirty="0">
                <a:latin typeface="Arial"/>
                <a:cs typeface="Arial"/>
              </a:rPr>
              <a:t>safe and </a:t>
            </a:r>
            <a:r>
              <a:rPr sz="1100" spc="10" dirty="0">
                <a:latin typeface="Arial"/>
                <a:cs typeface="Arial"/>
              </a:rPr>
              <a:t>skip </a:t>
            </a:r>
            <a:r>
              <a:rPr sz="1100" spc="15" dirty="0">
                <a:latin typeface="Arial"/>
                <a:cs typeface="Arial"/>
              </a:rPr>
              <a:t>both the </a:t>
            </a:r>
            <a:r>
              <a:rPr sz="1100" spc="10" dirty="0">
                <a:latin typeface="Arial"/>
                <a:cs typeface="Arial"/>
              </a:rPr>
              <a:t>thirteenth </a:t>
            </a:r>
            <a:r>
              <a:rPr sz="1100" spc="15" dirty="0">
                <a:latin typeface="Arial"/>
                <a:cs typeface="Arial"/>
              </a:rPr>
              <a:t>and the fourteenth </a:t>
            </a:r>
            <a:r>
              <a:rPr sz="1100" spc="10" dirty="0">
                <a:latin typeface="Arial"/>
                <a:cs typeface="Arial"/>
              </a:rPr>
              <a:t>floor. </a:t>
            </a:r>
            <a:r>
              <a:rPr sz="1100" spc="20" dirty="0">
                <a:latin typeface="Arial"/>
                <a:cs typeface="Arial"/>
              </a:rPr>
              <a:t>How </a:t>
            </a:r>
            <a:r>
              <a:rPr sz="1100" spc="15" dirty="0">
                <a:latin typeface="Arial"/>
                <a:cs typeface="Arial"/>
              </a:rPr>
              <a:t>would you modify the sample  program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handle such 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building?</a:t>
            </a:r>
            <a:endParaRPr sz="1100" dirty="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795"/>
              </a:spcBef>
            </a:pPr>
            <a:r>
              <a:rPr sz="1350" b="1" spc="5" dirty="0">
                <a:latin typeface="Arial"/>
                <a:cs typeface="Arial"/>
              </a:rPr>
              <a:t>Answer: </a:t>
            </a:r>
            <a:r>
              <a:rPr sz="1350" spc="5" dirty="0">
                <a:latin typeface="Arial"/>
                <a:cs typeface="Arial"/>
              </a:rPr>
              <a:t>Change </a:t>
            </a:r>
            <a:r>
              <a:rPr sz="1350" dirty="0">
                <a:latin typeface="Arial"/>
                <a:cs typeface="Arial"/>
              </a:rPr>
              <a:t>the if </a:t>
            </a:r>
            <a:r>
              <a:rPr sz="1350" spc="5" dirty="0">
                <a:latin typeface="Arial"/>
                <a:cs typeface="Arial"/>
              </a:rPr>
              <a:t>statement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431" y="1641687"/>
            <a:ext cx="5454015" cy="545661"/>
          </a:xfrm>
          <a:prstGeom prst="rect">
            <a:avLst/>
          </a:prstGeom>
          <a:ln w="7713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14"/>
              </a:spcBef>
            </a:pPr>
            <a:r>
              <a:rPr sz="800" spc="5" dirty="0">
                <a:latin typeface="Courier" charset="0"/>
                <a:cs typeface="Courier" charset="0"/>
              </a:rPr>
              <a:t>if (floor &gt;</a:t>
            </a:r>
            <a:r>
              <a:rPr sz="800" spc="-4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14)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5585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actualFloor = floor -</a:t>
            </a:r>
            <a:r>
              <a:rPr sz="800" dirty="0">
                <a:latin typeface="Courier" charset="0"/>
                <a:cs typeface="Courier" charset="0"/>
              </a:rPr>
              <a:t> </a:t>
            </a:r>
            <a:r>
              <a:rPr sz="800" spc="5" dirty="0">
                <a:latin typeface="Courier" charset="0"/>
                <a:cs typeface="Courier" charset="0"/>
              </a:rPr>
              <a:t>2;</a:t>
            </a:r>
            <a:endParaRPr sz="800" dirty="0">
              <a:latin typeface="Courier" charset="0"/>
              <a:cs typeface="Courier" charset="0"/>
            </a:endParaRPr>
          </a:p>
          <a:p>
            <a:pPr marL="48260">
              <a:lnSpc>
                <a:spcPct val="100000"/>
              </a:lnSpc>
              <a:spcBef>
                <a:spcPts val="10"/>
              </a:spcBef>
            </a:pPr>
            <a:r>
              <a:rPr sz="800" spc="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5046</Words>
  <Application>Microsoft Office PowerPoint</Application>
  <PresentationFormat>Custom</PresentationFormat>
  <Paragraphs>815</Paragraphs>
  <Slides>89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Chapter 5 – Decisions</vt:lpstr>
      <vt:lpstr>Chapter Goals</vt:lpstr>
      <vt:lpstr>The if Statement</vt:lpstr>
      <vt:lpstr>The if Statement</vt:lpstr>
      <vt:lpstr>The if Statement</vt:lpstr>
      <vt:lpstr>The if Statement</vt:lpstr>
      <vt:lpstr>Syntax 5.1 The if Statement</vt:lpstr>
      <vt:lpstr>section_1/ElevatorSimulation.java</vt:lpstr>
      <vt:lpstr>Self Check 5.1</vt:lpstr>
      <vt:lpstr>Self Check 5.2</vt:lpstr>
      <vt:lpstr>Self Check 5.3</vt:lpstr>
      <vt:lpstr>Self Check 5.4</vt:lpstr>
      <vt:lpstr>Self Check 5.5</vt:lpstr>
      <vt:lpstr>Avoid Duplication in Branches</vt:lpstr>
      <vt:lpstr>Avoid Duplication in Branches (continued)</vt:lpstr>
      <vt:lpstr>Comparing Values: Relational Operators</vt:lpstr>
      <vt:lpstr>Comparing Values: Relational Operators</vt:lpstr>
      <vt:lpstr>Syntax 5.2 Comparisons</vt:lpstr>
      <vt:lpstr>Comparing Floating-Point Numbers</vt:lpstr>
      <vt:lpstr>Comparing Floating-Point Numbers</vt:lpstr>
      <vt:lpstr>Comparing Strings</vt:lpstr>
      <vt:lpstr>Comparing Strings - compareTo method</vt:lpstr>
      <vt:lpstr>Lexicographic Ordering</vt:lpstr>
      <vt:lpstr>Comparing Objects</vt:lpstr>
      <vt:lpstr>Object Comparison</vt:lpstr>
      <vt:lpstr>Testing for null</vt:lpstr>
      <vt:lpstr>Relational Operator Examples</vt:lpstr>
      <vt:lpstr>Self Check 5.6</vt:lpstr>
      <vt:lpstr>Self Check 5.7</vt:lpstr>
      <vt:lpstr>Self Check 5.8</vt:lpstr>
      <vt:lpstr>Self Check 5.9</vt:lpstr>
      <vt:lpstr>Self Check 5.10</vt:lpstr>
      <vt:lpstr>Self Check 5.11</vt:lpstr>
      <vt:lpstr>Self Check 5.12</vt:lpstr>
      <vt:lpstr>Multiple Alternatives: Sequences of  Comparisons</vt:lpstr>
      <vt:lpstr>Multiple Alternatives: Sequences of  Comparisons (Continue)</vt:lpstr>
      <vt:lpstr>Multiple Alternatives</vt:lpstr>
      <vt:lpstr>Multiple Alternatives - Flowchart</vt:lpstr>
      <vt:lpstr>Multiple Alternatives</vt:lpstr>
      <vt:lpstr>Multiple Alternatives</vt:lpstr>
      <vt:lpstr>Self Check 5.13</vt:lpstr>
      <vt:lpstr>Self Check 5.14</vt:lpstr>
      <vt:lpstr>Self Check 5.15</vt:lpstr>
      <vt:lpstr>Self Check 5.16</vt:lpstr>
      <vt:lpstr>Self Check 5.17</vt:lpstr>
      <vt:lpstr>Self Check 5.18</vt:lpstr>
      <vt:lpstr>Nested Branches</vt:lpstr>
      <vt:lpstr>Nested Branches - Flowchart</vt:lpstr>
      <vt:lpstr>section_4/TaxReturn.java</vt:lpstr>
      <vt:lpstr>section_4/TaxCalculator.java</vt:lpstr>
      <vt:lpstr>Self Check 5.19</vt:lpstr>
      <vt:lpstr>Self Check 5.20</vt:lpstr>
      <vt:lpstr>Self Check 5.21</vt:lpstr>
      <vt:lpstr>Self Check 5.22</vt:lpstr>
      <vt:lpstr>Self Check 5.23</vt:lpstr>
      <vt:lpstr>Problem Solving: Flowcharts</vt:lpstr>
      <vt:lpstr>Problem Solving: Flowcharts</vt:lpstr>
      <vt:lpstr>Slide 58</vt:lpstr>
      <vt:lpstr>Problem Solving: Flowcharts</vt:lpstr>
      <vt:lpstr>Problem Solving: Flowcharts</vt:lpstr>
      <vt:lpstr>Self Check 5.24</vt:lpstr>
      <vt:lpstr>Self Check 5.25</vt:lpstr>
      <vt:lpstr>Self Check 5.26</vt:lpstr>
      <vt:lpstr>Self Check 5.27</vt:lpstr>
      <vt:lpstr>Self Check 5.28</vt:lpstr>
      <vt:lpstr>Problem Solving: Selecting Test Cases</vt:lpstr>
      <vt:lpstr>Problem Solving: Selecting Test Cases</vt:lpstr>
      <vt:lpstr>Self Check 5.29</vt:lpstr>
      <vt:lpstr>Self Check 5.30</vt:lpstr>
      <vt:lpstr>Self Check 5.31</vt:lpstr>
      <vt:lpstr>Self Check 5.32</vt:lpstr>
      <vt:lpstr>Boolean Variables and Operators</vt:lpstr>
      <vt:lpstr>Boolean Variables and Operators</vt:lpstr>
      <vt:lpstr>Boolean Variables and Operators</vt:lpstr>
      <vt:lpstr>Boolean Variables and Operators</vt:lpstr>
      <vt:lpstr>Boolean Variables and Operators</vt:lpstr>
      <vt:lpstr>Boolean Variables and Operators</vt:lpstr>
      <vt:lpstr>Self Check 5.33</vt:lpstr>
      <vt:lpstr>Self Check 5.34</vt:lpstr>
      <vt:lpstr>Self Check 5.35</vt:lpstr>
      <vt:lpstr>Self Check 5.36</vt:lpstr>
      <vt:lpstr>Self Check 5.37</vt:lpstr>
      <vt:lpstr>Application: Input Validation</vt:lpstr>
      <vt:lpstr>Section_8/ElevatorSimulation2.java</vt:lpstr>
      <vt:lpstr>Self Check 5.38</vt:lpstr>
      <vt:lpstr>Self Check 5.39</vt:lpstr>
      <vt:lpstr>Self Check 5.40</vt:lpstr>
      <vt:lpstr>Slide 88</vt:lpstr>
      <vt:lpstr>Self Check 5.41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– Decisions</dc:title>
  <dc:creator>GDonini</dc:creator>
  <cp:lastModifiedBy>GD</cp:lastModifiedBy>
  <cp:revision>6</cp:revision>
  <dcterms:created xsi:type="dcterms:W3CDTF">2016-01-18T23:24:11Z</dcterms:created>
  <dcterms:modified xsi:type="dcterms:W3CDTF">2016-01-23T05:06:26Z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