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64" r:id="rId7"/>
    <p:sldId id="265" r:id="rId8"/>
    <p:sldId id="266" r:id="rId9"/>
    <p:sldId id="267" r:id="rId10"/>
    <p:sldId id="269" r:id="rId11"/>
    <p:sldId id="270" r:id="rId12"/>
    <p:sldId id="271" r:id="rId13"/>
    <p:sldId id="272" r:id="rId14"/>
    <p:sldId id="273" r:id="rId15"/>
    <p:sldId id="274" r:id="rId16"/>
    <p:sldId id="276" r:id="rId17"/>
    <p:sldId id="277" r:id="rId18"/>
    <p:sldId id="278" r:id="rId19"/>
    <p:sldId id="280" r:id="rId20"/>
    <p:sldId id="282" r:id="rId21"/>
    <p:sldId id="284" r:id="rId22"/>
    <p:sldId id="285" r:id="rId23"/>
    <p:sldId id="286" r:id="rId24"/>
    <p:sldId id="288" r:id="rId25"/>
    <p:sldId id="289" r:id="rId26"/>
    <p:sldId id="290" r:id="rId27"/>
    <p:sldId id="291" r:id="rId28"/>
    <p:sldId id="293" r:id="rId29"/>
    <p:sldId id="295"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1" r:id="rId44"/>
    <p:sldId id="313" r:id="rId45"/>
    <p:sldId id="314" r:id="rId46"/>
    <p:sldId id="315" r:id="rId47"/>
    <p:sldId id="316" r:id="rId48"/>
    <p:sldId id="318" r:id="rId49"/>
    <p:sldId id="320" r:id="rId50"/>
    <p:sldId id="321" r:id="rId51"/>
    <p:sldId id="322" r:id="rId52"/>
    <p:sldId id="323" r:id="rId53"/>
    <p:sldId id="324" r:id="rId54"/>
    <p:sldId id="325" r:id="rId55"/>
    <p:sldId id="327" r:id="rId56"/>
    <p:sldId id="328" r:id="rId57"/>
    <p:sldId id="330" r:id="rId58"/>
    <p:sldId id="331" r:id="rId59"/>
    <p:sldId id="332" r:id="rId60"/>
    <p:sldId id="333" r:id="rId61"/>
    <p:sldId id="334" r:id="rId62"/>
    <p:sldId id="336" r:id="rId63"/>
    <p:sldId id="337" r:id="rId64"/>
    <p:sldId id="338" r:id="rId65"/>
    <p:sldId id="339" r:id="rId66"/>
    <p:sldId id="340" r:id="rId67"/>
    <p:sldId id="341" r:id="rId68"/>
    <p:sldId id="342" r:id="rId69"/>
    <p:sldId id="343" r:id="rId70"/>
    <p:sldId id="344" r:id="rId71"/>
    <p:sldId id="345" r:id="rId72"/>
    <p:sldId id="347" r:id="rId73"/>
    <p:sldId id="348" r:id="rId74"/>
    <p:sldId id="349" r:id="rId75"/>
    <p:sldId id="350" r:id="rId76"/>
    <p:sldId id="352" r:id="rId77"/>
    <p:sldId id="353" r:id="rId78"/>
    <p:sldId id="354" r:id="rId79"/>
    <p:sldId id="355" r:id="rId80"/>
    <p:sldId id="356" r:id="rId81"/>
    <p:sldId id="357" r:id="rId82"/>
    <p:sldId id="358" r:id="rId83"/>
    <p:sldId id="359" r:id="rId84"/>
    <p:sldId id="360" r:id="rId85"/>
    <p:sldId id="361" r:id="rId86"/>
    <p:sldId id="362" r:id="rId87"/>
  </p:sldIdLst>
  <p:sldSz cx="7315200" cy="5486400" type="B5JIS"/>
  <p:notesSz cx="7315200" cy="548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9"/>
    <p:restoredTop sz="94712"/>
  </p:normalViewPr>
  <p:slideViewPr>
    <p:cSldViewPr>
      <p:cViewPr varScale="1">
        <p:scale>
          <a:sx n="124" d="100"/>
          <a:sy n="124" d="100"/>
        </p:scale>
        <p:origin x="-11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2" name="Holder 2"/>
          <p:cNvSpPr>
            <a:spLocks noGrp="1"/>
          </p:cNvSpPr>
          <p:nvPr>
            <p:ph type="ctrTitle"/>
          </p:nvPr>
        </p:nvSpPr>
        <p:spPr>
          <a:xfrm>
            <a:off x="723900" y="275590"/>
            <a:ext cx="5867400" cy="721360"/>
          </a:xfrm>
          <a:prstGeom prst="rect">
            <a:avLst/>
          </a:prstGeom>
        </p:spPr>
        <p:txBody>
          <a:bodyPr wrap="square" lIns="0" tIns="0" rIns="0" bIns="0">
            <a:spAutoFit/>
          </a:bodyPr>
          <a:lstStyle>
            <a:lvl1pPr>
              <a:defRPr sz="235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097280" y="3072384"/>
            <a:ext cx="5120640" cy="1371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365760" y="1261872"/>
            <a:ext cx="3182112" cy="362102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767328" y="1261872"/>
            <a:ext cx="3182112" cy="362102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36600" y="1051565"/>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3900" y="289560"/>
            <a:ext cx="5867400" cy="707390"/>
          </a:xfrm>
          <a:prstGeom prst="rect">
            <a:avLst/>
          </a:prstGeom>
        </p:spPr>
        <p:txBody>
          <a:bodyPr wrap="square" lIns="0" tIns="0" rIns="0" bIns="0">
            <a:spAutoFit/>
          </a:bodyPr>
          <a:lstStyle>
            <a:lvl1pPr>
              <a:defRPr sz="23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723900" y="923543"/>
            <a:ext cx="5867400" cy="3719195"/>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487168" y="5102352"/>
            <a:ext cx="2340864" cy="2743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65760" y="5102352"/>
            <a:ext cx="1682496" cy="2743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1/22/2016</a:t>
            </a:fld>
            <a:endParaRPr lang="en-US"/>
          </a:p>
        </p:txBody>
      </p:sp>
      <p:sp>
        <p:nvSpPr>
          <p:cNvPr id="6" name="Holder 6"/>
          <p:cNvSpPr>
            <a:spLocks noGrp="1"/>
          </p:cNvSpPr>
          <p:nvPr>
            <p:ph type="sldNum" sz="quarter" idx="7"/>
          </p:nvPr>
        </p:nvSpPr>
        <p:spPr>
          <a:xfrm>
            <a:off x="5266944" y="5102352"/>
            <a:ext cx="1682496" cy="2743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localhost\Users\Mili\Downloads\BJ6_LectureSlides\ch13\code\section_1\Triangle.java"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localhost\Users\Mili\Downloads\BJ6_LectureSlides\ch13\code\section_1\TriangleTester.java"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localhost\Users\Mili\Downloads\BJ6_LectureSlides\ch13\code\section_3\RecursiveFib.java"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localhost\Users\Mili\Downloads\BJ6_LectureSlides\ch13\code\section_3\RecursiveFibTracer.jav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localhost\Users\Mili\Downloads\BJ6_LectureSlides\ch13\code\section_3\LoopFib.java"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file:///\\localhost\Users\Mili\Downloads\BJ6_LectureSlides\ch13\code\section_4\Permutations.java"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localhost\Users\Mili\Downloads\BJ6_LectureSlides\ch13\code\section_5\Evaluator.java"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localhost\Users\Mili\Downloads\BJ6_LectureSlides\ch13\code\section_5\ExpressionTokenizer.java"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localhost\Users\Mili\Downloads\BJ6_LectureSlides\ch13\code\section_5\ExpressionCalculator.java"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file:///\\localhost\Users\Mili\Downloads\BJ6_LectureSlides\ch13\code\section_6\PartialSolution.java"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file:///\\localhost\Users\Mili\Downloads\BJ6_LectureSlides\ch13\code\section_6\Queen.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82.xml.rels><?xml version="1.0" encoding="UTF-8" standalone="yes"?>
<Relationships xmlns="http://schemas.openxmlformats.org/package/2006/relationships"><Relationship Id="rId2" Type="http://schemas.openxmlformats.org/officeDocument/2006/relationships/hyperlink" Target="file:///\\localhost\Users\Mili\Downloads\BJ6_LectureSlides\ch13\code\section_6\EightQueens.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0"/>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5" dirty="0"/>
              <a:t>Chapter </a:t>
            </a:r>
            <a:r>
              <a:rPr spc="145" dirty="0"/>
              <a:t>13 </a:t>
            </a:r>
            <a:r>
              <a:rPr spc="330" dirty="0"/>
              <a:t>–</a:t>
            </a:r>
            <a:r>
              <a:rPr spc="-160" dirty="0"/>
              <a:t> </a:t>
            </a:r>
            <a:r>
              <a:rPr spc="150" dirty="0"/>
              <a:t>Recursion</a:t>
            </a:r>
          </a:p>
        </p:txBody>
      </p:sp>
      <p:sp>
        <p:nvSpPr>
          <p:cNvPr id="4" name="object 2"/>
          <p:cNvSpPr>
            <a:spLocks noChangeAspect="1"/>
          </p:cNvSpPr>
          <p:nvPr/>
        </p:nvSpPr>
        <p:spPr>
          <a:xfrm>
            <a:off x="1905000" y="996950"/>
            <a:ext cx="3135498" cy="3931920"/>
          </a:xfrm>
          <a:prstGeom prst="rect">
            <a:avLst/>
          </a:prstGeom>
          <a:blipFill>
            <a:blip r:embed="rId2" cstate="print"/>
            <a:stretch>
              <a:fillRect/>
            </a:stretch>
          </a:blipFill>
          <a:effectLst>
            <a:outerShdw blurRad="50800" dist="50800" dir="5400000" sx="1000" sy="1000" algn="ctr" rotWithShape="0">
              <a:srgbClr val="000000"/>
            </a:outerShdw>
          </a:effectLst>
        </p:spPr>
        <p:txBody>
          <a:bodyPr wrap="square" lIns="0" tIns="0" rIns="0" bIns="0" rtlCol="0"/>
          <a:lstStyle/>
          <a:p>
            <a:pPr algn="ctr"/>
            <a:endParaRPr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0"/>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0" dirty="0"/>
              <a:t>Recursion</a:t>
            </a:r>
          </a:p>
        </p:txBody>
      </p:sp>
      <p:sp>
        <p:nvSpPr>
          <p:cNvPr id="4" name="object 4"/>
          <p:cNvSpPr/>
          <p:nvPr/>
        </p:nvSpPr>
        <p:spPr>
          <a:xfrm>
            <a:off x="878839" y="106172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205740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1315719" y="2443481"/>
            <a:ext cx="50800" cy="50800"/>
          </a:xfrm>
          <a:custGeom>
            <a:avLst/>
            <a:gdLst/>
            <a:ahLst/>
            <a:cxnLst/>
            <a:rect l="l" t="t" r="r" b="b"/>
            <a:pathLst>
              <a:path w="50800" h="50800">
                <a:moveTo>
                  <a:pt x="25400" y="50800"/>
                </a:moveTo>
                <a:lnTo>
                  <a:pt x="14286" y="49217"/>
                </a:lnTo>
                <a:lnTo>
                  <a:pt x="6348" y="44462"/>
                </a:lnTo>
                <a:lnTo>
                  <a:pt x="1587" y="36526"/>
                </a:lnTo>
                <a:lnTo>
                  <a:pt x="0" y="25400"/>
                </a:lnTo>
                <a:lnTo>
                  <a:pt x="1587" y="14273"/>
                </a:lnTo>
                <a:lnTo>
                  <a:pt x="6348" y="6337"/>
                </a:lnTo>
                <a:lnTo>
                  <a:pt x="14286" y="1582"/>
                </a:lnTo>
                <a:lnTo>
                  <a:pt x="25400" y="0"/>
                </a:lnTo>
                <a:lnTo>
                  <a:pt x="36513" y="1582"/>
                </a:lnTo>
                <a:lnTo>
                  <a:pt x="44451" y="6337"/>
                </a:lnTo>
                <a:lnTo>
                  <a:pt x="49212" y="14273"/>
                </a:lnTo>
                <a:lnTo>
                  <a:pt x="50800" y="25400"/>
                </a:lnTo>
                <a:lnTo>
                  <a:pt x="49212" y="36526"/>
                </a:lnTo>
                <a:lnTo>
                  <a:pt x="44451" y="44462"/>
                </a:lnTo>
                <a:lnTo>
                  <a:pt x="36513" y="49217"/>
                </a:lnTo>
                <a:lnTo>
                  <a:pt x="25400" y="50800"/>
                </a:lnTo>
                <a:close/>
              </a:path>
            </a:pathLst>
          </a:custGeom>
          <a:solidFill>
            <a:srgbClr val="000000"/>
          </a:solidFill>
        </p:spPr>
        <p:txBody>
          <a:bodyPr wrap="square" lIns="0" tIns="0" rIns="0" bIns="0" rtlCol="0"/>
          <a:lstStyle/>
          <a:p>
            <a:endParaRPr/>
          </a:p>
        </p:txBody>
      </p:sp>
      <p:sp>
        <p:nvSpPr>
          <p:cNvPr id="7" name="object 7"/>
          <p:cNvSpPr/>
          <p:nvPr/>
        </p:nvSpPr>
        <p:spPr>
          <a:xfrm>
            <a:off x="1315719" y="2961640"/>
            <a:ext cx="50800" cy="50800"/>
          </a:xfrm>
          <a:custGeom>
            <a:avLst/>
            <a:gdLst/>
            <a:ahLst/>
            <a:cxnLst/>
            <a:rect l="l" t="t" r="r" b="b"/>
            <a:pathLst>
              <a:path w="50800" h="50800">
                <a:moveTo>
                  <a:pt x="25400" y="50800"/>
                </a:moveTo>
                <a:lnTo>
                  <a:pt x="14286" y="49217"/>
                </a:lnTo>
                <a:lnTo>
                  <a:pt x="6348" y="44462"/>
                </a:lnTo>
                <a:lnTo>
                  <a:pt x="1587" y="36526"/>
                </a:lnTo>
                <a:lnTo>
                  <a:pt x="0" y="25400"/>
                </a:lnTo>
                <a:lnTo>
                  <a:pt x="1587" y="14273"/>
                </a:lnTo>
                <a:lnTo>
                  <a:pt x="6348" y="6337"/>
                </a:lnTo>
                <a:lnTo>
                  <a:pt x="14286" y="1582"/>
                </a:lnTo>
                <a:lnTo>
                  <a:pt x="25400" y="0"/>
                </a:lnTo>
                <a:lnTo>
                  <a:pt x="36513" y="1582"/>
                </a:lnTo>
                <a:lnTo>
                  <a:pt x="44451" y="6337"/>
                </a:lnTo>
                <a:lnTo>
                  <a:pt x="49212" y="14273"/>
                </a:lnTo>
                <a:lnTo>
                  <a:pt x="50800" y="25400"/>
                </a:lnTo>
                <a:lnTo>
                  <a:pt x="49212" y="36526"/>
                </a:lnTo>
                <a:lnTo>
                  <a:pt x="44451" y="44462"/>
                </a:lnTo>
                <a:lnTo>
                  <a:pt x="36513" y="49217"/>
                </a:lnTo>
                <a:lnTo>
                  <a:pt x="25400" y="50800"/>
                </a:lnTo>
                <a:close/>
              </a:path>
            </a:pathLst>
          </a:custGeom>
          <a:solidFill>
            <a:srgbClr val="000000"/>
          </a:solidFill>
        </p:spPr>
        <p:txBody>
          <a:bodyPr wrap="square" lIns="0" tIns="0" rIns="0" bIns="0" rtlCol="0"/>
          <a:lstStyle/>
          <a:p>
            <a:endParaRPr/>
          </a:p>
        </p:txBody>
      </p:sp>
      <p:sp>
        <p:nvSpPr>
          <p:cNvPr id="8" name="object 8"/>
          <p:cNvSpPr/>
          <p:nvPr/>
        </p:nvSpPr>
        <p:spPr>
          <a:xfrm>
            <a:off x="878839" y="3571240"/>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1065212" y="894120"/>
            <a:ext cx="5161280" cy="3159125"/>
          </a:xfrm>
          <a:prstGeom prst="rect">
            <a:avLst/>
          </a:prstGeom>
        </p:spPr>
        <p:txBody>
          <a:bodyPr vert="horz" wrap="square" lIns="0" tIns="0" rIns="0" bIns="0" rtlCol="0">
            <a:spAutoFit/>
          </a:bodyPr>
          <a:lstStyle/>
          <a:p>
            <a:pPr marL="12700" marR="5080">
              <a:lnSpc>
                <a:spcPct val="114799"/>
              </a:lnSpc>
            </a:pPr>
            <a:r>
              <a:rPr sz="1800" spc="-10" dirty="0">
                <a:latin typeface="Arial"/>
                <a:cs typeface="Arial"/>
              </a:rPr>
              <a:t>A </a:t>
            </a:r>
            <a:r>
              <a:rPr sz="1800" spc="-5" dirty="0">
                <a:latin typeface="Arial"/>
                <a:cs typeface="Arial"/>
              </a:rPr>
              <a:t>recursive computation solves a problem by</a:t>
            </a:r>
            <a:r>
              <a:rPr sz="1800" spc="-50" dirty="0">
                <a:latin typeface="Arial"/>
                <a:cs typeface="Arial"/>
              </a:rPr>
              <a:t> </a:t>
            </a:r>
            <a:r>
              <a:rPr sz="1800" spc="-5" dirty="0">
                <a:latin typeface="Arial"/>
                <a:cs typeface="Arial"/>
              </a:rPr>
              <a:t>using  the solution of the same problem with simpler  values.</a:t>
            </a:r>
            <a:endParaRPr sz="1800" dirty="0">
              <a:latin typeface="Arial"/>
              <a:cs typeface="Arial"/>
            </a:endParaRPr>
          </a:p>
          <a:p>
            <a:pPr marL="12700">
              <a:lnSpc>
                <a:spcPct val="100000"/>
              </a:lnSpc>
              <a:spcBef>
                <a:spcPts val="720"/>
              </a:spcBef>
            </a:pPr>
            <a:r>
              <a:rPr sz="1800" spc="-5" dirty="0">
                <a:latin typeface="Arial"/>
                <a:cs typeface="Arial"/>
              </a:rPr>
              <a:t>Two key requirements for successful</a:t>
            </a:r>
            <a:r>
              <a:rPr sz="1800" spc="-60" dirty="0">
                <a:latin typeface="Arial"/>
                <a:cs typeface="Arial"/>
              </a:rPr>
              <a:t> </a:t>
            </a:r>
            <a:r>
              <a:rPr sz="1800" spc="-5" dirty="0">
                <a:latin typeface="Arial"/>
                <a:cs typeface="Arial"/>
              </a:rPr>
              <a:t>recursion:</a:t>
            </a:r>
            <a:endParaRPr sz="1800" dirty="0">
              <a:latin typeface="Arial"/>
              <a:cs typeface="Arial"/>
            </a:endParaRPr>
          </a:p>
          <a:p>
            <a:pPr marL="421640" marR="697865">
              <a:lnSpc>
                <a:spcPct val="113599"/>
              </a:lnSpc>
              <a:spcBef>
                <a:spcPts val="870"/>
              </a:spcBef>
            </a:pPr>
            <a:r>
              <a:rPr sz="1350" spc="10" dirty="0">
                <a:latin typeface="Arial"/>
                <a:cs typeface="Arial"/>
              </a:rPr>
              <a:t>Every </a:t>
            </a:r>
            <a:r>
              <a:rPr sz="1350" spc="5" dirty="0">
                <a:latin typeface="Arial"/>
                <a:cs typeface="Arial"/>
              </a:rPr>
              <a:t>recursive call </a:t>
            </a:r>
            <a:r>
              <a:rPr sz="1350" spc="10" dirty="0">
                <a:latin typeface="Arial"/>
                <a:cs typeface="Arial"/>
              </a:rPr>
              <a:t>must </a:t>
            </a:r>
            <a:r>
              <a:rPr sz="1350" spc="5" dirty="0">
                <a:latin typeface="Arial"/>
                <a:cs typeface="Arial"/>
              </a:rPr>
              <a:t>simplify the </a:t>
            </a:r>
            <a:r>
              <a:rPr sz="1350" spc="10" dirty="0">
                <a:latin typeface="Arial"/>
                <a:cs typeface="Arial"/>
              </a:rPr>
              <a:t>computation</a:t>
            </a:r>
            <a:r>
              <a:rPr sz="1350" spc="-5" dirty="0">
                <a:latin typeface="Arial"/>
                <a:cs typeface="Arial"/>
              </a:rPr>
              <a:t> </a:t>
            </a:r>
            <a:r>
              <a:rPr sz="1350" spc="5" dirty="0">
                <a:latin typeface="Arial"/>
                <a:cs typeface="Arial"/>
              </a:rPr>
              <a:t>in  </a:t>
            </a:r>
            <a:r>
              <a:rPr sz="1350" spc="10" dirty="0">
                <a:latin typeface="Arial"/>
                <a:cs typeface="Arial"/>
              </a:rPr>
              <a:t>some</a:t>
            </a:r>
            <a:r>
              <a:rPr sz="1350" spc="-80" dirty="0">
                <a:latin typeface="Arial"/>
                <a:cs typeface="Arial"/>
              </a:rPr>
              <a:t> </a:t>
            </a:r>
            <a:r>
              <a:rPr sz="1350" spc="10" dirty="0">
                <a:latin typeface="Arial"/>
                <a:cs typeface="Arial"/>
              </a:rPr>
              <a:t>way</a:t>
            </a:r>
            <a:endParaRPr sz="1350" dirty="0">
              <a:latin typeface="Arial"/>
              <a:cs typeface="Arial"/>
            </a:endParaRPr>
          </a:p>
          <a:p>
            <a:pPr marL="421640" marR="774065">
              <a:lnSpc>
                <a:spcPct val="113599"/>
              </a:lnSpc>
              <a:spcBef>
                <a:spcPts val="400"/>
              </a:spcBef>
            </a:pPr>
            <a:r>
              <a:rPr sz="1350" spc="10" dirty="0">
                <a:latin typeface="Arial"/>
                <a:cs typeface="Arial"/>
              </a:rPr>
              <a:t>There must be </a:t>
            </a:r>
            <a:r>
              <a:rPr sz="1350" spc="5" dirty="0">
                <a:latin typeface="Arial"/>
                <a:cs typeface="Arial"/>
              </a:rPr>
              <a:t>special </a:t>
            </a:r>
            <a:r>
              <a:rPr sz="1350" spc="10" dirty="0">
                <a:latin typeface="Arial"/>
                <a:cs typeface="Arial"/>
              </a:rPr>
              <a:t>cases </a:t>
            </a:r>
            <a:r>
              <a:rPr sz="1350" spc="5" dirty="0">
                <a:latin typeface="Arial"/>
                <a:cs typeface="Arial"/>
              </a:rPr>
              <a:t>to </a:t>
            </a:r>
            <a:r>
              <a:rPr sz="1350" spc="10" dirty="0">
                <a:latin typeface="Arial"/>
                <a:cs typeface="Arial"/>
              </a:rPr>
              <a:t>handle </a:t>
            </a:r>
            <a:r>
              <a:rPr sz="1350" spc="5" dirty="0">
                <a:latin typeface="Arial"/>
                <a:cs typeface="Arial"/>
              </a:rPr>
              <a:t>the</a:t>
            </a:r>
            <a:r>
              <a:rPr sz="1350" spc="-25" dirty="0">
                <a:latin typeface="Arial"/>
                <a:cs typeface="Arial"/>
              </a:rPr>
              <a:t> </a:t>
            </a:r>
            <a:r>
              <a:rPr sz="1350" spc="5" dirty="0">
                <a:latin typeface="Arial"/>
                <a:cs typeface="Arial"/>
              </a:rPr>
              <a:t>simplest  </a:t>
            </a:r>
            <a:r>
              <a:rPr sz="1350" spc="10" dirty="0">
                <a:latin typeface="Arial"/>
                <a:cs typeface="Arial"/>
              </a:rPr>
              <a:t>computations</a:t>
            </a:r>
            <a:r>
              <a:rPr sz="1350" spc="-70" dirty="0">
                <a:latin typeface="Arial"/>
                <a:cs typeface="Arial"/>
              </a:rPr>
              <a:t> </a:t>
            </a:r>
            <a:r>
              <a:rPr sz="1350" spc="5" dirty="0">
                <a:latin typeface="Arial"/>
                <a:cs typeface="Arial"/>
              </a:rPr>
              <a:t>directly</a:t>
            </a:r>
            <a:endParaRPr sz="1350" dirty="0">
              <a:latin typeface="Arial"/>
              <a:cs typeface="Arial"/>
            </a:endParaRPr>
          </a:p>
          <a:p>
            <a:pPr marL="12700" marR="438784">
              <a:lnSpc>
                <a:spcPct val="114799"/>
              </a:lnSpc>
              <a:spcBef>
                <a:spcPts val="810"/>
              </a:spcBef>
            </a:pPr>
            <a:r>
              <a:rPr sz="1800" spc="-5" dirty="0">
                <a:latin typeface="Arial"/>
                <a:cs typeface="Arial"/>
              </a:rPr>
              <a:t>To complete our </a:t>
            </a:r>
            <a:r>
              <a:rPr sz="1800" spc="-5" dirty="0">
                <a:latin typeface="Courier" charset="0"/>
                <a:cs typeface="Courier" charset="0"/>
              </a:rPr>
              <a:t>Triangle</a:t>
            </a:r>
            <a:r>
              <a:rPr sz="1800" spc="-655" dirty="0">
                <a:latin typeface="Courier" charset="0"/>
                <a:cs typeface="Courier" charset="0"/>
              </a:rPr>
              <a:t> </a:t>
            </a:r>
            <a:r>
              <a:rPr sz="1800" spc="-5" dirty="0">
                <a:latin typeface="Arial"/>
                <a:cs typeface="Arial"/>
              </a:rPr>
              <a:t>example, </a:t>
            </a:r>
            <a:r>
              <a:rPr sz="1800" spc="-10" dirty="0">
                <a:latin typeface="Arial"/>
                <a:cs typeface="Arial"/>
              </a:rPr>
              <a:t>we </a:t>
            </a:r>
            <a:r>
              <a:rPr sz="1800" spc="-5" dirty="0">
                <a:latin typeface="Arial"/>
                <a:cs typeface="Arial"/>
              </a:rPr>
              <a:t>must  handle width &lt;=</a:t>
            </a:r>
            <a:r>
              <a:rPr sz="1800" spc="-90" dirty="0">
                <a:latin typeface="Arial"/>
                <a:cs typeface="Arial"/>
              </a:rPr>
              <a:t> </a:t>
            </a:r>
            <a:r>
              <a:rPr sz="1800" spc="-5" dirty="0">
                <a:latin typeface="Arial"/>
                <a:cs typeface="Arial"/>
              </a:rPr>
              <a:t>0:</a:t>
            </a:r>
            <a:endParaRPr sz="1800" dirty="0">
              <a:latin typeface="Arial"/>
              <a:cs typeface="Arial"/>
            </a:endParaRPr>
          </a:p>
        </p:txBody>
      </p:sp>
      <p:sp>
        <p:nvSpPr>
          <p:cNvPr id="10" name="object 10"/>
          <p:cNvSpPr txBox="1"/>
          <p:nvPr/>
        </p:nvSpPr>
        <p:spPr>
          <a:xfrm>
            <a:off x="1087119" y="4135120"/>
            <a:ext cx="5008880" cy="232115"/>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tabLst>
                <a:tab pos="1462405" algn="l"/>
              </a:tabLst>
            </a:pPr>
            <a:r>
              <a:rPr sz="1050" spc="15" dirty="0">
                <a:latin typeface="Courier" charset="0"/>
                <a:cs typeface="Courier" charset="0"/>
              </a:rPr>
              <a:t>if (width</a:t>
            </a:r>
            <a:r>
              <a:rPr sz="1050" spc="365" dirty="0">
                <a:latin typeface="Courier" charset="0"/>
                <a:cs typeface="Courier" charset="0"/>
              </a:rPr>
              <a:t> </a:t>
            </a:r>
            <a:r>
              <a:rPr sz="1050" spc="15" dirty="0">
                <a:latin typeface="Courier" charset="0"/>
                <a:cs typeface="Courier" charset="0"/>
              </a:rPr>
              <a:t>&lt;=</a:t>
            </a:r>
            <a:r>
              <a:rPr sz="1050" spc="190" dirty="0">
                <a:latin typeface="Courier" charset="0"/>
                <a:cs typeface="Courier" charset="0"/>
              </a:rPr>
              <a:t> </a:t>
            </a:r>
            <a:r>
              <a:rPr sz="1050" spc="15" dirty="0">
                <a:latin typeface="Courier" charset="0"/>
                <a:cs typeface="Courier" charset="0"/>
              </a:rPr>
              <a:t>0)	return</a:t>
            </a:r>
            <a:r>
              <a:rPr sz="1050" spc="-85" dirty="0">
                <a:latin typeface="Courier" charset="0"/>
                <a:cs typeface="Courier" charset="0"/>
              </a:rPr>
              <a:t> </a:t>
            </a:r>
            <a:r>
              <a:rPr sz="1050" spc="15" dirty="0">
                <a:latin typeface="Courier" charset="0"/>
                <a:cs typeface="Courier" charset="0"/>
              </a:rPr>
              <a:t>0;</a:t>
            </a:r>
            <a:endParaRPr sz="1050" dirty="0">
              <a:latin typeface="Courier" charset="0"/>
              <a:cs typeface="Courier"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1"/>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23900" y="289560"/>
            <a:ext cx="3726815" cy="707390"/>
          </a:xfrm>
          <a:prstGeom prst="rect">
            <a:avLst/>
          </a:prstGeom>
        </p:spPr>
        <p:txBody>
          <a:bodyPr vert="horz" wrap="square" lIns="0" tIns="0" rIns="0" bIns="0" rtlCol="0">
            <a:spAutoFit/>
          </a:bodyPr>
          <a:lstStyle/>
          <a:p>
            <a:pPr marL="12700" marR="5080">
              <a:lnSpc>
                <a:spcPts val="2800"/>
              </a:lnSpc>
            </a:pPr>
            <a:r>
              <a:rPr spc="130" dirty="0"/>
              <a:t>Other </a:t>
            </a:r>
            <a:r>
              <a:rPr spc="175" dirty="0"/>
              <a:t>Ways </a:t>
            </a:r>
            <a:r>
              <a:rPr spc="114" dirty="0"/>
              <a:t>to</a:t>
            </a:r>
            <a:r>
              <a:rPr spc="-220" dirty="0"/>
              <a:t> </a:t>
            </a:r>
            <a:r>
              <a:rPr spc="175" dirty="0"/>
              <a:t>Compute  </a:t>
            </a:r>
            <a:r>
              <a:rPr spc="150" dirty="0"/>
              <a:t>Triangle</a:t>
            </a:r>
            <a:r>
              <a:rPr spc="10" dirty="0"/>
              <a:t> </a:t>
            </a:r>
            <a:r>
              <a:rPr spc="200" dirty="0"/>
              <a:t>Numbers</a:t>
            </a:r>
          </a:p>
        </p:txBody>
      </p:sp>
      <p:sp>
        <p:nvSpPr>
          <p:cNvPr id="4" name="object 4"/>
          <p:cNvSpPr/>
          <p:nvPr/>
        </p:nvSpPr>
        <p:spPr>
          <a:xfrm>
            <a:off x="878839" y="1417321"/>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1290320"/>
            <a:ext cx="3858895" cy="294005"/>
          </a:xfrm>
          <a:prstGeom prst="rect">
            <a:avLst/>
          </a:prstGeom>
        </p:spPr>
        <p:txBody>
          <a:bodyPr vert="horz" wrap="square" lIns="0" tIns="0" rIns="0" bIns="0" rtlCol="0">
            <a:spAutoFit/>
          </a:bodyPr>
          <a:lstStyle/>
          <a:p>
            <a:pPr marL="12700">
              <a:lnSpc>
                <a:spcPct val="100000"/>
              </a:lnSpc>
            </a:pPr>
            <a:r>
              <a:rPr sz="1800" spc="-5" dirty="0">
                <a:latin typeface="Arial"/>
                <a:cs typeface="Arial"/>
              </a:rPr>
              <a:t>The area of a triangle equals the</a:t>
            </a:r>
            <a:r>
              <a:rPr sz="1800" spc="-70" dirty="0">
                <a:latin typeface="Arial"/>
                <a:cs typeface="Arial"/>
              </a:rPr>
              <a:t> </a:t>
            </a:r>
            <a:r>
              <a:rPr sz="1800" spc="-5" dirty="0">
                <a:latin typeface="Arial"/>
                <a:cs typeface="Arial"/>
              </a:rPr>
              <a:t>sum:</a:t>
            </a:r>
            <a:endParaRPr sz="1800">
              <a:latin typeface="Arial"/>
              <a:cs typeface="Arial"/>
            </a:endParaRPr>
          </a:p>
        </p:txBody>
      </p:sp>
      <p:sp>
        <p:nvSpPr>
          <p:cNvPr id="6" name="object 6"/>
          <p:cNvSpPr txBox="1"/>
          <p:nvPr/>
        </p:nvSpPr>
        <p:spPr>
          <a:xfrm>
            <a:off x="1087119" y="1666241"/>
            <a:ext cx="5008880" cy="232115"/>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1 + 2 + 3 + . . . +</a:t>
            </a:r>
            <a:r>
              <a:rPr sz="1050" spc="-85" dirty="0">
                <a:latin typeface="Courier" charset="0"/>
                <a:cs typeface="Courier" charset="0"/>
              </a:rPr>
              <a:t> </a:t>
            </a:r>
            <a:r>
              <a:rPr sz="1050" spc="15" dirty="0">
                <a:latin typeface="Courier" charset="0"/>
                <a:cs typeface="Courier" charset="0"/>
              </a:rPr>
              <a:t>width</a:t>
            </a:r>
            <a:endParaRPr sz="1050" dirty="0">
              <a:latin typeface="Courier" charset="0"/>
              <a:cs typeface="Courier" charset="0"/>
            </a:endParaRPr>
          </a:p>
        </p:txBody>
      </p:sp>
      <p:sp>
        <p:nvSpPr>
          <p:cNvPr id="7" name="object 7"/>
          <p:cNvSpPr/>
          <p:nvPr/>
        </p:nvSpPr>
        <p:spPr>
          <a:xfrm>
            <a:off x="878839" y="2179321"/>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65212" y="2052320"/>
            <a:ext cx="2075180" cy="294005"/>
          </a:xfrm>
          <a:prstGeom prst="rect">
            <a:avLst/>
          </a:prstGeom>
        </p:spPr>
        <p:txBody>
          <a:bodyPr vert="horz" wrap="square" lIns="0" tIns="0" rIns="0" bIns="0" rtlCol="0">
            <a:spAutoFit/>
          </a:bodyPr>
          <a:lstStyle/>
          <a:p>
            <a:pPr marL="12700">
              <a:lnSpc>
                <a:spcPct val="100000"/>
              </a:lnSpc>
            </a:pPr>
            <a:r>
              <a:rPr sz="1800" spc="-5" dirty="0">
                <a:latin typeface="Arial"/>
                <a:cs typeface="Arial"/>
              </a:rPr>
              <a:t>Using a simple</a:t>
            </a:r>
            <a:r>
              <a:rPr sz="1800" spc="-90" dirty="0">
                <a:latin typeface="Arial"/>
                <a:cs typeface="Arial"/>
              </a:rPr>
              <a:t> </a:t>
            </a:r>
            <a:r>
              <a:rPr sz="1800" spc="-5" dirty="0">
                <a:latin typeface="Arial"/>
                <a:cs typeface="Arial"/>
              </a:rPr>
              <a:t>loop:</a:t>
            </a:r>
            <a:endParaRPr sz="1800">
              <a:latin typeface="Arial"/>
              <a:cs typeface="Arial"/>
            </a:endParaRPr>
          </a:p>
        </p:txBody>
      </p:sp>
      <p:sp>
        <p:nvSpPr>
          <p:cNvPr id="9" name="object 9"/>
          <p:cNvSpPr txBox="1"/>
          <p:nvPr/>
        </p:nvSpPr>
        <p:spPr>
          <a:xfrm>
            <a:off x="1087119" y="2438401"/>
            <a:ext cx="5008880" cy="561692"/>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double area =</a:t>
            </a:r>
            <a:r>
              <a:rPr sz="1050" spc="-85" dirty="0">
                <a:latin typeface="Courier" charset="0"/>
                <a:cs typeface="Courier" charset="0"/>
              </a:rPr>
              <a:t> </a:t>
            </a:r>
            <a:r>
              <a:rPr sz="1050" spc="15" dirty="0">
                <a:latin typeface="Courier" charset="0"/>
                <a:cs typeface="Courier" charset="0"/>
              </a:rPr>
              <a:t>0;</a:t>
            </a:r>
            <a:endParaRPr sz="1050" dirty="0">
              <a:latin typeface="Courier" charset="0"/>
              <a:cs typeface="Courier" charset="0"/>
            </a:endParaRPr>
          </a:p>
          <a:p>
            <a:pPr marL="310515" marR="2293620" indent="-247015">
              <a:lnSpc>
                <a:spcPct val="101600"/>
              </a:lnSpc>
            </a:pPr>
            <a:r>
              <a:rPr sz="1050" spc="15" dirty="0">
                <a:latin typeface="Courier" charset="0"/>
                <a:cs typeface="Courier" charset="0"/>
              </a:rPr>
              <a:t>for (int i = 1; i &lt;= width;</a:t>
            </a:r>
            <a:r>
              <a:rPr sz="1050" spc="-80" dirty="0">
                <a:latin typeface="Courier" charset="0"/>
                <a:cs typeface="Courier" charset="0"/>
              </a:rPr>
              <a:t> </a:t>
            </a:r>
            <a:r>
              <a:rPr sz="1050" spc="15" dirty="0">
                <a:latin typeface="Courier" charset="0"/>
                <a:cs typeface="Courier" charset="0"/>
              </a:rPr>
              <a:t>i++)  area = area +</a:t>
            </a:r>
            <a:r>
              <a:rPr sz="1050" spc="-85" dirty="0">
                <a:latin typeface="Courier" charset="0"/>
                <a:cs typeface="Courier" charset="0"/>
              </a:rPr>
              <a:t> </a:t>
            </a:r>
            <a:r>
              <a:rPr sz="1050" spc="15" dirty="0">
                <a:latin typeface="Courier" charset="0"/>
                <a:cs typeface="Courier" charset="0"/>
              </a:rPr>
              <a:t>i;</a:t>
            </a:r>
            <a:endParaRPr sz="1050" dirty="0">
              <a:latin typeface="Courier" charset="0"/>
              <a:cs typeface="Courier" charset="0"/>
            </a:endParaRPr>
          </a:p>
        </p:txBody>
      </p:sp>
      <p:sp>
        <p:nvSpPr>
          <p:cNvPr id="10" name="object 10"/>
          <p:cNvSpPr/>
          <p:nvPr/>
        </p:nvSpPr>
        <p:spPr>
          <a:xfrm>
            <a:off x="878839" y="3276601"/>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11" name="object 11"/>
          <p:cNvSpPr txBox="1"/>
          <p:nvPr/>
        </p:nvSpPr>
        <p:spPr>
          <a:xfrm>
            <a:off x="1065212" y="3149600"/>
            <a:ext cx="1240155" cy="294005"/>
          </a:xfrm>
          <a:prstGeom prst="rect">
            <a:avLst/>
          </a:prstGeom>
        </p:spPr>
        <p:txBody>
          <a:bodyPr vert="horz" wrap="square" lIns="0" tIns="0" rIns="0" bIns="0" rtlCol="0">
            <a:spAutoFit/>
          </a:bodyPr>
          <a:lstStyle/>
          <a:p>
            <a:pPr marL="12700">
              <a:lnSpc>
                <a:spcPct val="100000"/>
              </a:lnSpc>
            </a:pPr>
            <a:r>
              <a:rPr sz="1800" spc="-5" dirty="0">
                <a:latin typeface="Arial"/>
                <a:cs typeface="Arial"/>
              </a:rPr>
              <a:t>Using</a:t>
            </a:r>
            <a:r>
              <a:rPr sz="1800" spc="-100" dirty="0">
                <a:latin typeface="Arial"/>
                <a:cs typeface="Arial"/>
              </a:rPr>
              <a:t> </a:t>
            </a:r>
            <a:r>
              <a:rPr sz="1800" spc="-5" dirty="0">
                <a:latin typeface="Arial"/>
                <a:cs typeface="Arial"/>
              </a:rPr>
              <a:t>math:</a:t>
            </a:r>
            <a:endParaRPr sz="1800">
              <a:latin typeface="Arial"/>
              <a:cs typeface="Arial"/>
            </a:endParaRPr>
          </a:p>
        </p:txBody>
      </p:sp>
      <p:sp>
        <p:nvSpPr>
          <p:cNvPr id="12" name="object 12"/>
          <p:cNvSpPr txBox="1"/>
          <p:nvPr/>
        </p:nvSpPr>
        <p:spPr>
          <a:xfrm>
            <a:off x="1087119" y="3535681"/>
            <a:ext cx="5008880" cy="393698"/>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1 + 2 + . . . + n = n × (n +</a:t>
            </a:r>
            <a:r>
              <a:rPr sz="1050" spc="-85" dirty="0">
                <a:latin typeface="Courier" charset="0"/>
                <a:cs typeface="Courier" charset="0"/>
              </a:rPr>
              <a:t> </a:t>
            </a:r>
            <a:r>
              <a:rPr sz="1050" spc="15" dirty="0">
                <a:latin typeface="Courier" charset="0"/>
                <a:cs typeface="Courier" charset="0"/>
              </a:rPr>
              <a:t>1)/2</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=&gt; area = width * (width + 1) /</a:t>
            </a:r>
            <a:r>
              <a:rPr sz="1050" spc="-85" dirty="0">
                <a:latin typeface="Courier" charset="0"/>
                <a:cs typeface="Courier" charset="0"/>
              </a:rPr>
              <a:t> </a:t>
            </a:r>
            <a:r>
              <a:rPr sz="1050" spc="15" dirty="0">
                <a:latin typeface="Courier" charset="0"/>
                <a:cs typeface="Courier" charset="0"/>
              </a:rPr>
              <a:t>2</a:t>
            </a:r>
            <a:endParaRPr sz="1050" dirty="0">
              <a:latin typeface="Courier" charset="0"/>
              <a:cs typeface="Courier"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1"/>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35" dirty="0"/>
              <a:t>s</a:t>
            </a:r>
            <a:r>
              <a:rPr spc="45" dirty="0"/>
              <a:t>e</a:t>
            </a:r>
            <a:r>
              <a:rPr spc="65" dirty="0"/>
              <a:t>c</a:t>
            </a:r>
            <a:r>
              <a:rPr spc="35" dirty="0"/>
              <a:t>t</a:t>
            </a:r>
            <a:r>
              <a:rPr spc="75" dirty="0"/>
              <a:t>i</a:t>
            </a:r>
            <a:r>
              <a:rPr spc="195" dirty="0"/>
              <a:t>o</a:t>
            </a:r>
            <a:r>
              <a:rPr spc="180" dirty="0"/>
              <a:t>n</a:t>
            </a:r>
            <a:r>
              <a:rPr spc="-185" dirty="0"/>
              <a:t>_</a:t>
            </a:r>
            <a:r>
              <a:rPr spc="145" dirty="0"/>
              <a:t>1</a:t>
            </a:r>
            <a:r>
              <a:rPr spc="380" dirty="0"/>
              <a:t>/</a:t>
            </a:r>
            <a:r>
              <a:rPr spc="210" dirty="0">
                <a:solidFill>
                  <a:srgbClr val="000080"/>
                </a:solidFill>
                <a:hlinkClick r:id="rId2"/>
              </a:rPr>
              <a:t>T</a:t>
            </a:r>
            <a:r>
              <a:rPr spc="80" dirty="0">
                <a:solidFill>
                  <a:srgbClr val="000080"/>
                </a:solidFill>
                <a:hlinkClick r:id="rId2"/>
              </a:rPr>
              <a:t>r</a:t>
            </a:r>
            <a:r>
              <a:rPr spc="75" dirty="0">
                <a:solidFill>
                  <a:srgbClr val="000080"/>
                </a:solidFill>
                <a:hlinkClick r:id="rId2"/>
              </a:rPr>
              <a:t>i</a:t>
            </a:r>
            <a:r>
              <a:rPr spc="150" dirty="0">
                <a:solidFill>
                  <a:srgbClr val="000080"/>
                </a:solidFill>
                <a:hlinkClick r:id="rId2"/>
              </a:rPr>
              <a:t>a</a:t>
            </a:r>
            <a:r>
              <a:rPr spc="180" dirty="0">
                <a:solidFill>
                  <a:srgbClr val="000080"/>
                </a:solidFill>
                <a:hlinkClick r:id="rId2"/>
              </a:rPr>
              <a:t>n</a:t>
            </a:r>
            <a:r>
              <a:rPr spc="395" dirty="0">
                <a:solidFill>
                  <a:srgbClr val="000080"/>
                </a:solidFill>
                <a:hlinkClick r:id="rId2"/>
              </a:rPr>
              <a:t>g</a:t>
            </a:r>
            <a:r>
              <a:rPr spc="80" dirty="0">
                <a:solidFill>
                  <a:srgbClr val="000080"/>
                </a:solidFill>
                <a:hlinkClick r:id="rId2"/>
              </a:rPr>
              <a:t>l</a:t>
            </a:r>
            <a:r>
              <a:rPr spc="45" dirty="0">
                <a:solidFill>
                  <a:srgbClr val="000080"/>
                </a:solidFill>
                <a:hlinkClick r:id="rId2"/>
              </a:rPr>
              <a:t>e</a:t>
            </a:r>
            <a:r>
              <a:rPr spc="-275" dirty="0">
                <a:solidFill>
                  <a:srgbClr val="000080"/>
                </a:solidFill>
                <a:hlinkClick r:id="rId2"/>
              </a:rPr>
              <a:t>.</a:t>
            </a:r>
            <a:r>
              <a:rPr spc="-70" dirty="0">
                <a:solidFill>
                  <a:srgbClr val="000080"/>
                </a:solidFill>
                <a:hlinkClick r:id="rId2"/>
              </a:rPr>
              <a:t>j</a:t>
            </a:r>
            <a:r>
              <a:rPr spc="150" dirty="0">
                <a:solidFill>
                  <a:srgbClr val="000080"/>
                </a:solidFill>
                <a:hlinkClick r:id="rId2"/>
              </a:rPr>
              <a:t>a</a:t>
            </a:r>
            <a:r>
              <a:rPr spc="175" dirty="0">
                <a:solidFill>
                  <a:srgbClr val="000080"/>
                </a:solidFill>
                <a:hlinkClick r:id="rId2"/>
              </a:rPr>
              <a:t>v</a:t>
            </a:r>
            <a:r>
              <a:rPr spc="150" dirty="0">
                <a:solidFill>
                  <a:srgbClr val="000080"/>
                </a:solidFill>
                <a:hlinkClick r:id="rId2"/>
              </a:rPr>
              <a:t>a</a:t>
            </a:r>
          </a:p>
        </p:txBody>
      </p:sp>
      <p:sp>
        <p:nvSpPr>
          <p:cNvPr id="4" name="object 4"/>
          <p:cNvSpPr txBox="1"/>
          <p:nvPr/>
        </p:nvSpPr>
        <p:spPr>
          <a:xfrm>
            <a:off x="741680" y="934721"/>
            <a:ext cx="5852160" cy="1534160"/>
          </a:xfrm>
          <a:prstGeom prst="rect">
            <a:avLst/>
          </a:prstGeom>
          <a:ln w="10160">
            <a:solidFill>
              <a:srgbClr val="000000"/>
            </a:solidFill>
          </a:ln>
        </p:spPr>
        <p:txBody>
          <a:bodyPr vert="horz" wrap="square" lIns="0" tIns="69850" rIns="0" bIns="0" rtlCol="0">
            <a:spAutoFit/>
          </a:bodyPr>
          <a:lstStyle/>
          <a:p>
            <a:pPr marL="239395">
              <a:lnSpc>
                <a:spcPts val="1210"/>
              </a:lnSpc>
              <a:spcBef>
                <a:spcPts val="550"/>
              </a:spcBef>
              <a:tabLst>
                <a:tab pos="476884" algn="l"/>
              </a:tabLst>
            </a:pPr>
            <a:r>
              <a:rPr sz="1050" b="1" spc="-10" dirty="0">
                <a:solidFill>
                  <a:srgbClr val="0073FF"/>
                </a:solidFill>
                <a:latin typeface="Courier New"/>
                <a:cs typeface="Courier New"/>
              </a:rPr>
              <a:t>1	</a:t>
            </a:r>
            <a:r>
              <a:rPr sz="1050" spc="-10" dirty="0">
                <a:latin typeface="Courier New"/>
                <a:cs typeface="Courier New"/>
              </a:rPr>
              <a:t>/**</a:t>
            </a:r>
            <a:endParaRPr sz="1050">
              <a:latin typeface="Courier New"/>
              <a:cs typeface="Courier New"/>
            </a:endParaRPr>
          </a:p>
          <a:p>
            <a:pPr marL="239395">
              <a:lnSpc>
                <a:spcPts val="1420"/>
              </a:lnSpc>
              <a:tabLst>
                <a:tab pos="715010" algn="l"/>
              </a:tabLst>
            </a:pPr>
            <a:r>
              <a:rPr sz="1050" b="1" spc="-10" dirty="0">
                <a:solidFill>
                  <a:srgbClr val="0073FF"/>
                </a:solidFill>
                <a:latin typeface="Courier New"/>
                <a:cs typeface="Courier New"/>
              </a:rPr>
              <a:t>2	</a:t>
            </a:r>
            <a:r>
              <a:rPr sz="1250" spc="20" dirty="0">
                <a:solidFill>
                  <a:srgbClr val="0073FF"/>
                </a:solidFill>
                <a:latin typeface="Times New Roman"/>
                <a:cs typeface="Times New Roman"/>
              </a:rPr>
              <a:t>A </a:t>
            </a:r>
            <a:r>
              <a:rPr sz="1250" spc="10" dirty="0">
                <a:solidFill>
                  <a:srgbClr val="0073FF"/>
                </a:solidFill>
                <a:latin typeface="Times New Roman"/>
                <a:cs typeface="Times New Roman"/>
              </a:rPr>
              <a:t>triangular shape </a:t>
            </a:r>
            <a:r>
              <a:rPr sz="1250" spc="15" dirty="0">
                <a:solidFill>
                  <a:srgbClr val="0073FF"/>
                </a:solidFill>
                <a:latin typeface="Times New Roman"/>
                <a:cs typeface="Times New Roman"/>
              </a:rPr>
              <a:t>composed </a:t>
            </a:r>
            <a:r>
              <a:rPr sz="1250" spc="10" dirty="0">
                <a:solidFill>
                  <a:srgbClr val="0073FF"/>
                </a:solidFill>
                <a:latin typeface="Times New Roman"/>
                <a:cs typeface="Times New Roman"/>
              </a:rPr>
              <a:t>of stacked unit squares like</a:t>
            </a:r>
            <a:r>
              <a:rPr sz="1250" spc="-55" dirty="0">
                <a:solidFill>
                  <a:srgbClr val="0073FF"/>
                </a:solidFill>
                <a:latin typeface="Times New Roman"/>
                <a:cs typeface="Times New Roman"/>
              </a:rPr>
              <a:t> </a:t>
            </a:r>
            <a:r>
              <a:rPr sz="1250" spc="10" dirty="0">
                <a:solidFill>
                  <a:srgbClr val="0073FF"/>
                </a:solidFill>
                <a:latin typeface="Times New Roman"/>
                <a:cs typeface="Times New Roman"/>
              </a:rPr>
              <a:t>this:</a:t>
            </a:r>
            <a:endParaRPr sz="1250">
              <a:latin typeface="Times New Roman"/>
              <a:cs typeface="Times New Roman"/>
            </a:endParaRPr>
          </a:p>
          <a:p>
            <a:pPr marL="239395">
              <a:lnSpc>
                <a:spcPts val="1440"/>
              </a:lnSpc>
              <a:tabLst>
                <a:tab pos="715010" algn="l"/>
              </a:tabLst>
            </a:pPr>
            <a:r>
              <a:rPr sz="1050" b="1" spc="-10" dirty="0">
                <a:solidFill>
                  <a:srgbClr val="0073FF"/>
                </a:solidFill>
                <a:latin typeface="Courier New"/>
                <a:cs typeface="Courier New"/>
              </a:rPr>
              <a:t>3	</a:t>
            </a:r>
            <a:r>
              <a:rPr sz="1250" spc="10" dirty="0">
                <a:solidFill>
                  <a:srgbClr val="0073FF"/>
                </a:solidFill>
                <a:latin typeface="Times New Roman"/>
                <a:cs typeface="Times New Roman"/>
              </a:rPr>
              <a:t>[]</a:t>
            </a:r>
            <a:endParaRPr sz="1250">
              <a:latin typeface="Times New Roman"/>
              <a:cs typeface="Times New Roman"/>
            </a:endParaRPr>
          </a:p>
          <a:p>
            <a:pPr marL="239395">
              <a:lnSpc>
                <a:spcPts val="1440"/>
              </a:lnSpc>
              <a:tabLst>
                <a:tab pos="715010" algn="l"/>
              </a:tabLst>
            </a:pPr>
            <a:r>
              <a:rPr sz="1000" b="1" spc="20" dirty="0">
                <a:solidFill>
                  <a:srgbClr val="0073FF"/>
                </a:solidFill>
                <a:latin typeface="Courier New"/>
                <a:cs typeface="Courier New"/>
              </a:rPr>
              <a:t>4	</a:t>
            </a:r>
            <a:r>
              <a:rPr sz="1250" spc="10" dirty="0">
                <a:solidFill>
                  <a:srgbClr val="0073FF"/>
                </a:solidFill>
                <a:latin typeface="Times New Roman"/>
                <a:cs typeface="Times New Roman"/>
              </a:rPr>
              <a:t>[][]</a:t>
            </a:r>
            <a:endParaRPr sz="1250">
              <a:latin typeface="Times New Roman"/>
              <a:cs typeface="Times New Roman"/>
            </a:endParaRPr>
          </a:p>
          <a:p>
            <a:pPr marL="239395">
              <a:lnSpc>
                <a:spcPts val="1440"/>
              </a:lnSpc>
              <a:tabLst>
                <a:tab pos="715010" algn="l"/>
              </a:tabLst>
            </a:pPr>
            <a:r>
              <a:rPr sz="1000" b="1" spc="20" dirty="0">
                <a:solidFill>
                  <a:srgbClr val="0073FF"/>
                </a:solidFill>
                <a:latin typeface="Courier New"/>
                <a:cs typeface="Courier New"/>
              </a:rPr>
              <a:t>5	</a:t>
            </a:r>
            <a:r>
              <a:rPr sz="1250" spc="10" dirty="0">
                <a:solidFill>
                  <a:srgbClr val="0073FF"/>
                </a:solidFill>
                <a:latin typeface="Times New Roman"/>
                <a:cs typeface="Times New Roman"/>
              </a:rPr>
              <a:t>[][][]</a:t>
            </a:r>
            <a:endParaRPr sz="1250">
              <a:latin typeface="Times New Roman"/>
              <a:cs typeface="Times New Roman"/>
            </a:endParaRPr>
          </a:p>
          <a:p>
            <a:pPr marL="239395">
              <a:lnSpc>
                <a:spcPts val="1460"/>
              </a:lnSpc>
              <a:tabLst>
                <a:tab pos="715010" algn="l"/>
              </a:tabLst>
            </a:pPr>
            <a:r>
              <a:rPr sz="1050" b="1" spc="-10" dirty="0">
                <a:solidFill>
                  <a:srgbClr val="0073FF"/>
                </a:solidFill>
                <a:latin typeface="Courier New"/>
                <a:cs typeface="Courier New"/>
              </a:rPr>
              <a:t>6	</a:t>
            </a:r>
            <a:r>
              <a:rPr sz="1250" spc="5" dirty="0">
                <a:solidFill>
                  <a:srgbClr val="0073FF"/>
                </a:solidFill>
                <a:latin typeface="Times New Roman"/>
                <a:cs typeface="Times New Roman"/>
              </a:rPr>
              <a:t>. .</a:t>
            </a:r>
            <a:r>
              <a:rPr sz="1250" spc="-90" dirty="0">
                <a:solidFill>
                  <a:srgbClr val="0073FF"/>
                </a:solidFill>
                <a:latin typeface="Times New Roman"/>
                <a:cs typeface="Times New Roman"/>
              </a:rPr>
              <a:t> </a:t>
            </a:r>
            <a:r>
              <a:rPr sz="1250" spc="5" dirty="0">
                <a:solidFill>
                  <a:srgbClr val="0073FF"/>
                </a:solidFill>
                <a:latin typeface="Times New Roman"/>
                <a:cs typeface="Times New Roman"/>
              </a:rPr>
              <a:t>.</a:t>
            </a:r>
            <a:endParaRPr sz="1250">
              <a:latin typeface="Times New Roman"/>
              <a:cs typeface="Times New Roman"/>
            </a:endParaRPr>
          </a:p>
          <a:p>
            <a:pPr marL="239395">
              <a:lnSpc>
                <a:spcPts val="1220"/>
              </a:lnSpc>
              <a:tabLst>
                <a:tab pos="476884" algn="l"/>
              </a:tabLst>
            </a:pPr>
            <a:r>
              <a:rPr sz="1050" b="1" spc="-10" dirty="0">
                <a:solidFill>
                  <a:srgbClr val="0073FF"/>
                </a:solidFill>
                <a:latin typeface="Courier New"/>
                <a:cs typeface="Courier New"/>
              </a:rPr>
              <a:t>7	</a:t>
            </a:r>
            <a:r>
              <a:rPr sz="1050" spc="-10" dirty="0">
                <a:latin typeface="Courier New"/>
                <a:cs typeface="Courier New"/>
              </a:rPr>
              <a:t>*/</a:t>
            </a:r>
            <a:endParaRPr sz="1050">
              <a:latin typeface="Courier New"/>
              <a:cs typeface="Courier New"/>
            </a:endParaRPr>
          </a:p>
          <a:p>
            <a:pPr marL="239395">
              <a:lnSpc>
                <a:spcPts val="1230"/>
              </a:lnSpc>
              <a:tabLst>
                <a:tab pos="476884" algn="l"/>
              </a:tabLst>
            </a:pPr>
            <a:r>
              <a:rPr sz="1050" b="1" spc="-10" dirty="0">
                <a:solidFill>
                  <a:srgbClr val="0073FF"/>
                </a:solidFill>
                <a:latin typeface="Courier New"/>
                <a:cs typeface="Courier New"/>
              </a:rPr>
              <a:t>8	</a:t>
            </a:r>
            <a:r>
              <a:rPr sz="1050" spc="-10" dirty="0">
                <a:solidFill>
                  <a:srgbClr val="CC0066"/>
                </a:solidFill>
                <a:latin typeface="Courier New"/>
                <a:cs typeface="Courier New"/>
              </a:rPr>
              <a:t>public class</a:t>
            </a:r>
            <a:r>
              <a:rPr sz="1050" spc="-35" dirty="0">
                <a:solidFill>
                  <a:srgbClr val="CC0066"/>
                </a:solidFill>
                <a:latin typeface="Courier New"/>
                <a:cs typeface="Courier New"/>
              </a:rPr>
              <a:t> </a:t>
            </a:r>
            <a:r>
              <a:rPr sz="1050" spc="-10" dirty="0">
                <a:latin typeface="Courier New"/>
                <a:cs typeface="Courier New"/>
              </a:rPr>
              <a:t>Triangle</a:t>
            </a:r>
            <a:endParaRPr sz="1050">
              <a:latin typeface="Courier New"/>
              <a:cs typeface="Courier New"/>
            </a:endParaRPr>
          </a:p>
        </p:txBody>
      </p:sp>
      <p:sp>
        <p:nvSpPr>
          <p:cNvPr id="5" name="object 5"/>
          <p:cNvSpPr/>
          <p:nvPr/>
        </p:nvSpPr>
        <p:spPr>
          <a:xfrm>
            <a:off x="6426200" y="939800"/>
            <a:ext cx="162559" cy="1524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16040" y="939800"/>
            <a:ext cx="172719" cy="406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1"/>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section_1/</a:t>
            </a:r>
            <a:r>
              <a:rPr spc="114" dirty="0">
                <a:solidFill>
                  <a:srgbClr val="000080"/>
                </a:solidFill>
                <a:hlinkClick r:id="rId2"/>
              </a:rPr>
              <a:t>TriangleTester.java</a:t>
            </a:r>
          </a:p>
        </p:txBody>
      </p:sp>
      <p:sp>
        <p:nvSpPr>
          <p:cNvPr id="4" name="object 4"/>
          <p:cNvSpPr txBox="1"/>
          <p:nvPr/>
        </p:nvSpPr>
        <p:spPr>
          <a:xfrm>
            <a:off x="741680" y="934721"/>
            <a:ext cx="5852160" cy="1534160"/>
          </a:xfrm>
          <a:prstGeom prst="rect">
            <a:avLst/>
          </a:prstGeom>
          <a:ln w="10160">
            <a:solidFill>
              <a:srgbClr val="000000"/>
            </a:solidFill>
          </a:ln>
        </p:spPr>
        <p:txBody>
          <a:bodyPr vert="horz" wrap="square" lIns="0" tIns="69850" rIns="0" bIns="0" rtlCol="0">
            <a:spAutoFit/>
          </a:bodyPr>
          <a:lstStyle/>
          <a:p>
            <a:pPr marL="239395">
              <a:lnSpc>
                <a:spcPts val="1230"/>
              </a:lnSpc>
              <a:spcBef>
                <a:spcPts val="550"/>
              </a:spcBef>
              <a:tabLst>
                <a:tab pos="476884" algn="l"/>
              </a:tabLst>
            </a:pPr>
            <a:r>
              <a:rPr sz="1050" b="1" spc="-10" dirty="0">
                <a:solidFill>
                  <a:srgbClr val="0073FF"/>
                </a:solidFill>
                <a:latin typeface="Courier New"/>
                <a:cs typeface="Courier New"/>
              </a:rPr>
              <a:t>1	</a:t>
            </a:r>
            <a:r>
              <a:rPr sz="1050" spc="-10" dirty="0">
                <a:solidFill>
                  <a:srgbClr val="CC0066"/>
                </a:solidFill>
                <a:latin typeface="Courier New"/>
                <a:cs typeface="Courier New"/>
              </a:rPr>
              <a:t>public class </a:t>
            </a:r>
            <a:r>
              <a:rPr sz="1050" spc="-10" dirty="0">
                <a:latin typeface="Courier New"/>
                <a:cs typeface="Courier New"/>
              </a:rPr>
              <a:t>TriangleTester</a:t>
            </a:r>
            <a:endParaRPr sz="1050">
              <a:latin typeface="Courier New"/>
              <a:cs typeface="Courier New"/>
            </a:endParaRPr>
          </a:p>
          <a:p>
            <a:pPr marL="239395">
              <a:lnSpc>
                <a:spcPts val="1200"/>
              </a:lnSpc>
              <a:tabLst>
                <a:tab pos="476884" algn="l"/>
              </a:tabLst>
            </a:pPr>
            <a:r>
              <a:rPr sz="1050" b="1" spc="-10" dirty="0">
                <a:solidFill>
                  <a:srgbClr val="0073FF"/>
                </a:solidFill>
                <a:latin typeface="Courier New"/>
                <a:cs typeface="Courier New"/>
              </a:rPr>
              <a:t>2	</a:t>
            </a:r>
            <a:r>
              <a:rPr sz="1050" spc="-10" dirty="0">
                <a:latin typeface="Courier New"/>
                <a:cs typeface="Courier New"/>
              </a:rPr>
              <a:t>{</a:t>
            </a:r>
            <a:endParaRPr sz="1050">
              <a:latin typeface="Courier New"/>
              <a:cs typeface="Courier New"/>
            </a:endParaRPr>
          </a:p>
          <a:p>
            <a:pPr marL="239395">
              <a:lnSpc>
                <a:spcPts val="1200"/>
              </a:lnSpc>
              <a:tabLst>
                <a:tab pos="715010" algn="l"/>
              </a:tabLst>
            </a:pPr>
            <a:r>
              <a:rPr sz="1050" b="1" spc="-10" dirty="0">
                <a:solidFill>
                  <a:srgbClr val="0073FF"/>
                </a:solidFill>
                <a:latin typeface="Courier New"/>
                <a:cs typeface="Courier New"/>
              </a:rPr>
              <a:t>3	</a:t>
            </a:r>
            <a:r>
              <a:rPr sz="1050" spc="-10" dirty="0">
                <a:solidFill>
                  <a:srgbClr val="CC0066"/>
                </a:solidFill>
                <a:latin typeface="Courier New"/>
                <a:cs typeface="Courier New"/>
              </a:rPr>
              <a:t>public static void </a:t>
            </a:r>
            <a:r>
              <a:rPr sz="1050" spc="-10" dirty="0">
                <a:latin typeface="Courier New"/>
                <a:cs typeface="Courier New"/>
              </a:rPr>
              <a:t>main(String[]</a:t>
            </a:r>
            <a:r>
              <a:rPr sz="1050" spc="25" dirty="0">
                <a:latin typeface="Courier New"/>
                <a:cs typeface="Courier New"/>
              </a:rPr>
              <a:t> </a:t>
            </a:r>
            <a:r>
              <a:rPr sz="1050" spc="-10" dirty="0">
                <a:latin typeface="Courier New"/>
                <a:cs typeface="Courier New"/>
              </a:rPr>
              <a:t>args)</a:t>
            </a:r>
            <a:endParaRPr sz="1050">
              <a:latin typeface="Courier New"/>
              <a:cs typeface="Courier New"/>
            </a:endParaRPr>
          </a:p>
          <a:p>
            <a:pPr marL="239395">
              <a:lnSpc>
                <a:spcPts val="1200"/>
              </a:lnSpc>
              <a:tabLst>
                <a:tab pos="715010" algn="l"/>
              </a:tabLst>
            </a:pPr>
            <a:r>
              <a:rPr sz="1050" b="1" spc="-10" dirty="0">
                <a:solidFill>
                  <a:srgbClr val="0073FF"/>
                </a:solidFill>
                <a:latin typeface="Courier New"/>
                <a:cs typeface="Courier New"/>
              </a:rPr>
              <a:t>4	</a:t>
            </a:r>
            <a:r>
              <a:rPr sz="1050" spc="-10" dirty="0">
                <a:latin typeface="Courier New"/>
                <a:cs typeface="Courier New"/>
              </a:rPr>
              <a:t>{</a:t>
            </a:r>
            <a:endParaRPr sz="1050">
              <a:latin typeface="Courier New"/>
              <a:cs typeface="Courier New"/>
            </a:endParaRPr>
          </a:p>
          <a:p>
            <a:pPr marL="952500" indent="-713105">
              <a:lnSpc>
                <a:spcPts val="1200"/>
              </a:lnSpc>
              <a:buClr>
                <a:srgbClr val="0073FF"/>
              </a:buClr>
              <a:buFont typeface="Courier New"/>
              <a:buAutoNum type="arabicPlain" startAt="5"/>
              <a:tabLst>
                <a:tab pos="953135" algn="l"/>
              </a:tabLst>
            </a:pPr>
            <a:r>
              <a:rPr sz="1050" spc="-10" dirty="0">
                <a:latin typeface="Courier New"/>
                <a:cs typeface="Courier New"/>
              </a:rPr>
              <a:t>Triangle t = </a:t>
            </a:r>
            <a:r>
              <a:rPr sz="1050" spc="-10" dirty="0">
                <a:solidFill>
                  <a:srgbClr val="CC0066"/>
                </a:solidFill>
                <a:latin typeface="Courier New"/>
                <a:cs typeface="Courier New"/>
              </a:rPr>
              <a:t>new</a:t>
            </a:r>
            <a:r>
              <a:rPr sz="1050" spc="-20" dirty="0">
                <a:solidFill>
                  <a:srgbClr val="CC0066"/>
                </a:solidFill>
                <a:latin typeface="Courier New"/>
                <a:cs typeface="Courier New"/>
              </a:rPr>
              <a:t> </a:t>
            </a:r>
            <a:r>
              <a:rPr sz="1050" spc="-10" dirty="0">
                <a:latin typeface="Courier New"/>
                <a:cs typeface="Courier New"/>
              </a:rPr>
              <a:t>Triangle(</a:t>
            </a:r>
            <a:r>
              <a:rPr sz="1050" spc="-10" dirty="0">
                <a:solidFill>
                  <a:srgbClr val="66FF18"/>
                </a:solidFill>
                <a:latin typeface="Courier New"/>
                <a:cs typeface="Courier New"/>
              </a:rPr>
              <a:t>10</a:t>
            </a:r>
            <a:r>
              <a:rPr sz="1050" spc="-10" dirty="0">
                <a:latin typeface="Courier New"/>
                <a:cs typeface="Courier New"/>
              </a:rPr>
              <a:t>);</a:t>
            </a:r>
            <a:endParaRPr sz="1050">
              <a:latin typeface="Courier New"/>
              <a:cs typeface="Courier New"/>
            </a:endParaRPr>
          </a:p>
          <a:p>
            <a:pPr marL="952500" indent="-713105">
              <a:lnSpc>
                <a:spcPts val="1200"/>
              </a:lnSpc>
              <a:buClr>
                <a:srgbClr val="0073FF"/>
              </a:buClr>
              <a:buFont typeface="Courier New"/>
              <a:buAutoNum type="arabicPlain" startAt="5"/>
              <a:tabLst>
                <a:tab pos="953135" algn="l"/>
              </a:tabLst>
            </a:pPr>
            <a:r>
              <a:rPr sz="1050" spc="-10" dirty="0">
                <a:solidFill>
                  <a:srgbClr val="CC0066"/>
                </a:solidFill>
                <a:latin typeface="Courier New"/>
                <a:cs typeface="Courier New"/>
              </a:rPr>
              <a:t>int </a:t>
            </a:r>
            <a:r>
              <a:rPr sz="1050" spc="-10" dirty="0">
                <a:latin typeface="Courier New"/>
                <a:cs typeface="Courier New"/>
              </a:rPr>
              <a:t>area =</a:t>
            </a:r>
            <a:r>
              <a:rPr sz="1050" spc="-30" dirty="0">
                <a:latin typeface="Courier New"/>
                <a:cs typeface="Courier New"/>
              </a:rPr>
              <a:t> </a:t>
            </a:r>
            <a:r>
              <a:rPr sz="1050" spc="-10" dirty="0">
                <a:latin typeface="Courier New"/>
                <a:cs typeface="Courier New"/>
              </a:rPr>
              <a:t>t.getArea();</a:t>
            </a:r>
            <a:endParaRPr sz="1050">
              <a:latin typeface="Courier New"/>
              <a:cs typeface="Courier New"/>
            </a:endParaRPr>
          </a:p>
          <a:p>
            <a:pPr marL="952500" indent="-713105">
              <a:lnSpc>
                <a:spcPts val="1200"/>
              </a:lnSpc>
              <a:buClr>
                <a:srgbClr val="0073FF"/>
              </a:buClr>
              <a:buFont typeface="Courier New"/>
              <a:buAutoNum type="arabicPlain" startAt="5"/>
              <a:tabLst>
                <a:tab pos="953135" algn="l"/>
              </a:tabLst>
            </a:pPr>
            <a:r>
              <a:rPr sz="1050" spc="-10" dirty="0">
                <a:latin typeface="Courier New"/>
                <a:cs typeface="Courier New"/>
              </a:rPr>
              <a:t>System.out.println(</a:t>
            </a:r>
            <a:r>
              <a:rPr sz="1050" spc="-10" dirty="0">
                <a:solidFill>
                  <a:srgbClr val="1F9060"/>
                </a:solidFill>
                <a:latin typeface="Courier New"/>
                <a:cs typeface="Courier New"/>
              </a:rPr>
              <a:t>"Area: " </a:t>
            </a:r>
            <a:r>
              <a:rPr sz="1050" spc="-10" dirty="0">
                <a:latin typeface="Courier New"/>
                <a:cs typeface="Courier New"/>
              </a:rPr>
              <a:t>+</a:t>
            </a:r>
            <a:r>
              <a:rPr sz="1050" spc="15" dirty="0">
                <a:latin typeface="Courier New"/>
                <a:cs typeface="Courier New"/>
              </a:rPr>
              <a:t> </a:t>
            </a:r>
            <a:r>
              <a:rPr sz="1050" spc="-10" dirty="0">
                <a:latin typeface="Courier New"/>
                <a:cs typeface="Courier New"/>
              </a:rPr>
              <a:t>area);</a:t>
            </a:r>
            <a:endParaRPr sz="1050">
              <a:latin typeface="Courier New"/>
              <a:cs typeface="Courier New"/>
            </a:endParaRPr>
          </a:p>
          <a:p>
            <a:pPr marL="952500" indent="-713105">
              <a:lnSpc>
                <a:spcPts val="1200"/>
              </a:lnSpc>
              <a:buClr>
                <a:srgbClr val="0073FF"/>
              </a:buClr>
              <a:buFont typeface="Courier New"/>
              <a:buAutoNum type="arabicPlain" startAt="5"/>
              <a:tabLst>
                <a:tab pos="953135" algn="l"/>
              </a:tabLst>
            </a:pPr>
            <a:r>
              <a:rPr sz="1050" spc="-10" dirty="0">
                <a:latin typeface="Courier New"/>
                <a:cs typeface="Courier New"/>
              </a:rPr>
              <a:t>System.out.println(</a:t>
            </a:r>
            <a:r>
              <a:rPr sz="1050" spc="-10" dirty="0">
                <a:solidFill>
                  <a:srgbClr val="1F9060"/>
                </a:solidFill>
                <a:latin typeface="Courier New"/>
                <a:cs typeface="Courier New"/>
              </a:rPr>
              <a:t>"Expected:</a:t>
            </a:r>
            <a:r>
              <a:rPr sz="1050" spc="15" dirty="0">
                <a:solidFill>
                  <a:srgbClr val="1F9060"/>
                </a:solidFill>
                <a:latin typeface="Courier New"/>
                <a:cs typeface="Courier New"/>
              </a:rPr>
              <a:t> </a:t>
            </a:r>
            <a:r>
              <a:rPr sz="1050" spc="-10" dirty="0">
                <a:solidFill>
                  <a:srgbClr val="1F9060"/>
                </a:solidFill>
                <a:latin typeface="Courier New"/>
                <a:cs typeface="Courier New"/>
              </a:rPr>
              <a:t>55"</a:t>
            </a:r>
            <a:r>
              <a:rPr sz="1050" spc="-10" dirty="0">
                <a:latin typeface="Courier New"/>
                <a:cs typeface="Courier New"/>
              </a:rPr>
              <a:t>);</a:t>
            </a:r>
            <a:endParaRPr sz="1050">
              <a:latin typeface="Courier New"/>
              <a:cs typeface="Courier New"/>
            </a:endParaRPr>
          </a:p>
          <a:p>
            <a:pPr marL="239395">
              <a:lnSpc>
                <a:spcPts val="1230"/>
              </a:lnSpc>
              <a:tabLst>
                <a:tab pos="715010" algn="l"/>
              </a:tabLst>
            </a:pPr>
            <a:r>
              <a:rPr sz="1050" b="1" spc="-10" dirty="0">
                <a:solidFill>
                  <a:srgbClr val="0073FF"/>
                </a:solidFill>
                <a:latin typeface="Courier New"/>
                <a:cs typeface="Courier New"/>
              </a:rPr>
              <a:t>9	</a:t>
            </a:r>
            <a:r>
              <a:rPr sz="1050" spc="-10" dirty="0">
                <a:latin typeface="Courier New"/>
                <a:cs typeface="Courier New"/>
              </a:rPr>
              <a:t>}</a:t>
            </a:r>
            <a:endParaRPr sz="1050">
              <a:latin typeface="Courier New"/>
              <a:cs typeface="Courier New"/>
            </a:endParaRPr>
          </a:p>
        </p:txBody>
      </p:sp>
      <p:sp>
        <p:nvSpPr>
          <p:cNvPr id="5" name="object 5"/>
          <p:cNvSpPr/>
          <p:nvPr/>
        </p:nvSpPr>
        <p:spPr>
          <a:xfrm>
            <a:off x="6426200" y="939800"/>
            <a:ext cx="162559" cy="1524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16040" y="939800"/>
            <a:ext cx="172719" cy="139192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23900" y="2456179"/>
            <a:ext cx="1289685" cy="247015"/>
          </a:xfrm>
          <a:prstGeom prst="rect">
            <a:avLst/>
          </a:prstGeom>
        </p:spPr>
        <p:txBody>
          <a:bodyPr vert="horz" wrap="square" lIns="0" tIns="0" rIns="0" bIns="0" rtlCol="0">
            <a:spAutoFit/>
          </a:bodyPr>
          <a:lstStyle/>
          <a:p>
            <a:pPr marL="12700">
              <a:lnSpc>
                <a:spcPct val="100000"/>
              </a:lnSpc>
            </a:pPr>
            <a:r>
              <a:rPr sz="1500" b="1" spc="-5" dirty="0">
                <a:latin typeface="Arial"/>
                <a:cs typeface="Arial"/>
              </a:rPr>
              <a:t>Program</a:t>
            </a:r>
            <a:r>
              <a:rPr sz="1500" b="1" spc="-100" dirty="0">
                <a:latin typeface="Arial"/>
                <a:cs typeface="Arial"/>
              </a:rPr>
              <a:t> </a:t>
            </a:r>
            <a:r>
              <a:rPr sz="1500" b="1" spc="-5" dirty="0">
                <a:latin typeface="Arial"/>
                <a:cs typeface="Arial"/>
              </a:rPr>
              <a:t>Run:</a:t>
            </a:r>
            <a:endParaRPr sz="1500">
              <a:latin typeface="Arial"/>
              <a:cs typeface="Arial"/>
            </a:endParaRPr>
          </a:p>
        </p:txBody>
      </p:sp>
      <p:sp>
        <p:nvSpPr>
          <p:cNvPr id="8" name="object 8"/>
          <p:cNvSpPr txBox="1"/>
          <p:nvPr/>
        </p:nvSpPr>
        <p:spPr>
          <a:xfrm>
            <a:off x="1087119" y="2814321"/>
            <a:ext cx="5008880" cy="393698"/>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Area:</a:t>
            </a:r>
            <a:r>
              <a:rPr sz="1050" spc="-85" dirty="0">
                <a:latin typeface="Courier" charset="0"/>
                <a:cs typeface="Courier" charset="0"/>
              </a:rPr>
              <a:t> </a:t>
            </a:r>
            <a:r>
              <a:rPr sz="1050" spc="15" dirty="0">
                <a:latin typeface="Courier" charset="0"/>
                <a:cs typeface="Courier" charset="0"/>
              </a:rPr>
              <a:t>55</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Expected:</a:t>
            </a:r>
            <a:r>
              <a:rPr sz="1050" spc="-85" dirty="0">
                <a:latin typeface="Courier" charset="0"/>
                <a:cs typeface="Courier" charset="0"/>
              </a:rPr>
              <a:t> </a:t>
            </a:r>
            <a:r>
              <a:rPr sz="1050" spc="15" dirty="0">
                <a:latin typeface="Courier" charset="0"/>
                <a:cs typeface="Courier" charset="0"/>
              </a:rPr>
              <a:t>55</a:t>
            </a:r>
            <a:endParaRPr sz="1050" dirty="0">
              <a:latin typeface="Courier" charset="0"/>
              <a:cs typeface="Courier"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1"/>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13.1</a:t>
            </a:r>
          </a:p>
        </p:txBody>
      </p:sp>
      <p:sp>
        <p:nvSpPr>
          <p:cNvPr id="4" name="object 4"/>
          <p:cNvSpPr txBox="1">
            <a:spLocks noGrp="1"/>
          </p:cNvSpPr>
          <p:nvPr>
            <p:ph type="body" idx="1"/>
          </p:nvPr>
        </p:nvSpPr>
        <p:spPr>
          <a:xfrm>
            <a:off x="723900" y="923543"/>
            <a:ext cx="5867400" cy="1825628"/>
          </a:xfrm>
          <a:prstGeom prst="rect">
            <a:avLst/>
          </a:prstGeom>
        </p:spPr>
        <p:txBody>
          <a:bodyPr vert="horz" wrap="square" lIns="0" tIns="0" rIns="0" bIns="0" rtlCol="0">
            <a:spAutoFit/>
          </a:bodyPr>
          <a:lstStyle/>
          <a:p>
            <a:pPr marL="12700">
              <a:lnSpc>
                <a:spcPct val="100000"/>
              </a:lnSpc>
            </a:pPr>
            <a:r>
              <a:rPr sz="1500" spc="-5" dirty="0">
                <a:latin typeface="Arial"/>
                <a:cs typeface="Arial"/>
              </a:rPr>
              <a:t>Why is the statement </a:t>
            </a:r>
            <a:r>
              <a:rPr sz="1500" spc="-5" dirty="0">
                <a:latin typeface="Courier" charset="0"/>
                <a:cs typeface="Courier" charset="0"/>
              </a:rPr>
              <a:t>else if (width == 1) { return 1;</a:t>
            </a:r>
            <a:r>
              <a:rPr sz="1500" spc="-65" dirty="0">
                <a:latin typeface="Courier" charset="0"/>
                <a:cs typeface="Courier" charset="0"/>
              </a:rPr>
              <a:t> </a:t>
            </a:r>
            <a:r>
              <a:rPr sz="1500" spc="-5" dirty="0">
                <a:latin typeface="Courier" charset="0"/>
                <a:cs typeface="Courier" charset="0"/>
              </a:rPr>
              <a:t>}</a:t>
            </a:r>
            <a:endParaRPr sz="1500" dirty="0">
              <a:latin typeface="Courier" charset="0"/>
              <a:cs typeface="Courier" charset="0"/>
            </a:endParaRPr>
          </a:p>
          <a:p>
            <a:pPr marL="12700">
              <a:lnSpc>
                <a:spcPct val="100000"/>
              </a:lnSpc>
              <a:spcBef>
                <a:spcPts val="40"/>
              </a:spcBef>
            </a:pPr>
            <a:r>
              <a:rPr sz="1500" spc="-5" dirty="0">
                <a:latin typeface="Arial"/>
                <a:cs typeface="Arial"/>
              </a:rPr>
              <a:t>in the </a:t>
            </a:r>
            <a:r>
              <a:rPr sz="1500" spc="-5" dirty="0">
                <a:latin typeface="Courier" charset="0"/>
                <a:cs typeface="Courier" charset="0"/>
              </a:rPr>
              <a:t>getArea</a:t>
            </a:r>
            <a:r>
              <a:rPr sz="1500" spc="-555" dirty="0">
                <a:latin typeface="Courier" charset="0"/>
                <a:cs typeface="Courier" charset="0"/>
              </a:rPr>
              <a:t> </a:t>
            </a:r>
            <a:r>
              <a:rPr sz="1500" spc="-5" dirty="0">
                <a:latin typeface="Arial"/>
                <a:cs typeface="Arial"/>
              </a:rPr>
              <a:t>method unnecessary?</a:t>
            </a:r>
            <a:endParaRPr sz="1500" dirty="0">
              <a:latin typeface="Arial"/>
              <a:cs typeface="Arial"/>
            </a:endParaRPr>
          </a:p>
          <a:p>
            <a:pPr marL="353695" marR="347980">
              <a:lnSpc>
                <a:spcPct val="114799"/>
              </a:lnSpc>
              <a:spcBef>
                <a:spcPts val="700"/>
              </a:spcBef>
            </a:pPr>
            <a:r>
              <a:rPr b="1" spc="-5" dirty="0">
                <a:latin typeface="Arial"/>
                <a:cs typeface="Arial"/>
              </a:rPr>
              <a:t>Answer: </a:t>
            </a:r>
            <a:r>
              <a:rPr spc="-5" dirty="0"/>
              <a:t>Suppose </a:t>
            </a:r>
            <a:r>
              <a:rPr spc="-10" dirty="0"/>
              <a:t>we </a:t>
            </a:r>
            <a:r>
              <a:rPr spc="-5" dirty="0"/>
              <a:t>omit the statement. </a:t>
            </a:r>
            <a:r>
              <a:rPr spc="-10" dirty="0"/>
              <a:t>When  </a:t>
            </a:r>
            <a:r>
              <a:rPr spc="-5" dirty="0"/>
              <a:t>computing the area of a triangle with width 1, </a:t>
            </a:r>
            <a:r>
              <a:rPr spc="-10" dirty="0"/>
              <a:t>we  </a:t>
            </a:r>
            <a:r>
              <a:rPr spc="-5" dirty="0"/>
              <a:t>compute the area of the triangle with width 0 as</a:t>
            </a:r>
            <a:r>
              <a:rPr spc="-55" dirty="0"/>
              <a:t> </a:t>
            </a:r>
            <a:r>
              <a:rPr spc="-5" dirty="0"/>
              <a:t>0,  and then add 1, to arrive at the correct</a:t>
            </a:r>
            <a:r>
              <a:rPr spc="-60" dirty="0"/>
              <a:t> </a:t>
            </a:r>
            <a:r>
              <a:rPr spc="-5" dirty="0"/>
              <a:t>area.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1"/>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13.2</a:t>
            </a:r>
          </a:p>
        </p:txBody>
      </p:sp>
      <p:sp>
        <p:nvSpPr>
          <p:cNvPr id="4" name="object 4"/>
          <p:cNvSpPr txBox="1"/>
          <p:nvPr/>
        </p:nvSpPr>
        <p:spPr>
          <a:xfrm>
            <a:off x="723900" y="923543"/>
            <a:ext cx="5694680" cy="1504315"/>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How would you modify the program to recursively compute the area  of a</a:t>
            </a:r>
            <a:r>
              <a:rPr sz="1500" spc="-95" dirty="0">
                <a:latin typeface="Arial"/>
                <a:cs typeface="Arial"/>
              </a:rPr>
              <a:t> </a:t>
            </a:r>
            <a:r>
              <a:rPr sz="1500" spc="-5" dirty="0">
                <a:latin typeface="Arial"/>
                <a:cs typeface="Arial"/>
              </a:rPr>
              <a:t>square?</a:t>
            </a:r>
            <a:endParaRPr sz="1500" dirty="0">
              <a:latin typeface="Arial"/>
              <a:cs typeface="Arial"/>
            </a:endParaRPr>
          </a:p>
          <a:p>
            <a:pPr marL="353695" marR="677545">
              <a:lnSpc>
                <a:spcPct val="114799"/>
              </a:lnSpc>
              <a:spcBef>
                <a:spcPts val="645"/>
              </a:spcBef>
            </a:pPr>
            <a:r>
              <a:rPr sz="1800" b="1" spc="-5" dirty="0">
                <a:latin typeface="Arial"/>
                <a:cs typeface="Arial"/>
              </a:rPr>
              <a:t>Answer: </a:t>
            </a:r>
            <a:r>
              <a:rPr sz="1800" spc="-5" dirty="0">
                <a:latin typeface="Arial"/>
                <a:cs typeface="Arial"/>
              </a:rPr>
              <a:t>You would compute the smaller</a:t>
            </a:r>
            <a:r>
              <a:rPr sz="1800" spc="-75" dirty="0">
                <a:latin typeface="Arial"/>
                <a:cs typeface="Arial"/>
              </a:rPr>
              <a:t> </a:t>
            </a:r>
            <a:r>
              <a:rPr sz="1800" spc="-5" dirty="0">
                <a:latin typeface="Arial"/>
                <a:cs typeface="Arial"/>
              </a:rPr>
              <a:t>area  recursively, then</a:t>
            </a:r>
            <a:r>
              <a:rPr sz="1800" spc="-75" dirty="0">
                <a:latin typeface="Arial"/>
                <a:cs typeface="Arial"/>
              </a:rPr>
              <a:t> </a:t>
            </a:r>
            <a:r>
              <a:rPr sz="1800" spc="-5" dirty="0">
                <a:latin typeface="Arial"/>
                <a:cs typeface="Arial"/>
              </a:rPr>
              <a:t>return</a:t>
            </a:r>
            <a:endParaRPr sz="1800" dirty="0">
              <a:latin typeface="Arial"/>
              <a:cs typeface="Arial"/>
            </a:endParaRPr>
          </a:p>
          <a:p>
            <a:pPr marL="353695">
              <a:lnSpc>
                <a:spcPct val="100000"/>
              </a:lnSpc>
              <a:spcBef>
                <a:spcPts val="400"/>
              </a:spcBef>
            </a:pPr>
            <a:r>
              <a:rPr sz="1800" spc="-5" dirty="0">
                <a:latin typeface="Courier" charset="0"/>
                <a:cs typeface="Courier" charset="0"/>
              </a:rPr>
              <a:t>smallerArea + width + width -</a:t>
            </a:r>
            <a:r>
              <a:rPr sz="1800" spc="-95" dirty="0">
                <a:latin typeface="Courier" charset="0"/>
                <a:cs typeface="Courier" charset="0"/>
              </a:rPr>
              <a:t> </a:t>
            </a:r>
            <a:r>
              <a:rPr sz="1800" spc="-10" dirty="0">
                <a:latin typeface="Courier" charset="0"/>
                <a:cs typeface="Courier" charset="0"/>
              </a:rPr>
              <a:t>1</a:t>
            </a:r>
            <a:r>
              <a:rPr sz="1800" spc="-10" dirty="0">
                <a:latin typeface="Arial"/>
                <a:cs typeface="Arial"/>
              </a:rPr>
              <a:t>.</a:t>
            </a:r>
            <a:endParaRPr sz="1800" dirty="0">
              <a:latin typeface="Arial"/>
              <a:cs typeface="Arial"/>
            </a:endParaRPr>
          </a:p>
        </p:txBody>
      </p:sp>
      <p:sp>
        <p:nvSpPr>
          <p:cNvPr id="5" name="object 5"/>
          <p:cNvSpPr txBox="1"/>
          <p:nvPr/>
        </p:nvSpPr>
        <p:spPr>
          <a:xfrm>
            <a:off x="1087119" y="2509521"/>
            <a:ext cx="5008880" cy="713657"/>
          </a:xfrm>
          <a:prstGeom prst="rect">
            <a:avLst/>
          </a:prstGeom>
          <a:ln w="10160">
            <a:solidFill>
              <a:srgbClr val="CCCCCC"/>
            </a:solidFill>
          </a:ln>
        </p:spPr>
        <p:txBody>
          <a:bodyPr vert="horz" wrap="square" lIns="0" tIns="66675" rIns="0" bIns="0" rtlCol="0">
            <a:spAutoFit/>
          </a:bodyPr>
          <a:lstStyle/>
          <a:p>
            <a:pPr marL="63500">
              <a:lnSpc>
                <a:spcPct val="100000"/>
              </a:lnSpc>
              <a:spcBef>
                <a:spcPts val="525"/>
              </a:spcBef>
            </a:pPr>
            <a:r>
              <a:rPr sz="1050" spc="10" dirty="0">
                <a:solidFill>
                  <a:srgbClr val="006BB8"/>
                </a:solidFill>
                <a:latin typeface="Courier" charset="0"/>
                <a:cs typeface="Courier" charset="0"/>
              </a:rPr>
              <a:t>[][][]</a:t>
            </a:r>
            <a:r>
              <a:rPr sz="1050" spc="10" dirty="0">
                <a:latin typeface="Courier" charset="0"/>
                <a:cs typeface="Courier" charset="0"/>
              </a:rPr>
              <a:t>[]</a:t>
            </a:r>
            <a:endParaRPr sz="1050" dirty="0">
              <a:latin typeface="Courier" charset="0"/>
              <a:cs typeface="Courier" charset="0"/>
            </a:endParaRPr>
          </a:p>
          <a:p>
            <a:pPr marL="63500">
              <a:lnSpc>
                <a:spcPct val="100000"/>
              </a:lnSpc>
              <a:spcBef>
                <a:spcPts val="20"/>
              </a:spcBef>
            </a:pPr>
            <a:r>
              <a:rPr sz="1050" spc="10" dirty="0">
                <a:solidFill>
                  <a:srgbClr val="006BB8"/>
                </a:solidFill>
                <a:latin typeface="Courier" charset="0"/>
                <a:cs typeface="Courier" charset="0"/>
              </a:rPr>
              <a:t>[][][]</a:t>
            </a:r>
            <a:r>
              <a:rPr sz="1050" spc="10" dirty="0">
                <a:latin typeface="Courier" charset="0"/>
                <a:cs typeface="Courier" charset="0"/>
              </a:rPr>
              <a:t>[]</a:t>
            </a:r>
            <a:endParaRPr sz="1050" dirty="0">
              <a:latin typeface="Courier" charset="0"/>
              <a:cs typeface="Courier" charset="0"/>
            </a:endParaRPr>
          </a:p>
          <a:p>
            <a:pPr marL="63500">
              <a:lnSpc>
                <a:spcPct val="100000"/>
              </a:lnSpc>
              <a:spcBef>
                <a:spcPts val="20"/>
              </a:spcBef>
            </a:pPr>
            <a:r>
              <a:rPr sz="1050" spc="10" dirty="0">
                <a:solidFill>
                  <a:srgbClr val="006BB8"/>
                </a:solidFill>
                <a:latin typeface="Courier" charset="0"/>
                <a:cs typeface="Courier" charset="0"/>
              </a:rPr>
              <a:t>[][][]</a:t>
            </a:r>
            <a:r>
              <a:rPr sz="1050" spc="10" dirty="0">
                <a:latin typeface="Courier" charset="0"/>
                <a:cs typeface="Courier" charset="0"/>
              </a:rPr>
              <a:t>[]</a:t>
            </a:r>
            <a:endParaRPr sz="1050" dirty="0">
              <a:latin typeface="Courier" charset="0"/>
              <a:cs typeface="Courier" charset="0"/>
            </a:endParaRPr>
          </a:p>
          <a:p>
            <a:pPr marL="63500">
              <a:lnSpc>
                <a:spcPct val="100000"/>
              </a:lnSpc>
              <a:spcBef>
                <a:spcPts val="40"/>
              </a:spcBef>
            </a:pPr>
            <a:r>
              <a:rPr sz="1050" spc="15" dirty="0">
                <a:latin typeface="Courier" charset="0"/>
                <a:cs typeface="Courier" charset="0"/>
              </a:rPr>
              <a:t>[][][][]</a:t>
            </a:r>
            <a:endParaRPr sz="1050" dirty="0">
              <a:latin typeface="Courier" charset="0"/>
              <a:cs typeface="Courier" charset="0"/>
            </a:endParaRPr>
          </a:p>
        </p:txBody>
      </p:sp>
      <p:sp>
        <p:nvSpPr>
          <p:cNvPr id="6" name="object 6"/>
          <p:cNvSpPr txBox="1"/>
          <p:nvPr/>
        </p:nvSpPr>
        <p:spPr>
          <a:xfrm>
            <a:off x="1065212" y="3352840"/>
            <a:ext cx="5111115" cy="964565"/>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Of course, it would be simpler to compute the</a:t>
            </a:r>
            <a:r>
              <a:rPr sz="1800" spc="-60" dirty="0">
                <a:latin typeface="Arial"/>
                <a:cs typeface="Arial"/>
              </a:rPr>
              <a:t> </a:t>
            </a:r>
            <a:r>
              <a:rPr sz="1800" spc="-5" dirty="0">
                <a:latin typeface="Arial"/>
                <a:cs typeface="Arial"/>
              </a:rPr>
              <a:t>area  simply as width * width. The results are identical  because</a:t>
            </a:r>
            <a:endParaRPr sz="1800">
              <a:latin typeface="Arial"/>
              <a:cs typeface="Arial"/>
            </a:endParaRPr>
          </a:p>
        </p:txBody>
      </p:sp>
      <p:sp>
        <p:nvSpPr>
          <p:cNvPr id="7" name="object 7"/>
          <p:cNvSpPr/>
          <p:nvPr/>
        </p:nvSpPr>
        <p:spPr>
          <a:xfrm>
            <a:off x="1082039" y="4333240"/>
            <a:ext cx="3098800" cy="762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2" end="2"/>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up)">
                                      <p:cBhvr>
                                        <p:cTn id="16" dur="500"/>
                                        <p:tgtEl>
                                          <p:spTgt spid="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1"/>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13.3</a:t>
            </a:r>
          </a:p>
        </p:txBody>
      </p:sp>
      <p:sp>
        <p:nvSpPr>
          <p:cNvPr id="4" name="object 4"/>
          <p:cNvSpPr txBox="1"/>
          <p:nvPr/>
        </p:nvSpPr>
        <p:spPr>
          <a:xfrm>
            <a:off x="723900" y="923543"/>
            <a:ext cx="5705475" cy="682625"/>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In some cultures, numbers containing the digit 8 are lucky numbers.  What is wrong with the following method that tries to test whether a  number is</a:t>
            </a:r>
            <a:r>
              <a:rPr sz="1500" spc="-85" dirty="0">
                <a:latin typeface="Arial"/>
                <a:cs typeface="Arial"/>
              </a:rPr>
              <a:t> </a:t>
            </a:r>
            <a:r>
              <a:rPr sz="1500" spc="-5" dirty="0">
                <a:latin typeface="Arial"/>
                <a:cs typeface="Arial"/>
              </a:rPr>
              <a:t>lucky?</a:t>
            </a:r>
            <a:endParaRPr sz="1500">
              <a:latin typeface="Arial"/>
              <a:cs typeface="Arial"/>
            </a:endParaRPr>
          </a:p>
        </p:txBody>
      </p:sp>
      <p:sp>
        <p:nvSpPr>
          <p:cNvPr id="5" name="object 5"/>
          <p:cNvSpPr txBox="1"/>
          <p:nvPr/>
        </p:nvSpPr>
        <p:spPr>
          <a:xfrm>
            <a:off x="853439" y="1656081"/>
            <a:ext cx="5608320" cy="1218863"/>
          </a:xfrm>
          <a:prstGeom prst="rect">
            <a:avLst/>
          </a:prstGeom>
          <a:ln w="10160">
            <a:solidFill>
              <a:srgbClr val="CCCCCC"/>
            </a:solidFill>
          </a:ln>
        </p:spPr>
        <p:txBody>
          <a:bodyPr vert="horz" wrap="square" lIns="0" tIns="6417" rIns="0" bIns="0" rtlCol="0">
            <a:spAutoFit/>
          </a:bodyPr>
          <a:lstStyle/>
          <a:p>
            <a:pPr>
              <a:lnSpc>
                <a:spcPct val="100000"/>
              </a:lnSpc>
              <a:spcBef>
                <a:spcPts val="50"/>
              </a:spcBef>
            </a:pPr>
            <a:endParaRPr sz="450" dirty="0">
              <a:latin typeface="Times New Roman"/>
              <a:cs typeface="Times New Roman"/>
            </a:endParaRPr>
          </a:p>
          <a:p>
            <a:pPr marL="58419">
              <a:lnSpc>
                <a:spcPct val="100000"/>
              </a:lnSpc>
            </a:pPr>
            <a:r>
              <a:rPr sz="600" spc="15" dirty="0">
                <a:latin typeface="Courier" charset="0"/>
                <a:cs typeface="Courier" charset="0"/>
              </a:rPr>
              <a:t>public static boolean isLucky(int</a:t>
            </a:r>
            <a:r>
              <a:rPr sz="600" spc="-35" dirty="0">
                <a:latin typeface="Courier" charset="0"/>
                <a:cs typeface="Courier" charset="0"/>
              </a:rPr>
              <a:t> </a:t>
            </a:r>
            <a:r>
              <a:rPr sz="600" spc="15" dirty="0">
                <a:latin typeface="Courier" charset="0"/>
                <a:cs typeface="Courier" charset="0"/>
              </a:rPr>
              <a:t>number)</a:t>
            </a:r>
            <a:endParaRPr sz="600" dirty="0">
              <a:latin typeface="Courier" charset="0"/>
              <a:cs typeface="Courier" charset="0"/>
            </a:endParaRPr>
          </a:p>
          <a:p>
            <a:pPr marL="58419">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int lastDigit = number %</a:t>
            </a:r>
            <a:r>
              <a:rPr sz="600" spc="-55" dirty="0">
                <a:latin typeface="Courier" charset="0"/>
                <a:cs typeface="Courier" charset="0"/>
              </a:rPr>
              <a:t> </a:t>
            </a:r>
            <a:r>
              <a:rPr sz="600" spc="15" dirty="0">
                <a:latin typeface="Courier" charset="0"/>
                <a:cs typeface="Courier" charset="0"/>
              </a:rPr>
              <a:t>10;</a:t>
            </a:r>
            <a:endParaRPr sz="600" dirty="0">
              <a:latin typeface="Courier" charset="0"/>
              <a:cs typeface="Courier" charset="0"/>
            </a:endParaRPr>
          </a:p>
          <a:p>
            <a:pPr marL="202565" marR="3659504">
              <a:lnSpc>
                <a:spcPct val="144400"/>
              </a:lnSpc>
            </a:pPr>
            <a:r>
              <a:rPr sz="600" spc="15" dirty="0">
                <a:latin typeface="Courier" charset="0"/>
                <a:cs typeface="Courier" charset="0"/>
              </a:rPr>
              <a:t>if (lastDigit == 8) { return true; }  else</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return isLucky(number / 10); // Test the number without the last</a:t>
            </a:r>
            <a:r>
              <a:rPr sz="600" spc="-5" dirty="0">
                <a:latin typeface="Courier" charset="0"/>
                <a:cs typeface="Courier" charset="0"/>
              </a:rPr>
              <a:t> </a:t>
            </a:r>
            <a:r>
              <a:rPr sz="600" spc="15" dirty="0">
                <a:latin typeface="Courier" charset="0"/>
                <a:cs typeface="Courier" charset="0"/>
              </a:rPr>
              <a:t>digit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58419">
              <a:lnSpc>
                <a:spcPct val="100000"/>
              </a:lnSpc>
              <a:spcBef>
                <a:spcPts val="320"/>
              </a:spcBef>
            </a:pPr>
            <a:r>
              <a:rPr sz="600" spc="15" dirty="0">
                <a:latin typeface="Courier" charset="0"/>
                <a:cs typeface="Courier" charset="0"/>
              </a:rPr>
              <a:t>}</a:t>
            </a:r>
            <a:endParaRPr sz="600" dirty="0">
              <a:latin typeface="Courier" charset="0"/>
              <a:cs typeface="Courier" charset="0"/>
            </a:endParaRPr>
          </a:p>
        </p:txBody>
      </p:sp>
      <p:sp>
        <p:nvSpPr>
          <p:cNvPr id="6" name="object 6"/>
          <p:cNvSpPr txBox="1"/>
          <p:nvPr/>
        </p:nvSpPr>
        <p:spPr>
          <a:xfrm>
            <a:off x="1065212" y="3058200"/>
            <a:ext cx="4826635" cy="964565"/>
          </a:xfrm>
          <a:prstGeom prst="rect">
            <a:avLst/>
          </a:prstGeom>
        </p:spPr>
        <p:txBody>
          <a:bodyPr vert="horz" wrap="square" lIns="0" tIns="0" rIns="0" bIns="0" rtlCol="0">
            <a:spAutoFit/>
          </a:bodyPr>
          <a:lstStyle/>
          <a:p>
            <a:pPr marL="12700" marR="5080">
              <a:lnSpc>
                <a:spcPct val="114799"/>
              </a:lnSpc>
            </a:pPr>
            <a:r>
              <a:rPr sz="1800" b="1" spc="-5" dirty="0">
                <a:latin typeface="Arial"/>
                <a:cs typeface="Arial"/>
              </a:rPr>
              <a:t>Answer: </a:t>
            </a:r>
            <a:r>
              <a:rPr sz="1800" spc="-5" dirty="0">
                <a:latin typeface="Arial"/>
                <a:cs typeface="Arial"/>
              </a:rPr>
              <a:t>There is no provision for stopping the  recursion. </a:t>
            </a:r>
            <a:r>
              <a:rPr sz="1800" spc="-10" dirty="0">
                <a:latin typeface="Arial"/>
                <a:cs typeface="Arial"/>
              </a:rPr>
              <a:t>When </a:t>
            </a:r>
            <a:r>
              <a:rPr sz="1800" spc="-5" dirty="0">
                <a:latin typeface="Arial"/>
                <a:cs typeface="Arial"/>
              </a:rPr>
              <a:t>a number &lt; 10 isn’t 8, then</a:t>
            </a:r>
            <a:r>
              <a:rPr sz="1800" spc="-40" dirty="0">
                <a:latin typeface="Arial"/>
                <a:cs typeface="Arial"/>
              </a:rPr>
              <a:t> </a:t>
            </a:r>
            <a:r>
              <a:rPr sz="1800" spc="-5" dirty="0">
                <a:latin typeface="Arial"/>
                <a:cs typeface="Arial"/>
              </a:rPr>
              <a:t>the  method should return false and</a:t>
            </a:r>
            <a:r>
              <a:rPr sz="1800" spc="-70" dirty="0">
                <a:latin typeface="Arial"/>
                <a:cs typeface="Arial"/>
              </a:rPr>
              <a:t> </a:t>
            </a:r>
            <a:r>
              <a:rPr sz="1800" spc="-5" dirty="0">
                <a:latin typeface="Arial"/>
                <a:cs typeface="Arial"/>
              </a:rPr>
              <a:t>stop.</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1"/>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13.4</a:t>
            </a:r>
          </a:p>
        </p:txBody>
      </p:sp>
      <p:sp>
        <p:nvSpPr>
          <p:cNvPr id="4" name="object 4"/>
          <p:cNvSpPr txBox="1"/>
          <p:nvPr/>
        </p:nvSpPr>
        <p:spPr>
          <a:xfrm>
            <a:off x="723900" y="856081"/>
            <a:ext cx="5544185" cy="1734185"/>
          </a:xfrm>
          <a:prstGeom prst="rect">
            <a:avLst/>
          </a:prstGeom>
        </p:spPr>
        <p:txBody>
          <a:bodyPr vert="horz" wrap="square" lIns="0" tIns="0" rIns="0" bIns="0" rtlCol="0">
            <a:spAutoFit/>
          </a:bodyPr>
          <a:lstStyle/>
          <a:p>
            <a:pPr marL="12700" marR="5080">
              <a:lnSpc>
                <a:spcPct val="124400"/>
              </a:lnSpc>
            </a:pPr>
            <a:r>
              <a:rPr sz="1500" spc="-5" dirty="0">
                <a:latin typeface="Arial"/>
                <a:cs typeface="Arial"/>
              </a:rPr>
              <a:t>In order to compute a power of two, you can take the next-lower  power and double it. For example, if you want to compute 2</a:t>
            </a:r>
            <a:r>
              <a:rPr sz="1875" spc="-7" baseline="24444" dirty="0">
                <a:latin typeface="Arial"/>
                <a:cs typeface="Arial"/>
              </a:rPr>
              <a:t>11</a:t>
            </a:r>
            <a:r>
              <a:rPr sz="1875" spc="52" baseline="24444" dirty="0">
                <a:latin typeface="Arial"/>
                <a:cs typeface="Arial"/>
              </a:rPr>
              <a:t> </a:t>
            </a:r>
            <a:r>
              <a:rPr sz="1500" spc="-5" dirty="0">
                <a:latin typeface="Arial"/>
                <a:cs typeface="Arial"/>
              </a:rPr>
              <a:t>and</a:t>
            </a:r>
            <a:endParaRPr sz="1500" dirty="0">
              <a:latin typeface="Arial"/>
              <a:cs typeface="Arial"/>
            </a:endParaRPr>
          </a:p>
          <a:p>
            <a:pPr marL="12700" marR="145415">
              <a:lnSpc>
                <a:spcPct val="100000"/>
              </a:lnSpc>
              <a:spcBef>
                <a:spcPts val="439"/>
              </a:spcBef>
            </a:pPr>
            <a:r>
              <a:rPr sz="1500" spc="-5" dirty="0">
                <a:latin typeface="Arial"/>
                <a:cs typeface="Arial"/>
              </a:rPr>
              <a:t>you know that </a:t>
            </a:r>
            <a:r>
              <a:rPr sz="1500" spc="-10" dirty="0">
                <a:latin typeface="Arial"/>
                <a:cs typeface="Arial"/>
              </a:rPr>
              <a:t>2</a:t>
            </a:r>
            <a:r>
              <a:rPr sz="1875" spc="-15" baseline="24444" dirty="0">
                <a:latin typeface="Arial"/>
                <a:cs typeface="Arial"/>
              </a:rPr>
              <a:t>10 </a:t>
            </a:r>
            <a:r>
              <a:rPr sz="1500" spc="-5" dirty="0">
                <a:latin typeface="Arial"/>
                <a:cs typeface="Arial"/>
              </a:rPr>
              <a:t>= 1024, then </a:t>
            </a:r>
            <a:r>
              <a:rPr sz="1500" spc="-10" dirty="0">
                <a:latin typeface="Arial"/>
                <a:cs typeface="Arial"/>
              </a:rPr>
              <a:t>2</a:t>
            </a:r>
            <a:r>
              <a:rPr sz="1875" spc="-15" baseline="24444" dirty="0">
                <a:latin typeface="Arial"/>
                <a:cs typeface="Arial"/>
              </a:rPr>
              <a:t>11 </a:t>
            </a:r>
            <a:r>
              <a:rPr sz="1500" spc="-5" dirty="0">
                <a:latin typeface="Arial"/>
                <a:cs typeface="Arial"/>
              </a:rPr>
              <a:t>= 2 × 1024 = 2048. Write a  recursive method </a:t>
            </a:r>
            <a:r>
              <a:rPr sz="1500" spc="-5" dirty="0">
                <a:latin typeface="Courier" charset="0"/>
                <a:cs typeface="Courier" charset="0"/>
              </a:rPr>
              <a:t>public static int pow2(int n)</a:t>
            </a:r>
            <a:r>
              <a:rPr sz="1500" spc="-540" dirty="0">
                <a:latin typeface="Courier" charset="0"/>
                <a:cs typeface="Courier" charset="0"/>
              </a:rPr>
              <a:t> </a:t>
            </a:r>
            <a:r>
              <a:rPr sz="1500" spc="-5" dirty="0">
                <a:latin typeface="Arial"/>
                <a:cs typeface="Arial"/>
              </a:rPr>
              <a:t>that is  based on this</a:t>
            </a:r>
            <a:r>
              <a:rPr sz="1500" spc="-70" dirty="0">
                <a:latin typeface="Arial"/>
                <a:cs typeface="Arial"/>
              </a:rPr>
              <a:t> </a:t>
            </a:r>
            <a:r>
              <a:rPr sz="1500" spc="-5" dirty="0">
                <a:latin typeface="Arial"/>
                <a:cs typeface="Arial"/>
              </a:rPr>
              <a:t>observation.</a:t>
            </a:r>
            <a:endParaRPr sz="1500" dirty="0">
              <a:latin typeface="Arial"/>
              <a:cs typeface="Arial"/>
            </a:endParaRPr>
          </a:p>
          <a:p>
            <a:pPr marL="353695">
              <a:lnSpc>
                <a:spcPct val="100000"/>
              </a:lnSpc>
              <a:spcBef>
                <a:spcPts val="1020"/>
              </a:spcBef>
            </a:pPr>
            <a:r>
              <a:rPr sz="1800" b="1" spc="-5" dirty="0">
                <a:latin typeface="Arial"/>
                <a:cs typeface="Arial"/>
              </a:rPr>
              <a:t>Answer:</a:t>
            </a:r>
            <a:endParaRPr sz="1800" dirty="0">
              <a:latin typeface="Arial"/>
              <a:cs typeface="Arial"/>
            </a:endParaRPr>
          </a:p>
        </p:txBody>
      </p:sp>
      <p:sp>
        <p:nvSpPr>
          <p:cNvPr id="5" name="object 5"/>
          <p:cNvSpPr txBox="1"/>
          <p:nvPr/>
        </p:nvSpPr>
        <p:spPr>
          <a:xfrm>
            <a:off x="1087119" y="2672081"/>
            <a:ext cx="5008880" cy="884858"/>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public static int pow2(int</a:t>
            </a:r>
            <a:r>
              <a:rPr sz="1050" spc="-85" dirty="0">
                <a:latin typeface="Courier" charset="0"/>
                <a:cs typeface="Courier" charset="0"/>
              </a:rPr>
              <a:t> </a:t>
            </a:r>
            <a:r>
              <a:rPr sz="1050" spc="15" dirty="0">
                <a:latin typeface="Courier" charset="0"/>
                <a:cs typeface="Courier" charset="0"/>
              </a:rPr>
              <a:t>n)</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t>
            </a:r>
            <a:endParaRPr sz="1050" dirty="0">
              <a:latin typeface="Courier" charset="0"/>
              <a:cs typeface="Courier" charset="0"/>
            </a:endParaRPr>
          </a:p>
          <a:p>
            <a:pPr marL="310515" marR="1717675">
              <a:lnSpc>
                <a:spcPct val="101600"/>
              </a:lnSpc>
            </a:pPr>
            <a:r>
              <a:rPr sz="1050" spc="15" dirty="0">
                <a:latin typeface="Courier" charset="0"/>
                <a:cs typeface="Courier" charset="0"/>
              </a:rPr>
              <a:t>if (n &lt;= 0) { return 1; } // 20 is</a:t>
            </a:r>
            <a:r>
              <a:rPr sz="1050" spc="-80" dirty="0">
                <a:latin typeface="Courier" charset="0"/>
                <a:cs typeface="Courier" charset="0"/>
              </a:rPr>
              <a:t> </a:t>
            </a:r>
            <a:r>
              <a:rPr sz="1050" spc="15" dirty="0">
                <a:latin typeface="Courier" charset="0"/>
                <a:cs typeface="Courier" charset="0"/>
              </a:rPr>
              <a:t>1  else { return 2 * pow2(n - 1);</a:t>
            </a:r>
            <a:r>
              <a:rPr sz="1050" spc="-85" dirty="0">
                <a:latin typeface="Courier" charset="0"/>
                <a:cs typeface="Courier" charset="0"/>
              </a:rPr>
              <a:t> </a:t>
            </a:r>
            <a:r>
              <a:rPr sz="1050" spc="15" dirty="0">
                <a:latin typeface="Courier" charset="0"/>
                <a:cs typeface="Courier" charset="0"/>
              </a:rPr>
              <a:t>}</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t>
            </a:r>
            <a:endParaRPr sz="1050" dirty="0">
              <a:latin typeface="Courier" charset="0"/>
              <a:cs typeface="Courier"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1"/>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13.5</a:t>
            </a:r>
          </a:p>
        </p:txBody>
      </p:sp>
      <p:sp>
        <p:nvSpPr>
          <p:cNvPr id="4" name="object 4"/>
          <p:cNvSpPr txBox="1"/>
          <p:nvPr/>
        </p:nvSpPr>
        <p:spPr>
          <a:xfrm>
            <a:off x="723900" y="911859"/>
            <a:ext cx="3450590" cy="247015"/>
          </a:xfrm>
          <a:prstGeom prst="rect">
            <a:avLst/>
          </a:prstGeom>
        </p:spPr>
        <p:txBody>
          <a:bodyPr vert="horz" wrap="square" lIns="0" tIns="0" rIns="0" bIns="0" rtlCol="0">
            <a:spAutoFit/>
          </a:bodyPr>
          <a:lstStyle/>
          <a:p>
            <a:pPr marL="12700">
              <a:lnSpc>
                <a:spcPct val="100000"/>
              </a:lnSpc>
            </a:pPr>
            <a:r>
              <a:rPr sz="1500" spc="-5" dirty="0">
                <a:latin typeface="Arial"/>
                <a:cs typeface="Arial"/>
              </a:rPr>
              <a:t>Consider the following recursive</a:t>
            </a:r>
            <a:r>
              <a:rPr sz="1500" spc="-50" dirty="0">
                <a:latin typeface="Arial"/>
                <a:cs typeface="Arial"/>
              </a:rPr>
              <a:t> </a:t>
            </a:r>
            <a:r>
              <a:rPr sz="1500" spc="-5" dirty="0">
                <a:latin typeface="Arial"/>
                <a:cs typeface="Arial"/>
              </a:rPr>
              <a:t>method:</a:t>
            </a:r>
            <a:endParaRPr sz="1500">
              <a:latin typeface="Arial"/>
              <a:cs typeface="Arial"/>
            </a:endParaRPr>
          </a:p>
        </p:txBody>
      </p:sp>
      <p:sp>
        <p:nvSpPr>
          <p:cNvPr id="5" name="object 5"/>
          <p:cNvSpPr txBox="1"/>
          <p:nvPr/>
        </p:nvSpPr>
        <p:spPr>
          <a:xfrm>
            <a:off x="853439" y="1209041"/>
            <a:ext cx="5608320" cy="1238800"/>
          </a:xfrm>
          <a:prstGeom prst="rect">
            <a:avLst/>
          </a:prstGeom>
          <a:ln w="10160">
            <a:solidFill>
              <a:srgbClr val="CCCCCC"/>
            </a:solidFill>
          </a:ln>
        </p:spPr>
        <p:txBody>
          <a:bodyPr vert="horz" wrap="square" lIns="0" tIns="58419" rIns="0" bIns="0" rtlCol="0">
            <a:spAutoFit/>
          </a:bodyPr>
          <a:lstStyle/>
          <a:p>
            <a:pPr marL="58419">
              <a:lnSpc>
                <a:spcPts val="1060"/>
              </a:lnSpc>
              <a:spcBef>
                <a:spcPts val="459"/>
              </a:spcBef>
            </a:pPr>
            <a:r>
              <a:rPr sz="900" spc="-5" dirty="0">
                <a:latin typeface="Courier" charset="0"/>
                <a:cs typeface="Courier" charset="0"/>
              </a:rPr>
              <a:t>public static int mystery(int</a:t>
            </a:r>
            <a:r>
              <a:rPr sz="900" spc="-35" dirty="0">
                <a:latin typeface="Courier" charset="0"/>
                <a:cs typeface="Courier" charset="0"/>
              </a:rPr>
              <a:t> </a:t>
            </a:r>
            <a:r>
              <a:rPr sz="900" spc="-5" dirty="0">
                <a:latin typeface="Courier" charset="0"/>
                <a:cs typeface="Courier" charset="0"/>
              </a:rPr>
              <a:t>n)</a:t>
            </a:r>
            <a:endParaRPr sz="900" dirty="0">
              <a:latin typeface="Courier" charset="0"/>
              <a:cs typeface="Courier" charset="0"/>
            </a:endParaRPr>
          </a:p>
          <a:p>
            <a:pPr marL="58419">
              <a:lnSpc>
                <a:spcPts val="1040"/>
              </a:lnSpc>
            </a:pPr>
            <a:r>
              <a:rPr sz="900" spc="-5" dirty="0">
                <a:latin typeface="Courier" charset="0"/>
                <a:cs typeface="Courier" charset="0"/>
              </a:rPr>
              <a:t>{</a:t>
            </a:r>
            <a:endParaRPr sz="900" dirty="0">
              <a:latin typeface="Courier" charset="0"/>
              <a:cs typeface="Courier" charset="0"/>
            </a:endParaRPr>
          </a:p>
          <a:p>
            <a:pPr marL="264160" marR="3611879">
              <a:lnSpc>
                <a:spcPts val="1040"/>
              </a:lnSpc>
              <a:spcBef>
                <a:spcPts val="45"/>
              </a:spcBef>
            </a:pPr>
            <a:r>
              <a:rPr sz="900" spc="-5" dirty="0">
                <a:latin typeface="Courier" charset="0"/>
                <a:cs typeface="Courier" charset="0"/>
              </a:rPr>
              <a:t>if (n &lt;= 0) { return 0; }  else</a:t>
            </a:r>
            <a:endParaRPr sz="900" dirty="0">
              <a:latin typeface="Courier" charset="0"/>
              <a:cs typeface="Courier" charset="0"/>
            </a:endParaRPr>
          </a:p>
          <a:p>
            <a:pPr marL="264160">
              <a:lnSpc>
                <a:spcPts val="990"/>
              </a:lnSpc>
            </a:pPr>
            <a:r>
              <a:rPr sz="900" spc="-5" dirty="0">
                <a:latin typeface="Courier" charset="0"/>
                <a:cs typeface="Courier" charset="0"/>
              </a:rPr>
              <a:t>{</a:t>
            </a:r>
            <a:endParaRPr sz="900" dirty="0">
              <a:latin typeface="Courier" charset="0"/>
              <a:cs typeface="Courier" charset="0"/>
            </a:endParaRPr>
          </a:p>
          <a:p>
            <a:pPr marL="469900">
              <a:lnSpc>
                <a:spcPts val="1040"/>
              </a:lnSpc>
            </a:pPr>
            <a:r>
              <a:rPr sz="900" spc="-5" dirty="0">
                <a:latin typeface="Courier" charset="0"/>
                <a:cs typeface="Courier" charset="0"/>
              </a:rPr>
              <a:t>int smaller = n -</a:t>
            </a:r>
            <a:r>
              <a:rPr sz="900" spc="-70" dirty="0">
                <a:latin typeface="Courier" charset="0"/>
                <a:cs typeface="Courier" charset="0"/>
              </a:rPr>
              <a:t> </a:t>
            </a:r>
            <a:r>
              <a:rPr sz="900" spc="-5" dirty="0">
                <a:latin typeface="Courier" charset="0"/>
                <a:cs typeface="Courier" charset="0"/>
              </a:rPr>
              <a:t>1;</a:t>
            </a:r>
            <a:endParaRPr sz="900" dirty="0">
              <a:latin typeface="Courier" charset="0"/>
              <a:cs typeface="Courier" charset="0"/>
            </a:endParaRPr>
          </a:p>
          <a:p>
            <a:pPr marL="469900">
              <a:lnSpc>
                <a:spcPts val="1040"/>
              </a:lnSpc>
            </a:pPr>
            <a:r>
              <a:rPr sz="900" spc="-5" dirty="0">
                <a:latin typeface="Courier" charset="0"/>
                <a:cs typeface="Courier" charset="0"/>
              </a:rPr>
              <a:t>return mystery(smaller) + n *</a:t>
            </a:r>
            <a:r>
              <a:rPr sz="900" spc="-40" dirty="0">
                <a:latin typeface="Courier" charset="0"/>
                <a:cs typeface="Courier" charset="0"/>
              </a:rPr>
              <a:t> </a:t>
            </a:r>
            <a:r>
              <a:rPr sz="900" spc="-5" dirty="0">
                <a:latin typeface="Courier" charset="0"/>
                <a:cs typeface="Courier" charset="0"/>
              </a:rPr>
              <a:t>n;</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58419">
              <a:lnSpc>
                <a:spcPts val="1060"/>
              </a:lnSpc>
            </a:pPr>
            <a:r>
              <a:rPr sz="900" spc="-5" dirty="0">
                <a:latin typeface="Courier" charset="0"/>
                <a:cs typeface="Courier" charset="0"/>
              </a:rPr>
              <a:t>}</a:t>
            </a:r>
            <a:endParaRPr sz="900" dirty="0">
              <a:latin typeface="Courier" charset="0"/>
              <a:cs typeface="Courier" charset="0"/>
            </a:endParaRPr>
          </a:p>
        </p:txBody>
      </p:sp>
      <p:sp>
        <p:nvSpPr>
          <p:cNvPr id="6" name="object 6"/>
          <p:cNvSpPr txBox="1"/>
          <p:nvPr/>
        </p:nvSpPr>
        <p:spPr>
          <a:xfrm>
            <a:off x="723900" y="2578100"/>
            <a:ext cx="1906905" cy="652145"/>
          </a:xfrm>
          <a:prstGeom prst="rect">
            <a:avLst/>
          </a:prstGeom>
        </p:spPr>
        <p:txBody>
          <a:bodyPr vert="horz" wrap="square" lIns="0" tIns="0" rIns="0" bIns="0" rtlCol="0">
            <a:spAutoFit/>
          </a:bodyPr>
          <a:lstStyle/>
          <a:p>
            <a:pPr marL="12700">
              <a:lnSpc>
                <a:spcPct val="100000"/>
              </a:lnSpc>
            </a:pPr>
            <a:r>
              <a:rPr sz="1500" spc="-5" dirty="0">
                <a:latin typeface="Arial"/>
                <a:cs typeface="Arial"/>
              </a:rPr>
              <a:t>What is</a:t>
            </a:r>
            <a:r>
              <a:rPr sz="1500" spc="-95" dirty="0">
                <a:latin typeface="Arial"/>
                <a:cs typeface="Arial"/>
              </a:rPr>
              <a:t> </a:t>
            </a:r>
            <a:r>
              <a:rPr sz="1500" spc="-5" dirty="0">
                <a:latin typeface="Courier" charset="0"/>
                <a:cs typeface="Courier" charset="0"/>
              </a:rPr>
              <a:t>mystery(4</a:t>
            </a:r>
            <a:r>
              <a:rPr sz="1500" spc="-5" dirty="0">
                <a:latin typeface="Arial"/>
                <a:cs typeface="Arial"/>
              </a:rPr>
              <a:t>)?</a:t>
            </a:r>
            <a:endParaRPr sz="1500" dirty="0">
              <a:latin typeface="Arial"/>
              <a:cs typeface="Arial"/>
            </a:endParaRPr>
          </a:p>
          <a:p>
            <a:pPr marL="353695">
              <a:lnSpc>
                <a:spcPct val="100000"/>
              </a:lnSpc>
              <a:spcBef>
                <a:spcPts val="1020"/>
              </a:spcBef>
            </a:pPr>
            <a:r>
              <a:rPr sz="1800" b="1" spc="-5" dirty="0">
                <a:latin typeface="Arial"/>
                <a:cs typeface="Arial"/>
              </a:rPr>
              <a:t>Answer:</a:t>
            </a:r>
            <a:endParaRPr sz="1800" dirty="0">
              <a:latin typeface="Arial"/>
              <a:cs typeface="Arial"/>
            </a:endParaRPr>
          </a:p>
        </p:txBody>
      </p:sp>
      <p:sp>
        <p:nvSpPr>
          <p:cNvPr id="7" name="object 7"/>
          <p:cNvSpPr txBox="1"/>
          <p:nvPr/>
        </p:nvSpPr>
        <p:spPr>
          <a:xfrm>
            <a:off x="1087119" y="3322321"/>
            <a:ext cx="5008880" cy="1535036"/>
          </a:xfrm>
          <a:prstGeom prst="rect">
            <a:avLst/>
          </a:prstGeom>
          <a:ln w="10160">
            <a:solidFill>
              <a:srgbClr val="CCCCCC"/>
            </a:solidFill>
          </a:ln>
        </p:spPr>
        <p:txBody>
          <a:bodyPr vert="horz" wrap="square" lIns="0" tIns="67310" rIns="0" bIns="0" rtlCol="0">
            <a:spAutoFit/>
          </a:bodyPr>
          <a:lstStyle/>
          <a:p>
            <a:pPr marL="310515" marR="2458085" indent="-247015">
              <a:lnSpc>
                <a:spcPct val="101600"/>
              </a:lnSpc>
              <a:spcBef>
                <a:spcPts val="530"/>
              </a:spcBef>
            </a:pPr>
            <a:r>
              <a:rPr sz="1050" spc="15" dirty="0">
                <a:latin typeface="Courier" charset="0"/>
                <a:cs typeface="Courier" charset="0"/>
              </a:rPr>
              <a:t>mystery(4) calls mystery(3)  mystery(3) calls</a:t>
            </a:r>
            <a:r>
              <a:rPr sz="1050" spc="-85" dirty="0">
                <a:latin typeface="Courier" charset="0"/>
                <a:cs typeface="Courier" charset="0"/>
              </a:rPr>
              <a:t> </a:t>
            </a:r>
            <a:r>
              <a:rPr sz="1050" spc="15" dirty="0">
                <a:latin typeface="Courier" charset="0"/>
                <a:cs typeface="Courier" charset="0"/>
              </a:rPr>
              <a:t>mystery(2)</a:t>
            </a:r>
            <a:endParaRPr sz="1050" dirty="0">
              <a:latin typeface="Courier" charset="0"/>
              <a:cs typeface="Courier" charset="0"/>
            </a:endParaRPr>
          </a:p>
          <a:p>
            <a:pPr marL="804545" marR="1964689" indent="-247015">
              <a:lnSpc>
                <a:spcPct val="101600"/>
              </a:lnSpc>
            </a:pPr>
            <a:r>
              <a:rPr sz="1050" spc="15" dirty="0">
                <a:latin typeface="Courier" charset="0"/>
                <a:cs typeface="Courier" charset="0"/>
              </a:rPr>
              <a:t>mystery(2) calls mystery(1)  mystery(1) calls</a:t>
            </a:r>
            <a:r>
              <a:rPr sz="1050" spc="-85" dirty="0">
                <a:latin typeface="Courier" charset="0"/>
                <a:cs typeface="Courier" charset="0"/>
              </a:rPr>
              <a:t> </a:t>
            </a:r>
            <a:r>
              <a:rPr sz="1050" spc="15" dirty="0">
                <a:latin typeface="Courier" charset="0"/>
                <a:cs typeface="Courier" charset="0"/>
              </a:rPr>
              <a:t>mystery(0)</a:t>
            </a:r>
            <a:endParaRPr sz="1050" dirty="0">
              <a:latin typeface="Courier" charset="0"/>
              <a:cs typeface="Courier" charset="0"/>
            </a:endParaRPr>
          </a:p>
          <a:p>
            <a:pPr marL="1050925">
              <a:lnSpc>
                <a:spcPct val="100000"/>
              </a:lnSpc>
              <a:spcBef>
                <a:spcPts val="20"/>
              </a:spcBef>
            </a:pPr>
            <a:r>
              <a:rPr sz="1050" spc="15" dirty="0">
                <a:latin typeface="Courier" charset="0"/>
                <a:cs typeface="Courier" charset="0"/>
              </a:rPr>
              <a:t>mystery(0) returns</a:t>
            </a:r>
            <a:r>
              <a:rPr sz="1050" spc="-85" dirty="0">
                <a:latin typeface="Courier" charset="0"/>
                <a:cs typeface="Courier" charset="0"/>
              </a:rPr>
              <a:t> </a:t>
            </a:r>
            <a:r>
              <a:rPr sz="1050" spc="15" dirty="0">
                <a:latin typeface="Courier" charset="0"/>
                <a:cs typeface="Courier" charset="0"/>
              </a:rPr>
              <a:t>0.</a:t>
            </a:r>
            <a:endParaRPr sz="1050" dirty="0">
              <a:latin typeface="Courier" charset="0"/>
              <a:cs typeface="Courier" charset="0"/>
            </a:endParaRPr>
          </a:p>
          <a:p>
            <a:pPr marL="804545">
              <a:lnSpc>
                <a:spcPct val="100000"/>
              </a:lnSpc>
              <a:spcBef>
                <a:spcPts val="20"/>
              </a:spcBef>
            </a:pPr>
            <a:r>
              <a:rPr sz="1050" spc="15" dirty="0">
                <a:latin typeface="Courier" charset="0"/>
                <a:cs typeface="Courier" charset="0"/>
              </a:rPr>
              <a:t>mystery(1) returns 0 + 1 * 1 =</a:t>
            </a:r>
            <a:r>
              <a:rPr sz="1050" spc="-85"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474980">
              <a:lnSpc>
                <a:spcPct val="100000"/>
              </a:lnSpc>
              <a:spcBef>
                <a:spcPts val="20"/>
              </a:spcBef>
            </a:pPr>
            <a:r>
              <a:rPr sz="1050" spc="15" dirty="0">
                <a:latin typeface="Courier" charset="0"/>
                <a:cs typeface="Courier" charset="0"/>
              </a:rPr>
              <a:t>mystery(2) returns 1 + 2 * 2 =</a:t>
            </a:r>
            <a:r>
              <a:rPr sz="1050" spc="-85" dirty="0">
                <a:latin typeface="Courier" charset="0"/>
                <a:cs typeface="Courier" charset="0"/>
              </a:rPr>
              <a:t> </a:t>
            </a:r>
            <a:r>
              <a:rPr sz="1050" spc="15" dirty="0">
                <a:latin typeface="Courier" charset="0"/>
                <a:cs typeface="Courier" charset="0"/>
              </a:rPr>
              <a:t>5</a:t>
            </a:r>
            <a:endParaRPr sz="1050" dirty="0">
              <a:latin typeface="Courier" charset="0"/>
              <a:cs typeface="Courier" charset="0"/>
            </a:endParaRPr>
          </a:p>
          <a:p>
            <a:pPr marL="310515">
              <a:lnSpc>
                <a:spcPct val="100000"/>
              </a:lnSpc>
              <a:spcBef>
                <a:spcPts val="20"/>
              </a:spcBef>
            </a:pPr>
            <a:r>
              <a:rPr sz="1050" spc="15" dirty="0">
                <a:latin typeface="Courier" charset="0"/>
                <a:cs typeface="Courier" charset="0"/>
              </a:rPr>
              <a:t>mystery(3) returns 5 + 3 * 3 =</a:t>
            </a:r>
            <a:r>
              <a:rPr sz="1050" spc="-85" dirty="0">
                <a:latin typeface="Courier" charset="0"/>
                <a:cs typeface="Courier" charset="0"/>
              </a:rPr>
              <a:t> </a:t>
            </a:r>
            <a:r>
              <a:rPr sz="1050" spc="15" dirty="0">
                <a:latin typeface="Courier" charset="0"/>
                <a:cs typeface="Courier" charset="0"/>
              </a:rPr>
              <a:t>14</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mystery(4) returns 14 + 4 * 4 =</a:t>
            </a:r>
            <a:r>
              <a:rPr sz="1050" spc="-85" dirty="0">
                <a:latin typeface="Courier" charset="0"/>
                <a:cs typeface="Courier" charset="0"/>
              </a:rPr>
              <a:t> </a:t>
            </a:r>
            <a:r>
              <a:rPr sz="1050" spc="15" dirty="0">
                <a:latin typeface="Courier" charset="0"/>
                <a:cs typeface="Courier" charset="0"/>
              </a:rPr>
              <a:t>30</a:t>
            </a:r>
            <a:endParaRPr sz="1050" dirty="0">
              <a:latin typeface="Courier" charset="0"/>
              <a:cs typeface="Courier"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289560"/>
            <a:ext cx="4257040" cy="707390"/>
          </a:xfrm>
          <a:prstGeom prst="rect">
            <a:avLst/>
          </a:prstGeom>
        </p:spPr>
        <p:txBody>
          <a:bodyPr vert="horz" wrap="square" lIns="0" tIns="0" rIns="0" bIns="0" rtlCol="0">
            <a:spAutoFit/>
          </a:bodyPr>
          <a:lstStyle/>
          <a:p>
            <a:pPr marL="12700" marR="5080">
              <a:lnSpc>
                <a:spcPts val="2800"/>
              </a:lnSpc>
            </a:pPr>
            <a:r>
              <a:rPr spc="165" dirty="0"/>
              <a:t>Tracing </a:t>
            </a:r>
            <a:r>
              <a:rPr spc="200" dirty="0"/>
              <a:t>Through</a:t>
            </a:r>
            <a:r>
              <a:rPr spc="-120" dirty="0"/>
              <a:t> </a:t>
            </a:r>
            <a:r>
              <a:rPr spc="135" dirty="0"/>
              <a:t>Recursive  </a:t>
            </a:r>
            <a:r>
              <a:rPr spc="200" dirty="0"/>
              <a:t>Methods</a:t>
            </a:r>
          </a:p>
        </p:txBody>
      </p:sp>
      <p:sp>
        <p:nvSpPr>
          <p:cNvPr id="3" name="object 3"/>
          <p:cNvSpPr>
            <a:spLocks noChangeAspect="1"/>
          </p:cNvSpPr>
          <p:nvPr/>
        </p:nvSpPr>
        <p:spPr>
          <a:xfrm>
            <a:off x="929646" y="1315732"/>
            <a:ext cx="4298421" cy="2651760"/>
          </a:xfrm>
          <a:prstGeom prst="rect">
            <a:avLst/>
          </a:prstGeom>
          <a:blipFill>
            <a:blip r:embed="rId2" cstate="print"/>
            <a:stretch>
              <a:fillRect/>
            </a:stretch>
          </a:blipFill>
        </p:spPr>
        <p:txBody>
          <a:bodyPr wrap="square" lIns="0" tIns="0" rIns="0" bIns="0" rtlCol="0"/>
          <a:lstStyle/>
          <a:p>
            <a:endParaRPr/>
          </a:p>
        </p:txBody>
      </p:sp>
      <p:sp>
        <p:nvSpPr>
          <p:cNvPr id="4" name="object 2"/>
          <p:cNvSpPr txBox="1">
            <a:spLocks/>
          </p:cNvSpPr>
          <p:nvPr/>
        </p:nvSpPr>
        <p:spPr>
          <a:xfrm>
            <a:off x="929646" y="4114800"/>
            <a:ext cx="5431790" cy="692497"/>
          </a:xfrm>
          <a:prstGeom prst="rect">
            <a:avLst/>
          </a:prstGeom>
        </p:spPr>
        <p:txBody>
          <a:bodyPr vert="horz" wrap="square" lIns="0" tIns="0" rIns="0" bIns="0" rtlCol="0">
            <a:spAutoFit/>
          </a:bodyPr>
          <a:lstStyle>
            <a:lvl1pPr>
              <a:defRPr sz="2350" b="1" i="0">
                <a:solidFill>
                  <a:schemeClr val="tx1"/>
                </a:solidFill>
                <a:latin typeface="Trebuchet MS"/>
                <a:ea typeface="+mj-ea"/>
                <a:cs typeface="Trebuchet MS"/>
              </a:defRPr>
            </a:lvl1pPr>
          </a:lstStyle>
          <a:p>
            <a:pPr marL="12700" marR="5080">
              <a:lnSpc>
                <a:spcPts val="1760"/>
              </a:lnSpc>
            </a:pPr>
            <a:r>
              <a:rPr lang="en-US" sz="1500" b="0" kern="0" spc="-5" smtClean="0">
                <a:latin typeface="Arial"/>
                <a:cs typeface="Arial"/>
              </a:rPr>
              <a:t>To debug recursive methods with a debugger, you need to be  particularly careful, and watch the call stack to understand which  nested call you currently are</a:t>
            </a:r>
            <a:r>
              <a:rPr lang="en-US" sz="1500" b="0" kern="0" spc="-55" smtClean="0">
                <a:latin typeface="Arial"/>
                <a:cs typeface="Arial"/>
              </a:rPr>
              <a:t> </a:t>
            </a:r>
            <a:r>
              <a:rPr lang="en-US" sz="1500" b="0" kern="0" spc="-5" smtClean="0">
                <a:latin typeface="Arial"/>
                <a:cs typeface="Arial"/>
              </a:rPr>
              <a:t>in.cc</a:t>
            </a:r>
            <a:endParaRPr lang="en-US" sz="1500" kern="0" dirty="0">
              <a:latin typeface="Arial"/>
              <a:cs typeface="Aria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0"/>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5" dirty="0"/>
              <a:t>Chapter</a:t>
            </a:r>
            <a:r>
              <a:rPr dirty="0"/>
              <a:t> </a:t>
            </a:r>
            <a:r>
              <a:rPr spc="190" dirty="0"/>
              <a:t>Goals</a:t>
            </a:r>
          </a:p>
        </p:txBody>
      </p:sp>
      <p:sp>
        <p:nvSpPr>
          <p:cNvPr id="4" name="object 4"/>
          <p:cNvSpPr>
            <a:spLocks noChangeAspect="1"/>
          </p:cNvSpPr>
          <p:nvPr/>
        </p:nvSpPr>
        <p:spPr>
          <a:xfrm>
            <a:off x="587720" y="1000299"/>
            <a:ext cx="3069880" cy="2194560"/>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3886200" y="996950"/>
            <a:ext cx="3124200" cy="3694858"/>
          </a:xfrm>
          <a:prstGeom prst="rect">
            <a:avLst/>
          </a:prstGeom>
        </p:spPr>
        <p:txBody>
          <a:bodyPr wrap="square">
            <a:spAutoFit/>
          </a:bodyPr>
          <a:lstStyle/>
          <a:p>
            <a:pPr marL="298450" indent="-285750">
              <a:buFont typeface="Wingdings" charset="2"/>
              <a:buChar char="§"/>
            </a:pPr>
            <a:r>
              <a:rPr lang="en-US" sz="1400" spc="-5" dirty="0">
                <a:latin typeface="Arial"/>
                <a:cs typeface="Arial"/>
              </a:rPr>
              <a:t>To learn to “think</a:t>
            </a:r>
            <a:r>
              <a:rPr lang="en-US" sz="1400" spc="-65" dirty="0">
                <a:latin typeface="Arial"/>
                <a:cs typeface="Arial"/>
              </a:rPr>
              <a:t> </a:t>
            </a:r>
            <a:r>
              <a:rPr lang="en-US" sz="1400" spc="-5" dirty="0" smtClean="0">
                <a:latin typeface="Arial"/>
                <a:cs typeface="Arial"/>
              </a:rPr>
              <a:t>recursively”</a:t>
            </a:r>
          </a:p>
          <a:p>
            <a:pPr marL="298450" indent="-285750">
              <a:buFont typeface="Wingdings" charset="2"/>
              <a:buChar char="§"/>
            </a:pPr>
            <a:r>
              <a:rPr lang="en-US" sz="1400" spc="-5" dirty="0" smtClean="0">
                <a:latin typeface="Arial"/>
                <a:cs typeface="Arial"/>
              </a:rPr>
              <a:t>To </a:t>
            </a:r>
            <a:r>
              <a:rPr lang="en-US" sz="1400" spc="-5" dirty="0">
                <a:latin typeface="Arial"/>
                <a:cs typeface="Arial"/>
              </a:rPr>
              <a:t>be able to use recursive helper</a:t>
            </a:r>
            <a:r>
              <a:rPr lang="en-US" sz="1400" spc="-70" dirty="0">
                <a:latin typeface="Arial"/>
                <a:cs typeface="Arial"/>
              </a:rPr>
              <a:t> </a:t>
            </a:r>
            <a:r>
              <a:rPr lang="en-US" sz="1400" spc="-5" dirty="0">
                <a:latin typeface="Arial"/>
                <a:cs typeface="Arial"/>
              </a:rPr>
              <a:t>methods</a:t>
            </a:r>
            <a:endParaRPr lang="en-US" sz="1400" dirty="0">
              <a:latin typeface="Arial"/>
              <a:cs typeface="Arial"/>
            </a:endParaRPr>
          </a:p>
          <a:p>
            <a:pPr marL="298450" marR="105410" indent="-285750">
              <a:lnSpc>
                <a:spcPct val="114799"/>
              </a:lnSpc>
              <a:spcBef>
                <a:spcPts val="480"/>
              </a:spcBef>
              <a:buFont typeface="Wingdings" charset="2"/>
              <a:buChar char="§"/>
            </a:pPr>
            <a:r>
              <a:rPr lang="en-US" sz="1400" spc="-5" dirty="0">
                <a:latin typeface="Arial"/>
                <a:cs typeface="Arial"/>
              </a:rPr>
              <a:t>To understand the relationship between</a:t>
            </a:r>
            <a:r>
              <a:rPr lang="en-US" sz="1400" spc="-55" dirty="0">
                <a:latin typeface="Arial"/>
                <a:cs typeface="Arial"/>
              </a:rPr>
              <a:t> </a:t>
            </a:r>
            <a:r>
              <a:rPr lang="en-US" sz="1400" spc="-5" dirty="0">
                <a:latin typeface="Arial"/>
                <a:cs typeface="Arial"/>
              </a:rPr>
              <a:t>recursion  and</a:t>
            </a:r>
            <a:r>
              <a:rPr lang="en-US" sz="1400" spc="-90" dirty="0">
                <a:latin typeface="Arial"/>
                <a:cs typeface="Arial"/>
              </a:rPr>
              <a:t> </a:t>
            </a:r>
            <a:r>
              <a:rPr lang="en-US" sz="1400" spc="-5" dirty="0">
                <a:latin typeface="Arial"/>
                <a:cs typeface="Arial"/>
              </a:rPr>
              <a:t>iteration</a:t>
            </a:r>
            <a:endParaRPr lang="en-US" sz="1400" dirty="0">
              <a:latin typeface="Arial"/>
              <a:cs typeface="Arial"/>
            </a:endParaRPr>
          </a:p>
          <a:p>
            <a:pPr marL="298450" marR="231775" indent="-285750">
              <a:lnSpc>
                <a:spcPct val="114799"/>
              </a:lnSpc>
              <a:spcBef>
                <a:spcPts val="400"/>
              </a:spcBef>
              <a:buFont typeface="Wingdings" charset="2"/>
              <a:buChar char="§"/>
            </a:pPr>
            <a:r>
              <a:rPr lang="en-US" sz="1400" spc="-5" dirty="0">
                <a:latin typeface="Arial"/>
                <a:cs typeface="Arial"/>
              </a:rPr>
              <a:t>To understand when the use of recursion</a:t>
            </a:r>
            <a:r>
              <a:rPr lang="en-US" sz="1400" spc="-65" dirty="0">
                <a:latin typeface="Arial"/>
                <a:cs typeface="Arial"/>
              </a:rPr>
              <a:t> </a:t>
            </a:r>
            <a:r>
              <a:rPr lang="en-US" sz="1400" spc="-5" dirty="0">
                <a:latin typeface="Arial"/>
                <a:cs typeface="Arial"/>
              </a:rPr>
              <a:t>affects  the efficiency of an</a:t>
            </a:r>
            <a:r>
              <a:rPr lang="en-US" sz="1400" spc="-70" dirty="0">
                <a:latin typeface="Arial"/>
                <a:cs typeface="Arial"/>
              </a:rPr>
              <a:t> </a:t>
            </a:r>
            <a:r>
              <a:rPr lang="en-US" sz="1400" spc="-5" dirty="0">
                <a:latin typeface="Arial"/>
                <a:cs typeface="Arial"/>
              </a:rPr>
              <a:t>algorithm</a:t>
            </a:r>
            <a:endParaRPr lang="en-US" sz="1400" dirty="0">
              <a:latin typeface="Arial"/>
              <a:cs typeface="Arial"/>
            </a:endParaRPr>
          </a:p>
          <a:p>
            <a:pPr marL="298450" marR="5080" indent="-285750">
              <a:lnSpc>
                <a:spcPct val="114799"/>
              </a:lnSpc>
              <a:spcBef>
                <a:spcPts val="480"/>
              </a:spcBef>
              <a:buFont typeface="Wingdings" charset="2"/>
              <a:buChar char="§"/>
            </a:pPr>
            <a:r>
              <a:rPr lang="en-US" sz="1400" spc="-5" dirty="0">
                <a:latin typeface="Arial"/>
                <a:cs typeface="Arial"/>
              </a:rPr>
              <a:t>To analyze problems that are much easier to</a:t>
            </a:r>
            <a:r>
              <a:rPr lang="en-US" sz="1400" spc="-65" dirty="0">
                <a:latin typeface="Arial"/>
                <a:cs typeface="Arial"/>
              </a:rPr>
              <a:t> </a:t>
            </a:r>
            <a:r>
              <a:rPr lang="en-US" sz="1400" spc="-5" dirty="0">
                <a:latin typeface="Arial"/>
                <a:cs typeface="Arial"/>
              </a:rPr>
              <a:t>solve  by recursion than by</a:t>
            </a:r>
            <a:r>
              <a:rPr lang="en-US" sz="1400" spc="-70" dirty="0">
                <a:latin typeface="Arial"/>
                <a:cs typeface="Arial"/>
              </a:rPr>
              <a:t> </a:t>
            </a:r>
            <a:r>
              <a:rPr lang="en-US" sz="1400" spc="-5" dirty="0">
                <a:latin typeface="Arial"/>
                <a:cs typeface="Arial"/>
              </a:rPr>
              <a:t>iteration</a:t>
            </a:r>
            <a:endParaRPr lang="en-US" sz="1400" dirty="0">
              <a:latin typeface="Arial"/>
              <a:cs typeface="Arial"/>
            </a:endParaRPr>
          </a:p>
          <a:p>
            <a:pPr marL="298450" marR="346710" indent="-285750">
              <a:lnSpc>
                <a:spcPct val="114799"/>
              </a:lnSpc>
              <a:spcBef>
                <a:spcPts val="400"/>
              </a:spcBef>
              <a:buFont typeface="Wingdings" charset="2"/>
              <a:buChar char="§"/>
            </a:pPr>
            <a:r>
              <a:rPr lang="en-US" sz="1400" spc="-5" dirty="0">
                <a:latin typeface="Arial"/>
                <a:cs typeface="Arial"/>
              </a:rPr>
              <a:t>To process data with recursive structures</a:t>
            </a:r>
            <a:r>
              <a:rPr lang="en-US" sz="1400" spc="-55" dirty="0">
                <a:latin typeface="Arial"/>
                <a:cs typeface="Arial"/>
              </a:rPr>
              <a:t> </a:t>
            </a:r>
            <a:r>
              <a:rPr lang="en-US" sz="1400" spc="-5" dirty="0">
                <a:latin typeface="Arial"/>
                <a:cs typeface="Arial"/>
              </a:rPr>
              <a:t>using  mutual</a:t>
            </a:r>
            <a:r>
              <a:rPr lang="en-US" sz="1400" spc="-90" dirty="0">
                <a:latin typeface="Arial"/>
                <a:cs typeface="Arial"/>
              </a:rPr>
              <a:t> </a:t>
            </a:r>
            <a:r>
              <a:rPr lang="en-US" sz="1400" spc="-5" dirty="0">
                <a:latin typeface="Arial"/>
                <a:cs typeface="Arial"/>
              </a:rPr>
              <a:t>recursion</a:t>
            </a:r>
            <a:endParaRPr lang="en-US" sz="1400" dirty="0">
              <a:latin typeface="Arial"/>
              <a:cs typeface="Aria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1"/>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90" dirty="0"/>
              <a:t>Thinking</a:t>
            </a:r>
            <a:r>
              <a:rPr spc="-25" dirty="0"/>
              <a:t> </a:t>
            </a:r>
            <a:r>
              <a:rPr spc="130" dirty="0"/>
              <a:t>Recursively</a:t>
            </a:r>
          </a:p>
        </p:txBody>
      </p:sp>
      <p:sp>
        <p:nvSpPr>
          <p:cNvPr id="4" name="object 4"/>
          <p:cNvSpPr/>
          <p:nvPr/>
        </p:nvSpPr>
        <p:spPr>
          <a:xfrm>
            <a:off x="929639" y="996950"/>
            <a:ext cx="1899920" cy="215392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035298" y="838200"/>
            <a:ext cx="3193735" cy="4935454"/>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Thinking recursively is easy if you can recognize a subtask that  is similar to the original</a:t>
            </a:r>
            <a:r>
              <a:rPr sz="1500" spc="-55" dirty="0">
                <a:latin typeface="Arial"/>
                <a:cs typeface="Arial"/>
              </a:rPr>
              <a:t> </a:t>
            </a:r>
            <a:r>
              <a:rPr sz="1500" spc="-5" dirty="0">
                <a:latin typeface="Arial"/>
                <a:cs typeface="Arial"/>
              </a:rPr>
              <a:t>task.</a:t>
            </a:r>
            <a:endParaRPr sz="1500" dirty="0">
              <a:latin typeface="Arial"/>
              <a:cs typeface="Arial"/>
            </a:endParaRPr>
          </a:p>
          <a:p>
            <a:pPr marL="450215" marR="6985" indent="-285750">
              <a:lnSpc>
                <a:spcPct val="124100"/>
              </a:lnSpc>
              <a:spcBef>
                <a:spcPts val="1085"/>
              </a:spcBef>
              <a:buFont typeface="Arial" charset="0"/>
              <a:buChar char="•"/>
            </a:pPr>
            <a:r>
              <a:rPr sz="1800" spc="-5" dirty="0">
                <a:latin typeface="Arial"/>
                <a:cs typeface="Arial"/>
              </a:rPr>
              <a:t>Problem: test whether </a:t>
            </a:r>
            <a:r>
              <a:rPr sz="1800" spc="-5" dirty="0" smtClean="0">
                <a:latin typeface="Arial"/>
                <a:cs typeface="Arial"/>
              </a:rPr>
              <a:t>a</a:t>
            </a:r>
            <a:r>
              <a:rPr lang="en-US" sz="1800" spc="-5" dirty="0" smtClean="0">
                <a:latin typeface="Arial"/>
                <a:cs typeface="Arial"/>
              </a:rPr>
              <a:t> </a:t>
            </a:r>
            <a:r>
              <a:rPr sz="1800" spc="-5" dirty="0" smtClean="0">
                <a:latin typeface="Arial"/>
                <a:cs typeface="Arial"/>
              </a:rPr>
              <a:t>sentence </a:t>
            </a:r>
            <a:r>
              <a:rPr sz="1800" spc="-5" dirty="0">
                <a:latin typeface="Arial"/>
                <a:cs typeface="Arial"/>
              </a:rPr>
              <a:t>is a </a:t>
            </a:r>
            <a:r>
              <a:rPr sz="1800" spc="-5" dirty="0" smtClean="0">
                <a:latin typeface="Arial"/>
                <a:cs typeface="Arial"/>
              </a:rPr>
              <a:t>palindrome</a:t>
            </a:r>
            <a:endParaRPr lang="en-US" sz="1800" spc="-5" dirty="0" smtClean="0">
              <a:latin typeface="Arial"/>
              <a:cs typeface="Arial"/>
            </a:endParaRPr>
          </a:p>
          <a:p>
            <a:pPr marL="450215" marR="6985" indent="-285750">
              <a:lnSpc>
                <a:spcPct val="124100"/>
              </a:lnSpc>
              <a:spcBef>
                <a:spcPts val="1085"/>
              </a:spcBef>
              <a:buFont typeface="Arial" charset="0"/>
              <a:buChar char="•"/>
            </a:pPr>
            <a:r>
              <a:rPr sz="1800" spc="-5" dirty="0" smtClean="0">
                <a:latin typeface="Arial"/>
                <a:cs typeface="Arial"/>
              </a:rPr>
              <a:t>Palindrome</a:t>
            </a:r>
            <a:r>
              <a:rPr sz="1800" spc="-5" dirty="0">
                <a:latin typeface="Arial"/>
                <a:cs typeface="Arial"/>
              </a:rPr>
              <a:t>: a string that is equal to itself when</a:t>
            </a:r>
            <a:r>
              <a:rPr sz="1800" spc="-50" dirty="0">
                <a:latin typeface="Arial"/>
                <a:cs typeface="Arial"/>
              </a:rPr>
              <a:t> </a:t>
            </a:r>
            <a:r>
              <a:rPr sz="1800" spc="-5" dirty="0">
                <a:latin typeface="Arial"/>
                <a:cs typeface="Arial"/>
              </a:rPr>
              <a:t>you  reverse all</a:t>
            </a:r>
            <a:r>
              <a:rPr sz="1800" spc="-80" dirty="0">
                <a:latin typeface="Arial"/>
                <a:cs typeface="Arial"/>
              </a:rPr>
              <a:t> </a:t>
            </a:r>
            <a:r>
              <a:rPr sz="1800" spc="-5" dirty="0" smtClean="0">
                <a:latin typeface="Arial"/>
                <a:cs typeface="Arial"/>
              </a:rPr>
              <a:t>characters</a:t>
            </a:r>
            <a:endParaRPr lang="en-US" sz="1800" spc="-5" dirty="0" smtClean="0">
              <a:latin typeface="Arial"/>
              <a:cs typeface="Arial"/>
            </a:endParaRPr>
          </a:p>
          <a:p>
            <a:pPr marL="907415" marR="6985" lvl="1" indent="-285750">
              <a:lnSpc>
                <a:spcPct val="124100"/>
              </a:lnSpc>
              <a:spcBef>
                <a:spcPts val="1085"/>
              </a:spcBef>
              <a:buFont typeface="Arial" charset="0"/>
              <a:buChar char="•"/>
            </a:pPr>
            <a:r>
              <a:rPr lang="en-US" sz="1400" spc="10" dirty="0">
                <a:latin typeface="Comic Sans MS" charset="0"/>
                <a:ea typeface="Comic Sans MS" charset="0"/>
                <a:cs typeface="Comic Sans MS" charset="0"/>
              </a:rPr>
              <a:t>A man, a </a:t>
            </a:r>
            <a:r>
              <a:rPr lang="en-US" sz="1400" spc="5" dirty="0">
                <a:latin typeface="Comic Sans MS" charset="0"/>
                <a:ea typeface="Comic Sans MS" charset="0"/>
                <a:cs typeface="Comic Sans MS" charset="0"/>
              </a:rPr>
              <a:t>plan, </a:t>
            </a:r>
            <a:r>
              <a:rPr lang="en-US" sz="1400" spc="10" dirty="0">
                <a:latin typeface="Comic Sans MS" charset="0"/>
                <a:ea typeface="Comic Sans MS" charset="0"/>
                <a:cs typeface="Comic Sans MS" charset="0"/>
              </a:rPr>
              <a:t>a </a:t>
            </a:r>
            <a:r>
              <a:rPr lang="en-US" sz="1400" spc="5" dirty="0">
                <a:latin typeface="Comic Sans MS" charset="0"/>
                <a:ea typeface="Comic Sans MS" charset="0"/>
                <a:cs typeface="Comic Sans MS" charset="0"/>
              </a:rPr>
              <a:t>canal </a:t>
            </a:r>
            <a:r>
              <a:rPr lang="en-US" sz="1400" spc="10" dirty="0">
                <a:latin typeface="Comic Sans MS" charset="0"/>
                <a:ea typeface="Comic Sans MS" charset="0"/>
                <a:cs typeface="Comic Sans MS" charset="0"/>
              </a:rPr>
              <a:t>– Panama!  </a:t>
            </a:r>
            <a:endParaRPr lang="en-US" sz="1400" spc="10" dirty="0" smtClean="0">
              <a:latin typeface="Comic Sans MS" charset="0"/>
              <a:ea typeface="Comic Sans MS" charset="0"/>
              <a:cs typeface="Comic Sans MS" charset="0"/>
            </a:endParaRPr>
          </a:p>
          <a:p>
            <a:pPr marL="907415" marR="6985" lvl="1" indent="-285750">
              <a:lnSpc>
                <a:spcPct val="124100"/>
              </a:lnSpc>
              <a:spcBef>
                <a:spcPts val="1085"/>
              </a:spcBef>
              <a:buFont typeface="Arial" charset="0"/>
              <a:buChar char="•"/>
            </a:pPr>
            <a:r>
              <a:rPr lang="en-US" sz="1400" spc="10" dirty="0" smtClean="0">
                <a:latin typeface="Comic Sans MS" charset="0"/>
                <a:ea typeface="Comic Sans MS" charset="0"/>
                <a:cs typeface="Comic Sans MS" charset="0"/>
              </a:rPr>
              <a:t>Go </a:t>
            </a:r>
            <a:r>
              <a:rPr lang="en-US" sz="1400" spc="10" dirty="0">
                <a:latin typeface="Comic Sans MS" charset="0"/>
                <a:ea typeface="Comic Sans MS" charset="0"/>
                <a:cs typeface="Comic Sans MS" charset="0"/>
              </a:rPr>
              <a:t>hang a </a:t>
            </a:r>
            <a:r>
              <a:rPr lang="en-US" sz="1400" spc="5" dirty="0">
                <a:latin typeface="Comic Sans MS" charset="0"/>
                <a:ea typeface="Comic Sans MS" charset="0"/>
                <a:cs typeface="Comic Sans MS" charset="0"/>
              </a:rPr>
              <a:t>salami, I'm </a:t>
            </a:r>
            <a:r>
              <a:rPr lang="en-US" sz="1400" spc="10" dirty="0">
                <a:latin typeface="Comic Sans MS" charset="0"/>
                <a:ea typeface="Comic Sans MS" charset="0"/>
                <a:cs typeface="Comic Sans MS" charset="0"/>
              </a:rPr>
              <a:t>a lasagna</a:t>
            </a:r>
            <a:r>
              <a:rPr lang="en-US" sz="1400" spc="-55" dirty="0">
                <a:latin typeface="Comic Sans MS" charset="0"/>
                <a:ea typeface="Comic Sans MS" charset="0"/>
                <a:cs typeface="Comic Sans MS" charset="0"/>
              </a:rPr>
              <a:t> </a:t>
            </a:r>
            <a:r>
              <a:rPr lang="en-US" sz="1400" spc="10" dirty="0">
                <a:latin typeface="Comic Sans MS" charset="0"/>
                <a:ea typeface="Comic Sans MS" charset="0"/>
                <a:cs typeface="Comic Sans MS" charset="0"/>
              </a:rPr>
              <a:t>hog  </a:t>
            </a:r>
            <a:endParaRPr lang="en-US" sz="1400" spc="10" dirty="0" smtClean="0">
              <a:latin typeface="Comic Sans MS" charset="0"/>
              <a:ea typeface="Comic Sans MS" charset="0"/>
              <a:cs typeface="Comic Sans MS" charset="0"/>
            </a:endParaRPr>
          </a:p>
          <a:p>
            <a:pPr marL="907415" marR="6985" lvl="1" indent="-285750">
              <a:lnSpc>
                <a:spcPct val="124100"/>
              </a:lnSpc>
              <a:spcBef>
                <a:spcPts val="1085"/>
              </a:spcBef>
              <a:buFont typeface="Arial" charset="0"/>
              <a:buChar char="•"/>
            </a:pPr>
            <a:r>
              <a:rPr lang="en-US" sz="1400" spc="10" dirty="0" smtClean="0">
                <a:latin typeface="Comic Sans MS" charset="0"/>
                <a:ea typeface="Comic Sans MS" charset="0"/>
                <a:cs typeface="Comic Sans MS" charset="0"/>
              </a:rPr>
              <a:t>Madam</a:t>
            </a:r>
            <a:r>
              <a:rPr lang="en-US" sz="1400" spc="10" dirty="0">
                <a:latin typeface="Comic Sans MS" charset="0"/>
                <a:ea typeface="Comic Sans MS" charset="0"/>
                <a:cs typeface="Comic Sans MS" charset="0"/>
              </a:rPr>
              <a:t>, </a:t>
            </a:r>
            <a:r>
              <a:rPr lang="en-US" sz="1400" spc="5" dirty="0">
                <a:latin typeface="Comic Sans MS" charset="0"/>
                <a:ea typeface="Comic Sans MS" charset="0"/>
                <a:cs typeface="Comic Sans MS" charset="0"/>
              </a:rPr>
              <a:t>I'm</a:t>
            </a:r>
            <a:r>
              <a:rPr lang="en-US" sz="1400" spc="-65" dirty="0">
                <a:latin typeface="Comic Sans MS" charset="0"/>
                <a:ea typeface="Comic Sans MS" charset="0"/>
                <a:cs typeface="Comic Sans MS" charset="0"/>
              </a:rPr>
              <a:t> </a:t>
            </a:r>
            <a:r>
              <a:rPr lang="en-US" sz="1400" spc="10" dirty="0">
                <a:latin typeface="Comic Sans MS" charset="0"/>
                <a:ea typeface="Comic Sans MS" charset="0"/>
                <a:cs typeface="Comic Sans MS" charset="0"/>
              </a:rPr>
              <a:t>Adam</a:t>
            </a:r>
            <a:endParaRPr lang="en-US" sz="1400" dirty="0">
              <a:latin typeface="Comic Sans MS" charset="0"/>
              <a:ea typeface="Comic Sans MS" charset="0"/>
              <a:cs typeface="Comic Sans MS" charset="0"/>
            </a:endParaRPr>
          </a:p>
          <a:p>
            <a:pPr marL="450215" marR="6985" indent="-285750">
              <a:lnSpc>
                <a:spcPct val="124100"/>
              </a:lnSpc>
              <a:spcBef>
                <a:spcPts val="1085"/>
              </a:spcBef>
              <a:buFont typeface="Arial" charset="0"/>
              <a:buChar char="•"/>
            </a:pPr>
            <a:endParaRPr sz="1800" dirty="0">
              <a:latin typeface="Arial"/>
              <a:cs typeface="Aria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2"/>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ts val="2810"/>
              </a:lnSpc>
            </a:pPr>
            <a:r>
              <a:rPr spc="145" dirty="0"/>
              <a:t>Implement</a:t>
            </a:r>
            <a:r>
              <a:rPr spc="5" dirty="0"/>
              <a:t> </a:t>
            </a:r>
            <a:r>
              <a:rPr spc="254" dirty="0">
                <a:latin typeface="Trebuchet MS"/>
                <a:cs typeface="Trebuchet MS"/>
              </a:rPr>
              <a:t>isPalindrome</a:t>
            </a:r>
          </a:p>
          <a:p>
            <a:pPr marL="12700">
              <a:lnSpc>
                <a:spcPts val="2810"/>
              </a:lnSpc>
            </a:pPr>
            <a:r>
              <a:rPr spc="114" dirty="0"/>
              <a:t>Method: </a:t>
            </a:r>
            <a:r>
              <a:rPr spc="220" dirty="0"/>
              <a:t>How </a:t>
            </a:r>
            <a:r>
              <a:rPr spc="200" dirty="0"/>
              <a:t>To</a:t>
            </a:r>
            <a:r>
              <a:rPr spc="-240" dirty="0"/>
              <a:t> </a:t>
            </a:r>
            <a:r>
              <a:rPr spc="40" dirty="0"/>
              <a:t>13.1</a:t>
            </a:r>
          </a:p>
        </p:txBody>
      </p:sp>
      <p:sp>
        <p:nvSpPr>
          <p:cNvPr id="4" name="object 4"/>
          <p:cNvSpPr txBox="1"/>
          <p:nvPr/>
        </p:nvSpPr>
        <p:spPr>
          <a:xfrm>
            <a:off x="853439" y="1290322"/>
            <a:ext cx="5608320" cy="2653357"/>
          </a:xfrm>
          <a:prstGeom prst="rect">
            <a:avLst/>
          </a:prstGeom>
          <a:ln w="10160">
            <a:solidFill>
              <a:srgbClr val="CCCCCC"/>
            </a:solidFill>
          </a:ln>
        </p:spPr>
        <p:txBody>
          <a:bodyPr vert="horz" wrap="square" lIns="0" tIns="6416" rIns="0" bIns="0" rtlCol="0">
            <a:spAutoFit/>
          </a:bodyPr>
          <a:lstStyle/>
          <a:p>
            <a:pPr>
              <a:lnSpc>
                <a:spcPct val="100000"/>
              </a:lnSpc>
              <a:spcBef>
                <a:spcPts val="50"/>
              </a:spcBef>
            </a:pPr>
            <a:endParaRPr sz="450" dirty="0">
              <a:latin typeface="Times New Roman"/>
              <a:cs typeface="Times New Roman"/>
            </a:endParaRPr>
          </a:p>
          <a:p>
            <a:pPr marL="58419">
              <a:lnSpc>
                <a:spcPct val="100000"/>
              </a:lnSpc>
            </a:pPr>
            <a:r>
              <a:rPr sz="600" spc="15" dirty="0">
                <a:latin typeface="Courier" charset="0"/>
                <a:cs typeface="Courier" charset="0"/>
              </a:rPr>
              <a:t>public class</a:t>
            </a:r>
            <a:r>
              <a:rPr sz="600" spc="-60" dirty="0">
                <a:latin typeface="Courier" charset="0"/>
                <a:cs typeface="Courier" charset="0"/>
              </a:rPr>
              <a:t> </a:t>
            </a:r>
            <a:r>
              <a:rPr sz="600" spc="15" dirty="0">
                <a:latin typeface="Courier" charset="0"/>
                <a:cs typeface="Courier" charset="0"/>
              </a:rPr>
              <a:t>Sentence</a:t>
            </a:r>
            <a:endParaRPr sz="600" dirty="0">
              <a:latin typeface="Courier" charset="0"/>
              <a:cs typeface="Courier" charset="0"/>
            </a:endParaRPr>
          </a:p>
          <a:p>
            <a:pPr marL="58419">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private String</a:t>
            </a:r>
            <a:r>
              <a:rPr sz="600" spc="-65" dirty="0">
                <a:latin typeface="Courier" charset="0"/>
                <a:cs typeface="Courier" charset="0"/>
              </a:rPr>
              <a:t> </a:t>
            </a:r>
            <a:r>
              <a:rPr sz="600" spc="15" dirty="0">
                <a:latin typeface="Courier" charset="0"/>
                <a:cs typeface="Courier" charset="0"/>
              </a:rPr>
              <a:t>text;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Constructs a</a:t>
            </a:r>
            <a:r>
              <a:rPr sz="600" spc="-60" dirty="0">
                <a:latin typeface="Courier" charset="0"/>
                <a:cs typeface="Courier" charset="0"/>
              </a:rPr>
              <a:t> </a:t>
            </a:r>
            <a:r>
              <a:rPr sz="600" spc="15" dirty="0">
                <a:latin typeface="Courier" charset="0"/>
                <a:cs typeface="Courier" charset="0"/>
              </a:rPr>
              <a:t>sentence.</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@param aText a string containing all characters of the</a:t>
            </a:r>
            <a:r>
              <a:rPr sz="600" spc="-15" dirty="0">
                <a:latin typeface="Courier" charset="0"/>
                <a:cs typeface="Courier" charset="0"/>
              </a:rPr>
              <a:t> </a:t>
            </a:r>
            <a:r>
              <a:rPr sz="600" spc="15" dirty="0">
                <a:latin typeface="Courier" charset="0"/>
                <a:cs typeface="Courier" charset="0"/>
              </a:rPr>
              <a:t>sentence</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public Sentence(String</a:t>
            </a:r>
            <a:r>
              <a:rPr sz="600" spc="-50" dirty="0">
                <a:latin typeface="Courier" charset="0"/>
                <a:cs typeface="Courier" charset="0"/>
              </a:rPr>
              <a:t> </a:t>
            </a:r>
            <a:r>
              <a:rPr sz="600" spc="15" dirty="0">
                <a:latin typeface="Courier" charset="0"/>
                <a:cs typeface="Courier" charset="0"/>
              </a:rPr>
              <a:t>aText)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94335">
              <a:lnSpc>
                <a:spcPct val="100000"/>
              </a:lnSpc>
              <a:spcBef>
                <a:spcPts val="320"/>
              </a:spcBef>
            </a:pPr>
            <a:r>
              <a:rPr sz="600" spc="15" dirty="0">
                <a:latin typeface="Courier" charset="0"/>
                <a:cs typeface="Courier" charset="0"/>
              </a:rPr>
              <a:t>text =</a:t>
            </a:r>
            <a:r>
              <a:rPr sz="600" spc="-70" dirty="0">
                <a:latin typeface="Courier" charset="0"/>
                <a:cs typeface="Courier" charset="0"/>
              </a:rPr>
              <a:t> </a:t>
            </a:r>
            <a:r>
              <a:rPr sz="600" spc="15" dirty="0">
                <a:latin typeface="Courier" charset="0"/>
                <a:cs typeface="Courier" charset="0"/>
              </a:rPr>
              <a:t>aText;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Tests whether this sentence is a</a:t>
            </a:r>
            <a:r>
              <a:rPr sz="600" spc="-35" dirty="0">
                <a:latin typeface="Courier" charset="0"/>
                <a:cs typeface="Courier" charset="0"/>
              </a:rPr>
              <a:t> </a:t>
            </a:r>
            <a:r>
              <a:rPr sz="600" spc="15" dirty="0">
                <a:latin typeface="Courier" charset="0"/>
                <a:cs typeface="Courier" charset="0"/>
              </a:rPr>
              <a:t>palindrome.</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@return true if this sentence is a palindrome, false</a:t>
            </a:r>
            <a:r>
              <a:rPr sz="600" spc="-15" dirty="0">
                <a:latin typeface="Courier" charset="0"/>
                <a:cs typeface="Courier" charset="0"/>
              </a:rPr>
              <a:t> </a:t>
            </a:r>
            <a:r>
              <a:rPr sz="600" spc="15" dirty="0">
                <a:latin typeface="Courier" charset="0"/>
                <a:cs typeface="Courier" charset="0"/>
              </a:rPr>
              <a:t>otherwise</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public boolean</a:t>
            </a:r>
            <a:r>
              <a:rPr sz="600" spc="-50" dirty="0">
                <a:latin typeface="Courier" charset="0"/>
                <a:cs typeface="Courier" charset="0"/>
              </a:rPr>
              <a:t> </a:t>
            </a:r>
            <a:r>
              <a:rPr sz="600" spc="15" dirty="0">
                <a:latin typeface="Courier" charset="0"/>
                <a:cs typeface="Courier" charset="0"/>
              </a:rPr>
              <a:t>isPalindrome()</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 .</a:t>
            </a:r>
            <a:r>
              <a:rPr sz="600" spc="-85" dirty="0">
                <a:latin typeface="Courier" charset="0"/>
                <a:cs typeface="Courier" charset="0"/>
              </a:rPr>
              <a:t> </a:t>
            </a:r>
            <a:r>
              <a:rPr sz="600" spc="15" dirty="0">
                <a:latin typeface="Courier" charset="0"/>
                <a:cs typeface="Courier" charset="0"/>
              </a:rPr>
              <a: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58419">
              <a:lnSpc>
                <a:spcPct val="100000"/>
              </a:lnSpc>
              <a:spcBef>
                <a:spcPts val="320"/>
              </a:spcBef>
            </a:pPr>
            <a:r>
              <a:rPr sz="600" spc="15" dirty="0">
                <a:latin typeface="Courier" charset="0"/>
                <a:cs typeface="Courier" charset="0"/>
              </a:rPr>
              <a:t>}</a:t>
            </a:r>
            <a:endParaRPr sz="60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2"/>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23900" y="289560"/>
            <a:ext cx="4672330" cy="707390"/>
          </a:xfrm>
          <a:prstGeom prst="rect">
            <a:avLst/>
          </a:prstGeom>
        </p:spPr>
        <p:txBody>
          <a:bodyPr vert="horz" wrap="square" lIns="0" tIns="0" rIns="0" bIns="0" rtlCol="0">
            <a:spAutoFit/>
          </a:bodyPr>
          <a:lstStyle/>
          <a:p>
            <a:pPr marL="12700" marR="5080">
              <a:lnSpc>
                <a:spcPts val="2800"/>
              </a:lnSpc>
            </a:pPr>
            <a:r>
              <a:rPr spc="190" dirty="0"/>
              <a:t>Thinking </a:t>
            </a:r>
            <a:r>
              <a:rPr spc="95" dirty="0"/>
              <a:t>Recursively: </a:t>
            </a:r>
            <a:r>
              <a:rPr spc="220" dirty="0"/>
              <a:t>How</a:t>
            </a:r>
            <a:r>
              <a:rPr spc="-175" dirty="0"/>
              <a:t> </a:t>
            </a:r>
            <a:r>
              <a:rPr spc="200" dirty="0"/>
              <a:t>To  </a:t>
            </a:r>
            <a:r>
              <a:rPr spc="40" dirty="0"/>
              <a:t>13.1</a:t>
            </a:r>
          </a:p>
        </p:txBody>
      </p:sp>
      <p:sp>
        <p:nvSpPr>
          <p:cNvPr id="4" name="object 4"/>
          <p:cNvSpPr/>
          <p:nvPr/>
        </p:nvSpPr>
        <p:spPr>
          <a:xfrm>
            <a:off x="878839" y="1976122"/>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2341882"/>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78839" y="2717802"/>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78839" y="3093722"/>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878839" y="3459482"/>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723900" y="1279143"/>
            <a:ext cx="4579620" cy="2347595"/>
          </a:xfrm>
          <a:prstGeom prst="rect">
            <a:avLst/>
          </a:prstGeom>
        </p:spPr>
        <p:txBody>
          <a:bodyPr vert="horz" wrap="square" lIns="0" tIns="0" rIns="0" bIns="0" rtlCol="0">
            <a:spAutoFit/>
          </a:bodyPr>
          <a:lstStyle/>
          <a:p>
            <a:pPr marL="12700" marR="934085">
              <a:lnSpc>
                <a:spcPts val="1760"/>
              </a:lnSpc>
            </a:pPr>
            <a:r>
              <a:rPr sz="1500" b="1" spc="-5" dirty="0">
                <a:latin typeface="Arial"/>
                <a:cs typeface="Arial"/>
              </a:rPr>
              <a:t>1. </a:t>
            </a:r>
            <a:r>
              <a:rPr sz="1500" spc="-5" dirty="0">
                <a:latin typeface="Arial"/>
                <a:cs typeface="Arial"/>
              </a:rPr>
              <a:t>Consider various ways to simplify</a:t>
            </a:r>
            <a:r>
              <a:rPr sz="1500" spc="-45" dirty="0">
                <a:latin typeface="Arial"/>
                <a:cs typeface="Arial"/>
              </a:rPr>
              <a:t> </a:t>
            </a:r>
            <a:r>
              <a:rPr sz="1500" spc="-5" dirty="0">
                <a:latin typeface="Arial"/>
                <a:cs typeface="Arial"/>
              </a:rPr>
              <a:t>inputs.  Here are several</a:t>
            </a:r>
            <a:r>
              <a:rPr sz="1500" spc="-55" dirty="0">
                <a:latin typeface="Arial"/>
                <a:cs typeface="Arial"/>
              </a:rPr>
              <a:t> </a:t>
            </a:r>
            <a:r>
              <a:rPr sz="1500" spc="-5" dirty="0">
                <a:latin typeface="Arial"/>
                <a:cs typeface="Arial"/>
              </a:rPr>
              <a:t>possibilities:</a:t>
            </a:r>
            <a:endParaRPr sz="1500">
              <a:latin typeface="Arial"/>
              <a:cs typeface="Arial"/>
            </a:endParaRPr>
          </a:p>
          <a:p>
            <a:pPr marL="353695" marR="1485265">
              <a:lnSpc>
                <a:spcPct val="133300"/>
              </a:lnSpc>
              <a:spcBef>
                <a:spcPts val="245"/>
              </a:spcBef>
            </a:pPr>
            <a:r>
              <a:rPr sz="1800" spc="-5" dirty="0">
                <a:latin typeface="Arial"/>
                <a:cs typeface="Arial"/>
              </a:rPr>
              <a:t>Remove the first</a:t>
            </a:r>
            <a:r>
              <a:rPr sz="1800" spc="-75" dirty="0">
                <a:latin typeface="Arial"/>
                <a:cs typeface="Arial"/>
              </a:rPr>
              <a:t> </a:t>
            </a:r>
            <a:r>
              <a:rPr sz="1800" spc="-5" dirty="0">
                <a:latin typeface="Arial"/>
                <a:cs typeface="Arial"/>
              </a:rPr>
              <a:t>character.  Remove the last</a:t>
            </a:r>
            <a:r>
              <a:rPr sz="1800" spc="-80" dirty="0">
                <a:latin typeface="Arial"/>
                <a:cs typeface="Arial"/>
              </a:rPr>
              <a:t> </a:t>
            </a:r>
            <a:r>
              <a:rPr sz="1800" spc="-5" dirty="0">
                <a:latin typeface="Arial"/>
                <a:cs typeface="Arial"/>
              </a:rPr>
              <a:t>character.</a:t>
            </a:r>
            <a:endParaRPr sz="1800">
              <a:latin typeface="Arial"/>
              <a:cs typeface="Arial"/>
            </a:endParaRPr>
          </a:p>
          <a:p>
            <a:pPr marL="353695" marR="5080">
              <a:lnSpc>
                <a:spcPct val="137000"/>
              </a:lnSpc>
            </a:pPr>
            <a:r>
              <a:rPr sz="1800" spc="-5" dirty="0">
                <a:latin typeface="Arial"/>
                <a:cs typeface="Arial"/>
              </a:rPr>
              <a:t>Remove both the first and last</a:t>
            </a:r>
            <a:r>
              <a:rPr sz="1800" spc="-60" dirty="0">
                <a:latin typeface="Arial"/>
                <a:cs typeface="Arial"/>
              </a:rPr>
              <a:t> </a:t>
            </a:r>
            <a:r>
              <a:rPr sz="1800" spc="-5" dirty="0">
                <a:latin typeface="Arial"/>
                <a:cs typeface="Arial"/>
              </a:rPr>
              <a:t>characters.  Remove a character from the</a:t>
            </a:r>
            <a:r>
              <a:rPr sz="1800" spc="-80" dirty="0">
                <a:latin typeface="Arial"/>
                <a:cs typeface="Arial"/>
              </a:rPr>
              <a:t> </a:t>
            </a:r>
            <a:r>
              <a:rPr sz="1800" spc="-5" dirty="0">
                <a:latin typeface="Arial"/>
                <a:cs typeface="Arial"/>
              </a:rPr>
              <a:t>middle.</a:t>
            </a:r>
            <a:endParaRPr sz="1800">
              <a:latin typeface="Arial"/>
              <a:cs typeface="Arial"/>
            </a:endParaRPr>
          </a:p>
          <a:p>
            <a:pPr marL="353695">
              <a:lnSpc>
                <a:spcPct val="100000"/>
              </a:lnSpc>
              <a:spcBef>
                <a:spcPts val="720"/>
              </a:spcBef>
            </a:pPr>
            <a:r>
              <a:rPr sz="1800" spc="-5" dirty="0">
                <a:latin typeface="Arial"/>
                <a:cs typeface="Arial"/>
              </a:rPr>
              <a:t>Cut the string into two</a:t>
            </a:r>
            <a:r>
              <a:rPr sz="1800" spc="-70" dirty="0">
                <a:latin typeface="Arial"/>
                <a:cs typeface="Arial"/>
              </a:rPr>
              <a:t> </a:t>
            </a:r>
            <a:r>
              <a:rPr sz="1800" spc="-5" dirty="0">
                <a:latin typeface="Arial"/>
                <a:cs typeface="Arial"/>
              </a:rPr>
              <a:t>halves.</a:t>
            </a:r>
            <a:endParaRPr sz="1800">
              <a:latin typeface="Arial"/>
              <a:cs typeface="Aria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2"/>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23900" y="289560"/>
            <a:ext cx="4672330" cy="707390"/>
          </a:xfrm>
          <a:prstGeom prst="rect">
            <a:avLst/>
          </a:prstGeom>
        </p:spPr>
        <p:txBody>
          <a:bodyPr vert="horz" wrap="square" lIns="0" tIns="0" rIns="0" bIns="0" rtlCol="0">
            <a:spAutoFit/>
          </a:bodyPr>
          <a:lstStyle/>
          <a:p>
            <a:pPr marL="12700" marR="5080">
              <a:lnSpc>
                <a:spcPts val="2800"/>
              </a:lnSpc>
            </a:pPr>
            <a:r>
              <a:rPr spc="190" dirty="0"/>
              <a:t>Thinking </a:t>
            </a:r>
            <a:r>
              <a:rPr spc="95" dirty="0"/>
              <a:t>Recursively: </a:t>
            </a:r>
            <a:r>
              <a:rPr spc="220" dirty="0"/>
              <a:t>How</a:t>
            </a:r>
            <a:r>
              <a:rPr spc="-175" dirty="0"/>
              <a:t> </a:t>
            </a:r>
            <a:r>
              <a:rPr spc="200" dirty="0"/>
              <a:t>To  </a:t>
            </a:r>
            <a:r>
              <a:rPr spc="40" dirty="0"/>
              <a:t>13.1</a:t>
            </a:r>
          </a:p>
        </p:txBody>
      </p:sp>
      <p:sp>
        <p:nvSpPr>
          <p:cNvPr id="10" name="object 10"/>
          <p:cNvSpPr txBox="1"/>
          <p:nvPr/>
        </p:nvSpPr>
        <p:spPr>
          <a:xfrm>
            <a:off x="723900" y="1279143"/>
            <a:ext cx="5821680" cy="3757439"/>
          </a:xfrm>
          <a:prstGeom prst="rect">
            <a:avLst/>
          </a:prstGeom>
        </p:spPr>
        <p:txBody>
          <a:bodyPr vert="horz" wrap="square" lIns="0" tIns="0" rIns="0" bIns="0" rtlCol="0">
            <a:spAutoFit/>
          </a:bodyPr>
          <a:lstStyle/>
          <a:p>
            <a:r>
              <a:rPr lang="en-US" sz="1600" b="1" dirty="0">
                <a:latin typeface="Arial" charset="0"/>
                <a:ea typeface="Arial" charset="0"/>
                <a:cs typeface="Arial" charset="0"/>
              </a:rPr>
              <a:t>2.</a:t>
            </a:r>
            <a:r>
              <a:rPr lang="en-US" sz="1600" dirty="0">
                <a:latin typeface="Arial" charset="0"/>
                <a:ea typeface="Arial" charset="0"/>
                <a:cs typeface="Arial" charset="0"/>
              </a:rPr>
              <a:t> Combine solutions with simpler inputs into a solution of the original problem</a:t>
            </a:r>
            <a:r>
              <a:rPr lang="en-US" sz="1600" dirty="0" smtClean="0">
                <a:latin typeface="Arial" charset="0"/>
                <a:ea typeface="Arial" charset="0"/>
                <a:cs typeface="Arial" charset="0"/>
              </a:rPr>
              <a:t>.</a:t>
            </a:r>
          </a:p>
          <a:p>
            <a:pPr marL="285750" indent="-285750">
              <a:buFont typeface="Wingdings" charset="2"/>
              <a:buChar char="§"/>
            </a:pPr>
            <a:r>
              <a:rPr lang="en-US" sz="1600" dirty="0" smtClean="0">
                <a:latin typeface="Arial" charset="0"/>
                <a:ea typeface="Arial" charset="0"/>
                <a:cs typeface="Arial" charset="0"/>
              </a:rPr>
              <a:t>Most </a:t>
            </a:r>
            <a:r>
              <a:rPr lang="en-US" sz="1600" dirty="0">
                <a:latin typeface="Arial" charset="0"/>
                <a:ea typeface="Arial" charset="0"/>
                <a:cs typeface="Arial" charset="0"/>
              </a:rPr>
              <a:t>promising simplification: Remove first and last characters </a:t>
            </a:r>
            <a:br>
              <a:rPr lang="en-US" sz="1600" dirty="0">
                <a:latin typeface="Arial" charset="0"/>
                <a:ea typeface="Arial" charset="0"/>
                <a:cs typeface="Arial" charset="0"/>
              </a:rPr>
            </a:br>
            <a:r>
              <a:rPr lang="en-US" sz="1600" dirty="0" err="1">
                <a:latin typeface="Arial" charset="0"/>
                <a:ea typeface="Arial" charset="0"/>
                <a:cs typeface="Arial" charset="0"/>
              </a:rPr>
              <a:t>adam</a:t>
            </a:r>
            <a:r>
              <a:rPr lang="en-US" sz="1600" dirty="0">
                <a:latin typeface="Arial" charset="0"/>
                <a:ea typeface="Arial" charset="0"/>
                <a:cs typeface="Arial" charset="0"/>
              </a:rPr>
              <a:t>, I'm Ada, is a palindrome too!</a:t>
            </a:r>
          </a:p>
          <a:p>
            <a:pPr marL="285750" indent="-285750">
              <a:buFont typeface="Wingdings" charset="2"/>
              <a:buChar char="§"/>
            </a:pPr>
            <a:r>
              <a:rPr lang="en-US" sz="1600" dirty="0">
                <a:latin typeface="Arial" charset="0"/>
                <a:ea typeface="Arial" charset="0"/>
                <a:cs typeface="Arial" charset="0"/>
              </a:rPr>
              <a:t>Thus, a word is a palindrome if</a:t>
            </a:r>
          </a:p>
          <a:p>
            <a:pPr marL="742950" lvl="1" indent="-285750">
              <a:buFont typeface="Wingdings" charset="2"/>
              <a:buChar char="§"/>
            </a:pPr>
            <a:r>
              <a:rPr lang="en-US" sz="1400" dirty="0">
                <a:latin typeface="Arial" charset="0"/>
                <a:ea typeface="Arial" charset="0"/>
                <a:cs typeface="Arial" charset="0"/>
              </a:rPr>
              <a:t>The first and last letters match, and</a:t>
            </a:r>
          </a:p>
          <a:p>
            <a:pPr marL="742950" lvl="1" indent="-285750">
              <a:buFont typeface="Wingdings" charset="2"/>
              <a:buChar char="§"/>
            </a:pPr>
            <a:r>
              <a:rPr lang="en-US" sz="1400" dirty="0">
                <a:latin typeface="Arial" charset="0"/>
                <a:ea typeface="Arial" charset="0"/>
                <a:cs typeface="Arial" charset="0"/>
              </a:rPr>
              <a:t>Word obtained by removing the first and last letters is a palindrome</a:t>
            </a:r>
          </a:p>
          <a:p>
            <a:pPr marL="285750" indent="-285750">
              <a:buFont typeface="Wingdings" charset="2"/>
              <a:buChar char="§"/>
            </a:pPr>
            <a:r>
              <a:rPr lang="en-US" sz="1600" dirty="0">
                <a:latin typeface="Arial" charset="0"/>
                <a:ea typeface="Arial" charset="0"/>
                <a:cs typeface="Arial" charset="0"/>
              </a:rPr>
              <a:t>What if first or last character is not a letter? Ignore it.</a:t>
            </a:r>
          </a:p>
          <a:p>
            <a:pPr marL="742950" lvl="1" indent="-285750">
              <a:buFont typeface="Wingdings" charset="2"/>
              <a:buChar char="§"/>
            </a:pPr>
            <a:r>
              <a:rPr lang="en-US" sz="1400" dirty="0">
                <a:latin typeface="Arial" charset="0"/>
                <a:ea typeface="Arial" charset="0"/>
                <a:cs typeface="Arial" charset="0"/>
              </a:rPr>
              <a:t>If the first and last characters are letters, check whether they match; </a:t>
            </a:r>
            <a:br>
              <a:rPr lang="en-US" sz="1400" dirty="0">
                <a:latin typeface="Arial" charset="0"/>
                <a:ea typeface="Arial" charset="0"/>
                <a:cs typeface="Arial" charset="0"/>
              </a:rPr>
            </a:br>
            <a:r>
              <a:rPr lang="en-US" sz="1400" dirty="0">
                <a:latin typeface="Arial" charset="0"/>
                <a:ea typeface="Arial" charset="0"/>
                <a:cs typeface="Arial" charset="0"/>
              </a:rPr>
              <a:t>if so, remove both and test shorter string</a:t>
            </a:r>
          </a:p>
          <a:p>
            <a:pPr marL="742950" lvl="1" indent="-285750">
              <a:buFont typeface="Wingdings" charset="2"/>
              <a:buChar char="§"/>
            </a:pPr>
            <a:r>
              <a:rPr lang="en-US" sz="1400" dirty="0">
                <a:latin typeface="Arial" charset="0"/>
                <a:ea typeface="Arial" charset="0"/>
                <a:cs typeface="Arial" charset="0"/>
              </a:rPr>
              <a:t>If last character isn't a letter, remove it and test shorter string</a:t>
            </a:r>
          </a:p>
          <a:p>
            <a:pPr marL="742950" lvl="1" indent="-285750">
              <a:buFont typeface="Wingdings" charset="2"/>
              <a:buChar char="§"/>
            </a:pPr>
            <a:r>
              <a:rPr lang="en-US" sz="1400" dirty="0">
                <a:latin typeface="Arial" charset="0"/>
                <a:ea typeface="Arial" charset="0"/>
                <a:cs typeface="Arial" charset="0"/>
              </a:rPr>
              <a:t>If first character isn't a letter, remove it and test shorter string</a:t>
            </a:r>
          </a:p>
          <a:p>
            <a:pPr marL="763270">
              <a:lnSpc>
                <a:spcPct val="100000"/>
              </a:lnSpc>
              <a:spcBef>
                <a:spcPts val="1090"/>
              </a:spcBef>
            </a:pPr>
            <a:endParaRPr sz="1100" dirty="0">
              <a:latin typeface="Arial" charset="0"/>
              <a:ea typeface="Arial" charset="0"/>
              <a:cs typeface="Arial"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2"/>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23900" y="289560"/>
            <a:ext cx="4672330" cy="707390"/>
          </a:xfrm>
          <a:prstGeom prst="rect">
            <a:avLst/>
          </a:prstGeom>
        </p:spPr>
        <p:txBody>
          <a:bodyPr vert="horz" wrap="square" lIns="0" tIns="0" rIns="0" bIns="0" rtlCol="0">
            <a:spAutoFit/>
          </a:bodyPr>
          <a:lstStyle/>
          <a:p>
            <a:pPr marL="12700" marR="5080">
              <a:lnSpc>
                <a:spcPts val="2800"/>
              </a:lnSpc>
            </a:pPr>
            <a:r>
              <a:rPr spc="190" dirty="0"/>
              <a:t>Thinking </a:t>
            </a:r>
            <a:r>
              <a:rPr spc="95" dirty="0"/>
              <a:t>Recursively: </a:t>
            </a:r>
            <a:r>
              <a:rPr spc="220" dirty="0"/>
              <a:t>How</a:t>
            </a:r>
            <a:r>
              <a:rPr spc="-175" dirty="0"/>
              <a:t> </a:t>
            </a:r>
            <a:r>
              <a:rPr spc="200" dirty="0"/>
              <a:t>To  </a:t>
            </a:r>
            <a:r>
              <a:rPr spc="40" dirty="0"/>
              <a:t>13.1</a:t>
            </a:r>
          </a:p>
        </p:txBody>
      </p:sp>
      <p:sp>
        <p:nvSpPr>
          <p:cNvPr id="4" name="object 4"/>
          <p:cNvSpPr/>
          <p:nvPr/>
        </p:nvSpPr>
        <p:spPr>
          <a:xfrm>
            <a:off x="878839" y="1752602"/>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1315719" y="2138682"/>
            <a:ext cx="50800" cy="50800"/>
          </a:xfrm>
          <a:custGeom>
            <a:avLst/>
            <a:gdLst/>
            <a:ahLst/>
            <a:cxnLst/>
            <a:rect l="l" t="t" r="r" b="b"/>
            <a:pathLst>
              <a:path w="50800" h="50800">
                <a:moveTo>
                  <a:pt x="25400" y="50800"/>
                </a:moveTo>
                <a:lnTo>
                  <a:pt x="14286" y="49260"/>
                </a:lnTo>
                <a:lnTo>
                  <a:pt x="6348" y="44577"/>
                </a:lnTo>
                <a:lnTo>
                  <a:pt x="1587" y="36655"/>
                </a:lnTo>
                <a:lnTo>
                  <a:pt x="0" y="25400"/>
                </a:lnTo>
                <a:lnTo>
                  <a:pt x="1587" y="14144"/>
                </a:lnTo>
                <a:lnTo>
                  <a:pt x="6348" y="6223"/>
                </a:lnTo>
                <a:lnTo>
                  <a:pt x="14286" y="1539"/>
                </a:lnTo>
                <a:lnTo>
                  <a:pt x="25400" y="0"/>
                </a:lnTo>
                <a:lnTo>
                  <a:pt x="36513" y="1539"/>
                </a:lnTo>
                <a:lnTo>
                  <a:pt x="44451" y="6223"/>
                </a:lnTo>
                <a:lnTo>
                  <a:pt x="49212" y="14144"/>
                </a:lnTo>
                <a:lnTo>
                  <a:pt x="50800" y="25400"/>
                </a:lnTo>
                <a:lnTo>
                  <a:pt x="49212" y="36655"/>
                </a:lnTo>
                <a:lnTo>
                  <a:pt x="44451" y="44577"/>
                </a:lnTo>
                <a:lnTo>
                  <a:pt x="36513" y="49260"/>
                </a:lnTo>
                <a:lnTo>
                  <a:pt x="25400" y="50800"/>
                </a:lnTo>
                <a:close/>
              </a:path>
            </a:pathLst>
          </a:custGeom>
          <a:solidFill>
            <a:srgbClr val="000000"/>
          </a:solidFill>
        </p:spPr>
        <p:txBody>
          <a:bodyPr wrap="square" lIns="0" tIns="0" rIns="0" bIns="0" rtlCol="0"/>
          <a:lstStyle/>
          <a:p>
            <a:endParaRPr/>
          </a:p>
        </p:txBody>
      </p:sp>
      <p:sp>
        <p:nvSpPr>
          <p:cNvPr id="6" name="object 6"/>
          <p:cNvSpPr/>
          <p:nvPr/>
        </p:nvSpPr>
        <p:spPr>
          <a:xfrm>
            <a:off x="878839" y="2504442"/>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1315719" y="2890522"/>
            <a:ext cx="50800" cy="50800"/>
          </a:xfrm>
          <a:custGeom>
            <a:avLst/>
            <a:gdLst/>
            <a:ahLst/>
            <a:cxnLst/>
            <a:rect l="l" t="t" r="r" b="b"/>
            <a:pathLst>
              <a:path w="50800" h="50800">
                <a:moveTo>
                  <a:pt x="25400" y="50800"/>
                </a:moveTo>
                <a:lnTo>
                  <a:pt x="14286" y="49260"/>
                </a:lnTo>
                <a:lnTo>
                  <a:pt x="6348" y="44577"/>
                </a:lnTo>
                <a:lnTo>
                  <a:pt x="1587" y="36655"/>
                </a:lnTo>
                <a:lnTo>
                  <a:pt x="0" y="25400"/>
                </a:lnTo>
                <a:lnTo>
                  <a:pt x="1587" y="14144"/>
                </a:lnTo>
                <a:lnTo>
                  <a:pt x="6348" y="6223"/>
                </a:lnTo>
                <a:lnTo>
                  <a:pt x="14286" y="1539"/>
                </a:lnTo>
                <a:lnTo>
                  <a:pt x="25400" y="0"/>
                </a:lnTo>
                <a:lnTo>
                  <a:pt x="36513" y="1539"/>
                </a:lnTo>
                <a:lnTo>
                  <a:pt x="44451" y="6223"/>
                </a:lnTo>
                <a:lnTo>
                  <a:pt x="49212" y="14144"/>
                </a:lnTo>
                <a:lnTo>
                  <a:pt x="50800" y="25400"/>
                </a:lnTo>
                <a:lnTo>
                  <a:pt x="49212" y="36655"/>
                </a:lnTo>
                <a:lnTo>
                  <a:pt x="44451" y="44577"/>
                </a:lnTo>
                <a:lnTo>
                  <a:pt x="36513" y="49260"/>
                </a:lnTo>
                <a:lnTo>
                  <a:pt x="25400" y="50800"/>
                </a:lnTo>
                <a:close/>
              </a:path>
            </a:pathLst>
          </a:custGeom>
          <a:solidFill>
            <a:srgbClr val="000000"/>
          </a:solidFill>
        </p:spPr>
        <p:txBody>
          <a:bodyPr wrap="square" lIns="0" tIns="0" rIns="0" bIns="0" rtlCol="0"/>
          <a:lstStyle/>
          <a:p>
            <a:endParaRPr/>
          </a:p>
        </p:txBody>
      </p:sp>
      <p:sp>
        <p:nvSpPr>
          <p:cNvPr id="8" name="object 8"/>
          <p:cNvSpPr/>
          <p:nvPr/>
        </p:nvSpPr>
        <p:spPr>
          <a:xfrm>
            <a:off x="878839" y="3256282"/>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1315719" y="3642362"/>
            <a:ext cx="50800" cy="50800"/>
          </a:xfrm>
          <a:custGeom>
            <a:avLst/>
            <a:gdLst/>
            <a:ahLst/>
            <a:cxnLst/>
            <a:rect l="l" t="t" r="r" b="b"/>
            <a:pathLst>
              <a:path w="50800" h="50800">
                <a:moveTo>
                  <a:pt x="25400" y="50800"/>
                </a:moveTo>
                <a:lnTo>
                  <a:pt x="14286" y="49260"/>
                </a:lnTo>
                <a:lnTo>
                  <a:pt x="6348" y="44577"/>
                </a:lnTo>
                <a:lnTo>
                  <a:pt x="1587" y="36655"/>
                </a:lnTo>
                <a:lnTo>
                  <a:pt x="0" y="25400"/>
                </a:lnTo>
                <a:lnTo>
                  <a:pt x="1587" y="14144"/>
                </a:lnTo>
                <a:lnTo>
                  <a:pt x="6348" y="6223"/>
                </a:lnTo>
                <a:lnTo>
                  <a:pt x="14286" y="1539"/>
                </a:lnTo>
                <a:lnTo>
                  <a:pt x="25400" y="0"/>
                </a:lnTo>
                <a:lnTo>
                  <a:pt x="36513" y="1539"/>
                </a:lnTo>
                <a:lnTo>
                  <a:pt x="44451" y="6223"/>
                </a:lnTo>
                <a:lnTo>
                  <a:pt x="49212" y="14144"/>
                </a:lnTo>
                <a:lnTo>
                  <a:pt x="50800" y="25400"/>
                </a:lnTo>
                <a:lnTo>
                  <a:pt x="49212" y="36655"/>
                </a:lnTo>
                <a:lnTo>
                  <a:pt x="44451" y="44577"/>
                </a:lnTo>
                <a:lnTo>
                  <a:pt x="36513" y="49260"/>
                </a:lnTo>
                <a:lnTo>
                  <a:pt x="25400" y="50800"/>
                </a:lnTo>
                <a:close/>
              </a:path>
            </a:pathLst>
          </a:custGeom>
          <a:solidFill>
            <a:srgbClr val="000000"/>
          </a:solidFill>
        </p:spPr>
        <p:txBody>
          <a:bodyPr wrap="square" lIns="0" tIns="0" rIns="0" bIns="0" rtlCol="0"/>
          <a:lstStyle/>
          <a:p>
            <a:endParaRPr/>
          </a:p>
        </p:txBody>
      </p:sp>
      <p:sp>
        <p:nvSpPr>
          <p:cNvPr id="10" name="object 10"/>
          <p:cNvSpPr txBox="1">
            <a:spLocks noGrp="1"/>
          </p:cNvSpPr>
          <p:nvPr>
            <p:ph type="body" idx="1"/>
          </p:nvPr>
        </p:nvSpPr>
        <p:spPr>
          <a:prstGeom prst="rect">
            <a:avLst/>
          </a:prstGeom>
        </p:spPr>
        <p:txBody>
          <a:bodyPr vert="horz" wrap="square" lIns="0" tIns="343916" rIns="0" bIns="0" rtlCol="0">
            <a:spAutoFit/>
          </a:bodyPr>
          <a:lstStyle/>
          <a:p>
            <a:pPr marL="12700">
              <a:lnSpc>
                <a:spcPct val="100000"/>
              </a:lnSpc>
            </a:pPr>
            <a:r>
              <a:rPr sz="1500" b="1" spc="-5" dirty="0">
                <a:latin typeface="Arial"/>
                <a:cs typeface="Arial"/>
              </a:rPr>
              <a:t>3. </a:t>
            </a:r>
            <a:r>
              <a:rPr sz="1500" spc="-5" dirty="0">
                <a:latin typeface="Arial"/>
                <a:cs typeface="Arial"/>
              </a:rPr>
              <a:t>Find solutions to the simplest</a:t>
            </a:r>
            <a:r>
              <a:rPr sz="1500" spc="-45" dirty="0">
                <a:latin typeface="Arial"/>
                <a:cs typeface="Arial"/>
              </a:rPr>
              <a:t> </a:t>
            </a:r>
            <a:r>
              <a:rPr sz="1500" spc="-5" dirty="0">
                <a:latin typeface="Arial"/>
                <a:cs typeface="Arial"/>
              </a:rPr>
              <a:t>inputs.</a:t>
            </a:r>
            <a:endParaRPr sz="1500">
              <a:latin typeface="Arial"/>
              <a:cs typeface="Arial"/>
            </a:endParaRPr>
          </a:p>
          <a:p>
            <a:pPr marL="353695">
              <a:lnSpc>
                <a:spcPct val="100000"/>
              </a:lnSpc>
              <a:spcBef>
                <a:spcPts val="1019"/>
              </a:spcBef>
            </a:pPr>
            <a:r>
              <a:rPr spc="-5" dirty="0"/>
              <a:t>Strings with two</a:t>
            </a:r>
            <a:r>
              <a:rPr spc="-75" dirty="0"/>
              <a:t> </a:t>
            </a:r>
            <a:r>
              <a:rPr spc="-5" dirty="0"/>
              <a:t>characters</a:t>
            </a:r>
          </a:p>
          <a:p>
            <a:pPr marL="763270">
              <a:lnSpc>
                <a:spcPct val="100000"/>
              </a:lnSpc>
              <a:spcBef>
                <a:spcPts val="1090"/>
              </a:spcBef>
            </a:pPr>
            <a:r>
              <a:rPr sz="1350" spc="10" dirty="0">
                <a:latin typeface="Arial"/>
                <a:cs typeface="Arial"/>
              </a:rPr>
              <a:t>No </a:t>
            </a:r>
            <a:r>
              <a:rPr sz="1350" spc="5" dirty="0">
                <a:latin typeface="Arial"/>
                <a:cs typeface="Arial"/>
              </a:rPr>
              <a:t>special </a:t>
            </a:r>
            <a:r>
              <a:rPr sz="1350" spc="10" dirty="0">
                <a:latin typeface="Arial"/>
                <a:cs typeface="Arial"/>
              </a:rPr>
              <a:t>case </a:t>
            </a:r>
            <a:r>
              <a:rPr sz="1350" spc="5" dirty="0">
                <a:latin typeface="Arial"/>
                <a:cs typeface="Arial"/>
              </a:rPr>
              <a:t>required; step </a:t>
            </a:r>
            <a:r>
              <a:rPr sz="1350" spc="10" dirty="0">
                <a:latin typeface="Arial"/>
                <a:cs typeface="Arial"/>
              </a:rPr>
              <a:t>two </a:t>
            </a:r>
            <a:r>
              <a:rPr sz="1350" spc="5" dirty="0">
                <a:latin typeface="Arial"/>
                <a:cs typeface="Arial"/>
              </a:rPr>
              <a:t>still</a:t>
            </a:r>
            <a:r>
              <a:rPr sz="1350" spc="15" dirty="0">
                <a:latin typeface="Arial"/>
                <a:cs typeface="Arial"/>
              </a:rPr>
              <a:t> </a:t>
            </a:r>
            <a:r>
              <a:rPr sz="1350" spc="5" dirty="0">
                <a:latin typeface="Arial"/>
                <a:cs typeface="Arial"/>
              </a:rPr>
              <a:t>applies</a:t>
            </a:r>
            <a:endParaRPr sz="1350">
              <a:latin typeface="Arial"/>
              <a:cs typeface="Arial"/>
            </a:endParaRPr>
          </a:p>
          <a:p>
            <a:pPr marL="353695">
              <a:lnSpc>
                <a:spcPct val="100000"/>
              </a:lnSpc>
              <a:spcBef>
                <a:spcPts val="1050"/>
              </a:spcBef>
            </a:pPr>
            <a:r>
              <a:rPr spc="-5" dirty="0"/>
              <a:t>Strings with a single</a:t>
            </a:r>
            <a:r>
              <a:rPr spc="-70" dirty="0"/>
              <a:t> </a:t>
            </a:r>
            <a:r>
              <a:rPr spc="-5" dirty="0"/>
              <a:t>character</a:t>
            </a:r>
          </a:p>
          <a:p>
            <a:pPr marL="763270">
              <a:lnSpc>
                <a:spcPct val="100000"/>
              </a:lnSpc>
              <a:spcBef>
                <a:spcPts val="1090"/>
              </a:spcBef>
            </a:pPr>
            <a:r>
              <a:rPr sz="1350" spc="10" dirty="0">
                <a:latin typeface="Arial"/>
                <a:cs typeface="Arial"/>
              </a:rPr>
              <a:t>They </a:t>
            </a:r>
            <a:r>
              <a:rPr sz="1350" spc="5" dirty="0">
                <a:latin typeface="Arial"/>
                <a:cs typeface="Arial"/>
              </a:rPr>
              <a:t>are</a:t>
            </a:r>
            <a:r>
              <a:rPr sz="1350" spc="-80" dirty="0">
                <a:latin typeface="Arial"/>
                <a:cs typeface="Arial"/>
              </a:rPr>
              <a:t> </a:t>
            </a:r>
            <a:r>
              <a:rPr sz="1350" spc="10" dirty="0">
                <a:latin typeface="Arial"/>
                <a:cs typeface="Arial"/>
              </a:rPr>
              <a:t>palindromes</a:t>
            </a:r>
            <a:endParaRPr sz="1350">
              <a:latin typeface="Arial"/>
              <a:cs typeface="Arial"/>
            </a:endParaRPr>
          </a:p>
          <a:p>
            <a:pPr marL="353695">
              <a:lnSpc>
                <a:spcPct val="100000"/>
              </a:lnSpc>
              <a:spcBef>
                <a:spcPts val="1050"/>
              </a:spcBef>
            </a:pPr>
            <a:r>
              <a:rPr spc="-5" dirty="0"/>
              <a:t>The empty</a:t>
            </a:r>
            <a:r>
              <a:rPr spc="-95" dirty="0"/>
              <a:t> </a:t>
            </a:r>
            <a:r>
              <a:rPr spc="-5" dirty="0"/>
              <a:t>string</a:t>
            </a:r>
          </a:p>
          <a:p>
            <a:pPr marL="763270">
              <a:lnSpc>
                <a:spcPct val="100000"/>
              </a:lnSpc>
              <a:spcBef>
                <a:spcPts val="1090"/>
              </a:spcBef>
            </a:pPr>
            <a:r>
              <a:rPr sz="1350" spc="5" dirty="0">
                <a:latin typeface="Arial"/>
                <a:cs typeface="Arial"/>
              </a:rPr>
              <a:t>It is </a:t>
            </a:r>
            <a:r>
              <a:rPr sz="1350" spc="10" dirty="0">
                <a:latin typeface="Arial"/>
                <a:cs typeface="Arial"/>
              </a:rPr>
              <a:t>a</a:t>
            </a:r>
            <a:r>
              <a:rPr sz="1350" spc="-90" dirty="0">
                <a:latin typeface="Arial"/>
                <a:cs typeface="Arial"/>
              </a:rPr>
              <a:t> </a:t>
            </a:r>
            <a:r>
              <a:rPr sz="1350" spc="10" dirty="0">
                <a:latin typeface="Arial"/>
                <a:cs typeface="Arial"/>
              </a:rPr>
              <a:t>palindrome</a:t>
            </a:r>
            <a:endParaRPr sz="1350">
              <a:latin typeface="Arial"/>
              <a:cs typeface="Aria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2"/>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p:nvPr/>
        </p:nvSpPr>
        <p:spPr>
          <a:xfrm>
            <a:off x="853439" y="1788162"/>
            <a:ext cx="5608320" cy="3469640"/>
          </a:xfrm>
          <a:custGeom>
            <a:avLst/>
            <a:gdLst/>
            <a:ahLst/>
            <a:cxnLst/>
            <a:rect l="l" t="t" r="r" b="b"/>
            <a:pathLst>
              <a:path w="5608320" h="3469640">
                <a:moveTo>
                  <a:pt x="0" y="0"/>
                </a:moveTo>
                <a:lnTo>
                  <a:pt x="5608320" y="0"/>
                </a:lnTo>
                <a:lnTo>
                  <a:pt x="5608320" y="3469637"/>
                </a:lnTo>
              </a:path>
            </a:pathLst>
          </a:custGeom>
          <a:ln w="10160">
            <a:solidFill>
              <a:srgbClr val="CCCCCC"/>
            </a:solidFill>
          </a:ln>
        </p:spPr>
        <p:txBody>
          <a:bodyPr wrap="square" lIns="0" tIns="0" rIns="0" bIns="0" rtlCol="0"/>
          <a:lstStyle/>
          <a:p>
            <a:endParaRPr/>
          </a:p>
        </p:txBody>
      </p:sp>
      <p:sp>
        <p:nvSpPr>
          <p:cNvPr id="4" name="object 4"/>
          <p:cNvSpPr/>
          <p:nvPr/>
        </p:nvSpPr>
        <p:spPr>
          <a:xfrm>
            <a:off x="853439" y="1788162"/>
            <a:ext cx="0" cy="3469640"/>
          </a:xfrm>
          <a:custGeom>
            <a:avLst/>
            <a:gdLst/>
            <a:ahLst/>
            <a:cxnLst/>
            <a:rect l="l" t="t" r="r" b="b"/>
            <a:pathLst>
              <a:path h="3469640">
                <a:moveTo>
                  <a:pt x="0" y="3469637"/>
                </a:moveTo>
                <a:lnTo>
                  <a:pt x="0" y="0"/>
                </a:lnTo>
              </a:path>
            </a:pathLst>
          </a:custGeom>
          <a:ln w="10160">
            <a:solidFill>
              <a:srgbClr val="CCCCCC"/>
            </a:solidFill>
          </a:ln>
        </p:spPr>
        <p:txBody>
          <a:bodyPr wrap="square" lIns="0" tIns="0" rIns="0" bIns="0" rtlCol="0"/>
          <a:lstStyle/>
          <a:p>
            <a:endParaRPr/>
          </a:p>
        </p:txBody>
      </p:sp>
      <p:sp>
        <p:nvSpPr>
          <p:cNvPr id="5" name="object 5"/>
          <p:cNvSpPr txBox="1">
            <a:spLocks noGrp="1"/>
          </p:cNvSpPr>
          <p:nvPr>
            <p:ph type="title"/>
          </p:nvPr>
        </p:nvSpPr>
        <p:spPr>
          <a:xfrm>
            <a:off x="723900" y="289560"/>
            <a:ext cx="4672330" cy="707390"/>
          </a:xfrm>
          <a:prstGeom prst="rect">
            <a:avLst/>
          </a:prstGeom>
        </p:spPr>
        <p:txBody>
          <a:bodyPr vert="horz" wrap="square" lIns="0" tIns="0" rIns="0" bIns="0" rtlCol="0">
            <a:spAutoFit/>
          </a:bodyPr>
          <a:lstStyle/>
          <a:p>
            <a:pPr marL="12700" marR="5080">
              <a:lnSpc>
                <a:spcPts val="2800"/>
              </a:lnSpc>
            </a:pPr>
            <a:r>
              <a:rPr spc="190" dirty="0"/>
              <a:t>Thinking </a:t>
            </a:r>
            <a:r>
              <a:rPr spc="95" dirty="0"/>
              <a:t>Recursively: </a:t>
            </a:r>
            <a:r>
              <a:rPr spc="220" dirty="0"/>
              <a:t>How</a:t>
            </a:r>
            <a:r>
              <a:rPr spc="-175" dirty="0"/>
              <a:t> </a:t>
            </a:r>
            <a:r>
              <a:rPr spc="200" dirty="0"/>
              <a:t>To  </a:t>
            </a:r>
            <a:r>
              <a:rPr spc="40" dirty="0"/>
              <a:t>13.1</a:t>
            </a:r>
          </a:p>
        </p:txBody>
      </p:sp>
      <p:sp>
        <p:nvSpPr>
          <p:cNvPr id="6" name="object 6"/>
          <p:cNvSpPr txBox="1"/>
          <p:nvPr/>
        </p:nvSpPr>
        <p:spPr>
          <a:xfrm>
            <a:off x="723900" y="1279143"/>
            <a:ext cx="5463540" cy="459105"/>
          </a:xfrm>
          <a:prstGeom prst="rect">
            <a:avLst/>
          </a:prstGeom>
        </p:spPr>
        <p:txBody>
          <a:bodyPr vert="horz" wrap="square" lIns="0" tIns="0" rIns="0" bIns="0" rtlCol="0">
            <a:spAutoFit/>
          </a:bodyPr>
          <a:lstStyle/>
          <a:p>
            <a:pPr marL="12700" marR="5080">
              <a:lnSpc>
                <a:spcPts val="1760"/>
              </a:lnSpc>
            </a:pPr>
            <a:r>
              <a:rPr sz="1500" b="1" spc="-5" dirty="0">
                <a:latin typeface="Arial"/>
                <a:cs typeface="Arial"/>
              </a:rPr>
              <a:t>4. </a:t>
            </a:r>
            <a:r>
              <a:rPr sz="1500" spc="-5" dirty="0">
                <a:latin typeface="Arial"/>
                <a:cs typeface="Arial"/>
              </a:rPr>
              <a:t>Implement the solution by combining the simple cases and the  reduction</a:t>
            </a:r>
            <a:r>
              <a:rPr sz="1500" spc="-85" dirty="0">
                <a:latin typeface="Arial"/>
                <a:cs typeface="Arial"/>
              </a:rPr>
              <a:t> </a:t>
            </a:r>
            <a:r>
              <a:rPr sz="1500" spc="-5" dirty="0">
                <a:latin typeface="Arial"/>
                <a:cs typeface="Arial"/>
              </a:rPr>
              <a:t>step:</a:t>
            </a:r>
            <a:endParaRPr sz="1500">
              <a:latin typeface="Arial"/>
              <a:cs typeface="Arial"/>
            </a:endParaRPr>
          </a:p>
        </p:txBody>
      </p:sp>
      <p:sp>
        <p:nvSpPr>
          <p:cNvPr id="7" name="object 7"/>
          <p:cNvSpPr txBox="1"/>
          <p:nvPr/>
        </p:nvSpPr>
        <p:spPr>
          <a:xfrm>
            <a:off x="904557" y="1865376"/>
            <a:ext cx="3481070" cy="3273425"/>
          </a:xfrm>
          <a:prstGeom prst="rect">
            <a:avLst/>
          </a:prstGeom>
        </p:spPr>
        <p:txBody>
          <a:bodyPr vert="horz" wrap="square" lIns="0" tIns="0" rIns="0" bIns="0" rtlCol="0">
            <a:spAutoFit/>
          </a:bodyPr>
          <a:lstStyle/>
          <a:p>
            <a:pPr marL="12700">
              <a:lnSpc>
                <a:spcPct val="100000"/>
              </a:lnSpc>
            </a:pPr>
            <a:r>
              <a:rPr sz="600" spc="15" dirty="0">
                <a:latin typeface="Courier" charset="0"/>
                <a:cs typeface="Courier" charset="0"/>
              </a:rPr>
              <a:t>public boolean</a:t>
            </a:r>
            <a:r>
              <a:rPr sz="600" spc="-50" dirty="0">
                <a:latin typeface="Courier" charset="0"/>
                <a:cs typeface="Courier" charset="0"/>
              </a:rPr>
              <a:t> </a:t>
            </a:r>
            <a:r>
              <a:rPr sz="600" spc="15" dirty="0">
                <a:latin typeface="Courier" charset="0"/>
                <a:cs typeface="Courier" charset="0"/>
              </a:rPr>
              <a:t>isPalindrome()</a:t>
            </a:r>
            <a:endParaRPr sz="600" dirty="0">
              <a:latin typeface="Courier" charset="0"/>
              <a:cs typeface="Courier" charset="0"/>
            </a:endParaRPr>
          </a:p>
          <a:p>
            <a:pPr marL="1270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int length =</a:t>
            </a:r>
            <a:r>
              <a:rPr sz="600" spc="-55" dirty="0">
                <a:latin typeface="Courier" charset="0"/>
                <a:cs typeface="Courier" charset="0"/>
              </a:rPr>
              <a:t> </a:t>
            </a:r>
            <a:r>
              <a:rPr sz="600" spc="15" dirty="0">
                <a:latin typeface="Courier" charset="0"/>
                <a:cs typeface="Courier" charset="0"/>
              </a:rPr>
              <a:t>text.length();</a:t>
            </a:r>
            <a:endParaRPr sz="600" dirty="0">
              <a:latin typeface="Courier" charset="0"/>
              <a:cs typeface="Courier" charset="0"/>
            </a:endParaRPr>
          </a:p>
          <a:p>
            <a:pPr marL="156210" marR="1492885">
              <a:lnSpc>
                <a:spcPct val="144400"/>
              </a:lnSpc>
            </a:pPr>
            <a:r>
              <a:rPr sz="600" spc="15" dirty="0">
                <a:latin typeface="Courier" charset="0"/>
                <a:cs typeface="Courier" charset="0"/>
              </a:rPr>
              <a:t>// Separate case for shortest</a:t>
            </a:r>
            <a:r>
              <a:rPr sz="600" spc="-40" dirty="0">
                <a:latin typeface="Courier" charset="0"/>
                <a:cs typeface="Courier" charset="0"/>
              </a:rPr>
              <a:t> </a:t>
            </a:r>
            <a:r>
              <a:rPr sz="600" spc="15" dirty="0">
                <a:latin typeface="Courier" charset="0"/>
                <a:cs typeface="Courier" charset="0"/>
              </a:rPr>
              <a:t>strings.  if (length &lt;= 1) { return true;</a:t>
            </a:r>
            <a:r>
              <a:rPr sz="600" spc="-50" dirty="0">
                <a:latin typeface="Courier" charset="0"/>
                <a:cs typeface="Courier" charset="0"/>
              </a:rPr>
              <a:t> </a:t>
            </a:r>
            <a:r>
              <a:rPr sz="600" spc="15" dirty="0">
                <a:latin typeface="Courier" charset="0"/>
                <a:cs typeface="Courier" charset="0"/>
              </a:rPr>
              <a:t>}</a:t>
            </a:r>
            <a:endParaRPr sz="600" dirty="0">
              <a:latin typeface="Courier" charset="0"/>
              <a:cs typeface="Courier" charset="0"/>
            </a:endParaRPr>
          </a:p>
          <a:p>
            <a:pPr marL="156210" marR="580390">
              <a:lnSpc>
                <a:spcPct val="144400"/>
              </a:lnSpc>
            </a:pPr>
            <a:r>
              <a:rPr sz="600" spc="15" dirty="0">
                <a:latin typeface="Courier" charset="0"/>
                <a:cs typeface="Courier" charset="0"/>
              </a:rPr>
              <a:t>// Get first and last characters, converted to</a:t>
            </a:r>
            <a:r>
              <a:rPr sz="600" spc="-20" dirty="0">
                <a:latin typeface="Courier" charset="0"/>
                <a:cs typeface="Courier" charset="0"/>
              </a:rPr>
              <a:t> </a:t>
            </a:r>
            <a:r>
              <a:rPr sz="600" spc="15" dirty="0">
                <a:latin typeface="Courier" charset="0"/>
                <a:cs typeface="Courier" charset="0"/>
              </a:rPr>
              <a:t>lowercase.  char first =</a:t>
            </a:r>
            <a:r>
              <a:rPr sz="600" spc="-20" dirty="0">
                <a:latin typeface="Courier" charset="0"/>
                <a:cs typeface="Courier" charset="0"/>
              </a:rPr>
              <a:t> </a:t>
            </a:r>
            <a:r>
              <a:rPr sz="600" spc="15" dirty="0">
                <a:latin typeface="Courier" charset="0"/>
                <a:cs typeface="Courier" charset="0"/>
              </a:rPr>
              <a:t>Character.toLowerCase(text.charAt(0));</a:t>
            </a:r>
            <a:endParaRPr sz="600" dirty="0">
              <a:latin typeface="Courier" charset="0"/>
              <a:cs typeface="Courier" charset="0"/>
            </a:endParaRPr>
          </a:p>
          <a:p>
            <a:pPr marL="156210" marR="484505">
              <a:lnSpc>
                <a:spcPct val="144400"/>
              </a:lnSpc>
            </a:pPr>
            <a:r>
              <a:rPr sz="600" spc="15" dirty="0">
                <a:latin typeface="Courier" charset="0"/>
                <a:cs typeface="Courier" charset="0"/>
              </a:rPr>
              <a:t>char last = Character.toLowerCase(text.charAt(length -</a:t>
            </a:r>
            <a:r>
              <a:rPr sz="600" spc="-10" dirty="0">
                <a:latin typeface="Courier" charset="0"/>
                <a:cs typeface="Courier" charset="0"/>
              </a:rPr>
              <a:t> </a:t>
            </a:r>
            <a:r>
              <a:rPr sz="600" spc="15" dirty="0">
                <a:latin typeface="Courier" charset="0"/>
                <a:cs typeface="Courier" charset="0"/>
              </a:rPr>
              <a:t>1));  if (Character.isLetter(first) &amp;&amp;</a:t>
            </a:r>
            <a:r>
              <a:rPr sz="600" spc="-10" dirty="0">
                <a:latin typeface="Courier" charset="0"/>
                <a:cs typeface="Courier" charset="0"/>
              </a:rPr>
              <a:t> </a:t>
            </a:r>
            <a:r>
              <a:rPr sz="600" spc="15" dirty="0">
                <a:latin typeface="Courier" charset="0"/>
                <a:cs typeface="Courier" charset="0"/>
              </a:rPr>
              <a:t>Character.isLetter(last))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00355" marR="2212340">
              <a:lnSpc>
                <a:spcPct val="144400"/>
              </a:lnSpc>
            </a:pPr>
            <a:r>
              <a:rPr sz="600" spc="15" dirty="0">
                <a:latin typeface="Courier" charset="0"/>
                <a:cs typeface="Courier" charset="0"/>
              </a:rPr>
              <a:t>// Both are</a:t>
            </a:r>
            <a:r>
              <a:rPr sz="600" spc="-65" dirty="0">
                <a:latin typeface="Courier" charset="0"/>
                <a:cs typeface="Courier" charset="0"/>
              </a:rPr>
              <a:t> </a:t>
            </a:r>
            <a:r>
              <a:rPr sz="600" spc="15" dirty="0">
                <a:latin typeface="Courier" charset="0"/>
                <a:cs typeface="Courier" charset="0"/>
              </a:rPr>
              <a:t>letters.  if (first ==</a:t>
            </a:r>
            <a:r>
              <a:rPr sz="600" spc="-65" dirty="0">
                <a:latin typeface="Courier" charset="0"/>
                <a:cs typeface="Courier" charset="0"/>
              </a:rPr>
              <a:t> </a:t>
            </a:r>
            <a:r>
              <a:rPr sz="600" spc="15" dirty="0">
                <a:latin typeface="Courier" charset="0"/>
                <a:cs typeface="Courier" charset="0"/>
              </a:rPr>
              <a:t>last)</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444500">
              <a:lnSpc>
                <a:spcPct val="100000"/>
              </a:lnSpc>
              <a:spcBef>
                <a:spcPts val="320"/>
              </a:spcBef>
            </a:pPr>
            <a:r>
              <a:rPr sz="600" spc="15" dirty="0">
                <a:latin typeface="Courier" charset="0"/>
                <a:cs typeface="Courier" charset="0"/>
              </a:rPr>
              <a:t>// Remove both first and last</a:t>
            </a:r>
            <a:r>
              <a:rPr sz="600" spc="-40" dirty="0">
                <a:latin typeface="Courier" charset="0"/>
                <a:cs typeface="Courier" charset="0"/>
              </a:rPr>
              <a:t> </a:t>
            </a:r>
            <a:r>
              <a:rPr sz="600" spc="15" dirty="0">
                <a:latin typeface="Courier" charset="0"/>
                <a:cs typeface="Courier" charset="0"/>
              </a:rPr>
              <a:t>character.</a:t>
            </a:r>
            <a:endParaRPr sz="600" dirty="0">
              <a:latin typeface="Courier" charset="0"/>
              <a:cs typeface="Courier" charset="0"/>
            </a:endParaRPr>
          </a:p>
          <a:p>
            <a:pPr marL="444500" marR="5080">
              <a:lnSpc>
                <a:spcPct val="144400"/>
              </a:lnSpc>
            </a:pPr>
            <a:r>
              <a:rPr sz="600" spc="15" dirty="0">
                <a:latin typeface="Courier" charset="0"/>
                <a:cs typeface="Courier" charset="0"/>
              </a:rPr>
              <a:t>Sentence shorter = new Sentence(text.substring(1, length -</a:t>
            </a:r>
            <a:r>
              <a:rPr sz="600" spc="-10" dirty="0">
                <a:latin typeface="Courier" charset="0"/>
                <a:cs typeface="Courier" charset="0"/>
              </a:rPr>
              <a:t> </a:t>
            </a:r>
            <a:r>
              <a:rPr sz="600" spc="15" dirty="0">
                <a:latin typeface="Courier" charset="0"/>
                <a:cs typeface="Courier" charset="0"/>
              </a:rPr>
              <a:t>1));  return</a:t>
            </a:r>
            <a:r>
              <a:rPr sz="600" spc="-45" dirty="0">
                <a:latin typeface="Courier" charset="0"/>
                <a:cs typeface="Courier" charset="0"/>
              </a:rPr>
              <a:t> </a:t>
            </a:r>
            <a:r>
              <a:rPr sz="600" spc="15" dirty="0">
                <a:latin typeface="Courier" charset="0"/>
                <a:cs typeface="Courier" charset="0"/>
              </a:rPr>
              <a:t>shorter.isPalindrome();</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else</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444500">
              <a:lnSpc>
                <a:spcPct val="100000"/>
              </a:lnSpc>
              <a:spcBef>
                <a:spcPts val="320"/>
              </a:spcBef>
            </a:pPr>
            <a:r>
              <a:rPr sz="600" spc="15" dirty="0">
                <a:latin typeface="Courier" charset="0"/>
                <a:cs typeface="Courier" charset="0"/>
              </a:rPr>
              <a:t>return</a:t>
            </a:r>
            <a:r>
              <a:rPr sz="600" spc="-70" dirty="0">
                <a:latin typeface="Courier" charset="0"/>
                <a:cs typeface="Courier" charset="0"/>
              </a:rPr>
              <a:t> </a:t>
            </a:r>
            <a:r>
              <a:rPr sz="600" spc="15" dirty="0">
                <a:latin typeface="Courier" charset="0"/>
                <a:cs typeface="Courier" charset="0"/>
              </a:rPr>
              <a:t>false;</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else if</a:t>
            </a:r>
            <a:r>
              <a:rPr sz="600" spc="-40" dirty="0">
                <a:latin typeface="Courier" charset="0"/>
                <a:cs typeface="Courier" charset="0"/>
              </a:rPr>
              <a:t> </a:t>
            </a:r>
            <a:r>
              <a:rPr sz="600" spc="15" dirty="0">
                <a:latin typeface="Courier" charset="0"/>
                <a:cs typeface="Courier" charset="0"/>
              </a:rPr>
              <a:t>(!Character.isLetter(last))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 Remove last</a:t>
            </a:r>
            <a:r>
              <a:rPr sz="600" spc="-55" dirty="0">
                <a:latin typeface="Courier" charset="0"/>
                <a:cs typeface="Courier" charset="0"/>
              </a:rPr>
              <a:t> </a:t>
            </a:r>
            <a:r>
              <a:rPr sz="600" spc="15" dirty="0">
                <a:latin typeface="Courier" charset="0"/>
                <a:cs typeface="Courier" charset="0"/>
              </a:rPr>
              <a:t>character.</a:t>
            </a:r>
            <a:endParaRPr sz="60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9" y="228596"/>
            <a:ext cx="5608320" cy="1386840"/>
          </a:xfrm>
          <a:custGeom>
            <a:avLst/>
            <a:gdLst/>
            <a:ahLst/>
            <a:cxnLst/>
            <a:rect l="l" t="t" r="r" b="b"/>
            <a:pathLst>
              <a:path w="5608320" h="1386840">
                <a:moveTo>
                  <a:pt x="5608320" y="0"/>
                </a:moveTo>
                <a:lnTo>
                  <a:pt x="5608320" y="1386845"/>
                </a:lnTo>
                <a:lnTo>
                  <a:pt x="0" y="1386845"/>
                </a:lnTo>
                <a:lnTo>
                  <a:pt x="0" y="0"/>
                </a:lnTo>
              </a:path>
            </a:pathLst>
          </a:custGeom>
          <a:ln w="10160">
            <a:solidFill>
              <a:srgbClr val="CCCCCC"/>
            </a:solidFill>
          </a:ln>
        </p:spPr>
        <p:txBody>
          <a:bodyPr wrap="square" lIns="0" tIns="0" rIns="0" bIns="0" rtlCol="0"/>
          <a:lstStyle/>
          <a:p>
            <a:endParaRPr/>
          </a:p>
        </p:txBody>
      </p:sp>
      <p:sp>
        <p:nvSpPr>
          <p:cNvPr id="3" name="object 3"/>
          <p:cNvSpPr txBox="1"/>
          <p:nvPr/>
        </p:nvSpPr>
        <p:spPr>
          <a:xfrm>
            <a:off x="904557" y="201208"/>
            <a:ext cx="3337560" cy="1332865"/>
          </a:xfrm>
          <a:prstGeom prst="rect">
            <a:avLst/>
          </a:prstGeom>
        </p:spPr>
        <p:txBody>
          <a:bodyPr vert="horz" wrap="square" lIns="0" tIns="0" rIns="0" bIns="0" rtlCol="0">
            <a:spAutoFit/>
          </a:bodyPr>
          <a:lstStyle/>
          <a:p>
            <a:pPr marL="300355" marR="5080">
              <a:lnSpc>
                <a:spcPct val="144400"/>
              </a:lnSpc>
            </a:pPr>
            <a:r>
              <a:rPr sz="600" spc="15" dirty="0">
                <a:latin typeface="Courier" charset="0"/>
                <a:cs typeface="Courier" charset="0"/>
              </a:rPr>
              <a:t>Sentence shorter = new Sentence(text.substring(0, length -</a:t>
            </a:r>
            <a:r>
              <a:rPr sz="600" spc="-10" dirty="0">
                <a:latin typeface="Courier" charset="0"/>
                <a:cs typeface="Courier" charset="0"/>
              </a:rPr>
              <a:t> </a:t>
            </a:r>
            <a:r>
              <a:rPr sz="600" spc="15" dirty="0">
                <a:latin typeface="Courier" charset="0"/>
                <a:cs typeface="Courier" charset="0"/>
              </a:rPr>
              <a:t>1));  return</a:t>
            </a:r>
            <a:r>
              <a:rPr sz="600" spc="-45" dirty="0">
                <a:latin typeface="Courier" charset="0"/>
                <a:cs typeface="Courier" charset="0"/>
              </a:rPr>
              <a:t> </a:t>
            </a:r>
            <a:r>
              <a:rPr sz="600" spc="15" dirty="0">
                <a:latin typeface="Courier" charset="0"/>
                <a:cs typeface="Courier" charset="0"/>
              </a:rPr>
              <a:t>shorter.isPalindrome();</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else</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 Remove first</a:t>
            </a:r>
            <a:r>
              <a:rPr sz="600" spc="-55" dirty="0">
                <a:latin typeface="Courier" charset="0"/>
                <a:cs typeface="Courier" charset="0"/>
              </a:rPr>
              <a:t> </a:t>
            </a:r>
            <a:r>
              <a:rPr sz="600" spc="15" dirty="0">
                <a:latin typeface="Courier" charset="0"/>
                <a:cs typeface="Courier" charset="0"/>
              </a:rPr>
              <a:t>character.</a:t>
            </a:r>
            <a:endParaRPr sz="600" dirty="0">
              <a:latin typeface="Courier" charset="0"/>
              <a:cs typeface="Courier" charset="0"/>
            </a:endParaRPr>
          </a:p>
          <a:p>
            <a:pPr marL="300355" marR="581660">
              <a:lnSpc>
                <a:spcPct val="144400"/>
              </a:lnSpc>
            </a:pPr>
            <a:r>
              <a:rPr sz="600" spc="15" dirty="0">
                <a:latin typeface="Courier" charset="0"/>
                <a:cs typeface="Courier" charset="0"/>
              </a:rPr>
              <a:t>Sentence shorter = new</a:t>
            </a:r>
            <a:r>
              <a:rPr sz="600" spc="-20" dirty="0">
                <a:latin typeface="Courier" charset="0"/>
                <a:cs typeface="Courier" charset="0"/>
              </a:rPr>
              <a:t> </a:t>
            </a:r>
            <a:r>
              <a:rPr sz="600" spc="15" dirty="0">
                <a:latin typeface="Courier" charset="0"/>
                <a:cs typeface="Courier" charset="0"/>
              </a:rPr>
              <a:t>Sentence(text.substring(1));  return</a:t>
            </a:r>
            <a:r>
              <a:rPr sz="600" spc="-45" dirty="0">
                <a:latin typeface="Courier" charset="0"/>
                <a:cs typeface="Courier" charset="0"/>
              </a:rPr>
              <a:t> </a:t>
            </a:r>
            <a:r>
              <a:rPr sz="600" spc="15" dirty="0">
                <a:latin typeface="Courier" charset="0"/>
                <a:cs typeface="Courier" charset="0"/>
              </a:rPr>
              <a:t>shorter.isPalindrome();</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2700">
              <a:lnSpc>
                <a:spcPct val="100000"/>
              </a:lnSpc>
              <a:spcBef>
                <a:spcPts val="320"/>
              </a:spcBef>
            </a:pPr>
            <a:r>
              <a:rPr sz="600" spc="15" dirty="0">
                <a:latin typeface="Courier" charset="0"/>
                <a:cs typeface="Courier" charset="0"/>
              </a:rPr>
              <a:t>}</a:t>
            </a:r>
            <a:endParaRPr sz="60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2"/>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5" dirty="0"/>
              <a:t>Recursive </a:t>
            </a:r>
            <a:r>
              <a:rPr spc="120" dirty="0"/>
              <a:t>Helper</a:t>
            </a:r>
            <a:r>
              <a:rPr spc="-70" dirty="0"/>
              <a:t> </a:t>
            </a:r>
            <a:r>
              <a:rPr spc="200" dirty="0"/>
              <a:t>Methods</a:t>
            </a:r>
          </a:p>
        </p:txBody>
      </p:sp>
      <p:sp>
        <p:nvSpPr>
          <p:cNvPr id="4" name="object 4"/>
          <p:cNvSpPr/>
          <p:nvPr/>
        </p:nvSpPr>
        <p:spPr>
          <a:xfrm>
            <a:off x="736600" y="897932"/>
            <a:ext cx="2397760" cy="204216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3537268" y="996950"/>
            <a:ext cx="3066732" cy="1982081"/>
          </a:xfrm>
          <a:prstGeom prst="rect">
            <a:avLst/>
          </a:prstGeom>
        </p:spPr>
        <p:txBody>
          <a:bodyPr vert="horz" wrap="square" lIns="0" tIns="0" rIns="0" bIns="0" rtlCol="0">
            <a:spAutoFit/>
          </a:bodyPr>
          <a:lstStyle/>
          <a:p>
            <a:pPr marL="298450" marR="105410" indent="-285750">
              <a:lnSpc>
                <a:spcPct val="114799"/>
              </a:lnSpc>
              <a:buFont typeface="Wingdings" charset="2"/>
              <a:buChar char="§"/>
            </a:pPr>
            <a:r>
              <a:rPr sz="1600" spc="-5" dirty="0">
                <a:latin typeface="Arial"/>
                <a:cs typeface="Arial"/>
              </a:rPr>
              <a:t>Sometimes, a task can be solved by handing it</a:t>
            </a:r>
            <a:r>
              <a:rPr sz="1600" spc="-65" dirty="0">
                <a:latin typeface="Arial"/>
                <a:cs typeface="Arial"/>
              </a:rPr>
              <a:t> </a:t>
            </a:r>
            <a:r>
              <a:rPr sz="1600" spc="-5" dirty="0">
                <a:latin typeface="Arial"/>
                <a:cs typeface="Arial"/>
              </a:rPr>
              <a:t>off  to a recursive helper</a:t>
            </a:r>
            <a:r>
              <a:rPr sz="1600" spc="-75" dirty="0">
                <a:latin typeface="Arial"/>
                <a:cs typeface="Arial"/>
              </a:rPr>
              <a:t> </a:t>
            </a:r>
            <a:r>
              <a:rPr sz="1600" spc="-5" dirty="0" smtClean="0">
                <a:latin typeface="Arial"/>
                <a:cs typeface="Arial"/>
              </a:rPr>
              <a:t>method.</a:t>
            </a:r>
            <a:endParaRPr lang="en-US" sz="1600" dirty="0">
              <a:latin typeface="Arial"/>
              <a:cs typeface="Arial"/>
            </a:endParaRPr>
          </a:p>
          <a:p>
            <a:pPr marL="298450" marR="105410" indent="-285750">
              <a:lnSpc>
                <a:spcPct val="114799"/>
              </a:lnSpc>
              <a:buFont typeface="Wingdings" charset="2"/>
              <a:buChar char="§"/>
            </a:pPr>
            <a:r>
              <a:rPr sz="1600" spc="-5" dirty="0" smtClean="0">
                <a:latin typeface="Arial"/>
                <a:cs typeface="Arial"/>
              </a:rPr>
              <a:t>Sometimes </a:t>
            </a:r>
            <a:r>
              <a:rPr sz="1600" spc="-5" dirty="0">
                <a:latin typeface="Arial"/>
                <a:cs typeface="Arial"/>
              </a:rPr>
              <a:t>it is easier to find a recursive solution</a:t>
            </a:r>
            <a:r>
              <a:rPr sz="1600" spc="-40" dirty="0">
                <a:latin typeface="Arial"/>
                <a:cs typeface="Arial"/>
              </a:rPr>
              <a:t> </a:t>
            </a:r>
            <a:r>
              <a:rPr sz="1600" spc="-5" dirty="0">
                <a:latin typeface="Arial"/>
                <a:cs typeface="Arial"/>
              </a:rPr>
              <a:t>if  you make a slight change to the original</a:t>
            </a:r>
            <a:r>
              <a:rPr sz="1600" spc="-60" dirty="0">
                <a:latin typeface="Arial"/>
                <a:cs typeface="Arial"/>
              </a:rPr>
              <a:t> </a:t>
            </a:r>
            <a:r>
              <a:rPr sz="1600" spc="-5" dirty="0">
                <a:latin typeface="Arial"/>
                <a:cs typeface="Arial"/>
              </a:rPr>
              <a:t>problem</a:t>
            </a:r>
            <a:r>
              <a:rPr sz="1600" spc="-5" dirty="0" smtClean="0">
                <a:latin typeface="Arial"/>
                <a:cs typeface="Arial"/>
              </a:rPr>
              <a:t>.</a:t>
            </a:r>
            <a:endParaRPr sz="1600" dirty="0">
              <a:latin typeface="Arial"/>
              <a:cs typeface="Arial"/>
            </a:endParaRPr>
          </a:p>
        </p:txBody>
      </p:sp>
      <p:sp>
        <p:nvSpPr>
          <p:cNvPr id="11" name="Rectangle 10"/>
          <p:cNvSpPr/>
          <p:nvPr/>
        </p:nvSpPr>
        <p:spPr>
          <a:xfrm>
            <a:off x="533400" y="3158125"/>
            <a:ext cx="6477000" cy="1046440"/>
          </a:xfrm>
          <a:prstGeom prst="rect">
            <a:avLst/>
          </a:prstGeom>
        </p:spPr>
        <p:txBody>
          <a:bodyPr wrap="square">
            <a:spAutoFit/>
          </a:bodyPr>
          <a:lstStyle/>
          <a:p>
            <a:pPr marL="285750" indent="-285750">
              <a:buFont typeface="Wingdings" charset="2"/>
              <a:buChar char="§"/>
            </a:pPr>
            <a:r>
              <a:rPr lang="en-US" sz="1600" dirty="0">
                <a:solidFill>
                  <a:srgbClr val="000000"/>
                </a:solidFill>
                <a:latin typeface="Arial" charset="0"/>
              </a:rPr>
              <a:t>Consider the palindrome test of previous slide.</a:t>
            </a:r>
          </a:p>
          <a:p>
            <a:pPr marL="742950" lvl="1" indent="-285750">
              <a:buFont typeface="Wingdings" charset="2"/>
              <a:buChar char="§"/>
            </a:pPr>
            <a:r>
              <a:rPr lang="en-US" sz="1400" dirty="0">
                <a:solidFill>
                  <a:srgbClr val="000000"/>
                </a:solidFill>
                <a:latin typeface="Arial" charset="0"/>
              </a:rPr>
              <a:t>It is a bit inefficient to </a:t>
            </a:r>
            <a:r>
              <a:rPr lang="en-US" sz="1400" dirty="0" smtClean="0">
                <a:solidFill>
                  <a:srgbClr val="000000"/>
                </a:solidFill>
                <a:latin typeface="Arial" charset="0"/>
              </a:rPr>
              <a:t>construct new</a:t>
            </a:r>
            <a:r>
              <a:rPr lang="en-US" sz="1400" dirty="0">
                <a:solidFill>
                  <a:srgbClr val="000000"/>
                </a:solidFill>
                <a:latin typeface="Arial" charset="0"/>
              </a:rPr>
              <a:t> Sentence objects in every step</a:t>
            </a:r>
          </a:p>
          <a:p>
            <a:pPr marL="285750" indent="-285750">
              <a:buFont typeface="Wingdings" charset="2"/>
              <a:buChar char="§"/>
            </a:pPr>
            <a:r>
              <a:rPr lang="en-US" sz="1600" dirty="0">
                <a:solidFill>
                  <a:srgbClr val="000000"/>
                </a:solidFill>
                <a:latin typeface="Arial" charset="0"/>
              </a:rPr>
              <a:t>Rather than testing whether the sentence is a palindrome, check whether a substring is a palindrome:</a:t>
            </a:r>
            <a:endParaRPr lang="en-US" sz="1600" b="0" i="0" dirty="0">
              <a:solidFill>
                <a:srgbClr val="000000"/>
              </a:solidFill>
              <a:effectLst/>
              <a:latin typeface="Arial" charset="0"/>
            </a:endParaRPr>
          </a:p>
        </p:txBody>
      </p:sp>
      <p:sp>
        <p:nvSpPr>
          <p:cNvPr id="12" name="object 5"/>
          <p:cNvSpPr txBox="1"/>
          <p:nvPr/>
        </p:nvSpPr>
        <p:spPr>
          <a:xfrm>
            <a:off x="914400" y="4181119"/>
            <a:ext cx="5008880" cy="1204628"/>
          </a:xfrm>
          <a:prstGeom prst="rect">
            <a:avLst/>
          </a:prstGeom>
          <a:ln w="10160">
            <a:solidFill>
              <a:srgbClr val="CCCCCC"/>
            </a:solidFill>
          </a:ln>
        </p:spPr>
        <p:txBody>
          <a:bodyPr vert="horz" wrap="square" lIns="0" tIns="4258" rIns="0" bIns="0" rtlCol="0">
            <a:spAutoFit/>
          </a:bodyPr>
          <a:lstStyle/>
          <a:p>
            <a:pPr>
              <a:lnSpc>
                <a:spcPct val="100000"/>
              </a:lnSpc>
              <a:spcBef>
                <a:spcPts val="33"/>
              </a:spcBef>
            </a:pPr>
            <a:endParaRPr sz="550" dirty="0">
              <a:latin typeface="Times New Roman"/>
              <a:cs typeface="Times New Roman"/>
            </a:endParaRPr>
          </a:p>
          <a:p>
            <a:pPr marL="63500">
              <a:lnSpc>
                <a:spcPct val="100000"/>
              </a:lnSpc>
            </a:pPr>
            <a:r>
              <a:rPr sz="750" dirty="0">
                <a:latin typeface="Courier" charset="0"/>
                <a:cs typeface="Courier" charset="0"/>
              </a:rPr>
              <a:t>/**</a:t>
            </a:r>
          </a:p>
          <a:p>
            <a:pPr marL="236220">
              <a:lnSpc>
                <a:spcPct val="100000"/>
              </a:lnSpc>
              <a:spcBef>
                <a:spcPts val="380"/>
              </a:spcBef>
            </a:pPr>
            <a:r>
              <a:rPr sz="750" dirty="0">
                <a:latin typeface="Courier" charset="0"/>
                <a:cs typeface="Courier" charset="0"/>
              </a:rPr>
              <a:t>Tests whether a substring of the sentence is a</a:t>
            </a:r>
            <a:r>
              <a:rPr sz="750" spc="-45" dirty="0">
                <a:latin typeface="Courier" charset="0"/>
                <a:cs typeface="Courier" charset="0"/>
              </a:rPr>
              <a:t> </a:t>
            </a:r>
            <a:r>
              <a:rPr sz="750" dirty="0">
                <a:latin typeface="Courier" charset="0"/>
                <a:cs typeface="Courier" charset="0"/>
              </a:rPr>
              <a:t>palindrome.</a:t>
            </a:r>
          </a:p>
          <a:p>
            <a:pPr marL="236220">
              <a:lnSpc>
                <a:spcPct val="100000"/>
              </a:lnSpc>
              <a:spcBef>
                <a:spcPts val="380"/>
              </a:spcBef>
            </a:pPr>
            <a:r>
              <a:rPr sz="750" dirty="0">
                <a:latin typeface="Courier" charset="0"/>
                <a:cs typeface="Courier" charset="0"/>
              </a:rPr>
              <a:t>@param start the index of the first character of the</a:t>
            </a:r>
            <a:r>
              <a:rPr sz="750" spc="-40" dirty="0">
                <a:latin typeface="Courier" charset="0"/>
                <a:cs typeface="Courier" charset="0"/>
              </a:rPr>
              <a:t> </a:t>
            </a:r>
            <a:r>
              <a:rPr sz="750" dirty="0">
                <a:latin typeface="Courier" charset="0"/>
                <a:cs typeface="Courier" charset="0"/>
              </a:rPr>
              <a:t>substring</a:t>
            </a:r>
          </a:p>
          <a:p>
            <a:pPr marL="236220">
              <a:lnSpc>
                <a:spcPct val="100000"/>
              </a:lnSpc>
              <a:spcBef>
                <a:spcPts val="380"/>
              </a:spcBef>
            </a:pPr>
            <a:r>
              <a:rPr sz="750" dirty="0">
                <a:latin typeface="Courier" charset="0"/>
                <a:cs typeface="Courier" charset="0"/>
              </a:rPr>
              <a:t>@param end the index of the last character of the</a:t>
            </a:r>
            <a:r>
              <a:rPr sz="750" spc="-45" dirty="0">
                <a:latin typeface="Courier" charset="0"/>
                <a:cs typeface="Courier" charset="0"/>
              </a:rPr>
              <a:t> </a:t>
            </a:r>
            <a:r>
              <a:rPr sz="750" dirty="0">
                <a:latin typeface="Courier" charset="0"/>
                <a:cs typeface="Courier" charset="0"/>
              </a:rPr>
              <a:t>substring</a:t>
            </a:r>
          </a:p>
          <a:p>
            <a:pPr marL="236220">
              <a:lnSpc>
                <a:spcPct val="100000"/>
              </a:lnSpc>
              <a:spcBef>
                <a:spcPts val="380"/>
              </a:spcBef>
            </a:pPr>
            <a:r>
              <a:rPr sz="750" dirty="0">
                <a:latin typeface="Courier" charset="0"/>
                <a:cs typeface="Courier" charset="0"/>
              </a:rPr>
              <a:t>@return true if the substring is a</a:t>
            </a:r>
            <a:r>
              <a:rPr sz="750" spc="-55" dirty="0">
                <a:latin typeface="Courier" charset="0"/>
                <a:cs typeface="Courier" charset="0"/>
              </a:rPr>
              <a:t> </a:t>
            </a:r>
            <a:r>
              <a:rPr sz="750" dirty="0">
                <a:latin typeface="Courier" charset="0"/>
                <a:cs typeface="Courier" charset="0"/>
              </a:rPr>
              <a:t>palindrome</a:t>
            </a:r>
          </a:p>
          <a:p>
            <a:pPr marL="63500">
              <a:lnSpc>
                <a:spcPct val="100000"/>
              </a:lnSpc>
              <a:spcBef>
                <a:spcPts val="380"/>
              </a:spcBef>
            </a:pPr>
            <a:r>
              <a:rPr sz="750" dirty="0">
                <a:latin typeface="Courier" charset="0"/>
                <a:cs typeface="Courier" charset="0"/>
              </a:rPr>
              <a:t>*/</a:t>
            </a:r>
          </a:p>
          <a:p>
            <a:pPr marL="63500">
              <a:lnSpc>
                <a:spcPct val="100000"/>
              </a:lnSpc>
              <a:spcBef>
                <a:spcPts val="380"/>
              </a:spcBef>
            </a:pPr>
            <a:r>
              <a:rPr sz="750" dirty="0">
                <a:latin typeface="Courier" charset="0"/>
                <a:cs typeface="Courier" charset="0"/>
              </a:rPr>
              <a:t>public boolean isPalindrome(int start, int</a:t>
            </a:r>
            <a:r>
              <a:rPr sz="750" spc="-50" dirty="0">
                <a:latin typeface="Courier" charset="0"/>
                <a:cs typeface="Courier" charset="0"/>
              </a:rPr>
              <a:t> </a:t>
            </a:r>
            <a:r>
              <a:rPr sz="750" dirty="0">
                <a:latin typeface="Courier" charset="0"/>
                <a:cs typeface="Courier" charset="0"/>
              </a:rPr>
              <a:t>end)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2"/>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p:nvPr/>
        </p:nvSpPr>
        <p:spPr>
          <a:xfrm>
            <a:off x="853439" y="1290322"/>
            <a:ext cx="5608320" cy="3967479"/>
          </a:xfrm>
          <a:custGeom>
            <a:avLst/>
            <a:gdLst/>
            <a:ahLst/>
            <a:cxnLst/>
            <a:rect l="l" t="t" r="r" b="b"/>
            <a:pathLst>
              <a:path w="5608320" h="3967479">
                <a:moveTo>
                  <a:pt x="0" y="0"/>
                </a:moveTo>
                <a:lnTo>
                  <a:pt x="5608320" y="0"/>
                </a:lnTo>
                <a:lnTo>
                  <a:pt x="5608320" y="3967463"/>
                </a:lnTo>
              </a:path>
            </a:pathLst>
          </a:custGeom>
          <a:ln w="10160">
            <a:solidFill>
              <a:srgbClr val="CCCCCC"/>
            </a:solidFill>
          </a:ln>
        </p:spPr>
        <p:txBody>
          <a:bodyPr wrap="square" lIns="0" tIns="0" rIns="0" bIns="0" rtlCol="0"/>
          <a:lstStyle/>
          <a:p>
            <a:endParaRPr/>
          </a:p>
        </p:txBody>
      </p:sp>
      <p:sp>
        <p:nvSpPr>
          <p:cNvPr id="4" name="object 4"/>
          <p:cNvSpPr/>
          <p:nvPr/>
        </p:nvSpPr>
        <p:spPr>
          <a:xfrm>
            <a:off x="853439" y="1290322"/>
            <a:ext cx="0" cy="3967479"/>
          </a:xfrm>
          <a:custGeom>
            <a:avLst/>
            <a:gdLst/>
            <a:ahLst/>
            <a:cxnLst/>
            <a:rect l="l" t="t" r="r" b="b"/>
            <a:pathLst>
              <a:path h="3967479">
                <a:moveTo>
                  <a:pt x="0" y="3967463"/>
                </a:moveTo>
                <a:lnTo>
                  <a:pt x="0" y="0"/>
                </a:lnTo>
              </a:path>
            </a:pathLst>
          </a:custGeom>
          <a:ln w="10160">
            <a:solidFill>
              <a:srgbClr val="CCCCC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ts val="2810"/>
              </a:lnSpc>
            </a:pPr>
            <a:r>
              <a:rPr spc="135" dirty="0"/>
              <a:t>Recursive </a:t>
            </a:r>
            <a:r>
              <a:rPr spc="120" dirty="0"/>
              <a:t>Helper</a:t>
            </a:r>
            <a:r>
              <a:rPr spc="-65" dirty="0"/>
              <a:t> </a:t>
            </a:r>
            <a:r>
              <a:rPr spc="140" dirty="0"/>
              <a:t>Methods:</a:t>
            </a:r>
          </a:p>
          <a:p>
            <a:pPr marL="12700">
              <a:lnSpc>
                <a:spcPts val="2810"/>
              </a:lnSpc>
            </a:pPr>
            <a:r>
              <a:rPr spc="254" dirty="0">
                <a:latin typeface="Trebuchet MS"/>
                <a:cs typeface="Trebuchet MS"/>
              </a:rPr>
              <a:t>isPalindrome</a:t>
            </a:r>
          </a:p>
        </p:txBody>
      </p:sp>
      <p:sp>
        <p:nvSpPr>
          <p:cNvPr id="6" name="object 6"/>
          <p:cNvSpPr txBox="1"/>
          <p:nvPr/>
        </p:nvSpPr>
        <p:spPr>
          <a:xfrm>
            <a:off x="904557" y="1367535"/>
            <a:ext cx="3337560" cy="3909660"/>
          </a:xfrm>
          <a:prstGeom prst="rect">
            <a:avLst/>
          </a:prstGeom>
        </p:spPr>
        <p:txBody>
          <a:bodyPr vert="horz" wrap="square" lIns="0" tIns="0" rIns="0" bIns="0" rtlCol="0">
            <a:spAutoFit/>
          </a:bodyPr>
          <a:lstStyle/>
          <a:p>
            <a:pPr marL="12700">
              <a:lnSpc>
                <a:spcPct val="100000"/>
              </a:lnSpc>
            </a:pPr>
            <a:r>
              <a:rPr sz="600" spc="15" dirty="0">
                <a:latin typeface="Courier" charset="0"/>
                <a:cs typeface="Courier" charset="0"/>
              </a:rPr>
              <a:t>public boolean isPalindrome(int start, int</a:t>
            </a:r>
            <a:r>
              <a:rPr sz="600" spc="-30" dirty="0">
                <a:latin typeface="Courier" charset="0"/>
                <a:cs typeface="Courier" charset="0"/>
              </a:rPr>
              <a:t> </a:t>
            </a:r>
            <a:r>
              <a:rPr sz="600" spc="15" dirty="0">
                <a:latin typeface="Courier" charset="0"/>
                <a:cs typeface="Courier" charset="0"/>
              </a:rPr>
              <a:t>end)</a:t>
            </a:r>
            <a:endParaRPr sz="600" dirty="0">
              <a:latin typeface="Courier" charset="0"/>
              <a:cs typeface="Courier" charset="0"/>
            </a:endParaRPr>
          </a:p>
          <a:p>
            <a:pPr marL="1270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56210" marR="772795">
              <a:lnSpc>
                <a:spcPct val="144400"/>
              </a:lnSpc>
            </a:pPr>
            <a:r>
              <a:rPr sz="600" spc="15" dirty="0">
                <a:latin typeface="Courier" charset="0"/>
                <a:cs typeface="Courier" charset="0"/>
              </a:rPr>
              <a:t>// Separate case for substrings of length 0 and</a:t>
            </a:r>
            <a:r>
              <a:rPr sz="600" spc="-30" dirty="0">
                <a:latin typeface="Courier" charset="0"/>
                <a:cs typeface="Courier" charset="0"/>
              </a:rPr>
              <a:t> </a:t>
            </a:r>
            <a:r>
              <a:rPr sz="600" spc="15" dirty="0">
                <a:latin typeface="Courier" charset="0"/>
                <a:cs typeface="Courier" charset="0"/>
              </a:rPr>
              <a:t>1.  if (start &gt;= end) { return true;</a:t>
            </a:r>
            <a:r>
              <a:rPr sz="600" spc="-50" dirty="0">
                <a:latin typeface="Courier" charset="0"/>
                <a:cs typeface="Courier" charset="0"/>
              </a:rPr>
              <a:t> </a:t>
            </a:r>
            <a:r>
              <a:rPr sz="600" spc="15" dirty="0">
                <a:latin typeface="Courier" charset="0"/>
                <a:cs typeface="Courier" charset="0"/>
              </a:rPr>
              <a:t>}</a:t>
            </a:r>
            <a:endParaRPr sz="600" dirty="0">
              <a:latin typeface="Courier" charset="0"/>
              <a:cs typeface="Courier" charset="0"/>
            </a:endParaRPr>
          </a:p>
          <a:p>
            <a:pPr marL="156210" marR="436880">
              <a:lnSpc>
                <a:spcPct val="144400"/>
              </a:lnSpc>
            </a:pPr>
            <a:r>
              <a:rPr sz="600" spc="15" dirty="0">
                <a:latin typeface="Courier" charset="0"/>
                <a:cs typeface="Courier" charset="0"/>
              </a:rPr>
              <a:t>// Get first and last characters, converted to</a:t>
            </a:r>
            <a:r>
              <a:rPr sz="600" spc="-20" dirty="0">
                <a:latin typeface="Courier" charset="0"/>
                <a:cs typeface="Courier" charset="0"/>
              </a:rPr>
              <a:t> </a:t>
            </a:r>
            <a:r>
              <a:rPr sz="600" spc="15" dirty="0">
                <a:latin typeface="Courier" charset="0"/>
                <a:cs typeface="Courier" charset="0"/>
              </a:rPr>
              <a:t>lowercase.  char first = Character.toLowerCase(text.charAt(start));  char last =</a:t>
            </a:r>
            <a:r>
              <a:rPr sz="600" spc="-20" dirty="0">
                <a:latin typeface="Courier" charset="0"/>
                <a:cs typeface="Courier" charset="0"/>
              </a:rPr>
              <a:t> </a:t>
            </a:r>
            <a:r>
              <a:rPr sz="600" spc="15" dirty="0">
                <a:latin typeface="Courier" charset="0"/>
                <a:cs typeface="Courier" charset="0"/>
              </a:rPr>
              <a:t>Character.toLowerCase(text.charAt(end));</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if (Character.isLetter(first) &amp;&amp;</a:t>
            </a:r>
            <a:r>
              <a:rPr sz="600" spc="-10" dirty="0">
                <a:latin typeface="Courier" charset="0"/>
                <a:cs typeface="Courier" charset="0"/>
              </a:rPr>
              <a:t> </a:t>
            </a:r>
            <a:r>
              <a:rPr sz="600" spc="15" dirty="0">
                <a:latin typeface="Courier" charset="0"/>
                <a:cs typeface="Courier" charset="0"/>
              </a:rPr>
              <a:t>Character.isLetter(last))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if (first ==</a:t>
            </a:r>
            <a:r>
              <a:rPr sz="600" spc="-65" dirty="0">
                <a:latin typeface="Courier" charset="0"/>
                <a:cs typeface="Courier" charset="0"/>
              </a:rPr>
              <a:t> </a:t>
            </a:r>
            <a:r>
              <a:rPr sz="600" spc="15" dirty="0">
                <a:latin typeface="Courier" charset="0"/>
                <a:cs typeface="Courier" charset="0"/>
              </a:rPr>
              <a:t>last)</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444500" marR="5080">
              <a:lnSpc>
                <a:spcPct val="144400"/>
              </a:lnSpc>
            </a:pPr>
            <a:r>
              <a:rPr sz="600" spc="15" dirty="0">
                <a:latin typeface="Courier" charset="0"/>
                <a:cs typeface="Courier" charset="0"/>
              </a:rPr>
              <a:t>// Test substring that doesn’t contain the matching</a:t>
            </a:r>
            <a:r>
              <a:rPr sz="600" spc="-15" dirty="0">
                <a:latin typeface="Courier" charset="0"/>
                <a:cs typeface="Courier" charset="0"/>
              </a:rPr>
              <a:t> </a:t>
            </a:r>
            <a:r>
              <a:rPr sz="600" spc="15" dirty="0">
                <a:latin typeface="Courier" charset="0"/>
                <a:cs typeface="Courier" charset="0"/>
              </a:rPr>
              <a:t>letters.  return isPalindrome(start + 1, end -</a:t>
            </a:r>
            <a:r>
              <a:rPr sz="600" spc="-40" dirty="0">
                <a:latin typeface="Courier" charset="0"/>
                <a:cs typeface="Courier" charset="0"/>
              </a:rPr>
              <a:t> </a:t>
            </a:r>
            <a:r>
              <a:rPr sz="600" spc="15" dirty="0">
                <a:latin typeface="Courier" charset="0"/>
                <a:cs typeface="Courier" charset="0"/>
              </a:rPr>
              <a:t>1);</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else</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444500">
              <a:lnSpc>
                <a:spcPct val="100000"/>
              </a:lnSpc>
              <a:spcBef>
                <a:spcPts val="320"/>
              </a:spcBef>
            </a:pPr>
            <a:r>
              <a:rPr sz="600" spc="15" dirty="0">
                <a:latin typeface="Courier" charset="0"/>
                <a:cs typeface="Courier" charset="0"/>
              </a:rPr>
              <a:t>return</a:t>
            </a:r>
            <a:r>
              <a:rPr sz="600" spc="-70" dirty="0">
                <a:latin typeface="Courier" charset="0"/>
                <a:cs typeface="Courier" charset="0"/>
              </a:rPr>
              <a:t> </a:t>
            </a:r>
            <a:r>
              <a:rPr sz="600" spc="15" dirty="0">
                <a:latin typeface="Courier" charset="0"/>
                <a:cs typeface="Courier" charset="0"/>
              </a:rPr>
              <a:t>false;</a:t>
            </a:r>
            <a:endParaRPr sz="600" dirty="0">
              <a:latin typeface="Courier" charset="0"/>
              <a:cs typeface="Courier" charset="0"/>
            </a:endParaRPr>
          </a:p>
          <a:p>
            <a:pPr marL="30035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else if</a:t>
            </a:r>
            <a:r>
              <a:rPr sz="600" spc="-40" dirty="0">
                <a:latin typeface="Courier" charset="0"/>
                <a:cs typeface="Courier" charset="0"/>
              </a:rPr>
              <a:t> </a:t>
            </a:r>
            <a:r>
              <a:rPr sz="600" spc="15" dirty="0">
                <a:latin typeface="Courier" charset="0"/>
                <a:cs typeface="Courier" charset="0"/>
              </a:rPr>
              <a:t>(!Character.isLetter(last))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00355" marR="244475">
              <a:lnSpc>
                <a:spcPct val="144400"/>
              </a:lnSpc>
            </a:pPr>
            <a:r>
              <a:rPr sz="600" spc="15" dirty="0">
                <a:latin typeface="Courier" charset="0"/>
                <a:cs typeface="Courier" charset="0"/>
              </a:rPr>
              <a:t>// Test substring that doesn’t contain the last</a:t>
            </a:r>
            <a:r>
              <a:rPr sz="600" spc="-20" dirty="0">
                <a:latin typeface="Courier" charset="0"/>
                <a:cs typeface="Courier" charset="0"/>
              </a:rPr>
              <a:t> </a:t>
            </a:r>
            <a:r>
              <a:rPr sz="600" spc="15" dirty="0">
                <a:latin typeface="Courier" charset="0"/>
                <a:cs typeface="Courier" charset="0"/>
              </a:rPr>
              <a:t>character.  return isPalindrome(start, end -</a:t>
            </a:r>
            <a:r>
              <a:rPr sz="600" spc="-45" dirty="0">
                <a:latin typeface="Courier" charset="0"/>
                <a:cs typeface="Courier" charset="0"/>
              </a:rPr>
              <a:t> </a:t>
            </a:r>
            <a:r>
              <a:rPr sz="600" spc="15" dirty="0">
                <a:latin typeface="Courier" charset="0"/>
                <a:cs typeface="Courier" charset="0"/>
              </a:rPr>
              <a:t>1);</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else</a:t>
            </a:r>
            <a:endParaRPr sz="600" dirty="0">
              <a:latin typeface="Courier" charset="0"/>
              <a:cs typeface="Courier" charset="0"/>
            </a:endParaRPr>
          </a:p>
          <a:p>
            <a:pPr marL="15621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00355" marR="196850">
              <a:lnSpc>
                <a:spcPct val="144400"/>
              </a:lnSpc>
            </a:pPr>
            <a:r>
              <a:rPr sz="600" spc="15" dirty="0">
                <a:latin typeface="Courier" charset="0"/>
                <a:cs typeface="Courier" charset="0"/>
              </a:rPr>
              <a:t>// Test substring that doesn’t contain the first</a:t>
            </a:r>
            <a:r>
              <a:rPr sz="600" spc="-15" dirty="0">
                <a:latin typeface="Courier" charset="0"/>
                <a:cs typeface="Courier" charset="0"/>
              </a:rPr>
              <a:t> </a:t>
            </a:r>
            <a:r>
              <a:rPr sz="600" spc="15" dirty="0">
                <a:latin typeface="Courier" charset="0"/>
                <a:cs typeface="Courier" charset="0"/>
              </a:rPr>
              <a:t>character.  return isPalindrome(start + 1,</a:t>
            </a:r>
            <a:r>
              <a:rPr sz="600" spc="-45" dirty="0">
                <a:latin typeface="Courier" charset="0"/>
                <a:cs typeface="Courier" charset="0"/>
              </a:rPr>
              <a:t> </a:t>
            </a:r>
            <a:r>
              <a:rPr sz="600" spc="15" dirty="0">
                <a:latin typeface="Courier" charset="0"/>
                <a:cs typeface="Courier" charset="0"/>
              </a:rPr>
              <a:t>end);</a:t>
            </a:r>
            <a:endParaRPr sz="600" dirty="0">
              <a:latin typeface="Courier" charset="0"/>
              <a:cs typeface="Courier" charset="0"/>
            </a:endParaRPr>
          </a:p>
          <a:p>
            <a:pPr marL="156210">
              <a:lnSpc>
                <a:spcPct val="100000"/>
              </a:lnSpc>
              <a:spcBef>
                <a:spcPts val="320"/>
              </a:spcBef>
            </a:pPr>
            <a:r>
              <a:rPr lang="en-US" sz="600" spc="15" dirty="0" smtClean="0">
                <a:latin typeface="Courier" charset="0"/>
                <a:cs typeface="Courier" charset="0"/>
              </a:rPr>
              <a:t>}</a:t>
            </a:r>
          </a:p>
          <a:p>
            <a:pPr marL="156210">
              <a:lnSpc>
                <a:spcPct val="100000"/>
              </a:lnSpc>
              <a:spcBef>
                <a:spcPts val="320"/>
              </a:spcBef>
            </a:pPr>
            <a:r>
              <a:rPr lang="en-US" sz="600" spc="15" dirty="0">
                <a:latin typeface="Courier" charset="0"/>
                <a:cs typeface="Courier" charset="0"/>
              </a:rPr>
              <a:t>}</a:t>
            </a:r>
            <a:endParaRPr sz="60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2"/>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5" dirty="0"/>
              <a:t>Recursive </a:t>
            </a:r>
            <a:r>
              <a:rPr spc="120" dirty="0"/>
              <a:t>Helper</a:t>
            </a:r>
            <a:r>
              <a:rPr spc="-70" dirty="0"/>
              <a:t> </a:t>
            </a:r>
            <a:r>
              <a:rPr spc="200" dirty="0"/>
              <a:t>Methods</a:t>
            </a:r>
          </a:p>
        </p:txBody>
      </p:sp>
      <p:sp>
        <p:nvSpPr>
          <p:cNvPr id="4" name="object 4"/>
          <p:cNvSpPr/>
          <p:nvPr/>
        </p:nvSpPr>
        <p:spPr>
          <a:xfrm>
            <a:off x="878839" y="1061722"/>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894120"/>
            <a:ext cx="4832985" cy="649605"/>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Provide a method to call the helper method</a:t>
            </a:r>
            <a:r>
              <a:rPr sz="1800" spc="-65" dirty="0">
                <a:latin typeface="Arial"/>
                <a:cs typeface="Arial"/>
              </a:rPr>
              <a:t> </a:t>
            </a:r>
            <a:r>
              <a:rPr sz="1800" spc="-5" dirty="0">
                <a:latin typeface="Arial"/>
                <a:cs typeface="Arial"/>
              </a:rPr>
              <a:t>with  positions that test the entire</a:t>
            </a:r>
            <a:r>
              <a:rPr sz="1800" spc="-55" dirty="0">
                <a:latin typeface="Arial"/>
                <a:cs typeface="Arial"/>
              </a:rPr>
              <a:t> </a:t>
            </a:r>
            <a:r>
              <a:rPr sz="1800" spc="-5" dirty="0">
                <a:latin typeface="Arial"/>
                <a:cs typeface="Arial"/>
              </a:rPr>
              <a:t>string:</a:t>
            </a:r>
            <a:endParaRPr sz="1800">
              <a:latin typeface="Arial"/>
              <a:cs typeface="Arial"/>
            </a:endParaRPr>
          </a:p>
        </p:txBody>
      </p:sp>
      <p:sp>
        <p:nvSpPr>
          <p:cNvPr id="6" name="object 6"/>
          <p:cNvSpPr txBox="1"/>
          <p:nvPr/>
        </p:nvSpPr>
        <p:spPr>
          <a:xfrm>
            <a:off x="1087119" y="1625602"/>
            <a:ext cx="5008880" cy="716863"/>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public boolean</a:t>
            </a:r>
            <a:r>
              <a:rPr sz="1050" spc="-85" dirty="0">
                <a:latin typeface="Courier" charset="0"/>
                <a:cs typeface="Courier" charset="0"/>
              </a:rPr>
              <a:t> </a:t>
            </a:r>
            <a:r>
              <a:rPr sz="1050" spc="15" dirty="0">
                <a:latin typeface="Courier" charset="0"/>
                <a:cs typeface="Courier" charset="0"/>
              </a:rPr>
              <a:t>isPalindrome()</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t>
            </a:r>
            <a:endParaRPr sz="1050" dirty="0">
              <a:latin typeface="Courier" charset="0"/>
              <a:cs typeface="Courier" charset="0"/>
            </a:endParaRPr>
          </a:p>
          <a:p>
            <a:pPr marL="310515">
              <a:lnSpc>
                <a:spcPct val="100000"/>
              </a:lnSpc>
              <a:spcBef>
                <a:spcPts val="20"/>
              </a:spcBef>
            </a:pPr>
            <a:r>
              <a:rPr sz="1050" spc="15" dirty="0">
                <a:latin typeface="Courier" charset="0"/>
                <a:cs typeface="Courier" charset="0"/>
              </a:rPr>
              <a:t>return isPalindrome(0, text.length() -</a:t>
            </a:r>
            <a:r>
              <a:rPr sz="1050" spc="-80"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t>
            </a:r>
            <a:endParaRPr sz="1050" dirty="0">
              <a:latin typeface="Courier" charset="0"/>
              <a:cs typeface="Courier" charset="0"/>
            </a:endParaRPr>
          </a:p>
        </p:txBody>
      </p:sp>
      <p:sp>
        <p:nvSpPr>
          <p:cNvPr id="7" name="object 7"/>
          <p:cNvSpPr/>
          <p:nvPr/>
        </p:nvSpPr>
        <p:spPr>
          <a:xfrm>
            <a:off x="878839" y="2626362"/>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878839" y="3926842"/>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878839" y="4617723"/>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10" name="object 10"/>
          <p:cNvSpPr txBox="1"/>
          <p:nvPr/>
        </p:nvSpPr>
        <p:spPr>
          <a:xfrm>
            <a:off x="1065212" y="2499360"/>
            <a:ext cx="4746625" cy="2600325"/>
          </a:xfrm>
          <a:prstGeom prst="rect">
            <a:avLst/>
          </a:prstGeom>
        </p:spPr>
        <p:txBody>
          <a:bodyPr vert="horz" wrap="square" lIns="0" tIns="0" rIns="0" bIns="0" rtlCol="0">
            <a:spAutoFit/>
          </a:bodyPr>
          <a:lstStyle/>
          <a:p>
            <a:pPr marL="12700">
              <a:lnSpc>
                <a:spcPct val="100000"/>
              </a:lnSpc>
            </a:pPr>
            <a:r>
              <a:rPr sz="1800" spc="-5" dirty="0">
                <a:latin typeface="Arial"/>
                <a:cs typeface="Arial"/>
              </a:rPr>
              <a:t>This call is </a:t>
            </a:r>
            <a:r>
              <a:rPr sz="1800" b="1" spc="-5" dirty="0">
                <a:latin typeface="Arial"/>
                <a:cs typeface="Arial"/>
              </a:rPr>
              <a:t>not</a:t>
            </a:r>
            <a:r>
              <a:rPr sz="1800" b="1" spc="-75" dirty="0">
                <a:latin typeface="Arial"/>
                <a:cs typeface="Arial"/>
              </a:rPr>
              <a:t> </a:t>
            </a:r>
            <a:r>
              <a:rPr sz="1800" spc="-5" dirty="0">
                <a:latin typeface="Arial"/>
                <a:cs typeface="Arial"/>
              </a:rPr>
              <a:t>recursive</a:t>
            </a:r>
            <a:endParaRPr sz="1800" dirty="0">
              <a:latin typeface="Arial"/>
              <a:cs typeface="Arial"/>
            </a:endParaRPr>
          </a:p>
          <a:p>
            <a:pPr marL="421640" marR="22860">
              <a:lnSpc>
                <a:spcPct val="118500"/>
              </a:lnSpc>
              <a:spcBef>
                <a:spcPts val="950"/>
              </a:spcBef>
            </a:pPr>
            <a:r>
              <a:rPr sz="1350" spc="10" dirty="0">
                <a:latin typeface="Arial"/>
                <a:cs typeface="Arial"/>
              </a:rPr>
              <a:t>The </a:t>
            </a:r>
            <a:r>
              <a:rPr sz="1350" spc="10" dirty="0">
                <a:latin typeface="Courier" charset="0"/>
                <a:cs typeface="Courier" charset="0"/>
              </a:rPr>
              <a:t>isPalindrome(String)</a:t>
            </a:r>
            <a:r>
              <a:rPr sz="1350" spc="-445" dirty="0">
                <a:latin typeface="Courier" charset="0"/>
                <a:cs typeface="Courier" charset="0"/>
              </a:rPr>
              <a:t> </a:t>
            </a:r>
            <a:r>
              <a:rPr sz="1350" spc="10" dirty="0">
                <a:latin typeface="Arial"/>
                <a:cs typeface="Arial"/>
              </a:rPr>
              <a:t>method </a:t>
            </a:r>
            <a:r>
              <a:rPr sz="1350" spc="5" dirty="0">
                <a:latin typeface="Arial"/>
                <a:cs typeface="Arial"/>
              </a:rPr>
              <a:t>calls the helper  </a:t>
            </a:r>
            <a:r>
              <a:rPr sz="1350" spc="10" dirty="0">
                <a:latin typeface="Arial"/>
                <a:cs typeface="Arial"/>
              </a:rPr>
              <a:t>method </a:t>
            </a:r>
            <a:r>
              <a:rPr sz="1350" spc="10" dirty="0">
                <a:latin typeface="Courier" charset="0"/>
                <a:cs typeface="Courier" charset="0"/>
              </a:rPr>
              <a:t>isPalindrome(String, int,</a:t>
            </a:r>
            <a:r>
              <a:rPr sz="1350" spc="-25" dirty="0">
                <a:latin typeface="Courier" charset="0"/>
                <a:cs typeface="Courier" charset="0"/>
              </a:rPr>
              <a:t> </a:t>
            </a:r>
            <a:r>
              <a:rPr sz="1350" spc="10" dirty="0">
                <a:latin typeface="Courier" charset="0"/>
                <a:cs typeface="Courier" charset="0"/>
              </a:rPr>
              <a:t>int).</a:t>
            </a:r>
            <a:endParaRPr sz="1350" dirty="0">
              <a:latin typeface="Courier" charset="0"/>
              <a:cs typeface="Courier" charset="0"/>
            </a:endParaRPr>
          </a:p>
          <a:p>
            <a:pPr marL="421640">
              <a:lnSpc>
                <a:spcPct val="100000"/>
              </a:lnSpc>
              <a:spcBef>
                <a:spcPts val="540"/>
              </a:spcBef>
            </a:pPr>
            <a:r>
              <a:rPr sz="1350" spc="10" dirty="0">
                <a:latin typeface="Arial"/>
                <a:cs typeface="Arial"/>
              </a:rPr>
              <a:t>An example </a:t>
            </a:r>
            <a:r>
              <a:rPr sz="1350" spc="5" dirty="0">
                <a:latin typeface="Arial"/>
                <a:cs typeface="Arial"/>
              </a:rPr>
              <a:t>of</a:t>
            </a:r>
            <a:r>
              <a:rPr sz="1350" spc="-40" dirty="0">
                <a:latin typeface="Arial"/>
                <a:cs typeface="Arial"/>
              </a:rPr>
              <a:t> </a:t>
            </a:r>
            <a:r>
              <a:rPr sz="1350" spc="5" dirty="0">
                <a:latin typeface="Arial"/>
                <a:cs typeface="Arial"/>
              </a:rPr>
              <a:t>overloading</a:t>
            </a:r>
            <a:endParaRPr sz="1350" dirty="0">
              <a:latin typeface="Arial"/>
              <a:cs typeface="Arial"/>
            </a:endParaRPr>
          </a:p>
          <a:p>
            <a:pPr marL="12700">
              <a:lnSpc>
                <a:spcPct val="100000"/>
              </a:lnSpc>
              <a:spcBef>
                <a:spcPts val="1130"/>
              </a:spcBef>
            </a:pPr>
            <a:r>
              <a:rPr sz="1800" spc="-5" dirty="0">
                <a:latin typeface="Arial"/>
                <a:cs typeface="Arial"/>
              </a:rPr>
              <a:t>The public will call</a:t>
            </a:r>
            <a:r>
              <a:rPr sz="1800" spc="-75" dirty="0">
                <a:latin typeface="Arial"/>
                <a:cs typeface="Arial"/>
              </a:rPr>
              <a:t> </a:t>
            </a:r>
            <a:r>
              <a:rPr sz="1800" spc="-5" dirty="0">
                <a:latin typeface="Courier" charset="0"/>
                <a:cs typeface="Courier" charset="0"/>
              </a:rPr>
              <a:t>isPalindrome(String)</a:t>
            </a:r>
            <a:endParaRPr sz="1800" dirty="0">
              <a:latin typeface="Courier" charset="0"/>
              <a:cs typeface="Courier" charset="0"/>
            </a:endParaRPr>
          </a:p>
          <a:p>
            <a:pPr marL="12700">
              <a:lnSpc>
                <a:spcPct val="100000"/>
              </a:lnSpc>
              <a:spcBef>
                <a:spcPts val="320"/>
              </a:spcBef>
            </a:pPr>
            <a:r>
              <a:rPr sz="1800" spc="-5" dirty="0">
                <a:latin typeface="Arial"/>
                <a:cs typeface="Arial"/>
              </a:rPr>
              <a:t>method.</a:t>
            </a:r>
            <a:endParaRPr sz="1800" dirty="0">
              <a:latin typeface="Arial"/>
              <a:cs typeface="Arial"/>
            </a:endParaRPr>
          </a:p>
          <a:p>
            <a:pPr marL="12700" marR="5080">
              <a:lnSpc>
                <a:spcPct val="114799"/>
              </a:lnSpc>
              <a:spcBef>
                <a:spcPts val="480"/>
              </a:spcBef>
            </a:pPr>
            <a:r>
              <a:rPr sz="1800" spc="-5" dirty="0">
                <a:latin typeface="Courier" charset="0"/>
                <a:cs typeface="Courier" charset="0"/>
              </a:rPr>
              <a:t>isPalindrome(String, int, int)</a:t>
            </a:r>
            <a:r>
              <a:rPr sz="1800" spc="-680" dirty="0">
                <a:latin typeface="Courier" charset="0"/>
                <a:cs typeface="Courier" charset="0"/>
              </a:rPr>
              <a:t> </a:t>
            </a:r>
            <a:r>
              <a:rPr sz="1800" spc="-5" dirty="0">
                <a:latin typeface="Arial"/>
                <a:cs typeface="Arial"/>
              </a:rPr>
              <a:t>is the  recursive helper</a:t>
            </a:r>
            <a:r>
              <a:rPr sz="1800" spc="-80" dirty="0">
                <a:latin typeface="Arial"/>
                <a:cs typeface="Arial"/>
              </a:rPr>
              <a:t> </a:t>
            </a:r>
            <a:r>
              <a:rPr sz="1800" spc="-5" dirty="0">
                <a:latin typeface="Arial"/>
                <a:cs typeface="Arial"/>
              </a:rPr>
              <a:t>method.</a:t>
            </a:r>
            <a:endParaRPr sz="1800" dirty="0">
              <a:latin typeface="Arial"/>
              <a:cs typeface="Aria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0"/>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0" dirty="0"/>
              <a:t>Triangle</a:t>
            </a:r>
            <a:r>
              <a:rPr spc="10" dirty="0"/>
              <a:t> </a:t>
            </a:r>
            <a:r>
              <a:rPr spc="200" dirty="0"/>
              <a:t>Numbers</a:t>
            </a:r>
          </a:p>
        </p:txBody>
      </p:sp>
      <p:sp>
        <p:nvSpPr>
          <p:cNvPr id="6" name="object 6"/>
          <p:cNvSpPr txBox="1"/>
          <p:nvPr/>
        </p:nvSpPr>
        <p:spPr>
          <a:xfrm>
            <a:off x="1065212" y="894120"/>
            <a:ext cx="5060950" cy="1042337"/>
          </a:xfrm>
          <a:prstGeom prst="rect">
            <a:avLst/>
          </a:prstGeom>
        </p:spPr>
        <p:txBody>
          <a:bodyPr vert="horz" wrap="square" lIns="0" tIns="0" rIns="0" bIns="0" rtlCol="0">
            <a:spAutoFit/>
          </a:bodyPr>
          <a:lstStyle/>
          <a:p>
            <a:pPr marL="298450" marR="828040" indent="-285750">
              <a:lnSpc>
                <a:spcPct val="114799"/>
              </a:lnSpc>
              <a:buFont typeface="Arial" charset="0"/>
              <a:buChar char="•"/>
            </a:pPr>
            <a:r>
              <a:rPr sz="1400" b="1" spc="-5" dirty="0">
                <a:latin typeface="Arial"/>
                <a:cs typeface="Arial"/>
              </a:rPr>
              <a:t>Recursion</a:t>
            </a:r>
            <a:r>
              <a:rPr sz="1400" spc="-5" dirty="0">
                <a:latin typeface="Arial"/>
                <a:cs typeface="Arial"/>
              </a:rPr>
              <a:t>: the same computation</a:t>
            </a:r>
            <a:r>
              <a:rPr sz="1400" spc="-80" dirty="0">
                <a:latin typeface="Arial"/>
                <a:cs typeface="Arial"/>
              </a:rPr>
              <a:t> </a:t>
            </a:r>
            <a:r>
              <a:rPr sz="1400" spc="-5" dirty="0">
                <a:latin typeface="Arial"/>
                <a:cs typeface="Arial"/>
              </a:rPr>
              <a:t>occurs  repeatedly.</a:t>
            </a:r>
            <a:endParaRPr sz="1400" dirty="0">
              <a:latin typeface="Arial"/>
              <a:cs typeface="Arial"/>
            </a:endParaRPr>
          </a:p>
          <a:p>
            <a:pPr marL="298450" marR="5080" indent="-285750">
              <a:lnSpc>
                <a:spcPct val="114799"/>
              </a:lnSpc>
              <a:spcBef>
                <a:spcPts val="400"/>
              </a:spcBef>
              <a:buFont typeface="Arial" charset="0"/>
              <a:buChar char="•"/>
            </a:pPr>
            <a:r>
              <a:rPr sz="1400" spc="-5" dirty="0">
                <a:latin typeface="Arial"/>
                <a:cs typeface="Arial"/>
              </a:rPr>
              <a:t>Using the same method as the one in this</a:t>
            </a:r>
            <a:r>
              <a:rPr sz="1400" spc="-65" dirty="0">
                <a:latin typeface="Arial"/>
                <a:cs typeface="Arial"/>
              </a:rPr>
              <a:t> </a:t>
            </a:r>
            <a:r>
              <a:rPr sz="1400" spc="-5" dirty="0">
                <a:latin typeface="Arial"/>
                <a:cs typeface="Arial"/>
              </a:rPr>
              <a:t>section,  you can compute the volume of a Mayan</a:t>
            </a:r>
            <a:r>
              <a:rPr sz="1400" spc="-75" dirty="0">
                <a:latin typeface="Arial"/>
                <a:cs typeface="Arial"/>
              </a:rPr>
              <a:t> </a:t>
            </a:r>
            <a:r>
              <a:rPr sz="1400" spc="-5" dirty="0">
                <a:latin typeface="Arial"/>
                <a:cs typeface="Arial"/>
              </a:rPr>
              <a:t>pyramid.</a:t>
            </a:r>
            <a:endParaRPr sz="1400" dirty="0">
              <a:latin typeface="Arial"/>
              <a:cs typeface="Arial"/>
            </a:endParaRPr>
          </a:p>
        </p:txBody>
      </p:sp>
      <p:sp>
        <p:nvSpPr>
          <p:cNvPr id="7" name="object 7"/>
          <p:cNvSpPr/>
          <p:nvPr/>
        </p:nvSpPr>
        <p:spPr>
          <a:xfrm>
            <a:off x="1371600" y="1936457"/>
            <a:ext cx="1981200" cy="1466953"/>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1057676" y="3521607"/>
            <a:ext cx="5123815" cy="533479"/>
          </a:xfrm>
          <a:prstGeom prst="rect">
            <a:avLst/>
          </a:prstGeom>
        </p:spPr>
        <p:txBody>
          <a:bodyPr vert="horz" wrap="square" lIns="0" tIns="0" rIns="0" bIns="0" rtlCol="0">
            <a:spAutoFit/>
          </a:bodyPr>
          <a:lstStyle/>
          <a:p>
            <a:pPr marL="298450" indent="-285750">
              <a:lnSpc>
                <a:spcPct val="100000"/>
              </a:lnSpc>
              <a:buFont typeface="Arial" charset="0"/>
              <a:buChar char="•"/>
            </a:pPr>
            <a:r>
              <a:rPr sz="1400" spc="-5" dirty="0" smtClean="0">
                <a:latin typeface="Arial"/>
                <a:cs typeface="Arial"/>
              </a:rPr>
              <a:t>Problem: to compute the area of a triangle of</a:t>
            </a:r>
            <a:r>
              <a:rPr sz="1400" spc="-55" dirty="0" smtClean="0">
                <a:latin typeface="Arial"/>
                <a:cs typeface="Arial"/>
              </a:rPr>
              <a:t> </a:t>
            </a:r>
            <a:r>
              <a:rPr sz="1400" spc="-5" dirty="0" smtClean="0">
                <a:latin typeface="Arial"/>
                <a:cs typeface="Arial"/>
              </a:rPr>
              <a:t>width</a:t>
            </a:r>
            <a:r>
              <a:rPr lang="en-US" sz="1400" dirty="0">
                <a:latin typeface="Arial"/>
                <a:cs typeface="Arial"/>
              </a:rPr>
              <a:t> </a:t>
            </a:r>
            <a:r>
              <a:rPr sz="1400" i="1" spc="-5" dirty="0" smtClean="0">
                <a:latin typeface="Arial"/>
                <a:cs typeface="Arial"/>
              </a:rPr>
              <a:t>n</a:t>
            </a:r>
            <a:endParaRPr sz="1400" dirty="0" smtClean="0">
              <a:latin typeface="Arial"/>
              <a:cs typeface="Arial"/>
            </a:endParaRPr>
          </a:p>
          <a:p>
            <a:pPr marL="298450" indent="-285750">
              <a:lnSpc>
                <a:spcPct val="100000"/>
              </a:lnSpc>
              <a:spcBef>
                <a:spcPts val="800"/>
              </a:spcBef>
              <a:buFont typeface="Arial" charset="0"/>
              <a:buChar char="•"/>
            </a:pPr>
            <a:r>
              <a:rPr sz="1400" spc="-5" dirty="0" smtClean="0">
                <a:latin typeface="Arial"/>
                <a:cs typeface="Arial"/>
              </a:rPr>
              <a:t>Assume each </a:t>
            </a:r>
            <a:r>
              <a:rPr sz="1400" spc="-5" dirty="0" smtClean="0">
                <a:latin typeface="Courier" charset="0"/>
                <a:cs typeface="Courier" charset="0"/>
              </a:rPr>
              <a:t>[]</a:t>
            </a:r>
            <a:r>
              <a:rPr sz="1400" spc="-670" dirty="0" smtClean="0">
                <a:latin typeface="Courier" charset="0"/>
                <a:cs typeface="Courier" charset="0"/>
              </a:rPr>
              <a:t> </a:t>
            </a:r>
            <a:r>
              <a:rPr sz="1400" spc="-5" dirty="0" smtClean="0">
                <a:latin typeface="Arial"/>
                <a:cs typeface="Arial"/>
              </a:rPr>
              <a:t>square has an area of 1</a:t>
            </a:r>
            <a:endParaRPr sz="1400" dirty="0">
              <a:latin typeface="Arial"/>
              <a:cs typeface="Aria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13.6</a:t>
            </a:r>
          </a:p>
        </p:txBody>
      </p:sp>
      <p:sp>
        <p:nvSpPr>
          <p:cNvPr id="4" name="object 4"/>
          <p:cNvSpPr txBox="1"/>
          <p:nvPr/>
        </p:nvSpPr>
        <p:spPr>
          <a:xfrm>
            <a:off x="723900" y="922020"/>
            <a:ext cx="5250180" cy="1515745"/>
          </a:xfrm>
          <a:prstGeom prst="rect">
            <a:avLst/>
          </a:prstGeom>
        </p:spPr>
        <p:txBody>
          <a:bodyPr vert="horz" wrap="square" lIns="0" tIns="0" rIns="0" bIns="0" rtlCol="0">
            <a:spAutoFit/>
          </a:bodyPr>
          <a:lstStyle/>
          <a:p>
            <a:pPr marL="12700">
              <a:lnSpc>
                <a:spcPts val="1780"/>
              </a:lnSpc>
            </a:pPr>
            <a:r>
              <a:rPr sz="1500" spc="-5" dirty="0">
                <a:latin typeface="Arial"/>
                <a:cs typeface="Arial"/>
              </a:rPr>
              <a:t>Do we have to give the same name to both</a:t>
            </a:r>
            <a:r>
              <a:rPr sz="1500" spc="-65" dirty="0">
                <a:latin typeface="Arial"/>
                <a:cs typeface="Arial"/>
              </a:rPr>
              <a:t> </a:t>
            </a:r>
            <a:r>
              <a:rPr sz="1500" spc="-5" dirty="0">
                <a:latin typeface="Courier" charset="0"/>
                <a:cs typeface="Courier" charset="0"/>
              </a:rPr>
              <a:t>isPalindrome</a:t>
            </a:r>
            <a:endParaRPr sz="1500" dirty="0">
              <a:latin typeface="Courier" charset="0"/>
              <a:cs typeface="Courier" charset="0"/>
            </a:endParaRPr>
          </a:p>
          <a:p>
            <a:pPr marL="12700">
              <a:lnSpc>
                <a:spcPts val="1780"/>
              </a:lnSpc>
            </a:pPr>
            <a:r>
              <a:rPr sz="1500" spc="-5" dirty="0">
                <a:latin typeface="Arial"/>
                <a:cs typeface="Arial"/>
              </a:rPr>
              <a:t>methods?</a:t>
            </a:r>
            <a:endParaRPr sz="1500" dirty="0">
              <a:latin typeface="Arial"/>
              <a:cs typeface="Arial"/>
            </a:endParaRPr>
          </a:p>
          <a:p>
            <a:pPr marL="353695" marR="5080">
              <a:lnSpc>
                <a:spcPct val="116700"/>
              </a:lnSpc>
              <a:spcBef>
                <a:spcPts val="660"/>
              </a:spcBef>
            </a:pPr>
            <a:r>
              <a:rPr sz="1800" b="1" spc="-5" dirty="0">
                <a:latin typeface="Arial"/>
                <a:cs typeface="Arial"/>
              </a:rPr>
              <a:t>Answer: </a:t>
            </a:r>
            <a:r>
              <a:rPr sz="1800" spc="-10" dirty="0">
                <a:latin typeface="Arial"/>
                <a:cs typeface="Arial"/>
              </a:rPr>
              <a:t>No — </a:t>
            </a:r>
            <a:r>
              <a:rPr sz="1800" spc="-5" dirty="0">
                <a:latin typeface="Arial"/>
                <a:cs typeface="Arial"/>
              </a:rPr>
              <a:t>the second one could be given</a:t>
            </a:r>
            <a:r>
              <a:rPr sz="1800" spc="-60" dirty="0">
                <a:latin typeface="Arial"/>
                <a:cs typeface="Arial"/>
              </a:rPr>
              <a:t> </a:t>
            </a:r>
            <a:r>
              <a:rPr sz="1800" spc="-5" dirty="0">
                <a:latin typeface="Arial"/>
                <a:cs typeface="Arial"/>
              </a:rPr>
              <a:t>a  different name such as  </a:t>
            </a:r>
            <a:r>
              <a:rPr sz="1800" spc="-5" dirty="0">
                <a:latin typeface="Courier" charset="0"/>
                <a:cs typeface="Courier" charset="0"/>
              </a:rPr>
              <a:t>substringIsPalindrome</a:t>
            </a:r>
            <a:r>
              <a:rPr sz="1800" spc="-5" dirty="0">
                <a:latin typeface="Arial"/>
                <a:cs typeface="Arial"/>
              </a:rPr>
              <a:t>.</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13.7</a:t>
            </a:r>
          </a:p>
        </p:txBody>
      </p:sp>
      <p:sp>
        <p:nvSpPr>
          <p:cNvPr id="4" name="object 4"/>
          <p:cNvSpPr txBox="1"/>
          <p:nvPr/>
        </p:nvSpPr>
        <p:spPr>
          <a:xfrm>
            <a:off x="723900" y="922020"/>
            <a:ext cx="5780405" cy="977265"/>
          </a:xfrm>
          <a:prstGeom prst="rect">
            <a:avLst/>
          </a:prstGeom>
        </p:spPr>
        <p:txBody>
          <a:bodyPr vert="horz" wrap="square" lIns="0" tIns="0" rIns="0" bIns="0" rtlCol="0">
            <a:spAutoFit/>
          </a:bodyPr>
          <a:lstStyle/>
          <a:p>
            <a:pPr algn="ctr">
              <a:lnSpc>
                <a:spcPct val="100000"/>
              </a:lnSpc>
            </a:pPr>
            <a:r>
              <a:rPr sz="1500" spc="-5" dirty="0">
                <a:latin typeface="Arial"/>
                <a:cs typeface="Arial"/>
              </a:rPr>
              <a:t>When does the recursive </a:t>
            </a:r>
            <a:r>
              <a:rPr sz="1500" spc="-5" dirty="0">
                <a:latin typeface="Courier" charset="0"/>
                <a:cs typeface="Courier" charset="0"/>
              </a:rPr>
              <a:t>isPalindrome</a:t>
            </a:r>
            <a:r>
              <a:rPr sz="1500" spc="-520" dirty="0">
                <a:latin typeface="Courier" charset="0"/>
                <a:cs typeface="Courier" charset="0"/>
              </a:rPr>
              <a:t> </a:t>
            </a:r>
            <a:r>
              <a:rPr sz="1500" spc="-5" dirty="0">
                <a:latin typeface="Arial"/>
                <a:cs typeface="Arial"/>
              </a:rPr>
              <a:t>method stop calling itself?</a:t>
            </a:r>
            <a:endParaRPr sz="1500" dirty="0">
              <a:latin typeface="Arial"/>
              <a:cs typeface="Arial"/>
            </a:endParaRPr>
          </a:p>
          <a:p>
            <a:pPr marL="353695" marR="370205" algn="ctr">
              <a:lnSpc>
                <a:spcPct val="114799"/>
              </a:lnSpc>
              <a:spcBef>
                <a:spcPts val="780"/>
              </a:spcBef>
            </a:pPr>
            <a:r>
              <a:rPr sz="1800" b="1" spc="-5" dirty="0">
                <a:latin typeface="Arial"/>
                <a:cs typeface="Arial"/>
              </a:rPr>
              <a:t>Answer: </a:t>
            </a:r>
            <a:r>
              <a:rPr sz="1800" spc="-10" dirty="0">
                <a:latin typeface="Arial"/>
                <a:cs typeface="Arial"/>
              </a:rPr>
              <a:t>When </a:t>
            </a:r>
            <a:r>
              <a:rPr sz="1800" spc="-5" dirty="0">
                <a:latin typeface="Courier" charset="0"/>
                <a:cs typeface="Courier" charset="0"/>
              </a:rPr>
              <a:t>start &gt;= </a:t>
            </a:r>
            <a:r>
              <a:rPr sz="1800" spc="-10" dirty="0">
                <a:latin typeface="Courier" charset="0"/>
                <a:cs typeface="Courier" charset="0"/>
              </a:rPr>
              <a:t>end</a:t>
            </a:r>
            <a:r>
              <a:rPr sz="1800" spc="-10" dirty="0">
                <a:latin typeface="Arial"/>
                <a:cs typeface="Arial"/>
              </a:rPr>
              <a:t>, </a:t>
            </a:r>
            <a:r>
              <a:rPr sz="1800" spc="-5" dirty="0">
                <a:latin typeface="Arial"/>
                <a:cs typeface="Arial"/>
              </a:rPr>
              <a:t>that is, when</a:t>
            </a:r>
            <a:r>
              <a:rPr sz="1800" spc="-35" dirty="0">
                <a:latin typeface="Arial"/>
                <a:cs typeface="Arial"/>
              </a:rPr>
              <a:t> </a:t>
            </a:r>
            <a:r>
              <a:rPr sz="1800" spc="-5" dirty="0">
                <a:latin typeface="Arial"/>
                <a:cs typeface="Arial"/>
              </a:rPr>
              <a:t>the  investigated string is either empty or has length</a:t>
            </a:r>
            <a:r>
              <a:rPr sz="1800" spc="-45" dirty="0">
                <a:latin typeface="Arial"/>
                <a:cs typeface="Arial"/>
              </a:rPr>
              <a:t> </a:t>
            </a:r>
            <a:r>
              <a:rPr sz="1800" spc="-5" dirty="0">
                <a:latin typeface="Arial"/>
                <a:cs typeface="Arial"/>
              </a:rPr>
              <a:t>1.</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13.8</a:t>
            </a:r>
          </a:p>
        </p:txBody>
      </p:sp>
      <p:sp>
        <p:nvSpPr>
          <p:cNvPr id="4" name="object 4"/>
          <p:cNvSpPr txBox="1">
            <a:spLocks noGrp="1"/>
          </p:cNvSpPr>
          <p:nvPr>
            <p:ph type="body" idx="1"/>
          </p:nvPr>
        </p:nvSpPr>
        <p:spPr>
          <a:xfrm>
            <a:off x="723900" y="923543"/>
            <a:ext cx="5867400" cy="1989199"/>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To compute the sum of the values in an array, add the first value to  the sum of the remaining values, computing recursively. Of course, it  would be inefficient to set up an actual array of the remaining values.  Which recursive helper method can solve the</a:t>
            </a:r>
            <a:r>
              <a:rPr sz="1500" spc="-45" dirty="0">
                <a:latin typeface="Arial"/>
                <a:cs typeface="Arial"/>
              </a:rPr>
              <a:t> </a:t>
            </a:r>
            <a:r>
              <a:rPr sz="1500" spc="-5" dirty="0">
                <a:latin typeface="Arial"/>
                <a:cs typeface="Arial"/>
              </a:rPr>
              <a:t>problem?</a:t>
            </a:r>
            <a:endParaRPr sz="1500" dirty="0">
              <a:latin typeface="Arial"/>
              <a:cs typeface="Arial"/>
            </a:endParaRPr>
          </a:p>
          <a:p>
            <a:pPr marL="353695" marR="275590">
              <a:lnSpc>
                <a:spcPct val="118500"/>
              </a:lnSpc>
              <a:spcBef>
                <a:spcPts val="645"/>
              </a:spcBef>
            </a:pPr>
            <a:r>
              <a:rPr b="1" spc="-5" dirty="0">
                <a:latin typeface="Arial"/>
                <a:cs typeface="Arial"/>
              </a:rPr>
              <a:t>Answer: </a:t>
            </a:r>
            <a:r>
              <a:rPr spc="-10" dirty="0"/>
              <a:t>A </a:t>
            </a:r>
            <a:r>
              <a:rPr spc="-5" dirty="0">
                <a:latin typeface="Courier" charset="0"/>
                <a:cs typeface="Courier" charset="0"/>
              </a:rPr>
              <a:t>sumHelper(int[] a, int</a:t>
            </a:r>
            <a:r>
              <a:rPr spc="-90" dirty="0">
                <a:latin typeface="Courier" charset="0"/>
                <a:cs typeface="Courier" charset="0"/>
              </a:rPr>
              <a:t> </a:t>
            </a:r>
            <a:r>
              <a:rPr spc="-5" dirty="0">
                <a:latin typeface="Courier" charset="0"/>
                <a:cs typeface="Courier" charset="0"/>
              </a:rPr>
              <a:t>start,  int </a:t>
            </a:r>
            <a:r>
              <a:rPr spc="-10" dirty="0">
                <a:latin typeface="Courier" charset="0"/>
                <a:cs typeface="Courier" charset="0"/>
              </a:rPr>
              <a:t>size)</a:t>
            </a:r>
            <a:r>
              <a:rPr spc="-10" dirty="0"/>
              <a:t>. </a:t>
            </a:r>
            <a:r>
              <a:rPr spc="-5" dirty="0"/>
              <a:t>The method calls </a:t>
            </a:r>
            <a:r>
              <a:rPr spc="-5" dirty="0">
                <a:latin typeface="Courier" charset="0"/>
                <a:cs typeface="Courier" charset="0"/>
              </a:rPr>
              <a:t>sumHelper(a,  start + 1,</a:t>
            </a:r>
            <a:r>
              <a:rPr spc="-75" dirty="0">
                <a:latin typeface="Courier" charset="0"/>
                <a:cs typeface="Courier" charset="0"/>
              </a:rPr>
              <a:t> </a:t>
            </a:r>
            <a:r>
              <a:rPr spc="-10" dirty="0">
                <a:latin typeface="Courier" charset="0"/>
                <a:cs typeface="Courier" charset="0"/>
              </a:rPr>
              <a:t>size)</a:t>
            </a:r>
            <a:r>
              <a:rPr spc="-1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65" dirty="0"/>
              <a:t> </a:t>
            </a:r>
            <a:r>
              <a:rPr spc="40" dirty="0"/>
              <a:t>13.9</a:t>
            </a:r>
          </a:p>
        </p:txBody>
      </p:sp>
      <p:sp>
        <p:nvSpPr>
          <p:cNvPr id="4" name="object 4"/>
          <p:cNvSpPr txBox="1"/>
          <p:nvPr/>
        </p:nvSpPr>
        <p:spPr>
          <a:xfrm>
            <a:off x="723900" y="916990"/>
            <a:ext cx="5348605" cy="1226185"/>
          </a:xfrm>
          <a:prstGeom prst="rect">
            <a:avLst/>
          </a:prstGeom>
        </p:spPr>
        <p:txBody>
          <a:bodyPr vert="horz" wrap="square" lIns="0" tIns="0" rIns="0" bIns="0" rtlCol="0">
            <a:spAutoFit/>
          </a:bodyPr>
          <a:lstStyle/>
          <a:p>
            <a:pPr marL="12700" marR="5080">
              <a:lnSpc>
                <a:spcPct val="102200"/>
              </a:lnSpc>
            </a:pPr>
            <a:r>
              <a:rPr sz="1500" spc="-5" dirty="0">
                <a:latin typeface="Arial"/>
                <a:cs typeface="Arial"/>
              </a:rPr>
              <a:t>How can you write a recursive method </a:t>
            </a:r>
            <a:r>
              <a:rPr sz="1500" spc="-5" dirty="0">
                <a:latin typeface="Courier" charset="0"/>
                <a:cs typeface="Courier" charset="0"/>
              </a:rPr>
              <a:t>public static</a:t>
            </a:r>
            <a:r>
              <a:rPr sz="1500" spc="-55" dirty="0">
                <a:latin typeface="Courier" charset="0"/>
                <a:cs typeface="Courier" charset="0"/>
              </a:rPr>
              <a:t> </a:t>
            </a:r>
            <a:r>
              <a:rPr sz="1500" spc="-5" dirty="0">
                <a:latin typeface="Courier" charset="0"/>
                <a:cs typeface="Courier" charset="0"/>
              </a:rPr>
              <a:t>void  sum(int[] a)</a:t>
            </a:r>
            <a:r>
              <a:rPr sz="1500" spc="-540" dirty="0">
                <a:latin typeface="Courier" charset="0"/>
                <a:cs typeface="Courier" charset="0"/>
              </a:rPr>
              <a:t> </a:t>
            </a:r>
            <a:r>
              <a:rPr sz="1500" spc="-5" dirty="0">
                <a:latin typeface="Arial"/>
                <a:cs typeface="Arial"/>
              </a:rPr>
              <a:t>without needing a helper function?</a:t>
            </a:r>
            <a:endParaRPr sz="1500" dirty="0">
              <a:latin typeface="Arial"/>
              <a:cs typeface="Arial"/>
            </a:endParaRPr>
          </a:p>
          <a:p>
            <a:pPr marL="353695" marR="110489">
              <a:lnSpc>
                <a:spcPct val="118500"/>
              </a:lnSpc>
              <a:spcBef>
                <a:spcPts val="700"/>
              </a:spcBef>
              <a:tabLst>
                <a:tab pos="1781175" algn="l"/>
              </a:tabLst>
            </a:pPr>
            <a:r>
              <a:rPr sz="1800" b="1" spc="-5" dirty="0">
                <a:latin typeface="Arial"/>
                <a:cs typeface="Arial"/>
              </a:rPr>
              <a:t>Answer: </a:t>
            </a:r>
            <a:r>
              <a:rPr sz="1800" spc="-5" dirty="0">
                <a:latin typeface="Arial"/>
                <a:cs typeface="Arial"/>
              </a:rPr>
              <a:t>Call </a:t>
            </a:r>
            <a:r>
              <a:rPr sz="1800" spc="-5" dirty="0">
                <a:latin typeface="Courier" charset="0"/>
                <a:cs typeface="Courier" charset="0"/>
              </a:rPr>
              <a:t>sum(a, size - 1)</a:t>
            </a:r>
            <a:r>
              <a:rPr sz="1800" spc="-675" dirty="0">
                <a:latin typeface="Courier" charset="0"/>
                <a:cs typeface="Courier" charset="0"/>
              </a:rPr>
              <a:t> </a:t>
            </a:r>
            <a:r>
              <a:rPr sz="1800" spc="-5" dirty="0">
                <a:latin typeface="Arial"/>
                <a:cs typeface="Arial"/>
              </a:rPr>
              <a:t>and add the  last  </a:t>
            </a:r>
            <a:r>
              <a:rPr sz="1800" spc="80" dirty="0">
                <a:latin typeface="Arial"/>
                <a:cs typeface="Arial"/>
              </a:rPr>
              <a:t> </a:t>
            </a:r>
            <a:r>
              <a:rPr sz="1800" spc="-5" dirty="0">
                <a:latin typeface="Arial"/>
                <a:cs typeface="Arial"/>
              </a:rPr>
              <a:t>element,	</a:t>
            </a:r>
            <a:r>
              <a:rPr sz="1800" spc="-5" dirty="0">
                <a:latin typeface="Courier" charset="0"/>
                <a:cs typeface="Courier" charset="0"/>
              </a:rPr>
              <a:t>a[size -</a:t>
            </a:r>
            <a:r>
              <a:rPr sz="1800" spc="-95" dirty="0">
                <a:latin typeface="Courier" charset="0"/>
                <a:cs typeface="Courier" charset="0"/>
              </a:rPr>
              <a:t> </a:t>
            </a:r>
            <a:r>
              <a:rPr sz="1800" spc="-10" dirty="0">
                <a:latin typeface="Courier" charset="0"/>
                <a:cs typeface="Courier" charset="0"/>
              </a:rPr>
              <a:t>1]</a:t>
            </a:r>
            <a:r>
              <a:rPr sz="1800" spc="-10" dirty="0">
                <a:latin typeface="Arial"/>
                <a:cs typeface="Arial"/>
              </a:rPr>
              <a:t>.</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3"/>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23900" y="289560"/>
            <a:ext cx="4353560" cy="707390"/>
          </a:xfrm>
          <a:prstGeom prst="rect">
            <a:avLst/>
          </a:prstGeom>
        </p:spPr>
        <p:txBody>
          <a:bodyPr vert="horz" wrap="square" lIns="0" tIns="0" rIns="0" bIns="0" rtlCol="0">
            <a:spAutoFit/>
          </a:bodyPr>
          <a:lstStyle/>
          <a:p>
            <a:pPr marL="12700" marR="5080">
              <a:lnSpc>
                <a:spcPts val="2800"/>
              </a:lnSpc>
            </a:pPr>
            <a:r>
              <a:rPr spc="145" dirty="0"/>
              <a:t>The </a:t>
            </a:r>
            <a:r>
              <a:rPr spc="100" dirty="0"/>
              <a:t>Efficiency </a:t>
            </a:r>
            <a:r>
              <a:rPr spc="155" dirty="0"/>
              <a:t>of</a:t>
            </a:r>
            <a:r>
              <a:rPr spc="-180" dirty="0"/>
              <a:t> </a:t>
            </a:r>
            <a:r>
              <a:rPr spc="110" dirty="0"/>
              <a:t>Recursion:  </a:t>
            </a:r>
            <a:r>
              <a:rPr spc="114" dirty="0"/>
              <a:t>Fibonacci</a:t>
            </a:r>
            <a:r>
              <a:rPr spc="-20" dirty="0"/>
              <a:t> </a:t>
            </a:r>
            <a:r>
              <a:rPr spc="114" dirty="0"/>
              <a:t>Sequence</a:t>
            </a:r>
          </a:p>
        </p:txBody>
      </p:sp>
      <p:sp>
        <p:nvSpPr>
          <p:cNvPr id="4" name="object 4"/>
          <p:cNvSpPr/>
          <p:nvPr/>
        </p:nvSpPr>
        <p:spPr>
          <a:xfrm>
            <a:off x="878839" y="1417323"/>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3225803"/>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65212" y="1249720"/>
            <a:ext cx="4719320" cy="2458085"/>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Fibonacci sequence is a sequence of</a:t>
            </a:r>
            <a:r>
              <a:rPr sz="1800" spc="-75" dirty="0">
                <a:latin typeface="Arial"/>
                <a:cs typeface="Arial"/>
              </a:rPr>
              <a:t> </a:t>
            </a:r>
            <a:r>
              <a:rPr sz="1800" spc="-5" dirty="0">
                <a:latin typeface="Arial"/>
                <a:cs typeface="Arial"/>
              </a:rPr>
              <a:t>numbers  defined</a:t>
            </a:r>
            <a:r>
              <a:rPr sz="1800" spc="-95" dirty="0">
                <a:latin typeface="Arial"/>
                <a:cs typeface="Arial"/>
              </a:rPr>
              <a:t> </a:t>
            </a:r>
            <a:r>
              <a:rPr sz="1800" spc="-5" dirty="0">
                <a:latin typeface="Arial"/>
                <a:cs typeface="Arial"/>
              </a:rPr>
              <a:t>by:</a:t>
            </a:r>
            <a:endParaRPr sz="1800">
              <a:latin typeface="Arial"/>
              <a:cs typeface="Arial"/>
            </a:endParaRPr>
          </a:p>
          <a:p>
            <a:pPr marL="12700">
              <a:lnSpc>
                <a:spcPct val="100000"/>
              </a:lnSpc>
              <a:spcBef>
                <a:spcPts val="320"/>
              </a:spcBef>
            </a:pPr>
            <a:r>
              <a:rPr sz="1800" i="1" spc="-10" dirty="0">
                <a:latin typeface="Arial"/>
                <a:cs typeface="Arial"/>
              </a:rPr>
              <a:t>f</a:t>
            </a:r>
            <a:r>
              <a:rPr sz="2250" spc="-15" baseline="-14814" dirty="0">
                <a:latin typeface="Arial"/>
                <a:cs typeface="Arial"/>
              </a:rPr>
              <a:t>1 </a:t>
            </a:r>
            <a:r>
              <a:rPr sz="1800" spc="-5" dirty="0">
                <a:latin typeface="Arial"/>
                <a:cs typeface="Arial"/>
              </a:rPr>
              <a:t>=</a:t>
            </a:r>
            <a:r>
              <a:rPr sz="1800" spc="-10" dirty="0">
                <a:latin typeface="Arial"/>
                <a:cs typeface="Arial"/>
              </a:rPr>
              <a:t> </a:t>
            </a:r>
            <a:r>
              <a:rPr sz="1800" spc="-5" dirty="0">
                <a:latin typeface="Arial"/>
                <a:cs typeface="Arial"/>
              </a:rPr>
              <a:t>1</a:t>
            </a:r>
            <a:endParaRPr sz="1800">
              <a:latin typeface="Arial"/>
              <a:cs typeface="Arial"/>
            </a:endParaRPr>
          </a:p>
          <a:p>
            <a:pPr marL="12700">
              <a:lnSpc>
                <a:spcPct val="100000"/>
              </a:lnSpc>
              <a:spcBef>
                <a:spcPts val="800"/>
              </a:spcBef>
            </a:pPr>
            <a:r>
              <a:rPr sz="1800" i="1" spc="-10" dirty="0">
                <a:latin typeface="Arial"/>
                <a:cs typeface="Arial"/>
              </a:rPr>
              <a:t>f</a:t>
            </a:r>
            <a:r>
              <a:rPr sz="2250" spc="-15" baseline="-14814" dirty="0">
                <a:latin typeface="Arial"/>
                <a:cs typeface="Arial"/>
              </a:rPr>
              <a:t>2 </a:t>
            </a:r>
            <a:r>
              <a:rPr sz="1800" spc="-5" dirty="0">
                <a:latin typeface="Arial"/>
                <a:cs typeface="Arial"/>
              </a:rPr>
              <a:t>=</a:t>
            </a:r>
            <a:r>
              <a:rPr sz="1800" spc="-10" dirty="0">
                <a:latin typeface="Arial"/>
                <a:cs typeface="Arial"/>
              </a:rPr>
              <a:t> </a:t>
            </a:r>
            <a:r>
              <a:rPr sz="1800" spc="-5" dirty="0">
                <a:latin typeface="Arial"/>
                <a:cs typeface="Arial"/>
              </a:rPr>
              <a:t>1</a:t>
            </a:r>
            <a:endParaRPr sz="1800">
              <a:latin typeface="Arial"/>
              <a:cs typeface="Arial"/>
            </a:endParaRPr>
          </a:p>
          <a:p>
            <a:pPr marL="12700">
              <a:lnSpc>
                <a:spcPct val="100000"/>
              </a:lnSpc>
              <a:spcBef>
                <a:spcPts val="1200"/>
              </a:spcBef>
            </a:pPr>
            <a:r>
              <a:rPr sz="2700" i="1" spc="-15" baseline="12345" dirty="0">
                <a:latin typeface="Arial"/>
                <a:cs typeface="Arial"/>
              </a:rPr>
              <a:t>f</a:t>
            </a:r>
            <a:r>
              <a:rPr sz="1500" i="1" spc="-10" dirty="0">
                <a:latin typeface="Arial"/>
                <a:cs typeface="Arial"/>
              </a:rPr>
              <a:t>n </a:t>
            </a:r>
            <a:r>
              <a:rPr sz="2700" spc="-7" baseline="12345" dirty="0">
                <a:latin typeface="Arial"/>
                <a:cs typeface="Arial"/>
              </a:rPr>
              <a:t>= </a:t>
            </a:r>
            <a:r>
              <a:rPr sz="2700" i="1" spc="-15" baseline="12345" dirty="0">
                <a:latin typeface="Arial"/>
                <a:cs typeface="Arial"/>
              </a:rPr>
              <a:t>f</a:t>
            </a:r>
            <a:r>
              <a:rPr sz="1500" i="1" spc="-10" dirty="0">
                <a:latin typeface="Arial"/>
                <a:cs typeface="Arial"/>
              </a:rPr>
              <a:t>n</a:t>
            </a:r>
            <a:r>
              <a:rPr sz="1500" spc="-10" dirty="0">
                <a:latin typeface="Arial"/>
                <a:cs typeface="Arial"/>
              </a:rPr>
              <a:t>-1 </a:t>
            </a:r>
            <a:r>
              <a:rPr sz="2700" spc="-7" baseline="12345" dirty="0">
                <a:latin typeface="Arial"/>
                <a:cs typeface="Arial"/>
              </a:rPr>
              <a:t>+</a:t>
            </a:r>
            <a:r>
              <a:rPr sz="2700" spc="172" baseline="12345" dirty="0">
                <a:latin typeface="Arial"/>
                <a:cs typeface="Arial"/>
              </a:rPr>
              <a:t> </a:t>
            </a:r>
            <a:r>
              <a:rPr sz="2700" i="1" spc="-15" baseline="12345" dirty="0">
                <a:latin typeface="Arial"/>
                <a:cs typeface="Arial"/>
              </a:rPr>
              <a:t>f</a:t>
            </a:r>
            <a:r>
              <a:rPr sz="1500" i="1" spc="-10" dirty="0">
                <a:latin typeface="Arial"/>
                <a:cs typeface="Arial"/>
              </a:rPr>
              <a:t>n</a:t>
            </a:r>
            <a:r>
              <a:rPr sz="1500" spc="-10" dirty="0">
                <a:latin typeface="Arial"/>
                <a:cs typeface="Arial"/>
              </a:rPr>
              <a:t>-2</a:t>
            </a:r>
            <a:endParaRPr sz="1500">
              <a:latin typeface="Arial"/>
              <a:cs typeface="Arial"/>
            </a:endParaRPr>
          </a:p>
          <a:p>
            <a:pPr marL="12700">
              <a:lnSpc>
                <a:spcPct val="100000"/>
              </a:lnSpc>
              <a:spcBef>
                <a:spcPts val="800"/>
              </a:spcBef>
            </a:pPr>
            <a:r>
              <a:rPr sz="1800" spc="-5" dirty="0">
                <a:latin typeface="Arial"/>
                <a:cs typeface="Arial"/>
              </a:rPr>
              <a:t>First ten</a:t>
            </a:r>
            <a:r>
              <a:rPr sz="1800" spc="-85" dirty="0">
                <a:latin typeface="Arial"/>
                <a:cs typeface="Arial"/>
              </a:rPr>
              <a:t> </a:t>
            </a:r>
            <a:r>
              <a:rPr sz="1800" spc="-5" dirty="0">
                <a:latin typeface="Arial"/>
                <a:cs typeface="Arial"/>
              </a:rPr>
              <a:t>terms:</a:t>
            </a:r>
            <a:endParaRPr sz="1800">
              <a:latin typeface="Arial"/>
              <a:cs typeface="Arial"/>
            </a:endParaRPr>
          </a:p>
          <a:p>
            <a:pPr marL="12700">
              <a:lnSpc>
                <a:spcPct val="100000"/>
              </a:lnSpc>
              <a:spcBef>
                <a:spcPts val="320"/>
              </a:spcBef>
            </a:pPr>
            <a:r>
              <a:rPr sz="1800" spc="-5" dirty="0">
                <a:latin typeface="Arial"/>
                <a:cs typeface="Arial"/>
              </a:rPr>
              <a:t>1, 1, 2, 3, 5, 8, 13, 21, 34,</a:t>
            </a:r>
            <a:r>
              <a:rPr sz="1800" spc="-75" dirty="0">
                <a:latin typeface="Arial"/>
                <a:cs typeface="Arial"/>
              </a:rPr>
              <a:t> </a:t>
            </a:r>
            <a:r>
              <a:rPr sz="1800" spc="-5" dirty="0">
                <a:latin typeface="Arial"/>
                <a:cs typeface="Arial"/>
              </a:rPr>
              <a:t>55</a:t>
            </a:r>
            <a:endParaRPr sz="1800">
              <a:latin typeface="Arial"/>
              <a:cs typeface="Aria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section_3/</a:t>
            </a:r>
            <a:r>
              <a:rPr spc="105" dirty="0">
                <a:solidFill>
                  <a:srgbClr val="000080"/>
                </a:solidFill>
                <a:hlinkClick r:id="rId2"/>
              </a:rPr>
              <a:t>RecursiveFib.java</a:t>
            </a:r>
          </a:p>
        </p:txBody>
      </p:sp>
      <p:sp>
        <p:nvSpPr>
          <p:cNvPr id="4" name="object 4"/>
          <p:cNvSpPr/>
          <p:nvPr/>
        </p:nvSpPr>
        <p:spPr>
          <a:xfrm>
            <a:off x="741680" y="934723"/>
            <a:ext cx="5852160" cy="1534160"/>
          </a:xfrm>
          <a:custGeom>
            <a:avLst/>
            <a:gdLst/>
            <a:ahLst/>
            <a:cxnLst/>
            <a:rect l="l" t="t" r="r" b="b"/>
            <a:pathLst>
              <a:path w="5852159" h="1534160">
                <a:moveTo>
                  <a:pt x="0" y="0"/>
                </a:moveTo>
                <a:lnTo>
                  <a:pt x="5852160" y="0"/>
                </a:lnTo>
                <a:lnTo>
                  <a:pt x="5852160" y="1534160"/>
                </a:lnTo>
                <a:lnTo>
                  <a:pt x="0" y="1534160"/>
                </a:lnTo>
                <a:lnTo>
                  <a:pt x="0" y="0"/>
                </a:lnTo>
                <a:close/>
              </a:path>
            </a:pathLst>
          </a:custGeom>
          <a:ln w="10160">
            <a:solidFill>
              <a:srgbClr val="000000"/>
            </a:solidFill>
          </a:ln>
        </p:spPr>
        <p:txBody>
          <a:bodyPr wrap="square" lIns="0" tIns="0" rIns="0" bIns="0" rtlCol="0"/>
          <a:lstStyle/>
          <a:p>
            <a:endParaRPr/>
          </a:p>
        </p:txBody>
      </p:sp>
      <p:sp>
        <p:nvSpPr>
          <p:cNvPr id="5" name="object 5"/>
          <p:cNvSpPr/>
          <p:nvPr/>
        </p:nvSpPr>
        <p:spPr>
          <a:xfrm>
            <a:off x="6426200" y="939800"/>
            <a:ext cx="162559" cy="1524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16040" y="939800"/>
            <a:ext cx="172719" cy="47752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86106" rIns="0" bIns="0" rtlCol="0">
            <a:spAutoFit/>
          </a:bodyPr>
          <a:lstStyle/>
          <a:p>
            <a:pPr marL="262255">
              <a:lnSpc>
                <a:spcPts val="1230"/>
              </a:lnSpc>
              <a:tabLst>
                <a:tab pos="499745" algn="l"/>
              </a:tabLst>
            </a:pPr>
            <a:r>
              <a:rPr sz="1050" b="1" spc="-10" dirty="0">
                <a:solidFill>
                  <a:srgbClr val="0073FF"/>
                </a:solidFill>
                <a:latin typeface="Courier New"/>
                <a:cs typeface="Courier New"/>
              </a:rPr>
              <a:t>1	</a:t>
            </a:r>
            <a:r>
              <a:rPr sz="1050" spc="-10" dirty="0">
                <a:solidFill>
                  <a:srgbClr val="CC0066"/>
                </a:solidFill>
                <a:latin typeface="Courier New"/>
                <a:cs typeface="Courier New"/>
              </a:rPr>
              <a:t>import</a:t>
            </a:r>
            <a:r>
              <a:rPr sz="1050" spc="-15" dirty="0">
                <a:solidFill>
                  <a:srgbClr val="CC0066"/>
                </a:solidFill>
                <a:latin typeface="Courier New"/>
                <a:cs typeface="Courier New"/>
              </a:rPr>
              <a:t> </a:t>
            </a:r>
            <a:r>
              <a:rPr sz="1050" spc="-10" dirty="0">
                <a:latin typeface="Courier New"/>
                <a:cs typeface="Courier New"/>
              </a:rPr>
              <a:t>java.util.Scanner;</a:t>
            </a:r>
            <a:endParaRPr sz="1050">
              <a:latin typeface="Courier New"/>
              <a:cs typeface="Courier New"/>
            </a:endParaRPr>
          </a:p>
          <a:p>
            <a:pPr marL="262255">
              <a:lnSpc>
                <a:spcPts val="1200"/>
              </a:lnSpc>
            </a:pPr>
            <a:r>
              <a:rPr sz="1050" b="1" spc="-10" dirty="0">
                <a:solidFill>
                  <a:srgbClr val="0073FF"/>
                </a:solidFill>
                <a:latin typeface="Courier New"/>
                <a:cs typeface="Courier New"/>
              </a:rPr>
              <a:t>2</a:t>
            </a:r>
            <a:endParaRPr sz="1050">
              <a:latin typeface="Courier New"/>
              <a:cs typeface="Courier New"/>
            </a:endParaRPr>
          </a:p>
          <a:p>
            <a:pPr marL="262255">
              <a:lnSpc>
                <a:spcPts val="1180"/>
              </a:lnSpc>
              <a:tabLst>
                <a:tab pos="499745" algn="l"/>
              </a:tabLst>
            </a:pPr>
            <a:r>
              <a:rPr sz="1050" b="1" spc="-10" dirty="0">
                <a:solidFill>
                  <a:srgbClr val="0073FF"/>
                </a:solidFill>
                <a:latin typeface="Courier New"/>
                <a:cs typeface="Courier New"/>
              </a:rPr>
              <a:t>3	</a:t>
            </a:r>
            <a:r>
              <a:rPr sz="1050" spc="-10" dirty="0">
                <a:latin typeface="Courier New"/>
                <a:cs typeface="Courier New"/>
              </a:rPr>
              <a:t>/**</a:t>
            </a:r>
            <a:endParaRPr sz="1050">
              <a:latin typeface="Courier New"/>
              <a:cs typeface="Courier New"/>
            </a:endParaRPr>
          </a:p>
          <a:p>
            <a:pPr marL="262255">
              <a:lnSpc>
                <a:spcPts val="1450"/>
              </a:lnSpc>
              <a:tabLst>
                <a:tab pos="737870" algn="l"/>
              </a:tabLst>
            </a:pPr>
            <a:r>
              <a:rPr sz="1050" b="1" spc="-10" dirty="0">
                <a:solidFill>
                  <a:srgbClr val="0073FF"/>
                </a:solidFill>
                <a:latin typeface="Courier New"/>
                <a:cs typeface="Courier New"/>
              </a:rPr>
              <a:t>4	</a:t>
            </a:r>
            <a:r>
              <a:rPr sz="1250" spc="10" dirty="0">
                <a:solidFill>
                  <a:srgbClr val="0073FF"/>
                </a:solidFill>
                <a:latin typeface="Times New Roman"/>
                <a:cs typeface="Times New Roman"/>
              </a:rPr>
              <a:t>This program computes Fibonacci numbers using a recursive</a:t>
            </a:r>
            <a:r>
              <a:rPr sz="1250" spc="75" dirty="0">
                <a:solidFill>
                  <a:srgbClr val="0073FF"/>
                </a:solidFill>
                <a:latin typeface="Times New Roman"/>
                <a:cs typeface="Times New Roman"/>
              </a:rPr>
              <a:t> </a:t>
            </a:r>
            <a:r>
              <a:rPr sz="1250" spc="10" dirty="0">
                <a:solidFill>
                  <a:srgbClr val="0073FF"/>
                </a:solidFill>
                <a:latin typeface="Times New Roman"/>
                <a:cs typeface="Times New Roman"/>
              </a:rPr>
              <a:t>method.</a:t>
            </a:r>
            <a:endParaRPr sz="1250">
              <a:latin typeface="Times New Roman"/>
              <a:cs typeface="Times New Roman"/>
            </a:endParaRPr>
          </a:p>
          <a:p>
            <a:pPr marL="262255">
              <a:lnSpc>
                <a:spcPct val="100000"/>
              </a:lnSpc>
              <a:spcBef>
                <a:spcPts val="30"/>
              </a:spcBef>
              <a:tabLst>
                <a:tab pos="499745" algn="l"/>
              </a:tabLst>
            </a:pPr>
            <a:r>
              <a:rPr sz="1000" b="1" spc="20" dirty="0">
                <a:solidFill>
                  <a:srgbClr val="0073FF"/>
                </a:solidFill>
                <a:latin typeface="Courier New"/>
                <a:cs typeface="Courier New"/>
              </a:rPr>
              <a:t>5	</a:t>
            </a:r>
            <a:r>
              <a:rPr sz="1000" spc="20" dirty="0">
                <a:latin typeface="Courier New"/>
                <a:cs typeface="Courier New"/>
              </a:rPr>
              <a:t>*/</a:t>
            </a:r>
            <a:endParaRPr sz="1000">
              <a:latin typeface="Courier New"/>
              <a:cs typeface="Courier New"/>
            </a:endParaRPr>
          </a:p>
          <a:p>
            <a:pPr marL="262255">
              <a:lnSpc>
                <a:spcPct val="100000"/>
              </a:lnSpc>
              <a:tabLst>
                <a:tab pos="499745" algn="l"/>
              </a:tabLst>
            </a:pPr>
            <a:r>
              <a:rPr sz="1000" b="1" spc="20" dirty="0">
                <a:solidFill>
                  <a:srgbClr val="0073FF"/>
                </a:solidFill>
                <a:latin typeface="Courier New"/>
                <a:cs typeface="Courier New"/>
              </a:rPr>
              <a:t>6	</a:t>
            </a:r>
            <a:r>
              <a:rPr sz="1000" spc="20" dirty="0">
                <a:solidFill>
                  <a:srgbClr val="CC0066"/>
                </a:solidFill>
                <a:latin typeface="Courier New"/>
                <a:cs typeface="Courier New"/>
              </a:rPr>
              <a:t>public class</a:t>
            </a:r>
            <a:r>
              <a:rPr sz="1000" spc="10" dirty="0">
                <a:solidFill>
                  <a:srgbClr val="CC0066"/>
                </a:solidFill>
                <a:latin typeface="Courier New"/>
                <a:cs typeface="Courier New"/>
              </a:rPr>
              <a:t> </a:t>
            </a:r>
            <a:r>
              <a:rPr sz="1000" spc="20" dirty="0">
                <a:latin typeface="Courier New"/>
                <a:cs typeface="Courier New"/>
              </a:rPr>
              <a:t>RecursiveFib</a:t>
            </a:r>
            <a:endParaRPr sz="1000">
              <a:latin typeface="Courier New"/>
              <a:cs typeface="Courier New"/>
            </a:endParaRPr>
          </a:p>
          <a:p>
            <a:pPr marL="262255">
              <a:lnSpc>
                <a:spcPct val="100000"/>
              </a:lnSpc>
              <a:tabLst>
                <a:tab pos="499745" algn="l"/>
              </a:tabLst>
            </a:pPr>
            <a:r>
              <a:rPr sz="1000" b="1" spc="20" dirty="0">
                <a:solidFill>
                  <a:srgbClr val="0073FF"/>
                </a:solidFill>
                <a:latin typeface="Courier New"/>
                <a:cs typeface="Courier New"/>
              </a:rPr>
              <a:t>7	</a:t>
            </a:r>
            <a:r>
              <a:rPr sz="1000" spc="20" dirty="0">
                <a:latin typeface="Courier New"/>
                <a:cs typeface="Courier New"/>
              </a:rPr>
              <a:t>{</a:t>
            </a:r>
            <a:endParaRPr sz="1000">
              <a:latin typeface="Courier New"/>
              <a:cs typeface="Courier New"/>
            </a:endParaRPr>
          </a:p>
          <a:p>
            <a:pPr marL="262255">
              <a:lnSpc>
                <a:spcPct val="100000"/>
              </a:lnSpc>
              <a:tabLst>
                <a:tab pos="737870" algn="l"/>
              </a:tabLst>
            </a:pPr>
            <a:r>
              <a:rPr sz="1000" b="1" spc="20" dirty="0">
                <a:solidFill>
                  <a:srgbClr val="0073FF"/>
                </a:solidFill>
                <a:latin typeface="Courier New"/>
                <a:cs typeface="Courier New"/>
              </a:rPr>
              <a:t>8	</a:t>
            </a:r>
            <a:r>
              <a:rPr sz="1000" spc="20" dirty="0">
                <a:solidFill>
                  <a:srgbClr val="CC0066"/>
                </a:solidFill>
                <a:latin typeface="Courier New"/>
                <a:cs typeface="Courier New"/>
              </a:rPr>
              <a:t>public static void </a:t>
            </a:r>
            <a:r>
              <a:rPr sz="1000" spc="20" dirty="0">
                <a:latin typeface="Courier New"/>
                <a:cs typeface="Courier New"/>
              </a:rPr>
              <a:t>main(String[]</a:t>
            </a:r>
            <a:r>
              <a:rPr sz="1000" spc="55" dirty="0">
                <a:latin typeface="Courier New"/>
                <a:cs typeface="Courier New"/>
              </a:rPr>
              <a:t> </a:t>
            </a:r>
            <a:r>
              <a:rPr sz="1000" spc="20" dirty="0">
                <a:latin typeface="Courier New"/>
                <a:cs typeface="Courier New"/>
              </a:rPr>
              <a:t>args)</a:t>
            </a:r>
            <a:endParaRPr sz="1000">
              <a:latin typeface="Courier New"/>
              <a:cs typeface="Courier New"/>
            </a:endParaRPr>
          </a:p>
          <a:p>
            <a:pPr marL="262255">
              <a:lnSpc>
                <a:spcPct val="100000"/>
              </a:lnSpc>
              <a:tabLst>
                <a:tab pos="737870" algn="l"/>
              </a:tabLst>
            </a:pPr>
            <a:r>
              <a:rPr sz="1000" b="1" spc="20" dirty="0">
                <a:solidFill>
                  <a:srgbClr val="0073FF"/>
                </a:solidFill>
                <a:latin typeface="Courier New"/>
                <a:cs typeface="Courier New"/>
              </a:rPr>
              <a:t>9	</a:t>
            </a:r>
            <a:r>
              <a:rPr sz="1000" spc="20" dirty="0">
                <a:latin typeface="Courier New"/>
                <a:cs typeface="Courier New"/>
              </a:rPr>
              <a:t>{</a:t>
            </a:r>
            <a:endParaRPr sz="1000">
              <a:latin typeface="Courier New"/>
              <a:cs typeface="Courier New"/>
            </a:endParaRPr>
          </a:p>
          <a:p>
            <a:pPr marL="12700">
              <a:lnSpc>
                <a:spcPct val="100000"/>
              </a:lnSpc>
              <a:spcBef>
                <a:spcPts val="300"/>
              </a:spcBef>
            </a:pPr>
            <a:r>
              <a:rPr sz="1500" b="1" spc="-5" dirty="0">
                <a:latin typeface="Arial"/>
                <a:cs typeface="Arial"/>
              </a:rPr>
              <a:t>Program</a:t>
            </a:r>
            <a:r>
              <a:rPr sz="1500" b="1" spc="-100" dirty="0">
                <a:latin typeface="Arial"/>
                <a:cs typeface="Arial"/>
              </a:rPr>
              <a:t> </a:t>
            </a:r>
            <a:r>
              <a:rPr sz="1500" b="1" spc="-5" dirty="0">
                <a:latin typeface="Arial"/>
                <a:cs typeface="Arial"/>
              </a:rPr>
              <a:t>Run:</a:t>
            </a:r>
            <a:endParaRPr sz="1500">
              <a:latin typeface="Arial"/>
              <a:cs typeface="Arial"/>
            </a:endParaRPr>
          </a:p>
        </p:txBody>
      </p:sp>
      <p:sp>
        <p:nvSpPr>
          <p:cNvPr id="8" name="object 8"/>
          <p:cNvSpPr txBox="1"/>
          <p:nvPr/>
        </p:nvSpPr>
        <p:spPr>
          <a:xfrm>
            <a:off x="1087119" y="2814323"/>
            <a:ext cx="5008880" cy="1686359"/>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Enter n:</a:t>
            </a:r>
            <a:r>
              <a:rPr sz="1050" spc="-90" dirty="0">
                <a:latin typeface="Courier" charset="0"/>
                <a:cs typeface="Courier" charset="0"/>
              </a:rPr>
              <a:t> </a:t>
            </a:r>
            <a:r>
              <a:rPr sz="1050" spc="15" dirty="0">
                <a:solidFill>
                  <a:srgbClr val="006BB8"/>
                </a:solidFill>
                <a:latin typeface="Courier" charset="0"/>
                <a:cs typeface="Courier" charset="0"/>
              </a:rPr>
              <a:t>50</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fib(1) =</a:t>
            </a:r>
            <a:r>
              <a:rPr sz="1050" spc="-85"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fib(2) =</a:t>
            </a:r>
            <a:r>
              <a:rPr sz="1050" spc="-85"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fib(3) =</a:t>
            </a:r>
            <a:r>
              <a:rPr sz="1050" spc="-85" dirty="0">
                <a:latin typeface="Courier" charset="0"/>
                <a:cs typeface="Courier" charset="0"/>
              </a:rPr>
              <a:t> </a:t>
            </a:r>
            <a:r>
              <a:rPr sz="1050" spc="15" dirty="0">
                <a:latin typeface="Courier" charset="0"/>
                <a:cs typeface="Courier" charset="0"/>
              </a:rPr>
              <a:t>2</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fib(4) =</a:t>
            </a:r>
            <a:r>
              <a:rPr sz="1050" spc="-85" dirty="0">
                <a:latin typeface="Courier" charset="0"/>
                <a:cs typeface="Courier" charset="0"/>
              </a:rPr>
              <a:t> </a:t>
            </a:r>
            <a:r>
              <a:rPr sz="1050" spc="15" dirty="0">
                <a:latin typeface="Courier" charset="0"/>
                <a:cs typeface="Courier" charset="0"/>
              </a:rPr>
              <a:t>3</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fib(5) =</a:t>
            </a:r>
            <a:r>
              <a:rPr sz="1050" spc="-85" dirty="0">
                <a:latin typeface="Courier" charset="0"/>
                <a:cs typeface="Courier" charset="0"/>
              </a:rPr>
              <a:t> </a:t>
            </a:r>
            <a:r>
              <a:rPr sz="1050" spc="15" dirty="0">
                <a:latin typeface="Courier" charset="0"/>
                <a:cs typeface="Courier" charset="0"/>
              </a:rPr>
              <a:t>5</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fib(6) =</a:t>
            </a:r>
            <a:r>
              <a:rPr sz="1050" spc="-85" dirty="0">
                <a:latin typeface="Courier" charset="0"/>
                <a:cs typeface="Courier" charset="0"/>
              </a:rPr>
              <a:t> </a:t>
            </a:r>
            <a:r>
              <a:rPr sz="1050" spc="15" dirty="0">
                <a:latin typeface="Courier" charset="0"/>
                <a:cs typeface="Courier" charset="0"/>
              </a:rPr>
              <a:t>8</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fib(7) =</a:t>
            </a:r>
            <a:r>
              <a:rPr sz="1050" spc="-85" dirty="0">
                <a:latin typeface="Courier" charset="0"/>
                <a:cs typeface="Courier" charset="0"/>
              </a:rPr>
              <a:t> </a:t>
            </a:r>
            <a:r>
              <a:rPr sz="1050" spc="15" dirty="0">
                <a:latin typeface="Courier" charset="0"/>
                <a:cs typeface="Courier" charset="0"/>
              </a:rPr>
              <a:t>13</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 .</a:t>
            </a:r>
            <a:r>
              <a:rPr sz="1050" spc="-85" dirty="0">
                <a:latin typeface="Courier" charset="0"/>
                <a:cs typeface="Courier" charset="0"/>
              </a:rPr>
              <a:t> </a:t>
            </a:r>
            <a:r>
              <a:rPr sz="1050" spc="15" dirty="0">
                <a:latin typeface="Courier" charset="0"/>
                <a:cs typeface="Courier" charset="0"/>
              </a:rPr>
              <a:t>.</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fib(50) =</a:t>
            </a:r>
            <a:r>
              <a:rPr sz="1050" spc="-85" dirty="0">
                <a:latin typeface="Courier" charset="0"/>
                <a:cs typeface="Courier" charset="0"/>
              </a:rPr>
              <a:t> </a:t>
            </a:r>
            <a:r>
              <a:rPr sz="1050" spc="15" dirty="0">
                <a:latin typeface="Courier" charset="0"/>
                <a:cs typeface="Courier" charset="0"/>
              </a:rPr>
              <a:t>12586269025</a:t>
            </a:r>
            <a:endParaRPr sz="10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45" dirty="0"/>
              <a:t>The </a:t>
            </a:r>
            <a:r>
              <a:rPr spc="100" dirty="0"/>
              <a:t>Efficiency </a:t>
            </a:r>
            <a:r>
              <a:rPr spc="155" dirty="0"/>
              <a:t>of</a:t>
            </a:r>
            <a:r>
              <a:rPr spc="-155" dirty="0"/>
              <a:t> </a:t>
            </a:r>
            <a:r>
              <a:rPr spc="150" dirty="0"/>
              <a:t>Recursion</a:t>
            </a:r>
          </a:p>
        </p:txBody>
      </p:sp>
      <p:sp>
        <p:nvSpPr>
          <p:cNvPr id="4" name="object 4"/>
          <p:cNvSpPr/>
          <p:nvPr/>
        </p:nvSpPr>
        <p:spPr>
          <a:xfrm>
            <a:off x="878839" y="1071883"/>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1752603"/>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78839" y="2453643"/>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78839" y="2819403"/>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878839" y="3510283"/>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9" name="object 9"/>
          <p:cNvSpPr txBox="1"/>
          <p:nvPr/>
        </p:nvSpPr>
        <p:spPr>
          <a:xfrm>
            <a:off x="1065212" y="904280"/>
            <a:ext cx="4440555" cy="3088005"/>
          </a:xfrm>
          <a:prstGeom prst="rect">
            <a:avLst/>
          </a:prstGeom>
        </p:spPr>
        <p:txBody>
          <a:bodyPr vert="horz" wrap="square" lIns="0" tIns="0" rIns="0" bIns="0" rtlCol="0">
            <a:spAutoFit/>
          </a:bodyPr>
          <a:lstStyle/>
          <a:p>
            <a:pPr marL="12700" marR="846455">
              <a:lnSpc>
                <a:spcPct val="114799"/>
              </a:lnSpc>
            </a:pPr>
            <a:r>
              <a:rPr sz="1800" spc="-5" dirty="0">
                <a:latin typeface="Arial"/>
                <a:cs typeface="Arial"/>
              </a:rPr>
              <a:t>Recursive implementation of </a:t>
            </a:r>
            <a:r>
              <a:rPr sz="1800" spc="-5" dirty="0">
                <a:latin typeface="Courier" charset="0"/>
                <a:cs typeface="Courier" charset="0"/>
              </a:rPr>
              <a:t>fib</a:t>
            </a:r>
            <a:r>
              <a:rPr sz="1800" spc="-660" dirty="0">
                <a:latin typeface="Courier" charset="0"/>
                <a:cs typeface="Courier" charset="0"/>
              </a:rPr>
              <a:t> </a:t>
            </a:r>
            <a:r>
              <a:rPr sz="1800" spc="-5" dirty="0">
                <a:latin typeface="Arial"/>
                <a:cs typeface="Arial"/>
              </a:rPr>
              <a:t>is  straightforward.</a:t>
            </a:r>
            <a:endParaRPr sz="1800" dirty="0">
              <a:latin typeface="Arial"/>
              <a:cs typeface="Arial"/>
            </a:endParaRPr>
          </a:p>
          <a:p>
            <a:pPr marL="12700" marR="5080">
              <a:lnSpc>
                <a:spcPct val="114799"/>
              </a:lnSpc>
              <a:spcBef>
                <a:spcPts val="400"/>
              </a:spcBef>
            </a:pPr>
            <a:r>
              <a:rPr sz="1800" spc="-5" dirty="0">
                <a:latin typeface="Arial"/>
                <a:cs typeface="Arial"/>
              </a:rPr>
              <a:t>Watch the output closely as you run the</a:t>
            </a:r>
            <a:r>
              <a:rPr sz="1800" spc="-65" dirty="0">
                <a:latin typeface="Arial"/>
                <a:cs typeface="Arial"/>
              </a:rPr>
              <a:t> </a:t>
            </a:r>
            <a:r>
              <a:rPr sz="1800" spc="-5" dirty="0">
                <a:latin typeface="Arial"/>
                <a:cs typeface="Arial"/>
              </a:rPr>
              <a:t>test  program.</a:t>
            </a:r>
            <a:endParaRPr sz="1800" dirty="0">
              <a:latin typeface="Arial"/>
              <a:cs typeface="Arial"/>
            </a:endParaRPr>
          </a:p>
          <a:p>
            <a:pPr marL="12700">
              <a:lnSpc>
                <a:spcPct val="100000"/>
              </a:lnSpc>
              <a:spcBef>
                <a:spcPts val="880"/>
              </a:spcBef>
            </a:pPr>
            <a:r>
              <a:rPr sz="1800" spc="-5" dirty="0">
                <a:latin typeface="Arial"/>
                <a:cs typeface="Arial"/>
              </a:rPr>
              <a:t>First few calls to </a:t>
            </a:r>
            <a:r>
              <a:rPr sz="1800" spc="-5" dirty="0">
                <a:latin typeface="Courier" charset="0"/>
                <a:cs typeface="Courier" charset="0"/>
              </a:rPr>
              <a:t>fib</a:t>
            </a:r>
            <a:r>
              <a:rPr sz="1800" spc="-645" dirty="0">
                <a:latin typeface="Courier" charset="0"/>
                <a:cs typeface="Courier" charset="0"/>
              </a:rPr>
              <a:t> </a:t>
            </a:r>
            <a:r>
              <a:rPr sz="1800" spc="-5" dirty="0">
                <a:latin typeface="Arial"/>
                <a:cs typeface="Arial"/>
              </a:rPr>
              <a:t>are quite fast.</a:t>
            </a:r>
            <a:endParaRPr sz="1800" dirty="0">
              <a:latin typeface="Arial"/>
              <a:cs typeface="Arial"/>
            </a:endParaRPr>
          </a:p>
          <a:p>
            <a:pPr marL="12700" marR="245110">
              <a:lnSpc>
                <a:spcPct val="114799"/>
              </a:lnSpc>
              <a:spcBef>
                <a:spcPts val="400"/>
              </a:spcBef>
            </a:pPr>
            <a:r>
              <a:rPr sz="1800" spc="-5" dirty="0">
                <a:latin typeface="Arial"/>
                <a:cs typeface="Arial"/>
              </a:rPr>
              <a:t>For larger values, the program pauses</a:t>
            </a:r>
            <a:r>
              <a:rPr sz="1800" spc="-70" dirty="0">
                <a:latin typeface="Arial"/>
                <a:cs typeface="Arial"/>
              </a:rPr>
              <a:t> </a:t>
            </a:r>
            <a:r>
              <a:rPr sz="1800" spc="-5" dirty="0">
                <a:latin typeface="Arial"/>
                <a:cs typeface="Arial"/>
              </a:rPr>
              <a:t>an  amazingly long time between</a:t>
            </a:r>
            <a:r>
              <a:rPr sz="1800" spc="-75" dirty="0">
                <a:latin typeface="Arial"/>
                <a:cs typeface="Arial"/>
              </a:rPr>
              <a:t> </a:t>
            </a:r>
            <a:r>
              <a:rPr sz="1800" spc="-5" dirty="0">
                <a:latin typeface="Arial"/>
                <a:cs typeface="Arial"/>
              </a:rPr>
              <a:t>outputs.</a:t>
            </a:r>
            <a:endParaRPr sz="1800" dirty="0">
              <a:latin typeface="Arial"/>
              <a:cs typeface="Arial"/>
            </a:endParaRPr>
          </a:p>
          <a:p>
            <a:pPr marL="12700" marR="371475">
              <a:lnSpc>
                <a:spcPct val="114799"/>
              </a:lnSpc>
              <a:spcBef>
                <a:spcPts val="480"/>
              </a:spcBef>
            </a:pPr>
            <a:r>
              <a:rPr sz="1800" spc="-5" dirty="0">
                <a:latin typeface="Arial"/>
                <a:cs typeface="Arial"/>
              </a:rPr>
              <a:t>To find out the problem, lets insert</a:t>
            </a:r>
            <a:r>
              <a:rPr sz="1800" spc="-60" dirty="0">
                <a:latin typeface="Arial"/>
                <a:cs typeface="Arial"/>
              </a:rPr>
              <a:t> </a:t>
            </a:r>
            <a:r>
              <a:rPr sz="1800" b="1" spc="-5" dirty="0">
                <a:latin typeface="Arial"/>
                <a:cs typeface="Arial"/>
              </a:rPr>
              <a:t>trace  </a:t>
            </a:r>
            <a:r>
              <a:rPr sz="1800" b="1" spc="-10" dirty="0">
                <a:latin typeface="Arial"/>
                <a:cs typeface="Arial"/>
              </a:rPr>
              <a:t>messages</a:t>
            </a:r>
            <a:r>
              <a:rPr sz="1800" spc="-10" dirty="0">
                <a:latin typeface="Arial"/>
                <a:cs typeface="Arial"/>
              </a:rPr>
              <a:t>.</a:t>
            </a:r>
            <a:endParaRPr sz="1800" dirty="0">
              <a:latin typeface="Arial"/>
              <a:cs typeface="Aria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p:nvPr/>
        </p:nvSpPr>
        <p:spPr>
          <a:xfrm>
            <a:off x="1087119" y="2814323"/>
            <a:ext cx="5008880" cy="2443480"/>
          </a:xfrm>
          <a:custGeom>
            <a:avLst/>
            <a:gdLst/>
            <a:ahLst/>
            <a:cxnLst/>
            <a:rect l="l" t="t" r="r" b="b"/>
            <a:pathLst>
              <a:path w="5008880" h="2443479">
                <a:moveTo>
                  <a:pt x="0" y="0"/>
                </a:moveTo>
                <a:lnTo>
                  <a:pt x="5008880" y="0"/>
                </a:lnTo>
                <a:lnTo>
                  <a:pt x="5008880" y="2443471"/>
                </a:lnTo>
              </a:path>
            </a:pathLst>
          </a:custGeom>
          <a:ln w="10160">
            <a:solidFill>
              <a:srgbClr val="CCCCCC"/>
            </a:solidFill>
          </a:ln>
        </p:spPr>
        <p:txBody>
          <a:bodyPr wrap="square" lIns="0" tIns="0" rIns="0" bIns="0" rtlCol="0"/>
          <a:lstStyle/>
          <a:p>
            <a:endParaRPr/>
          </a:p>
        </p:txBody>
      </p:sp>
      <p:sp>
        <p:nvSpPr>
          <p:cNvPr id="4" name="object 4"/>
          <p:cNvSpPr/>
          <p:nvPr/>
        </p:nvSpPr>
        <p:spPr>
          <a:xfrm>
            <a:off x="1087119" y="2814323"/>
            <a:ext cx="0" cy="2443480"/>
          </a:xfrm>
          <a:custGeom>
            <a:avLst/>
            <a:gdLst/>
            <a:ahLst/>
            <a:cxnLst/>
            <a:rect l="l" t="t" r="r" b="b"/>
            <a:pathLst>
              <a:path h="2443479">
                <a:moveTo>
                  <a:pt x="0" y="2443471"/>
                </a:moveTo>
                <a:lnTo>
                  <a:pt x="0" y="0"/>
                </a:lnTo>
              </a:path>
            </a:pathLst>
          </a:custGeom>
          <a:ln w="10160">
            <a:solidFill>
              <a:srgbClr val="CCCCC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section_3/</a:t>
            </a:r>
            <a:r>
              <a:rPr spc="105" dirty="0">
                <a:solidFill>
                  <a:srgbClr val="000080"/>
                </a:solidFill>
                <a:hlinkClick r:id="rId2"/>
              </a:rPr>
              <a:t>RecursiveFibTracer.java</a:t>
            </a:r>
          </a:p>
        </p:txBody>
      </p:sp>
      <p:sp>
        <p:nvSpPr>
          <p:cNvPr id="6" name="object 6"/>
          <p:cNvSpPr/>
          <p:nvPr/>
        </p:nvSpPr>
        <p:spPr>
          <a:xfrm>
            <a:off x="741680" y="934723"/>
            <a:ext cx="5852160" cy="1534160"/>
          </a:xfrm>
          <a:custGeom>
            <a:avLst/>
            <a:gdLst/>
            <a:ahLst/>
            <a:cxnLst/>
            <a:rect l="l" t="t" r="r" b="b"/>
            <a:pathLst>
              <a:path w="5852159" h="1534160">
                <a:moveTo>
                  <a:pt x="0" y="0"/>
                </a:moveTo>
                <a:lnTo>
                  <a:pt x="5852160" y="0"/>
                </a:lnTo>
                <a:lnTo>
                  <a:pt x="5852160" y="1534160"/>
                </a:lnTo>
                <a:lnTo>
                  <a:pt x="0" y="1534160"/>
                </a:lnTo>
                <a:lnTo>
                  <a:pt x="0" y="0"/>
                </a:lnTo>
                <a:close/>
              </a:path>
            </a:pathLst>
          </a:custGeom>
          <a:ln w="10160">
            <a:solidFill>
              <a:srgbClr val="000000"/>
            </a:solidFill>
          </a:ln>
        </p:spPr>
        <p:txBody>
          <a:bodyPr wrap="square" lIns="0" tIns="0" rIns="0" bIns="0" rtlCol="0"/>
          <a:lstStyle/>
          <a:p>
            <a:endParaRPr/>
          </a:p>
        </p:txBody>
      </p:sp>
      <p:sp>
        <p:nvSpPr>
          <p:cNvPr id="7" name="object 7"/>
          <p:cNvSpPr/>
          <p:nvPr/>
        </p:nvSpPr>
        <p:spPr>
          <a:xfrm>
            <a:off x="6426200" y="939800"/>
            <a:ext cx="162559" cy="15240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416040" y="939800"/>
            <a:ext cx="172719" cy="416560"/>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23900" y="1009650"/>
            <a:ext cx="4855210" cy="4212050"/>
          </a:xfrm>
          <a:prstGeom prst="rect">
            <a:avLst/>
          </a:prstGeom>
        </p:spPr>
        <p:txBody>
          <a:bodyPr vert="horz" wrap="square" lIns="0" tIns="0" rIns="0" bIns="0" rtlCol="0">
            <a:spAutoFit/>
          </a:bodyPr>
          <a:lstStyle/>
          <a:p>
            <a:pPr marL="262255">
              <a:lnSpc>
                <a:spcPts val="1230"/>
              </a:lnSpc>
              <a:tabLst>
                <a:tab pos="499745" algn="l"/>
              </a:tabLst>
            </a:pPr>
            <a:r>
              <a:rPr sz="1050" b="1" spc="-10" dirty="0">
                <a:solidFill>
                  <a:srgbClr val="0073FF"/>
                </a:solidFill>
                <a:latin typeface="Courier New"/>
                <a:cs typeface="Courier New"/>
              </a:rPr>
              <a:t>1	</a:t>
            </a:r>
            <a:r>
              <a:rPr sz="1050" spc="-10" dirty="0">
                <a:solidFill>
                  <a:srgbClr val="CC0066"/>
                </a:solidFill>
                <a:latin typeface="Courier New"/>
                <a:cs typeface="Courier New"/>
              </a:rPr>
              <a:t>import</a:t>
            </a:r>
            <a:r>
              <a:rPr sz="1050" spc="-15" dirty="0">
                <a:solidFill>
                  <a:srgbClr val="CC0066"/>
                </a:solidFill>
                <a:latin typeface="Courier New"/>
                <a:cs typeface="Courier New"/>
              </a:rPr>
              <a:t> </a:t>
            </a:r>
            <a:r>
              <a:rPr sz="1050" spc="-10" dirty="0">
                <a:latin typeface="Courier New"/>
                <a:cs typeface="Courier New"/>
              </a:rPr>
              <a:t>java.util.Scanner;</a:t>
            </a:r>
            <a:endParaRPr sz="1050" dirty="0">
              <a:latin typeface="Courier New"/>
              <a:cs typeface="Courier New"/>
            </a:endParaRPr>
          </a:p>
          <a:p>
            <a:pPr marL="262255">
              <a:lnSpc>
                <a:spcPts val="1200"/>
              </a:lnSpc>
            </a:pPr>
            <a:r>
              <a:rPr sz="1050" b="1" spc="-10" dirty="0">
                <a:solidFill>
                  <a:srgbClr val="0073FF"/>
                </a:solidFill>
                <a:latin typeface="Courier New"/>
                <a:cs typeface="Courier New"/>
              </a:rPr>
              <a:t>2</a:t>
            </a:r>
            <a:endParaRPr sz="1050" dirty="0">
              <a:latin typeface="Courier New"/>
              <a:cs typeface="Courier New"/>
            </a:endParaRPr>
          </a:p>
          <a:p>
            <a:pPr marL="262255">
              <a:lnSpc>
                <a:spcPts val="1180"/>
              </a:lnSpc>
              <a:tabLst>
                <a:tab pos="499745" algn="l"/>
              </a:tabLst>
            </a:pPr>
            <a:r>
              <a:rPr sz="1050" b="1" spc="-10" dirty="0">
                <a:solidFill>
                  <a:srgbClr val="0073FF"/>
                </a:solidFill>
                <a:latin typeface="Courier New"/>
                <a:cs typeface="Courier New"/>
              </a:rPr>
              <a:t>3	</a:t>
            </a:r>
            <a:r>
              <a:rPr sz="1050" spc="-10" dirty="0">
                <a:latin typeface="Courier New"/>
                <a:cs typeface="Courier New"/>
              </a:rPr>
              <a:t>/**</a:t>
            </a:r>
            <a:endParaRPr sz="1050" dirty="0">
              <a:latin typeface="Courier New"/>
              <a:cs typeface="Courier New"/>
            </a:endParaRPr>
          </a:p>
          <a:p>
            <a:pPr marL="737870" indent="-475615">
              <a:lnSpc>
                <a:spcPts val="1420"/>
              </a:lnSpc>
              <a:buSzPct val="84000"/>
              <a:buFont typeface="Courier New"/>
              <a:buAutoNum type="arabicPlain" startAt="4"/>
              <a:tabLst>
                <a:tab pos="738505" algn="l"/>
              </a:tabLst>
            </a:pPr>
            <a:r>
              <a:rPr sz="1250" spc="10" dirty="0">
                <a:solidFill>
                  <a:srgbClr val="0073FF"/>
                </a:solidFill>
                <a:latin typeface="Times New Roman"/>
                <a:cs typeface="Times New Roman"/>
              </a:rPr>
              <a:t>This program prints trace messages that </a:t>
            </a:r>
            <a:r>
              <a:rPr sz="1250" spc="15" dirty="0">
                <a:solidFill>
                  <a:srgbClr val="0073FF"/>
                </a:solidFill>
                <a:latin typeface="Times New Roman"/>
                <a:cs typeface="Times New Roman"/>
              </a:rPr>
              <a:t>show how </a:t>
            </a:r>
            <a:r>
              <a:rPr sz="1250" spc="10" dirty="0">
                <a:solidFill>
                  <a:srgbClr val="0073FF"/>
                </a:solidFill>
                <a:latin typeface="Times New Roman"/>
                <a:cs typeface="Times New Roman"/>
              </a:rPr>
              <a:t>often</a:t>
            </a:r>
            <a:r>
              <a:rPr sz="1250" spc="-20" dirty="0">
                <a:solidFill>
                  <a:srgbClr val="0073FF"/>
                </a:solidFill>
                <a:latin typeface="Times New Roman"/>
                <a:cs typeface="Times New Roman"/>
              </a:rPr>
              <a:t> </a:t>
            </a:r>
            <a:r>
              <a:rPr sz="1250" spc="10" dirty="0">
                <a:solidFill>
                  <a:srgbClr val="0073FF"/>
                </a:solidFill>
                <a:latin typeface="Times New Roman"/>
                <a:cs typeface="Times New Roman"/>
              </a:rPr>
              <a:t>the</a:t>
            </a:r>
            <a:endParaRPr sz="1250" dirty="0">
              <a:latin typeface="Times New Roman"/>
              <a:cs typeface="Times New Roman"/>
            </a:endParaRPr>
          </a:p>
          <a:p>
            <a:pPr marL="737870" indent="-475615">
              <a:lnSpc>
                <a:spcPts val="1470"/>
              </a:lnSpc>
              <a:buSzPct val="84000"/>
              <a:buFont typeface="Courier New"/>
              <a:buAutoNum type="arabicPlain" startAt="4"/>
              <a:tabLst>
                <a:tab pos="738505" algn="l"/>
              </a:tabLst>
            </a:pPr>
            <a:r>
              <a:rPr sz="1250" spc="10" dirty="0">
                <a:solidFill>
                  <a:srgbClr val="0073FF"/>
                </a:solidFill>
                <a:latin typeface="Times New Roman"/>
                <a:cs typeface="Times New Roman"/>
              </a:rPr>
              <a:t>recursive </a:t>
            </a:r>
            <a:r>
              <a:rPr sz="1250" spc="15" dirty="0">
                <a:solidFill>
                  <a:srgbClr val="0073FF"/>
                </a:solidFill>
                <a:latin typeface="Times New Roman"/>
                <a:cs typeface="Times New Roman"/>
              </a:rPr>
              <a:t>method </a:t>
            </a:r>
            <a:r>
              <a:rPr sz="1250" spc="10" dirty="0">
                <a:solidFill>
                  <a:srgbClr val="0073FF"/>
                </a:solidFill>
                <a:latin typeface="Times New Roman"/>
                <a:cs typeface="Times New Roman"/>
              </a:rPr>
              <a:t>for computing Fibonacci numbers calls</a:t>
            </a:r>
            <a:r>
              <a:rPr sz="1250" spc="30" dirty="0">
                <a:solidFill>
                  <a:srgbClr val="0073FF"/>
                </a:solidFill>
                <a:latin typeface="Times New Roman"/>
                <a:cs typeface="Times New Roman"/>
              </a:rPr>
              <a:t> </a:t>
            </a:r>
            <a:r>
              <a:rPr sz="1250" spc="5" dirty="0">
                <a:solidFill>
                  <a:srgbClr val="0073FF"/>
                </a:solidFill>
                <a:latin typeface="Times New Roman"/>
                <a:cs typeface="Times New Roman"/>
              </a:rPr>
              <a:t>itself.</a:t>
            </a:r>
            <a:endParaRPr sz="1250" dirty="0">
              <a:latin typeface="Times New Roman"/>
              <a:cs typeface="Times New Roman"/>
            </a:endParaRPr>
          </a:p>
          <a:p>
            <a:pPr marL="262255">
              <a:lnSpc>
                <a:spcPct val="100000"/>
              </a:lnSpc>
              <a:spcBef>
                <a:spcPts val="30"/>
              </a:spcBef>
              <a:tabLst>
                <a:tab pos="499745" algn="l"/>
              </a:tabLst>
            </a:pPr>
            <a:r>
              <a:rPr sz="1000" b="1" spc="20" dirty="0">
                <a:solidFill>
                  <a:srgbClr val="0073FF"/>
                </a:solidFill>
                <a:latin typeface="Courier New"/>
                <a:cs typeface="Courier New"/>
              </a:rPr>
              <a:t>6	</a:t>
            </a:r>
            <a:r>
              <a:rPr sz="1000" spc="20" dirty="0">
                <a:latin typeface="Courier New"/>
                <a:cs typeface="Courier New"/>
              </a:rPr>
              <a:t>*/</a:t>
            </a:r>
            <a:endParaRPr sz="1000" dirty="0">
              <a:latin typeface="Courier New"/>
              <a:cs typeface="Courier New"/>
            </a:endParaRPr>
          </a:p>
          <a:p>
            <a:pPr marL="262255">
              <a:lnSpc>
                <a:spcPts val="1175"/>
              </a:lnSpc>
              <a:tabLst>
                <a:tab pos="499745" algn="l"/>
              </a:tabLst>
            </a:pPr>
            <a:r>
              <a:rPr sz="1000" b="1" spc="20" dirty="0">
                <a:solidFill>
                  <a:srgbClr val="0073FF"/>
                </a:solidFill>
                <a:latin typeface="Courier New"/>
                <a:cs typeface="Courier New"/>
              </a:rPr>
              <a:t>7	</a:t>
            </a:r>
            <a:r>
              <a:rPr sz="1000" spc="20" dirty="0">
                <a:solidFill>
                  <a:srgbClr val="CC0066"/>
                </a:solidFill>
                <a:latin typeface="Courier New"/>
                <a:cs typeface="Courier New"/>
              </a:rPr>
              <a:t>public class</a:t>
            </a:r>
            <a:r>
              <a:rPr sz="1000" spc="35" dirty="0">
                <a:solidFill>
                  <a:srgbClr val="CC0066"/>
                </a:solidFill>
                <a:latin typeface="Courier New"/>
                <a:cs typeface="Courier New"/>
              </a:rPr>
              <a:t> </a:t>
            </a:r>
            <a:r>
              <a:rPr sz="1000" spc="20" dirty="0">
                <a:latin typeface="Courier New"/>
                <a:cs typeface="Courier New"/>
              </a:rPr>
              <a:t>RecursiveFibTracer</a:t>
            </a:r>
            <a:endParaRPr sz="1000" dirty="0">
              <a:latin typeface="Courier New"/>
              <a:cs typeface="Courier New"/>
            </a:endParaRPr>
          </a:p>
          <a:p>
            <a:pPr marL="262255">
              <a:lnSpc>
                <a:spcPts val="1205"/>
              </a:lnSpc>
              <a:tabLst>
                <a:tab pos="499745" algn="l"/>
              </a:tabLst>
            </a:pPr>
            <a:r>
              <a:rPr sz="1050" b="1" spc="-10" dirty="0">
                <a:solidFill>
                  <a:srgbClr val="0073FF"/>
                </a:solidFill>
                <a:latin typeface="Courier New"/>
                <a:cs typeface="Courier New"/>
              </a:rPr>
              <a:t>8	</a:t>
            </a:r>
            <a:r>
              <a:rPr sz="1050" spc="-10" dirty="0">
                <a:latin typeface="Courier New"/>
                <a:cs typeface="Courier New"/>
              </a:rPr>
              <a:t>{</a:t>
            </a:r>
            <a:endParaRPr sz="1050" dirty="0">
              <a:latin typeface="Courier New"/>
              <a:cs typeface="Courier New"/>
            </a:endParaRPr>
          </a:p>
          <a:p>
            <a:pPr marL="262255">
              <a:lnSpc>
                <a:spcPts val="1230"/>
              </a:lnSpc>
              <a:tabLst>
                <a:tab pos="737870" algn="l"/>
              </a:tabLst>
            </a:pPr>
            <a:r>
              <a:rPr sz="1050" b="1" spc="-10" dirty="0">
                <a:solidFill>
                  <a:srgbClr val="0073FF"/>
                </a:solidFill>
                <a:latin typeface="Courier New"/>
                <a:cs typeface="Courier New"/>
              </a:rPr>
              <a:t>9	</a:t>
            </a:r>
            <a:r>
              <a:rPr sz="1050" spc="-10" dirty="0">
                <a:solidFill>
                  <a:srgbClr val="CC0066"/>
                </a:solidFill>
                <a:latin typeface="Courier New"/>
                <a:cs typeface="Courier New"/>
              </a:rPr>
              <a:t>public static void </a:t>
            </a:r>
            <a:r>
              <a:rPr sz="1050" spc="-10" dirty="0">
                <a:latin typeface="Courier New"/>
                <a:cs typeface="Courier New"/>
              </a:rPr>
              <a:t>main(String[]</a:t>
            </a:r>
            <a:r>
              <a:rPr sz="1050" spc="25" dirty="0">
                <a:latin typeface="Courier New"/>
                <a:cs typeface="Courier New"/>
              </a:rPr>
              <a:t> </a:t>
            </a:r>
            <a:r>
              <a:rPr sz="1050" spc="-10" dirty="0">
                <a:latin typeface="Courier New"/>
                <a:cs typeface="Courier New"/>
              </a:rPr>
              <a:t>args)</a:t>
            </a:r>
            <a:endParaRPr sz="1050" dirty="0">
              <a:latin typeface="Courier New"/>
              <a:cs typeface="Courier New"/>
            </a:endParaRPr>
          </a:p>
          <a:p>
            <a:pPr marL="12700">
              <a:lnSpc>
                <a:spcPct val="100000"/>
              </a:lnSpc>
              <a:spcBef>
                <a:spcPts val="50"/>
              </a:spcBef>
            </a:pPr>
            <a:r>
              <a:rPr sz="1500" b="1" spc="-5" dirty="0">
                <a:latin typeface="Arial"/>
                <a:cs typeface="Arial"/>
              </a:rPr>
              <a:t>Program</a:t>
            </a:r>
            <a:r>
              <a:rPr sz="1500" b="1" spc="-100" dirty="0">
                <a:latin typeface="Arial"/>
                <a:cs typeface="Arial"/>
              </a:rPr>
              <a:t> </a:t>
            </a:r>
            <a:r>
              <a:rPr sz="1500" b="1" spc="-5" dirty="0">
                <a:latin typeface="Arial"/>
                <a:cs typeface="Arial"/>
              </a:rPr>
              <a:t>Run:</a:t>
            </a:r>
            <a:endParaRPr sz="1500" dirty="0">
              <a:latin typeface="Arial"/>
              <a:cs typeface="Arial"/>
            </a:endParaRPr>
          </a:p>
          <a:p>
            <a:pPr>
              <a:lnSpc>
                <a:spcPct val="100000"/>
              </a:lnSpc>
              <a:spcBef>
                <a:spcPts val="0"/>
              </a:spcBef>
            </a:pPr>
            <a:endParaRPr sz="1400" dirty="0">
              <a:latin typeface="Times New Roman"/>
              <a:cs typeface="Times New Roman"/>
            </a:endParaRPr>
          </a:p>
          <a:p>
            <a:pPr marL="432434" algn="just">
              <a:lnSpc>
                <a:spcPct val="100000"/>
              </a:lnSpc>
            </a:pPr>
            <a:r>
              <a:rPr sz="1050" spc="15" dirty="0">
                <a:latin typeface="Courier" charset="0"/>
                <a:cs typeface="Courier" charset="0"/>
              </a:rPr>
              <a:t>Enter n:</a:t>
            </a:r>
            <a:r>
              <a:rPr sz="1050" spc="-85" dirty="0">
                <a:latin typeface="Courier" charset="0"/>
                <a:cs typeface="Courier" charset="0"/>
              </a:rPr>
              <a:t> </a:t>
            </a:r>
            <a:r>
              <a:rPr sz="1050" spc="15" dirty="0">
                <a:latin typeface="Courier" charset="0"/>
                <a:cs typeface="Courier" charset="0"/>
              </a:rPr>
              <a:t>6</a:t>
            </a:r>
            <a:endParaRPr sz="1050" dirty="0">
              <a:latin typeface="Courier" charset="0"/>
              <a:cs typeface="Courier" charset="0"/>
            </a:endParaRPr>
          </a:p>
          <a:p>
            <a:pPr marL="432434" marR="2851785" algn="just">
              <a:lnSpc>
                <a:spcPct val="101600"/>
              </a:lnSpc>
            </a:pPr>
            <a:r>
              <a:rPr sz="1050" spc="15" dirty="0">
                <a:latin typeface="Courier" charset="0"/>
                <a:cs typeface="Courier" charset="0"/>
              </a:rPr>
              <a:t>Entering fib: n =</a:t>
            </a:r>
            <a:r>
              <a:rPr sz="1050" spc="-85" dirty="0">
                <a:latin typeface="Courier" charset="0"/>
                <a:cs typeface="Courier" charset="0"/>
              </a:rPr>
              <a:t> </a:t>
            </a:r>
            <a:r>
              <a:rPr sz="1050" spc="15" dirty="0">
                <a:latin typeface="Courier" charset="0"/>
                <a:cs typeface="Courier" charset="0"/>
              </a:rPr>
              <a:t>6  Entering fib: n =</a:t>
            </a:r>
            <a:r>
              <a:rPr sz="1050" spc="-85" dirty="0">
                <a:latin typeface="Courier" charset="0"/>
                <a:cs typeface="Courier" charset="0"/>
              </a:rPr>
              <a:t> </a:t>
            </a:r>
            <a:r>
              <a:rPr sz="1050" spc="15" dirty="0">
                <a:latin typeface="Courier" charset="0"/>
                <a:cs typeface="Courier" charset="0"/>
              </a:rPr>
              <a:t>5  Entering fib: n =</a:t>
            </a:r>
            <a:r>
              <a:rPr sz="1050" spc="-85" dirty="0">
                <a:latin typeface="Courier" charset="0"/>
                <a:cs typeface="Courier" charset="0"/>
              </a:rPr>
              <a:t> </a:t>
            </a:r>
            <a:r>
              <a:rPr sz="1050" spc="15" dirty="0">
                <a:latin typeface="Courier" charset="0"/>
                <a:cs typeface="Courier" charset="0"/>
              </a:rPr>
              <a:t>4  Entering fib: n =</a:t>
            </a:r>
            <a:r>
              <a:rPr sz="1050" spc="-85" dirty="0">
                <a:latin typeface="Courier" charset="0"/>
                <a:cs typeface="Courier" charset="0"/>
              </a:rPr>
              <a:t> </a:t>
            </a:r>
            <a:r>
              <a:rPr sz="1050" spc="15" dirty="0">
                <a:latin typeface="Courier" charset="0"/>
                <a:cs typeface="Courier" charset="0"/>
              </a:rPr>
              <a:t>3  Entering fib: n =</a:t>
            </a:r>
            <a:r>
              <a:rPr sz="1050" spc="-85" dirty="0">
                <a:latin typeface="Courier" charset="0"/>
                <a:cs typeface="Courier" charset="0"/>
              </a:rPr>
              <a:t> </a:t>
            </a:r>
            <a:r>
              <a:rPr sz="1050" spc="15" dirty="0">
                <a:latin typeface="Courier" charset="0"/>
                <a:cs typeface="Courier" charset="0"/>
              </a:rPr>
              <a:t>2</a:t>
            </a:r>
            <a:endParaRPr sz="1050" dirty="0">
              <a:latin typeface="Courier" charset="0"/>
              <a:cs typeface="Courier" charset="0"/>
            </a:endParaRPr>
          </a:p>
          <a:p>
            <a:pPr marL="432434" marR="1534795" algn="just">
              <a:lnSpc>
                <a:spcPct val="101600"/>
              </a:lnSpc>
            </a:pPr>
            <a:r>
              <a:rPr sz="1050" spc="15" dirty="0">
                <a:latin typeface="Courier" charset="0"/>
                <a:cs typeface="Courier" charset="0"/>
              </a:rPr>
              <a:t>Exiting fib: n = 2 return value =</a:t>
            </a:r>
            <a:r>
              <a:rPr sz="1050" spc="-85" dirty="0">
                <a:latin typeface="Courier" charset="0"/>
                <a:cs typeface="Courier" charset="0"/>
              </a:rPr>
              <a:t> </a:t>
            </a:r>
            <a:r>
              <a:rPr sz="1050" spc="15" dirty="0">
                <a:latin typeface="Courier" charset="0"/>
                <a:cs typeface="Courier" charset="0"/>
              </a:rPr>
              <a:t>1  Entering fib: n =</a:t>
            </a:r>
            <a:r>
              <a:rPr sz="1050" spc="-85"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432434" marR="1534795" algn="just">
              <a:lnSpc>
                <a:spcPct val="101600"/>
              </a:lnSpc>
            </a:pPr>
            <a:r>
              <a:rPr sz="1050" spc="15" dirty="0">
                <a:latin typeface="Courier" charset="0"/>
                <a:cs typeface="Courier" charset="0"/>
              </a:rPr>
              <a:t>Exiting fib: n = 1 return value =</a:t>
            </a:r>
            <a:r>
              <a:rPr sz="1050" spc="-85" dirty="0">
                <a:latin typeface="Courier" charset="0"/>
                <a:cs typeface="Courier" charset="0"/>
              </a:rPr>
              <a:t> </a:t>
            </a:r>
            <a:r>
              <a:rPr sz="1050" spc="15" dirty="0">
                <a:latin typeface="Courier" charset="0"/>
                <a:cs typeface="Courier" charset="0"/>
              </a:rPr>
              <a:t>1  Exiting fib: n = 3 return value =</a:t>
            </a:r>
            <a:r>
              <a:rPr sz="1050" spc="-85" dirty="0">
                <a:latin typeface="Courier" charset="0"/>
                <a:cs typeface="Courier" charset="0"/>
              </a:rPr>
              <a:t> </a:t>
            </a:r>
            <a:r>
              <a:rPr sz="1050" spc="15" dirty="0">
                <a:latin typeface="Courier" charset="0"/>
                <a:cs typeface="Courier" charset="0"/>
              </a:rPr>
              <a:t>2  Entering fib: n =</a:t>
            </a:r>
            <a:r>
              <a:rPr sz="1050" spc="-85" dirty="0">
                <a:latin typeface="Courier" charset="0"/>
                <a:cs typeface="Courier" charset="0"/>
              </a:rPr>
              <a:t> </a:t>
            </a:r>
            <a:r>
              <a:rPr sz="1050" spc="15" dirty="0">
                <a:latin typeface="Courier" charset="0"/>
                <a:cs typeface="Courier" charset="0"/>
              </a:rPr>
              <a:t>2</a:t>
            </a:r>
            <a:endParaRPr sz="1050" dirty="0">
              <a:latin typeface="Courier" charset="0"/>
              <a:cs typeface="Courier" charset="0"/>
            </a:endParaRPr>
          </a:p>
          <a:p>
            <a:pPr marL="432434" marR="1534795" algn="just">
              <a:lnSpc>
                <a:spcPct val="101600"/>
              </a:lnSpc>
            </a:pPr>
            <a:r>
              <a:rPr sz="1050" spc="15" dirty="0">
                <a:latin typeface="Courier" charset="0"/>
                <a:cs typeface="Courier" charset="0"/>
              </a:rPr>
              <a:t>Exiting fib: n = 2 return value =</a:t>
            </a:r>
            <a:r>
              <a:rPr sz="1050" spc="-85" dirty="0">
                <a:latin typeface="Courier" charset="0"/>
                <a:cs typeface="Courier" charset="0"/>
              </a:rPr>
              <a:t> </a:t>
            </a:r>
            <a:r>
              <a:rPr sz="1050" spc="15" dirty="0">
                <a:latin typeface="Courier" charset="0"/>
                <a:cs typeface="Courier" charset="0"/>
              </a:rPr>
              <a:t>1  Exiting fib: n = 4 return value =</a:t>
            </a:r>
            <a:r>
              <a:rPr sz="1050" spc="-85" dirty="0">
                <a:latin typeface="Courier" charset="0"/>
                <a:cs typeface="Courier" charset="0"/>
              </a:rPr>
              <a:t> </a:t>
            </a:r>
            <a:r>
              <a:rPr sz="1050" spc="15" dirty="0">
                <a:latin typeface="Courier" charset="0"/>
                <a:cs typeface="Courier" charset="0"/>
              </a:rPr>
              <a:t>3  Entering fib: n =</a:t>
            </a:r>
            <a:r>
              <a:rPr sz="1050" spc="-85" dirty="0">
                <a:latin typeface="Courier" charset="0"/>
                <a:cs typeface="Courier" charset="0"/>
              </a:rPr>
              <a:t> </a:t>
            </a:r>
            <a:r>
              <a:rPr sz="1050" spc="15" dirty="0">
                <a:latin typeface="Courier" charset="0"/>
                <a:cs typeface="Courier" charset="0"/>
              </a:rPr>
              <a:t>3</a:t>
            </a:r>
            <a:endParaRPr sz="10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7119" y="228592"/>
            <a:ext cx="5008880" cy="3002280"/>
          </a:xfrm>
          <a:custGeom>
            <a:avLst/>
            <a:gdLst/>
            <a:ahLst/>
            <a:cxnLst/>
            <a:rect l="l" t="t" r="r" b="b"/>
            <a:pathLst>
              <a:path w="5008880" h="3002280">
                <a:moveTo>
                  <a:pt x="5008880" y="0"/>
                </a:moveTo>
                <a:lnTo>
                  <a:pt x="5008880" y="3002291"/>
                </a:lnTo>
                <a:lnTo>
                  <a:pt x="0" y="3002291"/>
                </a:lnTo>
                <a:lnTo>
                  <a:pt x="0" y="0"/>
                </a:lnTo>
              </a:path>
            </a:pathLst>
          </a:custGeom>
          <a:ln w="10160">
            <a:solidFill>
              <a:srgbClr val="CCCCCC"/>
            </a:solidFill>
          </a:ln>
        </p:spPr>
        <p:txBody>
          <a:bodyPr wrap="square" lIns="0" tIns="0" rIns="0" bIns="0" rtlCol="0"/>
          <a:lstStyle/>
          <a:p>
            <a:endParaRPr/>
          </a:p>
        </p:txBody>
      </p:sp>
      <p:sp>
        <p:nvSpPr>
          <p:cNvPr id="3" name="object 3"/>
          <p:cNvSpPr txBox="1"/>
          <p:nvPr/>
        </p:nvSpPr>
        <p:spPr>
          <a:xfrm>
            <a:off x="1143635" y="232409"/>
            <a:ext cx="2905125" cy="3000821"/>
          </a:xfrm>
          <a:prstGeom prst="rect">
            <a:avLst/>
          </a:prstGeom>
        </p:spPr>
        <p:txBody>
          <a:bodyPr vert="horz" wrap="square" lIns="0" tIns="0" rIns="0" bIns="0" rtlCol="0">
            <a:spAutoFit/>
          </a:bodyPr>
          <a:lstStyle/>
          <a:p>
            <a:pPr marL="12700" algn="just">
              <a:lnSpc>
                <a:spcPts val="1250"/>
              </a:lnSpc>
            </a:pPr>
            <a:r>
              <a:rPr sz="1050" spc="15" dirty="0">
                <a:latin typeface="Courier" charset="0"/>
                <a:cs typeface="Courier" charset="0"/>
              </a:rPr>
              <a:t>Entering fib: n =</a:t>
            </a:r>
            <a:r>
              <a:rPr sz="1050" spc="-85" dirty="0">
                <a:latin typeface="Courier" charset="0"/>
                <a:cs typeface="Courier" charset="0"/>
              </a:rPr>
              <a:t> </a:t>
            </a:r>
            <a:r>
              <a:rPr sz="1050" spc="15" dirty="0">
                <a:latin typeface="Courier" charset="0"/>
                <a:cs typeface="Courier" charset="0"/>
              </a:rPr>
              <a:t>2</a:t>
            </a:r>
            <a:endParaRPr sz="1050" dirty="0">
              <a:latin typeface="Courier" charset="0"/>
              <a:cs typeface="Courier" charset="0"/>
            </a:endParaRPr>
          </a:p>
          <a:p>
            <a:pPr marL="12700" marR="5080" algn="just">
              <a:lnSpc>
                <a:spcPts val="1280"/>
              </a:lnSpc>
              <a:spcBef>
                <a:spcPts val="15"/>
              </a:spcBef>
            </a:pPr>
            <a:r>
              <a:rPr sz="1050" spc="15" dirty="0">
                <a:latin typeface="Courier" charset="0"/>
                <a:cs typeface="Courier" charset="0"/>
              </a:rPr>
              <a:t>Exiting fib: n = 2 return value =</a:t>
            </a:r>
            <a:r>
              <a:rPr sz="1050" spc="-85" dirty="0">
                <a:latin typeface="Courier" charset="0"/>
                <a:cs typeface="Courier" charset="0"/>
              </a:rPr>
              <a:t> </a:t>
            </a:r>
            <a:r>
              <a:rPr sz="1050" spc="15" dirty="0">
                <a:latin typeface="Courier" charset="0"/>
                <a:cs typeface="Courier" charset="0"/>
              </a:rPr>
              <a:t>1  Entering fib: n =</a:t>
            </a:r>
            <a:r>
              <a:rPr sz="1050" spc="-85"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12700" marR="5080" algn="just">
              <a:lnSpc>
                <a:spcPts val="1280"/>
              </a:lnSpc>
            </a:pPr>
            <a:r>
              <a:rPr sz="1050" spc="15" dirty="0">
                <a:latin typeface="Courier" charset="0"/>
                <a:cs typeface="Courier" charset="0"/>
              </a:rPr>
              <a:t>Exiting fib: n = 1 return value =</a:t>
            </a:r>
            <a:r>
              <a:rPr sz="1050" spc="-85" dirty="0">
                <a:latin typeface="Courier" charset="0"/>
                <a:cs typeface="Courier" charset="0"/>
              </a:rPr>
              <a:t> </a:t>
            </a:r>
            <a:r>
              <a:rPr sz="1050" spc="15" dirty="0">
                <a:latin typeface="Courier" charset="0"/>
                <a:cs typeface="Courier" charset="0"/>
              </a:rPr>
              <a:t>1  Exiting fib: n = 3 return value =</a:t>
            </a:r>
            <a:r>
              <a:rPr sz="1050" spc="-85" dirty="0">
                <a:latin typeface="Courier" charset="0"/>
                <a:cs typeface="Courier" charset="0"/>
              </a:rPr>
              <a:t> </a:t>
            </a:r>
            <a:r>
              <a:rPr sz="1050" spc="15" dirty="0">
                <a:latin typeface="Courier" charset="0"/>
                <a:cs typeface="Courier" charset="0"/>
              </a:rPr>
              <a:t>2  Exiting fib: n = 5 return value =</a:t>
            </a:r>
            <a:r>
              <a:rPr sz="1050" spc="-85" dirty="0">
                <a:latin typeface="Courier" charset="0"/>
                <a:cs typeface="Courier" charset="0"/>
              </a:rPr>
              <a:t> </a:t>
            </a:r>
            <a:r>
              <a:rPr sz="1050" spc="15" dirty="0">
                <a:latin typeface="Courier" charset="0"/>
                <a:cs typeface="Courier" charset="0"/>
              </a:rPr>
              <a:t>5  Entering fib: n =</a:t>
            </a:r>
            <a:r>
              <a:rPr sz="1050" spc="-85" dirty="0">
                <a:latin typeface="Courier" charset="0"/>
                <a:cs typeface="Courier" charset="0"/>
              </a:rPr>
              <a:t> </a:t>
            </a:r>
            <a:r>
              <a:rPr sz="1050" spc="15" dirty="0">
                <a:latin typeface="Courier" charset="0"/>
                <a:cs typeface="Courier" charset="0"/>
              </a:rPr>
              <a:t>4</a:t>
            </a:r>
            <a:endParaRPr sz="1050" dirty="0">
              <a:latin typeface="Courier" charset="0"/>
              <a:cs typeface="Courier" charset="0"/>
            </a:endParaRPr>
          </a:p>
          <a:p>
            <a:pPr marL="12700" marR="1321435">
              <a:lnSpc>
                <a:spcPts val="1280"/>
              </a:lnSpc>
            </a:pPr>
            <a:r>
              <a:rPr sz="1050" spc="15" dirty="0">
                <a:latin typeface="Courier" charset="0"/>
                <a:cs typeface="Courier" charset="0"/>
              </a:rPr>
              <a:t>Entering fib: n =</a:t>
            </a:r>
            <a:r>
              <a:rPr sz="1050" spc="-85" dirty="0">
                <a:latin typeface="Courier" charset="0"/>
                <a:cs typeface="Courier" charset="0"/>
              </a:rPr>
              <a:t> </a:t>
            </a:r>
            <a:r>
              <a:rPr sz="1050" spc="15" dirty="0">
                <a:latin typeface="Courier" charset="0"/>
                <a:cs typeface="Courier" charset="0"/>
              </a:rPr>
              <a:t>3  Entering fib: n =</a:t>
            </a:r>
            <a:r>
              <a:rPr sz="1050" spc="-85" dirty="0">
                <a:latin typeface="Courier" charset="0"/>
                <a:cs typeface="Courier" charset="0"/>
              </a:rPr>
              <a:t> </a:t>
            </a:r>
            <a:r>
              <a:rPr sz="1050" spc="15" dirty="0">
                <a:latin typeface="Courier" charset="0"/>
                <a:cs typeface="Courier" charset="0"/>
              </a:rPr>
              <a:t>2</a:t>
            </a:r>
            <a:endParaRPr sz="1050" dirty="0">
              <a:latin typeface="Courier" charset="0"/>
              <a:cs typeface="Courier" charset="0"/>
            </a:endParaRPr>
          </a:p>
          <a:p>
            <a:pPr marL="12700" marR="5080" algn="just">
              <a:lnSpc>
                <a:spcPts val="1280"/>
              </a:lnSpc>
            </a:pPr>
            <a:r>
              <a:rPr sz="1050" spc="15" dirty="0">
                <a:latin typeface="Courier" charset="0"/>
                <a:cs typeface="Courier" charset="0"/>
              </a:rPr>
              <a:t>Exiting fib: n = 2 return value =</a:t>
            </a:r>
            <a:r>
              <a:rPr sz="1050" spc="-85" dirty="0">
                <a:latin typeface="Courier" charset="0"/>
                <a:cs typeface="Courier" charset="0"/>
              </a:rPr>
              <a:t> </a:t>
            </a:r>
            <a:r>
              <a:rPr sz="1050" spc="15" dirty="0">
                <a:latin typeface="Courier" charset="0"/>
                <a:cs typeface="Courier" charset="0"/>
              </a:rPr>
              <a:t>1  Entering fib: n =</a:t>
            </a:r>
            <a:r>
              <a:rPr sz="1050" spc="-85"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12700" marR="5080" algn="just">
              <a:lnSpc>
                <a:spcPts val="1280"/>
              </a:lnSpc>
            </a:pPr>
            <a:r>
              <a:rPr sz="1050" spc="15" dirty="0">
                <a:latin typeface="Courier" charset="0"/>
                <a:cs typeface="Courier" charset="0"/>
              </a:rPr>
              <a:t>Exiting fib: n = 1 return value =</a:t>
            </a:r>
            <a:r>
              <a:rPr sz="1050" spc="-85" dirty="0">
                <a:latin typeface="Courier" charset="0"/>
                <a:cs typeface="Courier" charset="0"/>
              </a:rPr>
              <a:t> </a:t>
            </a:r>
            <a:r>
              <a:rPr sz="1050" spc="15" dirty="0">
                <a:latin typeface="Courier" charset="0"/>
                <a:cs typeface="Courier" charset="0"/>
              </a:rPr>
              <a:t>1  Exiting fib: n = 3 return value =</a:t>
            </a:r>
            <a:r>
              <a:rPr sz="1050" spc="-85" dirty="0">
                <a:latin typeface="Courier" charset="0"/>
                <a:cs typeface="Courier" charset="0"/>
              </a:rPr>
              <a:t> </a:t>
            </a:r>
            <a:r>
              <a:rPr sz="1050" spc="15" dirty="0">
                <a:latin typeface="Courier" charset="0"/>
                <a:cs typeface="Courier" charset="0"/>
              </a:rPr>
              <a:t>2  Entering fib: n =</a:t>
            </a:r>
            <a:r>
              <a:rPr sz="1050" spc="-85" dirty="0">
                <a:latin typeface="Courier" charset="0"/>
                <a:cs typeface="Courier" charset="0"/>
              </a:rPr>
              <a:t> </a:t>
            </a:r>
            <a:r>
              <a:rPr sz="1050" spc="15" dirty="0">
                <a:latin typeface="Courier" charset="0"/>
                <a:cs typeface="Courier" charset="0"/>
              </a:rPr>
              <a:t>2</a:t>
            </a:r>
            <a:endParaRPr sz="1050" dirty="0">
              <a:latin typeface="Courier" charset="0"/>
              <a:cs typeface="Courier" charset="0"/>
            </a:endParaRPr>
          </a:p>
          <a:p>
            <a:pPr marL="12700" marR="5080" algn="just">
              <a:lnSpc>
                <a:spcPts val="1280"/>
              </a:lnSpc>
            </a:pPr>
            <a:r>
              <a:rPr sz="1050" spc="15" dirty="0">
                <a:latin typeface="Courier" charset="0"/>
                <a:cs typeface="Courier" charset="0"/>
              </a:rPr>
              <a:t>Exiting fib: n = 2 return value =</a:t>
            </a:r>
            <a:r>
              <a:rPr sz="1050" spc="-85" dirty="0">
                <a:latin typeface="Courier" charset="0"/>
                <a:cs typeface="Courier" charset="0"/>
              </a:rPr>
              <a:t> </a:t>
            </a:r>
            <a:r>
              <a:rPr sz="1050" spc="15" dirty="0">
                <a:latin typeface="Courier" charset="0"/>
                <a:cs typeface="Courier" charset="0"/>
              </a:rPr>
              <a:t>1  Exiting fib: n = 4 return value =</a:t>
            </a:r>
            <a:r>
              <a:rPr sz="1050" spc="-85" dirty="0">
                <a:latin typeface="Courier" charset="0"/>
                <a:cs typeface="Courier" charset="0"/>
              </a:rPr>
              <a:t> </a:t>
            </a:r>
            <a:r>
              <a:rPr sz="1050" spc="15" dirty="0">
                <a:latin typeface="Courier" charset="0"/>
                <a:cs typeface="Courier" charset="0"/>
              </a:rPr>
              <a:t>3  Exiting fib: n = 6 return value =</a:t>
            </a:r>
            <a:r>
              <a:rPr sz="1050" spc="-85" dirty="0">
                <a:latin typeface="Courier" charset="0"/>
                <a:cs typeface="Courier" charset="0"/>
              </a:rPr>
              <a:t> </a:t>
            </a:r>
            <a:r>
              <a:rPr sz="1050" spc="15" dirty="0">
                <a:latin typeface="Courier" charset="0"/>
                <a:cs typeface="Courier" charset="0"/>
              </a:rPr>
              <a:t>8  fib(6) =</a:t>
            </a:r>
            <a:r>
              <a:rPr sz="1050" spc="-85" dirty="0">
                <a:latin typeface="Courier" charset="0"/>
                <a:cs typeface="Courier" charset="0"/>
              </a:rPr>
              <a:t> </a:t>
            </a:r>
            <a:r>
              <a:rPr sz="1050" spc="15" dirty="0">
                <a:latin typeface="Courier" charset="0"/>
                <a:cs typeface="Courier" charset="0"/>
              </a:rPr>
              <a:t>8</a:t>
            </a:r>
            <a:endParaRPr sz="10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3"/>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0" rIns="0" bIns="0" rtlCol="0">
            <a:spAutoFit/>
          </a:bodyPr>
          <a:lstStyle/>
          <a:p>
            <a:pPr marL="12700">
              <a:lnSpc>
                <a:spcPts val="2810"/>
              </a:lnSpc>
            </a:pPr>
            <a:r>
              <a:rPr spc="145" dirty="0"/>
              <a:t>Call </a:t>
            </a:r>
            <a:r>
              <a:rPr spc="95" dirty="0"/>
              <a:t>Tree </a:t>
            </a:r>
            <a:r>
              <a:rPr spc="130" dirty="0"/>
              <a:t>for</a:t>
            </a:r>
            <a:r>
              <a:rPr spc="-130" dirty="0"/>
              <a:t> </a:t>
            </a:r>
            <a:r>
              <a:rPr spc="200" dirty="0"/>
              <a:t>Computing</a:t>
            </a:r>
          </a:p>
          <a:p>
            <a:pPr marL="12700">
              <a:lnSpc>
                <a:spcPts val="2810"/>
              </a:lnSpc>
            </a:pPr>
            <a:r>
              <a:rPr spc="430" dirty="0">
                <a:latin typeface="Trebuchet MS"/>
                <a:cs typeface="Trebuchet MS"/>
              </a:rPr>
              <a:t>fib(6)</a:t>
            </a:r>
          </a:p>
        </p:txBody>
      </p:sp>
      <p:sp>
        <p:nvSpPr>
          <p:cNvPr id="4" name="object 4"/>
          <p:cNvSpPr/>
          <p:nvPr/>
        </p:nvSpPr>
        <p:spPr>
          <a:xfrm>
            <a:off x="929639" y="1315719"/>
            <a:ext cx="4815840" cy="231647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13448" y="3817620"/>
            <a:ext cx="4309110" cy="230832"/>
          </a:xfrm>
          <a:prstGeom prst="rect">
            <a:avLst/>
          </a:prstGeom>
        </p:spPr>
        <p:txBody>
          <a:bodyPr vert="horz" wrap="square" lIns="0" tIns="0" rIns="0" bIns="0" rtlCol="0">
            <a:spAutoFit/>
          </a:bodyPr>
          <a:lstStyle/>
          <a:p>
            <a:pPr marL="12700">
              <a:lnSpc>
                <a:spcPct val="100000"/>
              </a:lnSpc>
            </a:pPr>
            <a:r>
              <a:rPr sz="1500" b="1" spc="-5" dirty="0">
                <a:latin typeface="Arial"/>
                <a:cs typeface="Arial"/>
              </a:rPr>
              <a:t>Figure 2 </a:t>
            </a:r>
            <a:r>
              <a:rPr sz="1500" spc="-5" dirty="0">
                <a:latin typeface="Arial"/>
                <a:cs typeface="Arial"/>
              </a:rPr>
              <a:t>Call Pattern of the Recursive </a:t>
            </a:r>
            <a:r>
              <a:rPr sz="1500" spc="-5" dirty="0">
                <a:latin typeface="Courier" charset="0"/>
                <a:cs typeface="Courier" charset="0"/>
              </a:rPr>
              <a:t>fib</a:t>
            </a:r>
            <a:r>
              <a:rPr sz="1500" spc="-535" dirty="0">
                <a:latin typeface="Courier" charset="0"/>
                <a:cs typeface="Courier" charset="0"/>
              </a:rPr>
              <a:t> </a:t>
            </a:r>
            <a:r>
              <a:rPr sz="1500" spc="-5" dirty="0">
                <a:latin typeface="Arial"/>
                <a:cs typeface="Arial"/>
              </a:rPr>
              <a:t>Method</a:t>
            </a:r>
            <a:endParaRPr sz="1500" dirty="0">
              <a:latin typeface="Arial"/>
              <a:cs typeface="Aria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839" y="431800"/>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353695">
              <a:lnSpc>
                <a:spcPct val="100000"/>
              </a:lnSpc>
            </a:pPr>
            <a:r>
              <a:rPr sz="1800" b="0" spc="-5" dirty="0">
                <a:latin typeface="Arial"/>
                <a:cs typeface="Arial"/>
              </a:rPr>
              <a:t>Also called the </a:t>
            </a:r>
            <a:r>
              <a:rPr sz="1800" b="0" i="1" spc="-10" dirty="0">
                <a:latin typeface="Arial"/>
                <a:cs typeface="Arial"/>
              </a:rPr>
              <a:t>n</a:t>
            </a:r>
            <a:r>
              <a:rPr sz="2250" b="0" spc="-15" baseline="24074" dirty="0">
                <a:latin typeface="Arial"/>
                <a:cs typeface="Arial"/>
              </a:rPr>
              <a:t>th </a:t>
            </a:r>
            <a:r>
              <a:rPr sz="1800" b="0" i="1" spc="-5" dirty="0">
                <a:latin typeface="Arial"/>
                <a:cs typeface="Arial"/>
              </a:rPr>
              <a:t>triangle</a:t>
            </a:r>
            <a:r>
              <a:rPr sz="1800" b="0" i="1" spc="30" dirty="0">
                <a:latin typeface="Arial"/>
                <a:cs typeface="Arial"/>
              </a:rPr>
              <a:t> </a:t>
            </a:r>
            <a:r>
              <a:rPr sz="1800" b="0" i="1" spc="-5" dirty="0">
                <a:latin typeface="Arial"/>
                <a:cs typeface="Arial"/>
              </a:rPr>
              <a:t>number</a:t>
            </a:r>
            <a:endParaRPr sz="1800" dirty="0">
              <a:latin typeface="Arial"/>
              <a:cs typeface="Arial"/>
            </a:endParaRPr>
          </a:p>
        </p:txBody>
      </p:sp>
      <p:sp>
        <p:nvSpPr>
          <p:cNvPr id="4" name="object 4"/>
          <p:cNvSpPr/>
          <p:nvPr/>
        </p:nvSpPr>
        <p:spPr>
          <a:xfrm>
            <a:off x="878839" y="80772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680720"/>
            <a:ext cx="2985770" cy="274320"/>
          </a:xfrm>
          <a:prstGeom prst="rect">
            <a:avLst/>
          </a:prstGeom>
        </p:spPr>
        <p:txBody>
          <a:bodyPr vert="horz" wrap="square" lIns="0" tIns="0" rIns="0" bIns="0" rtlCol="0">
            <a:spAutoFit/>
          </a:bodyPr>
          <a:lstStyle/>
          <a:p>
            <a:pPr marL="12700">
              <a:lnSpc>
                <a:spcPct val="100000"/>
              </a:lnSpc>
            </a:pPr>
            <a:r>
              <a:rPr sz="1800" spc="-5" dirty="0">
                <a:latin typeface="Arial"/>
                <a:cs typeface="Arial"/>
              </a:rPr>
              <a:t>The third triangle number is</a:t>
            </a:r>
            <a:r>
              <a:rPr sz="1800" spc="-75" dirty="0">
                <a:latin typeface="Arial"/>
                <a:cs typeface="Arial"/>
              </a:rPr>
              <a:t> </a:t>
            </a:r>
            <a:r>
              <a:rPr sz="1800" spc="-5" dirty="0">
                <a:latin typeface="Arial"/>
                <a:cs typeface="Arial"/>
              </a:rPr>
              <a:t>6</a:t>
            </a:r>
            <a:endParaRPr sz="1800">
              <a:latin typeface="Arial"/>
              <a:cs typeface="Arial"/>
            </a:endParaRPr>
          </a:p>
        </p:txBody>
      </p:sp>
      <p:sp>
        <p:nvSpPr>
          <p:cNvPr id="6" name="object 6"/>
          <p:cNvSpPr txBox="1"/>
          <p:nvPr/>
        </p:nvSpPr>
        <p:spPr>
          <a:xfrm>
            <a:off x="1087119" y="1056640"/>
            <a:ext cx="5008880" cy="562333"/>
          </a:xfrm>
          <a:prstGeom prst="rect">
            <a:avLst/>
          </a:prstGeom>
          <a:ln w="10160">
            <a:solidFill>
              <a:srgbClr val="CCCCCC"/>
            </a:solidFill>
          </a:ln>
        </p:spPr>
        <p:txBody>
          <a:bodyPr vert="horz" wrap="square" lIns="0" tIns="67310" rIns="0" bIns="0" rtlCol="0">
            <a:spAutoFit/>
          </a:bodyPr>
          <a:lstStyle/>
          <a:p>
            <a:pPr marL="63500" marR="4432935">
              <a:lnSpc>
                <a:spcPct val="101600"/>
              </a:lnSpc>
              <a:spcBef>
                <a:spcPts val="530"/>
              </a:spcBef>
            </a:pPr>
            <a:r>
              <a:rPr sz="1050" spc="15" dirty="0">
                <a:latin typeface="Courier" charset="0"/>
                <a:cs typeface="Courier" charset="0"/>
              </a:rPr>
              <a:t>[]  [][]  [][][]</a:t>
            </a:r>
            <a:endParaRPr sz="1050" dirty="0">
              <a:latin typeface="Courier" charset="0"/>
              <a:cs typeface="Courier"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45" dirty="0"/>
              <a:t>The </a:t>
            </a:r>
            <a:r>
              <a:rPr spc="100" dirty="0"/>
              <a:t>Efficiency </a:t>
            </a:r>
            <a:r>
              <a:rPr spc="155" dirty="0"/>
              <a:t>of</a:t>
            </a:r>
            <a:r>
              <a:rPr spc="-155" dirty="0"/>
              <a:t> </a:t>
            </a:r>
            <a:r>
              <a:rPr spc="150" dirty="0"/>
              <a:t>Recursion</a:t>
            </a:r>
          </a:p>
        </p:txBody>
      </p:sp>
      <p:sp>
        <p:nvSpPr>
          <p:cNvPr id="4" name="object 4"/>
          <p:cNvSpPr/>
          <p:nvPr/>
        </p:nvSpPr>
        <p:spPr>
          <a:xfrm>
            <a:off x="878839" y="1061723"/>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1752603"/>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78839" y="2443483"/>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65212" y="894120"/>
            <a:ext cx="4845685" cy="2031364"/>
          </a:xfrm>
          <a:prstGeom prst="rect">
            <a:avLst/>
          </a:prstGeom>
        </p:spPr>
        <p:txBody>
          <a:bodyPr vert="horz" wrap="square" lIns="0" tIns="0" rIns="0" bIns="0" rtlCol="0">
            <a:spAutoFit/>
          </a:bodyPr>
          <a:lstStyle/>
          <a:p>
            <a:pPr marL="12700" marR="131445">
              <a:lnSpc>
                <a:spcPct val="114799"/>
              </a:lnSpc>
            </a:pPr>
            <a:r>
              <a:rPr sz="1800" spc="-5" dirty="0">
                <a:latin typeface="Arial"/>
                <a:cs typeface="Arial"/>
              </a:rPr>
              <a:t>Method takes so long because it computes</a:t>
            </a:r>
            <a:r>
              <a:rPr sz="1800" spc="-70" dirty="0">
                <a:latin typeface="Arial"/>
                <a:cs typeface="Arial"/>
              </a:rPr>
              <a:t> </a:t>
            </a:r>
            <a:r>
              <a:rPr sz="1800" spc="-5" dirty="0">
                <a:latin typeface="Arial"/>
                <a:cs typeface="Arial"/>
              </a:rPr>
              <a:t>the  same values over and</a:t>
            </a:r>
            <a:r>
              <a:rPr sz="1800" spc="-85" dirty="0">
                <a:latin typeface="Arial"/>
                <a:cs typeface="Arial"/>
              </a:rPr>
              <a:t> </a:t>
            </a:r>
            <a:r>
              <a:rPr sz="1800" spc="-5" dirty="0">
                <a:latin typeface="Arial"/>
                <a:cs typeface="Arial"/>
              </a:rPr>
              <a:t>over.</a:t>
            </a:r>
            <a:endParaRPr sz="1800" dirty="0">
              <a:latin typeface="Arial"/>
              <a:cs typeface="Arial"/>
            </a:endParaRPr>
          </a:p>
          <a:p>
            <a:pPr marL="12700" marR="5080">
              <a:lnSpc>
                <a:spcPct val="114799"/>
              </a:lnSpc>
              <a:spcBef>
                <a:spcPts val="480"/>
              </a:spcBef>
            </a:pPr>
            <a:r>
              <a:rPr sz="1800" spc="-5" dirty="0">
                <a:latin typeface="Arial"/>
                <a:cs typeface="Arial"/>
              </a:rPr>
              <a:t>The</a:t>
            </a:r>
            <a:r>
              <a:rPr sz="1800" spc="-20" dirty="0">
                <a:latin typeface="Arial"/>
                <a:cs typeface="Arial"/>
              </a:rPr>
              <a:t> </a:t>
            </a:r>
            <a:r>
              <a:rPr sz="1800" spc="-5" dirty="0">
                <a:latin typeface="Arial"/>
                <a:cs typeface="Arial"/>
              </a:rPr>
              <a:t>computation</a:t>
            </a:r>
            <a:r>
              <a:rPr sz="1800" spc="-20" dirty="0">
                <a:latin typeface="Arial"/>
                <a:cs typeface="Arial"/>
              </a:rPr>
              <a:t> </a:t>
            </a:r>
            <a:r>
              <a:rPr sz="1800" spc="-5" dirty="0">
                <a:latin typeface="Arial"/>
                <a:cs typeface="Arial"/>
              </a:rPr>
              <a:t>of</a:t>
            </a:r>
            <a:r>
              <a:rPr sz="1800" spc="-20" dirty="0">
                <a:latin typeface="Arial"/>
                <a:cs typeface="Arial"/>
              </a:rPr>
              <a:t> </a:t>
            </a:r>
            <a:r>
              <a:rPr sz="1800" spc="-5" dirty="0">
                <a:latin typeface="Courier" charset="0"/>
                <a:cs typeface="Courier" charset="0"/>
              </a:rPr>
              <a:t>fib(6)</a:t>
            </a:r>
            <a:r>
              <a:rPr sz="1800" spc="-605" dirty="0">
                <a:latin typeface="Courier" charset="0"/>
                <a:cs typeface="Courier" charset="0"/>
              </a:rPr>
              <a:t> </a:t>
            </a:r>
            <a:r>
              <a:rPr sz="1800" spc="-5" dirty="0">
                <a:latin typeface="Arial"/>
                <a:cs typeface="Arial"/>
              </a:rPr>
              <a:t>calls</a:t>
            </a:r>
            <a:r>
              <a:rPr sz="1800" spc="-20" dirty="0">
                <a:latin typeface="Arial"/>
                <a:cs typeface="Arial"/>
              </a:rPr>
              <a:t> </a:t>
            </a:r>
            <a:r>
              <a:rPr sz="1800" spc="-5" dirty="0">
                <a:latin typeface="Courier" charset="0"/>
                <a:cs typeface="Courier" charset="0"/>
              </a:rPr>
              <a:t>fib(3)</a:t>
            </a:r>
            <a:r>
              <a:rPr sz="1800" spc="-605" dirty="0">
                <a:latin typeface="Courier" charset="0"/>
                <a:cs typeface="Courier" charset="0"/>
              </a:rPr>
              <a:t> </a:t>
            </a:r>
            <a:r>
              <a:rPr sz="1800" spc="-5" dirty="0">
                <a:latin typeface="Arial"/>
                <a:cs typeface="Arial"/>
              </a:rPr>
              <a:t>three  times.</a:t>
            </a:r>
            <a:endParaRPr sz="1800" dirty="0">
              <a:latin typeface="Arial"/>
              <a:cs typeface="Arial"/>
            </a:endParaRPr>
          </a:p>
          <a:p>
            <a:pPr marL="12700" marR="270510">
              <a:lnSpc>
                <a:spcPct val="114799"/>
              </a:lnSpc>
              <a:spcBef>
                <a:spcPts val="480"/>
              </a:spcBef>
            </a:pPr>
            <a:r>
              <a:rPr sz="1800" spc="-5" dirty="0">
                <a:latin typeface="Arial"/>
                <a:cs typeface="Arial"/>
              </a:rPr>
              <a:t>Imitate the pencil-and-paper process to</a:t>
            </a:r>
            <a:r>
              <a:rPr sz="1800" spc="-55" dirty="0">
                <a:latin typeface="Arial"/>
                <a:cs typeface="Arial"/>
              </a:rPr>
              <a:t> </a:t>
            </a:r>
            <a:r>
              <a:rPr sz="1800" spc="-5" dirty="0">
                <a:latin typeface="Arial"/>
                <a:cs typeface="Arial"/>
              </a:rPr>
              <a:t>avoid  computing the values more than</a:t>
            </a:r>
            <a:r>
              <a:rPr sz="1800" spc="-75" dirty="0">
                <a:latin typeface="Arial"/>
                <a:cs typeface="Arial"/>
              </a:rPr>
              <a:t> </a:t>
            </a:r>
            <a:r>
              <a:rPr sz="1800" spc="-5" dirty="0">
                <a:latin typeface="Arial"/>
                <a:cs typeface="Arial"/>
              </a:rPr>
              <a:t>once.</a:t>
            </a:r>
            <a:endParaRPr sz="1800" dirty="0">
              <a:latin typeface="Arial"/>
              <a:cs typeface="Aria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35" dirty="0"/>
              <a:t>s</a:t>
            </a:r>
            <a:r>
              <a:rPr spc="45" dirty="0"/>
              <a:t>e</a:t>
            </a:r>
            <a:r>
              <a:rPr spc="65" dirty="0"/>
              <a:t>c</a:t>
            </a:r>
            <a:r>
              <a:rPr spc="35" dirty="0"/>
              <a:t>t</a:t>
            </a:r>
            <a:r>
              <a:rPr spc="75" dirty="0"/>
              <a:t>i</a:t>
            </a:r>
            <a:r>
              <a:rPr spc="195" dirty="0"/>
              <a:t>o</a:t>
            </a:r>
            <a:r>
              <a:rPr spc="180" dirty="0"/>
              <a:t>n</a:t>
            </a:r>
            <a:r>
              <a:rPr spc="-185" dirty="0"/>
              <a:t>_</a:t>
            </a:r>
            <a:r>
              <a:rPr spc="145" dirty="0"/>
              <a:t>3</a:t>
            </a:r>
            <a:r>
              <a:rPr spc="380" dirty="0"/>
              <a:t>/</a:t>
            </a:r>
            <a:r>
              <a:rPr spc="90" dirty="0">
                <a:solidFill>
                  <a:srgbClr val="000080"/>
                </a:solidFill>
                <a:hlinkClick r:id="rId2"/>
              </a:rPr>
              <a:t>L</a:t>
            </a:r>
            <a:r>
              <a:rPr spc="195" dirty="0">
                <a:solidFill>
                  <a:srgbClr val="000080"/>
                </a:solidFill>
                <a:hlinkClick r:id="rId2"/>
              </a:rPr>
              <a:t>oo</a:t>
            </a:r>
            <a:r>
              <a:rPr spc="210" dirty="0">
                <a:solidFill>
                  <a:srgbClr val="000080"/>
                </a:solidFill>
                <a:hlinkClick r:id="rId2"/>
              </a:rPr>
              <a:t>p</a:t>
            </a:r>
            <a:r>
              <a:rPr dirty="0">
                <a:solidFill>
                  <a:srgbClr val="000080"/>
                </a:solidFill>
                <a:hlinkClick r:id="rId2"/>
              </a:rPr>
              <a:t>F</a:t>
            </a:r>
            <a:r>
              <a:rPr spc="75" dirty="0">
                <a:solidFill>
                  <a:srgbClr val="000080"/>
                </a:solidFill>
                <a:hlinkClick r:id="rId2"/>
              </a:rPr>
              <a:t>i</a:t>
            </a:r>
            <a:r>
              <a:rPr spc="215" dirty="0">
                <a:solidFill>
                  <a:srgbClr val="000080"/>
                </a:solidFill>
                <a:hlinkClick r:id="rId2"/>
              </a:rPr>
              <a:t>b</a:t>
            </a:r>
            <a:r>
              <a:rPr spc="-275" dirty="0">
                <a:solidFill>
                  <a:srgbClr val="000080"/>
                </a:solidFill>
                <a:hlinkClick r:id="rId2"/>
              </a:rPr>
              <a:t>.</a:t>
            </a:r>
            <a:r>
              <a:rPr spc="-70" dirty="0">
                <a:solidFill>
                  <a:srgbClr val="000080"/>
                </a:solidFill>
                <a:hlinkClick r:id="rId2"/>
              </a:rPr>
              <a:t>j</a:t>
            </a:r>
            <a:r>
              <a:rPr spc="150" dirty="0">
                <a:solidFill>
                  <a:srgbClr val="000080"/>
                </a:solidFill>
                <a:hlinkClick r:id="rId2"/>
              </a:rPr>
              <a:t>a</a:t>
            </a:r>
            <a:r>
              <a:rPr spc="175" dirty="0">
                <a:solidFill>
                  <a:srgbClr val="000080"/>
                </a:solidFill>
                <a:hlinkClick r:id="rId2"/>
              </a:rPr>
              <a:t>v</a:t>
            </a:r>
            <a:r>
              <a:rPr spc="150" dirty="0">
                <a:solidFill>
                  <a:srgbClr val="000080"/>
                </a:solidFill>
                <a:hlinkClick r:id="rId2"/>
              </a:rPr>
              <a:t>a</a:t>
            </a:r>
          </a:p>
        </p:txBody>
      </p:sp>
      <p:sp>
        <p:nvSpPr>
          <p:cNvPr id="4" name="object 4"/>
          <p:cNvSpPr/>
          <p:nvPr/>
        </p:nvSpPr>
        <p:spPr>
          <a:xfrm>
            <a:off x="741680" y="934723"/>
            <a:ext cx="5852160" cy="1534160"/>
          </a:xfrm>
          <a:custGeom>
            <a:avLst/>
            <a:gdLst/>
            <a:ahLst/>
            <a:cxnLst/>
            <a:rect l="l" t="t" r="r" b="b"/>
            <a:pathLst>
              <a:path w="5852159" h="1534160">
                <a:moveTo>
                  <a:pt x="0" y="0"/>
                </a:moveTo>
                <a:lnTo>
                  <a:pt x="5852160" y="0"/>
                </a:lnTo>
                <a:lnTo>
                  <a:pt x="5852160" y="1534160"/>
                </a:lnTo>
                <a:lnTo>
                  <a:pt x="0" y="1534160"/>
                </a:lnTo>
                <a:lnTo>
                  <a:pt x="0" y="0"/>
                </a:lnTo>
                <a:close/>
              </a:path>
            </a:pathLst>
          </a:custGeom>
          <a:ln w="10160">
            <a:solidFill>
              <a:srgbClr val="000000"/>
            </a:solidFill>
          </a:ln>
        </p:spPr>
        <p:txBody>
          <a:bodyPr wrap="square" lIns="0" tIns="0" rIns="0" bIns="0" rtlCol="0"/>
          <a:lstStyle/>
          <a:p>
            <a:endParaRPr/>
          </a:p>
        </p:txBody>
      </p:sp>
      <p:sp>
        <p:nvSpPr>
          <p:cNvPr id="5" name="object 5"/>
          <p:cNvSpPr/>
          <p:nvPr/>
        </p:nvSpPr>
        <p:spPr>
          <a:xfrm>
            <a:off x="6426200" y="939800"/>
            <a:ext cx="162559" cy="1524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16040" y="939800"/>
            <a:ext cx="172719" cy="345439"/>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86106" rIns="0" bIns="0" rtlCol="0">
            <a:spAutoFit/>
          </a:bodyPr>
          <a:lstStyle/>
          <a:p>
            <a:pPr marL="262255">
              <a:lnSpc>
                <a:spcPts val="1230"/>
              </a:lnSpc>
              <a:tabLst>
                <a:tab pos="499745" algn="l"/>
              </a:tabLst>
            </a:pPr>
            <a:r>
              <a:rPr sz="1050" b="1" spc="-10" dirty="0">
                <a:solidFill>
                  <a:srgbClr val="0073FF"/>
                </a:solidFill>
                <a:latin typeface="Courier New"/>
                <a:cs typeface="Courier New"/>
              </a:rPr>
              <a:t>1	</a:t>
            </a:r>
            <a:r>
              <a:rPr sz="1050" spc="-10" dirty="0">
                <a:solidFill>
                  <a:srgbClr val="CC0066"/>
                </a:solidFill>
                <a:latin typeface="Courier New"/>
                <a:cs typeface="Courier New"/>
              </a:rPr>
              <a:t>import</a:t>
            </a:r>
            <a:r>
              <a:rPr sz="1050" spc="-15" dirty="0">
                <a:solidFill>
                  <a:srgbClr val="CC0066"/>
                </a:solidFill>
                <a:latin typeface="Courier New"/>
                <a:cs typeface="Courier New"/>
              </a:rPr>
              <a:t> </a:t>
            </a:r>
            <a:r>
              <a:rPr sz="1050" spc="-10" dirty="0">
                <a:latin typeface="Courier New"/>
                <a:cs typeface="Courier New"/>
              </a:rPr>
              <a:t>java.util.Scanner;</a:t>
            </a:r>
            <a:endParaRPr sz="1050">
              <a:latin typeface="Courier New"/>
              <a:cs typeface="Courier New"/>
            </a:endParaRPr>
          </a:p>
          <a:p>
            <a:pPr marL="262255">
              <a:lnSpc>
                <a:spcPts val="1200"/>
              </a:lnSpc>
            </a:pPr>
            <a:r>
              <a:rPr sz="1050" b="1" spc="-10" dirty="0">
                <a:solidFill>
                  <a:srgbClr val="0073FF"/>
                </a:solidFill>
                <a:latin typeface="Courier New"/>
                <a:cs typeface="Courier New"/>
              </a:rPr>
              <a:t>2</a:t>
            </a:r>
            <a:endParaRPr sz="1050">
              <a:latin typeface="Courier New"/>
              <a:cs typeface="Courier New"/>
            </a:endParaRPr>
          </a:p>
          <a:p>
            <a:pPr marL="262255">
              <a:lnSpc>
                <a:spcPts val="1180"/>
              </a:lnSpc>
              <a:tabLst>
                <a:tab pos="499745" algn="l"/>
              </a:tabLst>
            </a:pPr>
            <a:r>
              <a:rPr sz="1050" b="1" spc="-10" dirty="0">
                <a:solidFill>
                  <a:srgbClr val="0073FF"/>
                </a:solidFill>
                <a:latin typeface="Courier New"/>
                <a:cs typeface="Courier New"/>
              </a:rPr>
              <a:t>3	</a:t>
            </a:r>
            <a:r>
              <a:rPr sz="1050" spc="-10" dirty="0">
                <a:latin typeface="Courier New"/>
                <a:cs typeface="Courier New"/>
              </a:rPr>
              <a:t>/**</a:t>
            </a:r>
            <a:endParaRPr sz="1050">
              <a:latin typeface="Courier New"/>
              <a:cs typeface="Courier New"/>
            </a:endParaRPr>
          </a:p>
          <a:p>
            <a:pPr marL="262255">
              <a:lnSpc>
                <a:spcPts val="1450"/>
              </a:lnSpc>
              <a:tabLst>
                <a:tab pos="737870" algn="l"/>
              </a:tabLst>
            </a:pPr>
            <a:r>
              <a:rPr sz="1050" b="1" spc="-10" dirty="0">
                <a:solidFill>
                  <a:srgbClr val="0073FF"/>
                </a:solidFill>
                <a:latin typeface="Courier New"/>
                <a:cs typeface="Courier New"/>
              </a:rPr>
              <a:t>4	</a:t>
            </a:r>
            <a:r>
              <a:rPr sz="1250" spc="10" dirty="0">
                <a:solidFill>
                  <a:srgbClr val="0073FF"/>
                </a:solidFill>
                <a:latin typeface="Times New Roman"/>
                <a:cs typeface="Times New Roman"/>
              </a:rPr>
              <a:t>This program computes Fibonacci numbers using an iterative</a:t>
            </a:r>
            <a:r>
              <a:rPr sz="1250" spc="70" dirty="0">
                <a:solidFill>
                  <a:srgbClr val="0073FF"/>
                </a:solidFill>
                <a:latin typeface="Times New Roman"/>
                <a:cs typeface="Times New Roman"/>
              </a:rPr>
              <a:t> </a:t>
            </a:r>
            <a:r>
              <a:rPr sz="1250" spc="10" dirty="0">
                <a:solidFill>
                  <a:srgbClr val="0073FF"/>
                </a:solidFill>
                <a:latin typeface="Times New Roman"/>
                <a:cs typeface="Times New Roman"/>
              </a:rPr>
              <a:t>method.</a:t>
            </a:r>
            <a:endParaRPr sz="1250">
              <a:latin typeface="Times New Roman"/>
              <a:cs typeface="Times New Roman"/>
            </a:endParaRPr>
          </a:p>
          <a:p>
            <a:pPr marL="262255">
              <a:lnSpc>
                <a:spcPct val="100000"/>
              </a:lnSpc>
              <a:spcBef>
                <a:spcPts val="30"/>
              </a:spcBef>
              <a:tabLst>
                <a:tab pos="499745" algn="l"/>
              </a:tabLst>
            </a:pPr>
            <a:r>
              <a:rPr sz="1000" b="1" spc="20" dirty="0">
                <a:solidFill>
                  <a:srgbClr val="0073FF"/>
                </a:solidFill>
                <a:latin typeface="Courier New"/>
                <a:cs typeface="Courier New"/>
              </a:rPr>
              <a:t>5	</a:t>
            </a:r>
            <a:r>
              <a:rPr sz="1000" spc="20" dirty="0">
                <a:latin typeface="Courier New"/>
                <a:cs typeface="Courier New"/>
              </a:rPr>
              <a:t>*/</a:t>
            </a:r>
            <a:endParaRPr sz="1000">
              <a:latin typeface="Courier New"/>
              <a:cs typeface="Courier New"/>
            </a:endParaRPr>
          </a:p>
          <a:p>
            <a:pPr marL="262255">
              <a:lnSpc>
                <a:spcPct val="100000"/>
              </a:lnSpc>
              <a:tabLst>
                <a:tab pos="499745" algn="l"/>
              </a:tabLst>
            </a:pPr>
            <a:r>
              <a:rPr sz="1000" b="1" spc="20" dirty="0">
                <a:solidFill>
                  <a:srgbClr val="0073FF"/>
                </a:solidFill>
                <a:latin typeface="Courier New"/>
                <a:cs typeface="Courier New"/>
              </a:rPr>
              <a:t>6	</a:t>
            </a:r>
            <a:r>
              <a:rPr sz="1000" spc="20" dirty="0">
                <a:solidFill>
                  <a:srgbClr val="CC0066"/>
                </a:solidFill>
                <a:latin typeface="Courier New"/>
                <a:cs typeface="Courier New"/>
              </a:rPr>
              <a:t>public class</a:t>
            </a:r>
            <a:r>
              <a:rPr sz="1000" spc="-10" dirty="0">
                <a:solidFill>
                  <a:srgbClr val="CC0066"/>
                </a:solidFill>
                <a:latin typeface="Courier New"/>
                <a:cs typeface="Courier New"/>
              </a:rPr>
              <a:t> </a:t>
            </a:r>
            <a:r>
              <a:rPr sz="1000" spc="20" dirty="0">
                <a:latin typeface="Courier New"/>
                <a:cs typeface="Courier New"/>
              </a:rPr>
              <a:t>LoopFib</a:t>
            </a:r>
            <a:endParaRPr sz="1000">
              <a:latin typeface="Courier New"/>
              <a:cs typeface="Courier New"/>
            </a:endParaRPr>
          </a:p>
          <a:p>
            <a:pPr marL="262255">
              <a:lnSpc>
                <a:spcPct val="100000"/>
              </a:lnSpc>
              <a:tabLst>
                <a:tab pos="499745" algn="l"/>
              </a:tabLst>
            </a:pPr>
            <a:r>
              <a:rPr sz="1000" b="1" spc="20" dirty="0">
                <a:solidFill>
                  <a:srgbClr val="0073FF"/>
                </a:solidFill>
                <a:latin typeface="Courier New"/>
                <a:cs typeface="Courier New"/>
              </a:rPr>
              <a:t>7	</a:t>
            </a:r>
            <a:r>
              <a:rPr sz="1000" spc="20" dirty="0">
                <a:latin typeface="Courier New"/>
                <a:cs typeface="Courier New"/>
              </a:rPr>
              <a:t>{</a:t>
            </a:r>
            <a:endParaRPr sz="1000">
              <a:latin typeface="Courier New"/>
              <a:cs typeface="Courier New"/>
            </a:endParaRPr>
          </a:p>
          <a:p>
            <a:pPr marL="262255">
              <a:lnSpc>
                <a:spcPct val="100000"/>
              </a:lnSpc>
              <a:tabLst>
                <a:tab pos="737870" algn="l"/>
              </a:tabLst>
            </a:pPr>
            <a:r>
              <a:rPr sz="1000" b="1" spc="20" dirty="0">
                <a:solidFill>
                  <a:srgbClr val="0073FF"/>
                </a:solidFill>
                <a:latin typeface="Courier New"/>
                <a:cs typeface="Courier New"/>
              </a:rPr>
              <a:t>8	</a:t>
            </a:r>
            <a:r>
              <a:rPr sz="1000" spc="20" dirty="0">
                <a:solidFill>
                  <a:srgbClr val="CC0066"/>
                </a:solidFill>
                <a:latin typeface="Courier New"/>
                <a:cs typeface="Courier New"/>
              </a:rPr>
              <a:t>public static void </a:t>
            </a:r>
            <a:r>
              <a:rPr sz="1000" spc="20" dirty="0">
                <a:latin typeface="Courier New"/>
                <a:cs typeface="Courier New"/>
              </a:rPr>
              <a:t>main(String[]</a:t>
            </a:r>
            <a:r>
              <a:rPr sz="1000" spc="55" dirty="0">
                <a:latin typeface="Courier New"/>
                <a:cs typeface="Courier New"/>
              </a:rPr>
              <a:t> </a:t>
            </a:r>
            <a:r>
              <a:rPr sz="1000" spc="20" dirty="0">
                <a:latin typeface="Courier New"/>
                <a:cs typeface="Courier New"/>
              </a:rPr>
              <a:t>args)</a:t>
            </a:r>
            <a:endParaRPr sz="1000">
              <a:latin typeface="Courier New"/>
              <a:cs typeface="Courier New"/>
            </a:endParaRPr>
          </a:p>
          <a:p>
            <a:pPr marL="262255">
              <a:lnSpc>
                <a:spcPct val="100000"/>
              </a:lnSpc>
              <a:tabLst>
                <a:tab pos="737870" algn="l"/>
              </a:tabLst>
            </a:pPr>
            <a:r>
              <a:rPr sz="1000" b="1" spc="20" dirty="0">
                <a:solidFill>
                  <a:srgbClr val="0073FF"/>
                </a:solidFill>
                <a:latin typeface="Courier New"/>
                <a:cs typeface="Courier New"/>
              </a:rPr>
              <a:t>9	</a:t>
            </a:r>
            <a:r>
              <a:rPr sz="1000" spc="20" dirty="0">
                <a:latin typeface="Courier New"/>
                <a:cs typeface="Courier New"/>
              </a:rPr>
              <a:t>{</a:t>
            </a:r>
            <a:endParaRPr sz="1000">
              <a:latin typeface="Courier New"/>
              <a:cs typeface="Courier New"/>
            </a:endParaRPr>
          </a:p>
          <a:p>
            <a:pPr marL="12700">
              <a:lnSpc>
                <a:spcPct val="100000"/>
              </a:lnSpc>
              <a:spcBef>
                <a:spcPts val="300"/>
              </a:spcBef>
            </a:pPr>
            <a:r>
              <a:rPr sz="1500" b="1" spc="-5" dirty="0">
                <a:latin typeface="Arial"/>
                <a:cs typeface="Arial"/>
              </a:rPr>
              <a:t>Program</a:t>
            </a:r>
            <a:r>
              <a:rPr sz="1500" b="1" spc="-100" dirty="0">
                <a:latin typeface="Arial"/>
                <a:cs typeface="Arial"/>
              </a:rPr>
              <a:t> </a:t>
            </a:r>
            <a:r>
              <a:rPr sz="1500" b="1" spc="-5" dirty="0">
                <a:latin typeface="Arial"/>
                <a:cs typeface="Arial"/>
              </a:rPr>
              <a:t>Run:</a:t>
            </a:r>
            <a:endParaRPr sz="1500">
              <a:latin typeface="Arial"/>
              <a:cs typeface="Arial"/>
            </a:endParaRPr>
          </a:p>
        </p:txBody>
      </p:sp>
      <p:sp>
        <p:nvSpPr>
          <p:cNvPr id="8" name="object 8"/>
          <p:cNvSpPr txBox="1"/>
          <p:nvPr/>
        </p:nvSpPr>
        <p:spPr>
          <a:xfrm>
            <a:off x="1087119" y="2814323"/>
            <a:ext cx="5008880" cy="1686359"/>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Enter n:</a:t>
            </a:r>
            <a:r>
              <a:rPr sz="1050" spc="-90" dirty="0">
                <a:latin typeface="Courier" charset="0"/>
                <a:cs typeface="Courier" charset="0"/>
              </a:rPr>
              <a:t> </a:t>
            </a:r>
            <a:r>
              <a:rPr sz="1050" spc="15" dirty="0">
                <a:solidFill>
                  <a:srgbClr val="006BB8"/>
                </a:solidFill>
                <a:latin typeface="Courier" charset="0"/>
                <a:cs typeface="Courier" charset="0"/>
              </a:rPr>
              <a:t>50</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fib(1) =</a:t>
            </a:r>
            <a:r>
              <a:rPr sz="1050" spc="-85"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fib(2) =</a:t>
            </a:r>
            <a:r>
              <a:rPr sz="1050" spc="-85" dirty="0">
                <a:latin typeface="Courier" charset="0"/>
                <a:cs typeface="Courier" charset="0"/>
              </a:rPr>
              <a:t> </a:t>
            </a:r>
            <a:r>
              <a:rPr sz="1050" spc="15" dirty="0">
                <a:latin typeface="Courier" charset="0"/>
                <a:cs typeface="Courier" charset="0"/>
              </a:rPr>
              <a:t>1</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fib(3) =</a:t>
            </a:r>
            <a:r>
              <a:rPr sz="1050" spc="-85" dirty="0">
                <a:latin typeface="Courier" charset="0"/>
                <a:cs typeface="Courier" charset="0"/>
              </a:rPr>
              <a:t> </a:t>
            </a:r>
            <a:r>
              <a:rPr sz="1050" spc="15" dirty="0">
                <a:latin typeface="Courier" charset="0"/>
                <a:cs typeface="Courier" charset="0"/>
              </a:rPr>
              <a:t>2</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fib(4) =</a:t>
            </a:r>
            <a:r>
              <a:rPr sz="1050" spc="-85" dirty="0">
                <a:latin typeface="Courier" charset="0"/>
                <a:cs typeface="Courier" charset="0"/>
              </a:rPr>
              <a:t> </a:t>
            </a:r>
            <a:r>
              <a:rPr sz="1050" spc="15" dirty="0">
                <a:latin typeface="Courier" charset="0"/>
                <a:cs typeface="Courier" charset="0"/>
              </a:rPr>
              <a:t>3</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fib(5) =</a:t>
            </a:r>
            <a:r>
              <a:rPr sz="1050" spc="-85" dirty="0">
                <a:latin typeface="Courier" charset="0"/>
                <a:cs typeface="Courier" charset="0"/>
              </a:rPr>
              <a:t> </a:t>
            </a:r>
            <a:r>
              <a:rPr sz="1050" spc="15" dirty="0">
                <a:latin typeface="Courier" charset="0"/>
                <a:cs typeface="Courier" charset="0"/>
              </a:rPr>
              <a:t>5</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fib(6) =</a:t>
            </a:r>
            <a:r>
              <a:rPr sz="1050" spc="-85" dirty="0">
                <a:latin typeface="Courier" charset="0"/>
                <a:cs typeface="Courier" charset="0"/>
              </a:rPr>
              <a:t> </a:t>
            </a:r>
            <a:r>
              <a:rPr sz="1050" spc="15" dirty="0">
                <a:latin typeface="Courier" charset="0"/>
                <a:cs typeface="Courier" charset="0"/>
              </a:rPr>
              <a:t>8</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fib(7) =</a:t>
            </a:r>
            <a:r>
              <a:rPr sz="1050" spc="-85" dirty="0">
                <a:latin typeface="Courier" charset="0"/>
                <a:cs typeface="Courier" charset="0"/>
              </a:rPr>
              <a:t> </a:t>
            </a:r>
            <a:r>
              <a:rPr sz="1050" spc="15" dirty="0">
                <a:latin typeface="Courier" charset="0"/>
                <a:cs typeface="Courier" charset="0"/>
              </a:rPr>
              <a:t>13</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 .</a:t>
            </a:r>
            <a:r>
              <a:rPr sz="1050" spc="-85" dirty="0">
                <a:latin typeface="Courier" charset="0"/>
                <a:cs typeface="Courier" charset="0"/>
              </a:rPr>
              <a:t> </a:t>
            </a:r>
            <a:r>
              <a:rPr sz="1050" spc="15" dirty="0">
                <a:latin typeface="Courier" charset="0"/>
                <a:cs typeface="Courier" charset="0"/>
              </a:rPr>
              <a:t>.</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fib(50) =</a:t>
            </a:r>
            <a:r>
              <a:rPr sz="1050" spc="-85" dirty="0">
                <a:latin typeface="Courier" charset="0"/>
                <a:cs typeface="Courier" charset="0"/>
              </a:rPr>
              <a:t> </a:t>
            </a:r>
            <a:r>
              <a:rPr sz="1050" spc="15" dirty="0">
                <a:latin typeface="Courier" charset="0"/>
                <a:cs typeface="Courier" charset="0"/>
              </a:rPr>
              <a:t>12586269025</a:t>
            </a:r>
            <a:endParaRPr sz="10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3"/>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45" dirty="0"/>
              <a:t>The </a:t>
            </a:r>
            <a:r>
              <a:rPr spc="100" dirty="0"/>
              <a:t>Efficiency </a:t>
            </a:r>
            <a:r>
              <a:rPr spc="155" dirty="0"/>
              <a:t>of</a:t>
            </a:r>
            <a:r>
              <a:rPr spc="-155" dirty="0"/>
              <a:t> </a:t>
            </a:r>
            <a:r>
              <a:rPr spc="150" dirty="0"/>
              <a:t>Recursion</a:t>
            </a:r>
          </a:p>
        </p:txBody>
      </p:sp>
      <p:sp>
        <p:nvSpPr>
          <p:cNvPr id="4" name="object 4"/>
          <p:cNvSpPr/>
          <p:nvPr/>
        </p:nvSpPr>
        <p:spPr>
          <a:xfrm>
            <a:off x="941362" y="1406702"/>
            <a:ext cx="2001520" cy="1625599"/>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3136898" y="960120"/>
            <a:ext cx="3102294" cy="2865400"/>
          </a:xfrm>
          <a:prstGeom prst="rect">
            <a:avLst/>
          </a:prstGeom>
        </p:spPr>
        <p:txBody>
          <a:bodyPr vert="horz" wrap="square" lIns="0" tIns="0" rIns="0" bIns="0" rtlCol="0">
            <a:spAutoFit/>
          </a:bodyPr>
          <a:lstStyle/>
          <a:p>
            <a:pPr marL="184150" marR="649605" indent="-171450">
              <a:lnSpc>
                <a:spcPct val="114799"/>
              </a:lnSpc>
              <a:buFont typeface="Wingdings" charset="2"/>
              <a:buChar char="§"/>
            </a:pPr>
            <a:r>
              <a:rPr sz="1100" spc="-5" dirty="0">
                <a:latin typeface="Arial"/>
                <a:cs typeface="Arial"/>
              </a:rPr>
              <a:t>In most cases, the iterative and recursive  approaches have comparable</a:t>
            </a:r>
            <a:r>
              <a:rPr sz="1100" spc="-70" dirty="0">
                <a:latin typeface="Arial"/>
                <a:cs typeface="Arial"/>
              </a:rPr>
              <a:t> </a:t>
            </a:r>
            <a:r>
              <a:rPr sz="1100" spc="-5" dirty="0">
                <a:latin typeface="Arial"/>
                <a:cs typeface="Arial"/>
              </a:rPr>
              <a:t>efficiency.</a:t>
            </a:r>
            <a:endParaRPr sz="1100" dirty="0">
              <a:latin typeface="Arial"/>
              <a:cs typeface="Arial"/>
            </a:endParaRPr>
          </a:p>
          <a:p>
            <a:pPr marL="184150" marR="649605" indent="-171450">
              <a:lnSpc>
                <a:spcPct val="114799"/>
              </a:lnSpc>
              <a:spcBef>
                <a:spcPts val="480"/>
              </a:spcBef>
              <a:buFont typeface="Wingdings" charset="2"/>
              <a:buChar char="§"/>
            </a:pPr>
            <a:r>
              <a:rPr sz="1100" spc="-5" dirty="0">
                <a:latin typeface="Arial"/>
                <a:cs typeface="Arial"/>
              </a:rPr>
              <a:t>Occasionally, a recursive solution runs</a:t>
            </a:r>
            <a:r>
              <a:rPr sz="1100" spc="-60" dirty="0">
                <a:latin typeface="Arial"/>
                <a:cs typeface="Arial"/>
              </a:rPr>
              <a:t> </a:t>
            </a:r>
            <a:r>
              <a:rPr sz="1100" spc="-5" dirty="0">
                <a:latin typeface="Arial"/>
                <a:cs typeface="Arial"/>
              </a:rPr>
              <a:t>much  slower than its iterative</a:t>
            </a:r>
            <a:r>
              <a:rPr sz="1100" spc="-55" dirty="0">
                <a:latin typeface="Arial"/>
                <a:cs typeface="Arial"/>
              </a:rPr>
              <a:t> </a:t>
            </a:r>
            <a:r>
              <a:rPr sz="1100" spc="-5" dirty="0">
                <a:latin typeface="Arial"/>
                <a:cs typeface="Arial"/>
              </a:rPr>
              <a:t>counterpart.</a:t>
            </a:r>
            <a:endParaRPr sz="1100" dirty="0">
              <a:latin typeface="Arial"/>
              <a:cs typeface="Arial"/>
            </a:endParaRPr>
          </a:p>
          <a:p>
            <a:pPr marL="184150" marR="5080" indent="-171450">
              <a:lnSpc>
                <a:spcPct val="114799"/>
              </a:lnSpc>
              <a:spcBef>
                <a:spcPts val="400"/>
              </a:spcBef>
              <a:buFont typeface="Wingdings" charset="2"/>
              <a:buChar char="§"/>
            </a:pPr>
            <a:r>
              <a:rPr sz="1100" spc="-5" dirty="0">
                <a:latin typeface="Arial"/>
                <a:cs typeface="Arial"/>
              </a:rPr>
              <a:t>In most cases, the recursive solution is only</a:t>
            </a:r>
            <a:r>
              <a:rPr sz="1100" spc="-40" dirty="0">
                <a:latin typeface="Arial"/>
                <a:cs typeface="Arial"/>
              </a:rPr>
              <a:t> </a:t>
            </a:r>
            <a:r>
              <a:rPr sz="1100" spc="-5" dirty="0">
                <a:latin typeface="Arial"/>
                <a:cs typeface="Arial"/>
              </a:rPr>
              <a:t>slightly  slower.</a:t>
            </a:r>
            <a:endParaRPr sz="1100" dirty="0">
              <a:latin typeface="Arial"/>
              <a:cs typeface="Arial"/>
            </a:endParaRPr>
          </a:p>
          <a:p>
            <a:pPr marL="184150" indent="-171450">
              <a:lnSpc>
                <a:spcPct val="100000"/>
              </a:lnSpc>
              <a:spcBef>
                <a:spcPts val="880"/>
              </a:spcBef>
              <a:buFont typeface="Wingdings" charset="2"/>
              <a:buChar char="§"/>
            </a:pPr>
            <a:r>
              <a:rPr sz="1100" spc="-5" dirty="0">
                <a:latin typeface="Arial"/>
                <a:cs typeface="Arial"/>
              </a:rPr>
              <a:t>The iterative </a:t>
            </a:r>
            <a:r>
              <a:rPr sz="1100" spc="-5" dirty="0">
                <a:latin typeface="Courier" charset="0"/>
                <a:cs typeface="Courier" charset="0"/>
              </a:rPr>
              <a:t>isPalindrome</a:t>
            </a:r>
            <a:r>
              <a:rPr sz="1100" spc="-660" dirty="0">
                <a:latin typeface="Courier" charset="0"/>
                <a:cs typeface="Courier" charset="0"/>
              </a:rPr>
              <a:t> </a:t>
            </a:r>
            <a:r>
              <a:rPr sz="1100" spc="-5" dirty="0">
                <a:latin typeface="Arial"/>
                <a:cs typeface="Arial"/>
              </a:rPr>
              <a:t>performs </a:t>
            </a:r>
            <a:r>
              <a:rPr sz="1100" spc="-5" dirty="0" smtClean="0">
                <a:latin typeface="Arial"/>
                <a:cs typeface="Arial"/>
              </a:rPr>
              <a:t>only</a:t>
            </a:r>
            <a:r>
              <a:rPr lang="en-US" sz="1100" spc="-5" dirty="0">
                <a:latin typeface="Arial"/>
                <a:cs typeface="Arial"/>
              </a:rPr>
              <a:t> </a:t>
            </a:r>
            <a:r>
              <a:rPr lang="en-US" sz="1100" spc="-5" dirty="0" smtClean="0">
                <a:latin typeface="Arial"/>
                <a:cs typeface="Arial"/>
              </a:rPr>
              <a:t>slightly </a:t>
            </a:r>
            <a:r>
              <a:rPr lang="en-US" sz="1100" spc="-5" dirty="0">
                <a:latin typeface="Arial"/>
                <a:cs typeface="Arial"/>
              </a:rPr>
              <a:t>better than recursive</a:t>
            </a:r>
            <a:r>
              <a:rPr lang="en-US" sz="1100" spc="-50" dirty="0">
                <a:latin typeface="Arial"/>
                <a:cs typeface="Arial"/>
              </a:rPr>
              <a:t> </a:t>
            </a:r>
            <a:r>
              <a:rPr lang="en-US" sz="1100" spc="-5" dirty="0">
                <a:latin typeface="Arial"/>
                <a:cs typeface="Arial"/>
              </a:rPr>
              <a:t>solution</a:t>
            </a:r>
            <a:r>
              <a:rPr lang="en-US" sz="1100" spc="-5" dirty="0" smtClean="0">
                <a:latin typeface="Arial"/>
                <a:cs typeface="Arial"/>
              </a:rPr>
              <a:t>.</a:t>
            </a:r>
          </a:p>
          <a:p>
            <a:pPr marL="641350" lvl="1" indent="-171450">
              <a:spcBef>
                <a:spcPts val="880"/>
              </a:spcBef>
              <a:buFont typeface="Wingdings" charset="2"/>
              <a:buChar char="§"/>
            </a:pPr>
            <a:r>
              <a:rPr lang="en-US" sz="1050" spc="10" dirty="0">
                <a:latin typeface="Arial"/>
                <a:cs typeface="Arial"/>
              </a:rPr>
              <a:t>Each </a:t>
            </a:r>
            <a:r>
              <a:rPr lang="en-US" sz="1050" spc="5" dirty="0">
                <a:latin typeface="Arial"/>
                <a:cs typeface="Arial"/>
              </a:rPr>
              <a:t>recursive </a:t>
            </a:r>
            <a:r>
              <a:rPr lang="en-US" sz="1050" spc="10" dirty="0">
                <a:latin typeface="Arial"/>
                <a:cs typeface="Arial"/>
              </a:rPr>
              <a:t>method </a:t>
            </a:r>
            <a:r>
              <a:rPr lang="en-US" sz="1050" spc="5" dirty="0">
                <a:latin typeface="Arial"/>
                <a:cs typeface="Arial"/>
              </a:rPr>
              <a:t>call takes </a:t>
            </a:r>
            <a:r>
              <a:rPr lang="en-US" sz="1050" spc="10" dirty="0">
                <a:latin typeface="Arial"/>
                <a:cs typeface="Arial"/>
              </a:rPr>
              <a:t>a </a:t>
            </a:r>
            <a:r>
              <a:rPr lang="en-US" sz="1050" spc="5" dirty="0">
                <a:latin typeface="Arial"/>
                <a:cs typeface="Arial"/>
              </a:rPr>
              <a:t>certain </a:t>
            </a:r>
            <a:r>
              <a:rPr lang="en-US" sz="1050" spc="10" dirty="0">
                <a:latin typeface="Arial"/>
                <a:cs typeface="Arial"/>
              </a:rPr>
              <a:t>amount </a:t>
            </a:r>
            <a:r>
              <a:rPr lang="en-US" sz="1050" spc="5" dirty="0">
                <a:latin typeface="Arial"/>
                <a:cs typeface="Arial"/>
              </a:rPr>
              <a:t>of  </a:t>
            </a:r>
            <a:r>
              <a:rPr lang="en-US" sz="1050" spc="10" dirty="0">
                <a:latin typeface="Arial"/>
                <a:cs typeface="Arial"/>
              </a:rPr>
              <a:t>processor</a:t>
            </a:r>
            <a:r>
              <a:rPr lang="en-US" sz="1050" spc="-80" dirty="0">
                <a:latin typeface="Arial"/>
                <a:cs typeface="Arial"/>
              </a:rPr>
              <a:t> </a:t>
            </a:r>
            <a:r>
              <a:rPr lang="en-US" sz="1050" spc="5" dirty="0">
                <a:latin typeface="Arial"/>
                <a:cs typeface="Arial"/>
              </a:rPr>
              <a:t>time</a:t>
            </a:r>
            <a:endParaRPr lang="en-US" sz="1050" dirty="0">
              <a:latin typeface="Arial"/>
              <a:cs typeface="Arial"/>
            </a:endParaRPr>
          </a:p>
          <a:p>
            <a:pPr marL="641350" lvl="1" indent="-171450">
              <a:spcBef>
                <a:spcPts val="880"/>
              </a:spcBef>
              <a:buFont typeface="Wingdings" charset="2"/>
              <a:buChar char="§"/>
            </a:pPr>
            <a:endParaRPr sz="1100" dirty="0">
              <a:latin typeface="Arial"/>
              <a:cs typeface="Arial"/>
            </a:endParaRPr>
          </a:p>
        </p:txBody>
      </p:sp>
      <p:sp>
        <p:nvSpPr>
          <p:cNvPr id="10" name="Rectangle 9"/>
          <p:cNvSpPr/>
          <p:nvPr/>
        </p:nvSpPr>
        <p:spPr>
          <a:xfrm>
            <a:off x="736600" y="3733800"/>
            <a:ext cx="4876800" cy="1194173"/>
          </a:xfrm>
          <a:prstGeom prst="rect">
            <a:avLst/>
          </a:prstGeom>
        </p:spPr>
        <p:txBody>
          <a:bodyPr wrap="square">
            <a:spAutoFit/>
          </a:bodyPr>
          <a:lstStyle/>
          <a:p>
            <a:pPr marL="184150" marR="5080" indent="-171450">
              <a:lnSpc>
                <a:spcPct val="114799"/>
              </a:lnSpc>
              <a:spcBef>
                <a:spcPts val="730"/>
              </a:spcBef>
              <a:buFont typeface="Wingdings" charset="2"/>
              <a:buChar char="§"/>
            </a:pPr>
            <a:r>
              <a:rPr lang="en-US" sz="1100" spc="-5" dirty="0">
                <a:latin typeface="Arial"/>
                <a:cs typeface="Arial"/>
              </a:rPr>
              <a:t>Smart compilers can avoid recursive method</a:t>
            </a:r>
            <a:r>
              <a:rPr lang="en-US" sz="1100" spc="-60" dirty="0">
                <a:latin typeface="Arial"/>
                <a:cs typeface="Arial"/>
              </a:rPr>
              <a:t> </a:t>
            </a:r>
            <a:r>
              <a:rPr lang="en-US" sz="1100" spc="-5" dirty="0">
                <a:latin typeface="Arial"/>
                <a:cs typeface="Arial"/>
              </a:rPr>
              <a:t>calls  if they follow simple</a:t>
            </a:r>
            <a:r>
              <a:rPr lang="en-US" sz="1100" spc="-65" dirty="0">
                <a:latin typeface="Arial"/>
                <a:cs typeface="Arial"/>
              </a:rPr>
              <a:t> </a:t>
            </a:r>
            <a:r>
              <a:rPr lang="en-US" sz="1100" spc="-5" dirty="0">
                <a:latin typeface="Arial"/>
                <a:cs typeface="Arial"/>
              </a:rPr>
              <a:t>patterns.</a:t>
            </a:r>
            <a:endParaRPr lang="en-US" sz="1100" dirty="0">
              <a:latin typeface="Arial"/>
              <a:cs typeface="Arial"/>
            </a:endParaRPr>
          </a:p>
          <a:p>
            <a:pPr marL="184150" indent="-171450">
              <a:lnSpc>
                <a:spcPct val="100000"/>
              </a:lnSpc>
              <a:spcBef>
                <a:spcPts val="800"/>
              </a:spcBef>
              <a:buFont typeface="Wingdings" charset="2"/>
              <a:buChar char="§"/>
            </a:pPr>
            <a:r>
              <a:rPr lang="en-US" sz="1100" spc="-5" dirty="0">
                <a:latin typeface="Arial"/>
                <a:cs typeface="Arial"/>
              </a:rPr>
              <a:t>Most compilers don't do</a:t>
            </a:r>
            <a:r>
              <a:rPr lang="en-US" sz="1100" spc="-75" dirty="0">
                <a:latin typeface="Arial"/>
                <a:cs typeface="Arial"/>
              </a:rPr>
              <a:t> </a:t>
            </a:r>
            <a:r>
              <a:rPr lang="en-US" sz="1100" spc="-5" dirty="0">
                <a:latin typeface="Arial"/>
                <a:cs typeface="Arial"/>
              </a:rPr>
              <a:t>that.</a:t>
            </a:r>
            <a:endParaRPr lang="en-US" sz="1100" dirty="0">
              <a:latin typeface="Arial"/>
              <a:cs typeface="Arial"/>
            </a:endParaRPr>
          </a:p>
          <a:p>
            <a:pPr marL="184150" marR="295275" indent="-171450">
              <a:lnSpc>
                <a:spcPct val="114799"/>
              </a:lnSpc>
              <a:spcBef>
                <a:spcPts val="400"/>
              </a:spcBef>
              <a:buFont typeface="Wingdings" charset="2"/>
              <a:buChar char="§"/>
            </a:pPr>
            <a:r>
              <a:rPr lang="en-US" sz="1100" spc="-5" dirty="0">
                <a:latin typeface="Arial"/>
                <a:cs typeface="Arial"/>
              </a:rPr>
              <a:t>In many cases, a recursive solution is easier</a:t>
            </a:r>
            <a:r>
              <a:rPr lang="en-US" sz="1100" spc="-55" dirty="0">
                <a:latin typeface="Arial"/>
                <a:cs typeface="Arial"/>
              </a:rPr>
              <a:t> </a:t>
            </a:r>
            <a:r>
              <a:rPr lang="en-US" sz="1100" spc="-5" dirty="0">
                <a:latin typeface="Arial"/>
                <a:cs typeface="Arial"/>
              </a:rPr>
              <a:t>to  understand and implement correctly than an  iterative</a:t>
            </a:r>
            <a:r>
              <a:rPr lang="en-US" sz="1100" spc="-75" dirty="0">
                <a:latin typeface="Arial"/>
                <a:cs typeface="Arial"/>
              </a:rPr>
              <a:t> </a:t>
            </a:r>
            <a:r>
              <a:rPr lang="en-US" sz="1100" spc="-5" dirty="0">
                <a:latin typeface="Arial"/>
                <a:cs typeface="Arial"/>
              </a:rPr>
              <a:t>solution.</a:t>
            </a:r>
            <a:endParaRPr lang="en-US" sz="1100" dirty="0">
              <a:latin typeface="Arial"/>
              <a:cs typeface="Aria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4"/>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23900" y="289560"/>
            <a:ext cx="5867400" cy="718145"/>
          </a:xfrm>
          <a:prstGeom prst="rect">
            <a:avLst/>
          </a:prstGeom>
        </p:spPr>
        <p:txBody>
          <a:bodyPr vert="horz" wrap="square" lIns="0" tIns="0" rIns="0" bIns="0" rtlCol="0">
            <a:spAutoFit/>
          </a:bodyPr>
          <a:lstStyle/>
          <a:p>
            <a:pPr marL="12700">
              <a:lnSpc>
                <a:spcPts val="2810"/>
              </a:lnSpc>
            </a:pPr>
            <a:r>
              <a:rPr spc="85" dirty="0"/>
              <a:t>Iterative</a:t>
            </a:r>
            <a:r>
              <a:rPr dirty="0"/>
              <a:t> </a:t>
            </a:r>
            <a:r>
              <a:rPr spc="254" dirty="0" smtClean="0">
                <a:latin typeface="Trebuchet MS"/>
                <a:cs typeface="Trebuchet MS"/>
              </a:rPr>
              <a:t>is</a:t>
            </a:r>
            <a:r>
              <a:rPr lang="en-US" spc="254" dirty="0" smtClean="0">
                <a:latin typeface="Trebuchet MS"/>
                <a:cs typeface="Trebuchet MS"/>
              </a:rPr>
              <a:t> </a:t>
            </a:r>
            <a:r>
              <a:rPr spc="254" dirty="0" smtClean="0">
                <a:latin typeface="Trebuchet MS"/>
                <a:cs typeface="Trebuchet MS"/>
              </a:rPr>
              <a:t>Palindrome</a:t>
            </a:r>
            <a:endParaRPr spc="254" dirty="0">
              <a:latin typeface="Trebuchet MS"/>
              <a:cs typeface="Trebuchet MS"/>
            </a:endParaRPr>
          </a:p>
          <a:p>
            <a:pPr marL="12700">
              <a:lnSpc>
                <a:spcPts val="2810"/>
              </a:lnSpc>
            </a:pPr>
            <a:r>
              <a:rPr spc="180" dirty="0"/>
              <a:t>Method</a:t>
            </a:r>
          </a:p>
        </p:txBody>
      </p:sp>
      <p:sp>
        <p:nvSpPr>
          <p:cNvPr id="4" name="object 4"/>
          <p:cNvSpPr txBox="1"/>
          <p:nvPr/>
        </p:nvSpPr>
        <p:spPr>
          <a:xfrm>
            <a:off x="853439" y="1290324"/>
            <a:ext cx="5608320" cy="3556000"/>
          </a:xfrm>
          <a:prstGeom prst="rect">
            <a:avLst/>
          </a:prstGeom>
          <a:ln w="10160">
            <a:solidFill>
              <a:srgbClr val="CCCCCC"/>
            </a:solidFill>
          </a:ln>
        </p:spPr>
        <p:txBody>
          <a:bodyPr vert="horz" wrap="square" lIns="0" tIns="6414" rIns="0" bIns="0" rtlCol="0">
            <a:spAutoFit/>
          </a:bodyPr>
          <a:lstStyle/>
          <a:p>
            <a:pPr>
              <a:lnSpc>
                <a:spcPct val="100000"/>
              </a:lnSpc>
              <a:spcBef>
                <a:spcPts val="50"/>
              </a:spcBef>
            </a:pPr>
            <a:endParaRPr sz="450" dirty="0">
              <a:latin typeface="Times New Roman"/>
              <a:cs typeface="Times New Roman"/>
            </a:endParaRPr>
          </a:p>
          <a:p>
            <a:pPr marL="58419">
              <a:lnSpc>
                <a:spcPct val="100000"/>
              </a:lnSpc>
            </a:pPr>
            <a:r>
              <a:rPr sz="600" spc="15" dirty="0">
                <a:latin typeface="Courier" charset="0"/>
                <a:cs typeface="Courier" charset="0"/>
              </a:rPr>
              <a:t>public boolean</a:t>
            </a:r>
            <a:r>
              <a:rPr sz="600" spc="-50" dirty="0">
                <a:latin typeface="Courier" charset="0"/>
                <a:cs typeface="Courier" charset="0"/>
              </a:rPr>
              <a:t> </a:t>
            </a:r>
            <a:r>
              <a:rPr sz="600" spc="15" dirty="0">
                <a:latin typeface="Courier" charset="0"/>
                <a:cs typeface="Courier" charset="0"/>
              </a:rPr>
              <a:t>isPalindrome()</a:t>
            </a:r>
            <a:endParaRPr sz="600" dirty="0">
              <a:latin typeface="Courier" charset="0"/>
              <a:cs typeface="Courier" charset="0"/>
            </a:endParaRPr>
          </a:p>
          <a:p>
            <a:pPr marL="58419">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R="4512945" algn="ctr">
              <a:lnSpc>
                <a:spcPct val="100000"/>
              </a:lnSpc>
              <a:spcBef>
                <a:spcPts val="320"/>
              </a:spcBef>
            </a:pPr>
            <a:r>
              <a:rPr sz="600" spc="15" dirty="0">
                <a:latin typeface="Courier" charset="0"/>
                <a:cs typeface="Courier" charset="0"/>
              </a:rPr>
              <a:t>int start =</a:t>
            </a:r>
            <a:r>
              <a:rPr sz="600" spc="-70" dirty="0">
                <a:latin typeface="Courier" charset="0"/>
                <a:cs typeface="Courier" charset="0"/>
              </a:rPr>
              <a:t> </a:t>
            </a:r>
            <a:r>
              <a:rPr sz="600" spc="15" dirty="0">
                <a:latin typeface="Courier" charset="0"/>
                <a:cs typeface="Courier" charset="0"/>
              </a:rPr>
              <a:t>0;</a:t>
            </a:r>
            <a:endParaRPr sz="600" dirty="0">
              <a:latin typeface="Courier" charset="0"/>
              <a:cs typeface="Courier" charset="0"/>
            </a:endParaRPr>
          </a:p>
          <a:p>
            <a:pPr marL="202565" marR="4043679">
              <a:lnSpc>
                <a:spcPct val="144400"/>
              </a:lnSpc>
            </a:pPr>
            <a:r>
              <a:rPr sz="600" spc="15" dirty="0">
                <a:latin typeface="Courier" charset="0"/>
                <a:cs typeface="Courier" charset="0"/>
              </a:rPr>
              <a:t>int end = text.length() - 1;  while (start &lt;</a:t>
            </a:r>
            <a:r>
              <a:rPr sz="600" spc="-65" dirty="0">
                <a:latin typeface="Courier" charset="0"/>
                <a:cs typeface="Courier" charset="0"/>
              </a:rPr>
              <a:t> </a:t>
            </a:r>
            <a:r>
              <a:rPr sz="600" spc="15" dirty="0">
                <a:latin typeface="Courier" charset="0"/>
                <a:cs typeface="Courier" charset="0"/>
              </a:rPr>
              <a:t>end)</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46075" marR="2603500">
              <a:lnSpc>
                <a:spcPct val="144400"/>
              </a:lnSpc>
            </a:pPr>
            <a:r>
              <a:rPr sz="600" spc="15" dirty="0">
                <a:latin typeface="Courier" charset="0"/>
                <a:cs typeface="Courier" charset="0"/>
              </a:rPr>
              <a:t>char first = Character.toLowerCase(text.charAt(start));  char last =</a:t>
            </a:r>
            <a:r>
              <a:rPr sz="600" spc="-20" dirty="0">
                <a:latin typeface="Courier" charset="0"/>
                <a:cs typeface="Courier" charset="0"/>
              </a:rPr>
              <a:t> </a:t>
            </a:r>
            <a:r>
              <a:rPr sz="600" spc="15" dirty="0">
                <a:latin typeface="Courier" charset="0"/>
                <a:cs typeface="Courier" charset="0"/>
              </a:rPr>
              <a:t>Character.toLowerCase(text.charAt(end);</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if (Character.isLetter(first) &amp;&amp;</a:t>
            </a:r>
            <a:r>
              <a:rPr sz="600" spc="-10" dirty="0">
                <a:latin typeface="Courier" charset="0"/>
                <a:cs typeface="Courier" charset="0"/>
              </a:rPr>
              <a:t> </a:t>
            </a:r>
            <a:r>
              <a:rPr sz="600" spc="15" dirty="0">
                <a:latin typeface="Courier" charset="0"/>
                <a:cs typeface="Courier" charset="0"/>
              </a:rPr>
              <a:t>Character.isLetter(last))</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490220" marR="4139565">
              <a:lnSpc>
                <a:spcPct val="144400"/>
              </a:lnSpc>
            </a:pPr>
            <a:r>
              <a:rPr sz="600" spc="15" dirty="0">
                <a:latin typeface="Courier" charset="0"/>
                <a:cs typeface="Courier" charset="0"/>
              </a:rPr>
              <a:t>// Both are letters.  if (first ==</a:t>
            </a:r>
            <a:r>
              <a:rPr sz="600" spc="-65" dirty="0">
                <a:latin typeface="Courier" charset="0"/>
                <a:cs typeface="Courier" charset="0"/>
              </a:rPr>
              <a:t> </a:t>
            </a:r>
            <a:r>
              <a:rPr sz="600" spc="15" dirty="0">
                <a:latin typeface="Courier" charset="0"/>
                <a:cs typeface="Courier" charset="0"/>
              </a:rPr>
              <a:t>last)</a:t>
            </a:r>
            <a:endParaRPr sz="600" dirty="0">
              <a:latin typeface="Courier" charset="0"/>
              <a:cs typeface="Courier" charset="0"/>
            </a:endParaRPr>
          </a:p>
          <a:p>
            <a:pPr marL="49022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634365" marR="4571365">
              <a:lnSpc>
                <a:spcPct val="144400"/>
              </a:lnSpc>
            </a:pPr>
            <a:r>
              <a:rPr sz="600" spc="15" dirty="0">
                <a:latin typeface="Courier" charset="0"/>
                <a:cs typeface="Courier" charset="0"/>
              </a:rPr>
              <a:t>start++;  end--;</a:t>
            </a:r>
            <a:endParaRPr sz="600" dirty="0">
              <a:latin typeface="Courier" charset="0"/>
              <a:cs typeface="Courier" charset="0"/>
            </a:endParaRPr>
          </a:p>
          <a:p>
            <a:pPr marL="49022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490220">
              <a:lnSpc>
                <a:spcPct val="100000"/>
              </a:lnSpc>
              <a:spcBef>
                <a:spcPts val="320"/>
              </a:spcBef>
            </a:pPr>
            <a:r>
              <a:rPr sz="600" spc="15" dirty="0">
                <a:latin typeface="Courier" charset="0"/>
                <a:cs typeface="Courier" charset="0"/>
              </a:rPr>
              <a:t>else</a:t>
            </a:r>
            <a:endParaRPr sz="600" dirty="0">
              <a:latin typeface="Courier" charset="0"/>
              <a:cs typeface="Courier" charset="0"/>
            </a:endParaRPr>
          </a:p>
          <a:p>
            <a:pPr marL="49022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634365">
              <a:lnSpc>
                <a:spcPct val="100000"/>
              </a:lnSpc>
              <a:spcBef>
                <a:spcPts val="320"/>
              </a:spcBef>
            </a:pPr>
            <a:r>
              <a:rPr sz="600" spc="15" dirty="0">
                <a:latin typeface="Courier" charset="0"/>
                <a:cs typeface="Courier" charset="0"/>
              </a:rPr>
              <a:t>return</a:t>
            </a:r>
            <a:r>
              <a:rPr sz="600" spc="-70" dirty="0">
                <a:latin typeface="Courier" charset="0"/>
                <a:cs typeface="Courier" charset="0"/>
              </a:rPr>
              <a:t> </a:t>
            </a:r>
            <a:r>
              <a:rPr sz="600" spc="15" dirty="0">
                <a:latin typeface="Courier" charset="0"/>
                <a:cs typeface="Courier" charset="0"/>
              </a:rPr>
              <a:t>false;</a:t>
            </a:r>
            <a:endParaRPr sz="600" dirty="0">
              <a:latin typeface="Courier" charset="0"/>
              <a:cs typeface="Courier" charset="0"/>
            </a:endParaRPr>
          </a:p>
          <a:p>
            <a:pPr marL="490220">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if (!Character.isLetter(last)) { end--;</a:t>
            </a:r>
            <a:r>
              <a:rPr sz="600" spc="-35" dirty="0">
                <a:latin typeface="Courier" charset="0"/>
                <a:cs typeface="Courier" charset="0"/>
              </a:rPr>
              <a:t> </a:t>
            </a:r>
            <a:r>
              <a:rPr sz="600" spc="15" dirty="0">
                <a:latin typeface="Courier" charset="0"/>
                <a:cs typeface="Courier" charset="0"/>
              </a:rPr>
              <a:t>}</a:t>
            </a:r>
            <a:endParaRPr sz="600" dirty="0">
              <a:latin typeface="Courier" charset="0"/>
              <a:cs typeface="Courier" charset="0"/>
            </a:endParaRPr>
          </a:p>
          <a:p>
            <a:pPr marL="346075">
              <a:lnSpc>
                <a:spcPct val="100000"/>
              </a:lnSpc>
              <a:spcBef>
                <a:spcPts val="320"/>
              </a:spcBef>
            </a:pPr>
            <a:r>
              <a:rPr sz="600" spc="15" dirty="0">
                <a:latin typeface="Courier" charset="0"/>
                <a:cs typeface="Courier" charset="0"/>
              </a:rPr>
              <a:t>if (!Character.isLetter(first)) { start++;</a:t>
            </a:r>
            <a:r>
              <a:rPr sz="600" spc="-30" dirty="0">
                <a:latin typeface="Courier" charset="0"/>
                <a:cs typeface="Courier" charset="0"/>
              </a:rPr>
              <a:t> </a:t>
            </a:r>
            <a:r>
              <a:rPr sz="600" spc="15" dirty="0">
                <a:latin typeface="Courier" charset="0"/>
                <a:cs typeface="Courier" charset="0"/>
              </a:rPr>
              <a:t>}</a:t>
            </a:r>
            <a:endParaRPr sz="600" dirty="0">
              <a:latin typeface="Courier" charset="0"/>
              <a:cs typeface="Courier" charset="0"/>
            </a:endParaRPr>
          </a:p>
          <a:p>
            <a:pPr marL="202565">
              <a:lnSpc>
                <a:spcPct val="100000"/>
              </a:lnSpc>
              <a:spcBef>
                <a:spcPts val="320"/>
              </a:spcBef>
            </a:pPr>
            <a:r>
              <a:rPr sz="600" spc="15" dirty="0">
                <a:latin typeface="Courier" charset="0"/>
                <a:cs typeface="Courier" charset="0"/>
              </a:rPr>
              <a:t>}</a:t>
            </a:r>
            <a:endParaRPr sz="600" dirty="0">
              <a:latin typeface="Courier" charset="0"/>
              <a:cs typeface="Courier" charset="0"/>
            </a:endParaRPr>
          </a:p>
          <a:p>
            <a:pPr marR="4608830" algn="ctr">
              <a:lnSpc>
                <a:spcPct val="100000"/>
              </a:lnSpc>
              <a:spcBef>
                <a:spcPts val="320"/>
              </a:spcBef>
            </a:pPr>
            <a:r>
              <a:rPr sz="600" spc="15" dirty="0">
                <a:latin typeface="Courier" charset="0"/>
                <a:cs typeface="Courier" charset="0"/>
              </a:rPr>
              <a:t>return</a:t>
            </a:r>
            <a:r>
              <a:rPr sz="600" spc="-70" dirty="0">
                <a:latin typeface="Courier" charset="0"/>
                <a:cs typeface="Courier" charset="0"/>
              </a:rPr>
              <a:t> </a:t>
            </a:r>
            <a:r>
              <a:rPr sz="600" spc="15" dirty="0">
                <a:latin typeface="Courier" charset="0"/>
                <a:cs typeface="Courier" charset="0"/>
              </a:rPr>
              <a:t>true;</a:t>
            </a:r>
            <a:endParaRPr sz="600" dirty="0">
              <a:latin typeface="Courier" charset="0"/>
              <a:cs typeface="Courier" charset="0"/>
            </a:endParaRPr>
          </a:p>
          <a:p>
            <a:pPr marL="58419">
              <a:lnSpc>
                <a:spcPct val="100000"/>
              </a:lnSpc>
              <a:spcBef>
                <a:spcPts val="320"/>
              </a:spcBef>
            </a:pPr>
            <a:r>
              <a:rPr sz="600" spc="15" dirty="0">
                <a:latin typeface="Courier" charset="0"/>
                <a:cs typeface="Courier" charset="0"/>
              </a:rPr>
              <a:t>}</a:t>
            </a:r>
            <a:endParaRPr sz="60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4"/>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13.10</a:t>
            </a:r>
          </a:p>
        </p:txBody>
      </p:sp>
      <p:sp>
        <p:nvSpPr>
          <p:cNvPr id="4" name="object 4"/>
          <p:cNvSpPr txBox="1">
            <a:spLocks noGrp="1"/>
          </p:cNvSpPr>
          <p:nvPr>
            <p:ph type="body" idx="1"/>
          </p:nvPr>
        </p:nvSpPr>
        <p:spPr>
          <a:xfrm>
            <a:off x="723900" y="923543"/>
            <a:ext cx="5867400" cy="1766253"/>
          </a:xfrm>
          <a:prstGeom prst="rect">
            <a:avLst/>
          </a:prstGeom>
        </p:spPr>
        <p:txBody>
          <a:bodyPr vert="horz" wrap="square" lIns="0" tIns="0" rIns="0" bIns="0" rtlCol="0">
            <a:spAutoFit/>
          </a:bodyPr>
          <a:lstStyle/>
          <a:p>
            <a:pPr marL="12700" marR="5080">
              <a:lnSpc>
                <a:spcPct val="102200"/>
              </a:lnSpc>
            </a:pPr>
            <a:r>
              <a:rPr sz="1500" spc="-5" dirty="0">
                <a:latin typeface="Arial"/>
                <a:cs typeface="Arial"/>
              </a:rPr>
              <a:t>Is it faster to compute the triangle numbers recursively, as shown in  Section 13.1, or is it faster to use a loop that computes </a:t>
            </a:r>
            <a:r>
              <a:rPr sz="1500" spc="-5" dirty="0">
                <a:latin typeface="Courier" charset="0"/>
                <a:cs typeface="Courier" charset="0"/>
              </a:rPr>
              <a:t>1 + 2 +</a:t>
            </a:r>
            <a:r>
              <a:rPr sz="1500" spc="-25" dirty="0">
                <a:latin typeface="Courier" charset="0"/>
                <a:cs typeface="Courier" charset="0"/>
              </a:rPr>
              <a:t> </a:t>
            </a:r>
            <a:r>
              <a:rPr sz="1500" spc="-5" dirty="0">
                <a:latin typeface="Courier" charset="0"/>
                <a:cs typeface="Courier" charset="0"/>
              </a:rPr>
              <a:t>3</a:t>
            </a:r>
            <a:endParaRPr sz="1500" dirty="0">
              <a:latin typeface="Courier" charset="0"/>
              <a:cs typeface="Courier" charset="0"/>
            </a:endParaRPr>
          </a:p>
          <a:p>
            <a:pPr marL="12700">
              <a:lnSpc>
                <a:spcPct val="100000"/>
              </a:lnSpc>
              <a:spcBef>
                <a:spcPts val="40"/>
              </a:spcBef>
            </a:pPr>
            <a:r>
              <a:rPr sz="1500" spc="-5" dirty="0">
                <a:latin typeface="Courier" charset="0"/>
                <a:cs typeface="Courier" charset="0"/>
              </a:rPr>
              <a:t>+ . . . +</a:t>
            </a:r>
            <a:r>
              <a:rPr sz="1500" spc="-75" dirty="0">
                <a:latin typeface="Courier" charset="0"/>
                <a:cs typeface="Courier" charset="0"/>
              </a:rPr>
              <a:t> </a:t>
            </a:r>
            <a:r>
              <a:rPr sz="1500" spc="-10" dirty="0">
                <a:latin typeface="Courier" charset="0"/>
                <a:cs typeface="Courier" charset="0"/>
              </a:rPr>
              <a:t>width</a:t>
            </a:r>
            <a:r>
              <a:rPr sz="1500" spc="-10" dirty="0">
                <a:latin typeface="Arial"/>
                <a:cs typeface="Arial"/>
              </a:rPr>
              <a:t>?</a:t>
            </a:r>
            <a:endParaRPr sz="1500" dirty="0">
              <a:latin typeface="Arial"/>
              <a:cs typeface="Arial"/>
            </a:endParaRPr>
          </a:p>
          <a:p>
            <a:pPr marL="353695" marR="275590">
              <a:lnSpc>
                <a:spcPct val="118500"/>
              </a:lnSpc>
              <a:spcBef>
                <a:spcPts val="620"/>
              </a:spcBef>
            </a:pPr>
            <a:r>
              <a:rPr b="1" spc="-5" dirty="0">
                <a:latin typeface="Arial"/>
                <a:cs typeface="Arial"/>
              </a:rPr>
              <a:t>Answer: </a:t>
            </a:r>
            <a:r>
              <a:rPr spc="-5" dirty="0"/>
              <a:t>The loop is slightly faster. Of course, it</a:t>
            </a:r>
            <a:r>
              <a:rPr spc="-45" dirty="0"/>
              <a:t> </a:t>
            </a:r>
            <a:r>
              <a:rPr spc="-5" dirty="0"/>
              <a:t>is  even faster to simply compute </a:t>
            </a:r>
            <a:r>
              <a:rPr spc="-5" dirty="0">
                <a:latin typeface="Courier" charset="0"/>
                <a:cs typeface="Courier" charset="0"/>
              </a:rPr>
              <a:t>width *</a:t>
            </a:r>
            <a:r>
              <a:rPr spc="-80" dirty="0">
                <a:latin typeface="Courier" charset="0"/>
                <a:cs typeface="Courier" charset="0"/>
              </a:rPr>
              <a:t> </a:t>
            </a:r>
            <a:r>
              <a:rPr spc="-5" dirty="0">
                <a:latin typeface="Courier" charset="0"/>
                <a:cs typeface="Courier" charset="0"/>
              </a:rPr>
              <a:t>(width</a:t>
            </a:r>
          </a:p>
          <a:p>
            <a:pPr marL="353695">
              <a:lnSpc>
                <a:spcPct val="100000"/>
              </a:lnSpc>
              <a:spcBef>
                <a:spcPts val="400"/>
              </a:spcBef>
            </a:pPr>
            <a:r>
              <a:rPr spc="-5" dirty="0">
                <a:latin typeface="Courier" charset="0"/>
                <a:cs typeface="Courier" charset="0"/>
              </a:rPr>
              <a:t>+ 1) /</a:t>
            </a:r>
            <a:r>
              <a:rPr spc="-100" dirty="0">
                <a:latin typeface="Courier" charset="0"/>
                <a:cs typeface="Courier" charset="0"/>
              </a:rPr>
              <a:t> </a:t>
            </a:r>
            <a:r>
              <a:rPr spc="-10" dirty="0">
                <a:latin typeface="Courier" charset="0"/>
                <a:cs typeface="Courier" charset="0"/>
              </a:rPr>
              <a:t>2</a:t>
            </a:r>
            <a:r>
              <a:rPr spc="-1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2" end="2"/>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4"/>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13.11</a:t>
            </a:r>
          </a:p>
        </p:txBody>
      </p:sp>
      <p:sp>
        <p:nvSpPr>
          <p:cNvPr id="4" name="object 4"/>
          <p:cNvSpPr txBox="1"/>
          <p:nvPr/>
        </p:nvSpPr>
        <p:spPr>
          <a:xfrm>
            <a:off x="723900" y="923543"/>
            <a:ext cx="5727065" cy="1941195"/>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You can compute the factorial function either with a loop, using the  definition that </a:t>
            </a:r>
            <a:r>
              <a:rPr sz="1500" i="1" spc="-10" dirty="0">
                <a:latin typeface="Arial"/>
                <a:cs typeface="Arial"/>
              </a:rPr>
              <a:t>n</a:t>
            </a:r>
            <a:r>
              <a:rPr sz="1500" spc="-10" dirty="0">
                <a:latin typeface="Arial"/>
                <a:cs typeface="Arial"/>
              </a:rPr>
              <a:t>! </a:t>
            </a:r>
            <a:r>
              <a:rPr sz="1500" spc="-5" dirty="0">
                <a:latin typeface="Arial"/>
                <a:cs typeface="Arial"/>
              </a:rPr>
              <a:t>= 1 × 2 × . . . × </a:t>
            </a:r>
            <a:r>
              <a:rPr sz="1500" i="1" spc="-10" dirty="0">
                <a:latin typeface="Arial"/>
                <a:cs typeface="Arial"/>
              </a:rPr>
              <a:t>n</a:t>
            </a:r>
            <a:r>
              <a:rPr sz="1500" spc="-10" dirty="0">
                <a:latin typeface="Arial"/>
                <a:cs typeface="Arial"/>
              </a:rPr>
              <a:t>, </a:t>
            </a:r>
            <a:r>
              <a:rPr sz="1500" spc="-5" dirty="0">
                <a:latin typeface="Arial"/>
                <a:cs typeface="Arial"/>
              </a:rPr>
              <a:t>or recursively, using the definition  that 0! = 1 and </a:t>
            </a:r>
            <a:r>
              <a:rPr sz="1500" i="1" spc="-10" dirty="0">
                <a:latin typeface="Arial"/>
                <a:cs typeface="Arial"/>
              </a:rPr>
              <a:t>n</a:t>
            </a:r>
            <a:r>
              <a:rPr sz="1500" spc="-10" dirty="0">
                <a:latin typeface="Arial"/>
                <a:cs typeface="Arial"/>
              </a:rPr>
              <a:t>! </a:t>
            </a:r>
            <a:r>
              <a:rPr sz="1500" spc="-5" dirty="0">
                <a:latin typeface="Arial"/>
                <a:cs typeface="Arial"/>
              </a:rPr>
              <a:t>= </a:t>
            </a:r>
            <a:r>
              <a:rPr sz="1500" spc="-10" dirty="0">
                <a:latin typeface="Arial"/>
                <a:cs typeface="Arial"/>
              </a:rPr>
              <a:t>(</a:t>
            </a:r>
            <a:r>
              <a:rPr sz="1500" i="1" spc="-10" dirty="0">
                <a:latin typeface="Arial"/>
                <a:cs typeface="Arial"/>
              </a:rPr>
              <a:t>n </a:t>
            </a:r>
            <a:r>
              <a:rPr sz="1500" spc="-5" dirty="0">
                <a:latin typeface="Arial"/>
                <a:cs typeface="Arial"/>
              </a:rPr>
              <a:t>– 1)! × </a:t>
            </a:r>
            <a:r>
              <a:rPr sz="1500" i="1" spc="-10" dirty="0">
                <a:latin typeface="Arial"/>
                <a:cs typeface="Arial"/>
              </a:rPr>
              <a:t>n</a:t>
            </a:r>
            <a:r>
              <a:rPr sz="1500" spc="-10" dirty="0">
                <a:latin typeface="Arial"/>
                <a:cs typeface="Arial"/>
              </a:rPr>
              <a:t>. </a:t>
            </a:r>
            <a:r>
              <a:rPr sz="1500" spc="-5" dirty="0">
                <a:latin typeface="Arial"/>
                <a:cs typeface="Arial"/>
              </a:rPr>
              <a:t>Is the recursive approach inefficient  in this</a:t>
            </a:r>
            <a:r>
              <a:rPr sz="1500" spc="-90" dirty="0">
                <a:latin typeface="Arial"/>
                <a:cs typeface="Arial"/>
              </a:rPr>
              <a:t> </a:t>
            </a:r>
            <a:r>
              <a:rPr sz="1500" spc="-5" dirty="0">
                <a:latin typeface="Arial"/>
                <a:cs typeface="Arial"/>
              </a:rPr>
              <a:t>case?</a:t>
            </a:r>
            <a:endParaRPr sz="1500" dirty="0">
              <a:latin typeface="Arial"/>
              <a:cs typeface="Arial"/>
            </a:endParaRPr>
          </a:p>
          <a:p>
            <a:pPr marL="353695" marR="279400">
              <a:lnSpc>
                <a:spcPct val="114799"/>
              </a:lnSpc>
              <a:spcBef>
                <a:spcPts val="645"/>
              </a:spcBef>
            </a:pPr>
            <a:r>
              <a:rPr sz="1800" b="1" spc="-5" dirty="0">
                <a:latin typeface="Arial"/>
                <a:cs typeface="Arial"/>
              </a:rPr>
              <a:t>Answer: </a:t>
            </a:r>
            <a:r>
              <a:rPr sz="1800" spc="-5" dirty="0">
                <a:latin typeface="Arial"/>
                <a:cs typeface="Arial"/>
              </a:rPr>
              <a:t>No, the recursive solution is about as  efficient as the iterative approach. Both require </a:t>
            </a:r>
            <a:r>
              <a:rPr sz="1800" i="1" spc="-5" dirty="0">
                <a:latin typeface="Arial"/>
                <a:cs typeface="Arial"/>
              </a:rPr>
              <a:t>n</a:t>
            </a:r>
            <a:r>
              <a:rPr sz="1800" i="1" spc="-45" dirty="0">
                <a:latin typeface="Arial"/>
                <a:cs typeface="Arial"/>
              </a:rPr>
              <a:t> </a:t>
            </a:r>
            <a:r>
              <a:rPr sz="1800" spc="-5" dirty="0">
                <a:latin typeface="Arial"/>
                <a:cs typeface="Arial"/>
              </a:rPr>
              <a:t>–  1 multiplications to compute</a:t>
            </a:r>
            <a:r>
              <a:rPr sz="1800" spc="-75" dirty="0">
                <a:latin typeface="Arial"/>
                <a:cs typeface="Arial"/>
              </a:rPr>
              <a:t> </a:t>
            </a:r>
            <a:r>
              <a:rPr sz="1800" i="1" spc="-5" dirty="0">
                <a:latin typeface="Arial"/>
                <a:cs typeface="Arial"/>
              </a:rPr>
              <a:t>n</a:t>
            </a:r>
            <a:r>
              <a:rPr sz="1800" spc="-5" dirty="0">
                <a:latin typeface="Arial"/>
                <a:cs typeface="Arial"/>
              </a:rPr>
              <a:t>!.</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4"/>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13.12</a:t>
            </a:r>
          </a:p>
        </p:txBody>
      </p:sp>
      <p:sp>
        <p:nvSpPr>
          <p:cNvPr id="4" name="object 4"/>
          <p:cNvSpPr txBox="1"/>
          <p:nvPr/>
        </p:nvSpPr>
        <p:spPr>
          <a:xfrm>
            <a:off x="723900" y="923543"/>
            <a:ext cx="5789930" cy="3515995"/>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To compute the sum of the values in an array, you can split the array  in the middle, recursively compute the sums of the halves, and add  the results. Compare the performance of this algorithm with that of a  loop that adds the</a:t>
            </a:r>
            <a:r>
              <a:rPr sz="1500" spc="-70" dirty="0">
                <a:latin typeface="Arial"/>
                <a:cs typeface="Arial"/>
              </a:rPr>
              <a:t> </a:t>
            </a:r>
            <a:r>
              <a:rPr sz="1500" spc="-5" dirty="0">
                <a:latin typeface="Arial"/>
                <a:cs typeface="Arial"/>
              </a:rPr>
              <a:t>values.</a:t>
            </a:r>
            <a:endParaRPr sz="1500" dirty="0">
              <a:latin typeface="Arial"/>
              <a:cs typeface="Arial"/>
            </a:endParaRPr>
          </a:p>
          <a:p>
            <a:pPr marL="353695" marR="342265">
              <a:lnSpc>
                <a:spcPct val="114799"/>
              </a:lnSpc>
              <a:spcBef>
                <a:spcPts val="645"/>
              </a:spcBef>
            </a:pPr>
            <a:r>
              <a:rPr sz="1800" b="1" spc="-5" dirty="0">
                <a:latin typeface="Arial"/>
                <a:cs typeface="Arial"/>
              </a:rPr>
              <a:t>Answer: </a:t>
            </a:r>
            <a:r>
              <a:rPr sz="1800" spc="-5" dirty="0">
                <a:latin typeface="Arial"/>
                <a:cs typeface="Arial"/>
              </a:rPr>
              <a:t>The recursive algorithm performs about  as well as the loop. Unlike the recursive Fibonacci  algorithm, this algorithm doesn’t call itself again</a:t>
            </a:r>
            <a:r>
              <a:rPr sz="1800" spc="-35" dirty="0">
                <a:latin typeface="Arial"/>
                <a:cs typeface="Arial"/>
              </a:rPr>
              <a:t> </a:t>
            </a:r>
            <a:r>
              <a:rPr sz="1800" spc="-5" dirty="0">
                <a:latin typeface="Arial"/>
                <a:cs typeface="Arial"/>
              </a:rPr>
              <a:t>on  the same input. For example, the sum of the array  1 4 9 16 25 36 49 64 is computed as the sum of</a:t>
            </a:r>
            <a:r>
              <a:rPr sz="1800" spc="-80" dirty="0">
                <a:latin typeface="Arial"/>
                <a:cs typeface="Arial"/>
              </a:rPr>
              <a:t> </a:t>
            </a:r>
            <a:r>
              <a:rPr sz="1800" spc="-5" dirty="0">
                <a:latin typeface="Arial"/>
                <a:cs typeface="Arial"/>
              </a:rPr>
              <a:t>1</a:t>
            </a:r>
            <a:endParaRPr sz="1800" dirty="0">
              <a:latin typeface="Arial"/>
              <a:cs typeface="Arial"/>
            </a:endParaRPr>
          </a:p>
          <a:p>
            <a:pPr marL="353695">
              <a:lnSpc>
                <a:spcPct val="100000"/>
              </a:lnSpc>
              <a:spcBef>
                <a:spcPts val="320"/>
              </a:spcBef>
            </a:pPr>
            <a:r>
              <a:rPr sz="1800" spc="-5" dirty="0">
                <a:latin typeface="Arial"/>
                <a:cs typeface="Arial"/>
              </a:rPr>
              <a:t>4 9 16 and 25 36 49 64, then as the sums of 1 4,</a:t>
            </a:r>
            <a:r>
              <a:rPr sz="1800" spc="-80" dirty="0">
                <a:latin typeface="Arial"/>
                <a:cs typeface="Arial"/>
              </a:rPr>
              <a:t> </a:t>
            </a:r>
            <a:r>
              <a:rPr sz="1800" spc="-5" dirty="0">
                <a:latin typeface="Arial"/>
                <a:cs typeface="Arial"/>
              </a:rPr>
              <a:t>9</a:t>
            </a:r>
            <a:endParaRPr sz="1800" dirty="0">
              <a:latin typeface="Arial"/>
              <a:cs typeface="Arial"/>
            </a:endParaRPr>
          </a:p>
          <a:p>
            <a:pPr marL="353695" marR="822325">
              <a:lnSpc>
                <a:spcPct val="114799"/>
              </a:lnSpc>
            </a:pPr>
            <a:r>
              <a:rPr sz="1800" spc="-5" dirty="0">
                <a:latin typeface="Arial"/>
                <a:cs typeface="Arial"/>
              </a:rPr>
              <a:t>16, 25 36, and 49 64, which can be</a:t>
            </a:r>
            <a:r>
              <a:rPr sz="1800" spc="-80" dirty="0">
                <a:latin typeface="Arial"/>
                <a:cs typeface="Arial"/>
              </a:rPr>
              <a:t> </a:t>
            </a:r>
            <a:r>
              <a:rPr sz="1800" spc="-5" dirty="0">
                <a:latin typeface="Arial"/>
                <a:cs typeface="Arial"/>
              </a:rPr>
              <a:t>computed  directly.</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4"/>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5" dirty="0"/>
              <a:t>P</a:t>
            </a:r>
            <a:r>
              <a:rPr spc="45" dirty="0"/>
              <a:t>e</a:t>
            </a:r>
            <a:r>
              <a:rPr spc="80" dirty="0"/>
              <a:t>r</a:t>
            </a:r>
            <a:r>
              <a:rPr spc="295" dirty="0"/>
              <a:t>m</a:t>
            </a:r>
            <a:r>
              <a:rPr spc="180" dirty="0"/>
              <a:t>u</a:t>
            </a:r>
            <a:r>
              <a:rPr spc="35" dirty="0"/>
              <a:t>t</a:t>
            </a:r>
            <a:r>
              <a:rPr spc="150" dirty="0"/>
              <a:t>a</a:t>
            </a:r>
            <a:r>
              <a:rPr spc="35" dirty="0"/>
              <a:t>t</a:t>
            </a:r>
            <a:r>
              <a:rPr spc="75" dirty="0"/>
              <a:t>i</a:t>
            </a:r>
            <a:r>
              <a:rPr spc="195" dirty="0"/>
              <a:t>o</a:t>
            </a:r>
            <a:r>
              <a:rPr spc="180" dirty="0"/>
              <a:t>n</a:t>
            </a:r>
            <a:r>
              <a:rPr spc="335" dirty="0"/>
              <a:t>s</a:t>
            </a:r>
          </a:p>
        </p:txBody>
      </p:sp>
      <p:sp>
        <p:nvSpPr>
          <p:cNvPr id="4" name="object 4"/>
          <p:cNvSpPr/>
          <p:nvPr/>
        </p:nvSpPr>
        <p:spPr>
          <a:xfrm>
            <a:off x="878839" y="1061724"/>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894120"/>
            <a:ext cx="5161915" cy="649605"/>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Using recursion, you can find all arrangements of</a:t>
            </a:r>
            <a:r>
              <a:rPr sz="1800" spc="-55" dirty="0">
                <a:latin typeface="Arial"/>
                <a:cs typeface="Arial"/>
              </a:rPr>
              <a:t> </a:t>
            </a:r>
            <a:r>
              <a:rPr sz="1800" spc="-5" dirty="0">
                <a:latin typeface="Arial"/>
                <a:cs typeface="Arial"/>
              </a:rPr>
              <a:t>a  set of</a:t>
            </a:r>
            <a:r>
              <a:rPr sz="1800" spc="-85" dirty="0">
                <a:latin typeface="Arial"/>
                <a:cs typeface="Arial"/>
              </a:rPr>
              <a:t> </a:t>
            </a:r>
            <a:r>
              <a:rPr sz="1800" spc="-5" dirty="0">
                <a:latin typeface="Arial"/>
                <a:cs typeface="Arial"/>
              </a:rPr>
              <a:t>objects.</a:t>
            </a:r>
            <a:endParaRPr sz="1800">
              <a:latin typeface="Arial"/>
              <a:cs typeface="Arial"/>
            </a:endParaRPr>
          </a:p>
        </p:txBody>
      </p:sp>
      <p:sp>
        <p:nvSpPr>
          <p:cNvPr id="6" name="object 6"/>
          <p:cNvSpPr>
            <a:spLocks noChangeAspect="1"/>
          </p:cNvSpPr>
          <p:nvPr/>
        </p:nvSpPr>
        <p:spPr>
          <a:xfrm>
            <a:off x="1065212" y="1532795"/>
            <a:ext cx="979166" cy="137160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620918" y="1581498"/>
            <a:ext cx="3444875" cy="637097"/>
          </a:xfrm>
          <a:prstGeom prst="rect">
            <a:avLst/>
          </a:prstGeom>
        </p:spPr>
        <p:txBody>
          <a:bodyPr vert="horz" wrap="square" lIns="0" tIns="0" rIns="0" bIns="0" rtlCol="0">
            <a:spAutoFit/>
          </a:bodyPr>
          <a:lstStyle/>
          <a:p>
            <a:pPr marL="298450" marR="5080" indent="-285750">
              <a:lnSpc>
                <a:spcPct val="114799"/>
              </a:lnSpc>
              <a:buFont typeface="Wingdings" charset="2"/>
              <a:buChar char="§"/>
            </a:pPr>
            <a:r>
              <a:rPr sz="1800" spc="-5" dirty="0">
                <a:latin typeface="Arial"/>
                <a:cs typeface="Arial"/>
              </a:rPr>
              <a:t>Design a class that will list all permutations of</a:t>
            </a:r>
            <a:r>
              <a:rPr sz="1800" spc="-45" dirty="0">
                <a:latin typeface="Arial"/>
                <a:cs typeface="Arial"/>
              </a:rPr>
              <a:t> </a:t>
            </a:r>
            <a:r>
              <a:rPr sz="1800" spc="-5" dirty="0">
                <a:latin typeface="Arial"/>
                <a:cs typeface="Arial"/>
              </a:rPr>
              <a:t>a  string.</a:t>
            </a:r>
            <a:endParaRPr sz="1800" dirty="0">
              <a:latin typeface="Arial"/>
              <a:cs typeface="Arial"/>
            </a:endParaRPr>
          </a:p>
        </p:txBody>
      </p:sp>
      <p:sp>
        <p:nvSpPr>
          <p:cNvPr id="9" name="Rectangle 8"/>
          <p:cNvSpPr/>
          <p:nvPr/>
        </p:nvSpPr>
        <p:spPr>
          <a:xfrm>
            <a:off x="931146" y="2953134"/>
            <a:ext cx="5393454" cy="646331"/>
          </a:xfrm>
          <a:prstGeom prst="rect">
            <a:avLst/>
          </a:prstGeom>
        </p:spPr>
        <p:txBody>
          <a:bodyPr wrap="square">
            <a:spAutoFit/>
          </a:bodyPr>
          <a:lstStyle/>
          <a:p>
            <a:pPr marL="285750" indent="-285750">
              <a:buFont typeface="Wingdings" charset="2"/>
              <a:buChar char="§"/>
            </a:pPr>
            <a:r>
              <a:rPr lang="en-US" spc="-10" dirty="0">
                <a:latin typeface="Arial"/>
                <a:cs typeface="Arial"/>
              </a:rPr>
              <a:t>A </a:t>
            </a:r>
            <a:r>
              <a:rPr lang="en-US" spc="-5" dirty="0">
                <a:latin typeface="Arial"/>
                <a:cs typeface="Arial"/>
              </a:rPr>
              <a:t>permutation is a rearrangement of the</a:t>
            </a:r>
            <a:r>
              <a:rPr lang="en-US" spc="-45" dirty="0">
                <a:latin typeface="Arial"/>
                <a:cs typeface="Arial"/>
              </a:rPr>
              <a:t> </a:t>
            </a:r>
            <a:r>
              <a:rPr lang="en-US" spc="-5" dirty="0" smtClean="0">
                <a:latin typeface="Arial"/>
                <a:cs typeface="Arial"/>
              </a:rPr>
              <a:t>letters.</a:t>
            </a:r>
          </a:p>
          <a:p>
            <a:pPr marL="285750" indent="-285750">
              <a:buFont typeface="Wingdings" charset="2"/>
              <a:buChar char="§"/>
            </a:pPr>
            <a:r>
              <a:rPr lang="en-US" spc="-5" dirty="0" smtClean="0">
                <a:latin typeface="Arial"/>
                <a:cs typeface="Arial"/>
              </a:rPr>
              <a:t>The </a:t>
            </a:r>
            <a:r>
              <a:rPr lang="en-US" spc="-5" dirty="0">
                <a:latin typeface="Arial"/>
                <a:cs typeface="Arial"/>
              </a:rPr>
              <a:t>string </a:t>
            </a:r>
            <a:r>
              <a:rPr lang="en-US" spc="-5" dirty="0">
                <a:latin typeface="Courier" charset="0"/>
                <a:cs typeface="Courier" charset="0"/>
              </a:rPr>
              <a:t>"eat"</a:t>
            </a:r>
            <a:r>
              <a:rPr lang="en-US" spc="-655" dirty="0">
                <a:latin typeface="Courier" charset="0"/>
                <a:cs typeface="Courier" charset="0"/>
              </a:rPr>
              <a:t> </a:t>
            </a:r>
            <a:r>
              <a:rPr lang="en-US" spc="-5" dirty="0">
                <a:latin typeface="Arial"/>
                <a:cs typeface="Arial"/>
              </a:rPr>
              <a:t>has six permutations:</a:t>
            </a:r>
            <a:endParaRPr lang="en-US" dirty="0"/>
          </a:p>
        </p:txBody>
      </p:sp>
      <p:sp>
        <p:nvSpPr>
          <p:cNvPr id="10" name="object 5"/>
          <p:cNvSpPr txBox="1"/>
          <p:nvPr/>
        </p:nvSpPr>
        <p:spPr>
          <a:xfrm>
            <a:off x="1538922" y="3722536"/>
            <a:ext cx="5008880" cy="1040028"/>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"eat"</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"eta"</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"aet"</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"ate"</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"tea"</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"tae"</a:t>
            </a:r>
            <a:endParaRPr sz="10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4"/>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85" dirty="0"/>
              <a:t>P</a:t>
            </a:r>
            <a:r>
              <a:rPr spc="45" dirty="0"/>
              <a:t>e</a:t>
            </a:r>
            <a:r>
              <a:rPr spc="80" dirty="0"/>
              <a:t>r</a:t>
            </a:r>
            <a:r>
              <a:rPr spc="295" dirty="0"/>
              <a:t>m</a:t>
            </a:r>
            <a:r>
              <a:rPr spc="180" dirty="0"/>
              <a:t>u</a:t>
            </a:r>
            <a:r>
              <a:rPr spc="35" dirty="0"/>
              <a:t>t</a:t>
            </a:r>
            <a:r>
              <a:rPr spc="150" dirty="0"/>
              <a:t>a</a:t>
            </a:r>
            <a:r>
              <a:rPr spc="35" dirty="0"/>
              <a:t>t</a:t>
            </a:r>
            <a:r>
              <a:rPr spc="75" dirty="0"/>
              <a:t>i</a:t>
            </a:r>
            <a:r>
              <a:rPr spc="195" dirty="0"/>
              <a:t>o</a:t>
            </a:r>
            <a:r>
              <a:rPr spc="180" dirty="0"/>
              <a:t>n</a:t>
            </a:r>
            <a:r>
              <a:rPr spc="335" dirty="0"/>
              <a:t>s</a:t>
            </a:r>
          </a:p>
        </p:txBody>
      </p:sp>
      <p:sp>
        <p:nvSpPr>
          <p:cNvPr id="10" name="object 10"/>
          <p:cNvSpPr txBox="1"/>
          <p:nvPr/>
        </p:nvSpPr>
        <p:spPr>
          <a:xfrm>
            <a:off x="740786" y="838200"/>
            <a:ext cx="6345813" cy="4363439"/>
          </a:xfrm>
          <a:prstGeom prst="rect">
            <a:avLst/>
          </a:prstGeom>
        </p:spPr>
        <p:txBody>
          <a:bodyPr vert="horz" wrap="square" lIns="0" tIns="0" rIns="0" bIns="0" rtlCol="0">
            <a:spAutoFit/>
          </a:bodyPr>
          <a:lstStyle/>
          <a:p>
            <a:pPr marL="298450" marR="5080" indent="-285750" algn="just">
              <a:lnSpc>
                <a:spcPct val="124100"/>
              </a:lnSpc>
              <a:buFont typeface="Wingdings" charset="2"/>
              <a:buChar char="§"/>
            </a:pPr>
            <a:r>
              <a:rPr sz="1800" spc="-5" dirty="0">
                <a:latin typeface="Arial"/>
                <a:cs typeface="Arial"/>
              </a:rPr>
              <a:t>Problem: Generate all the permutations of "eat</a:t>
            </a:r>
            <a:r>
              <a:rPr sz="1800" spc="-5">
                <a:latin typeface="Arial"/>
                <a:cs typeface="Arial"/>
              </a:rPr>
              <a:t>".  </a:t>
            </a:r>
            <a:endParaRPr lang="en-US" sz="1800" spc="-5" smtClean="0">
              <a:latin typeface="Arial"/>
              <a:cs typeface="Arial"/>
            </a:endParaRPr>
          </a:p>
          <a:p>
            <a:pPr marL="298450" marR="5080" indent="-285750" algn="just">
              <a:lnSpc>
                <a:spcPct val="124100"/>
              </a:lnSpc>
              <a:buFont typeface="Wingdings" charset="2"/>
              <a:buChar char="§"/>
            </a:pPr>
            <a:r>
              <a:rPr sz="1800" spc="-5" dirty="0" smtClean="0">
                <a:latin typeface="Arial"/>
                <a:cs typeface="Arial"/>
              </a:rPr>
              <a:t>First </a:t>
            </a:r>
            <a:r>
              <a:rPr sz="1800" spc="-5" dirty="0">
                <a:latin typeface="Arial"/>
                <a:cs typeface="Arial"/>
              </a:rPr>
              <a:t>generate all permutations that start with</a:t>
            </a:r>
            <a:r>
              <a:rPr sz="1800" spc="-45" dirty="0">
                <a:latin typeface="Arial"/>
                <a:cs typeface="Arial"/>
              </a:rPr>
              <a:t> </a:t>
            </a:r>
            <a:r>
              <a:rPr sz="1800" spc="-5" dirty="0">
                <a:latin typeface="Arial"/>
                <a:cs typeface="Arial"/>
              </a:rPr>
              <a:t>the  letter 'e', then 'a' then</a:t>
            </a:r>
            <a:r>
              <a:rPr sz="1800" spc="-55" dirty="0">
                <a:latin typeface="Arial"/>
                <a:cs typeface="Arial"/>
              </a:rPr>
              <a:t> </a:t>
            </a:r>
            <a:r>
              <a:rPr sz="1800" spc="-5" dirty="0">
                <a:latin typeface="Arial"/>
                <a:cs typeface="Arial"/>
              </a:rPr>
              <a:t>'t'.</a:t>
            </a:r>
            <a:endParaRPr sz="1800" dirty="0">
              <a:latin typeface="Arial"/>
              <a:cs typeface="Arial"/>
            </a:endParaRPr>
          </a:p>
          <a:p>
            <a:pPr marL="298450" marR="80010" indent="-285750">
              <a:lnSpc>
                <a:spcPct val="114799"/>
              </a:lnSpc>
              <a:spcBef>
                <a:spcPts val="480"/>
              </a:spcBef>
              <a:buFont typeface="Wingdings" charset="2"/>
              <a:buChar char="§"/>
            </a:pPr>
            <a:r>
              <a:rPr sz="1800" spc="-10" dirty="0">
                <a:latin typeface="Arial"/>
                <a:cs typeface="Arial"/>
              </a:rPr>
              <a:t>How </a:t>
            </a:r>
            <a:r>
              <a:rPr sz="1800" spc="-5" dirty="0">
                <a:latin typeface="Arial"/>
                <a:cs typeface="Arial"/>
              </a:rPr>
              <a:t>do </a:t>
            </a:r>
            <a:r>
              <a:rPr sz="1800" spc="-10" dirty="0">
                <a:latin typeface="Arial"/>
                <a:cs typeface="Arial"/>
              </a:rPr>
              <a:t>we </a:t>
            </a:r>
            <a:r>
              <a:rPr sz="1800" spc="-5" dirty="0">
                <a:latin typeface="Arial"/>
                <a:cs typeface="Arial"/>
              </a:rPr>
              <a:t>generate the permutations that start  with</a:t>
            </a:r>
            <a:r>
              <a:rPr sz="1800" spc="-95" dirty="0">
                <a:latin typeface="Arial"/>
                <a:cs typeface="Arial"/>
              </a:rPr>
              <a:t> </a:t>
            </a:r>
            <a:r>
              <a:rPr sz="1800" spc="-5" dirty="0">
                <a:latin typeface="Arial"/>
                <a:cs typeface="Arial"/>
              </a:rPr>
              <a:t>'e'?</a:t>
            </a:r>
            <a:endParaRPr sz="1800" dirty="0">
              <a:latin typeface="Arial"/>
              <a:cs typeface="Arial"/>
            </a:endParaRPr>
          </a:p>
          <a:p>
            <a:pPr marL="707390" marR="172085" indent="-285750">
              <a:lnSpc>
                <a:spcPct val="123500"/>
              </a:lnSpc>
              <a:spcBef>
                <a:spcPts val="710"/>
              </a:spcBef>
              <a:buFont typeface="Wingdings" charset="2"/>
              <a:buChar char="§"/>
            </a:pPr>
            <a:r>
              <a:rPr sz="1350" spc="15" dirty="0">
                <a:latin typeface="Arial"/>
                <a:cs typeface="Arial"/>
              </a:rPr>
              <a:t>We </a:t>
            </a:r>
            <a:r>
              <a:rPr sz="1350" spc="10" dirty="0">
                <a:latin typeface="Arial"/>
                <a:cs typeface="Arial"/>
              </a:rPr>
              <a:t>need </a:t>
            </a:r>
            <a:r>
              <a:rPr sz="1350" spc="5" dirty="0">
                <a:latin typeface="Arial"/>
                <a:cs typeface="Arial"/>
              </a:rPr>
              <a:t>to </a:t>
            </a:r>
            <a:r>
              <a:rPr sz="1350" spc="10" dirty="0">
                <a:latin typeface="Arial"/>
                <a:cs typeface="Arial"/>
              </a:rPr>
              <a:t>know </a:t>
            </a:r>
            <a:r>
              <a:rPr sz="1350" spc="5" dirty="0">
                <a:latin typeface="Arial"/>
                <a:cs typeface="Arial"/>
              </a:rPr>
              <a:t>the permutations of the substring "at".  </a:t>
            </a:r>
            <a:r>
              <a:rPr sz="1350" spc="10" dirty="0">
                <a:latin typeface="Arial"/>
                <a:cs typeface="Arial"/>
              </a:rPr>
              <a:t>But </a:t>
            </a:r>
            <a:r>
              <a:rPr sz="1350" spc="5" dirty="0">
                <a:latin typeface="Arial"/>
                <a:cs typeface="Arial"/>
              </a:rPr>
              <a:t>that’s the </a:t>
            </a:r>
            <a:r>
              <a:rPr sz="1350" spc="10" dirty="0">
                <a:latin typeface="Arial"/>
                <a:cs typeface="Arial"/>
              </a:rPr>
              <a:t>same problem—to generate </a:t>
            </a:r>
            <a:r>
              <a:rPr sz="1350" spc="5" dirty="0">
                <a:latin typeface="Arial"/>
                <a:cs typeface="Arial"/>
              </a:rPr>
              <a:t>all  </a:t>
            </a:r>
            <a:r>
              <a:rPr sz="1350" spc="10" dirty="0">
                <a:latin typeface="Arial"/>
                <a:cs typeface="Arial"/>
              </a:rPr>
              <a:t>permutations— </a:t>
            </a:r>
            <a:r>
              <a:rPr sz="1350" spc="5" dirty="0">
                <a:latin typeface="Arial"/>
                <a:cs typeface="Arial"/>
              </a:rPr>
              <a:t>with </a:t>
            </a:r>
            <a:r>
              <a:rPr sz="1350" spc="10" dirty="0">
                <a:latin typeface="Arial"/>
                <a:cs typeface="Arial"/>
              </a:rPr>
              <a:t>a </a:t>
            </a:r>
            <a:r>
              <a:rPr sz="1350" spc="5" dirty="0">
                <a:latin typeface="Arial"/>
                <a:cs typeface="Arial"/>
              </a:rPr>
              <a:t>simpler</a:t>
            </a:r>
            <a:r>
              <a:rPr sz="1350" spc="-30" dirty="0">
                <a:latin typeface="Arial"/>
                <a:cs typeface="Arial"/>
              </a:rPr>
              <a:t> </a:t>
            </a:r>
            <a:r>
              <a:rPr sz="1350" spc="5" dirty="0">
                <a:latin typeface="Arial"/>
                <a:cs typeface="Arial"/>
              </a:rPr>
              <a:t>input</a:t>
            </a:r>
            <a:endParaRPr sz="1350" dirty="0">
              <a:latin typeface="Arial"/>
              <a:cs typeface="Arial"/>
            </a:endParaRPr>
          </a:p>
          <a:p>
            <a:pPr marL="298450" marR="55880" indent="-285750" algn="just">
              <a:lnSpc>
                <a:spcPct val="114799"/>
              </a:lnSpc>
              <a:spcBef>
                <a:spcPts val="730"/>
              </a:spcBef>
              <a:buFont typeface="Wingdings" charset="2"/>
              <a:buChar char="§"/>
            </a:pPr>
            <a:r>
              <a:rPr sz="1800" spc="-5" dirty="0">
                <a:latin typeface="Arial"/>
                <a:cs typeface="Arial"/>
              </a:rPr>
              <a:t>Prepend the letter 'e' to all the permutations</a:t>
            </a:r>
            <a:r>
              <a:rPr sz="1800" spc="-50" dirty="0">
                <a:latin typeface="Arial"/>
                <a:cs typeface="Arial"/>
              </a:rPr>
              <a:t> </a:t>
            </a:r>
            <a:r>
              <a:rPr sz="1800" spc="-5" dirty="0">
                <a:latin typeface="Arial"/>
                <a:cs typeface="Arial"/>
              </a:rPr>
              <a:t>you  found of</a:t>
            </a:r>
            <a:r>
              <a:rPr sz="1800" spc="-85" dirty="0">
                <a:latin typeface="Arial"/>
                <a:cs typeface="Arial"/>
              </a:rPr>
              <a:t> </a:t>
            </a:r>
            <a:r>
              <a:rPr sz="1800" spc="-5" dirty="0">
                <a:latin typeface="Arial"/>
                <a:cs typeface="Arial"/>
              </a:rPr>
              <a:t>'at'.</a:t>
            </a:r>
            <a:endParaRPr sz="1800" dirty="0">
              <a:latin typeface="Arial"/>
              <a:cs typeface="Arial"/>
            </a:endParaRPr>
          </a:p>
          <a:p>
            <a:pPr marL="298450" indent="-285750" algn="just">
              <a:lnSpc>
                <a:spcPct val="100000"/>
              </a:lnSpc>
              <a:spcBef>
                <a:spcPts val="800"/>
              </a:spcBef>
              <a:buFont typeface="Wingdings" charset="2"/>
              <a:buChar char="§"/>
            </a:pPr>
            <a:r>
              <a:rPr sz="1800" spc="-10" dirty="0">
                <a:latin typeface="Arial"/>
                <a:cs typeface="Arial"/>
              </a:rPr>
              <a:t>Do </a:t>
            </a:r>
            <a:r>
              <a:rPr sz="1800" spc="-5" dirty="0">
                <a:latin typeface="Arial"/>
                <a:cs typeface="Arial"/>
              </a:rPr>
              <a:t>the same for 'a' and</a:t>
            </a:r>
            <a:r>
              <a:rPr sz="1800" spc="-60" dirty="0">
                <a:latin typeface="Arial"/>
                <a:cs typeface="Arial"/>
              </a:rPr>
              <a:t> </a:t>
            </a:r>
            <a:r>
              <a:rPr sz="1800" spc="-5" dirty="0">
                <a:latin typeface="Arial"/>
                <a:cs typeface="Arial"/>
              </a:rPr>
              <a:t>'t'.</a:t>
            </a:r>
            <a:endParaRPr sz="1800" dirty="0">
              <a:latin typeface="Arial"/>
              <a:cs typeface="Arial"/>
            </a:endParaRPr>
          </a:p>
          <a:p>
            <a:pPr marL="298450" indent="-285750" algn="just">
              <a:spcBef>
                <a:spcPts val="720"/>
              </a:spcBef>
              <a:buFont typeface="Wingdings" charset="2"/>
              <a:buChar char="§"/>
            </a:pPr>
            <a:r>
              <a:rPr sz="1800" spc="-5" dirty="0">
                <a:latin typeface="Arial"/>
                <a:cs typeface="Arial"/>
              </a:rPr>
              <a:t>Provide a special case for the simplest</a:t>
            </a:r>
            <a:r>
              <a:rPr sz="1800" spc="-50" dirty="0">
                <a:latin typeface="Arial"/>
                <a:cs typeface="Arial"/>
              </a:rPr>
              <a:t> </a:t>
            </a:r>
            <a:r>
              <a:rPr sz="1800" spc="-5" dirty="0" smtClean="0">
                <a:latin typeface="Arial"/>
                <a:cs typeface="Arial"/>
              </a:rPr>
              <a:t>strings.</a:t>
            </a:r>
            <a:endParaRPr lang="en-US" dirty="0">
              <a:latin typeface="Arial"/>
              <a:cs typeface="Arial"/>
            </a:endParaRPr>
          </a:p>
          <a:p>
            <a:pPr marL="755650" lvl="1" indent="-285750" algn="just">
              <a:spcBef>
                <a:spcPts val="720"/>
              </a:spcBef>
              <a:buFont typeface="Wingdings" charset="2"/>
              <a:buChar char="§"/>
            </a:pPr>
            <a:r>
              <a:rPr lang="en-US" sz="1350" spc="10" dirty="0" smtClean="0">
                <a:latin typeface="Arial"/>
                <a:cs typeface="Arial"/>
              </a:rPr>
              <a:t>The </a:t>
            </a:r>
            <a:r>
              <a:rPr lang="en-US" sz="1350" spc="5" dirty="0">
                <a:latin typeface="Arial"/>
                <a:cs typeface="Arial"/>
              </a:rPr>
              <a:t>simplest string is the </a:t>
            </a:r>
            <a:r>
              <a:rPr lang="en-US" sz="1350" spc="10" dirty="0">
                <a:latin typeface="Arial"/>
                <a:cs typeface="Arial"/>
              </a:rPr>
              <a:t>empty </a:t>
            </a:r>
            <a:r>
              <a:rPr lang="en-US" sz="1350" spc="5" dirty="0">
                <a:latin typeface="Arial"/>
                <a:cs typeface="Arial"/>
              </a:rPr>
              <a:t>string, </a:t>
            </a:r>
            <a:r>
              <a:rPr lang="en-US" sz="1350" spc="10" dirty="0">
                <a:latin typeface="Arial"/>
                <a:cs typeface="Arial"/>
              </a:rPr>
              <a:t>which has a </a:t>
            </a:r>
            <a:r>
              <a:rPr lang="en-US" sz="1350" spc="5" dirty="0">
                <a:latin typeface="Arial"/>
                <a:cs typeface="Arial"/>
              </a:rPr>
              <a:t>single  permutation—itself.</a:t>
            </a:r>
            <a:endParaRPr lang="en-US" sz="1350" dirty="0">
              <a:latin typeface="Arial"/>
              <a:cs typeface="Arial"/>
            </a:endParaRPr>
          </a:p>
          <a:p>
            <a:pPr marL="12700" algn="just">
              <a:lnSpc>
                <a:spcPct val="100000"/>
              </a:lnSpc>
              <a:spcBef>
                <a:spcPts val="720"/>
              </a:spcBef>
            </a:pPr>
            <a:endParaRPr lang="en-US" sz="1800" spc="-5" dirty="0" smtClean="0">
              <a:latin typeface="Arial"/>
              <a:cs typeface="Aria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4"/>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14" dirty="0"/>
              <a:t>section_4/</a:t>
            </a:r>
            <a:r>
              <a:rPr spc="114" dirty="0">
                <a:solidFill>
                  <a:srgbClr val="000080"/>
                </a:solidFill>
                <a:hlinkClick r:id="rId2"/>
              </a:rPr>
              <a:t>Permutations.java</a:t>
            </a:r>
          </a:p>
        </p:txBody>
      </p:sp>
      <p:sp>
        <p:nvSpPr>
          <p:cNvPr id="4" name="object 4"/>
          <p:cNvSpPr/>
          <p:nvPr/>
        </p:nvSpPr>
        <p:spPr>
          <a:xfrm>
            <a:off x="741680" y="934724"/>
            <a:ext cx="5852160" cy="1534160"/>
          </a:xfrm>
          <a:custGeom>
            <a:avLst/>
            <a:gdLst/>
            <a:ahLst/>
            <a:cxnLst/>
            <a:rect l="l" t="t" r="r" b="b"/>
            <a:pathLst>
              <a:path w="5852159" h="1534160">
                <a:moveTo>
                  <a:pt x="0" y="0"/>
                </a:moveTo>
                <a:lnTo>
                  <a:pt x="5852160" y="0"/>
                </a:lnTo>
                <a:lnTo>
                  <a:pt x="5852160" y="1534160"/>
                </a:lnTo>
                <a:lnTo>
                  <a:pt x="0" y="1534160"/>
                </a:lnTo>
                <a:lnTo>
                  <a:pt x="0" y="0"/>
                </a:lnTo>
                <a:close/>
              </a:path>
            </a:pathLst>
          </a:custGeom>
          <a:ln w="10160">
            <a:solidFill>
              <a:srgbClr val="000000"/>
            </a:solidFill>
          </a:ln>
        </p:spPr>
        <p:txBody>
          <a:bodyPr wrap="square" lIns="0" tIns="0" rIns="0" bIns="0" rtlCol="0"/>
          <a:lstStyle/>
          <a:p>
            <a:endParaRPr/>
          </a:p>
        </p:txBody>
      </p:sp>
      <p:sp>
        <p:nvSpPr>
          <p:cNvPr id="5" name="object 5"/>
          <p:cNvSpPr/>
          <p:nvPr/>
        </p:nvSpPr>
        <p:spPr>
          <a:xfrm>
            <a:off x="746759" y="2301239"/>
            <a:ext cx="5679440" cy="1625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46759" y="2291079"/>
            <a:ext cx="5242560" cy="17271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426200" y="939800"/>
            <a:ext cx="162559" cy="136143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416040" y="939800"/>
            <a:ext cx="172719" cy="274320"/>
          </a:xfrm>
          <a:prstGeom prst="rect">
            <a:avLst/>
          </a:prstGeom>
          <a:blipFill>
            <a:blip r:embed="rId6" cstate="print"/>
            <a:stretch>
              <a:fillRect/>
            </a:stretch>
          </a:blipFill>
        </p:spPr>
        <p:txBody>
          <a:bodyPr wrap="square" lIns="0" tIns="0" rIns="0" bIns="0" rtlCol="0"/>
          <a:lstStyle/>
          <a:p>
            <a:endParaRPr/>
          </a:p>
        </p:txBody>
      </p:sp>
      <p:sp>
        <p:nvSpPr>
          <p:cNvPr id="9" name="object 9"/>
          <p:cNvSpPr txBox="1">
            <a:spLocks noGrp="1"/>
          </p:cNvSpPr>
          <p:nvPr>
            <p:ph type="body" idx="1"/>
          </p:nvPr>
        </p:nvSpPr>
        <p:spPr>
          <a:prstGeom prst="rect">
            <a:avLst/>
          </a:prstGeom>
        </p:spPr>
        <p:txBody>
          <a:bodyPr vert="horz" wrap="square" lIns="0" tIns="86106" rIns="0" bIns="0" rtlCol="0">
            <a:spAutoFit/>
          </a:bodyPr>
          <a:lstStyle/>
          <a:p>
            <a:pPr marL="262255">
              <a:lnSpc>
                <a:spcPts val="1230"/>
              </a:lnSpc>
              <a:tabLst>
                <a:tab pos="499745" algn="l"/>
              </a:tabLst>
            </a:pPr>
            <a:r>
              <a:rPr sz="1050" b="1" spc="-10" dirty="0">
                <a:solidFill>
                  <a:srgbClr val="0073FF"/>
                </a:solidFill>
                <a:latin typeface="Courier New"/>
                <a:cs typeface="Courier New"/>
              </a:rPr>
              <a:t>1	</a:t>
            </a:r>
            <a:r>
              <a:rPr sz="1050" spc="-10" dirty="0">
                <a:solidFill>
                  <a:srgbClr val="CC0066"/>
                </a:solidFill>
                <a:latin typeface="Courier New"/>
                <a:cs typeface="Courier New"/>
              </a:rPr>
              <a:t>import </a:t>
            </a:r>
            <a:r>
              <a:rPr sz="1050" spc="-10" dirty="0">
                <a:latin typeface="Courier New"/>
                <a:cs typeface="Courier New"/>
              </a:rPr>
              <a:t>java.util.ArrayList;</a:t>
            </a:r>
            <a:endParaRPr sz="1050">
              <a:latin typeface="Courier New"/>
              <a:cs typeface="Courier New"/>
            </a:endParaRPr>
          </a:p>
          <a:p>
            <a:pPr marL="262255">
              <a:lnSpc>
                <a:spcPts val="1200"/>
              </a:lnSpc>
            </a:pPr>
            <a:r>
              <a:rPr sz="1050" b="1" spc="-10" dirty="0">
                <a:solidFill>
                  <a:srgbClr val="0073FF"/>
                </a:solidFill>
                <a:latin typeface="Courier New"/>
                <a:cs typeface="Courier New"/>
              </a:rPr>
              <a:t>2</a:t>
            </a:r>
            <a:endParaRPr sz="1050">
              <a:latin typeface="Courier New"/>
              <a:cs typeface="Courier New"/>
            </a:endParaRPr>
          </a:p>
          <a:p>
            <a:pPr marL="262255">
              <a:lnSpc>
                <a:spcPts val="1180"/>
              </a:lnSpc>
              <a:tabLst>
                <a:tab pos="499745" algn="l"/>
              </a:tabLst>
            </a:pPr>
            <a:r>
              <a:rPr sz="1050" b="1" spc="-10" dirty="0">
                <a:solidFill>
                  <a:srgbClr val="0073FF"/>
                </a:solidFill>
                <a:latin typeface="Courier New"/>
                <a:cs typeface="Courier New"/>
              </a:rPr>
              <a:t>3	</a:t>
            </a:r>
            <a:r>
              <a:rPr sz="1050" spc="-10" dirty="0">
                <a:latin typeface="Courier New"/>
                <a:cs typeface="Courier New"/>
              </a:rPr>
              <a:t>/**</a:t>
            </a:r>
            <a:endParaRPr sz="1050">
              <a:latin typeface="Courier New"/>
              <a:cs typeface="Courier New"/>
            </a:endParaRPr>
          </a:p>
          <a:p>
            <a:pPr marL="262255">
              <a:lnSpc>
                <a:spcPts val="1450"/>
              </a:lnSpc>
              <a:tabLst>
                <a:tab pos="737870" algn="l"/>
              </a:tabLst>
            </a:pPr>
            <a:r>
              <a:rPr sz="1050" b="1" spc="-10" dirty="0">
                <a:solidFill>
                  <a:srgbClr val="0073FF"/>
                </a:solidFill>
                <a:latin typeface="Courier New"/>
                <a:cs typeface="Courier New"/>
              </a:rPr>
              <a:t>4	</a:t>
            </a:r>
            <a:r>
              <a:rPr sz="1250" spc="10" dirty="0">
                <a:solidFill>
                  <a:srgbClr val="0073FF"/>
                </a:solidFill>
                <a:latin typeface="Times New Roman"/>
                <a:cs typeface="Times New Roman"/>
              </a:rPr>
              <a:t>This program computes permutations of a string.</a:t>
            </a:r>
            <a:endParaRPr sz="1250">
              <a:latin typeface="Times New Roman"/>
              <a:cs typeface="Times New Roman"/>
            </a:endParaRPr>
          </a:p>
          <a:p>
            <a:pPr marL="262255">
              <a:lnSpc>
                <a:spcPct val="100000"/>
              </a:lnSpc>
              <a:spcBef>
                <a:spcPts val="30"/>
              </a:spcBef>
              <a:tabLst>
                <a:tab pos="499745" algn="l"/>
              </a:tabLst>
            </a:pPr>
            <a:r>
              <a:rPr sz="1000" b="1" spc="20" dirty="0">
                <a:solidFill>
                  <a:srgbClr val="0073FF"/>
                </a:solidFill>
                <a:latin typeface="Courier New"/>
                <a:cs typeface="Courier New"/>
              </a:rPr>
              <a:t>5	</a:t>
            </a:r>
            <a:r>
              <a:rPr sz="1000" spc="20" dirty="0">
                <a:latin typeface="Courier New"/>
                <a:cs typeface="Courier New"/>
              </a:rPr>
              <a:t>*/</a:t>
            </a:r>
            <a:endParaRPr sz="1000">
              <a:latin typeface="Courier New"/>
              <a:cs typeface="Courier New"/>
            </a:endParaRPr>
          </a:p>
          <a:p>
            <a:pPr marL="262255">
              <a:lnSpc>
                <a:spcPct val="100000"/>
              </a:lnSpc>
              <a:tabLst>
                <a:tab pos="499745" algn="l"/>
              </a:tabLst>
            </a:pPr>
            <a:r>
              <a:rPr sz="1000" b="1" spc="20" dirty="0">
                <a:solidFill>
                  <a:srgbClr val="0073FF"/>
                </a:solidFill>
                <a:latin typeface="Courier New"/>
                <a:cs typeface="Courier New"/>
              </a:rPr>
              <a:t>6	</a:t>
            </a:r>
            <a:r>
              <a:rPr sz="1000" spc="20" dirty="0">
                <a:solidFill>
                  <a:srgbClr val="CC0066"/>
                </a:solidFill>
                <a:latin typeface="Courier New"/>
                <a:cs typeface="Courier New"/>
              </a:rPr>
              <a:t>public class</a:t>
            </a:r>
            <a:r>
              <a:rPr sz="1000" spc="10" dirty="0">
                <a:solidFill>
                  <a:srgbClr val="CC0066"/>
                </a:solidFill>
                <a:latin typeface="Courier New"/>
                <a:cs typeface="Courier New"/>
              </a:rPr>
              <a:t> </a:t>
            </a:r>
            <a:r>
              <a:rPr sz="1000" spc="20" dirty="0">
                <a:latin typeface="Courier New"/>
                <a:cs typeface="Courier New"/>
              </a:rPr>
              <a:t>Permutations</a:t>
            </a:r>
            <a:endParaRPr sz="1000">
              <a:latin typeface="Courier New"/>
              <a:cs typeface="Courier New"/>
            </a:endParaRPr>
          </a:p>
          <a:p>
            <a:pPr marL="262255">
              <a:lnSpc>
                <a:spcPct val="100000"/>
              </a:lnSpc>
              <a:tabLst>
                <a:tab pos="499745" algn="l"/>
              </a:tabLst>
            </a:pPr>
            <a:r>
              <a:rPr sz="1000" b="1" spc="20" dirty="0">
                <a:solidFill>
                  <a:srgbClr val="0073FF"/>
                </a:solidFill>
                <a:latin typeface="Courier New"/>
                <a:cs typeface="Courier New"/>
              </a:rPr>
              <a:t>7	</a:t>
            </a:r>
            <a:r>
              <a:rPr sz="1000" spc="20" dirty="0">
                <a:latin typeface="Courier New"/>
                <a:cs typeface="Courier New"/>
              </a:rPr>
              <a:t>{</a:t>
            </a:r>
            <a:endParaRPr sz="1000">
              <a:latin typeface="Courier New"/>
              <a:cs typeface="Courier New"/>
            </a:endParaRPr>
          </a:p>
          <a:p>
            <a:pPr marL="262255">
              <a:lnSpc>
                <a:spcPct val="100000"/>
              </a:lnSpc>
              <a:tabLst>
                <a:tab pos="737870" algn="l"/>
              </a:tabLst>
            </a:pPr>
            <a:r>
              <a:rPr sz="1000" b="1" spc="20" dirty="0">
                <a:solidFill>
                  <a:srgbClr val="0073FF"/>
                </a:solidFill>
                <a:latin typeface="Courier New"/>
                <a:cs typeface="Courier New"/>
              </a:rPr>
              <a:t>8	</a:t>
            </a:r>
            <a:r>
              <a:rPr sz="1000" spc="20" dirty="0">
                <a:solidFill>
                  <a:srgbClr val="CC0066"/>
                </a:solidFill>
                <a:latin typeface="Courier New"/>
                <a:cs typeface="Courier New"/>
              </a:rPr>
              <a:t>public static void </a:t>
            </a:r>
            <a:r>
              <a:rPr sz="1000" spc="20" dirty="0">
                <a:latin typeface="Courier New"/>
                <a:cs typeface="Courier New"/>
              </a:rPr>
              <a:t>main(String[]</a:t>
            </a:r>
            <a:r>
              <a:rPr sz="1000" spc="55" dirty="0">
                <a:latin typeface="Courier New"/>
                <a:cs typeface="Courier New"/>
              </a:rPr>
              <a:t> </a:t>
            </a:r>
            <a:r>
              <a:rPr sz="1000" spc="20" dirty="0">
                <a:latin typeface="Courier New"/>
                <a:cs typeface="Courier New"/>
              </a:rPr>
              <a:t>args)</a:t>
            </a:r>
            <a:endParaRPr sz="1000">
              <a:latin typeface="Courier New"/>
              <a:cs typeface="Courier New"/>
            </a:endParaRPr>
          </a:p>
          <a:p>
            <a:pPr marL="262255">
              <a:lnSpc>
                <a:spcPct val="100000"/>
              </a:lnSpc>
              <a:tabLst>
                <a:tab pos="737870" algn="l"/>
              </a:tabLst>
            </a:pPr>
            <a:r>
              <a:rPr sz="1000" b="1" spc="20" dirty="0">
                <a:solidFill>
                  <a:srgbClr val="0073FF"/>
                </a:solidFill>
                <a:latin typeface="Courier New"/>
                <a:cs typeface="Courier New"/>
              </a:rPr>
              <a:t>9	</a:t>
            </a:r>
            <a:r>
              <a:rPr sz="1000" spc="20" dirty="0">
                <a:latin typeface="Courier New"/>
                <a:cs typeface="Courier New"/>
              </a:rPr>
              <a:t>{</a:t>
            </a:r>
            <a:endParaRPr sz="1000">
              <a:latin typeface="Courier New"/>
              <a:cs typeface="Courier New"/>
            </a:endParaRPr>
          </a:p>
          <a:p>
            <a:pPr marL="12700">
              <a:lnSpc>
                <a:spcPct val="100000"/>
              </a:lnSpc>
              <a:spcBef>
                <a:spcPts val="300"/>
              </a:spcBef>
            </a:pPr>
            <a:r>
              <a:rPr sz="1500" b="1" spc="-5" dirty="0">
                <a:latin typeface="Arial"/>
                <a:cs typeface="Arial"/>
              </a:rPr>
              <a:t>Program</a:t>
            </a:r>
            <a:r>
              <a:rPr sz="1500" b="1" spc="-100" dirty="0">
                <a:latin typeface="Arial"/>
                <a:cs typeface="Arial"/>
              </a:rPr>
              <a:t> </a:t>
            </a:r>
            <a:r>
              <a:rPr sz="1500" b="1" spc="-5" dirty="0">
                <a:latin typeface="Arial"/>
                <a:cs typeface="Arial"/>
              </a:rPr>
              <a:t>Run:</a:t>
            </a:r>
            <a:endParaRPr sz="1500">
              <a:latin typeface="Arial"/>
              <a:cs typeface="Arial"/>
            </a:endParaRPr>
          </a:p>
        </p:txBody>
      </p:sp>
      <p:sp>
        <p:nvSpPr>
          <p:cNvPr id="10" name="object 10"/>
          <p:cNvSpPr txBox="1"/>
          <p:nvPr/>
        </p:nvSpPr>
        <p:spPr>
          <a:xfrm>
            <a:off x="1087119" y="2814324"/>
            <a:ext cx="5008880" cy="1056700"/>
          </a:xfrm>
          <a:prstGeom prst="rect">
            <a:avLst/>
          </a:prstGeom>
          <a:ln w="10160">
            <a:solidFill>
              <a:srgbClr val="CCCCCC"/>
            </a:solidFill>
          </a:ln>
        </p:spPr>
        <p:txBody>
          <a:bodyPr vert="horz" wrap="square" lIns="0" tIns="67310" rIns="0" bIns="0" rtlCol="0">
            <a:spAutoFit/>
          </a:bodyPr>
          <a:lstStyle/>
          <a:p>
            <a:pPr marL="63500" marR="4679950" algn="just">
              <a:lnSpc>
                <a:spcPct val="101600"/>
              </a:lnSpc>
              <a:spcBef>
                <a:spcPts val="530"/>
              </a:spcBef>
            </a:pPr>
            <a:r>
              <a:rPr sz="1050" spc="15" dirty="0">
                <a:latin typeface="Courier" charset="0"/>
                <a:cs typeface="Courier" charset="0"/>
              </a:rPr>
              <a:t>eat  eta  aet  ate  tea  tae</a:t>
            </a:r>
            <a:endParaRPr sz="10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0"/>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30" dirty="0"/>
              <a:t>Outline </a:t>
            </a:r>
            <a:r>
              <a:rPr spc="155" dirty="0"/>
              <a:t>of </a:t>
            </a:r>
            <a:r>
              <a:rPr spc="310" dirty="0">
                <a:latin typeface="Trebuchet MS"/>
                <a:cs typeface="Trebuchet MS"/>
              </a:rPr>
              <a:t>Triangle</a:t>
            </a:r>
            <a:r>
              <a:rPr spc="-185" dirty="0">
                <a:latin typeface="Trebuchet MS"/>
                <a:cs typeface="Trebuchet MS"/>
              </a:rPr>
              <a:t> </a:t>
            </a:r>
            <a:r>
              <a:rPr spc="235" dirty="0"/>
              <a:t>Class</a:t>
            </a:r>
          </a:p>
        </p:txBody>
      </p:sp>
      <p:sp>
        <p:nvSpPr>
          <p:cNvPr id="4" name="object 4"/>
          <p:cNvSpPr txBox="1"/>
          <p:nvPr/>
        </p:nvSpPr>
        <p:spPr>
          <a:xfrm>
            <a:off x="853439" y="934720"/>
            <a:ext cx="5608320" cy="1838960"/>
          </a:xfrm>
          <a:prstGeom prst="rect">
            <a:avLst/>
          </a:prstGeom>
          <a:ln w="10160">
            <a:solidFill>
              <a:srgbClr val="CCCCCC"/>
            </a:solidFill>
          </a:ln>
        </p:spPr>
        <p:txBody>
          <a:bodyPr vert="horz" wrap="square" lIns="0" tIns="58419" rIns="0" bIns="0" rtlCol="0">
            <a:spAutoFit/>
          </a:bodyPr>
          <a:lstStyle/>
          <a:p>
            <a:pPr marL="58419">
              <a:lnSpc>
                <a:spcPts val="1060"/>
              </a:lnSpc>
              <a:spcBef>
                <a:spcPts val="459"/>
              </a:spcBef>
            </a:pPr>
            <a:r>
              <a:rPr sz="900" spc="-5" dirty="0">
                <a:latin typeface="Courier" charset="0"/>
                <a:cs typeface="Courier" charset="0"/>
              </a:rPr>
              <a:t>public class</a:t>
            </a:r>
            <a:r>
              <a:rPr sz="900" spc="-60" dirty="0">
                <a:latin typeface="Courier" charset="0"/>
                <a:cs typeface="Courier" charset="0"/>
              </a:rPr>
              <a:t> </a:t>
            </a:r>
            <a:r>
              <a:rPr sz="900" spc="-5" dirty="0">
                <a:latin typeface="Courier" charset="0"/>
                <a:cs typeface="Courier" charset="0"/>
              </a:rPr>
              <a:t>Triangle</a:t>
            </a:r>
            <a:endParaRPr sz="900" dirty="0">
              <a:latin typeface="Courier" charset="0"/>
              <a:cs typeface="Courier" charset="0"/>
            </a:endParaRPr>
          </a:p>
          <a:p>
            <a:pPr marL="58419">
              <a:lnSpc>
                <a:spcPts val="1040"/>
              </a:lnSpc>
            </a:pPr>
            <a:r>
              <a:rPr sz="900" spc="-5" dirty="0">
                <a:latin typeface="Courier" charset="0"/>
                <a:cs typeface="Courier" charset="0"/>
              </a:rPr>
              <a:t>{</a:t>
            </a:r>
            <a:endParaRPr sz="900" dirty="0">
              <a:latin typeface="Courier" charset="0"/>
              <a:cs typeface="Courier" charset="0"/>
            </a:endParaRPr>
          </a:p>
          <a:p>
            <a:pPr marL="264160">
              <a:lnSpc>
                <a:spcPts val="1060"/>
              </a:lnSpc>
            </a:pPr>
            <a:r>
              <a:rPr sz="900" spc="-5" dirty="0">
                <a:latin typeface="Courier" charset="0"/>
                <a:cs typeface="Courier" charset="0"/>
              </a:rPr>
              <a:t>private int</a:t>
            </a:r>
            <a:r>
              <a:rPr sz="900" spc="-65" dirty="0">
                <a:latin typeface="Courier" charset="0"/>
                <a:cs typeface="Courier" charset="0"/>
              </a:rPr>
              <a:t> </a:t>
            </a:r>
            <a:r>
              <a:rPr sz="900" spc="-5" dirty="0">
                <a:latin typeface="Courier" charset="0"/>
                <a:cs typeface="Courier" charset="0"/>
              </a:rPr>
              <a:t>width;</a:t>
            </a:r>
            <a:endParaRPr sz="900" dirty="0">
              <a:latin typeface="Courier" charset="0"/>
              <a:cs typeface="Courier" charset="0"/>
            </a:endParaRPr>
          </a:p>
          <a:p>
            <a:pPr>
              <a:lnSpc>
                <a:spcPct val="100000"/>
              </a:lnSpc>
              <a:spcBef>
                <a:spcPts val="22"/>
              </a:spcBef>
            </a:pPr>
            <a:endParaRPr sz="850" dirty="0">
              <a:latin typeface="Times New Roman"/>
              <a:cs typeface="Times New Roman"/>
            </a:endParaRPr>
          </a:p>
          <a:p>
            <a:pPr marL="264160">
              <a:lnSpc>
                <a:spcPts val="1060"/>
              </a:lnSpc>
            </a:pPr>
            <a:r>
              <a:rPr sz="900" spc="-5" dirty="0">
                <a:latin typeface="Courier" charset="0"/>
                <a:cs typeface="Courier" charset="0"/>
              </a:rPr>
              <a:t>public Triangle(int</a:t>
            </a:r>
            <a:r>
              <a:rPr sz="900" spc="-45" dirty="0">
                <a:latin typeface="Courier" charset="0"/>
                <a:cs typeface="Courier" charset="0"/>
              </a:rPr>
              <a:t> </a:t>
            </a:r>
            <a:r>
              <a:rPr sz="900" spc="-5" dirty="0">
                <a:latin typeface="Courier" charset="0"/>
                <a:cs typeface="Courier" charset="0"/>
              </a:rPr>
              <a:t>aWidth)</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469900">
              <a:lnSpc>
                <a:spcPts val="1040"/>
              </a:lnSpc>
            </a:pPr>
            <a:r>
              <a:rPr sz="900" spc="-5" dirty="0">
                <a:latin typeface="Courier" charset="0"/>
                <a:cs typeface="Courier" charset="0"/>
              </a:rPr>
              <a:t>width =</a:t>
            </a:r>
            <a:r>
              <a:rPr sz="900" spc="-75" dirty="0">
                <a:latin typeface="Courier" charset="0"/>
                <a:cs typeface="Courier" charset="0"/>
              </a:rPr>
              <a:t> </a:t>
            </a:r>
            <a:r>
              <a:rPr sz="900" spc="-5" dirty="0">
                <a:latin typeface="Courier" charset="0"/>
                <a:cs typeface="Courier" charset="0"/>
              </a:rPr>
              <a:t>aWidth;</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264160">
              <a:lnSpc>
                <a:spcPts val="1040"/>
              </a:lnSpc>
            </a:pPr>
            <a:r>
              <a:rPr sz="900" spc="-5" dirty="0">
                <a:latin typeface="Courier" charset="0"/>
                <a:cs typeface="Courier" charset="0"/>
              </a:rPr>
              <a:t>public int</a:t>
            </a:r>
            <a:r>
              <a:rPr sz="900" spc="-60" dirty="0">
                <a:latin typeface="Courier" charset="0"/>
                <a:cs typeface="Courier" charset="0"/>
              </a:rPr>
              <a:t> </a:t>
            </a:r>
            <a:r>
              <a:rPr sz="900" spc="-5" dirty="0">
                <a:latin typeface="Courier" charset="0"/>
                <a:cs typeface="Courier" charset="0"/>
              </a:rPr>
              <a:t>getArea()</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469900">
              <a:lnSpc>
                <a:spcPts val="1040"/>
              </a:lnSpc>
            </a:pPr>
            <a:r>
              <a:rPr sz="900" spc="-5" dirty="0">
                <a:latin typeface="Courier" charset="0"/>
                <a:cs typeface="Courier" charset="0"/>
              </a:rPr>
              <a:t>. .</a:t>
            </a:r>
            <a:r>
              <a:rPr sz="900" spc="-100" dirty="0">
                <a:latin typeface="Courier" charset="0"/>
                <a:cs typeface="Courier" charset="0"/>
              </a:rPr>
              <a:t> </a:t>
            </a:r>
            <a:r>
              <a:rPr sz="900" spc="-5" dirty="0">
                <a:latin typeface="Courier" charset="0"/>
                <a:cs typeface="Courier" charset="0"/>
              </a:rPr>
              <a:t>.</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58419">
              <a:lnSpc>
                <a:spcPts val="1060"/>
              </a:lnSpc>
            </a:pPr>
            <a:r>
              <a:rPr sz="900" spc="-5" dirty="0">
                <a:latin typeface="Courier" charset="0"/>
                <a:cs typeface="Courier" charset="0"/>
              </a:rPr>
              <a:t>}</a:t>
            </a:r>
            <a:endParaRPr sz="900" dirty="0">
              <a:latin typeface="Courier" charset="0"/>
              <a:cs typeface="Courier"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4"/>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13.13</a:t>
            </a:r>
          </a:p>
        </p:txBody>
      </p:sp>
      <p:sp>
        <p:nvSpPr>
          <p:cNvPr id="4" name="object 4"/>
          <p:cNvSpPr txBox="1"/>
          <p:nvPr/>
        </p:nvSpPr>
        <p:spPr>
          <a:xfrm>
            <a:off x="723900" y="922020"/>
            <a:ext cx="5039360" cy="1962785"/>
          </a:xfrm>
          <a:prstGeom prst="rect">
            <a:avLst/>
          </a:prstGeom>
        </p:spPr>
        <p:txBody>
          <a:bodyPr vert="horz" wrap="square" lIns="0" tIns="0" rIns="0" bIns="0" rtlCol="0">
            <a:spAutoFit/>
          </a:bodyPr>
          <a:lstStyle/>
          <a:p>
            <a:pPr marL="12700">
              <a:lnSpc>
                <a:spcPct val="100000"/>
              </a:lnSpc>
            </a:pPr>
            <a:r>
              <a:rPr sz="1500" spc="-5" dirty="0">
                <a:latin typeface="Arial"/>
                <a:cs typeface="Arial"/>
              </a:rPr>
              <a:t>What are all permutations of the four-letter word</a:t>
            </a:r>
            <a:r>
              <a:rPr sz="1500" spc="-10" dirty="0">
                <a:latin typeface="Arial"/>
                <a:cs typeface="Arial"/>
              </a:rPr>
              <a:t> </a:t>
            </a:r>
            <a:r>
              <a:rPr sz="1500" spc="-10" dirty="0">
                <a:latin typeface="Courier" charset="0"/>
                <a:cs typeface="Courier" charset="0"/>
              </a:rPr>
              <a:t>beat</a:t>
            </a:r>
            <a:r>
              <a:rPr sz="1500" spc="-10" dirty="0">
                <a:latin typeface="Arial"/>
                <a:cs typeface="Arial"/>
              </a:rPr>
              <a:t>?</a:t>
            </a:r>
            <a:endParaRPr sz="1500" dirty="0">
              <a:latin typeface="Arial"/>
              <a:cs typeface="Arial"/>
            </a:endParaRPr>
          </a:p>
          <a:p>
            <a:pPr marL="353695" marR="5080">
              <a:lnSpc>
                <a:spcPct val="118500"/>
              </a:lnSpc>
              <a:spcBef>
                <a:spcPts val="700"/>
              </a:spcBef>
            </a:pPr>
            <a:r>
              <a:rPr sz="1800" b="1" spc="-5" dirty="0">
                <a:latin typeface="Arial"/>
                <a:cs typeface="Arial"/>
              </a:rPr>
              <a:t>Answer: </a:t>
            </a:r>
            <a:r>
              <a:rPr sz="1800" spc="-5" dirty="0">
                <a:latin typeface="Arial"/>
                <a:cs typeface="Arial"/>
              </a:rPr>
              <a:t>They are </a:t>
            </a:r>
            <a:r>
              <a:rPr sz="1800" spc="-5" dirty="0">
                <a:latin typeface="Courier" charset="0"/>
                <a:cs typeface="Courier" charset="0"/>
              </a:rPr>
              <a:t>b </a:t>
            </a:r>
            <a:r>
              <a:rPr sz="1800" spc="-5" dirty="0">
                <a:latin typeface="Arial"/>
                <a:cs typeface="Arial"/>
              </a:rPr>
              <a:t>followed by the six  permutations of </a:t>
            </a:r>
            <a:r>
              <a:rPr sz="1800" spc="-10" dirty="0">
                <a:latin typeface="Courier" charset="0"/>
                <a:cs typeface="Courier" charset="0"/>
              </a:rPr>
              <a:t>eat</a:t>
            </a:r>
            <a:r>
              <a:rPr sz="1800" spc="-10" dirty="0">
                <a:latin typeface="Arial"/>
                <a:cs typeface="Arial"/>
              </a:rPr>
              <a:t>, </a:t>
            </a:r>
            <a:r>
              <a:rPr sz="1800" spc="-5" dirty="0">
                <a:latin typeface="Courier" charset="0"/>
                <a:cs typeface="Courier" charset="0"/>
              </a:rPr>
              <a:t>e </a:t>
            </a:r>
            <a:r>
              <a:rPr sz="1800" spc="-5" dirty="0">
                <a:latin typeface="Arial"/>
                <a:cs typeface="Arial"/>
              </a:rPr>
              <a:t>followed by the six  permutations of </a:t>
            </a:r>
            <a:r>
              <a:rPr sz="1800" spc="-10" dirty="0">
                <a:latin typeface="Courier" charset="0"/>
                <a:cs typeface="Courier" charset="0"/>
              </a:rPr>
              <a:t>bat</a:t>
            </a:r>
            <a:r>
              <a:rPr sz="1800" spc="-10" dirty="0">
                <a:latin typeface="Arial"/>
                <a:cs typeface="Arial"/>
              </a:rPr>
              <a:t>, </a:t>
            </a:r>
            <a:r>
              <a:rPr sz="1800" spc="-5" dirty="0">
                <a:latin typeface="Courier" charset="0"/>
                <a:cs typeface="Courier" charset="0"/>
              </a:rPr>
              <a:t>a </a:t>
            </a:r>
            <a:r>
              <a:rPr sz="1800" spc="-5" dirty="0">
                <a:latin typeface="Arial"/>
                <a:cs typeface="Arial"/>
              </a:rPr>
              <a:t>followed by the six  permutations of </a:t>
            </a:r>
            <a:r>
              <a:rPr sz="1800" spc="-10" dirty="0">
                <a:latin typeface="Courier" charset="0"/>
                <a:cs typeface="Courier" charset="0"/>
              </a:rPr>
              <a:t>bet</a:t>
            </a:r>
            <a:r>
              <a:rPr sz="1800" spc="-10" dirty="0">
                <a:latin typeface="Arial"/>
                <a:cs typeface="Arial"/>
              </a:rPr>
              <a:t>, </a:t>
            </a:r>
            <a:r>
              <a:rPr sz="1800" spc="-5" dirty="0">
                <a:latin typeface="Arial"/>
                <a:cs typeface="Arial"/>
              </a:rPr>
              <a:t>and </a:t>
            </a:r>
            <a:r>
              <a:rPr sz="1800" spc="-5" dirty="0">
                <a:latin typeface="Courier" charset="0"/>
                <a:cs typeface="Courier" charset="0"/>
              </a:rPr>
              <a:t>t</a:t>
            </a:r>
            <a:r>
              <a:rPr sz="1800" spc="-630" dirty="0">
                <a:latin typeface="Courier" charset="0"/>
                <a:cs typeface="Courier" charset="0"/>
              </a:rPr>
              <a:t> </a:t>
            </a:r>
            <a:r>
              <a:rPr sz="1800" spc="-5" dirty="0">
                <a:latin typeface="Arial"/>
                <a:cs typeface="Arial"/>
              </a:rPr>
              <a:t>followed by the six  permutations of</a:t>
            </a:r>
            <a:r>
              <a:rPr sz="1800" spc="-70" dirty="0">
                <a:latin typeface="Arial"/>
                <a:cs typeface="Arial"/>
              </a:rPr>
              <a:t> </a:t>
            </a:r>
            <a:r>
              <a:rPr sz="1800" spc="-10" dirty="0">
                <a:latin typeface="Courier" charset="0"/>
                <a:cs typeface="Courier" charset="0"/>
              </a:rPr>
              <a:t>bea</a:t>
            </a:r>
            <a:r>
              <a:rPr sz="1800" spc="-10" dirty="0">
                <a:latin typeface="Arial"/>
                <a:cs typeface="Arial"/>
              </a:rPr>
              <a:t>.</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4"/>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13.14</a:t>
            </a:r>
          </a:p>
        </p:txBody>
      </p:sp>
      <p:sp>
        <p:nvSpPr>
          <p:cNvPr id="4" name="object 4"/>
          <p:cNvSpPr txBox="1">
            <a:spLocks noGrp="1"/>
          </p:cNvSpPr>
          <p:nvPr>
            <p:ph type="body" idx="1"/>
          </p:nvPr>
        </p:nvSpPr>
        <p:spPr>
          <a:xfrm>
            <a:off x="723900" y="923543"/>
            <a:ext cx="5867400" cy="2066207"/>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Our recursion for the permutation generator stops at the empty string.  What simple modification would make the recursion stop at strings of  length 0 or</a:t>
            </a:r>
            <a:r>
              <a:rPr sz="1500" spc="-90" dirty="0">
                <a:latin typeface="Arial"/>
                <a:cs typeface="Arial"/>
              </a:rPr>
              <a:t> </a:t>
            </a:r>
            <a:r>
              <a:rPr sz="1500" spc="-5" dirty="0">
                <a:latin typeface="Arial"/>
                <a:cs typeface="Arial"/>
              </a:rPr>
              <a:t>1?</a:t>
            </a:r>
            <a:endParaRPr sz="1500" dirty="0">
              <a:latin typeface="Arial"/>
              <a:cs typeface="Arial"/>
            </a:endParaRPr>
          </a:p>
          <a:p>
            <a:pPr marL="353695">
              <a:lnSpc>
                <a:spcPct val="100000"/>
              </a:lnSpc>
              <a:spcBef>
                <a:spcPts val="1045"/>
              </a:spcBef>
            </a:pPr>
            <a:r>
              <a:rPr b="1" spc="-5" dirty="0">
                <a:latin typeface="Arial"/>
                <a:cs typeface="Arial"/>
              </a:rPr>
              <a:t>Answer: </a:t>
            </a:r>
            <a:r>
              <a:rPr spc="-5" dirty="0"/>
              <a:t>Simply change </a:t>
            </a:r>
            <a:r>
              <a:rPr spc="-5" dirty="0">
                <a:latin typeface="Courier" charset="0"/>
                <a:cs typeface="Courier" charset="0"/>
              </a:rPr>
              <a:t>if</a:t>
            </a:r>
            <a:r>
              <a:rPr spc="-90" dirty="0">
                <a:latin typeface="Courier" charset="0"/>
                <a:cs typeface="Courier" charset="0"/>
              </a:rPr>
              <a:t> </a:t>
            </a:r>
            <a:r>
              <a:rPr spc="-5" dirty="0">
                <a:latin typeface="Courier" charset="0"/>
                <a:cs typeface="Courier" charset="0"/>
              </a:rPr>
              <a:t>(word.length()</a:t>
            </a:r>
          </a:p>
          <a:p>
            <a:pPr marL="353695" marR="348615">
              <a:lnSpc>
                <a:spcPct val="114799"/>
              </a:lnSpc>
              <a:spcBef>
                <a:spcPts val="80"/>
              </a:spcBef>
            </a:pPr>
            <a:r>
              <a:rPr spc="-5" dirty="0">
                <a:latin typeface="Courier" charset="0"/>
                <a:cs typeface="Courier" charset="0"/>
              </a:rPr>
              <a:t>== 0) </a:t>
            </a:r>
            <a:r>
              <a:rPr spc="-5" dirty="0"/>
              <a:t>to </a:t>
            </a:r>
            <a:r>
              <a:rPr spc="-5" dirty="0">
                <a:latin typeface="Courier" charset="0"/>
                <a:cs typeface="Courier" charset="0"/>
              </a:rPr>
              <a:t>if (word.length() &lt;=</a:t>
            </a:r>
            <a:r>
              <a:rPr spc="-660" dirty="0">
                <a:latin typeface="Courier" charset="0"/>
                <a:cs typeface="Courier" charset="0"/>
              </a:rPr>
              <a:t> </a:t>
            </a:r>
            <a:r>
              <a:rPr spc="-10" dirty="0">
                <a:latin typeface="Courier" charset="0"/>
                <a:cs typeface="Courier" charset="0"/>
              </a:rPr>
              <a:t>1)</a:t>
            </a:r>
            <a:r>
              <a:rPr spc="-10" dirty="0"/>
              <a:t>, </a:t>
            </a:r>
            <a:r>
              <a:rPr spc="-5" dirty="0"/>
              <a:t>because  a word with a single letter is also its sole  permutation.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5"/>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13.15</a:t>
            </a: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12700" marR="5080">
              <a:lnSpc>
                <a:spcPts val="1760"/>
              </a:lnSpc>
            </a:pPr>
            <a:r>
              <a:rPr sz="1500" spc="-5" dirty="0">
                <a:latin typeface="Arial"/>
                <a:cs typeface="Arial"/>
              </a:rPr>
              <a:t>Why isn’t it easy to develop an iterative solution for the permutation  generator?</a:t>
            </a:r>
            <a:endParaRPr sz="1500" dirty="0">
              <a:latin typeface="Arial"/>
              <a:cs typeface="Arial"/>
            </a:endParaRPr>
          </a:p>
          <a:p>
            <a:pPr marL="353695" marR="369570">
              <a:lnSpc>
                <a:spcPct val="115599"/>
              </a:lnSpc>
              <a:spcBef>
                <a:spcPts val="630"/>
              </a:spcBef>
            </a:pPr>
            <a:r>
              <a:rPr b="1" spc="-5" dirty="0">
                <a:latin typeface="Arial"/>
                <a:cs typeface="Arial"/>
              </a:rPr>
              <a:t>Answer: </a:t>
            </a:r>
            <a:r>
              <a:rPr spc="-5" dirty="0"/>
              <a:t>An iterative solution would have a loop  whose body computes the next permutation</a:t>
            </a:r>
            <a:r>
              <a:rPr spc="-70" dirty="0"/>
              <a:t> </a:t>
            </a:r>
            <a:r>
              <a:rPr spc="-5" dirty="0"/>
              <a:t>from  the previous ones. But there is no obvious  mechanism for getting the next permutation. For  example, if you already found permutations </a:t>
            </a:r>
            <a:r>
              <a:rPr spc="-10" dirty="0">
                <a:latin typeface="Courier" charset="0"/>
                <a:cs typeface="Courier" charset="0"/>
              </a:rPr>
              <a:t>eat</a:t>
            </a:r>
            <a:r>
              <a:rPr spc="-10" dirty="0"/>
              <a:t>,  </a:t>
            </a:r>
            <a:r>
              <a:rPr spc="-10" dirty="0">
                <a:latin typeface="Courier" charset="0"/>
                <a:cs typeface="Courier" charset="0"/>
              </a:rPr>
              <a:t>eta</a:t>
            </a:r>
            <a:r>
              <a:rPr spc="-10" dirty="0"/>
              <a:t>, </a:t>
            </a:r>
            <a:r>
              <a:rPr spc="-5" dirty="0"/>
              <a:t>and </a:t>
            </a:r>
            <a:r>
              <a:rPr spc="-10" dirty="0">
                <a:latin typeface="Courier" charset="0"/>
                <a:cs typeface="Courier" charset="0"/>
              </a:rPr>
              <a:t>aet</a:t>
            </a:r>
            <a:r>
              <a:rPr spc="-10" dirty="0"/>
              <a:t>, </a:t>
            </a:r>
            <a:r>
              <a:rPr spc="-5" dirty="0"/>
              <a:t>it is not clear how you use that  information to get the next permutation. Actually,  there is an ingenious mechanism for doing just  that, but it is far from obvious </a:t>
            </a:r>
            <a:r>
              <a:rPr spc="-10" dirty="0"/>
              <a:t>—see </a:t>
            </a:r>
            <a:r>
              <a:rPr spc="-5" dirty="0"/>
              <a:t>Exercise  P13.12.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5"/>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75" dirty="0"/>
              <a:t>Mutual</a:t>
            </a:r>
            <a:r>
              <a:rPr spc="-30" dirty="0"/>
              <a:t> </a:t>
            </a:r>
            <a:r>
              <a:rPr spc="170" dirty="0"/>
              <a:t>Recursions</a:t>
            </a:r>
          </a:p>
        </p:txBody>
      </p:sp>
      <p:sp>
        <p:nvSpPr>
          <p:cNvPr id="4" name="object 4"/>
          <p:cNvSpPr/>
          <p:nvPr/>
        </p:nvSpPr>
        <p:spPr>
          <a:xfrm>
            <a:off x="878839" y="106172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894120"/>
            <a:ext cx="4490720" cy="649605"/>
          </a:xfrm>
          <a:prstGeom prst="rect">
            <a:avLst/>
          </a:prstGeom>
        </p:spPr>
        <p:txBody>
          <a:bodyPr vert="horz" wrap="square" lIns="0" tIns="0" rIns="0" bIns="0" rtlCol="0">
            <a:spAutoFit/>
          </a:bodyPr>
          <a:lstStyle/>
          <a:p>
            <a:pPr marL="12700" marR="5080">
              <a:lnSpc>
                <a:spcPct val="114799"/>
              </a:lnSpc>
            </a:pPr>
            <a:r>
              <a:rPr sz="1800" b="1" spc="-5" dirty="0">
                <a:latin typeface="Arial"/>
                <a:cs typeface="Arial"/>
              </a:rPr>
              <a:t>Problem: </a:t>
            </a:r>
            <a:r>
              <a:rPr sz="1800" spc="-5" dirty="0">
                <a:latin typeface="Arial"/>
                <a:cs typeface="Arial"/>
              </a:rPr>
              <a:t>to compute the value of</a:t>
            </a:r>
            <a:r>
              <a:rPr sz="1800" spc="-65" dirty="0">
                <a:latin typeface="Arial"/>
                <a:cs typeface="Arial"/>
              </a:rPr>
              <a:t> </a:t>
            </a:r>
            <a:r>
              <a:rPr sz="1800" spc="-5" dirty="0">
                <a:latin typeface="Arial"/>
                <a:cs typeface="Arial"/>
              </a:rPr>
              <a:t>arithmetic  expressions such</a:t>
            </a:r>
            <a:r>
              <a:rPr sz="1800" spc="-90" dirty="0">
                <a:latin typeface="Arial"/>
                <a:cs typeface="Arial"/>
              </a:rPr>
              <a:t> </a:t>
            </a:r>
            <a:r>
              <a:rPr sz="1800" spc="-5" dirty="0">
                <a:latin typeface="Arial"/>
                <a:cs typeface="Arial"/>
              </a:rPr>
              <a:t>as:</a:t>
            </a:r>
            <a:endParaRPr sz="1800">
              <a:latin typeface="Arial"/>
              <a:cs typeface="Arial"/>
            </a:endParaRPr>
          </a:p>
        </p:txBody>
      </p:sp>
      <p:sp>
        <p:nvSpPr>
          <p:cNvPr id="6" name="object 6"/>
          <p:cNvSpPr txBox="1"/>
          <p:nvPr/>
        </p:nvSpPr>
        <p:spPr>
          <a:xfrm>
            <a:off x="1087119" y="1630685"/>
            <a:ext cx="5008880" cy="550150"/>
          </a:xfrm>
          <a:prstGeom prst="rect">
            <a:avLst/>
          </a:prstGeom>
          <a:ln w="10160">
            <a:solidFill>
              <a:srgbClr val="CCCCCC"/>
            </a:solidFill>
          </a:ln>
        </p:spPr>
        <p:txBody>
          <a:bodyPr vert="horz" wrap="square" lIns="0" tIns="64769" rIns="0" bIns="0" rtlCol="0">
            <a:spAutoFit/>
          </a:bodyPr>
          <a:lstStyle/>
          <a:p>
            <a:pPr marL="63500">
              <a:lnSpc>
                <a:spcPct val="100000"/>
              </a:lnSpc>
              <a:spcBef>
                <a:spcPts val="509"/>
              </a:spcBef>
            </a:pPr>
            <a:r>
              <a:rPr sz="1050" spc="15" dirty="0">
                <a:latin typeface="Courier" charset="0"/>
                <a:cs typeface="Courier" charset="0"/>
              </a:rPr>
              <a:t>3 + 4 *</a:t>
            </a:r>
            <a:r>
              <a:rPr sz="1050" spc="-85" dirty="0">
                <a:latin typeface="Courier" charset="0"/>
                <a:cs typeface="Courier" charset="0"/>
              </a:rPr>
              <a:t> </a:t>
            </a:r>
            <a:r>
              <a:rPr sz="1050" spc="15" dirty="0">
                <a:latin typeface="Courier" charset="0"/>
                <a:cs typeface="Courier" charset="0"/>
              </a:rPr>
              <a:t>5</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(3 + 4) *</a:t>
            </a:r>
            <a:r>
              <a:rPr sz="1050" spc="-85" dirty="0">
                <a:latin typeface="Courier" charset="0"/>
                <a:cs typeface="Courier" charset="0"/>
              </a:rPr>
              <a:t> </a:t>
            </a:r>
            <a:r>
              <a:rPr sz="1050" spc="15" dirty="0">
                <a:latin typeface="Courier" charset="0"/>
                <a:cs typeface="Courier" charset="0"/>
              </a:rPr>
              <a:t>5</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1 - (2 - (3 - (4 -</a:t>
            </a:r>
            <a:r>
              <a:rPr sz="1050" spc="-85" dirty="0">
                <a:latin typeface="Courier" charset="0"/>
                <a:cs typeface="Courier" charset="0"/>
              </a:rPr>
              <a:t> </a:t>
            </a:r>
            <a:r>
              <a:rPr sz="1050" spc="15" dirty="0">
                <a:latin typeface="Courier" charset="0"/>
                <a:cs typeface="Courier" charset="0"/>
              </a:rPr>
              <a:t>5)))</a:t>
            </a:r>
            <a:endParaRPr sz="1050" dirty="0">
              <a:latin typeface="Courier" charset="0"/>
              <a:cs typeface="Courier" charset="0"/>
            </a:endParaRPr>
          </a:p>
        </p:txBody>
      </p:sp>
      <p:sp>
        <p:nvSpPr>
          <p:cNvPr id="7" name="object 7"/>
          <p:cNvSpPr/>
          <p:nvPr/>
        </p:nvSpPr>
        <p:spPr>
          <a:xfrm>
            <a:off x="878839" y="246380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65212" y="2336800"/>
            <a:ext cx="4353560" cy="932180"/>
          </a:xfrm>
          <a:prstGeom prst="rect">
            <a:avLst/>
          </a:prstGeom>
        </p:spPr>
        <p:txBody>
          <a:bodyPr vert="horz" wrap="square" lIns="0" tIns="0" rIns="0" bIns="0" rtlCol="0">
            <a:spAutoFit/>
          </a:bodyPr>
          <a:lstStyle/>
          <a:p>
            <a:pPr marL="12700">
              <a:lnSpc>
                <a:spcPct val="100000"/>
              </a:lnSpc>
            </a:pPr>
            <a:r>
              <a:rPr sz="1800" spc="-5" dirty="0">
                <a:latin typeface="Arial"/>
                <a:cs typeface="Arial"/>
              </a:rPr>
              <a:t>Computing expression is</a:t>
            </a:r>
            <a:r>
              <a:rPr sz="1800" spc="-75" dirty="0">
                <a:latin typeface="Arial"/>
                <a:cs typeface="Arial"/>
              </a:rPr>
              <a:t> </a:t>
            </a:r>
            <a:r>
              <a:rPr sz="1800" spc="-5" dirty="0">
                <a:latin typeface="Arial"/>
                <a:cs typeface="Arial"/>
              </a:rPr>
              <a:t>complicated</a:t>
            </a:r>
            <a:endParaRPr sz="1800" dirty="0">
              <a:latin typeface="Arial"/>
              <a:cs typeface="Arial"/>
            </a:endParaRPr>
          </a:p>
          <a:p>
            <a:pPr marL="421640">
              <a:lnSpc>
                <a:spcPct val="100000"/>
              </a:lnSpc>
              <a:spcBef>
                <a:spcPts val="1250"/>
              </a:spcBef>
            </a:pPr>
            <a:r>
              <a:rPr sz="1350" spc="10" dirty="0">
                <a:latin typeface="Courier" charset="0"/>
                <a:cs typeface="Courier" charset="0"/>
              </a:rPr>
              <a:t>*</a:t>
            </a:r>
            <a:r>
              <a:rPr sz="1350" spc="-440" dirty="0">
                <a:latin typeface="Courier" charset="0"/>
                <a:cs typeface="Courier" charset="0"/>
              </a:rPr>
              <a:t> </a:t>
            </a:r>
            <a:r>
              <a:rPr sz="1350" spc="10" dirty="0">
                <a:latin typeface="Arial"/>
                <a:cs typeface="Arial"/>
              </a:rPr>
              <a:t>and</a:t>
            </a:r>
            <a:r>
              <a:rPr sz="1350" dirty="0">
                <a:latin typeface="Arial"/>
                <a:cs typeface="Arial"/>
              </a:rPr>
              <a:t> </a:t>
            </a:r>
            <a:r>
              <a:rPr sz="1350" spc="10" dirty="0">
                <a:latin typeface="Courier" charset="0"/>
                <a:cs typeface="Courier" charset="0"/>
              </a:rPr>
              <a:t>/</a:t>
            </a:r>
            <a:r>
              <a:rPr sz="1350" spc="-440" dirty="0">
                <a:latin typeface="Courier" charset="0"/>
                <a:cs typeface="Courier" charset="0"/>
              </a:rPr>
              <a:t> </a:t>
            </a:r>
            <a:r>
              <a:rPr sz="1350" spc="5" dirty="0">
                <a:latin typeface="Arial"/>
                <a:cs typeface="Arial"/>
              </a:rPr>
              <a:t>bind</a:t>
            </a:r>
            <a:r>
              <a:rPr sz="1350" dirty="0">
                <a:latin typeface="Arial"/>
                <a:cs typeface="Arial"/>
              </a:rPr>
              <a:t> </a:t>
            </a:r>
            <a:r>
              <a:rPr sz="1350" spc="10" dirty="0">
                <a:latin typeface="Arial"/>
                <a:cs typeface="Arial"/>
              </a:rPr>
              <a:t>more</a:t>
            </a:r>
            <a:r>
              <a:rPr sz="1350" dirty="0">
                <a:latin typeface="Arial"/>
                <a:cs typeface="Arial"/>
              </a:rPr>
              <a:t> </a:t>
            </a:r>
            <a:r>
              <a:rPr sz="1350" spc="5" dirty="0">
                <a:latin typeface="Arial"/>
                <a:cs typeface="Arial"/>
              </a:rPr>
              <a:t>strongly</a:t>
            </a:r>
            <a:r>
              <a:rPr sz="1350" dirty="0">
                <a:latin typeface="Arial"/>
                <a:cs typeface="Arial"/>
              </a:rPr>
              <a:t> </a:t>
            </a:r>
            <a:r>
              <a:rPr sz="1350" spc="10" dirty="0">
                <a:latin typeface="Arial"/>
                <a:cs typeface="Arial"/>
              </a:rPr>
              <a:t>than</a:t>
            </a:r>
            <a:r>
              <a:rPr sz="1350" spc="-5" dirty="0">
                <a:latin typeface="Arial"/>
                <a:cs typeface="Arial"/>
              </a:rPr>
              <a:t> </a:t>
            </a:r>
            <a:r>
              <a:rPr sz="1350" spc="10" dirty="0">
                <a:latin typeface="Courier" charset="0"/>
                <a:cs typeface="Courier" charset="0"/>
              </a:rPr>
              <a:t>+</a:t>
            </a:r>
            <a:r>
              <a:rPr sz="1350" spc="-440" dirty="0">
                <a:latin typeface="Courier" charset="0"/>
                <a:cs typeface="Courier" charset="0"/>
              </a:rPr>
              <a:t> </a:t>
            </a:r>
            <a:r>
              <a:rPr sz="1350" spc="10" dirty="0">
                <a:latin typeface="Arial"/>
                <a:cs typeface="Arial"/>
              </a:rPr>
              <a:t>and</a:t>
            </a:r>
            <a:r>
              <a:rPr sz="1350" dirty="0">
                <a:latin typeface="Arial"/>
                <a:cs typeface="Arial"/>
              </a:rPr>
              <a:t> </a:t>
            </a:r>
            <a:r>
              <a:rPr sz="1350" spc="10" dirty="0">
                <a:latin typeface="Courier" charset="0"/>
                <a:cs typeface="Courier" charset="0"/>
              </a:rPr>
              <a:t>-</a:t>
            </a:r>
            <a:endParaRPr sz="1350" dirty="0">
              <a:latin typeface="Courier" charset="0"/>
              <a:cs typeface="Courier" charset="0"/>
            </a:endParaRPr>
          </a:p>
          <a:p>
            <a:pPr marL="421640">
              <a:lnSpc>
                <a:spcPct val="100000"/>
              </a:lnSpc>
              <a:spcBef>
                <a:spcPts val="540"/>
              </a:spcBef>
            </a:pPr>
            <a:r>
              <a:rPr sz="1350" spc="10" dirty="0">
                <a:latin typeface="Arial"/>
                <a:cs typeface="Arial"/>
              </a:rPr>
              <a:t>Parentheses can be used </a:t>
            </a:r>
            <a:r>
              <a:rPr sz="1350" spc="5" dirty="0">
                <a:latin typeface="Arial"/>
                <a:cs typeface="Arial"/>
              </a:rPr>
              <a:t>to </a:t>
            </a:r>
            <a:r>
              <a:rPr sz="1350" spc="10" dirty="0">
                <a:latin typeface="Arial"/>
                <a:cs typeface="Arial"/>
              </a:rPr>
              <a:t>group</a:t>
            </a:r>
            <a:r>
              <a:rPr sz="1350" spc="-90" dirty="0">
                <a:latin typeface="Arial"/>
                <a:cs typeface="Arial"/>
              </a:rPr>
              <a:t> </a:t>
            </a:r>
            <a:r>
              <a:rPr sz="1350" spc="10" dirty="0">
                <a:latin typeface="Arial"/>
                <a:cs typeface="Arial"/>
              </a:rPr>
              <a:t>subexpressions</a:t>
            </a:r>
            <a:endParaRPr sz="1350" dirty="0">
              <a:latin typeface="Arial"/>
              <a:cs typeface="Aria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289560"/>
            <a:ext cx="3947795" cy="707390"/>
          </a:xfrm>
          <a:prstGeom prst="rect">
            <a:avLst/>
          </a:prstGeom>
        </p:spPr>
        <p:txBody>
          <a:bodyPr vert="horz" wrap="square" lIns="0" tIns="0" rIns="0" bIns="0" rtlCol="0">
            <a:spAutoFit/>
          </a:bodyPr>
          <a:lstStyle/>
          <a:p>
            <a:pPr marL="12700" marR="5080">
              <a:lnSpc>
                <a:spcPts val="2800"/>
              </a:lnSpc>
            </a:pPr>
            <a:r>
              <a:rPr spc="130" dirty="0"/>
              <a:t>Syntax </a:t>
            </a:r>
            <a:r>
              <a:rPr spc="229" dirty="0"/>
              <a:t>Diagrams </a:t>
            </a:r>
            <a:r>
              <a:rPr spc="130" dirty="0"/>
              <a:t>for  </a:t>
            </a:r>
            <a:r>
              <a:rPr spc="150" dirty="0"/>
              <a:t>Evaluating </a:t>
            </a:r>
            <a:r>
              <a:rPr spc="165" dirty="0"/>
              <a:t>an</a:t>
            </a:r>
            <a:r>
              <a:rPr spc="-75" dirty="0"/>
              <a:t> </a:t>
            </a:r>
            <a:r>
              <a:rPr spc="165" dirty="0"/>
              <a:t>Expression</a:t>
            </a:r>
          </a:p>
        </p:txBody>
      </p:sp>
      <p:sp>
        <p:nvSpPr>
          <p:cNvPr id="3" name="object 3"/>
          <p:cNvSpPr/>
          <p:nvPr/>
        </p:nvSpPr>
        <p:spPr>
          <a:xfrm>
            <a:off x="929639" y="1315719"/>
            <a:ext cx="3505200" cy="33832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13448" y="4874259"/>
            <a:ext cx="763270" cy="247015"/>
          </a:xfrm>
          <a:prstGeom prst="rect">
            <a:avLst/>
          </a:prstGeom>
        </p:spPr>
        <p:txBody>
          <a:bodyPr vert="horz" wrap="square" lIns="0" tIns="0" rIns="0" bIns="0" rtlCol="0">
            <a:spAutoFit/>
          </a:bodyPr>
          <a:lstStyle/>
          <a:p>
            <a:pPr marL="12700">
              <a:lnSpc>
                <a:spcPct val="100000"/>
              </a:lnSpc>
            </a:pPr>
            <a:r>
              <a:rPr sz="1500" b="1" spc="-5" dirty="0">
                <a:latin typeface="Arial"/>
                <a:cs typeface="Arial"/>
              </a:rPr>
              <a:t>Figure</a:t>
            </a:r>
            <a:r>
              <a:rPr sz="1500" b="1" spc="-100" dirty="0">
                <a:latin typeface="Arial"/>
                <a:cs typeface="Arial"/>
              </a:rPr>
              <a:t> </a:t>
            </a:r>
            <a:r>
              <a:rPr sz="1500" b="1" spc="-5" dirty="0">
                <a:latin typeface="Arial"/>
                <a:cs typeface="Arial"/>
              </a:rPr>
              <a:t>3</a:t>
            </a:r>
            <a:endParaRPr sz="1500">
              <a:latin typeface="Arial"/>
              <a:cs typeface="Aria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5"/>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75" dirty="0"/>
              <a:t>Mutual</a:t>
            </a:r>
            <a:r>
              <a:rPr spc="-30" dirty="0"/>
              <a:t> </a:t>
            </a:r>
            <a:r>
              <a:rPr spc="170" dirty="0"/>
              <a:t>Recursions</a:t>
            </a:r>
          </a:p>
        </p:txBody>
      </p:sp>
      <p:sp>
        <p:nvSpPr>
          <p:cNvPr id="4" name="object 4"/>
          <p:cNvSpPr/>
          <p:nvPr/>
        </p:nvSpPr>
        <p:spPr>
          <a:xfrm>
            <a:off x="878839" y="106172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175260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78839" y="245364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878839" y="313436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8" name="object 8"/>
          <p:cNvSpPr txBox="1"/>
          <p:nvPr/>
        </p:nvSpPr>
        <p:spPr>
          <a:xfrm>
            <a:off x="1065212" y="883970"/>
            <a:ext cx="5149215" cy="2732405"/>
          </a:xfrm>
          <a:prstGeom prst="rect">
            <a:avLst/>
          </a:prstGeom>
        </p:spPr>
        <p:txBody>
          <a:bodyPr vert="horz" wrap="square" lIns="0" tIns="0" rIns="0" bIns="0" rtlCol="0">
            <a:spAutoFit/>
          </a:bodyPr>
          <a:lstStyle/>
          <a:p>
            <a:pPr marL="12700" marR="219075">
              <a:lnSpc>
                <a:spcPct val="118500"/>
              </a:lnSpc>
            </a:pPr>
            <a:r>
              <a:rPr sz="1800" spc="-5" dirty="0">
                <a:latin typeface="Arial"/>
                <a:cs typeface="Arial"/>
              </a:rPr>
              <a:t>An expression can broken down into a</a:t>
            </a:r>
            <a:r>
              <a:rPr sz="1800" spc="-75" dirty="0">
                <a:latin typeface="Arial"/>
                <a:cs typeface="Arial"/>
              </a:rPr>
              <a:t> </a:t>
            </a:r>
            <a:r>
              <a:rPr sz="1800" spc="-5" dirty="0">
                <a:latin typeface="Arial"/>
                <a:cs typeface="Arial"/>
              </a:rPr>
              <a:t>sequence  of</a:t>
            </a:r>
            <a:r>
              <a:rPr sz="1800" spc="-20" dirty="0">
                <a:latin typeface="Arial"/>
                <a:cs typeface="Arial"/>
              </a:rPr>
              <a:t> </a:t>
            </a:r>
            <a:r>
              <a:rPr sz="1800" spc="-5" dirty="0">
                <a:latin typeface="Arial"/>
                <a:cs typeface="Arial"/>
              </a:rPr>
              <a:t>terms,</a:t>
            </a:r>
            <a:r>
              <a:rPr sz="1800" spc="-20" dirty="0">
                <a:latin typeface="Arial"/>
                <a:cs typeface="Arial"/>
              </a:rPr>
              <a:t> </a:t>
            </a:r>
            <a:r>
              <a:rPr sz="1800" spc="-5" dirty="0">
                <a:latin typeface="Arial"/>
                <a:cs typeface="Arial"/>
              </a:rPr>
              <a:t>separated</a:t>
            </a:r>
            <a:r>
              <a:rPr sz="1800" spc="-20" dirty="0">
                <a:latin typeface="Arial"/>
                <a:cs typeface="Arial"/>
              </a:rPr>
              <a:t> </a:t>
            </a:r>
            <a:r>
              <a:rPr sz="1800" spc="-5" dirty="0">
                <a:latin typeface="Arial"/>
                <a:cs typeface="Arial"/>
              </a:rPr>
              <a:t>by</a:t>
            </a:r>
            <a:r>
              <a:rPr sz="1800" spc="-20" dirty="0">
                <a:latin typeface="Arial"/>
                <a:cs typeface="Arial"/>
              </a:rPr>
              <a:t> </a:t>
            </a:r>
            <a:r>
              <a:rPr sz="1800" spc="-5" dirty="0">
                <a:latin typeface="Courier" charset="0"/>
                <a:cs typeface="Courier" charset="0"/>
              </a:rPr>
              <a:t>+</a:t>
            </a:r>
            <a:r>
              <a:rPr sz="1800" spc="-605" dirty="0">
                <a:latin typeface="Courier" charset="0"/>
                <a:cs typeface="Courier" charset="0"/>
              </a:rPr>
              <a:t> </a:t>
            </a:r>
            <a:r>
              <a:rPr sz="1800" spc="-5" dirty="0">
                <a:latin typeface="Arial"/>
                <a:cs typeface="Arial"/>
              </a:rPr>
              <a:t>or</a:t>
            </a:r>
            <a:r>
              <a:rPr sz="1800" spc="-20" dirty="0">
                <a:latin typeface="Arial"/>
                <a:cs typeface="Arial"/>
              </a:rPr>
              <a:t> </a:t>
            </a:r>
            <a:r>
              <a:rPr sz="1800" spc="-5" dirty="0">
                <a:latin typeface="Courier" charset="0"/>
                <a:cs typeface="Courier" charset="0"/>
              </a:rPr>
              <a:t>-</a:t>
            </a:r>
            <a:r>
              <a:rPr sz="1800" spc="-605" dirty="0">
                <a:latin typeface="Courier" charset="0"/>
                <a:cs typeface="Courier" charset="0"/>
              </a:rPr>
              <a:t> </a:t>
            </a:r>
            <a:r>
              <a:rPr sz="1800" spc="-5" dirty="0">
                <a:latin typeface="Arial"/>
                <a:cs typeface="Arial"/>
              </a:rPr>
              <a:t>.</a:t>
            </a:r>
            <a:endParaRPr sz="1800" dirty="0">
              <a:latin typeface="Arial"/>
              <a:cs typeface="Arial"/>
            </a:endParaRPr>
          </a:p>
          <a:p>
            <a:pPr marL="12700" marR="574040">
              <a:lnSpc>
                <a:spcPct val="118500"/>
              </a:lnSpc>
              <a:spcBef>
                <a:spcPts val="320"/>
              </a:spcBef>
            </a:pPr>
            <a:r>
              <a:rPr sz="1800" spc="-5" dirty="0">
                <a:latin typeface="Arial"/>
                <a:cs typeface="Arial"/>
              </a:rPr>
              <a:t>Each term is broken down into a sequence</a:t>
            </a:r>
            <a:r>
              <a:rPr sz="1800" spc="-75" dirty="0">
                <a:latin typeface="Arial"/>
                <a:cs typeface="Arial"/>
              </a:rPr>
              <a:t> </a:t>
            </a:r>
            <a:r>
              <a:rPr sz="1800" spc="-5" dirty="0">
                <a:latin typeface="Arial"/>
                <a:cs typeface="Arial"/>
              </a:rPr>
              <a:t>of  factors,</a:t>
            </a:r>
            <a:r>
              <a:rPr sz="1800" spc="-20" dirty="0">
                <a:latin typeface="Arial"/>
                <a:cs typeface="Arial"/>
              </a:rPr>
              <a:t> </a:t>
            </a:r>
            <a:r>
              <a:rPr sz="1800" spc="-5" dirty="0">
                <a:latin typeface="Arial"/>
                <a:cs typeface="Arial"/>
              </a:rPr>
              <a:t>separated</a:t>
            </a:r>
            <a:r>
              <a:rPr sz="1800" spc="-20" dirty="0">
                <a:latin typeface="Arial"/>
                <a:cs typeface="Arial"/>
              </a:rPr>
              <a:t> </a:t>
            </a:r>
            <a:r>
              <a:rPr sz="1800" spc="-5" dirty="0">
                <a:latin typeface="Arial"/>
                <a:cs typeface="Arial"/>
              </a:rPr>
              <a:t>by</a:t>
            </a:r>
            <a:r>
              <a:rPr sz="1800" spc="-20" dirty="0">
                <a:latin typeface="Arial"/>
                <a:cs typeface="Arial"/>
              </a:rPr>
              <a:t> </a:t>
            </a:r>
            <a:r>
              <a:rPr sz="1800" spc="-5" dirty="0">
                <a:latin typeface="Courier" charset="0"/>
                <a:cs typeface="Courier" charset="0"/>
              </a:rPr>
              <a:t>*</a:t>
            </a:r>
            <a:r>
              <a:rPr sz="1800" spc="-605" dirty="0">
                <a:latin typeface="Courier" charset="0"/>
                <a:cs typeface="Courier" charset="0"/>
              </a:rPr>
              <a:t> </a:t>
            </a:r>
            <a:r>
              <a:rPr sz="1800" spc="-5" dirty="0">
                <a:latin typeface="Arial"/>
                <a:cs typeface="Arial"/>
              </a:rPr>
              <a:t>or</a:t>
            </a:r>
            <a:r>
              <a:rPr sz="1800" spc="-20" dirty="0">
                <a:latin typeface="Arial"/>
                <a:cs typeface="Arial"/>
              </a:rPr>
              <a:t> </a:t>
            </a:r>
            <a:r>
              <a:rPr sz="1800" spc="-5" dirty="0">
                <a:latin typeface="Courier" charset="0"/>
                <a:cs typeface="Courier" charset="0"/>
              </a:rPr>
              <a:t>/</a:t>
            </a:r>
            <a:r>
              <a:rPr sz="1800" spc="-605" dirty="0">
                <a:latin typeface="Courier" charset="0"/>
                <a:cs typeface="Courier" charset="0"/>
              </a:rPr>
              <a:t> </a:t>
            </a:r>
            <a:r>
              <a:rPr sz="1800" spc="-5" dirty="0">
                <a:latin typeface="Arial"/>
                <a:cs typeface="Arial"/>
              </a:rPr>
              <a:t>.</a:t>
            </a:r>
            <a:endParaRPr sz="1800" dirty="0">
              <a:latin typeface="Arial"/>
              <a:cs typeface="Arial"/>
            </a:endParaRPr>
          </a:p>
          <a:p>
            <a:pPr marL="12700" marR="5080">
              <a:lnSpc>
                <a:spcPct val="114799"/>
              </a:lnSpc>
              <a:spcBef>
                <a:spcPts val="480"/>
              </a:spcBef>
            </a:pPr>
            <a:r>
              <a:rPr sz="1800" spc="-5" dirty="0">
                <a:latin typeface="Arial"/>
                <a:cs typeface="Arial"/>
              </a:rPr>
              <a:t>Each factor is either a parenthesized expression</a:t>
            </a:r>
            <a:r>
              <a:rPr sz="1800" spc="-50" dirty="0">
                <a:latin typeface="Arial"/>
                <a:cs typeface="Arial"/>
              </a:rPr>
              <a:t> </a:t>
            </a:r>
            <a:r>
              <a:rPr sz="1800" spc="-5" dirty="0">
                <a:latin typeface="Arial"/>
                <a:cs typeface="Arial"/>
              </a:rPr>
              <a:t>or  a</a:t>
            </a:r>
            <a:r>
              <a:rPr sz="1800" spc="-100" dirty="0">
                <a:latin typeface="Arial"/>
                <a:cs typeface="Arial"/>
              </a:rPr>
              <a:t> </a:t>
            </a:r>
            <a:r>
              <a:rPr sz="1800" spc="-5" dirty="0">
                <a:latin typeface="Arial"/>
                <a:cs typeface="Arial"/>
              </a:rPr>
              <a:t>number.</a:t>
            </a:r>
            <a:endParaRPr sz="1800" dirty="0">
              <a:latin typeface="Arial"/>
              <a:cs typeface="Arial"/>
            </a:endParaRPr>
          </a:p>
          <a:p>
            <a:pPr marL="12700" marR="650240">
              <a:lnSpc>
                <a:spcPct val="114799"/>
              </a:lnSpc>
              <a:spcBef>
                <a:spcPts val="400"/>
              </a:spcBef>
            </a:pPr>
            <a:r>
              <a:rPr sz="1800" spc="-5" dirty="0">
                <a:latin typeface="Arial"/>
                <a:cs typeface="Arial"/>
              </a:rPr>
              <a:t>The syntax trees represent which</a:t>
            </a:r>
            <a:r>
              <a:rPr sz="1800" spc="-65" dirty="0">
                <a:latin typeface="Arial"/>
                <a:cs typeface="Arial"/>
              </a:rPr>
              <a:t> </a:t>
            </a:r>
            <a:r>
              <a:rPr sz="1800" spc="-5" dirty="0">
                <a:latin typeface="Arial"/>
                <a:cs typeface="Arial"/>
              </a:rPr>
              <a:t>operations  should be carried out</a:t>
            </a:r>
            <a:r>
              <a:rPr sz="1800" spc="-70" dirty="0">
                <a:latin typeface="Arial"/>
                <a:cs typeface="Arial"/>
              </a:rPr>
              <a:t> </a:t>
            </a:r>
            <a:r>
              <a:rPr sz="1800" spc="-5" dirty="0">
                <a:latin typeface="Arial"/>
                <a:cs typeface="Arial"/>
              </a:rPr>
              <a:t>first.</a:t>
            </a:r>
            <a:endParaRPr sz="1800" dirty="0">
              <a:latin typeface="Arial"/>
              <a:cs typeface="Arial"/>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289560"/>
            <a:ext cx="3171190" cy="707390"/>
          </a:xfrm>
          <a:prstGeom prst="rect">
            <a:avLst/>
          </a:prstGeom>
        </p:spPr>
        <p:txBody>
          <a:bodyPr vert="horz" wrap="square" lIns="0" tIns="0" rIns="0" bIns="0" rtlCol="0">
            <a:spAutoFit/>
          </a:bodyPr>
          <a:lstStyle/>
          <a:p>
            <a:pPr marL="12700" marR="5080">
              <a:lnSpc>
                <a:spcPts val="2800"/>
              </a:lnSpc>
            </a:pPr>
            <a:r>
              <a:rPr spc="130" dirty="0"/>
              <a:t>Syntax </a:t>
            </a:r>
            <a:r>
              <a:rPr spc="95" dirty="0"/>
              <a:t>Tree </a:t>
            </a:r>
            <a:r>
              <a:rPr spc="130" dirty="0"/>
              <a:t>for</a:t>
            </a:r>
            <a:r>
              <a:rPr spc="-135" dirty="0"/>
              <a:t> </a:t>
            </a:r>
            <a:r>
              <a:rPr spc="204" dirty="0"/>
              <a:t>Two  </a:t>
            </a:r>
            <a:r>
              <a:rPr spc="180" dirty="0"/>
              <a:t>Expressions</a:t>
            </a:r>
          </a:p>
        </p:txBody>
      </p:sp>
      <p:sp>
        <p:nvSpPr>
          <p:cNvPr id="3" name="object 3"/>
          <p:cNvSpPr/>
          <p:nvPr/>
        </p:nvSpPr>
        <p:spPr>
          <a:xfrm>
            <a:off x="929639" y="1315719"/>
            <a:ext cx="5191760" cy="33832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5"/>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5" dirty="0"/>
              <a:t>Mutually </a:t>
            </a:r>
            <a:r>
              <a:rPr spc="135" dirty="0"/>
              <a:t>Recursive</a:t>
            </a:r>
            <a:r>
              <a:rPr spc="-75" dirty="0"/>
              <a:t> </a:t>
            </a:r>
            <a:r>
              <a:rPr spc="200" dirty="0"/>
              <a:t>Methods</a:t>
            </a:r>
          </a:p>
        </p:txBody>
      </p:sp>
      <p:sp>
        <p:nvSpPr>
          <p:cNvPr id="4" name="object 4"/>
          <p:cNvSpPr/>
          <p:nvPr/>
        </p:nvSpPr>
        <p:spPr>
          <a:xfrm>
            <a:off x="878839" y="106172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174244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65212" y="894120"/>
            <a:ext cx="5123815" cy="2254250"/>
          </a:xfrm>
          <a:prstGeom prst="rect">
            <a:avLst/>
          </a:prstGeom>
        </p:spPr>
        <p:txBody>
          <a:bodyPr vert="horz" wrap="square" lIns="0" tIns="0" rIns="0" bIns="0" rtlCol="0">
            <a:spAutoFit/>
          </a:bodyPr>
          <a:lstStyle/>
          <a:p>
            <a:pPr marL="12700" marR="852169">
              <a:lnSpc>
                <a:spcPct val="114799"/>
              </a:lnSpc>
            </a:pPr>
            <a:r>
              <a:rPr sz="1800" spc="-5" dirty="0">
                <a:latin typeface="Arial"/>
                <a:cs typeface="Arial"/>
              </a:rPr>
              <a:t>In a mutual recursion, a set of</a:t>
            </a:r>
            <a:r>
              <a:rPr sz="1800" spc="-60" dirty="0">
                <a:latin typeface="Arial"/>
                <a:cs typeface="Arial"/>
              </a:rPr>
              <a:t> </a:t>
            </a:r>
            <a:r>
              <a:rPr sz="1800" spc="-5" dirty="0">
                <a:latin typeface="Arial"/>
                <a:cs typeface="Arial"/>
              </a:rPr>
              <a:t>cooperating  methods calls each other</a:t>
            </a:r>
            <a:r>
              <a:rPr sz="1800" spc="-70" dirty="0">
                <a:latin typeface="Arial"/>
                <a:cs typeface="Arial"/>
              </a:rPr>
              <a:t> </a:t>
            </a:r>
            <a:r>
              <a:rPr sz="1800" spc="-5" dirty="0">
                <a:latin typeface="Arial"/>
                <a:cs typeface="Arial"/>
              </a:rPr>
              <a:t>repeatedly.</a:t>
            </a:r>
            <a:endParaRPr sz="1800" dirty="0">
              <a:latin typeface="Arial"/>
              <a:cs typeface="Arial"/>
            </a:endParaRPr>
          </a:p>
          <a:p>
            <a:pPr marL="12700" marR="5080">
              <a:lnSpc>
                <a:spcPct val="114799"/>
              </a:lnSpc>
              <a:spcBef>
                <a:spcPts val="400"/>
              </a:spcBef>
            </a:pPr>
            <a:r>
              <a:rPr sz="1800" spc="-5" dirty="0">
                <a:latin typeface="Arial"/>
                <a:cs typeface="Arial"/>
              </a:rPr>
              <a:t>To compute the value of an expression,</a:t>
            </a:r>
            <a:r>
              <a:rPr sz="1800" spc="-65" dirty="0">
                <a:latin typeface="Arial"/>
                <a:cs typeface="Arial"/>
              </a:rPr>
              <a:t> </a:t>
            </a:r>
            <a:r>
              <a:rPr sz="1800" spc="-5" dirty="0">
                <a:latin typeface="Arial"/>
                <a:cs typeface="Arial"/>
              </a:rPr>
              <a:t>implement  3 methods that call each other</a:t>
            </a:r>
            <a:r>
              <a:rPr sz="1800" spc="-60" dirty="0">
                <a:latin typeface="Arial"/>
                <a:cs typeface="Arial"/>
              </a:rPr>
              <a:t> </a:t>
            </a:r>
            <a:r>
              <a:rPr sz="1800" spc="-5" dirty="0">
                <a:latin typeface="Arial"/>
                <a:cs typeface="Arial"/>
              </a:rPr>
              <a:t>recursively:</a:t>
            </a:r>
            <a:endParaRPr sz="1800" dirty="0">
              <a:latin typeface="Arial"/>
              <a:cs typeface="Arial"/>
            </a:endParaRPr>
          </a:p>
          <a:p>
            <a:pPr marL="421640" marR="2805430">
              <a:lnSpc>
                <a:spcPct val="140700"/>
              </a:lnSpc>
              <a:spcBef>
                <a:spcPts val="509"/>
              </a:spcBef>
            </a:pPr>
            <a:r>
              <a:rPr sz="1350" spc="10" dirty="0">
                <a:latin typeface="Courier" charset="0"/>
                <a:cs typeface="Courier" charset="0"/>
              </a:rPr>
              <a:t>getExpressionValue  getTermValue  getFactorValue</a:t>
            </a:r>
            <a:endParaRPr sz="13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5"/>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ts val="2810"/>
              </a:lnSpc>
            </a:pPr>
            <a:r>
              <a:rPr spc="145" dirty="0"/>
              <a:t>The</a:t>
            </a:r>
            <a:r>
              <a:rPr spc="-50" dirty="0"/>
              <a:t> </a:t>
            </a:r>
            <a:r>
              <a:rPr spc="250" dirty="0">
                <a:latin typeface="Trebuchet MS"/>
                <a:cs typeface="Trebuchet MS"/>
              </a:rPr>
              <a:t>getExpressionValue</a:t>
            </a:r>
          </a:p>
          <a:p>
            <a:pPr marL="12700">
              <a:lnSpc>
                <a:spcPts val="2810"/>
              </a:lnSpc>
            </a:pPr>
            <a:r>
              <a:rPr spc="180" dirty="0"/>
              <a:t>Method</a:t>
            </a:r>
          </a:p>
        </p:txBody>
      </p:sp>
      <p:sp>
        <p:nvSpPr>
          <p:cNvPr id="4" name="object 4"/>
          <p:cNvSpPr txBox="1"/>
          <p:nvPr/>
        </p:nvSpPr>
        <p:spPr>
          <a:xfrm>
            <a:off x="853439" y="1295405"/>
            <a:ext cx="5608320" cy="2772554"/>
          </a:xfrm>
          <a:prstGeom prst="rect">
            <a:avLst/>
          </a:prstGeom>
          <a:ln w="10160">
            <a:solidFill>
              <a:srgbClr val="CCCCCC"/>
            </a:solidFill>
          </a:ln>
        </p:spPr>
        <p:txBody>
          <a:bodyPr vert="horz" wrap="square" lIns="0" tIns="53340" rIns="0" bIns="0" rtlCol="0">
            <a:spAutoFit/>
          </a:bodyPr>
          <a:lstStyle/>
          <a:p>
            <a:pPr marL="58419">
              <a:lnSpc>
                <a:spcPts val="1060"/>
              </a:lnSpc>
              <a:spcBef>
                <a:spcPts val="420"/>
              </a:spcBef>
            </a:pPr>
            <a:r>
              <a:rPr sz="900" spc="-5" dirty="0">
                <a:latin typeface="Courier" charset="0"/>
                <a:cs typeface="Courier" charset="0"/>
              </a:rPr>
              <a:t>public int</a:t>
            </a:r>
            <a:r>
              <a:rPr sz="900" spc="-30" dirty="0">
                <a:latin typeface="Courier" charset="0"/>
                <a:cs typeface="Courier" charset="0"/>
              </a:rPr>
              <a:t> </a:t>
            </a:r>
            <a:r>
              <a:rPr sz="900" spc="-5" dirty="0">
                <a:latin typeface="Courier" charset="0"/>
                <a:cs typeface="Courier" charset="0"/>
              </a:rPr>
              <a:t>getExpressionValue()</a:t>
            </a:r>
            <a:endParaRPr sz="900" dirty="0">
              <a:latin typeface="Courier" charset="0"/>
              <a:cs typeface="Courier" charset="0"/>
            </a:endParaRPr>
          </a:p>
          <a:p>
            <a:pPr marL="58419">
              <a:lnSpc>
                <a:spcPts val="1040"/>
              </a:lnSpc>
            </a:pPr>
            <a:r>
              <a:rPr sz="900" spc="-5" dirty="0">
                <a:latin typeface="Courier" charset="0"/>
                <a:cs typeface="Courier" charset="0"/>
              </a:rPr>
              <a:t>{</a:t>
            </a:r>
            <a:endParaRPr sz="900" dirty="0">
              <a:latin typeface="Courier" charset="0"/>
              <a:cs typeface="Courier" charset="0"/>
            </a:endParaRPr>
          </a:p>
          <a:p>
            <a:pPr marL="264160" marR="3474720">
              <a:lnSpc>
                <a:spcPts val="1040"/>
              </a:lnSpc>
              <a:spcBef>
                <a:spcPts val="45"/>
              </a:spcBef>
            </a:pPr>
            <a:r>
              <a:rPr sz="900" spc="-5" dirty="0">
                <a:latin typeface="Courier" charset="0"/>
                <a:cs typeface="Courier" charset="0"/>
              </a:rPr>
              <a:t>int value = getTermValue();  boolean done =</a:t>
            </a:r>
            <a:r>
              <a:rPr sz="900" spc="-60" dirty="0">
                <a:latin typeface="Courier" charset="0"/>
                <a:cs typeface="Courier" charset="0"/>
              </a:rPr>
              <a:t> </a:t>
            </a:r>
            <a:r>
              <a:rPr sz="900" spc="-5" dirty="0">
                <a:latin typeface="Courier" charset="0"/>
                <a:cs typeface="Courier" charset="0"/>
              </a:rPr>
              <a:t>false;</a:t>
            </a:r>
            <a:endParaRPr sz="900" dirty="0">
              <a:latin typeface="Courier" charset="0"/>
              <a:cs typeface="Courier" charset="0"/>
            </a:endParaRPr>
          </a:p>
          <a:p>
            <a:pPr marL="264160">
              <a:lnSpc>
                <a:spcPts val="990"/>
              </a:lnSpc>
            </a:pPr>
            <a:r>
              <a:rPr sz="900" spc="-5" dirty="0">
                <a:latin typeface="Courier" charset="0"/>
                <a:cs typeface="Courier" charset="0"/>
              </a:rPr>
              <a:t>while</a:t>
            </a:r>
            <a:r>
              <a:rPr sz="900" spc="-75" dirty="0">
                <a:latin typeface="Courier" charset="0"/>
                <a:cs typeface="Courier" charset="0"/>
              </a:rPr>
              <a:t> </a:t>
            </a:r>
            <a:r>
              <a:rPr sz="900" spc="-5" dirty="0">
                <a:latin typeface="Courier" charset="0"/>
                <a:cs typeface="Courier" charset="0"/>
              </a:rPr>
              <a:t>(!done)</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469900">
              <a:lnSpc>
                <a:spcPts val="1040"/>
              </a:lnSpc>
            </a:pPr>
            <a:r>
              <a:rPr sz="900" spc="-5" dirty="0">
                <a:latin typeface="Courier" charset="0"/>
                <a:cs typeface="Courier" charset="0"/>
              </a:rPr>
              <a:t>String next =</a:t>
            </a:r>
            <a:r>
              <a:rPr sz="900" spc="-20" dirty="0">
                <a:latin typeface="Courier" charset="0"/>
                <a:cs typeface="Courier" charset="0"/>
              </a:rPr>
              <a:t> </a:t>
            </a:r>
            <a:r>
              <a:rPr sz="900" spc="-5" dirty="0">
                <a:latin typeface="Courier" charset="0"/>
                <a:cs typeface="Courier" charset="0"/>
              </a:rPr>
              <a:t>tokenizer.peekToken();</a:t>
            </a:r>
            <a:endParaRPr sz="900" dirty="0">
              <a:latin typeface="Courier" charset="0"/>
              <a:cs typeface="Courier" charset="0"/>
            </a:endParaRPr>
          </a:p>
          <a:p>
            <a:pPr marL="469900">
              <a:lnSpc>
                <a:spcPts val="1040"/>
              </a:lnSpc>
            </a:pPr>
            <a:r>
              <a:rPr sz="900" spc="-5" dirty="0">
                <a:latin typeface="Courier" charset="0"/>
                <a:cs typeface="Courier" charset="0"/>
              </a:rPr>
              <a:t>if ("+".equals(next) ||</a:t>
            </a:r>
            <a:r>
              <a:rPr sz="900" spc="-10" dirty="0">
                <a:latin typeface="Courier" charset="0"/>
                <a:cs typeface="Courier" charset="0"/>
              </a:rPr>
              <a:t> </a:t>
            </a:r>
            <a:r>
              <a:rPr sz="900" spc="-5" dirty="0">
                <a:latin typeface="Courier" charset="0"/>
                <a:cs typeface="Courier" charset="0"/>
              </a:rPr>
              <a:t>"-".equals(next))</a:t>
            </a:r>
            <a:endParaRPr sz="900" dirty="0">
              <a:latin typeface="Courier" charset="0"/>
              <a:cs typeface="Courier" charset="0"/>
            </a:endParaRPr>
          </a:p>
          <a:p>
            <a:pPr marL="469900">
              <a:lnSpc>
                <a:spcPts val="1040"/>
              </a:lnSpc>
            </a:pPr>
            <a:r>
              <a:rPr sz="900" spc="-5" dirty="0">
                <a:latin typeface="Courier" charset="0"/>
                <a:cs typeface="Courier" charset="0"/>
              </a:rPr>
              <a:t>{</a:t>
            </a:r>
            <a:endParaRPr sz="900" dirty="0">
              <a:latin typeface="Courier" charset="0"/>
              <a:cs typeface="Courier" charset="0"/>
            </a:endParaRPr>
          </a:p>
          <a:p>
            <a:pPr marL="675640" marR="1897380">
              <a:lnSpc>
                <a:spcPts val="1040"/>
              </a:lnSpc>
              <a:spcBef>
                <a:spcPts val="45"/>
              </a:spcBef>
            </a:pPr>
            <a:r>
              <a:rPr sz="900" spc="-5" dirty="0">
                <a:latin typeface="Courier" charset="0"/>
                <a:cs typeface="Courier" charset="0"/>
              </a:rPr>
              <a:t>tokenizer.nextToken(); // Discard "+" or "-"  int value2 =</a:t>
            </a:r>
            <a:r>
              <a:rPr sz="900" spc="-45" dirty="0">
                <a:latin typeface="Courier" charset="0"/>
                <a:cs typeface="Courier" charset="0"/>
              </a:rPr>
              <a:t> </a:t>
            </a:r>
            <a:r>
              <a:rPr sz="900" spc="-5" dirty="0">
                <a:latin typeface="Courier" charset="0"/>
                <a:cs typeface="Courier" charset="0"/>
              </a:rPr>
              <a:t>getTermValue();</a:t>
            </a:r>
            <a:endParaRPr sz="900" dirty="0">
              <a:latin typeface="Courier" charset="0"/>
              <a:cs typeface="Courier" charset="0"/>
            </a:endParaRPr>
          </a:p>
          <a:p>
            <a:pPr marL="675640" marR="1828800">
              <a:lnSpc>
                <a:spcPts val="1040"/>
              </a:lnSpc>
            </a:pPr>
            <a:r>
              <a:rPr sz="900" spc="-5" dirty="0">
                <a:latin typeface="Courier" charset="0"/>
                <a:cs typeface="Courier" charset="0"/>
              </a:rPr>
              <a:t>if ("+".equals(next)) value = value + value2;  else value = value -</a:t>
            </a:r>
            <a:r>
              <a:rPr sz="900" spc="-50" dirty="0">
                <a:latin typeface="Courier" charset="0"/>
                <a:cs typeface="Courier" charset="0"/>
              </a:rPr>
              <a:t> </a:t>
            </a:r>
            <a:r>
              <a:rPr sz="900" spc="-5" dirty="0">
                <a:latin typeface="Courier" charset="0"/>
                <a:cs typeface="Courier" charset="0"/>
              </a:rPr>
              <a:t>value2;</a:t>
            </a:r>
            <a:endParaRPr sz="900" dirty="0">
              <a:latin typeface="Courier" charset="0"/>
              <a:cs typeface="Courier" charset="0"/>
            </a:endParaRPr>
          </a:p>
          <a:p>
            <a:pPr marL="469900">
              <a:lnSpc>
                <a:spcPts val="990"/>
              </a:lnSpc>
            </a:pPr>
            <a:r>
              <a:rPr sz="900" spc="-5" dirty="0">
                <a:latin typeface="Courier" charset="0"/>
                <a:cs typeface="Courier" charset="0"/>
              </a:rPr>
              <a:t>}</a:t>
            </a:r>
            <a:endParaRPr sz="900" dirty="0">
              <a:latin typeface="Courier" charset="0"/>
              <a:cs typeface="Courier" charset="0"/>
            </a:endParaRPr>
          </a:p>
          <a:p>
            <a:pPr marL="469900">
              <a:lnSpc>
                <a:spcPts val="1040"/>
              </a:lnSpc>
            </a:pPr>
            <a:r>
              <a:rPr sz="900" spc="-5" dirty="0">
                <a:latin typeface="Courier" charset="0"/>
                <a:cs typeface="Courier" charset="0"/>
              </a:rPr>
              <a:t>else</a:t>
            </a:r>
            <a:endParaRPr sz="900" dirty="0">
              <a:latin typeface="Courier" charset="0"/>
              <a:cs typeface="Courier" charset="0"/>
            </a:endParaRPr>
          </a:p>
          <a:p>
            <a:pPr marL="469900">
              <a:lnSpc>
                <a:spcPts val="1040"/>
              </a:lnSpc>
            </a:pPr>
            <a:r>
              <a:rPr sz="900" spc="-5" dirty="0">
                <a:latin typeface="Courier" charset="0"/>
                <a:cs typeface="Courier" charset="0"/>
              </a:rPr>
              <a:t>{</a:t>
            </a:r>
            <a:endParaRPr sz="900" dirty="0">
              <a:latin typeface="Courier" charset="0"/>
              <a:cs typeface="Courier" charset="0"/>
            </a:endParaRPr>
          </a:p>
          <a:p>
            <a:pPr marL="675640">
              <a:lnSpc>
                <a:spcPts val="1040"/>
              </a:lnSpc>
            </a:pPr>
            <a:r>
              <a:rPr sz="900" spc="-5" dirty="0">
                <a:latin typeface="Courier" charset="0"/>
                <a:cs typeface="Courier" charset="0"/>
              </a:rPr>
              <a:t>done =</a:t>
            </a:r>
            <a:r>
              <a:rPr sz="900" spc="-80" dirty="0">
                <a:latin typeface="Courier" charset="0"/>
                <a:cs typeface="Courier" charset="0"/>
              </a:rPr>
              <a:t> </a:t>
            </a:r>
            <a:r>
              <a:rPr sz="900" spc="-5" dirty="0">
                <a:latin typeface="Courier" charset="0"/>
                <a:cs typeface="Courier" charset="0"/>
              </a:rPr>
              <a:t>true;</a:t>
            </a:r>
            <a:endParaRPr sz="900" dirty="0">
              <a:latin typeface="Courier" charset="0"/>
              <a:cs typeface="Courier" charset="0"/>
            </a:endParaRPr>
          </a:p>
          <a:p>
            <a:pPr marL="469900">
              <a:lnSpc>
                <a:spcPts val="1040"/>
              </a:lnSpc>
            </a:pPr>
            <a:r>
              <a:rPr sz="900" spc="-5" dirty="0">
                <a:latin typeface="Courier" charset="0"/>
                <a:cs typeface="Courier" charset="0"/>
              </a:rPr>
              <a:t>}</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264160">
              <a:lnSpc>
                <a:spcPts val="1040"/>
              </a:lnSpc>
            </a:pPr>
            <a:r>
              <a:rPr sz="900" spc="-5" dirty="0">
                <a:latin typeface="Courier" charset="0"/>
                <a:cs typeface="Courier" charset="0"/>
              </a:rPr>
              <a:t>return</a:t>
            </a:r>
            <a:r>
              <a:rPr sz="900" spc="-75" dirty="0">
                <a:latin typeface="Courier" charset="0"/>
                <a:cs typeface="Courier" charset="0"/>
              </a:rPr>
              <a:t> </a:t>
            </a:r>
            <a:r>
              <a:rPr sz="900" spc="-5" dirty="0">
                <a:latin typeface="Courier" charset="0"/>
                <a:cs typeface="Courier" charset="0"/>
              </a:rPr>
              <a:t>value;</a:t>
            </a:r>
            <a:endParaRPr sz="900" dirty="0">
              <a:latin typeface="Courier" charset="0"/>
              <a:cs typeface="Courier" charset="0"/>
            </a:endParaRPr>
          </a:p>
          <a:p>
            <a:pPr marL="58419">
              <a:lnSpc>
                <a:spcPts val="1060"/>
              </a:lnSpc>
            </a:pPr>
            <a:r>
              <a:rPr sz="900" spc="-5" dirty="0">
                <a:latin typeface="Courier" charset="0"/>
                <a:cs typeface="Courier" charset="0"/>
              </a:rPr>
              <a:t>}</a:t>
            </a:r>
            <a:endParaRPr sz="90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2700">
              <a:lnSpc>
                <a:spcPct val="100000"/>
              </a:lnSpc>
            </a:pPr>
            <a:r>
              <a:rPr spc="145" dirty="0"/>
              <a:t>The </a:t>
            </a:r>
            <a:r>
              <a:rPr spc="150" dirty="0">
                <a:latin typeface="Trebuchet MS"/>
                <a:cs typeface="Trebuchet MS"/>
              </a:rPr>
              <a:t>getTermValue</a:t>
            </a:r>
            <a:r>
              <a:rPr spc="-80" dirty="0">
                <a:latin typeface="Trebuchet MS"/>
                <a:cs typeface="Trebuchet MS"/>
              </a:rPr>
              <a:t> </a:t>
            </a:r>
            <a:r>
              <a:rPr spc="180" dirty="0"/>
              <a:t>Method</a:t>
            </a:r>
          </a:p>
        </p:txBody>
      </p:sp>
      <p:sp>
        <p:nvSpPr>
          <p:cNvPr id="3" name="object 3"/>
          <p:cNvSpPr txBox="1"/>
          <p:nvPr/>
        </p:nvSpPr>
        <p:spPr>
          <a:xfrm>
            <a:off x="913448" y="964183"/>
            <a:ext cx="5060950" cy="459105"/>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The</a:t>
            </a:r>
            <a:r>
              <a:rPr sz="1500" spc="-15" dirty="0">
                <a:latin typeface="Arial"/>
                <a:cs typeface="Arial"/>
              </a:rPr>
              <a:t> </a:t>
            </a:r>
            <a:r>
              <a:rPr sz="1500" spc="-5" dirty="0">
                <a:latin typeface="Courier" charset="0"/>
                <a:cs typeface="Courier" charset="0"/>
              </a:rPr>
              <a:t>getTermValue</a:t>
            </a:r>
            <a:r>
              <a:rPr sz="1500" spc="-505" dirty="0">
                <a:latin typeface="Courier" charset="0"/>
                <a:cs typeface="Courier" charset="0"/>
              </a:rPr>
              <a:t> </a:t>
            </a:r>
            <a:r>
              <a:rPr sz="1500" spc="-5" dirty="0">
                <a:latin typeface="Arial"/>
                <a:cs typeface="Arial"/>
              </a:rPr>
              <a:t>method</a:t>
            </a:r>
            <a:r>
              <a:rPr sz="1500" spc="-15" dirty="0">
                <a:latin typeface="Arial"/>
                <a:cs typeface="Arial"/>
              </a:rPr>
              <a:t> </a:t>
            </a:r>
            <a:r>
              <a:rPr sz="1500" spc="-5" dirty="0">
                <a:latin typeface="Arial"/>
                <a:cs typeface="Arial"/>
              </a:rPr>
              <a:t>calls</a:t>
            </a:r>
            <a:r>
              <a:rPr sz="1500" spc="-15" dirty="0">
                <a:latin typeface="Arial"/>
                <a:cs typeface="Arial"/>
              </a:rPr>
              <a:t> </a:t>
            </a:r>
            <a:r>
              <a:rPr sz="1500" spc="-5" dirty="0">
                <a:latin typeface="Courier" charset="0"/>
                <a:cs typeface="Courier" charset="0"/>
              </a:rPr>
              <a:t>getFactorValue</a:t>
            </a:r>
            <a:r>
              <a:rPr sz="1500" spc="-500" dirty="0">
                <a:latin typeface="Courier" charset="0"/>
                <a:cs typeface="Courier" charset="0"/>
              </a:rPr>
              <a:t> </a:t>
            </a:r>
            <a:r>
              <a:rPr sz="1500" spc="-5" dirty="0">
                <a:latin typeface="Arial"/>
                <a:cs typeface="Arial"/>
              </a:rPr>
              <a:t>in</a:t>
            </a:r>
            <a:r>
              <a:rPr sz="1500" spc="-15" dirty="0">
                <a:latin typeface="Arial"/>
                <a:cs typeface="Arial"/>
              </a:rPr>
              <a:t> </a:t>
            </a:r>
            <a:r>
              <a:rPr sz="1500" spc="-5" dirty="0">
                <a:latin typeface="Arial"/>
                <a:cs typeface="Arial"/>
              </a:rPr>
              <a:t>the  same way, multiplying or dividing the factor</a:t>
            </a:r>
            <a:r>
              <a:rPr sz="1500" spc="-30" dirty="0">
                <a:latin typeface="Arial"/>
                <a:cs typeface="Arial"/>
              </a:rPr>
              <a:t> </a:t>
            </a:r>
            <a:r>
              <a:rPr sz="1500" spc="-5" dirty="0">
                <a:latin typeface="Arial"/>
                <a:cs typeface="Arial"/>
              </a:rPr>
              <a:t>values.</a:t>
            </a:r>
            <a:endParaRPr sz="1500" dirty="0">
              <a:latin typeface="Arial"/>
              <a:cs typeface="Aria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0"/>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90" dirty="0"/>
              <a:t>Handling </a:t>
            </a:r>
            <a:r>
              <a:rPr spc="150" dirty="0"/>
              <a:t>Triangle </a:t>
            </a:r>
            <a:r>
              <a:rPr spc="155" dirty="0"/>
              <a:t>of </a:t>
            </a:r>
            <a:r>
              <a:rPr spc="114" dirty="0"/>
              <a:t>Width</a:t>
            </a:r>
            <a:r>
              <a:rPr spc="-315" dirty="0"/>
              <a:t> </a:t>
            </a:r>
            <a:r>
              <a:rPr spc="145" dirty="0"/>
              <a:t>1</a:t>
            </a:r>
          </a:p>
        </p:txBody>
      </p:sp>
      <p:sp>
        <p:nvSpPr>
          <p:cNvPr id="4" name="object 4"/>
          <p:cNvSpPr/>
          <p:nvPr/>
        </p:nvSpPr>
        <p:spPr>
          <a:xfrm>
            <a:off x="878839" y="106172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142748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878839" y="181356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7" name="object 7"/>
          <p:cNvSpPr txBox="1"/>
          <p:nvPr/>
        </p:nvSpPr>
        <p:spPr>
          <a:xfrm>
            <a:off x="1065212" y="843371"/>
            <a:ext cx="4715510" cy="1137285"/>
          </a:xfrm>
          <a:prstGeom prst="rect">
            <a:avLst/>
          </a:prstGeom>
        </p:spPr>
        <p:txBody>
          <a:bodyPr vert="horz" wrap="square" lIns="0" tIns="0" rIns="0" bIns="0" rtlCol="0">
            <a:spAutoFit/>
          </a:bodyPr>
          <a:lstStyle/>
          <a:p>
            <a:pPr marL="12700" marR="684530">
              <a:lnSpc>
                <a:spcPct val="133300"/>
              </a:lnSpc>
            </a:pPr>
            <a:r>
              <a:rPr sz="1800" spc="-5" dirty="0">
                <a:latin typeface="Arial"/>
                <a:cs typeface="Arial"/>
              </a:rPr>
              <a:t>The triangle consists of a single</a:t>
            </a:r>
            <a:r>
              <a:rPr sz="1800" spc="-60" dirty="0">
                <a:latin typeface="Arial"/>
                <a:cs typeface="Arial"/>
              </a:rPr>
              <a:t> </a:t>
            </a:r>
            <a:r>
              <a:rPr sz="1800" spc="-5" dirty="0">
                <a:latin typeface="Arial"/>
                <a:cs typeface="Arial"/>
              </a:rPr>
              <a:t>square.  Its area is</a:t>
            </a:r>
            <a:r>
              <a:rPr sz="1800" spc="-90" dirty="0">
                <a:latin typeface="Arial"/>
                <a:cs typeface="Arial"/>
              </a:rPr>
              <a:t> </a:t>
            </a:r>
            <a:r>
              <a:rPr sz="1800" spc="-5" dirty="0">
                <a:latin typeface="Arial"/>
                <a:cs typeface="Arial"/>
              </a:rPr>
              <a:t>1.</a:t>
            </a:r>
            <a:endParaRPr sz="1800" dirty="0">
              <a:latin typeface="Arial"/>
              <a:cs typeface="Arial"/>
            </a:endParaRPr>
          </a:p>
          <a:p>
            <a:pPr marL="12700">
              <a:lnSpc>
                <a:spcPct val="100000"/>
              </a:lnSpc>
              <a:spcBef>
                <a:spcPts val="880"/>
              </a:spcBef>
            </a:pPr>
            <a:r>
              <a:rPr sz="1800" spc="-5" dirty="0">
                <a:latin typeface="Arial"/>
                <a:cs typeface="Arial"/>
              </a:rPr>
              <a:t>Add the code to </a:t>
            </a:r>
            <a:r>
              <a:rPr sz="1800" spc="-5" dirty="0">
                <a:latin typeface="Courier" charset="0"/>
                <a:cs typeface="Courier" charset="0"/>
              </a:rPr>
              <a:t>getArea </a:t>
            </a:r>
            <a:r>
              <a:rPr sz="1800" spc="-5" dirty="0">
                <a:latin typeface="Arial"/>
                <a:cs typeface="Arial"/>
              </a:rPr>
              <a:t>method for width</a:t>
            </a:r>
            <a:r>
              <a:rPr sz="1800" spc="-80" dirty="0">
                <a:latin typeface="Arial"/>
                <a:cs typeface="Arial"/>
              </a:rPr>
              <a:t> </a:t>
            </a:r>
            <a:r>
              <a:rPr sz="1800" spc="-5" dirty="0">
                <a:latin typeface="Arial"/>
                <a:cs typeface="Arial"/>
              </a:rPr>
              <a:t>1:</a:t>
            </a:r>
            <a:endParaRPr sz="1800" dirty="0">
              <a:latin typeface="Arial"/>
              <a:cs typeface="Arial"/>
            </a:endParaRPr>
          </a:p>
        </p:txBody>
      </p:sp>
      <p:sp>
        <p:nvSpPr>
          <p:cNvPr id="8" name="object 8"/>
          <p:cNvSpPr txBox="1"/>
          <p:nvPr/>
        </p:nvSpPr>
        <p:spPr>
          <a:xfrm>
            <a:off x="1087119" y="2062480"/>
            <a:ext cx="5008880" cy="878446"/>
          </a:xfrm>
          <a:prstGeom prst="rect">
            <a:avLst/>
          </a:prstGeom>
          <a:ln w="10160">
            <a:solidFill>
              <a:srgbClr val="CCCCCC"/>
            </a:solidFill>
          </a:ln>
        </p:spPr>
        <p:txBody>
          <a:bodyPr vert="horz" wrap="square" lIns="0" tIns="69850" rIns="0" bIns="0" rtlCol="0">
            <a:spAutoFit/>
          </a:bodyPr>
          <a:lstStyle/>
          <a:p>
            <a:pPr marL="63500">
              <a:lnSpc>
                <a:spcPct val="100000"/>
              </a:lnSpc>
              <a:spcBef>
                <a:spcPts val="550"/>
              </a:spcBef>
            </a:pPr>
            <a:r>
              <a:rPr sz="1050" spc="15" dirty="0">
                <a:latin typeface="Courier" charset="0"/>
                <a:cs typeface="Courier" charset="0"/>
              </a:rPr>
              <a:t>public int</a:t>
            </a:r>
            <a:r>
              <a:rPr sz="1050" spc="-85" dirty="0">
                <a:latin typeface="Courier" charset="0"/>
                <a:cs typeface="Courier" charset="0"/>
              </a:rPr>
              <a:t> </a:t>
            </a:r>
            <a:r>
              <a:rPr sz="1050" spc="15" dirty="0">
                <a:latin typeface="Courier" charset="0"/>
                <a:cs typeface="Courier" charset="0"/>
              </a:rPr>
              <a:t>getArea()</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t>
            </a:r>
            <a:endParaRPr sz="1050" dirty="0">
              <a:latin typeface="Courier" charset="0"/>
              <a:cs typeface="Courier" charset="0"/>
            </a:endParaRPr>
          </a:p>
          <a:p>
            <a:pPr marL="310515">
              <a:lnSpc>
                <a:spcPct val="100000"/>
              </a:lnSpc>
              <a:spcBef>
                <a:spcPts val="20"/>
              </a:spcBef>
            </a:pPr>
            <a:r>
              <a:rPr sz="1050" spc="15" dirty="0">
                <a:latin typeface="Courier" charset="0"/>
                <a:cs typeface="Courier" charset="0"/>
              </a:rPr>
              <a:t>if (width == 1) { return 1;</a:t>
            </a:r>
            <a:r>
              <a:rPr sz="1050" spc="-85" dirty="0">
                <a:latin typeface="Courier" charset="0"/>
                <a:cs typeface="Courier" charset="0"/>
              </a:rPr>
              <a:t> </a:t>
            </a:r>
            <a:r>
              <a:rPr sz="1050" spc="15" dirty="0">
                <a:latin typeface="Courier" charset="0"/>
                <a:cs typeface="Courier" charset="0"/>
              </a:rPr>
              <a:t>}</a:t>
            </a:r>
            <a:endParaRPr sz="1050" dirty="0">
              <a:latin typeface="Courier" charset="0"/>
              <a:cs typeface="Courier" charset="0"/>
            </a:endParaRPr>
          </a:p>
          <a:p>
            <a:pPr marL="310515">
              <a:lnSpc>
                <a:spcPct val="100000"/>
              </a:lnSpc>
              <a:spcBef>
                <a:spcPts val="20"/>
              </a:spcBef>
            </a:pPr>
            <a:r>
              <a:rPr sz="1050" spc="15" dirty="0">
                <a:latin typeface="Courier" charset="0"/>
                <a:cs typeface="Courier" charset="0"/>
              </a:rPr>
              <a:t>. .</a:t>
            </a:r>
            <a:r>
              <a:rPr sz="1050" spc="-85" dirty="0">
                <a:latin typeface="Courier" charset="0"/>
                <a:cs typeface="Courier" charset="0"/>
              </a:rPr>
              <a:t> </a:t>
            </a:r>
            <a:r>
              <a:rPr sz="1050" spc="15" dirty="0">
                <a:latin typeface="Courier" charset="0"/>
                <a:cs typeface="Courier" charset="0"/>
              </a:rPr>
              <a:t>.</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t>
            </a:r>
            <a:endParaRPr sz="1050" dirty="0">
              <a:latin typeface="Courier" charset="0"/>
              <a:cs typeface="Courier"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5"/>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45" dirty="0"/>
              <a:t>The </a:t>
            </a:r>
            <a:r>
              <a:rPr spc="245" dirty="0">
                <a:latin typeface="Trebuchet MS"/>
                <a:cs typeface="Trebuchet MS"/>
              </a:rPr>
              <a:t>getFactorValue</a:t>
            </a:r>
            <a:r>
              <a:rPr spc="-110" dirty="0">
                <a:latin typeface="Trebuchet MS"/>
                <a:cs typeface="Trebuchet MS"/>
              </a:rPr>
              <a:t> </a:t>
            </a:r>
            <a:r>
              <a:rPr spc="180" dirty="0"/>
              <a:t>Method</a:t>
            </a:r>
          </a:p>
        </p:txBody>
      </p:sp>
      <p:sp>
        <p:nvSpPr>
          <p:cNvPr id="4" name="object 4"/>
          <p:cNvSpPr txBox="1"/>
          <p:nvPr/>
        </p:nvSpPr>
        <p:spPr>
          <a:xfrm>
            <a:off x="853439" y="939805"/>
            <a:ext cx="5608320" cy="2131353"/>
          </a:xfrm>
          <a:prstGeom prst="rect">
            <a:avLst/>
          </a:prstGeom>
          <a:ln w="10160">
            <a:solidFill>
              <a:srgbClr val="CCCCCC"/>
            </a:solidFill>
          </a:ln>
        </p:spPr>
        <p:txBody>
          <a:bodyPr vert="horz" wrap="square" lIns="0" tIns="53340" rIns="0" bIns="0" rtlCol="0">
            <a:spAutoFit/>
          </a:bodyPr>
          <a:lstStyle/>
          <a:p>
            <a:pPr marL="58419">
              <a:lnSpc>
                <a:spcPts val="1060"/>
              </a:lnSpc>
              <a:spcBef>
                <a:spcPts val="420"/>
              </a:spcBef>
            </a:pPr>
            <a:r>
              <a:rPr sz="900" spc="-5" dirty="0">
                <a:latin typeface="Courier" charset="0"/>
                <a:cs typeface="Courier" charset="0"/>
              </a:rPr>
              <a:t>public int</a:t>
            </a:r>
            <a:r>
              <a:rPr sz="900" spc="-45" dirty="0">
                <a:latin typeface="Courier" charset="0"/>
                <a:cs typeface="Courier" charset="0"/>
              </a:rPr>
              <a:t> </a:t>
            </a:r>
            <a:r>
              <a:rPr sz="900" spc="-5" dirty="0">
                <a:latin typeface="Courier" charset="0"/>
                <a:cs typeface="Courier" charset="0"/>
              </a:rPr>
              <a:t>getFactorValue()</a:t>
            </a:r>
            <a:endParaRPr sz="900" dirty="0">
              <a:latin typeface="Courier" charset="0"/>
              <a:cs typeface="Courier" charset="0"/>
            </a:endParaRPr>
          </a:p>
          <a:p>
            <a:pPr marL="58419">
              <a:lnSpc>
                <a:spcPts val="1040"/>
              </a:lnSpc>
            </a:pPr>
            <a:r>
              <a:rPr sz="900" spc="-5" dirty="0">
                <a:latin typeface="Courier" charset="0"/>
                <a:cs typeface="Courier" charset="0"/>
              </a:rPr>
              <a:t>{</a:t>
            </a:r>
            <a:endParaRPr sz="900" dirty="0">
              <a:latin typeface="Courier" charset="0"/>
              <a:cs typeface="Courier" charset="0"/>
            </a:endParaRPr>
          </a:p>
          <a:p>
            <a:pPr marL="264160">
              <a:lnSpc>
                <a:spcPts val="1040"/>
              </a:lnSpc>
            </a:pPr>
            <a:r>
              <a:rPr sz="900" spc="-5" dirty="0">
                <a:latin typeface="Courier" charset="0"/>
                <a:cs typeface="Courier" charset="0"/>
              </a:rPr>
              <a:t>int</a:t>
            </a:r>
            <a:r>
              <a:rPr sz="900" spc="-85" dirty="0">
                <a:latin typeface="Courier" charset="0"/>
                <a:cs typeface="Courier" charset="0"/>
              </a:rPr>
              <a:t> </a:t>
            </a:r>
            <a:r>
              <a:rPr sz="900" spc="-5" dirty="0">
                <a:latin typeface="Courier" charset="0"/>
                <a:cs typeface="Courier" charset="0"/>
              </a:rPr>
              <a:t>value;</a:t>
            </a:r>
            <a:endParaRPr sz="900" dirty="0">
              <a:latin typeface="Courier" charset="0"/>
              <a:cs typeface="Courier" charset="0"/>
            </a:endParaRPr>
          </a:p>
          <a:p>
            <a:pPr marL="264160" marR="2857500">
              <a:lnSpc>
                <a:spcPts val="1040"/>
              </a:lnSpc>
              <a:spcBef>
                <a:spcPts val="45"/>
              </a:spcBef>
            </a:pPr>
            <a:r>
              <a:rPr sz="900" spc="-5" dirty="0">
                <a:latin typeface="Courier" charset="0"/>
                <a:cs typeface="Courier" charset="0"/>
              </a:rPr>
              <a:t>String next = tokenizer.peekToken();  if</a:t>
            </a:r>
            <a:r>
              <a:rPr sz="900" spc="-55" dirty="0">
                <a:latin typeface="Courier" charset="0"/>
                <a:cs typeface="Courier" charset="0"/>
              </a:rPr>
              <a:t> </a:t>
            </a:r>
            <a:r>
              <a:rPr sz="900" spc="-5" dirty="0">
                <a:latin typeface="Courier" charset="0"/>
                <a:cs typeface="Courier" charset="0"/>
              </a:rPr>
              <a:t>("(".equals(next))</a:t>
            </a:r>
            <a:endParaRPr sz="900" dirty="0">
              <a:latin typeface="Courier" charset="0"/>
              <a:cs typeface="Courier" charset="0"/>
            </a:endParaRPr>
          </a:p>
          <a:p>
            <a:pPr marL="264160">
              <a:lnSpc>
                <a:spcPts val="990"/>
              </a:lnSpc>
            </a:pPr>
            <a:r>
              <a:rPr sz="900" spc="-5" dirty="0">
                <a:latin typeface="Courier" charset="0"/>
                <a:cs typeface="Courier" charset="0"/>
              </a:rPr>
              <a:t>{</a:t>
            </a:r>
            <a:endParaRPr sz="900" dirty="0">
              <a:latin typeface="Courier" charset="0"/>
              <a:cs typeface="Courier" charset="0"/>
            </a:endParaRPr>
          </a:p>
          <a:p>
            <a:pPr marL="469900" marR="2583180">
              <a:lnSpc>
                <a:spcPts val="1040"/>
              </a:lnSpc>
              <a:spcBef>
                <a:spcPts val="45"/>
              </a:spcBef>
            </a:pPr>
            <a:r>
              <a:rPr sz="900" spc="-5" dirty="0">
                <a:latin typeface="Courier" charset="0"/>
                <a:cs typeface="Courier" charset="0"/>
              </a:rPr>
              <a:t>tokenizer.nextToken(); // Discard "("  value = getExpressionValue();  tokenizer.nextToken(); // Discard</a:t>
            </a:r>
            <a:r>
              <a:rPr sz="900" spc="-20" dirty="0">
                <a:latin typeface="Courier" charset="0"/>
                <a:cs typeface="Courier" charset="0"/>
              </a:rPr>
              <a:t> </a:t>
            </a:r>
            <a:r>
              <a:rPr sz="900" spc="-5" dirty="0">
                <a:latin typeface="Courier" charset="0"/>
                <a:cs typeface="Courier" charset="0"/>
              </a:rPr>
              <a:t>")"</a:t>
            </a:r>
            <a:endParaRPr sz="900" dirty="0">
              <a:latin typeface="Courier" charset="0"/>
              <a:cs typeface="Courier" charset="0"/>
            </a:endParaRPr>
          </a:p>
          <a:p>
            <a:pPr marL="264160">
              <a:lnSpc>
                <a:spcPts val="990"/>
              </a:lnSpc>
            </a:pPr>
            <a:r>
              <a:rPr sz="900" spc="-5" dirty="0">
                <a:latin typeface="Courier" charset="0"/>
                <a:cs typeface="Courier" charset="0"/>
              </a:rPr>
              <a:t>}</a:t>
            </a:r>
            <a:endParaRPr sz="900" dirty="0">
              <a:latin typeface="Courier" charset="0"/>
              <a:cs typeface="Courier" charset="0"/>
            </a:endParaRPr>
          </a:p>
          <a:p>
            <a:pPr marL="264160">
              <a:lnSpc>
                <a:spcPts val="1040"/>
              </a:lnSpc>
            </a:pPr>
            <a:r>
              <a:rPr sz="900" spc="-5" dirty="0">
                <a:latin typeface="Courier" charset="0"/>
                <a:cs typeface="Courier" charset="0"/>
              </a:rPr>
              <a:t>else</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469900">
              <a:lnSpc>
                <a:spcPts val="1040"/>
              </a:lnSpc>
            </a:pPr>
            <a:r>
              <a:rPr sz="900" spc="-5" dirty="0">
                <a:latin typeface="Courier" charset="0"/>
                <a:cs typeface="Courier" charset="0"/>
              </a:rPr>
              <a:t>value =</a:t>
            </a:r>
            <a:r>
              <a:rPr sz="900" spc="10" dirty="0">
                <a:latin typeface="Courier" charset="0"/>
                <a:cs typeface="Courier" charset="0"/>
              </a:rPr>
              <a:t> </a:t>
            </a:r>
            <a:r>
              <a:rPr sz="900" spc="-5" dirty="0">
                <a:latin typeface="Courier" charset="0"/>
                <a:cs typeface="Courier" charset="0"/>
              </a:rPr>
              <a:t>Integer.parseInt(tokenizer.nextToken());</a:t>
            </a:r>
            <a:endParaRPr sz="900" dirty="0">
              <a:latin typeface="Courier" charset="0"/>
              <a:cs typeface="Courier" charset="0"/>
            </a:endParaRPr>
          </a:p>
          <a:p>
            <a:pPr marL="264160">
              <a:lnSpc>
                <a:spcPts val="1040"/>
              </a:lnSpc>
            </a:pPr>
            <a:r>
              <a:rPr sz="900" spc="-5" dirty="0">
                <a:latin typeface="Courier" charset="0"/>
                <a:cs typeface="Courier" charset="0"/>
              </a:rPr>
              <a:t>}</a:t>
            </a:r>
            <a:endParaRPr sz="900" dirty="0">
              <a:latin typeface="Courier" charset="0"/>
              <a:cs typeface="Courier" charset="0"/>
            </a:endParaRPr>
          </a:p>
          <a:p>
            <a:pPr marL="264160">
              <a:lnSpc>
                <a:spcPts val="1040"/>
              </a:lnSpc>
            </a:pPr>
            <a:r>
              <a:rPr sz="900" spc="-5" dirty="0">
                <a:latin typeface="Courier" charset="0"/>
                <a:cs typeface="Courier" charset="0"/>
              </a:rPr>
              <a:t>return</a:t>
            </a:r>
            <a:r>
              <a:rPr sz="900" spc="-75" dirty="0">
                <a:latin typeface="Courier" charset="0"/>
                <a:cs typeface="Courier" charset="0"/>
              </a:rPr>
              <a:t> </a:t>
            </a:r>
            <a:r>
              <a:rPr sz="900" spc="-5" dirty="0">
                <a:latin typeface="Courier" charset="0"/>
                <a:cs typeface="Courier" charset="0"/>
              </a:rPr>
              <a:t>value;</a:t>
            </a:r>
            <a:endParaRPr sz="900" dirty="0">
              <a:latin typeface="Courier" charset="0"/>
              <a:cs typeface="Courier" charset="0"/>
            </a:endParaRPr>
          </a:p>
          <a:p>
            <a:pPr marL="58419">
              <a:lnSpc>
                <a:spcPts val="1060"/>
              </a:lnSpc>
            </a:pPr>
            <a:r>
              <a:rPr sz="900" spc="-5" dirty="0">
                <a:latin typeface="Courier" charset="0"/>
                <a:cs typeface="Courier" charset="0"/>
              </a:rPr>
              <a:t>}</a:t>
            </a:r>
            <a:endParaRPr sz="90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5"/>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29" dirty="0"/>
              <a:t>Using </a:t>
            </a:r>
            <a:r>
              <a:rPr spc="175" dirty="0"/>
              <a:t>Mutual</a:t>
            </a:r>
            <a:r>
              <a:rPr spc="-200" dirty="0"/>
              <a:t> </a:t>
            </a:r>
            <a:r>
              <a:rPr spc="170" dirty="0"/>
              <a:t>Recursions</a:t>
            </a:r>
          </a:p>
        </p:txBody>
      </p:sp>
      <p:sp>
        <p:nvSpPr>
          <p:cNvPr id="4" name="object 4"/>
          <p:cNvSpPr/>
          <p:nvPr/>
        </p:nvSpPr>
        <p:spPr>
          <a:xfrm>
            <a:off x="878839" y="1640845"/>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1651000" y="2331725"/>
            <a:ext cx="40640" cy="40640"/>
          </a:xfrm>
          <a:custGeom>
            <a:avLst/>
            <a:gdLst/>
            <a:ahLst/>
            <a:cxnLst/>
            <a:rect l="l" t="t" r="r" b="b"/>
            <a:pathLst>
              <a:path w="40639" h="40639">
                <a:moveTo>
                  <a:pt x="40640" y="20320"/>
                </a:moveTo>
                <a:lnTo>
                  <a:pt x="39369" y="27781"/>
                </a:lnTo>
                <a:lnTo>
                  <a:pt x="35558" y="34290"/>
                </a:lnTo>
                <a:lnTo>
                  <a:pt x="29208" y="38893"/>
                </a:lnTo>
                <a:lnTo>
                  <a:pt x="20320" y="40640"/>
                </a:lnTo>
                <a:lnTo>
                  <a:pt x="11431" y="38893"/>
                </a:lnTo>
                <a:lnTo>
                  <a:pt x="5081" y="34290"/>
                </a:lnTo>
                <a:lnTo>
                  <a:pt x="1270" y="27781"/>
                </a:lnTo>
                <a:lnTo>
                  <a:pt x="0" y="20320"/>
                </a:lnTo>
                <a:lnTo>
                  <a:pt x="1270" y="12858"/>
                </a:lnTo>
                <a:lnTo>
                  <a:pt x="5081" y="6350"/>
                </a:lnTo>
                <a:lnTo>
                  <a:pt x="11431" y="1746"/>
                </a:lnTo>
                <a:lnTo>
                  <a:pt x="20320" y="0"/>
                </a:lnTo>
                <a:lnTo>
                  <a:pt x="29208" y="1746"/>
                </a:lnTo>
                <a:lnTo>
                  <a:pt x="35558" y="6350"/>
                </a:lnTo>
                <a:lnTo>
                  <a:pt x="39369" y="12858"/>
                </a:lnTo>
                <a:lnTo>
                  <a:pt x="40640" y="20320"/>
                </a:lnTo>
                <a:close/>
              </a:path>
            </a:pathLst>
          </a:custGeom>
          <a:ln w="10160">
            <a:solidFill>
              <a:srgbClr val="000000"/>
            </a:solidFill>
          </a:ln>
        </p:spPr>
        <p:txBody>
          <a:bodyPr wrap="square" lIns="0" tIns="0" rIns="0" bIns="0" rtlCol="0"/>
          <a:lstStyle/>
          <a:p>
            <a:endParaRPr/>
          </a:p>
        </p:txBody>
      </p:sp>
      <p:sp>
        <p:nvSpPr>
          <p:cNvPr id="6" name="object 6"/>
          <p:cNvSpPr/>
          <p:nvPr/>
        </p:nvSpPr>
        <p:spPr>
          <a:xfrm>
            <a:off x="1651000" y="2555245"/>
            <a:ext cx="40640" cy="40640"/>
          </a:xfrm>
          <a:custGeom>
            <a:avLst/>
            <a:gdLst/>
            <a:ahLst/>
            <a:cxnLst/>
            <a:rect l="l" t="t" r="r" b="b"/>
            <a:pathLst>
              <a:path w="40639" h="40639">
                <a:moveTo>
                  <a:pt x="40640" y="20320"/>
                </a:moveTo>
                <a:lnTo>
                  <a:pt x="39369" y="27781"/>
                </a:lnTo>
                <a:lnTo>
                  <a:pt x="35558" y="34290"/>
                </a:lnTo>
                <a:lnTo>
                  <a:pt x="29208" y="38893"/>
                </a:lnTo>
                <a:lnTo>
                  <a:pt x="20320" y="40640"/>
                </a:lnTo>
                <a:lnTo>
                  <a:pt x="11431" y="38893"/>
                </a:lnTo>
                <a:lnTo>
                  <a:pt x="5081" y="34290"/>
                </a:lnTo>
                <a:lnTo>
                  <a:pt x="1270" y="27781"/>
                </a:lnTo>
                <a:lnTo>
                  <a:pt x="0" y="20320"/>
                </a:lnTo>
                <a:lnTo>
                  <a:pt x="1270" y="12858"/>
                </a:lnTo>
                <a:lnTo>
                  <a:pt x="5081" y="6350"/>
                </a:lnTo>
                <a:lnTo>
                  <a:pt x="11431" y="1746"/>
                </a:lnTo>
                <a:lnTo>
                  <a:pt x="20320" y="0"/>
                </a:lnTo>
                <a:lnTo>
                  <a:pt x="29208" y="1746"/>
                </a:lnTo>
                <a:lnTo>
                  <a:pt x="35558" y="6350"/>
                </a:lnTo>
                <a:lnTo>
                  <a:pt x="39369" y="12858"/>
                </a:lnTo>
                <a:lnTo>
                  <a:pt x="40640" y="20320"/>
                </a:lnTo>
                <a:close/>
              </a:path>
            </a:pathLst>
          </a:custGeom>
          <a:ln w="10160">
            <a:solidFill>
              <a:srgbClr val="000000"/>
            </a:solidFill>
          </a:ln>
        </p:spPr>
        <p:txBody>
          <a:bodyPr wrap="square" lIns="0" tIns="0" rIns="0" bIns="0" rtlCol="0"/>
          <a:lstStyle/>
          <a:p>
            <a:endParaRPr/>
          </a:p>
        </p:txBody>
      </p:sp>
      <p:sp>
        <p:nvSpPr>
          <p:cNvPr id="7" name="object 7"/>
          <p:cNvSpPr/>
          <p:nvPr/>
        </p:nvSpPr>
        <p:spPr>
          <a:xfrm>
            <a:off x="1651000" y="3154685"/>
            <a:ext cx="40640" cy="40640"/>
          </a:xfrm>
          <a:custGeom>
            <a:avLst/>
            <a:gdLst/>
            <a:ahLst/>
            <a:cxnLst/>
            <a:rect l="l" t="t" r="r" b="b"/>
            <a:pathLst>
              <a:path w="40639" h="40639">
                <a:moveTo>
                  <a:pt x="40640" y="20320"/>
                </a:moveTo>
                <a:lnTo>
                  <a:pt x="39369" y="27781"/>
                </a:lnTo>
                <a:lnTo>
                  <a:pt x="35558" y="34290"/>
                </a:lnTo>
                <a:lnTo>
                  <a:pt x="29208" y="38893"/>
                </a:lnTo>
                <a:lnTo>
                  <a:pt x="20320" y="40640"/>
                </a:lnTo>
                <a:lnTo>
                  <a:pt x="11431" y="38893"/>
                </a:lnTo>
                <a:lnTo>
                  <a:pt x="5081" y="34290"/>
                </a:lnTo>
                <a:lnTo>
                  <a:pt x="1270" y="27781"/>
                </a:lnTo>
                <a:lnTo>
                  <a:pt x="0" y="20320"/>
                </a:lnTo>
                <a:lnTo>
                  <a:pt x="1270" y="12858"/>
                </a:lnTo>
                <a:lnTo>
                  <a:pt x="5081" y="6350"/>
                </a:lnTo>
                <a:lnTo>
                  <a:pt x="11431" y="1746"/>
                </a:lnTo>
                <a:lnTo>
                  <a:pt x="20320" y="0"/>
                </a:lnTo>
                <a:lnTo>
                  <a:pt x="29208" y="1746"/>
                </a:lnTo>
                <a:lnTo>
                  <a:pt x="35558" y="6350"/>
                </a:lnTo>
                <a:lnTo>
                  <a:pt x="39369" y="12858"/>
                </a:lnTo>
                <a:lnTo>
                  <a:pt x="40640" y="20320"/>
                </a:lnTo>
                <a:close/>
              </a:path>
            </a:pathLst>
          </a:custGeom>
          <a:ln w="10160">
            <a:solidFill>
              <a:srgbClr val="000000"/>
            </a:solidFill>
          </a:ln>
        </p:spPr>
        <p:txBody>
          <a:bodyPr wrap="square" lIns="0" tIns="0" rIns="0" bIns="0" rtlCol="0"/>
          <a:lstStyle/>
          <a:p>
            <a:endParaRPr/>
          </a:p>
        </p:txBody>
      </p:sp>
      <p:sp>
        <p:nvSpPr>
          <p:cNvPr id="8" name="object 8"/>
          <p:cNvSpPr/>
          <p:nvPr/>
        </p:nvSpPr>
        <p:spPr>
          <a:xfrm>
            <a:off x="1651000" y="3378205"/>
            <a:ext cx="40640" cy="40640"/>
          </a:xfrm>
          <a:custGeom>
            <a:avLst/>
            <a:gdLst/>
            <a:ahLst/>
            <a:cxnLst/>
            <a:rect l="l" t="t" r="r" b="b"/>
            <a:pathLst>
              <a:path w="40639" h="40639">
                <a:moveTo>
                  <a:pt x="40640" y="20320"/>
                </a:moveTo>
                <a:lnTo>
                  <a:pt x="39369" y="27781"/>
                </a:lnTo>
                <a:lnTo>
                  <a:pt x="35558" y="34290"/>
                </a:lnTo>
                <a:lnTo>
                  <a:pt x="29208" y="38893"/>
                </a:lnTo>
                <a:lnTo>
                  <a:pt x="20320" y="40640"/>
                </a:lnTo>
                <a:lnTo>
                  <a:pt x="11431" y="38893"/>
                </a:lnTo>
                <a:lnTo>
                  <a:pt x="5081" y="34290"/>
                </a:lnTo>
                <a:lnTo>
                  <a:pt x="1270" y="27781"/>
                </a:lnTo>
                <a:lnTo>
                  <a:pt x="0" y="20320"/>
                </a:lnTo>
                <a:lnTo>
                  <a:pt x="1270" y="12858"/>
                </a:lnTo>
                <a:lnTo>
                  <a:pt x="5081" y="6350"/>
                </a:lnTo>
                <a:lnTo>
                  <a:pt x="11431" y="1746"/>
                </a:lnTo>
                <a:lnTo>
                  <a:pt x="20320" y="0"/>
                </a:lnTo>
                <a:lnTo>
                  <a:pt x="29208" y="1746"/>
                </a:lnTo>
                <a:lnTo>
                  <a:pt x="35558" y="6350"/>
                </a:lnTo>
                <a:lnTo>
                  <a:pt x="39369" y="12858"/>
                </a:lnTo>
                <a:lnTo>
                  <a:pt x="40640" y="20320"/>
                </a:lnTo>
                <a:close/>
              </a:path>
            </a:pathLst>
          </a:custGeom>
          <a:ln w="10160">
            <a:solidFill>
              <a:srgbClr val="000000"/>
            </a:solidFill>
          </a:ln>
        </p:spPr>
        <p:txBody>
          <a:bodyPr wrap="square" lIns="0" tIns="0" rIns="0" bIns="0" rtlCol="0"/>
          <a:lstStyle/>
          <a:p>
            <a:endParaRPr/>
          </a:p>
        </p:txBody>
      </p:sp>
      <p:sp>
        <p:nvSpPr>
          <p:cNvPr id="9" name="object 9"/>
          <p:cNvSpPr/>
          <p:nvPr/>
        </p:nvSpPr>
        <p:spPr>
          <a:xfrm>
            <a:off x="878839" y="4302766"/>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878839" y="4668525"/>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11" name="object 11"/>
          <p:cNvSpPr txBox="1"/>
          <p:nvPr/>
        </p:nvSpPr>
        <p:spPr>
          <a:xfrm>
            <a:off x="723900" y="911859"/>
            <a:ext cx="5484495" cy="4238625"/>
          </a:xfrm>
          <a:prstGeom prst="rect">
            <a:avLst/>
          </a:prstGeom>
        </p:spPr>
        <p:txBody>
          <a:bodyPr vert="horz" wrap="square" lIns="0" tIns="0" rIns="0" bIns="0" rtlCol="0">
            <a:spAutoFit/>
          </a:bodyPr>
          <a:lstStyle/>
          <a:p>
            <a:pPr marL="12700">
              <a:lnSpc>
                <a:spcPct val="100000"/>
              </a:lnSpc>
            </a:pPr>
            <a:r>
              <a:rPr sz="1500" spc="-5" dirty="0">
                <a:latin typeface="Arial"/>
                <a:cs typeface="Arial"/>
              </a:rPr>
              <a:t>To see the mutual recursion clearly, trace through the</a:t>
            </a:r>
            <a:r>
              <a:rPr sz="1500" spc="-15" dirty="0">
                <a:latin typeface="Arial"/>
                <a:cs typeface="Arial"/>
              </a:rPr>
              <a:t> </a:t>
            </a:r>
            <a:r>
              <a:rPr sz="1500" spc="-5" dirty="0">
                <a:latin typeface="Arial"/>
                <a:cs typeface="Arial"/>
              </a:rPr>
              <a:t>expression</a:t>
            </a:r>
            <a:endParaRPr sz="1500" dirty="0">
              <a:latin typeface="Arial"/>
              <a:cs typeface="Arial"/>
            </a:endParaRPr>
          </a:p>
          <a:p>
            <a:pPr marL="12700">
              <a:lnSpc>
                <a:spcPct val="100000"/>
              </a:lnSpc>
              <a:spcBef>
                <a:spcPts val="40"/>
              </a:spcBef>
            </a:pPr>
            <a:r>
              <a:rPr sz="1500" spc="-5" dirty="0">
                <a:latin typeface="Courier" charset="0"/>
                <a:cs typeface="Courier" charset="0"/>
              </a:rPr>
              <a:t>(3+4)*5</a:t>
            </a:r>
            <a:r>
              <a:rPr sz="1500" spc="-5" dirty="0">
                <a:latin typeface="Arial"/>
                <a:cs typeface="Arial"/>
              </a:rPr>
              <a:t>:</a:t>
            </a:r>
            <a:endParaRPr sz="1500" dirty="0">
              <a:latin typeface="Arial"/>
              <a:cs typeface="Arial"/>
            </a:endParaRPr>
          </a:p>
          <a:p>
            <a:pPr marL="353695">
              <a:lnSpc>
                <a:spcPct val="100000"/>
              </a:lnSpc>
              <a:spcBef>
                <a:spcPts val="1100"/>
              </a:spcBef>
            </a:pPr>
            <a:r>
              <a:rPr sz="1800" spc="-5" dirty="0">
                <a:latin typeface="Courier" charset="0"/>
                <a:cs typeface="Courier" charset="0"/>
              </a:rPr>
              <a:t>getExpressionValue</a:t>
            </a:r>
            <a:r>
              <a:rPr sz="1800" spc="-680" dirty="0">
                <a:latin typeface="Courier" charset="0"/>
                <a:cs typeface="Courier" charset="0"/>
              </a:rPr>
              <a:t> </a:t>
            </a:r>
            <a:r>
              <a:rPr sz="1800" spc="-5" dirty="0">
                <a:latin typeface="Arial"/>
                <a:cs typeface="Arial"/>
              </a:rPr>
              <a:t>calls </a:t>
            </a:r>
            <a:r>
              <a:rPr sz="1800" spc="-5" dirty="0">
                <a:latin typeface="Courier" charset="0"/>
                <a:cs typeface="Courier" charset="0"/>
              </a:rPr>
              <a:t>getTermValue</a:t>
            </a:r>
            <a:endParaRPr sz="1800" dirty="0">
              <a:latin typeface="Courier" charset="0"/>
              <a:cs typeface="Courier" charset="0"/>
            </a:endParaRPr>
          </a:p>
          <a:p>
            <a:pPr marL="763270">
              <a:lnSpc>
                <a:spcPct val="100000"/>
              </a:lnSpc>
              <a:spcBef>
                <a:spcPts val="1170"/>
              </a:spcBef>
            </a:pPr>
            <a:r>
              <a:rPr sz="1350" spc="10" dirty="0">
                <a:latin typeface="Courier" charset="0"/>
                <a:cs typeface="Courier" charset="0"/>
              </a:rPr>
              <a:t>getTermValue</a:t>
            </a:r>
            <a:r>
              <a:rPr sz="1350" spc="-459" dirty="0">
                <a:latin typeface="Courier" charset="0"/>
                <a:cs typeface="Courier" charset="0"/>
              </a:rPr>
              <a:t> </a:t>
            </a:r>
            <a:r>
              <a:rPr sz="1350" spc="5" dirty="0">
                <a:latin typeface="Arial"/>
                <a:cs typeface="Arial"/>
              </a:rPr>
              <a:t>calls </a:t>
            </a:r>
            <a:r>
              <a:rPr sz="1350" spc="10" dirty="0">
                <a:latin typeface="Courier" charset="0"/>
                <a:cs typeface="Courier" charset="0"/>
              </a:rPr>
              <a:t>getFactorValue</a:t>
            </a:r>
            <a:endParaRPr sz="1350" dirty="0">
              <a:latin typeface="Courier" charset="0"/>
              <a:cs typeface="Courier" charset="0"/>
            </a:endParaRPr>
          </a:p>
          <a:p>
            <a:pPr marL="1076960">
              <a:lnSpc>
                <a:spcPct val="100000"/>
              </a:lnSpc>
              <a:spcBef>
                <a:spcPts val="920"/>
              </a:spcBef>
            </a:pPr>
            <a:r>
              <a:rPr sz="1050" spc="-5" dirty="0">
                <a:latin typeface="Courier" charset="0"/>
                <a:cs typeface="Courier" charset="0"/>
              </a:rPr>
              <a:t>getFactorValue</a:t>
            </a:r>
            <a:r>
              <a:rPr sz="1050" spc="-340" dirty="0">
                <a:latin typeface="Courier" charset="0"/>
                <a:cs typeface="Courier" charset="0"/>
              </a:rPr>
              <a:t> </a:t>
            </a:r>
            <a:r>
              <a:rPr sz="1050" spc="-5" dirty="0">
                <a:latin typeface="Arial"/>
                <a:cs typeface="Arial"/>
              </a:rPr>
              <a:t>consumes</a:t>
            </a:r>
            <a:r>
              <a:rPr sz="1050" dirty="0">
                <a:latin typeface="Arial"/>
                <a:cs typeface="Arial"/>
              </a:rPr>
              <a:t> </a:t>
            </a:r>
            <a:r>
              <a:rPr sz="1050" spc="-5" dirty="0">
                <a:latin typeface="Arial"/>
                <a:cs typeface="Arial"/>
              </a:rPr>
              <a:t>the</a:t>
            </a:r>
            <a:r>
              <a:rPr sz="1050" dirty="0">
                <a:latin typeface="Arial"/>
                <a:cs typeface="Arial"/>
              </a:rPr>
              <a:t> </a:t>
            </a:r>
            <a:r>
              <a:rPr sz="1050" spc="-5" dirty="0">
                <a:latin typeface="Courier" charset="0"/>
                <a:cs typeface="Courier" charset="0"/>
              </a:rPr>
              <a:t>(</a:t>
            </a:r>
            <a:r>
              <a:rPr sz="1050" spc="-340" dirty="0">
                <a:latin typeface="Courier" charset="0"/>
                <a:cs typeface="Courier" charset="0"/>
              </a:rPr>
              <a:t> </a:t>
            </a:r>
            <a:r>
              <a:rPr sz="1050" spc="-5" dirty="0">
                <a:latin typeface="Arial"/>
                <a:cs typeface="Arial"/>
              </a:rPr>
              <a:t>input</a:t>
            </a:r>
            <a:endParaRPr sz="1050" dirty="0">
              <a:latin typeface="Arial"/>
              <a:cs typeface="Arial"/>
            </a:endParaRPr>
          </a:p>
          <a:p>
            <a:pPr marL="1076960">
              <a:lnSpc>
                <a:spcPct val="100000"/>
              </a:lnSpc>
              <a:spcBef>
                <a:spcPts val="500"/>
              </a:spcBef>
            </a:pPr>
            <a:r>
              <a:rPr sz="1050" spc="-5" dirty="0">
                <a:latin typeface="Courier" charset="0"/>
                <a:cs typeface="Courier" charset="0"/>
              </a:rPr>
              <a:t>getFactorValue</a:t>
            </a:r>
            <a:r>
              <a:rPr sz="1050" spc="-305" dirty="0">
                <a:latin typeface="Courier" charset="0"/>
                <a:cs typeface="Courier" charset="0"/>
              </a:rPr>
              <a:t> </a:t>
            </a:r>
            <a:r>
              <a:rPr sz="1050" spc="-5" dirty="0">
                <a:latin typeface="Arial"/>
                <a:cs typeface="Arial"/>
              </a:rPr>
              <a:t>calls </a:t>
            </a:r>
            <a:r>
              <a:rPr sz="1050" spc="-5" dirty="0">
                <a:latin typeface="Courier" charset="0"/>
                <a:cs typeface="Courier" charset="0"/>
              </a:rPr>
              <a:t>getExpressionValue</a:t>
            </a:r>
            <a:endParaRPr sz="1050" dirty="0">
              <a:latin typeface="Courier" charset="0"/>
              <a:cs typeface="Courier" charset="0"/>
            </a:endParaRPr>
          </a:p>
          <a:p>
            <a:pPr marL="1316355" marR="1013460">
              <a:lnSpc>
                <a:spcPct val="116700"/>
              </a:lnSpc>
              <a:spcBef>
                <a:spcPts val="590"/>
              </a:spcBef>
            </a:pPr>
            <a:r>
              <a:rPr sz="800" dirty="0">
                <a:latin typeface="Courier" charset="0"/>
                <a:cs typeface="Courier" charset="0"/>
              </a:rPr>
              <a:t>getExpressionValue</a:t>
            </a:r>
            <a:r>
              <a:rPr sz="800" spc="-305" dirty="0">
                <a:latin typeface="Courier" charset="0"/>
                <a:cs typeface="Courier" charset="0"/>
              </a:rPr>
              <a:t> </a:t>
            </a:r>
            <a:r>
              <a:rPr sz="800" dirty="0">
                <a:latin typeface="Arial"/>
                <a:cs typeface="Arial"/>
              </a:rPr>
              <a:t>returns eventually with the value of </a:t>
            </a:r>
            <a:r>
              <a:rPr sz="800" spc="-5" dirty="0">
                <a:latin typeface="Courier" charset="0"/>
                <a:cs typeface="Courier" charset="0"/>
              </a:rPr>
              <a:t>7</a:t>
            </a:r>
            <a:r>
              <a:rPr sz="800" spc="-5" dirty="0">
                <a:latin typeface="Arial"/>
                <a:cs typeface="Arial"/>
              </a:rPr>
              <a:t>, </a:t>
            </a:r>
            <a:r>
              <a:rPr sz="800" dirty="0">
                <a:latin typeface="Arial"/>
                <a:cs typeface="Arial"/>
              </a:rPr>
              <a:t>having  consumed </a:t>
            </a:r>
            <a:r>
              <a:rPr sz="800" dirty="0">
                <a:latin typeface="Courier" charset="0"/>
                <a:cs typeface="Courier" charset="0"/>
              </a:rPr>
              <a:t>3 + </a:t>
            </a:r>
            <a:r>
              <a:rPr sz="800" spc="-5" dirty="0">
                <a:latin typeface="Courier" charset="0"/>
                <a:cs typeface="Courier" charset="0"/>
              </a:rPr>
              <a:t>4</a:t>
            </a:r>
            <a:r>
              <a:rPr sz="800" spc="-5" dirty="0">
                <a:latin typeface="Arial"/>
                <a:cs typeface="Arial"/>
              </a:rPr>
              <a:t>. </a:t>
            </a:r>
            <a:r>
              <a:rPr sz="800" dirty="0">
                <a:latin typeface="Arial"/>
                <a:cs typeface="Arial"/>
              </a:rPr>
              <a:t>This is the recursive</a:t>
            </a:r>
            <a:r>
              <a:rPr sz="800" spc="-70" dirty="0">
                <a:latin typeface="Arial"/>
                <a:cs typeface="Arial"/>
              </a:rPr>
              <a:t> </a:t>
            </a:r>
            <a:r>
              <a:rPr sz="800" dirty="0">
                <a:latin typeface="Arial"/>
                <a:cs typeface="Arial"/>
              </a:rPr>
              <a:t>call.</a:t>
            </a:r>
          </a:p>
          <a:p>
            <a:pPr marL="1076960">
              <a:lnSpc>
                <a:spcPct val="100000"/>
              </a:lnSpc>
              <a:spcBef>
                <a:spcPts val="630"/>
              </a:spcBef>
            </a:pPr>
            <a:r>
              <a:rPr sz="1050" spc="-5" dirty="0">
                <a:latin typeface="Courier" charset="0"/>
                <a:cs typeface="Courier" charset="0"/>
              </a:rPr>
              <a:t>getFactorValue</a:t>
            </a:r>
            <a:r>
              <a:rPr sz="1050" spc="-340" dirty="0">
                <a:latin typeface="Courier" charset="0"/>
                <a:cs typeface="Courier" charset="0"/>
              </a:rPr>
              <a:t> </a:t>
            </a:r>
            <a:r>
              <a:rPr sz="1050" spc="-5" dirty="0">
                <a:latin typeface="Arial"/>
                <a:cs typeface="Arial"/>
              </a:rPr>
              <a:t>consumes</a:t>
            </a:r>
            <a:r>
              <a:rPr sz="1050" dirty="0">
                <a:latin typeface="Arial"/>
                <a:cs typeface="Arial"/>
              </a:rPr>
              <a:t> </a:t>
            </a:r>
            <a:r>
              <a:rPr sz="1050" spc="-5" dirty="0">
                <a:latin typeface="Arial"/>
                <a:cs typeface="Arial"/>
              </a:rPr>
              <a:t>the</a:t>
            </a:r>
            <a:r>
              <a:rPr sz="1050" dirty="0">
                <a:latin typeface="Arial"/>
                <a:cs typeface="Arial"/>
              </a:rPr>
              <a:t> </a:t>
            </a:r>
            <a:r>
              <a:rPr sz="1050" spc="-5" dirty="0">
                <a:latin typeface="Courier" charset="0"/>
                <a:cs typeface="Courier" charset="0"/>
              </a:rPr>
              <a:t>)</a:t>
            </a:r>
            <a:r>
              <a:rPr sz="1050" spc="-340" dirty="0">
                <a:latin typeface="Courier" charset="0"/>
                <a:cs typeface="Courier" charset="0"/>
              </a:rPr>
              <a:t> </a:t>
            </a:r>
            <a:r>
              <a:rPr sz="1050" spc="-5" dirty="0">
                <a:latin typeface="Arial"/>
                <a:cs typeface="Arial"/>
              </a:rPr>
              <a:t>input</a:t>
            </a:r>
            <a:endParaRPr sz="1050" dirty="0">
              <a:latin typeface="Arial"/>
              <a:cs typeface="Arial"/>
            </a:endParaRPr>
          </a:p>
          <a:p>
            <a:pPr marL="1076960">
              <a:lnSpc>
                <a:spcPct val="100000"/>
              </a:lnSpc>
              <a:spcBef>
                <a:spcPts val="500"/>
              </a:spcBef>
            </a:pPr>
            <a:r>
              <a:rPr sz="1050" spc="-5" dirty="0">
                <a:latin typeface="Courier" charset="0"/>
                <a:cs typeface="Courier" charset="0"/>
              </a:rPr>
              <a:t>getFactorValue</a:t>
            </a:r>
            <a:r>
              <a:rPr sz="1050" spc="-360" dirty="0">
                <a:latin typeface="Courier" charset="0"/>
                <a:cs typeface="Courier" charset="0"/>
              </a:rPr>
              <a:t> </a:t>
            </a:r>
            <a:r>
              <a:rPr sz="1050" spc="-5" dirty="0">
                <a:latin typeface="Arial"/>
                <a:cs typeface="Arial"/>
              </a:rPr>
              <a:t>returns </a:t>
            </a:r>
            <a:r>
              <a:rPr sz="1050" spc="-5" dirty="0">
                <a:latin typeface="Courier" charset="0"/>
                <a:cs typeface="Courier" charset="0"/>
              </a:rPr>
              <a:t>7</a:t>
            </a:r>
            <a:endParaRPr sz="1050" dirty="0">
              <a:latin typeface="Courier" charset="0"/>
              <a:cs typeface="Courier" charset="0"/>
            </a:endParaRPr>
          </a:p>
          <a:p>
            <a:pPr marL="763270" marR="826135">
              <a:lnSpc>
                <a:spcPct val="118500"/>
              </a:lnSpc>
              <a:spcBef>
                <a:spcPts val="620"/>
              </a:spcBef>
            </a:pPr>
            <a:r>
              <a:rPr sz="1350" spc="10" dirty="0">
                <a:latin typeface="Courier" charset="0"/>
                <a:cs typeface="Courier" charset="0"/>
              </a:rPr>
              <a:t>getTermValue</a:t>
            </a:r>
            <a:r>
              <a:rPr sz="1350" spc="-440" dirty="0">
                <a:latin typeface="Courier" charset="0"/>
                <a:cs typeface="Courier" charset="0"/>
              </a:rPr>
              <a:t> </a:t>
            </a:r>
            <a:r>
              <a:rPr sz="1350" spc="10" dirty="0">
                <a:latin typeface="Arial"/>
                <a:cs typeface="Arial"/>
              </a:rPr>
              <a:t>consumes</a:t>
            </a:r>
            <a:r>
              <a:rPr sz="1350" dirty="0">
                <a:latin typeface="Arial"/>
                <a:cs typeface="Arial"/>
              </a:rPr>
              <a:t> </a:t>
            </a:r>
            <a:r>
              <a:rPr sz="1350" spc="5" dirty="0">
                <a:latin typeface="Arial"/>
                <a:cs typeface="Arial"/>
              </a:rPr>
              <a:t>the</a:t>
            </a:r>
            <a:r>
              <a:rPr sz="1350" dirty="0">
                <a:latin typeface="Arial"/>
                <a:cs typeface="Arial"/>
              </a:rPr>
              <a:t> </a:t>
            </a:r>
            <a:r>
              <a:rPr sz="1350" spc="5" dirty="0">
                <a:latin typeface="Arial"/>
                <a:cs typeface="Arial"/>
              </a:rPr>
              <a:t>inputs</a:t>
            </a:r>
            <a:r>
              <a:rPr sz="1350" dirty="0">
                <a:latin typeface="Arial"/>
                <a:cs typeface="Arial"/>
              </a:rPr>
              <a:t> </a:t>
            </a:r>
            <a:r>
              <a:rPr sz="1350" spc="10" dirty="0">
                <a:latin typeface="Courier" charset="0"/>
                <a:cs typeface="Courier" charset="0"/>
              </a:rPr>
              <a:t>*</a:t>
            </a:r>
            <a:r>
              <a:rPr sz="1350" spc="-440" dirty="0">
                <a:latin typeface="Courier" charset="0"/>
                <a:cs typeface="Courier" charset="0"/>
              </a:rPr>
              <a:t> </a:t>
            </a:r>
            <a:r>
              <a:rPr sz="1350" spc="10" dirty="0">
                <a:latin typeface="Arial"/>
                <a:cs typeface="Arial"/>
              </a:rPr>
              <a:t>and</a:t>
            </a:r>
            <a:r>
              <a:rPr sz="1350" dirty="0">
                <a:latin typeface="Arial"/>
                <a:cs typeface="Arial"/>
              </a:rPr>
              <a:t> </a:t>
            </a:r>
            <a:r>
              <a:rPr sz="1350" spc="10" dirty="0">
                <a:latin typeface="Courier" charset="0"/>
                <a:cs typeface="Courier" charset="0"/>
              </a:rPr>
              <a:t>5</a:t>
            </a:r>
            <a:r>
              <a:rPr sz="1350" spc="-440" dirty="0">
                <a:latin typeface="Courier" charset="0"/>
                <a:cs typeface="Courier" charset="0"/>
              </a:rPr>
              <a:t> </a:t>
            </a:r>
            <a:r>
              <a:rPr sz="1350" spc="10" dirty="0">
                <a:latin typeface="Arial"/>
                <a:cs typeface="Arial"/>
              </a:rPr>
              <a:t>and  </a:t>
            </a:r>
            <a:r>
              <a:rPr sz="1350" spc="5" dirty="0">
                <a:latin typeface="Arial"/>
                <a:cs typeface="Arial"/>
              </a:rPr>
              <a:t>returns</a:t>
            </a:r>
            <a:r>
              <a:rPr sz="1350" spc="-70" dirty="0">
                <a:latin typeface="Arial"/>
                <a:cs typeface="Arial"/>
              </a:rPr>
              <a:t> </a:t>
            </a:r>
            <a:r>
              <a:rPr sz="1350" spc="10" dirty="0">
                <a:latin typeface="Courier" charset="0"/>
                <a:cs typeface="Courier" charset="0"/>
              </a:rPr>
              <a:t>35</a:t>
            </a:r>
            <a:endParaRPr sz="1350" dirty="0">
              <a:latin typeface="Courier" charset="0"/>
              <a:cs typeface="Courier" charset="0"/>
            </a:endParaRPr>
          </a:p>
          <a:p>
            <a:pPr marL="353695">
              <a:lnSpc>
                <a:spcPct val="100000"/>
              </a:lnSpc>
              <a:spcBef>
                <a:spcPts val="1130"/>
              </a:spcBef>
            </a:pPr>
            <a:r>
              <a:rPr sz="1800" spc="-5" dirty="0">
                <a:latin typeface="Courier" charset="0"/>
                <a:cs typeface="Courier" charset="0"/>
              </a:rPr>
              <a:t>getExpressionValue</a:t>
            </a:r>
            <a:r>
              <a:rPr sz="1800" spc="-680" dirty="0">
                <a:latin typeface="Courier" charset="0"/>
                <a:cs typeface="Courier" charset="0"/>
              </a:rPr>
              <a:t> </a:t>
            </a:r>
            <a:r>
              <a:rPr sz="1800" spc="-5" dirty="0">
                <a:latin typeface="Arial"/>
                <a:cs typeface="Arial"/>
              </a:rPr>
              <a:t>returns </a:t>
            </a:r>
            <a:r>
              <a:rPr sz="1800" spc="-5" dirty="0">
                <a:latin typeface="Courier" charset="0"/>
                <a:cs typeface="Courier" charset="0"/>
              </a:rPr>
              <a:t>35</a:t>
            </a:r>
            <a:endParaRPr sz="1800" dirty="0">
              <a:latin typeface="Courier" charset="0"/>
              <a:cs typeface="Courier" charset="0"/>
            </a:endParaRPr>
          </a:p>
          <a:p>
            <a:pPr marL="353695" marR="327660">
              <a:lnSpc>
                <a:spcPct val="114799"/>
              </a:lnSpc>
              <a:spcBef>
                <a:spcPts val="400"/>
              </a:spcBef>
            </a:pPr>
            <a:r>
              <a:rPr sz="1800" spc="-5" dirty="0">
                <a:latin typeface="Arial"/>
                <a:cs typeface="Arial"/>
              </a:rPr>
              <a:t>Recursion terminates when all the tokens of</a:t>
            </a:r>
            <a:r>
              <a:rPr sz="1800" spc="-60" dirty="0">
                <a:latin typeface="Arial"/>
                <a:cs typeface="Arial"/>
              </a:rPr>
              <a:t> </a:t>
            </a:r>
            <a:r>
              <a:rPr sz="1800" spc="-5" dirty="0">
                <a:latin typeface="Arial"/>
                <a:cs typeface="Arial"/>
              </a:rPr>
              <a:t>the  input string are</a:t>
            </a:r>
            <a:r>
              <a:rPr sz="1800" spc="-80" dirty="0">
                <a:latin typeface="Arial"/>
                <a:cs typeface="Arial"/>
              </a:rPr>
              <a:t> </a:t>
            </a:r>
            <a:r>
              <a:rPr sz="1800" spc="-5" dirty="0">
                <a:latin typeface="Arial"/>
                <a:cs typeface="Arial"/>
              </a:rPr>
              <a:t>consumed.</a:t>
            </a:r>
            <a:endParaRPr sz="1800" dirty="0">
              <a:latin typeface="Arial"/>
              <a:cs typeface="Arial"/>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5"/>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section_5/</a:t>
            </a:r>
            <a:r>
              <a:rPr spc="105" dirty="0">
                <a:solidFill>
                  <a:srgbClr val="000080"/>
                </a:solidFill>
                <a:hlinkClick r:id="rId2"/>
              </a:rPr>
              <a:t>Evaluator.java</a:t>
            </a:r>
          </a:p>
        </p:txBody>
      </p:sp>
      <p:sp>
        <p:nvSpPr>
          <p:cNvPr id="4" name="object 4"/>
          <p:cNvSpPr/>
          <p:nvPr/>
        </p:nvSpPr>
        <p:spPr>
          <a:xfrm>
            <a:off x="741680" y="939806"/>
            <a:ext cx="5852160" cy="1534160"/>
          </a:xfrm>
          <a:custGeom>
            <a:avLst/>
            <a:gdLst/>
            <a:ahLst/>
            <a:cxnLst/>
            <a:rect l="l" t="t" r="r" b="b"/>
            <a:pathLst>
              <a:path w="5852159" h="1534160">
                <a:moveTo>
                  <a:pt x="0" y="0"/>
                </a:moveTo>
                <a:lnTo>
                  <a:pt x="5852160" y="0"/>
                </a:lnTo>
                <a:lnTo>
                  <a:pt x="5852160" y="1534160"/>
                </a:lnTo>
                <a:lnTo>
                  <a:pt x="0" y="1534160"/>
                </a:lnTo>
                <a:lnTo>
                  <a:pt x="0" y="0"/>
                </a:lnTo>
                <a:close/>
              </a:path>
            </a:pathLst>
          </a:custGeom>
          <a:ln w="10160">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6106" rIns="0" bIns="0" rtlCol="0">
            <a:spAutoFit/>
          </a:bodyPr>
          <a:lstStyle/>
          <a:p>
            <a:pPr marL="262255">
              <a:lnSpc>
                <a:spcPts val="1210"/>
              </a:lnSpc>
              <a:tabLst>
                <a:tab pos="500380" algn="l"/>
              </a:tabLst>
            </a:pPr>
            <a:r>
              <a:rPr sz="1050" b="1" spc="-10" dirty="0">
                <a:solidFill>
                  <a:srgbClr val="0073FF"/>
                </a:solidFill>
                <a:latin typeface="Courier New"/>
                <a:cs typeface="Courier New"/>
              </a:rPr>
              <a:t>1	</a:t>
            </a:r>
            <a:r>
              <a:rPr sz="1050" spc="-10" dirty="0">
                <a:latin typeface="Courier New"/>
                <a:cs typeface="Courier New"/>
              </a:rPr>
              <a:t>/**</a:t>
            </a:r>
            <a:endParaRPr sz="1050">
              <a:latin typeface="Courier New"/>
              <a:cs typeface="Courier New"/>
            </a:endParaRPr>
          </a:p>
          <a:p>
            <a:pPr marL="262255">
              <a:lnSpc>
                <a:spcPts val="1450"/>
              </a:lnSpc>
              <a:tabLst>
                <a:tab pos="737870" algn="l"/>
              </a:tabLst>
            </a:pPr>
            <a:r>
              <a:rPr sz="1050" b="1" spc="-10" dirty="0">
                <a:solidFill>
                  <a:srgbClr val="0073FF"/>
                </a:solidFill>
                <a:latin typeface="Courier New"/>
                <a:cs typeface="Courier New"/>
              </a:rPr>
              <a:t>2	</a:t>
            </a:r>
            <a:r>
              <a:rPr sz="1250" spc="20" dirty="0">
                <a:solidFill>
                  <a:srgbClr val="0073FF"/>
                </a:solidFill>
                <a:latin typeface="Times New Roman"/>
                <a:cs typeface="Times New Roman"/>
              </a:rPr>
              <a:t>A </a:t>
            </a:r>
            <a:r>
              <a:rPr sz="1250" spc="10" dirty="0">
                <a:solidFill>
                  <a:srgbClr val="0073FF"/>
                </a:solidFill>
                <a:latin typeface="Times New Roman"/>
                <a:cs typeface="Times New Roman"/>
              </a:rPr>
              <a:t>class that can compute the value of an arithmetic</a:t>
            </a:r>
            <a:r>
              <a:rPr sz="1250" spc="-10" dirty="0">
                <a:solidFill>
                  <a:srgbClr val="0073FF"/>
                </a:solidFill>
                <a:latin typeface="Times New Roman"/>
                <a:cs typeface="Times New Roman"/>
              </a:rPr>
              <a:t> </a:t>
            </a:r>
            <a:r>
              <a:rPr sz="1250" spc="10" dirty="0">
                <a:solidFill>
                  <a:srgbClr val="0073FF"/>
                </a:solidFill>
                <a:latin typeface="Times New Roman"/>
                <a:cs typeface="Times New Roman"/>
              </a:rPr>
              <a:t>expression.</a:t>
            </a:r>
            <a:endParaRPr sz="1250">
              <a:latin typeface="Times New Roman"/>
              <a:cs typeface="Times New Roman"/>
            </a:endParaRPr>
          </a:p>
          <a:p>
            <a:pPr marL="262255">
              <a:lnSpc>
                <a:spcPct val="100000"/>
              </a:lnSpc>
              <a:spcBef>
                <a:spcPts val="30"/>
              </a:spcBef>
              <a:tabLst>
                <a:tab pos="500380" algn="l"/>
              </a:tabLst>
            </a:pPr>
            <a:r>
              <a:rPr sz="1000" b="1" spc="20" dirty="0">
                <a:solidFill>
                  <a:srgbClr val="0073FF"/>
                </a:solidFill>
                <a:latin typeface="Courier New"/>
                <a:cs typeface="Courier New"/>
              </a:rPr>
              <a:t>3	</a:t>
            </a:r>
            <a:r>
              <a:rPr sz="1000" spc="20" dirty="0">
                <a:latin typeface="Courier New"/>
                <a:cs typeface="Courier New"/>
              </a:rPr>
              <a:t>*/</a:t>
            </a:r>
            <a:endParaRPr sz="1000">
              <a:latin typeface="Courier New"/>
              <a:cs typeface="Courier New"/>
            </a:endParaRPr>
          </a:p>
          <a:p>
            <a:pPr marL="262255">
              <a:lnSpc>
                <a:spcPct val="100000"/>
              </a:lnSpc>
              <a:tabLst>
                <a:tab pos="500380" algn="l"/>
              </a:tabLst>
            </a:pPr>
            <a:r>
              <a:rPr sz="1000" b="1" spc="20" dirty="0">
                <a:solidFill>
                  <a:srgbClr val="0073FF"/>
                </a:solidFill>
                <a:latin typeface="Courier New"/>
                <a:cs typeface="Courier New"/>
              </a:rPr>
              <a:t>4	</a:t>
            </a:r>
            <a:r>
              <a:rPr sz="1000" spc="20" dirty="0">
                <a:solidFill>
                  <a:srgbClr val="CC0066"/>
                </a:solidFill>
                <a:latin typeface="Courier New"/>
                <a:cs typeface="Courier New"/>
              </a:rPr>
              <a:t>public class</a:t>
            </a:r>
            <a:r>
              <a:rPr sz="1000" spc="-5" dirty="0">
                <a:solidFill>
                  <a:srgbClr val="CC0066"/>
                </a:solidFill>
                <a:latin typeface="Courier New"/>
                <a:cs typeface="Courier New"/>
              </a:rPr>
              <a:t> </a:t>
            </a:r>
            <a:r>
              <a:rPr sz="1000" spc="20" dirty="0">
                <a:latin typeface="Courier New"/>
                <a:cs typeface="Courier New"/>
              </a:rPr>
              <a:t>Evaluator</a:t>
            </a:r>
            <a:endParaRPr sz="1000">
              <a:latin typeface="Courier New"/>
              <a:cs typeface="Courier New"/>
            </a:endParaRPr>
          </a:p>
          <a:p>
            <a:pPr marL="262255">
              <a:lnSpc>
                <a:spcPct val="100000"/>
              </a:lnSpc>
              <a:tabLst>
                <a:tab pos="500380" algn="l"/>
              </a:tabLst>
            </a:pPr>
            <a:r>
              <a:rPr sz="1000" b="1" spc="20" dirty="0">
                <a:solidFill>
                  <a:srgbClr val="0073FF"/>
                </a:solidFill>
                <a:latin typeface="Courier New"/>
                <a:cs typeface="Courier New"/>
              </a:rPr>
              <a:t>5	</a:t>
            </a:r>
            <a:r>
              <a:rPr sz="1000" spc="20" dirty="0">
                <a:latin typeface="Courier New"/>
                <a:cs typeface="Courier New"/>
              </a:rPr>
              <a:t>{</a:t>
            </a:r>
            <a:endParaRPr sz="1000">
              <a:latin typeface="Courier New"/>
              <a:cs typeface="Courier New"/>
            </a:endParaRPr>
          </a:p>
          <a:p>
            <a:pPr marL="262255">
              <a:lnSpc>
                <a:spcPct val="100000"/>
              </a:lnSpc>
              <a:tabLst>
                <a:tab pos="737870" algn="l"/>
              </a:tabLst>
            </a:pPr>
            <a:r>
              <a:rPr sz="1000" b="1" spc="20" dirty="0">
                <a:solidFill>
                  <a:srgbClr val="0073FF"/>
                </a:solidFill>
                <a:latin typeface="Courier New"/>
                <a:cs typeface="Courier New"/>
              </a:rPr>
              <a:t>6	</a:t>
            </a:r>
            <a:r>
              <a:rPr sz="1000" spc="20" dirty="0">
                <a:solidFill>
                  <a:srgbClr val="CC0066"/>
                </a:solidFill>
                <a:latin typeface="Courier New"/>
                <a:cs typeface="Courier New"/>
              </a:rPr>
              <a:t>private </a:t>
            </a:r>
            <a:r>
              <a:rPr sz="1000" spc="20" dirty="0">
                <a:latin typeface="Courier New"/>
                <a:cs typeface="Courier New"/>
              </a:rPr>
              <a:t>ExpressionTokenizer</a:t>
            </a:r>
            <a:r>
              <a:rPr sz="1000" spc="60" dirty="0">
                <a:latin typeface="Courier New"/>
                <a:cs typeface="Courier New"/>
              </a:rPr>
              <a:t> </a:t>
            </a:r>
            <a:r>
              <a:rPr sz="1000" spc="20" dirty="0">
                <a:latin typeface="Courier New"/>
                <a:cs typeface="Courier New"/>
              </a:rPr>
              <a:t>tokenizer;</a:t>
            </a:r>
            <a:endParaRPr sz="1000">
              <a:latin typeface="Courier New"/>
              <a:cs typeface="Courier New"/>
            </a:endParaRPr>
          </a:p>
          <a:p>
            <a:pPr marL="262255">
              <a:lnSpc>
                <a:spcPct val="100000"/>
              </a:lnSpc>
            </a:pPr>
            <a:r>
              <a:rPr sz="1000" b="1" spc="20" dirty="0">
                <a:solidFill>
                  <a:srgbClr val="0073FF"/>
                </a:solidFill>
                <a:latin typeface="Courier New"/>
                <a:cs typeface="Courier New"/>
              </a:rPr>
              <a:t>7</a:t>
            </a:r>
            <a:endParaRPr sz="1000">
              <a:latin typeface="Courier New"/>
              <a:cs typeface="Courier New"/>
            </a:endParaRPr>
          </a:p>
          <a:p>
            <a:pPr marL="262255">
              <a:lnSpc>
                <a:spcPct val="100000"/>
              </a:lnSpc>
            </a:pPr>
            <a:r>
              <a:rPr sz="1000" b="1" spc="20" dirty="0">
                <a:solidFill>
                  <a:srgbClr val="0073FF"/>
                </a:solidFill>
                <a:latin typeface="Courier New"/>
                <a:cs typeface="Courier New"/>
              </a:rPr>
              <a:t>8</a:t>
            </a:r>
            <a:endParaRPr sz="1000">
              <a:latin typeface="Courier New"/>
              <a:cs typeface="Courier New"/>
            </a:endParaRPr>
          </a:p>
          <a:p>
            <a:pPr marL="262255">
              <a:lnSpc>
                <a:spcPct val="100000"/>
              </a:lnSpc>
              <a:spcBef>
                <a:spcPts val="110"/>
              </a:spcBef>
            </a:pPr>
            <a:r>
              <a:rPr sz="1050" b="1" spc="-10" dirty="0">
                <a:solidFill>
                  <a:srgbClr val="0073FF"/>
                </a:solidFill>
                <a:latin typeface="Courier New"/>
                <a:cs typeface="Courier New"/>
              </a:rPr>
              <a:t>9</a:t>
            </a:r>
            <a:endParaRPr sz="1050">
              <a:latin typeface="Courier New"/>
              <a:cs typeface="Courier New"/>
            </a:endParaRPr>
          </a:p>
        </p:txBody>
      </p:sp>
      <p:sp>
        <p:nvSpPr>
          <p:cNvPr id="6" name="object 6"/>
          <p:cNvSpPr txBox="1"/>
          <p:nvPr/>
        </p:nvSpPr>
        <p:spPr>
          <a:xfrm>
            <a:off x="1462062" y="2113279"/>
            <a:ext cx="1813560" cy="340360"/>
          </a:xfrm>
          <a:prstGeom prst="rect">
            <a:avLst/>
          </a:prstGeom>
        </p:spPr>
        <p:txBody>
          <a:bodyPr vert="horz" wrap="square" lIns="0" tIns="0" rIns="0" bIns="0" rtlCol="0">
            <a:spAutoFit/>
          </a:bodyPr>
          <a:lstStyle/>
          <a:p>
            <a:pPr>
              <a:lnSpc>
                <a:spcPts val="1155"/>
              </a:lnSpc>
            </a:pPr>
            <a:r>
              <a:rPr sz="1000" spc="20" dirty="0">
                <a:latin typeface="Courier New"/>
                <a:cs typeface="Courier New"/>
              </a:rPr>
              <a:t>/**</a:t>
            </a:r>
            <a:endParaRPr sz="1000">
              <a:latin typeface="Courier New"/>
              <a:cs typeface="Courier New"/>
            </a:endParaRPr>
          </a:p>
          <a:p>
            <a:pPr marL="237490">
              <a:lnSpc>
                <a:spcPts val="1455"/>
              </a:lnSpc>
            </a:pPr>
            <a:r>
              <a:rPr sz="1250" spc="10" dirty="0">
                <a:solidFill>
                  <a:srgbClr val="0073FF"/>
                </a:solidFill>
                <a:latin typeface="Times New Roman"/>
                <a:cs typeface="Times New Roman"/>
              </a:rPr>
              <a:t>Constructs an</a:t>
            </a:r>
            <a:r>
              <a:rPr sz="1250" spc="-45" dirty="0">
                <a:solidFill>
                  <a:srgbClr val="0073FF"/>
                </a:solidFill>
                <a:latin typeface="Times New Roman"/>
                <a:cs typeface="Times New Roman"/>
              </a:rPr>
              <a:t> </a:t>
            </a:r>
            <a:r>
              <a:rPr sz="1250" spc="10" dirty="0">
                <a:solidFill>
                  <a:srgbClr val="0073FF"/>
                </a:solidFill>
                <a:latin typeface="Times New Roman"/>
                <a:cs typeface="Times New Roman"/>
              </a:rPr>
              <a:t>evaluator.</a:t>
            </a:r>
            <a:endParaRPr sz="1250">
              <a:latin typeface="Times New Roman"/>
              <a:cs typeface="Times New Roman"/>
            </a:endParaRPr>
          </a:p>
        </p:txBody>
      </p:sp>
      <p:sp>
        <p:nvSpPr>
          <p:cNvPr id="7" name="object 7"/>
          <p:cNvSpPr/>
          <p:nvPr/>
        </p:nvSpPr>
        <p:spPr>
          <a:xfrm>
            <a:off x="6426200" y="939800"/>
            <a:ext cx="162559" cy="15240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416040" y="939800"/>
            <a:ext cx="172719" cy="27432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5" dirty="0"/>
              <a:t>section_5/</a:t>
            </a:r>
            <a:r>
              <a:rPr spc="125" dirty="0">
                <a:solidFill>
                  <a:srgbClr val="000080"/>
                </a:solidFill>
                <a:hlinkClick r:id="rId2"/>
              </a:rPr>
              <a:t>ExpressionTokenizer.java</a:t>
            </a:r>
          </a:p>
        </p:txBody>
      </p:sp>
      <p:sp>
        <p:nvSpPr>
          <p:cNvPr id="4" name="object 4"/>
          <p:cNvSpPr/>
          <p:nvPr/>
        </p:nvSpPr>
        <p:spPr>
          <a:xfrm>
            <a:off x="741680" y="939806"/>
            <a:ext cx="5852160" cy="1534160"/>
          </a:xfrm>
          <a:custGeom>
            <a:avLst/>
            <a:gdLst/>
            <a:ahLst/>
            <a:cxnLst/>
            <a:rect l="l" t="t" r="r" b="b"/>
            <a:pathLst>
              <a:path w="5852159" h="1534160">
                <a:moveTo>
                  <a:pt x="0" y="0"/>
                </a:moveTo>
                <a:lnTo>
                  <a:pt x="5852160" y="0"/>
                </a:lnTo>
                <a:lnTo>
                  <a:pt x="5852160" y="1534160"/>
                </a:lnTo>
                <a:lnTo>
                  <a:pt x="0" y="1534160"/>
                </a:lnTo>
                <a:lnTo>
                  <a:pt x="0" y="0"/>
                </a:lnTo>
                <a:close/>
              </a:path>
            </a:pathLst>
          </a:custGeom>
          <a:ln w="10160">
            <a:solidFill>
              <a:srgbClr val="000000"/>
            </a:solidFill>
          </a:ln>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86106" rIns="0" bIns="0" rtlCol="0">
            <a:spAutoFit/>
          </a:bodyPr>
          <a:lstStyle/>
          <a:p>
            <a:pPr marL="262255">
              <a:lnSpc>
                <a:spcPts val="1210"/>
              </a:lnSpc>
              <a:tabLst>
                <a:tab pos="500380" algn="l"/>
              </a:tabLst>
            </a:pPr>
            <a:r>
              <a:rPr sz="1050" b="1" spc="-10" dirty="0">
                <a:solidFill>
                  <a:srgbClr val="0073FF"/>
                </a:solidFill>
                <a:latin typeface="Courier New"/>
                <a:cs typeface="Courier New"/>
              </a:rPr>
              <a:t>1	</a:t>
            </a:r>
            <a:r>
              <a:rPr sz="1050" spc="-10" dirty="0">
                <a:latin typeface="Courier New"/>
                <a:cs typeface="Courier New"/>
              </a:rPr>
              <a:t>/**</a:t>
            </a:r>
            <a:endParaRPr sz="1050">
              <a:latin typeface="Courier New"/>
              <a:cs typeface="Courier New"/>
            </a:endParaRPr>
          </a:p>
          <a:p>
            <a:pPr marL="737235" indent="-474980">
              <a:lnSpc>
                <a:spcPts val="1420"/>
              </a:lnSpc>
              <a:buSzPct val="84000"/>
              <a:buFont typeface="Courier New"/>
              <a:buAutoNum type="arabicPlain" startAt="2"/>
              <a:tabLst>
                <a:tab pos="738505" algn="l"/>
              </a:tabLst>
            </a:pPr>
            <a:r>
              <a:rPr sz="1250" spc="10" dirty="0">
                <a:solidFill>
                  <a:srgbClr val="0073FF"/>
                </a:solidFill>
                <a:latin typeface="Times New Roman"/>
                <a:cs typeface="Times New Roman"/>
              </a:rPr>
              <a:t>This class breaks </a:t>
            </a:r>
            <a:r>
              <a:rPr sz="1250" spc="15" dirty="0">
                <a:solidFill>
                  <a:srgbClr val="0073FF"/>
                </a:solidFill>
                <a:latin typeface="Times New Roman"/>
                <a:cs typeface="Times New Roman"/>
              </a:rPr>
              <a:t>up </a:t>
            </a:r>
            <a:r>
              <a:rPr sz="1250" spc="10" dirty="0">
                <a:solidFill>
                  <a:srgbClr val="0073FF"/>
                </a:solidFill>
                <a:latin typeface="Times New Roman"/>
                <a:cs typeface="Times New Roman"/>
              </a:rPr>
              <a:t>a string describing an</a:t>
            </a:r>
            <a:r>
              <a:rPr sz="1250" spc="-25" dirty="0">
                <a:solidFill>
                  <a:srgbClr val="0073FF"/>
                </a:solidFill>
                <a:latin typeface="Times New Roman"/>
                <a:cs typeface="Times New Roman"/>
              </a:rPr>
              <a:t> </a:t>
            </a:r>
            <a:r>
              <a:rPr sz="1250" spc="10" dirty="0">
                <a:solidFill>
                  <a:srgbClr val="0073FF"/>
                </a:solidFill>
                <a:latin typeface="Times New Roman"/>
                <a:cs typeface="Times New Roman"/>
              </a:rPr>
              <a:t>expression</a:t>
            </a:r>
            <a:endParaRPr sz="1250">
              <a:latin typeface="Times New Roman"/>
              <a:cs typeface="Times New Roman"/>
            </a:endParaRPr>
          </a:p>
          <a:p>
            <a:pPr marL="737235" indent="-474980">
              <a:lnSpc>
                <a:spcPts val="1470"/>
              </a:lnSpc>
              <a:buSzPct val="84000"/>
              <a:buFont typeface="Courier New"/>
              <a:buAutoNum type="arabicPlain" startAt="2"/>
              <a:tabLst>
                <a:tab pos="738505" algn="l"/>
              </a:tabLst>
            </a:pPr>
            <a:r>
              <a:rPr sz="1250" spc="10" dirty="0">
                <a:solidFill>
                  <a:srgbClr val="0073FF"/>
                </a:solidFill>
                <a:latin typeface="Times New Roman"/>
                <a:cs typeface="Times New Roman"/>
              </a:rPr>
              <a:t>into tokens: numbers, parentheses, and</a:t>
            </a:r>
            <a:r>
              <a:rPr sz="1250" spc="-5" dirty="0">
                <a:solidFill>
                  <a:srgbClr val="0073FF"/>
                </a:solidFill>
                <a:latin typeface="Times New Roman"/>
                <a:cs typeface="Times New Roman"/>
              </a:rPr>
              <a:t> </a:t>
            </a:r>
            <a:r>
              <a:rPr sz="1250" spc="10" dirty="0">
                <a:solidFill>
                  <a:srgbClr val="0073FF"/>
                </a:solidFill>
                <a:latin typeface="Times New Roman"/>
                <a:cs typeface="Times New Roman"/>
              </a:rPr>
              <a:t>operators.</a:t>
            </a:r>
            <a:endParaRPr sz="1250">
              <a:latin typeface="Times New Roman"/>
              <a:cs typeface="Times New Roman"/>
            </a:endParaRPr>
          </a:p>
          <a:p>
            <a:pPr marL="262255">
              <a:lnSpc>
                <a:spcPct val="100000"/>
              </a:lnSpc>
              <a:spcBef>
                <a:spcPts val="30"/>
              </a:spcBef>
              <a:tabLst>
                <a:tab pos="500380" algn="l"/>
              </a:tabLst>
            </a:pPr>
            <a:r>
              <a:rPr sz="1000" b="1" spc="20" dirty="0">
                <a:solidFill>
                  <a:srgbClr val="0073FF"/>
                </a:solidFill>
                <a:latin typeface="Courier New"/>
                <a:cs typeface="Courier New"/>
              </a:rPr>
              <a:t>4	</a:t>
            </a:r>
            <a:r>
              <a:rPr sz="1000" spc="20" dirty="0">
                <a:latin typeface="Courier New"/>
                <a:cs typeface="Courier New"/>
              </a:rPr>
              <a:t>*/</a:t>
            </a:r>
            <a:endParaRPr sz="1000">
              <a:latin typeface="Courier New"/>
              <a:cs typeface="Courier New"/>
            </a:endParaRPr>
          </a:p>
          <a:p>
            <a:pPr marL="262255">
              <a:lnSpc>
                <a:spcPct val="100000"/>
              </a:lnSpc>
              <a:tabLst>
                <a:tab pos="500380" algn="l"/>
              </a:tabLst>
            </a:pPr>
            <a:r>
              <a:rPr sz="1000" b="1" spc="20" dirty="0">
                <a:solidFill>
                  <a:srgbClr val="0073FF"/>
                </a:solidFill>
                <a:latin typeface="Courier New"/>
                <a:cs typeface="Courier New"/>
              </a:rPr>
              <a:t>5	</a:t>
            </a:r>
            <a:r>
              <a:rPr sz="1000" spc="20" dirty="0">
                <a:solidFill>
                  <a:srgbClr val="CC0066"/>
                </a:solidFill>
                <a:latin typeface="Courier New"/>
                <a:cs typeface="Courier New"/>
              </a:rPr>
              <a:t>public class</a:t>
            </a:r>
            <a:r>
              <a:rPr sz="1000" spc="35" dirty="0">
                <a:solidFill>
                  <a:srgbClr val="CC0066"/>
                </a:solidFill>
                <a:latin typeface="Courier New"/>
                <a:cs typeface="Courier New"/>
              </a:rPr>
              <a:t> </a:t>
            </a:r>
            <a:r>
              <a:rPr sz="1000" spc="20" dirty="0">
                <a:latin typeface="Courier New"/>
                <a:cs typeface="Courier New"/>
              </a:rPr>
              <a:t>ExpressionTokenizer</a:t>
            </a:r>
            <a:endParaRPr sz="1000">
              <a:latin typeface="Courier New"/>
              <a:cs typeface="Courier New"/>
            </a:endParaRPr>
          </a:p>
          <a:p>
            <a:pPr marL="262255">
              <a:lnSpc>
                <a:spcPct val="100000"/>
              </a:lnSpc>
              <a:tabLst>
                <a:tab pos="500380" algn="l"/>
              </a:tabLst>
            </a:pPr>
            <a:r>
              <a:rPr sz="1000" b="1" spc="20" dirty="0">
                <a:solidFill>
                  <a:srgbClr val="0073FF"/>
                </a:solidFill>
                <a:latin typeface="Courier New"/>
                <a:cs typeface="Courier New"/>
              </a:rPr>
              <a:t>6	</a:t>
            </a:r>
            <a:r>
              <a:rPr sz="1000" spc="20" dirty="0">
                <a:latin typeface="Courier New"/>
                <a:cs typeface="Courier New"/>
              </a:rPr>
              <a:t>{</a:t>
            </a:r>
            <a:endParaRPr sz="1000">
              <a:latin typeface="Courier New"/>
              <a:cs typeface="Courier New"/>
            </a:endParaRPr>
          </a:p>
          <a:p>
            <a:pPr marL="737235" indent="-474980">
              <a:lnSpc>
                <a:spcPts val="1155"/>
              </a:lnSpc>
              <a:buClr>
                <a:srgbClr val="0073FF"/>
              </a:buClr>
              <a:buFont typeface="Courier New"/>
              <a:buAutoNum type="arabicPlain" startAt="7"/>
              <a:tabLst>
                <a:tab pos="738505" algn="l"/>
              </a:tabLst>
            </a:pPr>
            <a:r>
              <a:rPr sz="1000" spc="20" dirty="0">
                <a:solidFill>
                  <a:srgbClr val="CC0066"/>
                </a:solidFill>
                <a:latin typeface="Courier New"/>
                <a:cs typeface="Courier New"/>
              </a:rPr>
              <a:t>private </a:t>
            </a:r>
            <a:r>
              <a:rPr sz="1000" spc="20" dirty="0">
                <a:latin typeface="Courier New"/>
                <a:cs typeface="Courier New"/>
              </a:rPr>
              <a:t>String</a:t>
            </a:r>
            <a:r>
              <a:rPr sz="1000" spc="-5" dirty="0">
                <a:latin typeface="Courier New"/>
                <a:cs typeface="Courier New"/>
              </a:rPr>
              <a:t> </a:t>
            </a:r>
            <a:r>
              <a:rPr sz="1000" spc="20" dirty="0">
                <a:latin typeface="Courier New"/>
                <a:cs typeface="Courier New"/>
              </a:rPr>
              <a:t>input;</a:t>
            </a:r>
            <a:endParaRPr sz="1000">
              <a:latin typeface="Courier New"/>
              <a:cs typeface="Courier New"/>
            </a:endParaRPr>
          </a:p>
          <a:p>
            <a:pPr marL="737235" indent="-474980">
              <a:lnSpc>
                <a:spcPts val="1425"/>
              </a:lnSpc>
              <a:buClr>
                <a:srgbClr val="0073FF"/>
              </a:buClr>
              <a:buFont typeface="Courier New"/>
              <a:buAutoNum type="arabicPlain" startAt="7"/>
              <a:tabLst>
                <a:tab pos="738505" algn="l"/>
              </a:tabLst>
            </a:pPr>
            <a:r>
              <a:rPr sz="1000" spc="20" dirty="0">
                <a:solidFill>
                  <a:srgbClr val="CC0066"/>
                </a:solidFill>
                <a:latin typeface="Courier New"/>
                <a:cs typeface="Courier New"/>
              </a:rPr>
              <a:t>private int </a:t>
            </a:r>
            <a:r>
              <a:rPr sz="1000" spc="20" dirty="0">
                <a:latin typeface="Courier New"/>
                <a:cs typeface="Courier New"/>
              </a:rPr>
              <a:t>start; //</a:t>
            </a:r>
            <a:r>
              <a:rPr sz="1000" spc="-300" dirty="0">
                <a:latin typeface="Courier New"/>
                <a:cs typeface="Courier New"/>
              </a:rPr>
              <a:t> </a:t>
            </a:r>
            <a:r>
              <a:rPr sz="1250" spc="15" dirty="0">
                <a:solidFill>
                  <a:srgbClr val="0073FF"/>
                </a:solidFill>
                <a:latin typeface="Times New Roman"/>
                <a:cs typeface="Times New Roman"/>
              </a:rPr>
              <a:t>The </a:t>
            </a:r>
            <a:r>
              <a:rPr sz="1250" spc="10" dirty="0">
                <a:solidFill>
                  <a:srgbClr val="0073FF"/>
                </a:solidFill>
                <a:latin typeface="Times New Roman"/>
                <a:cs typeface="Times New Roman"/>
              </a:rPr>
              <a:t>start of the current token</a:t>
            </a:r>
            <a:endParaRPr sz="1250">
              <a:latin typeface="Times New Roman"/>
              <a:cs typeface="Times New Roman"/>
            </a:endParaRPr>
          </a:p>
          <a:p>
            <a:pPr marL="737235" indent="-474980">
              <a:lnSpc>
                <a:spcPts val="1470"/>
              </a:lnSpc>
              <a:buClr>
                <a:srgbClr val="0073FF"/>
              </a:buClr>
              <a:buFont typeface="Courier New"/>
              <a:buAutoNum type="arabicPlain" startAt="7"/>
              <a:tabLst>
                <a:tab pos="738505" algn="l"/>
              </a:tabLst>
            </a:pPr>
            <a:r>
              <a:rPr sz="1050" spc="-10" dirty="0">
                <a:solidFill>
                  <a:srgbClr val="CC0066"/>
                </a:solidFill>
                <a:latin typeface="Courier New"/>
                <a:cs typeface="Courier New"/>
              </a:rPr>
              <a:t>private int </a:t>
            </a:r>
            <a:r>
              <a:rPr sz="1050" spc="-10" dirty="0">
                <a:latin typeface="Courier New"/>
                <a:cs typeface="Courier New"/>
              </a:rPr>
              <a:t>end; //</a:t>
            </a:r>
            <a:r>
              <a:rPr sz="1050" spc="-310" dirty="0">
                <a:latin typeface="Courier New"/>
                <a:cs typeface="Courier New"/>
              </a:rPr>
              <a:t> </a:t>
            </a:r>
            <a:r>
              <a:rPr sz="1250" spc="15" dirty="0">
                <a:solidFill>
                  <a:srgbClr val="0073FF"/>
                </a:solidFill>
                <a:latin typeface="Times New Roman"/>
                <a:cs typeface="Times New Roman"/>
              </a:rPr>
              <a:t>The </a:t>
            </a:r>
            <a:r>
              <a:rPr sz="1250" spc="10" dirty="0">
                <a:solidFill>
                  <a:srgbClr val="0073FF"/>
                </a:solidFill>
                <a:latin typeface="Times New Roman"/>
                <a:cs typeface="Times New Roman"/>
              </a:rPr>
              <a:t>position after the end of the current token</a:t>
            </a:r>
            <a:endParaRPr sz="1250">
              <a:latin typeface="Times New Roman"/>
              <a:cs typeface="Times New Roman"/>
            </a:endParaRPr>
          </a:p>
        </p:txBody>
      </p:sp>
      <p:sp>
        <p:nvSpPr>
          <p:cNvPr id="6" name="object 6"/>
          <p:cNvSpPr/>
          <p:nvPr/>
        </p:nvSpPr>
        <p:spPr>
          <a:xfrm>
            <a:off x="6426200" y="939800"/>
            <a:ext cx="162559" cy="15240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16040" y="939800"/>
            <a:ext cx="172719" cy="27432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35" dirty="0"/>
              <a:t>s</a:t>
            </a:r>
            <a:r>
              <a:rPr spc="45" dirty="0"/>
              <a:t>e</a:t>
            </a:r>
            <a:r>
              <a:rPr spc="65" dirty="0"/>
              <a:t>c</a:t>
            </a:r>
            <a:r>
              <a:rPr spc="35" dirty="0"/>
              <a:t>t</a:t>
            </a:r>
            <a:r>
              <a:rPr spc="75" dirty="0"/>
              <a:t>i</a:t>
            </a:r>
            <a:r>
              <a:rPr spc="195" dirty="0"/>
              <a:t>o</a:t>
            </a:r>
            <a:r>
              <a:rPr spc="180" dirty="0"/>
              <a:t>n</a:t>
            </a:r>
            <a:r>
              <a:rPr spc="145" dirty="0"/>
              <a:t>5</a:t>
            </a:r>
            <a:r>
              <a:rPr spc="380" dirty="0"/>
              <a:t>/</a:t>
            </a:r>
            <a:r>
              <a:rPr spc="95" dirty="0">
                <a:solidFill>
                  <a:srgbClr val="000080"/>
                </a:solidFill>
                <a:hlinkClick r:id="rId2"/>
              </a:rPr>
              <a:t>E</a:t>
            </a:r>
            <a:r>
              <a:rPr spc="110" dirty="0">
                <a:solidFill>
                  <a:srgbClr val="000080"/>
                </a:solidFill>
                <a:hlinkClick r:id="rId2"/>
              </a:rPr>
              <a:t>x</a:t>
            </a:r>
            <a:r>
              <a:rPr spc="210" dirty="0">
                <a:solidFill>
                  <a:srgbClr val="000080"/>
                </a:solidFill>
                <a:hlinkClick r:id="rId2"/>
              </a:rPr>
              <a:t>p</a:t>
            </a:r>
            <a:r>
              <a:rPr spc="80" dirty="0">
                <a:solidFill>
                  <a:srgbClr val="000080"/>
                </a:solidFill>
                <a:hlinkClick r:id="rId2"/>
              </a:rPr>
              <a:t>r</a:t>
            </a:r>
            <a:r>
              <a:rPr spc="45" dirty="0">
                <a:solidFill>
                  <a:srgbClr val="000080"/>
                </a:solidFill>
                <a:hlinkClick r:id="rId2"/>
              </a:rPr>
              <a:t>e</a:t>
            </a:r>
            <a:r>
              <a:rPr spc="335" dirty="0">
                <a:solidFill>
                  <a:srgbClr val="000080"/>
                </a:solidFill>
                <a:hlinkClick r:id="rId2"/>
              </a:rPr>
              <a:t>ss</a:t>
            </a:r>
            <a:r>
              <a:rPr spc="75" dirty="0">
                <a:solidFill>
                  <a:srgbClr val="000080"/>
                </a:solidFill>
                <a:hlinkClick r:id="rId2"/>
              </a:rPr>
              <a:t>i</a:t>
            </a:r>
            <a:r>
              <a:rPr spc="195" dirty="0">
                <a:solidFill>
                  <a:srgbClr val="000080"/>
                </a:solidFill>
                <a:hlinkClick r:id="rId2"/>
              </a:rPr>
              <a:t>o</a:t>
            </a:r>
            <a:r>
              <a:rPr spc="180" dirty="0">
                <a:solidFill>
                  <a:srgbClr val="000080"/>
                </a:solidFill>
                <a:hlinkClick r:id="rId2"/>
              </a:rPr>
              <a:t>n</a:t>
            </a:r>
            <a:r>
              <a:rPr spc="260" dirty="0">
                <a:solidFill>
                  <a:srgbClr val="000080"/>
                </a:solidFill>
                <a:hlinkClick r:id="rId2"/>
              </a:rPr>
              <a:t>C</a:t>
            </a:r>
            <a:r>
              <a:rPr spc="150" dirty="0">
                <a:solidFill>
                  <a:srgbClr val="000080"/>
                </a:solidFill>
                <a:hlinkClick r:id="rId2"/>
              </a:rPr>
              <a:t>a</a:t>
            </a:r>
            <a:r>
              <a:rPr spc="80" dirty="0">
                <a:solidFill>
                  <a:srgbClr val="000080"/>
                </a:solidFill>
                <a:hlinkClick r:id="rId2"/>
              </a:rPr>
              <a:t>l</a:t>
            </a:r>
            <a:r>
              <a:rPr spc="65" dirty="0">
                <a:solidFill>
                  <a:srgbClr val="000080"/>
                </a:solidFill>
                <a:hlinkClick r:id="rId2"/>
              </a:rPr>
              <a:t>c</a:t>
            </a:r>
            <a:r>
              <a:rPr spc="180" dirty="0">
                <a:solidFill>
                  <a:srgbClr val="000080"/>
                </a:solidFill>
                <a:hlinkClick r:id="rId2"/>
              </a:rPr>
              <a:t>u</a:t>
            </a:r>
            <a:r>
              <a:rPr spc="80" dirty="0">
                <a:solidFill>
                  <a:srgbClr val="000080"/>
                </a:solidFill>
                <a:hlinkClick r:id="rId2"/>
              </a:rPr>
              <a:t>l</a:t>
            </a:r>
            <a:r>
              <a:rPr spc="150" dirty="0">
                <a:solidFill>
                  <a:srgbClr val="000080"/>
                </a:solidFill>
                <a:hlinkClick r:id="rId2"/>
              </a:rPr>
              <a:t>a</a:t>
            </a:r>
            <a:r>
              <a:rPr spc="35" dirty="0">
                <a:solidFill>
                  <a:srgbClr val="000080"/>
                </a:solidFill>
                <a:hlinkClick r:id="rId2"/>
              </a:rPr>
              <a:t>t</a:t>
            </a:r>
            <a:r>
              <a:rPr spc="195" dirty="0">
                <a:solidFill>
                  <a:srgbClr val="000080"/>
                </a:solidFill>
                <a:hlinkClick r:id="rId2"/>
              </a:rPr>
              <a:t>o</a:t>
            </a:r>
            <a:r>
              <a:rPr spc="80" dirty="0">
                <a:solidFill>
                  <a:srgbClr val="000080"/>
                </a:solidFill>
                <a:hlinkClick r:id="rId2"/>
              </a:rPr>
              <a:t>r</a:t>
            </a:r>
            <a:r>
              <a:rPr spc="-275" dirty="0">
                <a:solidFill>
                  <a:srgbClr val="000080"/>
                </a:solidFill>
                <a:hlinkClick r:id="rId2"/>
              </a:rPr>
              <a:t>.</a:t>
            </a:r>
            <a:r>
              <a:rPr spc="-70" dirty="0">
                <a:solidFill>
                  <a:srgbClr val="000080"/>
                </a:solidFill>
                <a:hlinkClick r:id="rId2"/>
              </a:rPr>
              <a:t>j</a:t>
            </a:r>
            <a:r>
              <a:rPr spc="150" dirty="0">
                <a:solidFill>
                  <a:srgbClr val="000080"/>
                </a:solidFill>
                <a:hlinkClick r:id="rId2"/>
              </a:rPr>
              <a:t>a</a:t>
            </a:r>
            <a:r>
              <a:rPr spc="175" dirty="0">
                <a:solidFill>
                  <a:srgbClr val="000080"/>
                </a:solidFill>
                <a:hlinkClick r:id="rId2"/>
              </a:rPr>
              <a:t>v</a:t>
            </a:r>
            <a:r>
              <a:rPr spc="150" dirty="0">
                <a:solidFill>
                  <a:srgbClr val="000080"/>
                </a:solidFill>
                <a:hlinkClick r:id="rId2"/>
              </a:rPr>
              <a:t>a</a:t>
            </a:r>
          </a:p>
        </p:txBody>
      </p:sp>
      <p:sp>
        <p:nvSpPr>
          <p:cNvPr id="4" name="object 4"/>
          <p:cNvSpPr/>
          <p:nvPr/>
        </p:nvSpPr>
        <p:spPr>
          <a:xfrm>
            <a:off x="741680" y="939806"/>
            <a:ext cx="5852160" cy="1534160"/>
          </a:xfrm>
          <a:custGeom>
            <a:avLst/>
            <a:gdLst/>
            <a:ahLst/>
            <a:cxnLst/>
            <a:rect l="l" t="t" r="r" b="b"/>
            <a:pathLst>
              <a:path w="5852159" h="1534160">
                <a:moveTo>
                  <a:pt x="0" y="0"/>
                </a:moveTo>
                <a:lnTo>
                  <a:pt x="5852160" y="0"/>
                </a:lnTo>
                <a:lnTo>
                  <a:pt x="5852160" y="1534160"/>
                </a:lnTo>
                <a:lnTo>
                  <a:pt x="0" y="1534160"/>
                </a:lnTo>
                <a:lnTo>
                  <a:pt x="0" y="0"/>
                </a:lnTo>
                <a:close/>
              </a:path>
            </a:pathLst>
          </a:custGeom>
          <a:ln w="10160">
            <a:solidFill>
              <a:srgbClr val="000000"/>
            </a:solidFill>
          </a:ln>
        </p:spPr>
        <p:txBody>
          <a:bodyPr wrap="square" lIns="0" tIns="0" rIns="0" bIns="0" rtlCol="0"/>
          <a:lstStyle/>
          <a:p>
            <a:endParaRPr/>
          </a:p>
        </p:txBody>
      </p:sp>
      <p:sp>
        <p:nvSpPr>
          <p:cNvPr id="5" name="object 5"/>
          <p:cNvSpPr/>
          <p:nvPr/>
        </p:nvSpPr>
        <p:spPr>
          <a:xfrm>
            <a:off x="6426200" y="939800"/>
            <a:ext cx="162559" cy="15240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416040" y="939800"/>
            <a:ext cx="172719" cy="792479"/>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86106" rIns="0" bIns="0" rtlCol="0">
            <a:spAutoFit/>
          </a:bodyPr>
          <a:lstStyle/>
          <a:p>
            <a:pPr marL="262255">
              <a:lnSpc>
                <a:spcPts val="1230"/>
              </a:lnSpc>
              <a:tabLst>
                <a:tab pos="499745" algn="l"/>
              </a:tabLst>
            </a:pPr>
            <a:r>
              <a:rPr sz="1050" b="1" spc="-10" dirty="0">
                <a:solidFill>
                  <a:srgbClr val="0073FF"/>
                </a:solidFill>
                <a:latin typeface="Courier New"/>
                <a:cs typeface="Courier New"/>
              </a:rPr>
              <a:t>1	</a:t>
            </a:r>
            <a:r>
              <a:rPr sz="1050" spc="-10" dirty="0">
                <a:solidFill>
                  <a:srgbClr val="CC0066"/>
                </a:solidFill>
                <a:latin typeface="Courier New"/>
                <a:cs typeface="Courier New"/>
              </a:rPr>
              <a:t>import</a:t>
            </a:r>
            <a:r>
              <a:rPr sz="1050" spc="-15" dirty="0">
                <a:solidFill>
                  <a:srgbClr val="CC0066"/>
                </a:solidFill>
                <a:latin typeface="Courier New"/>
                <a:cs typeface="Courier New"/>
              </a:rPr>
              <a:t> </a:t>
            </a:r>
            <a:r>
              <a:rPr sz="1050" spc="-10" dirty="0">
                <a:latin typeface="Courier New"/>
                <a:cs typeface="Courier New"/>
              </a:rPr>
              <a:t>java.util.Scanner;</a:t>
            </a:r>
            <a:endParaRPr sz="1050">
              <a:latin typeface="Courier New"/>
              <a:cs typeface="Courier New"/>
            </a:endParaRPr>
          </a:p>
          <a:p>
            <a:pPr marL="262255">
              <a:lnSpc>
                <a:spcPts val="1200"/>
              </a:lnSpc>
            </a:pPr>
            <a:r>
              <a:rPr sz="1050" b="1" spc="-10" dirty="0">
                <a:solidFill>
                  <a:srgbClr val="0073FF"/>
                </a:solidFill>
                <a:latin typeface="Courier New"/>
                <a:cs typeface="Courier New"/>
              </a:rPr>
              <a:t>2</a:t>
            </a:r>
            <a:endParaRPr sz="1050">
              <a:latin typeface="Courier New"/>
              <a:cs typeface="Courier New"/>
            </a:endParaRPr>
          </a:p>
          <a:p>
            <a:pPr marL="262255">
              <a:lnSpc>
                <a:spcPts val="1180"/>
              </a:lnSpc>
              <a:tabLst>
                <a:tab pos="499745" algn="l"/>
              </a:tabLst>
            </a:pPr>
            <a:r>
              <a:rPr sz="1050" b="1" spc="-10" dirty="0">
                <a:solidFill>
                  <a:srgbClr val="0073FF"/>
                </a:solidFill>
                <a:latin typeface="Courier New"/>
                <a:cs typeface="Courier New"/>
              </a:rPr>
              <a:t>3	</a:t>
            </a:r>
            <a:r>
              <a:rPr sz="1050" spc="-10" dirty="0">
                <a:latin typeface="Courier New"/>
                <a:cs typeface="Courier New"/>
              </a:rPr>
              <a:t>/**</a:t>
            </a:r>
            <a:endParaRPr sz="1050">
              <a:latin typeface="Courier New"/>
              <a:cs typeface="Courier New"/>
            </a:endParaRPr>
          </a:p>
          <a:p>
            <a:pPr marL="737870" indent="-475615">
              <a:lnSpc>
                <a:spcPts val="1420"/>
              </a:lnSpc>
              <a:buSzPct val="84000"/>
              <a:buFont typeface="Courier New"/>
              <a:buAutoNum type="arabicPlain" startAt="4"/>
              <a:tabLst>
                <a:tab pos="738505" algn="l"/>
              </a:tabLst>
            </a:pPr>
            <a:r>
              <a:rPr sz="1250" spc="10" dirty="0">
                <a:solidFill>
                  <a:srgbClr val="0073FF"/>
                </a:solidFill>
                <a:latin typeface="Times New Roman"/>
                <a:cs typeface="Times New Roman"/>
              </a:rPr>
              <a:t>This program calculates the value of an</a:t>
            </a:r>
            <a:r>
              <a:rPr sz="1250" dirty="0">
                <a:solidFill>
                  <a:srgbClr val="0073FF"/>
                </a:solidFill>
                <a:latin typeface="Times New Roman"/>
                <a:cs typeface="Times New Roman"/>
              </a:rPr>
              <a:t> </a:t>
            </a:r>
            <a:r>
              <a:rPr sz="1250" spc="10" dirty="0">
                <a:solidFill>
                  <a:srgbClr val="0073FF"/>
                </a:solidFill>
                <a:latin typeface="Times New Roman"/>
                <a:cs typeface="Times New Roman"/>
              </a:rPr>
              <a:t>expression</a:t>
            </a:r>
            <a:endParaRPr sz="1250">
              <a:latin typeface="Times New Roman"/>
              <a:cs typeface="Times New Roman"/>
            </a:endParaRPr>
          </a:p>
          <a:p>
            <a:pPr marL="737870" indent="-475615">
              <a:lnSpc>
                <a:spcPts val="1470"/>
              </a:lnSpc>
              <a:buSzPct val="84000"/>
              <a:buFont typeface="Courier New"/>
              <a:buAutoNum type="arabicPlain" startAt="4"/>
              <a:tabLst>
                <a:tab pos="738505" algn="l"/>
              </a:tabLst>
            </a:pPr>
            <a:r>
              <a:rPr sz="1250" spc="10" dirty="0">
                <a:solidFill>
                  <a:srgbClr val="0073FF"/>
                </a:solidFill>
                <a:latin typeface="Times New Roman"/>
                <a:cs typeface="Times New Roman"/>
              </a:rPr>
              <a:t>consisting of numbers, arithmetic operators, and</a:t>
            </a:r>
            <a:r>
              <a:rPr sz="1250" spc="15" dirty="0">
                <a:solidFill>
                  <a:srgbClr val="0073FF"/>
                </a:solidFill>
                <a:latin typeface="Times New Roman"/>
                <a:cs typeface="Times New Roman"/>
              </a:rPr>
              <a:t> </a:t>
            </a:r>
            <a:r>
              <a:rPr sz="1250" spc="10" dirty="0">
                <a:solidFill>
                  <a:srgbClr val="0073FF"/>
                </a:solidFill>
                <a:latin typeface="Times New Roman"/>
                <a:cs typeface="Times New Roman"/>
              </a:rPr>
              <a:t>parentheses.</a:t>
            </a:r>
            <a:endParaRPr sz="1250">
              <a:latin typeface="Times New Roman"/>
              <a:cs typeface="Times New Roman"/>
            </a:endParaRPr>
          </a:p>
          <a:p>
            <a:pPr marL="262255">
              <a:lnSpc>
                <a:spcPct val="100000"/>
              </a:lnSpc>
              <a:spcBef>
                <a:spcPts val="30"/>
              </a:spcBef>
              <a:tabLst>
                <a:tab pos="499745" algn="l"/>
              </a:tabLst>
            </a:pPr>
            <a:r>
              <a:rPr sz="1000" b="1" spc="20" dirty="0">
                <a:solidFill>
                  <a:srgbClr val="0073FF"/>
                </a:solidFill>
                <a:latin typeface="Courier New"/>
                <a:cs typeface="Courier New"/>
              </a:rPr>
              <a:t>6	</a:t>
            </a:r>
            <a:r>
              <a:rPr sz="1000" spc="20" dirty="0">
                <a:latin typeface="Courier New"/>
                <a:cs typeface="Courier New"/>
              </a:rPr>
              <a:t>*/</a:t>
            </a:r>
            <a:endParaRPr sz="1000">
              <a:latin typeface="Courier New"/>
              <a:cs typeface="Courier New"/>
            </a:endParaRPr>
          </a:p>
          <a:p>
            <a:pPr marL="262255">
              <a:lnSpc>
                <a:spcPts val="1175"/>
              </a:lnSpc>
              <a:tabLst>
                <a:tab pos="499745" algn="l"/>
              </a:tabLst>
            </a:pPr>
            <a:r>
              <a:rPr sz="1000" b="1" spc="20" dirty="0">
                <a:solidFill>
                  <a:srgbClr val="0073FF"/>
                </a:solidFill>
                <a:latin typeface="Courier New"/>
                <a:cs typeface="Courier New"/>
              </a:rPr>
              <a:t>7	</a:t>
            </a:r>
            <a:r>
              <a:rPr sz="1000" spc="20" dirty="0">
                <a:solidFill>
                  <a:srgbClr val="CC0066"/>
                </a:solidFill>
                <a:latin typeface="Courier New"/>
                <a:cs typeface="Courier New"/>
              </a:rPr>
              <a:t>public class</a:t>
            </a:r>
            <a:r>
              <a:rPr sz="1000" spc="40" dirty="0">
                <a:solidFill>
                  <a:srgbClr val="CC0066"/>
                </a:solidFill>
                <a:latin typeface="Courier New"/>
                <a:cs typeface="Courier New"/>
              </a:rPr>
              <a:t> </a:t>
            </a:r>
            <a:r>
              <a:rPr sz="1000" spc="20" dirty="0">
                <a:latin typeface="Courier New"/>
                <a:cs typeface="Courier New"/>
              </a:rPr>
              <a:t>ExpressionCalculator</a:t>
            </a:r>
            <a:endParaRPr sz="1000">
              <a:latin typeface="Courier New"/>
              <a:cs typeface="Courier New"/>
            </a:endParaRPr>
          </a:p>
          <a:p>
            <a:pPr marL="262255">
              <a:lnSpc>
                <a:spcPts val="1205"/>
              </a:lnSpc>
              <a:tabLst>
                <a:tab pos="499745" algn="l"/>
              </a:tabLst>
            </a:pPr>
            <a:r>
              <a:rPr sz="1050" b="1" spc="-10" dirty="0">
                <a:solidFill>
                  <a:srgbClr val="0073FF"/>
                </a:solidFill>
                <a:latin typeface="Courier New"/>
                <a:cs typeface="Courier New"/>
              </a:rPr>
              <a:t>8	</a:t>
            </a:r>
            <a:r>
              <a:rPr sz="1050" spc="-10" dirty="0">
                <a:latin typeface="Courier New"/>
                <a:cs typeface="Courier New"/>
              </a:rPr>
              <a:t>{</a:t>
            </a:r>
            <a:endParaRPr sz="1050">
              <a:latin typeface="Courier New"/>
              <a:cs typeface="Courier New"/>
            </a:endParaRPr>
          </a:p>
          <a:p>
            <a:pPr marL="262255">
              <a:lnSpc>
                <a:spcPts val="1230"/>
              </a:lnSpc>
              <a:tabLst>
                <a:tab pos="737870" algn="l"/>
              </a:tabLst>
            </a:pPr>
            <a:r>
              <a:rPr sz="1050" b="1" spc="-10" dirty="0">
                <a:solidFill>
                  <a:srgbClr val="0073FF"/>
                </a:solidFill>
                <a:latin typeface="Courier New"/>
                <a:cs typeface="Courier New"/>
              </a:rPr>
              <a:t>9	</a:t>
            </a:r>
            <a:r>
              <a:rPr sz="1050" spc="-10" dirty="0">
                <a:solidFill>
                  <a:srgbClr val="CC0066"/>
                </a:solidFill>
                <a:latin typeface="Courier New"/>
                <a:cs typeface="Courier New"/>
              </a:rPr>
              <a:t>public static void </a:t>
            </a:r>
            <a:r>
              <a:rPr sz="1050" spc="-10" dirty="0">
                <a:latin typeface="Courier New"/>
                <a:cs typeface="Courier New"/>
              </a:rPr>
              <a:t>main(String[]</a:t>
            </a:r>
            <a:r>
              <a:rPr sz="1050" spc="25" dirty="0">
                <a:latin typeface="Courier New"/>
                <a:cs typeface="Courier New"/>
              </a:rPr>
              <a:t> </a:t>
            </a:r>
            <a:r>
              <a:rPr sz="1050" spc="-10" dirty="0">
                <a:latin typeface="Courier New"/>
                <a:cs typeface="Courier New"/>
              </a:rPr>
              <a:t>args)</a:t>
            </a:r>
            <a:endParaRPr sz="1050">
              <a:latin typeface="Courier New"/>
              <a:cs typeface="Courier New"/>
            </a:endParaRPr>
          </a:p>
          <a:p>
            <a:pPr marL="12700">
              <a:lnSpc>
                <a:spcPct val="100000"/>
              </a:lnSpc>
              <a:spcBef>
                <a:spcPts val="50"/>
              </a:spcBef>
            </a:pPr>
            <a:r>
              <a:rPr sz="1500" b="1" spc="-5" dirty="0">
                <a:latin typeface="Arial"/>
                <a:cs typeface="Arial"/>
              </a:rPr>
              <a:t>Program</a:t>
            </a:r>
            <a:r>
              <a:rPr sz="1500" b="1" spc="-100" dirty="0">
                <a:latin typeface="Arial"/>
                <a:cs typeface="Arial"/>
              </a:rPr>
              <a:t> </a:t>
            </a:r>
            <a:r>
              <a:rPr sz="1500" b="1" spc="-5" dirty="0">
                <a:latin typeface="Arial"/>
                <a:cs typeface="Arial"/>
              </a:rPr>
              <a:t>Run:</a:t>
            </a:r>
            <a:endParaRPr sz="1500">
              <a:latin typeface="Arial"/>
              <a:cs typeface="Arial"/>
            </a:endParaRPr>
          </a:p>
        </p:txBody>
      </p:sp>
      <p:sp>
        <p:nvSpPr>
          <p:cNvPr id="8" name="object 8"/>
          <p:cNvSpPr txBox="1"/>
          <p:nvPr/>
        </p:nvSpPr>
        <p:spPr>
          <a:xfrm>
            <a:off x="1087119" y="2819406"/>
            <a:ext cx="5008880" cy="392414"/>
          </a:xfrm>
          <a:prstGeom prst="rect">
            <a:avLst/>
          </a:prstGeom>
          <a:ln w="10160">
            <a:solidFill>
              <a:srgbClr val="CCCCCC"/>
            </a:solidFill>
          </a:ln>
        </p:spPr>
        <p:txBody>
          <a:bodyPr vert="horz" wrap="square" lIns="0" tIns="62229" rIns="0" bIns="0" rtlCol="0">
            <a:spAutoFit/>
          </a:bodyPr>
          <a:lstStyle/>
          <a:p>
            <a:pPr marL="310515" marR="2540635">
              <a:lnSpc>
                <a:spcPct val="101600"/>
              </a:lnSpc>
              <a:spcBef>
                <a:spcPts val="489"/>
              </a:spcBef>
            </a:pPr>
            <a:r>
              <a:rPr sz="1050" spc="15" dirty="0">
                <a:latin typeface="Courier" charset="0"/>
                <a:cs typeface="Courier" charset="0"/>
              </a:rPr>
              <a:t>Enter an expression:</a:t>
            </a:r>
            <a:r>
              <a:rPr sz="1050" spc="-85" dirty="0">
                <a:latin typeface="Courier" charset="0"/>
                <a:cs typeface="Courier" charset="0"/>
              </a:rPr>
              <a:t> </a:t>
            </a:r>
            <a:r>
              <a:rPr sz="1050" spc="15" dirty="0">
                <a:solidFill>
                  <a:srgbClr val="006BB8"/>
                </a:solidFill>
                <a:latin typeface="Courier" charset="0"/>
                <a:cs typeface="Courier" charset="0"/>
              </a:rPr>
              <a:t>3+4*5  </a:t>
            </a:r>
            <a:r>
              <a:rPr sz="1050" spc="15" dirty="0">
                <a:latin typeface="Courier" charset="0"/>
                <a:cs typeface="Courier" charset="0"/>
              </a:rPr>
              <a:t>3+4*5=23</a:t>
            </a:r>
            <a:endParaRPr sz="10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13.16</a:t>
            </a:r>
          </a:p>
        </p:txBody>
      </p:sp>
      <p:sp>
        <p:nvSpPr>
          <p:cNvPr id="4" name="object 4"/>
          <p:cNvSpPr txBox="1">
            <a:spLocks noGrp="1"/>
          </p:cNvSpPr>
          <p:nvPr>
            <p:ph type="body" idx="1"/>
          </p:nvPr>
        </p:nvSpPr>
        <p:spPr>
          <a:xfrm>
            <a:off x="723900" y="923543"/>
            <a:ext cx="5867400" cy="1834861"/>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What is the difference between a term and a factor? Why do we need  both</a:t>
            </a:r>
            <a:r>
              <a:rPr sz="1500" spc="-90" dirty="0">
                <a:latin typeface="Arial"/>
                <a:cs typeface="Arial"/>
              </a:rPr>
              <a:t> </a:t>
            </a:r>
            <a:r>
              <a:rPr sz="1500" spc="-5" dirty="0">
                <a:latin typeface="Arial"/>
                <a:cs typeface="Arial"/>
              </a:rPr>
              <a:t>concepts?</a:t>
            </a:r>
            <a:endParaRPr sz="1500" dirty="0">
              <a:latin typeface="Arial"/>
              <a:cs typeface="Arial"/>
            </a:endParaRPr>
          </a:p>
          <a:p>
            <a:pPr marL="353695" marR="369570">
              <a:lnSpc>
                <a:spcPct val="117300"/>
              </a:lnSpc>
              <a:spcBef>
                <a:spcPts val="595"/>
              </a:spcBef>
            </a:pPr>
            <a:r>
              <a:rPr b="1" spc="-5" dirty="0">
                <a:latin typeface="Arial"/>
                <a:cs typeface="Arial"/>
              </a:rPr>
              <a:t>Answer: </a:t>
            </a:r>
            <a:r>
              <a:rPr spc="-5" dirty="0"/>
              <a:t>Factors are combined by multiplicative  operators </a:t>
            </a:r>
            <a:r>
              <a:rPr spc="-10" dirty="0"/>
              <a:t>(</a:t>
            </a:r>
            <a:r>
              <a:rPr spc="-10" dirty="0">
                <a:latin typeface="Courier" charset="0"/>
                <a:cs typeface="Courier" charset="0"/>
              </a:rPr>
              <a:t>* </a:t>
            </a:r>
            <a:r>
              <a:rPr spc="-5" dirty="0"/>
              <a:t>and </a:t>
            </a:r>
            <a:r>
              <a:rPr spc="-5" dirty="0">
                <a:latin typeface="Courier" charset="0"/>
                <a:cs typeface="Courier" charset="0"/>
              </a:rPr>
              <a:t>/</a:t>
            </a:r>
            <a:r>
              <a:rPr spc="-5" dirty="0"/>
              <a:t>), terms are combined by  additive operators </a:t>
            </a:r>
            <a:r>
              <a:rPr spc="-10" dirty="0"/>
              <a:t>(</a:t>
            </a:r>
            <a:r>
              <a:rPr spc="-10" dirty="0">
                <a:latin typeface="Courier" charset="0"/>
                <a:cs typeface="Courier" charset="0"/>
              </a:rPr>
              <a:t>+</a:t>
            </a:r>
            <a:r>
              <a:rPr spc="-10" dirty="0"/>
              <a:t>, </a:t>
            </a:r>
            <a:r>
              <a:rPr spc="-5" dirty="0">
                <a:latin typeface="Courier" charset="0"/>
                <a:cs typeface="Courier" charset="0"/>
              </a:rPr>
              <a:t>-</a:t>
            </a:r>
            <a:r>
              <a:rPr spc="-5" dirty="0"/>
              <a:t>). </a:t>
            </a:r>
            <a:r>
              <a:rPr spc="-10" dirty="0"/>
              <a:t>We </a:t>
            </a:r>
            <a:r>
              <a:rPr spc="-5" dirty="0"/>
              <a:t>need both so that  multiplication can bind more strongly than</a:t>
            </a:r>
            <a:r>
              <a:rPr spc="-45" dirty="0"/>
              <a:t> </a:t>
            </a:r>
            <a:r>
              <a:rPr spc="-5" dirty="0"/>
              <a:t>addition.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13.17</a:t>
            </a:r>
          </a:p>
        </p:txBody>
      </p:sp>
      <p:sp>
        <p:nvSpPr>
          <p:cNvPr id="4" name="object 4"/>
          <p:cNvSpPr txBox="1"/>
          <p:nvPr/>
        </p:nvSpPr>
        <p:spPr>
          <a:xfrm>
            <a:off x="723900" y="911859"/>
            <a:ext cx="5520690" cy="1627505"/>
          </a:xfrm>
          <a:prstGeom prst="rect">
            <a:avLst/>
          </a:prstGeom>
        </p:spPr>
        <p:txBody>
          <a:bodyPr vert="horz" wrap="square" lIns="0" tIns="0" rIns="0" bIns="0" rtlCol="0">
            <a:spAutoFit/>
          </a:bodyPr>
          <a:lstStyle/>
          <a:p>
            <a:pPr marL="12700">
              <a:lnSpc>
                <a:spcPct val="100000"/>
              </a:lnSpc>
            </a:pPr>
            <a:r>
              <a:rPr sz="1500" spc="-5" dirty="0">
                <a:latin typeface="Arial"/>
                <a:cs typeface="Arial"/>
              </a:rPr>
              <a:t>Why does the expression parser use mutual</a:t>
            </a:r>
            <a:r>
              <a:rPr sz="1500" spc="-45" dirty="0">
                <a:latin typeface="Arial"/>
                <a:cs typeface="Arial"/>
              </a:rPr>
              <a:t> </a:t>
            </a:r>
            <a:r>
              <a:rPr sz="1500" spc="-5" dirty="0">
                <a:latin typeface="Arial"/>
                <a:cs typeface="Arial"/>
              </a:rPr>
              <a:t>recursion?</a:t>
            </a:r>
            <a:endParaRPr sz="1500" dirty="0">
              <a:latin typeface="Arial"/>
              <a:cs typeface="Arial"/>
            </a:endParaRPr>
          </a:p>
          <a:p>
            <a:pPr marL="353695" marR="5080">
              <a:lnSpc>
                <a:spcPct val="118500"/>
              </a:lnSpc>
              <a:spcBef>
                <a:spcPts val="620"/>
              </a:spcBef>
            </a:pPr>
            <a:r>
              <a:rPr sz="1800" b="1" spc="-5" dirty="0">
                <a:latin typeface="Arial"/>
                <a:cs typeface="Arial"/>
              </a:rPr>
              <a:t>Answer: </a:t>
            </a:r>
            <a:r>
              <a:rPr sz="1800" spc="-5" dirty="0">
                <a:latin typeface="Arial"/>
                <a:cs typeface="Arial"/>
              </a:rPr>
              <a:t>To handle parenthesized expressions,  such as </a:t>
            </a:r>
            <a:r>
              <a:rPr sz="1800" spc="-5" dirty="0">
                <a:latin typeface="Courier" charset="0"/>
                <a:cs typeface="Courier" charset="0"/>
              </a:rPr>
              <a:t>2 + 3*(4 + </a:t>
            </a:r>
            <a:r>
              <a:rPr sz="1800" spc="-10" dirty="0">
                <a:latin typeface="Courier" charset="0"/>
                <a:cs typeface="Courier" charset="0"/>
              </a:rPr>
              <a:t>5)</a:t>
            </a:r>
            <a:r>
              <a:rPr sz="1800" spc="-10" dirty="0">
                <a:latin typeface="Arial"/>
                <a:cs typeface="Arial"/>
              </a:rPr>
              <a:t>. </a:t>
            </a:r>
            <a:r>
              <a:rPr sz="1800" spc="-5" dirty="0">
                <a:latin typeface="Arial"/>
                <a:cs typeface="Arial"/>
              </a:rPr>
              <a:t>The subexpression </a:t>
            </a:r>
            <a:r>
              <a:rPr sz="1800" spc="-5" dirty="0">
                <a:latin typeface="Courier" charset="0"/>
                <a:cs typeface="Courier" charset="0"/>
              </a:rPr>
              <a:t>4</a:t>
            </a:r>
            <a:r>
              <a:rPr sz="1800" spc="-70" dirty="0">
                <a:latin typeface="Courier" charset="0"/>
                <a:cs typeface="Courier" charset="0"/>
              </a:rPr>
              <a:t> </a:t>
            </a:r>
            <a:r>
              <a:rPr sz="1800" spc="-5" dirty="0">
                <a:latin typeface="Courier" charset="0"/>
                <a:cs typeface="Courier" charset="0"/>
              </a:rPr>
              <a:t>+  5 </a:t>
            </a:r>
            <a:r>
              <a:rPr sz="1800" spc="-5" dirty="0">
                <a:latin typeface="Arial"/>
                <a:cs typeface="Arial"/>
              </a:rPr>
              <a:t>is handled by a recursive call to  </a:t>
            </a:r>
            <a:r>
              <a:rPr sz="1800" spc="-5" dirty="0">
                <a:latin typeface="Courier" charset="0"/>
                <a:cs typeface="Courier" charset="0"/>
              </a:rPr>
              <a:t>getExpressionValue</a:t>
            </a:r>
            <a:r>
              <a:rPr sz="1800" spc="-5" dirty="0">
                <a:latin typeface="Arial"/>
                <a:cs typeface="Arial"/>
              </a:rPr>
              <a:t>.</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13.18</a:t>
            </a:r>
          </a:p>
        </p:txBody>
      </p:sp>
      <p:sp>
        <p:nvSpPr>
          <p:cNvPr id="4" name="object 4"/>
          <p:cNvSpPr txBox="1">
            <a:spLocks noGrp="1"/>
          </p:cNvSpPr>
          <p:nvPr>
            <p:ph type="body" idx="1"/>
          </p:nvPr>
        </p:nvSpPr>
        <p:spPr>
          <a:xfrm>
            <a:off x="723900" y="923543"/>
            <a:ext cx="5867400" cy="1527534"/>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What happens if you try to parse the illegal expression </a:t>
            </a:r>
            <a:r>
              <a:rPr sz="1500" spc="-5" dirty="0">
                <a:latin typeface="Courier" charset="0"/>
                <a:cs typeface="Courier" charset="0"/>
              </a:rPr>
              <a:t>3+4*)5</a:t>
            </a:r>
            <a:r>
              <a:rPr sz="1500" spc="-5" dirty="0">
                <a:latin typeface="Arial"/>
                <a:cs typeface="Arial"/>
              </a:rPr>
              <a:t>?  Specifically, which method throws an</a:t>
            </a:r>
            <a:r>
              <a:rPr sz="1500" spc="-40" dirty="0">
                <a:latin typeface="Arial"/>
                <a:cs typeface="Arial"/>
              </a:rPr>
              <a:t> </a:t>
            </a:r>
            <a:r>
              <a:rPr sz="1500" spc="-5" dirty="0">
                <a:latin typeface="Arial"/>
                <a:cs typeface="Arial"/>
              </a:rPr>
              <a:t>exception?</a:t>
            </a:r>
            <a:endParaRPr sz="1500" dirty="0">
              <a:latin typeface="Arial"/>
              <a:cs typeface="Arial"/>
            </a:endParaRPr>
          </a:p>
          <a:p>
            <a:pPr marL="353695" marR="40640">
              <a:lnSpc>
                <a:spcPct val="118500"/>
              </a:lnSpc>
              <a:spcBef>
                <a:spcPts val="645"/>
              </a:spcBef>
            </a:pPr>
            <a:r>
              <a:rPr b="1" spc="-5" dirty="0">
                <a:latin typeface="Arial"/>
                <a:cs typeface="Arial"/>
              </a:rPr>
              <a:t>Answer: </a:t>
            </a:r>
            <a:r>
              <a:rPr spc="-5" dirty="0"/>
              <a:t>The </a:t>
            </a:r>
            <a:r>
              <a:rPr spc="-5" dirty="0">
                <a:latin typeface="Courier" charset="0"/>
                <a:cs typeface="Courier" charset="0"/>
              </a:rPr>
              <a:t>Integer.parseInt </a:t>
            </a:r>
            <a:r>
              <a:rPr spc="-5" dirty="0"/>
              <a:t>call in  </a:t>
            </a:r>
            <a:r>
              <a:rPr spc="-5" dirty="0">
                <a:latin typeface="Courier" charset="0"/>
                <a:cs typeface="Courier" charset="0"/>
              </a:rPr>
              <a:t>getFactorValue</a:t>
            </a:r>
            <a:r>
              <a:rPr spc="-660" dirty="0">
                <a:latin typeface="Courier" charset="0"/>
                <a:cs typeface="Courier" charset="0"/>
              </a:rPr>
              <a:t> </a:t>
            </a:r>
            <a:r>
              <a:rPr spc="-5" dirty="0"/>
              <a:t>throws an exception when it is  given the string</a:t>
            </a:r>
            <a:r>
              <a:rPr spc="-70" dirty="0"/>
              <a:t> </a:t>
            </a:r>
            <a:r>
              <a:rPr spc="-10" dirty="0">
                <a:latin typeface="Courier" charset="0"/>
                <a:cs typeface="Courier" charset="0"/>
              </a:rPr>
              <a:t>")"</a:t>
            </a:r>
            <a:r>
              <a:rPr spc="-1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B</a:t>
            </a:r>
            <a:r>
              <a:rPr spc="150" dirty="0"/>
              <a:t>a</a:t>
            </a:r>
            <a:r>
              <a:rPr spc="65" dirty="0"/>
              <a:t>c</a:t>
            </a:r>
            <a:r>
              <a:rPr spc="220" dirty="0"/>
              <a:t>k</a:t>
            </a:r>
            <a:r>
              <a:rPr spc="35" dirty="0"/>
              <a:t>t</a:t>
            </a:r>
            <a:r>
              <a:rPr spc="80" dirty="0"/>
              <a:t>r</a:t>
            </a:r>
            <a:r>
              <a:rPr spc="150" dirty="0"/>
              <a:t>a</a:t>
            </a:r>
            <a:r>
              <a:rPr spc="65" dirty="0"/>
              <a:t>c</a:t>
            </a:r>
            <a:r>
              <a:rPr spc="220" dirty="0"/>
              <a:t>k</a:t>
            </a:r>
            <a:r>
              <a:rPr spc="75" dirty="0"/>
              <a:t>i</a:t>
            </a:r>
            <a:r>
              <a:rPr spc="180" dirty="0"/>
              <a:t>n</a:t>
            </a:r>
            <a:r>
              <a:rPr spc="395" dirty="0"/>
              <a:t>g</a:t>
            </a:r>
          </a:p>
        </p:txBody>
      </p:sp>
      <p:sp>
        <p:nvSpPr>
          <p:cNvPr id="4" name="object 4"/>
          <p:cNvSpPr/>
          <p:nvPr/>
        </p:nvSpPr>
        <p:spPr>
          <a:xfrm>
            <a:off x="878839" y="106172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271780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2128520" y="4038606"/>
            <a:ext cx="40640" cy="40640"/>
          </a:xfrm>
          <a:custGeom>
            <a:avLst/>
            <a:gdLst/>
            <a:ahLst/>
            <a:cxnLst/>
            <a:rect l="l" t="t" r="r" b="b"/>
            <a:pathLst>
              <a:path w="40639" h="40639">
                <a:moveTo>
                  <a:pt x="40640" y="20320"/>
                </a:moveTo>
                <a:lnTo>
                  <a:pt x="39369" y="27781"/>
                </a:lnTo>
                <a:lnTo>
                  <a:pt x="35558" y="34290"/>
                </a:lnTo>
                <a:lnTo>
                  <a:pt x="29208" y="38893"/>
                </a:lnTo>
                <a:lnTo>
                  <a:pt x="20320" y="40640"/>
                </a:lnTo>
                <a:lnTo>
                  <a:pt x="11431" y="38893"/>
                </a:lnTo>
                <a:lnTo>
                  <a:pt x="5081" y="34290"/>
                </a:lnTo>
                <a:lnTo>
                  <a:pt x="1270" y="27781"/>
                </a:lnTo>
                <a:lnTo>
                  <a:pt x="0" y="20320"/>
                </a:lnTo>
                <a:lnTo>
                  <a:pt x="1270" y="12858"/>
                </a:lnTo>
                <a:lnTo>
                  <a:pt x="5081" y="6350"/>
                </a:lnTo>
                <a:lnTo>
                  <a:pt x="11431" y="1746"/>
                </a:lnTo>
                <a:lnTo>
                  <a:pt x="20320" y="0"/>
                </a:lnTo>
                <a:lnTo>
                  <a:pt x="29208" y="1746"/>
                </a:lnTo>
                <a:lnTo>
                  <a:pt x="35558" y="6350"/>
                </a:lnTo>
                <a:lnTo>
                  <a:pt x="39369" y="12858"/>
                </a:lnTo>
                <a:lnTo>
                  <a:pt x="40640" y="20320"/>
                </a:lnTo>
                <a:close/>
              </a:path>
            </a:pathLst>
          </a:custGeom>
          <a:ln w="10160">
            <a:solidFill>
              <a:srgbClr val="000000"/>
            </a:solidFill>
          </a:ln>
        </p:spPr>
        <p:txBody>
          <a:bodyPr wrap="square" lIns="0" tIns="0" rIns="0" bIns="0" rtlCol="0"/>
          <a:lstStyle/>
          <a:p>
            <a:endParaRPr/>
          </a:p>
        </p:txBody>
      </p:sp>
      <p:sp>
        <p:nvSpPr>
          <p:cNvPr id="7" name="object 7"/>
          <p:cNvSpPr/>
          <p:nvPr/>
        </p:nvSpPr>
        <p:spPr>
          <a:xfrm>
            <a:off x="2128520" y="4272286"/>
            <a:ext cx="40640" cy="40640"/>
          </a:xfrm>
          <a:custGeom>
            <a:avLst/>
            <a:gdLst/>
            <a:ahLst/>
            <a:cxnLst/>
            <a:rect l="l" t="t" r="r" b="b"/>
            <a:pathLst>
              <a:path w="40639" h="40639">
                <a:moveTo>
                  <a:pt x="40640" y="20320"/>
                </a:moveTo>
                <a:lnTo>
                  <a:pt x="39369" y="27781"/>
                </a:lnTo>
                <a:lnTo>
                  <a:pt x="35558" y="34290"/>
                </a:lnTo>
                <a:lnTo>
                  <a:pt x="29208" y="38893"/>
                </a:lnTo>
                <a:lnTo>
                  <a:pt x="20320" y="40640"/>
                </a:lnTo>
                <a:lnTo>
                  <a:pt x="11431" y="38893"/>
                </a:lnTo>
                <a:lnTo>
                  <a:pt x="5081" y="34290"/>
                </a:lnTo>
                <a:lnTo>
                  <a:pt x="1270" y="27781"/>
                </a:lnTo>
                <a:lnTo>
                  <a:pt x="0" y="20320"/>
                </a:lnTo>
                <a:lnTo>
                  <a:pt x="1270" y="12858"/>
                </a:lnTo>
                <a:lnTo>
                  <a:pt x="5081" y="6350"/>
                </a:lnTo>
                <a:lnTo>
                  <a:pt x="11431" y="1746"/>
                </a:lnTo>
                <a:lnTo>
                  <a:pt x="20320" y="0"/>
                </a:lnTo>
                <a:lnTo>
                  <a:pt x="29208" y="1746"/>
                </a:lnTo>
                <a:lnTo>
                  <a:pt x="35558" y="6350"/>
                </a:lnTo>
                <a:lnTo>
                  <a:pt x="39369" y="12858"/>
                </a:lnTo>
                <a:lnTo>
                  <a:pt x="40640" y="20320"/>
                </a:lnTo>
                <a:close/>
              </a:path>
            </a:pathLst>
          </a:custGeom>
          <a:ln w="10160">
            <a:solidFill>
              <a:srgbClr val="000000"/>
            </a:solidFill>
          </a:ln>
        </p:spPr>
        <p:txBody>
          <a:bodyPr wrap="square" lIns="0" tIns="0" rIns="0" bIns="0" rtlCol="0"/>
          <a:lstStyle/>
          <a:p>
            <a:endParaRPr/>
          </a:p>
        </p:txBody>
      </p:sp>
      <p:sp>
        <p:nvSpPr>
          <p:cNvPr id="8" name="object 8"/>
          <p:cNvSpPr/>
          <p:nvPr/>
        </p:nvSpPr>
        <p:spPr>
          <a:xfrm>
            <a:off x="2128520" y="4922526"/>
            <a:ext cx="40640" cy="40640"/>
          </a:xfrm>
          <a:custGeom>
            <a:avLst/>
            <a:gdLst/>
            <a:ahLst/>
            <a:cxnLst/>
            <a:rect l="l" t="t" r="r" b="b"/>
            <a:pathLst>
              <a:path w="40639" h="40639">
                <a:moveTo>
                  <a:pt x="40640" y="20320"/>
                </a:moveTo>
                <a:lnTo>
                  <a:pt x="39369" y="27781"/>
                </a:lnTo>
                <a:lnTo>
                  <a:pt x="35558" y="34290"/>
                </a:lnTo>
                <a:lnTo>
                  <a:pt x="29208" y="38893"/>
                </a:lnTo>
                <a:lnTo>
                  <a:pt x="20320" y="40640"/>
                </a:lnTo>
                <a:lnTo>
                  <a:pt x="11431" y="38893"/>
                </a:lnTo>
                <a:lnTo>
                  <a:pt x="5081" y="34290"/>
                </a:lnTo>
                <a:lnTo>
                  <a:pt x="1270" y="27781"/>
                </a:lnTo>
                <a:lnTo>
                  <a:pt x="0" y="20320"/>
                </a:lnTo>
                <a:lnTo>
                  <a:pt x="1270" y="12858"/>
                </a:lnTo>
                <a:lnTo>
                  <a:pt x="5081" y="6350"/>
                </a:lnTo>
                <a:lnTo>
                  <a:pt x="11431" y="1746"/>
                </a:lnTo>
                <a:lnTo>
                  <a:pt x="20320" y="0"/>
                </a:lnTo>
                <a:lnTo>
                  <a:pt x="29208" y="1746"/>
                </a:lnTo>
                <a:lnTo>
                  <a:pt x="35558" y="6350"/>
                </a:lnTo>
                <a:lnTo>
                  <a:pt x="39369" y="12858"/>
                </a:lnTo>
                <a:lnTo>
                  <a:pt x="40640" y="20320"/>
                </a:lnTo>
                <a:close/>
              </a:path>
            </a:pathLst>
          </a:custGeom>
          <a:ln w="10160">
            <a:solidFill>
              <a:srgbClr val="000000"/>
            </a:solidFill>
          </a:ln>
        </p:spPr>
        <p:txBody>
          <a:bodyPr wrap="square" lIns="0" tIns="0" rIns="0" bIns="0" rtlCol="0"/>
          <a:lstStyle/>
          <a:p>
            <a:endParaRPr/>
          </a:p>
        </p:txBody>
      </p:sp>
      <p:sp>
        <p:nvSpPr>
          <p:cNvPr id="9" name="object 9"/>
          <p:cNvSpPr txBox="1"/>
          <p:nvPr/>
        </p:nvSpPr>
        <p:spPr>
          <a:xfrm>
            <a:off x="1065212" y="894120"/>
            <a:ext cx="4895850" cy="4136390"/>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Backtracking is a problem solving technique</a:t>
            </a:r>
            <a:r>
              <a:rPr sz="1800" spc="-55" dirty="0">
                <a:latin typeface="Arial"/>
                <a:cs typeface="Arial"/>
              </a:rPr>
              <a:t> </a:t>
            </a:r>
            <a:r>
              <a:rPr sz="1800" spc="-5" dirty="0">
                <a:latin typeface="Arial"/>
                <a:cs typeface="Arial"/>
              </a:rPr>
              <a:t>that  builds up partial solutions that get increasingly  closer to the</a:t>
            </a:r>
            <a:r>
              <a:rPr sz="1800" spc="-85" dirty="0">
                <a:latin typeface="Arial"/>
                <a:cs typeface="Arial"/>
              </a:rPr>
              <a:t> </a:t>
            </a:r>
            <a:r>
              <a:rPr sz="1800" spc="-5" dirty="0">
                <a:latin typeface="Arial"/>
                <a:cs typeface="Arial"/>
              </a:rPr>
              <a:t>goal.</a:t>
            </a:r>
            <a:endParaRPr sz="1800">
              <a:latin typeface="Arial"/>
              <a:cs typeface="Arial"/>
            </a:endParaRPr>
          </a:p>
          <a:p>
            <a:pPr marL="421640" marR="53340">
              <a:lnSpc>
                <a:spcPct val="133300"/>
              </a:lnSpc>
              <a:spcBef>
                <a:spcPts val="550"/>
              </a:spcBef>
            </a:pPr>
            <a:r>
              <a:rPr sz="1350" spc="5" dirty="0">
                <a:latin typeface="Arial"/>
                <a:cs typeface="Arial"/>
              </a:rPr>
              <a:t>If </a:t>
            </a:r>
            <a:r>
              <a:rPr sz="1350" spc="10" dirty="0">
                <a:latin typeface="Arial"/>
                <a:cs typeface="Arial"/>
              </a:rPr>
              <a:t>a </a:t>
            </a:r>
            <a:r>
              <a:rPr sz="1350" spc="5" dirty="0">
                <a:latin typeface="Arial"/>
                <a:cs typeface="Arial"/>
              </a:rPr>
              <a:t>partial solution </a:t>
            </a:r>
            <a:r>
              <a:rPr sz="1350" spc="10" dirty="0">
                <a:latin typeface="Arial"/>
                <a:cs typeface="Arial"/>
              </a:rPr>
              <a:t>cannot be completed, one abandons</a:t>
            </a:r>
            <a:r>
              <a:rPr sz="1350" spc="-50" dirty="0">
                <a:latin typeface="Arial"/>
                <a:cs typeface="Arial"/>
              </a:rPr>
              <a:t> </a:t>
            </a:r>
            <a:r>
              <a:rPr sz="1350" spc="5" dirty="0">
                <a:latin typeface="Arial"/>
                <a:cs typeface="Arial"/>
              </a:rPr>
              <a:t>it  </a:t>
            </a:r>
            <a:r>
              <a:rPr sz="1350" spc="10" dirty="0">
                <a:latin typeface="Arial"/>
                <a:cs typeface="Arial"/>
              </a:rPr>
              <a:t>And </a:t>
            </a:r>
            <a:r>
              <a:rPr sz="1350" spc="5" dirty="0">
                <a:latin typeface="Arial"/>
                <a:cs typeface="Arial"/>
              </a:rPr>
              <a:t>returns to </a:t>
            </a:r>
            <a:r>
              <a:rPr sz="1350" spc="10" dirty="0">
                <a:latin typeface="Arial"/>
                <a:cs typeface="Arial"/>
              </a:rPr>
              <a:t>examining </a:t>
            </a:r>
            <a:r>
              <a:rPr sz="1350" spc="5" dirty="0">
                <a:latin typeface="Arial"/>
                <a:cs typeface="Arial"/>
              </a:rPr>
              <a:t>the other</a:t>
            </a:r>
            <a:r>
              <a:rPr sz="1350" spc="20" dirty="0">
                <a:latin typeface="Arial"/>
                <a:cs typeface="Arial"/>
              </a:rPr>
              <a:t> </a:t>
            </a:r>
            <a:r>
              <a:rPr sz="1350" spc="5" dirty="0">
                <a:latin typeface="Arial"/>
                <a:cs typeface="Arial"/>
              </a:rPr>
              <a:t>candidates.</a:t>
            </a:r>
            <a:endParaRPr sz="1350">
              <a:latin typeface="Arial"/>
              <a:cs typeface="Arial"/>
            </a:endParaRPr>
          </a:p>
          <a:p>
            <a:pPr marL="12700" marR="902969">
              <a:lnSpc>
                <a:spcPct val="114799"/>
              </a:lnSpc>
              <a:spcBef>
                <a:spcPts val="730"/>
              </a:spcBef>
            </a:pPr>
            <a:r>
              <a:rPr sz="1800" spc="-5" dirty="0">
                <a:latin typeface="Arial"/>
                <a:cs typeface="Arial"/>
              </a:rPr>
              <a:t>Characteristic properties needed to</a:t>
            </a:r>
            <a:r>
              <a:rPr sz="1800" spc="-65" dirty="0">
                <a:latin typeface="Arial"/>
                <a:cs typeface="Arial"/>
              </a:rPr>
              <a:t> </a:t>
            </a:r>
            <a:r>
              <a:rPr sz="1800" spc="-5" dirty="0">
                <a:latin typeface="Arial"/>
                <a:cs typeface="Arial"/>
              </a:rPr>
              <a:t>use  backtracking for a</a:t>
            </a:r>
            <a:r>
              <a:rPr sz="1800" spc="-75" dirty="0">
                <a:latin typeface="Arial"/>
                <a:cs typeface="Arial"/>
              </a:rPr>
              <a:t> </a:t>
            </a:r>
            <a:r>
              <a:rPr sz="1800" spc="-5" dirty="0">
                <a:latin typeface="Arial"/>
                <a:cs typeface="Arial"/>
              </a:rPr>
              <a:t>problem.</a:t>
            </a:r>
            <a:endParaRPr sz="1800">
              <a:latin typeface="Arial"/>
              <a:cs typeface="Arial"/>
            </a:endParaRPr>
          </a:p>
          <a:p>
            <a:pPr marL="643890" marR="351155" indent="-271780">
              <a:lnSpc>
                <a:spcPct val="115599"/>
              </a:lnSpc>
              <a:spcBef>
                <a:spcPts val="980"/>
              </a:spcBef>
            </a:pPr>
            <a:r>
              <a:rPr sz="1500" spc="-20" dirty="0">
                <a:latin typeface="Arial"/>
                <a:cs typeface="Arial"/>
              </a:rPr>
              <a:t>1. </a:t>
            </a:r>
            <a:r>
              <a:rPr sz="1500" spc="15" dirty="0">
                <a:latin typeface="Arial"/>
                <a:cs typeface="Arial"/>
              </a:rPr>
              <a:t>A </a:t>
            </a:r>
            <a:r>
              <a:rPr sz="1500" spc="10" dirty="0">
                <a:latin typeface="Arial"/>
                <a:cs typeface="Arial"/>
              </a:rPr>
              <a:t>procedure </a:t>
            </a:r>
            <a:r>
              <a:rPr sz="1500" spc="5" dirty="0">
                <a:latin typeface="Arial"/>
                <a:cs typeface="Arial"/>
              </a:rPr>
              <a:t>to </a:t>
            </a:r>
            <a:r>
              <a:rPr sz="1500" spc="10" dirty="0">
                <a:latin typeface="Arial"/>
                <a:cs typeface="Arial"/>
              </a:rPr>
              <a:t>examine a </a:t>
            </a:r>
            <a:r>
              <a:rPr sz="1500" spc="5" dirty="0">
                <a:latin typeface="Arial"/>
                <a:cs typeface="Arial"/>
              </a:rPr>
              <a:t>partial </a:t>
            </a:r>
            <a:r>
              <a:rPr sz="1500" spc="10" dirty="0">
                <a:latin typeface="Arial"/>
                <a:cs typeface="Arial"/>
              </a:rPr>
              <a:t>solution and  determine whether</a:t>
            </a:r>
            <a:r>
              <a:rPr sz="1500" spc="-65" dirty="0">
                <a:latin typeface="Arial"/>
                <a:cs typeface="Arial"/>
              </a:rPr>
              <a:t> </a:t>
            </a:r>
            <a:r>
              <a:rPr sz="1500" spc="5" dirty="0">
                <a:latin typeface="Arial"/>
                <a:cs typeface="Arial"/>
              </a:rPr>
              <a:t>to</a:t>
            </a:r>
            <a:endParaRPr sz="1500">
              <a:latin typeface="Arial"/>
              <a:cs typeface="Arial"/>
            </a:endParaRPr>
          </a:p>
          <a:p>
            <a:pPr marL="1214120">
              <a:lnSpc>
                <a:spcPct val="100000"/>
              </a:lnSpc>
              <a:spcBef>
                <a:spcPts val="950"/>
              </a:spcBef>
            </a:pPr>
            <a:r>
              <a:rPr sz="1150" spc="5" dirty="0">
                <a:latin typeface="Arial"/>
                <a:cs typeface="Arial"/>
              </a:rPr>
              <a:t>Accept </a:t>
            </a:r>
            <a:r>
              <a:rPr sz="1150" dirty="0">
                <a:latin typeface="Arial"/>
                <a:cs typeface="Arial"/>
              </a:rPr>
              <a:t>it </a:t>
            </a:r>
            <a:r>
              <a:rPr sz="1150" spc="5" dirty="0">
                <a:latin typeface="Arial"/>
                <a:cs typeface="Arial"/>
              </a:rPr>
              <a:t>as an actual</a:t>
            </a:r>
            <a:r>
              <a:rPr sz="1150" spc="-65" dirty="0">
                <a:latin typeface="Arial"/>
                <a:cs typeface="Arial"/>
              </a:rPr>
              <a:t> </a:t>
            </a:r>
            <a:r>
              <a:rPr sz="1150" spc="5" dirty="0">
                <a:latin typeface="Arial"/>
                <a:cs typeface="Arial"/>
              </a:rPr>
              <a:t>solution.</a:t>
            </a:r>
            <a:endParaRPr sz="1150">
              <a:latin typeface="Arial"/>
              <a:cs typeface="Arial"/>
            </a:endParaRPr>
          </a:p>
          <a:p>
            <a:pPr marL="1214120" marR="483234">
              <a:lnSpc>
                <a:spcPct val="115900"/>
              </a:lnSpc>
              <a:spcBef>
                <a:spcPts val="240"/>
              </a:spcBef>
            </a:pPr>
            <a:r>
              <a:rPr sz="1150" spc="5" dirty="0">
                <a:latin typeface="Arial"/>
                <a:cs typeface="Arial"/>
              </a:rPr>
              <a:t>Abandon </a:t>
            </a:r>
            <a:r>
              <a:rPr sz="1150" dirty="0">
                <a:latin typeface="Arial"/>
                <a:cs typeface="Arial"/>
              </a:rPr>
              <a:t>it </a:t>
            </a:r>
            <a:r>
              <a:rPr sz="1150" spc="5" dirty="0">
                <a:latin typeface="Arial"/>
                <a:cs typeface="Arial"/>
              </a:rPr>
              <a:t>(either because </a:t>
            </a:r>
            <a:r>
              <a:rPr sz="1150" dirty="0">
                <a:latin typeface="Arial"/>
                <a:cs typeface="Arial"/>
              </a:rPr>
              <a:t>it </a:t>
            </a:r>
            <a:r>
              <a:rPr sz="1150" spc="5" dirty="0">
                <a:latin typeface="Arial"/>
                <a:cs typeface="Arial"/>
              </a:rPr>
              <a:t>violates some rules  or because </a:t>
            </a:r>
            <a:r>
              <a:rPr sz="1150" dirty="0">
                <a:latin typeface="Arial"/>
                <a:cs typeface="Arial"/>
              </a:rPr>
              <a:t>it </a:t>
            </a:r>
            <a:r>
              <a:rPr sz="1150" spc="5" dirty="0">
                <a:latin typeface="Arial"/>
                <a:cs typeface="Arial"/>
              </a:rPr>
              <a:t>is clear that </a:t>
            </a:r>
            <a:r>
              <a:rPr sz="1150" dirty="0">
                <a:latin typeface="Arial"/>
                <a:cs typeface="Arial"/>
              </a:rPr>
              <a:t>it </a:t>
            </a:r>
            <a:r>
              <a:rPr sz="1150" spc="5" dirty="0">
                <a:latin typeface="Arial"/>
                <a:cs typeface="Arial"/>
              </a:rPr>
              <a:t>can never lead to a  valid</a:t>
            </a:r>
            <a:r>
              <a:rPr sz="1150" spc="-85" dirty="0">
                <a:latin typeface="Arial"/>
                <a:cs typeface="Arial"/>
              </a:rPr>
              <a:t> </a:t>
            </a:r>
            <a:r>
              <a:rPr sz="1150" spc="5" dirty="0">
                <a:latin typeface="Arial"/>
                <a:cs typeface="Arial"/>
              </a:rPr>
              <a:t>solution).</a:t>
            </a:r>
            <a:endParaRPr sz="1150">
              <a:latin typeface="Arial"/>
              <a:cs typeface="Arial"/>
            </a:endParaRPr>
          </a:p>
          <a:p>
            <a:pPr marL="1214120">
              <a:lnSpc>
                <a:spcPct val="100000"/>
              </a:lnSpc>
              <a:spcBef>
                <a:spcPts val="540"/>
              </a:spcBef>
            </a:pPr>
            <a:r>
              <a:rPr sz="1150" spc="5" dirty="0">
                <a:latin typeface="Arial"/>
                <a:cs typeface="Arial"/>
              </a:rPr>
              <a:t>Continue extending</a:t>
            </a:r>
            <a:r>
              <a:rPr sz="1150" spc="-60" dirty="0">
                <a:latin typeface="Arial"/>
                <a:cs typeface="Arial"/>
              </a:rPr>
              <a:t> </a:t>
            </a:r>
            <a:r>
              <a:rPr sz="1150" dirty="0">
                <a:latin typeface="Arial"/>
                <a:cs typeface="Arial"/>
              </a:rPr>
              <a:t>it.</a:t>
            </a:r>
            <a:endParaRPr sz="1150">
              <a:latin typeface="Arial"/>
              <a:cs typeface="Arial"/>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24939" y="205638"/>
            <a:ext cx="3717290" cy="793115"/>
          </a:xfrm>
          <a:prstGeom prst="rect">
            <a:avLst/>
          </a:prstGeom>
        </p:spPr>
        <p:txBody>
          <a:bodyPr vert="horz" wrap="square" lIns="0" tIns="0" rIns="0" bIns="0" rtlCol="0">
            <a:spAutoFit/>
          </a:bodyPr>
          <a:lstStyle/>
          <a:p>
            <a:pPr marL="283845" marR="5080" indent="-271780">
              <a:lnSpc>
                <a:spcPct val="115599"/>
              </a:lnSpc>
            </a:pPr>
            <a:r>
              <a:rPr sz="1500" spc="-20" dirty="0">
                <a:latin typeface="Arial"/>
                <a:cs typeface="Arial"/>
              </a:rPr>
              <a:t>2. </a:t>
            </a:r>
            <a:r>
              <a:rPr sz="1500" spc="15" dirty="0">
                <a:latin typeface="Arial"/>
                <a:cs typeface="Arial"/>
              </a:rPr>
              <a:t>A </a:t>
            </a:r>
            <a:r>
              <a:rPr sz="1500" spc="10" dirty="0">
                <a:latin typeface="Arial"/>
                <a:cs typeface="Arial"/>
              </a:rPr>
              <a:t>procedure </a:t>
            </a:r>
            <a:r>
              <a:rPr sz="1500" spc="5" dirty="0">
                <a:latin typeface="Arial"/>
                <a:cs typeface="Arial"/>
              </a:rPr>
              <a:t>to </a:t>
            </a:r>
            <a:r>
              <a:rPr sz="1500" spc="10" dirty="0">
                <a:latin typeface="Arial"/>
                <a:cs typeface="Arial"/>
              </a:rPr>
              <a:t>extend a </a:t>
            </a:r>
            <a:r>
              <a:rPr sz="1500" spc="5" dirty="0">
                <a:latin typeface="Arial"/>
                <a:cs typeface="Arial"/>
              </a:rPr>
              <a:t>partial solution,  </a:t>
            </a:r>
            <a:r>
              <a:rPr sz="1500" spc="10" dirty="0">
                <a:latin typeface="Arial"/>
                <a:cs typeface="Arial"/>
              </a:rPr>
              <a:t>generating one or more solutions </a:t>
            </a:r>
            <a:r>
              <a:rPr sz="1500" spc="5" dirty="0">
                <a:latin typeface="Arial"/>
                <a:cs typeface="Arial"/>
              </a:rPr>
              <a:t>that  </a:t>
            </a:r>
            <a:r>
              <a:rPr sz="1500" spc="10" dirty="0">
                <a:latin typeface="Arial"/>
                <a:cs typeface="Arial"/>
              </a:rPr>
              <a:t>come closer </a:t>
            </a:r>
            <a:r>
              <a:rPr sz="1500" spc="5" dirty="0">
                <a:latin typeface="Arial"/>
                <a:cs typeface="Arial"/>
              </a:rPr>
              <a:t>to </a:t>
            </a:r>
            <a:r>
              <a:rPr sz="1500" spc="10" dirty="0">
                <a:latin typeface="Arial"/>
                <a:cs typeface="Arial"/>
              </a:rPr>
              <a:t>the</a:t>
            </a:r>
            <a:r>
              <a:rPr sz="1500" spc="-75" dirty="0">
                <a:latin typeface="Arial"/>
                <a:cs typeface="Arial"/>
              </a:rPr>
              <a:t> </a:t>
            </a:r>
            <a:r>
              <a:rPr sz="1500" spc="10" dirty="0">
                <a:latin typeface="Arial"/>
                <a:cs typeface="Arial"/>
              </a:rPr>
              <a:t>goal.</a:t>
            </a:r>
            <a:endParaRPr sz="1500">
              <a:latin typeface="Arial"/>
              <a:cs typeface="Arial"/>
            </a:endParaRPr>
          </a:p>
        </p:txBody>
      </p:sp>
      <p:sp>
        <p:nvSpPr>
          <p:cNvPr id="3" name="object 3"/>
          <p:cNvSpPr/>
          <p:nvPr/>
        </p:nvSpPr>
        <p:spPr>
          <a:xfrm>
            <a:off x="878839" y="126492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4" name="object 4"/>
          <p:cNvSpPr txBox="1"/>
          <p:nvPr/>
        </p:nvSpPr>
        <p:spPr>
          <a:xfrm>
            <a:off x="1065212" y="1097320"/>
            <a:ext cx="5085715" cy="944880"/>
          </a:xfrm>
          <a:prstGeom prst="rect">
            <a:avLst/>
          </a:prstGeom>
        </p:spPr>
        <p:txBody>
          <a:bodyPr vert="horz" wrap="square" lIns="0" tIns="0" rIns="0" bIns="0" rtlCol="0">
            <a:spAutoFit/>
          </a:bodyPr>
          <a:lstStyle/>
          <a:p>
            <a:pPr marL="12700" marR="5080" algn="just">
              <a:lnSpc>
                <a:spcPct val="114799"/>
              </a:lnSpc>
            </a:pPr>
            <a:r>
              <a:rPr sz="1800" spc="-5" dirty="0">
                <a:latin typeface="Arial"/>
                <a:cs typeface="Arial"/>
              </a:rPr>
              <a:t>In a backtracking algorithm, one explores all</a:t>
            </a:r>
            <a:r>
              <a:rPr sz="1800" spc="-50" dirty="0">
                <a:latin typeface="Arial"/>
                <a:cs typeface="Arial"/>
              </a:rPr>
              <a:t> </a:t>
            </a:r>
            <a:r>
              <a:rPr sz="1800" spc="-5" dirty="0">
                <a:latin typeface="Arial"/>
                <a:cs typeface="Arial"/>
              </a:rPr>
              <a:t>paths  towards a solution. </a:t>
            </a:r>
            <a:r>
              <a:rPr sz="1800" spc="-10" dirty="0">
                <a:latin typeface="Arial"/>
                <a:cs typeface="Arial"/>
              </a:rPr>
              <a:t>When </a:t>
            </a:r>
            <a:r>
              <a:rPr sz="1800" spc="-5" dirty="0">
                <a:latin typeface="Arial"/>
                <a:cs typeface="Arial"/>
              </a:rPr>
              <a:t>one path is a dead end,  one needs to backtrack and try another</a:t>
            </a:r>
            <a:r>
              <a:rPr sz="1800" spc="-65" dirty="0">
                <a:latin typeface="Arial"/>
                <a:cs typeface="Arial"/>
              </a:rPr>
              <a:t> </a:t>
            </a:r>
            <a:r>
              <a:rPr sz="1800" spc="-5" dirty="0">
                <a:latin typeface="Arial"/>
                <a:cs typeface="Arial"/>
              </a:rPr>
              <a:t>choice.</a:t>
            </a:r>
            <a:endParaRPr sz="1800">
              <a:latin typeface="Arial"/>
              <a:cs typeface="Arial"/>
            </a:endParaRPr>
          </a:p>
        </p:txBody>
      </p:sp>
      <p:sp>
        <p:nvSpPr>
          <p:cNvPr id="5" name="object 5"/>
          <p:cNvSpPr/>
          <p:nvPr/>
        </p:nvSpPr>
        <p:spPr>
          <a:xfrm>
            <a:off x="1082039" y="2077745"/>
            <a:ext cx="2692400" cy="22656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0"/>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90" dirty="0"/>
              <a:t>Handling </a:t>
            </a:r>
            <a:r>
              <a:rPr spc="85" dirty="0"/>
              <a:t>the </a:t>
            </a:r>
            <a:r>
              <a:rPr spc="110" dirty="0"/>
              <a:t>General</a:t>
            </a:r>
            <a:r>
              <a:rPr spc="-160" dirty="0"/>
              <a:t> </a:t>
            </a:r>
            <a:r>
              <a:rPr spc="200" dirty="0"/>
              <a:t>Case</a:t>
            </a:r>
          </a:p>
        </p:txBody>
      </p:sp>
      <p:sp>
        <p:nvSpPr>
          <p:cNvPr id="4" name="object 4"/>
          <p:cNvSpPr/>
          <p:nvPr/>
        </p:nvSpPr>
        <p:spPr>
          <a:xfrm>
            <a:off x="878839" y="106172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894120"/>
            <a:ext cx="4996815" cy="649605"/>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Assume </a:t>
            </a:r>
            <a:r>
              <a:rPr sz="1800" spc="-10" dirty="0">
                <a:latin typeface="Arial"/>
                <a:cs typeface="Arial"/>
              </a:rPr>
              <a:t>we </a:t>
            </a:r>
            <a:r>
              <a:rPr sz="1800" spc="-5" dirty="0">
                <a:latin typeface="Arial"/>
                <a:cs typeface="Arial"/>
              </a:rPr>
              <a:t>know the area of the smaller,</a:t>
            </a:r>
            <a:r>
              <a:rPr sz="1800" spc="-55" dirty="0">
                <a:latin typeface="Arial"/>
                <a:cs typeface="Arial"/>
              </a:rPr>
              <a:t> </a:t>
            </a:r>
            <a:r>
              <a:rPr sz="1800" spc="-5" dirty="0">
                <a:latin typeface="Arial"/>
                <a:cs typeface="Arial"/>
              </a:rPr>
              <a:t>colored  triangle:</a:t>
            </a:r>
            <a:endParaRPr sz="1800">
              <a:latin typeface="Arial"/>
              <a:cs typeface="Arial"/>
            </a:endParaRPr>
          </a:p>
        </p:txBody>
      </p:sp>
      <p:sp>
        <p:nvSpPr>
          <p:cNvPr id="6" name="object 6"/>
          <p:cNvSpPr txBox="1"/>
          <p:nvPr/>
        </p:nvSpPr>
        <p:spPr>
          <a:xfrm>
            <a:off x="1087119" y="1625600"/>
            <a:ext cx="5008880" cy="723916"/>
          </a:xfrm>
          <a:prstGeom prst="rect">
            <a:avLst/>
          </a:prstGeom>
          <a:ln w="10160">
            <a:solidFill>
              <a:srgbClr val="CCCCCC"/>
            </a:solidFill>
          </a:ln>
        </p:spPr>
        <p:txBody>
          <a:bodyPr vert="horz" wrap="square" lIns="0" tIns="67310" rIns="0" bIns="0" rtlCol="0">
            <a:spAutoFit/>
          </a:bodyPr>
          <a:lstStyle/>
          <a:p>
            <a:pPr marL="63500" marR="4432935">
              <a:lnSpc>
                <a:spcPct val="101600"/>
              </a:lnSpc>
              <a:spcBef>
                <a:spcPts val="530"/>
              </a:spcBef>
            </a:pPr>
            <a:r>
              <a:rPr sz="1050" spc="15" dirty="0">
                <a:solidFill>
                  <a:srgbClr val="0000FF"/>
                </a:solidFill>
                <a:latin typeface="Courier" charset="0"/>
                <a:cs typeface="Courier" charset="0"/>
              </a:rPr>
              <a:t>[]  [][]  [][][]</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t>
            </a:r>
            <a:endParaRPr sz="1050" dirty="0">
              <a:latin typeface="Courier" charset="0"/>
              <a:cs typeface="Courier" charset="0"/>
            </a:endParaRPr>
          </a:p>
        </p:txBody>
      </p:sp>
      <p:sp>
        <p:nvSpPr>
          <p:cNvPr id="7" name="object 7"/>
          <p:cNvSpPr/>
          <p:nvPr/>
        </p:nvSpPr>
        <p:spPr>
          <a:xfrm>
            <a:off x="878839" y="262636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878839" y="3327400"/>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1315719" y="3713480"/>
            <a:ext cx="50800" cy="50800"/>
          </a:xfrm>
          <a:custGeom>
            <a:avLst/>
            <a:gdLst/>
            <a:ahLst/>
            <a:cxnLst/>
            <a:rect l="l" t="t" r="r" b="b"/>
            <a:pathLst>
              <a:path w="50800" h="50800">
                <a:moveTo>
                  <a:pt x="25400" y="50800"/>
                </a:moveTo>
                <a:lnTo>
                  <a:pt x="14286" y="49217"/>
                </a:lnTo>
                <a:lnTo>
                  <a:pt x="6348" y="44462"/>
                </a:lnTo>
                <a:lnTo>
                  <a:pt x="1587" y="36526"/>
                </a:lnTo>
                <a:lnTo>
                  <a:pt x="0" y="25400"/>
                </a:lnTo>
                <a:lnTo>
                  <a:pt x="1587" y="14273"/>
                </a:lnTo>
                <a:lnTo>
                  <a:pt x="6348" y="6337"/>
                </a:lnTo>
                <a:lnTo>
                  <a:pt x="14286" y="1582"/>
                </a:lnTo>
                <a:lnTo>
                  <a:pt x="25400" y="0"/>
                </a:lnTo>
                <a:lnTo>
                  <a:pt x="36513" y="1582"/>
                </a:lnTo>
                <a:lnTo>
                  <a:pt x="44451" y="6337"/>
                </a:lnTo>
                <a:lnTo>
                  <a:pt x="49212" y="14273"/>
                </a:lnTo>
                <a:lnTo>
                  <a:pt x="50800" y="25400"/>
                </a:lnTo>
                <a:lnTo>
                  <a:pt x="49212" y="36526"/>
                </a:lnTo>
                <a:lnTo>
                  <a:pt x="44451" y="44462"/>
                </a:lnTo>
                <a:lnTo>
                  <a:pt x="36513" y="49217"/>
                </a:lnTo>
                <a:lnTo>
                  <a:pt x="25400" y="50800"/>
                </a:lnTo>
                <a:close/>
              </a:path>
            </a:pathLst>
          </a:custGeom>
          <a:solidFill>
            <a:srgbClr val="000000"/>
          </a:solidFill>
        </p:spPr>
        <p:txBody>
          <a:bodyPr wrap="square" lIns="0" tIns="0" rIns="0" bIns="0" rtlCol="0"/>
          <a:lstStyle/>
          <a:p>
            <a:endParaRPr/>
          </a:p>
        </p:txBody>
      </p:sp>
      <p:sp>
        <p:nvSpPr>
          <p:cNvPr id="10" name="object 10"/>
          <p:cNvSpPr txBox="1">
            <a:spLocks noGrp="1"/>
          </p:cNvSpPr>
          <p:nvPr>
            <p:ph type="body" idx="1"/>
          </p:nvPr>
        </p:nvSpPr>
        <p:spPr>
          <a:xfrm>
            <a:off x="723900" y="923543"/>
            <a:ext cx="5867400" cy="2924903"/>
          </a:xfrm>
          <a:prstGeom prst="rect">
            <a:avLst/>
          </a:prstGeom>
        </p:spPr>
        <p:txBody>
          <a:bodyPr vert="horz" wrap="square" lIns="0" tIns="1575816" rIns="0" bIns="0" rtlCol="0">
            <a:spAutoFit/>
          </a:bodyPr>
          <a:lstStyle/>
          <a:p>
            <a:pPr marL="353695">
              <a:lnSpc>
                <a:spcPct val="100000"/>
              </a:lnSpc>
            </a:pPr>
            <a:r>
              <a:rPr spc="-5" dirty="0"/>
              <a:t>Area of larger triangle can be calculated</a:t>
            </a:r>
            <a:r>
              <a:rPr spc="-55" dirty="0"/>
              <a:t> </a:t>
            </a:r>
            <a:r>
              <a:rPr spc="-5" dirty="0"/>
              <a:t>as:</a:t>
            </a:r>
          </a:p>
          <a:p>
            <a:pPr marL="353695">
              <a:lnSpc>
                <a:spcPct val="100000"/>
              </a:lnSpc>
              <a:spcBef>
                <a:spcPts val="400"/>
              </a:spcBef>
            </a:pPr>
            <a:r>
              <a:rPr spc="-5" dirty="0">
                <a:latin typeface="Courier" charset="0"/>
                <a:cs typeface="Courier" charset="0"/>
              </a:rPr>
              <a:t>smallerArea +</a:t>
            </a:r>
            <a:r>
              <a:rPr spc="-105" dirty="0">
                <a:latin typeface="Courier" charset="0"/>
                <a:cs typeface="Courier" charset="0"/>
              </a:rPr>
              <a:t> </a:t>
            </a:r>
            <a:r>
              <a:rPr spc="-5" dirty="0">
                <a:latin typeface="Courier" charset="0"/>
                <a:cs typeface="Courier" charset="0"/>
              </a:rPr>
              <a:t>width</a:t>
            </a:r>
          </a:p>
          <a:p>
            <a:pPr marL="353695">
              <a:lnSpc>
                <a:spcPct val="100000"/>
              </a:lnSpc>
              <a:spcBef>
                <a:spcPts val="800"/>
              </a:spcBef>
            </a:pPr>
            <a:r>
              <a:rPr spc="-5" dirty="0"/>
              <a:t>To get the area of the smaller</a:t>
            </a:r>
            <a:r>
              <a:rPr spc="-60" dirty="0"/>
              <a:t> </a:t>
            </a:r>
            <a:r>
              <a:rPr spc="-5" dirty="0"/>
              <a:t>triangle:</a:t>
            </a:r>
          </a:p>
          <a:p>
            <a:pPr marL="762635">
              <a:lnSpc>
                <a:spcPct val="100000"/>
              </a:lnSpc>
              <a:spcBef>
                <a:spcPts val="1090"/>
              </a:spcBef>
            </a:pPr>
            <a:r>
              <a:rPr sz="1350" spc="10" dirty="0">
                <a:latin typeface="Arial"/>
                <a:cs typeface="Arial"/>
              </a:rPr>
              <a:t>Make a </a:t>
            </a:r>
            <a:r>
              <a:rPr sz="1350" spc="5" dirty="0">
                <a:latin typeface="Arial"/>
                <a:cs typeface="Arial"/>
              </a:rPr>
              <a:t>smaller triangle </a:t>
            </a:r>
            <a:r>
              <a:rPr sz="1350" spc="10" dirty="0">
                <a:latin typeface="Arial"/>
                <a:cs typeface="Arial"/>
              </a:rPr>
              <a:t>and ask </a:t>
            </a:r>
            <a:r>
              <a:rPr sz="1350" spc="5" dirty="0">
                <a:latin typeface="Arial"/>
                <a:cs typeface="Arial"/>
              </a:rPr>
              <a:t>it for its</a:t>
            </a:r>
            <a:r>
              <a:rPr sz="1350" spc="-5" dirty="0">
                <a:latin typeface="Arial"/>
                <a:cs typeface="Arial"/>
              </a:rPr>
              <a:t> </a:t>
            </a:r>
            <a:r>
              <a:rPr sz="1350" spc="5" dirty="0">
                <a:latin typeface="Arial"/>
                <a:cs typeface="Arial"/>
              </a:rPr>
              <a:t>area:</a:t>
            </a:r>
            <a:endParaRPr sz="1350" dirty="0">
              <a:latin typeface="Arial"/>
              <a:cs typeface="Arial"/>
            </a:endParaRPr>
          </a:p>
        </p:txBody>
      </p:sp>
      <p:sp>
        <p:nvSpPr>
          <p:cNvPr id="11" name="object 11"/>
          <p:cNvSpPr txBox="1"/>
          <p:nvPr/>
        </p:nvSpPr>
        <p:spPr>
          <a:xfrm>
            <a:off x="1493519" y="3911600"/>
            <a:ext cx="4307840" cy="341118"/>
          </a:xfrm>
          <a:prstGeom prst="rect">
            <a:avLst/>
          </a:prstGeom>
          <a:ln w="10160">
            <a:solidFill>
              <a:srgbClr val="CCCCCC"/>
            </a:solidFill>
          </a:ln>
        </p:spPr>
        <p:txBody>
          <a:bodyPr vert="horz" wrap="square" lIns="0" tIns="58419" rIns="0" bIns="0" rtlCol="0">
            <a:spAutoFit/>
          </a:bodyPr>
          <a:lstStyle/>
          <a:p>
            <a:pPr marL="60325" marR="454659">
              <a:lnSpc>
                <a:spcPts val="1120"/>
              </a:lnSpc>
              <a:spcBef>
                <a:spcPts val="459"/>
              </a:spcBef>
            </a:pPr>
            <a:r>
              <a:rPr sz="950" spc="10" dirty="0">
                <a:latin typeface="Courier" charset="0"/>
                <a:cs typeface="Courier" charset="0"/>
              </a:rPr>
              <a:t>Triangle smallerTriangle = new Triangle(width - 1);  int smallerArea =</a:t>
            </a:r>
            <a:r>
              <a:rPr sz="950" spc="-80" dirty="0">
                <a:latin typeface="Courier" charset="0"/>
                <a:cs typeface="Courier" charset="0"/>
              </a:rPr>
              <a:t> </a:t>
            </a:r>
            <a:r>
              <a:rPr sz="950" spc="10" dirty="0">
                <a:latin typeface="Courier" charset="0"/>
                <a:cs typeface="Courier" charset="0"/>
              </a:rPr>
              <a:t>smallerTriangle.getArea();</a:t>
            </a:r>
            <a:endParaRPr sz="950" dirty="0">
              <a:latin typeface="Courier" charset="0"/>
              <a:cs typeface="Courier"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B</a:t>
            </a:r>
            <a:r>
              <a:rPr spc="150" dirty="0"/>
              <a:t>a</a:t>
            </a:r>
            <a:r>
              <a:rPr spc="65" dirty="0"/>
              <a:t>c</a:t>
            </a:r>
            <a:r>
              <a:rPr spc="220" dirty="0"/>
              <a:t>k</a:t>
            </a:r>
            <a:r>
              <a:rPr spc="35" dirty="0"/>
              <a:t>t</a:t>
            </a:r>
            <a:r>
              <a:rPr spc="80" dirty="0"/>
              <a:t>r</a:t>
            </a:r>
            <a:r>
              <a:rPr spc="150" dirty="0"/>
              <a:t>a</a:t>
            </a:r>
            <a:r>
              <a:rPr spc="65" dirty="0"/>
              <a:t>c</a:t>
            </a:r>
            <a:r>
              <a:rPr spc="220" dirty="0"/>
              <a:t>k</a:t>
            </a:r>
            <a:r>
              <a:rPr spc="75" dirty="0"/>
              <a:t>i</a:t>
            </a:r>
            <a:r>
              <a:rPr spc="180" dirty="0"/>
              <a:t>n</a:t>
            </a:r>
            <a:r>
              <a:rPr spc="395" dirty="0"/>
              <a:t>g</a:t>
            </a:r>
          </a:p>
        </p:txBody>
      </p:sp>
      <p:sp>
        <p:nvSpPr>
          <p:cNvPr id="4" name="object 4"/>
          <p:cNvSpPr/>
          <p:nvPr/>
        </p:nvSpPr>
        <p:spPr>
          <a:xfrm>
            <a:off x="878839" y="106172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894120"/>
            <a:ext cx="4542155" cy="649605"/>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Backtracking can then be expressed with</a:t>
            </a:r>
            <a:r>
              <a:rPr sz="1800" spc="-65" dirty="0">
                <a:latin typeface="Arial"/>
                <a:cs typeface="Arial"/>
              </a:rPr>
              <a:t> </a:t>
            </a:r>
            <a:r>
              <a:rPr sz="1800" spc="-5" dirty="0">
                <a:latin typeface="Arial"/>
                <a:cs typeface="Arial"/>
              </a:rPr>
              <a:t>the  following recursive</a:t>
            </a:r>
            <a:r>
              <a:rPr sz="1800" spc="-65" dirty="0">
                <a:latin typeface="Arial"/>
                <a:cs typeface="Arial"/>
              </a:rPr>
              <a:t> </a:t>
            </a:r>
            <a:r>
              <a:rPr sz="1800" spc="-5" dirty="0">
                <a:latin typeface="Arial"/>
                <a:cs typeface="Arial"/>
              </a:rPr>
              <a:t>algorithm.</a:t>
            </a:r>
            <a:endParaRPr sz="1800">
              <a:latin typeface="Arial"/>
              <a:cs typeface="Arial"/>
            </a:endParaRPr>
          </a:p>
        </p:txBody>
      </p:sp>
      <p:sp>
        <p:nvSpPr>
          <p:cNvPr id="6" name="object 6"/>
          <p:cNvSpPr txBox="1"/>
          <p:nvPr/>
        </p:nvSpPr>
        <p:spPr>
          <a:xfrm>
            <a:off x="1087119" y="1630686"/>
            <a:ext cx="5008880" cy="1290320"/>
          </a:xfrm>
          <a:prstGeom prst="rect">
            <a:avLst/>
          </a:prstGeom>
          <a:ln w="10160">
            <a:solidFill>
              <a:srgbClr val="CCCCCC"/>
            </a:solidFill>
          </a:ln>
        </p:spPr>
        <p:txBody>
          <a:bodyPr vert="horz" wrap="square" lIns="0" tIns="62229" rIns="0" bIns="0" rtlCol="0">
            <a:spAutoFit/>
          </a:bodyPr>
          <a:lstStyle/>
          <a:p>
            <a:pPr marL="186055" marR="3204845" indent="-122555">
              <a:lnSpc>
                <a:spcPct val="101600"/>
              </a:lnSpc>
              <a:spcBef>
                <a:spcPts val="489"/>
              </a:spcBef>
            </a:pPr>
            <a:r>
              <a:rPr sz="1050" spc="10" dirty="0">
                <a:latin typeface="Comic Sans MS"/>
                <a:cs typeface="Comic Sans MS"/>
              </a:rPr>
              <a:t>Solve(partialSolution)  Examine(partialSolution).  If</a:t>
            </a:r>
            <a:r>
              <a:rPr sz="1050" spc="-65" dirty="0">
                <a:latin typeface="Comic Sans MS"/>
                <a:cs typeface="Comic Sans MS"/>
              </a:rPr>
              <a:t> </a:t>
            </a:r>
            <a:r>
              <a:rPr sz="1050" spc="10" dirty="0">
                <a:latin typeface="Comic Sans MS"/>
                <a:cs typeface="Comic Sans MS"/>
              </a:rPr>
              <a:t>accepted</a:t>
            </a:r>
            <a:endParaRPr sz="1050">
              <a:latin typeface="Comic Sans MS"/>
              <a:cs typeface="Comic Sans MS"/>
            </a:endParaRPr>
          </a:p>
          <a:p>
            <a:pPr marL="186055" marR="1942464" indent="121920">
              <a:lnSpc>
                <a:spcPct val="101600"/>
              </a:lnSpc>
            </a:pPr>
            <a:r>
              <a:rPr sz="1050" spc="15" dirty="0">
                <a:latin typeface="Comic Sans MS"/>
                <a:cs typeface="Comic Sans MS"/>
              </a:rPr>
              <a:t>Add </a:t>
            </a:r>
            <a:r>
              <a:rPr sz="1050" spc="10" dirty="0">
                <a:latin typeface="Comic Sans MS"/>
                <a:cs typeface="Comic Sans MS"/>
              </a:rPr>
              <a:t>partialSolution to the </a:t>
            </a:r>
            <a:r>
              <a:rPr sz="1050" spc="5" dirty="0">
                <a:latin typeface="Comic Sans MS"/>
                <a:cs typeface="Comic Sans MS"/>
              </a:rPr>
              <a:t>list </a:t>
            </a:r>
            <a:r>
              <a:rPr sz="1050" spc="10" dirty="0">
                <a:latin typeface="Comic Sans MS"/>
                <a:cs typeface="Comic Sans MS"/>
              </a:rPr>
              <a:t>of solutions.  Else if</a:t>
            </a:r>
            <a:r>
              <a:rPr sz="1050" spc="-75" dirty="0">
                <a:latin typeface="Comic Sans MS"/>
                <a:cs typeface="Comic Sans MS"/>
              </a:rPr>
              <a:t> </a:t>
            </a:r>
            <a:r>
              <a:rPr sz="1050" spc="10" dirty="0">
                <a:latin typeface="Comic Sans MS"/>
                <a:cs typeface="Comic Sans MS"/>
              </a:rPr>
              <a:t>continuing</a:t>
            </a:r>
            <a:endParaRPr sz="1050">
              <a:latin typeface="Comic Sans MS"/>
              <a:cs typeface="Comic Sans MS"/>
            </a:endParaRPr>
          </a:p>
          <a:p>
            <a:pPr marL="431165" marR="2336165" indent="-122555">
              <a:lnSpc>
                <a:spcPct val="101600"/>
              </a:lnSpc>
            </a:pPr>
            <a:r>
              <a:rPr sz="1050" spc="10" dirty="0">
                <a:latin typeface="Comic Sans MS"/>
                <a:cs typeface="Comic Sans MS"/>
              </a:rPr>
              <a:t>For each p in extend(partialSolution)  Solve(p).</a:t>
            </a:r>
            <a:endParaRPr sz="1050">
              <a:latin typeface="Comic Sans MS"/>
              <a:cs typeface="Comic Sans MS"/>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6"/>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23900" y="289560"/>
            <a:ext cx="4399915" cy="707390"/>
          </a:xfrm>
          <a:prstGeom prst="rect">
            <a:avLst/>
          </a:prstGeom>
        </p:spPr>
        <p:txBody>
          <a:bodyPr vert="horz" wrap="square" lIns="0" tIns="0" rIns="0" bIns="0" rtlCol="0">
            <a:spAutoFit/>
          </a:bodyPr>
          <a:lstStyle/>
          <a:p>
            <a:pPr marL="12700" marR="5080">
              <a:lnSpc>
                <a:spcPts val="2800"/>
              </a:lnSpc>
            </a:pPr>
            <a:r>
              <a:rPr spc="145" dirty="0"/>
              <a:t>Backtracking </a:t>
            </a:r>
            <a:r>
              <a:rPr spc="-145" dirty="0"/>
              <a:t>- </a:t>
            </a:r>
            <a:r>
              <a:rPr spc="155" dirty="0"/>
              <a:t>Eight</a:t>
            </a:r>
            <a:r>
              <a:rPr spc="105" dirty="0"/>
              <a:t> </a:t>
            </a:r>
            <a:r>
              <a:rPr spc="180" dirty="0"/>
              <a:t>Queens  </a:t>
            </a:r>
            <a:r>
              <a:rPr spc="140" dirty="0"/>
              <a:t>Problem</a:t>
            </a:r>
          </a:p>
        </p:txBody>
      </p:sp>
      <p:sp>
        <p:nvSpPr>
          <p:cNvPr id="4" name="object 4"/>
          <p:cNvSpPr/>
          <p:nvPr/>
        </p:nvSpPr>
        <p:spPr>
          <a:xfrm>
            <a:off x="878839" y="141732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303276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65212" y="1249720"/>
            <a:ext cx="4770120" cy="1950085"/>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The Problem: position eight queens on a</a:t>
            </a:r>
            <a:r>
              <a:rPr sz="1800" spc="-70" dirty="0">
                <a:latin typeface="Arial"/>
                <a:cs typeface="Arial"/>
              </a:rPr>
              <a:t> </a:t>
            </a:r>
            <a:r>
              <a:rPr sz="1800" spc="-5" dirty="0">
                <a:latin typeface="Arial"/>
                <a:cs typeface="Arial"/>
              </a:rPr>
              <a:t>chess  board so that none of them attacks another  according to the rules of</a:t>
            </a:r>
            <a:r>
              <a:rPr sz="1800" spc="-70" dirty="0">
                <a:latin typeface="Arial"/>
                <a:cs typeface="Arial"/>
              </a:rPr>
              <a:t> </a:t>
            </a:r>
            <a:r>
              <a:rPr sz="1800" spc="-5" dirty="0">
                <a:latin typeface="Arial"/>
                <a:cs typeface="Arial"/>
              </a:rPr>
              <a:t>chess.</a:t>
            </a:r>
            <a:endParaRPr sz="1800">
              <a:latin typeface="Arial"/>
              <a:cs typeface="Arial"/>
            </a:endParaRPr>
          </a:p>
          <a:p>
            <a:pPr marL="421640" marR="160020">
              <a:lnSpc>
                <a:spcPct val="113599"/>
              </a:lnSpc>
              <a:spcBef>
                <a:spcPts val="870"/>
              </a:spcBef>
            </a:pPr>
            <a:r>
              <a:rPr sz="1350" spc="10" dirty="0">
                <a:latin typeface="Arial"/>
                <a:cs typeface="Arial"/>
              </a:rPr>
              <a:t>There </a:t>
            </a:r>
            <a:r>
              <a:rPr sz="1350" spc="5" dirty="0">
                <a:latin typeface="Arial"/>
                <a:cs typeface="Arial"/>
              </a:rPr>
              <a:t>are </a:t>
            </a:r>
            <a:r>
              <a:rPr sz="1350" spc="10" dirty="0">
                <a:latin typeface="Arial"/>
                <a:cs typeface="Arial"/>
              </a:rPr>
              <a:t>no two queens on </a:t>
            </a:r>
            <a:r>
              <a:rPr sz="1350" spc="5" dirty="0">
                <a:latin typeface="Arial"/>
                <a:cs typeface="Arial"/>
              </a:rPr>
              <a:t>the </a:t>
            </a:r>
            <a:r>
              <a:rPr sz="1350" spc="10" dirty="0">
                <a:latin typeface="Arial"/>
                <a:cs typeface="Arial"/>
              </a:rPr>
              <a:t>same </a:t>
            </a:r>
            <a:r>
              <a:rPr sz="1350" spc="5" dirty="0">
                <a:latin typeface="Arial"/>
                <a:cs typeface="Arial"/>
              </a:rPr>
              <a:t>row, </a:t>
            </a:r>
            <a:r>
              <a:rPr sz="1350" spc="10" dirty="0">
                <a:latin typeface="Arial"/>
                <a:cs typeface="Arial"/>
              </a:rPr>
              <a:t>column,</a:t>
            </a:r>
            <a:r>
              <a:rPr sz="1350" spc="-45" dirty="0">
                <a:latin typeface="Arial"/>
                <a:cs typeface="Arial"/>
              </a:rPr>
              <a:t> </a:t>
            </a:r>
            <a:r>
              <a:rPr sz="1350" spc="5" dirty="0">
                <a:latin typeface="Arial"/>
                <a:cs typeface="Arial"/>
              </a:rPr>
              <a:t>or  diagonal</a:t>
            </a:r>
            <a:endParaRPr sz="1350">
              <a:latin typeface="Arial"/>
              <a:cs typeface="Arial"/>
            </a:endParaRPr>
          </a:p>
          <a:p>
            <a:pPr marL="12700">
              <a:lnSpc>
                <a:spcPct val="100000"/>
              </a:lnSpc>
              <a:spcBef>
                <a:spcPts val="1050"/>
              </a:spcBef>
            </a:pPr>
            <a:r>
              <a:rPr sz="1800" spc="-10" dirty="0">
                <a:latin typeface="Arial"/>
                <a:cs typeface="Arial"/>
              </a:rPr>
              <a:t>A </a:t>
            </a:r>
            <a:r>
              <a:rPr sz="1800" spc="-5" dirty="0">
                <a:latin typeface="Arial"/>
                <a:cs typeface="Arial"/>
              </a:rPr>
              <a:t>Solution to the Eight Queens</a:t>
            </a:r>
            <a:r>
              <a:rPr sz="1800" spc="-65" dirty="0">
                <a:latin typeface="Arial"/>
                <a:cs typeface="Arial"/>
              </a:rPr>
              <a:t> </a:t>
            </a:r>
            <a:r>
              <a:rPr sz="1800" spc="-5" dirty="0">
                <a:latin typeface="Arial"/>
                <a:cs typeface="Arial"/>
              </a:rPr>
              <a:t>Problem:</a:t>
            </a:r>
            <a:endParaRPr sz="1800">
              <a:latin typeface="Arial"/>
              <a:cs typeface="Arial"/>
            </a:endParaRPr>
          </a:p>
        </p:txBody>
      </p:sp>
      <p:sp>
        <p:nvSpPr>
          <p:cNvPr id="7" name="object 2"/>
          <p:cNvSpPr>
            <a:spLocks noChangeAspect="1"/>
          </p:cNvSpPr>
          <p:nvPr/>
        </p:nvSpPr>
        <p:spPr>
          <a:xfrm>
            <a:off x="1080151" y="3252370"/>
            <a:ext cx="1899669" cy="19202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6"/>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marR="5080">
              <a:lnSpc>
                <a:spcPts val="2800"/>
              </a:lnSpc>
            </a:pPr>
            <a:r>
              <a:rPr spc="145" dirty="0"/>
              <a:t>Backtracking </a:t>
            </a:r>
            <a:r>
              <a:rPr spc="-145" dirty="0"/>
              <a:t>- </a:t>
            </a:r>
            <a:r>
              <a:rPr spc="155" dirty="0"/>
              <a:t>Eight</a:t>
            </a:r>
            <a:r>
              <a:rPr spc="105" dirty="0"/>
              <a:t> </a:t>
            </a:r>
            <a:r>
              <a:rPr spc="180" dirty="0"/>
              <a:t>Queens  </a:t>
            </a:r>
            <a:r>
              <a:rPr spc="140" dirty="0"/>
              <a:t>Problem</a:t>
            </a:r>
          </a:p>
        </p:txBody>
      </p:sp>
      <p:sp>
        <p:nvSpPr>
          <p:cNvPr id="4" name="object 4"/>
          <p:cNvSpPr/>
          <p:nvPr/>
        </p:nvSpPr>
        <p:spPr>
          <a:xfrm>
            <a:off x="878839" y="141732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271780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65212" y="1290320"/>
            <a:ext cx="4730115" cy="2456180"/>
          </a:xfrm>
          <a:prstGeom prst="rect">
            <a:avLst/>
          </a:prstGeom>
        </p:spPr>
        <p:txBody>
          <a:bodyPr vert="horz" wrap="square" lIns="0" tIns="0" rIns="0" bIns="0" rtlCol="0">
            <a:spAutoFit/>
          </a:bodyPr>
          <a:lstStyle/>
          <a:p>
            <a:pPr marL="12700">
              <a:lnSpc>
                <a:spcPct val="100000"/>
              </a:lnSpc>
            </a:pPr>
            <a:r>
              <a:rPr sz="1800" spc="-5" dirty="0">
                <a:latin typeface="Arial"/>
                <a:cs typeface="Arial"/>
              </a:rPr>
              <a:t>To examine a partial</a:t>
            </a:r>
            <a:r>
              <a:rPr sz="1800" spc="-75" dirty="0">
                <a:latin typeface="Arial"/>
                <a:cs typeface="Arial"/>
              </a:rPr>
              <a:t> </a:t>
            </a:r>
            <a:r>
              <a:rPr sz="1800" spc="-5" dirty="0">
                <a:latin typeface="Arial"/>
                <a:cs typeface="Arial"/>
              </a:rPr>
              <a:t>solution:</a:t>
            </a:r>
            <a:endParaRPr sz="1800">
              <a:latin typeface="Arial"/>
              <a:cs typeface="Arial"/>
            </a:endParaRPr>
          </a:p>
          <a:p>
            <a:pPr marL="421640" marR="1029969">
              <a:lnSpc>
                <a:spcPct val="133300"/>
              </a:lnSpc>
              <a:spcBef>
                <a:spcPts val="550"/>
              </a:spcBef>
            </a:pPr>
            <a:r>
              <a:rPr sz="1350" spc="5" dirty="0">
                <a:latin typeface="Arial"/>
                <a:cs typeface="Arial"/>
              </a:rPr>
              <a:t>If </a:t>
            </a:r>
            <a:r>
              <a:rPr sz="1350" spc="10" dirty="0">
                <a:latin typeface="Arial"/>
                <a:cs typeface="Arial"/>
              </a:rPr>
              <a:t>two queens </a:t>
            </a:r>
            <a:r>
              <a:rPr sz="1350" spc="5" dirty="0">
                <a:latin typeface="Arial"/>
                <a:cs typeface="Arial"/>
              </a:rPr>
              <a:t>attack </a:t>
            </a:r>
            <a:r>
              <a:rPr sz="1350" spc="10" dirty="0">
                <a:latin typeface="Arial"/>
                <a:cs typeface="Arial"/>
              </a:rPr>
              <a:t>each </a:t>
            </a:r>
            <a:r>
              <a:rPr sz="1350" spc="5" dirty="0">
                <a:latin typeface="Arial"/>
                <a:cs typeface="Arial"/>
              </a:rPr>
              <a:t>other, reject it.  Otherwise, if it </a:t>
            </a:r>
            <a:r>
              <a:rPr sz="1350" spc="10" dirty="0">
                <a:latin typeface="Arial"/>
                <a:cs typeface="Arial"/>
              </a:rPr>
              <a:t>has </a:t>
            </a:r>
            <a:r>
              <a:rPr sz="1350" spc="5" dirty="0">
                <a:latin typeface="Arial"/>
                <a:cs typeface="Arial"/>
              </a:rPr>
              <a:t>eight </a:t>
            </a:r>
            <a:r>
              <a:rPr sz="1350" spc="10" dirty="0">
                <a:latin typeface="Arial"/>
                <a:cs typeface="Arial"/>
              </a:rPr>
              <a:t>queens, accept</a:t>
            </a:r>
            <a:r>
              <a:rPr sz="1350" spc="-35" dirty="0">
                <a:latin typeface="Arial"/>
                <a:cs typeface="Arial"/>
              </a:rPr>
              <a:t> </a:t>
            </a:r>
            <a:r>
              <a:rPr sz="1350" spc="5" dirty="0">
                <a:latin typeface="Arial"/>
                <a:cs typeface="Arial"/>
              </a:rPr>
              <a:t>it.  Otherwise,</a:t>
            </a:r>
            <a:r>
              <a:rPr sz="1350" spc="-10" dirty="0">
                <a:latin typeface="Arial"/>
                <a:cs typeface="Arial"/>
              </a:rPr>
              <a:t> </a:t>
            </a:r>
            <a:r>
              <a:rPr sz="1350" spc="5" dirty="0">
                <a:latin typeface="Arial"/>
                <a:cs typeface="Arial"/>
              </a:rPr>
              <a:t>continue.</a:t>
            </a:r>
            <a:endParaRPr sz="1350">
              <a:latin typeface="Arial"/>
              <a:cs typeface="Arial"/>
            </a:endParaRPr>
          </a:p>
          <a:p>
            <a:pPr marL="12700">
              <a:lnSpc>
                <a:spcPct val="100000"/>
              </a:lnSpc>
              <a:spcBef>
                <a:spcPts val="1050"/>
              </a:spcBef>
            </a:pPr>
            <a:r>
              <a:rPr sz="1800" spc="-5" dirty="0">
                <a:latin typeface="Arial"/>
                <a:cs typeface="Arial"/>
              </a:rPr>
              <a:t>To extend a partial</a:t>
            </a:r>
            <a:r>
              <a:rPr sz="1800" spc="-70" dirty="0">
                <a:latin typeface="Arial"/>
                <a:cs typeface="Arial"/>
              </a:rPr>
              <a:t> </a:t>
            </a:r>
            <a:r>
              <a:rPr sz="1800" spc="-5" dirty="0">
                <a:latin typeface="Arial"/>
                <a:cs typeface="Arial"/>
              </a:rPr>
              <a:t>solution:</a:t>
            </a:r>
            <a:endParaRPr sz="1800">
              <a:latin typeface="Arial"/>
              <a:cs typeface="Arial"/>
            </a:endParaRPr>
          </a:p>
          <a:p>
            <a:pPr marL="421640">
              <a:lnSpc>
                <a:spcPct val="100000"/>
              </a:lnSpc>
              <a:spcBef>
                <a:spcPts val="1090"/>
              </a:spcBef>
            </a:pPr>
            <a:r>
              <a:rPr sz="1350" spc="10" dirty="0">
                <a:latin typeface="Arial"/>
                <a:cs typeface="Arial"/>
              </a:rPr>
              <a:t>Add </a:t>
            </a:r>
            <a:r>
              <a:rPr sz="1350" spc="5" dirty="0">
                <a:latin typeface="Arial"/>
                <a:cs typeface="Arial"/>
              </a:rPr>
              <a:t>another </a:t>
            </a:r>
            <a:r>
              <a:rPr sz="1350" spc="10" dirty="0">
                <a:latin typeface="Arial"/>
                <a:cs typeface="Arial"/>
              </a:rPr>
              <a:t>queen on an empty</a:t>
            </a:r>
            <a:r>
              <a:rPr sz="1350" spc="-55" dirty="0">
                <a:latin typeface="Arial"/>
                <a:cs typeface="Arial"/>
              </a:rPr>
              <a:t> </a:t>
            </a:r>
            <a:r>
              <a:rPr sz="1350" spc="10" dirty="0">
                <a:latin typeface="Arial"/>
                <a:cs typeface="Arial"/>
              </a:rPr>
              <a:t>square</a:t>
            </a:r>
            <a:endParaRPr sz="1350">
              <a:latin typeface="Arial"/>
              <a:cs typeface="Arial"/>
            </a:endParaRPr>
          </a:p>
          <a:p>
            <a:pPr marL="421640" marR="5080">
              <a:lnSpc>
                <a:spcPct val="113599"/>
              </a:lnSpc>
              <a:spcBef>
                <a:spcPts val="400"/>
              </a:spcBef>
            </a:pPr>
            <a:r>
              <a:rPr sz="1350" spc="10" dirty="0">
                <a:latin typeface="Arial"/>
                <a:cs typeface="Arial"/>
              </a:rPr>
              <a:t>For </a:t>
            </a:r>
            <a:r>
              <a:rPr sz="1350" spc="5" dirty="0">
                <a:latin typeface="Arial"/>
                <a:cs typeface="Arial"/>
              </a:rPr>
              <a:t>efficiency, place first </a:t>
            </a:r>
            <a:r>
              <a:rPr sz="1350" spc="10" dirty="0">
                <a:latin typeface="Arial"/>
                <a:cs typeface="Arial"/>
              </a:rPr>
              <a:t>queen </a:t>
            </a:r>
            <a:r>
              <a:rPr sz="1350" spc="5" dirty="0">
                <a:latin typeface="Arial"/>
                <a:cs typeface="Arial"/>
              </a:rPr>
              <a:t>in </a:t>
            </a:r>
            <a:r>
              <a:rPr sz="1350" spc="10" dirty="0">
                <a:latin typeface="Arial"/>
                <a:cs typeface="Arial"/>
              </a:rPr>
              <a:t>row </a:t>
            </a:r>
            <a:r>
              <a:rPr sz="1350" spc="5" dirty="0">
                <a:latin typeface="Arial"/>
                <a:cs typeface="Arial"/>
              </a:rPr>
              <a:t>1, the next in </a:t>
            </a:r>
            <a:r>
              <a:rPr sz="1350" spc="10" dirty="0">
                <a:latin typeface="Arial"/>
                <a:cs typeface="Arial"/>
              </a:rPr>
              <a:t>row  </a:t>
            </a:r>
            <a:r>
              <a:rPr sz="1350" spc="5" dirty="0">
                <a:latin typeface="Arial"/>
                <a:cs typeface="Arial"/>
              </a:rPr>
              <a:t>2, </a:t>
            </a:r>
            <a:r>
              <a:rPr sz="1350" spc="10" dirty="0">
                <a:latin typeface="Arial"/>
                <a:cs typeface="Arial"/>
              </a:rPr>
              <a:t>and so</a:t>
            </a:r>
            <a:r>
              <a:rPr sz="1350" spc="-85" dirty="0">
                <a:latin typeface="Arial"/>
                <a:cs typeface="Arial"/>
              </a:rPr>
              <a:t> </a:t>
            </a:r>
            <a:r>
              <a:rPr sz="1350" spc="10" dirty="0">
                <a:latin typeface="Arial"/>
                <a:cs typeface="Arial"/>
              </a:rPr>
              <a:t>on</a:t>
            </a:r>
            <a:endParaRPr sz="1350">
              <a:latin typeface="Arial"/>
              <a:cs typeface="Arial"/>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B</a:t>
            </a:r>
            <a:r>
              <a:rPr spc="150" dirty="0"/>
              <a:t>a</a:t>
            </a:r>
            <a:r>
              <a:rPr spc="65" dirty="0"/>
              <a:t>c</a:t>
            </a:r>
            <a:r>
              <a:rPr spc="220" dirty="0"/>
              <a:t>k</a:t>
            </a:r>
            <a:r>
              <a:rPr spc="35" dirty="0"/>
              <a:t>t</a:t>
            </a:r>
            <a:r>
              <a:rPr spc="80" dirty="0"/>
              <a:t>r</a:t>
            </a:r>
            <a:r>
              <a:rPr spc="150" dirty="0"/>
              <a:t>a</a:t>
            </a:r>
            <a:r>
              <a:rPr spc="65" dirty="0"/>
              <a:t>c</a:t>
            </a:r>
            <a:r>
              <a:rPr spc="220" dirty="0"/>
              <a:t>k</a:t>
            </a:r>
            <a:r>
              <a:rPr spc="75" dirty="0"/>
              <a:t>i</a:t>
            </a:r>
            <a:r>
              <a:rPr spc="180" dirty="0"/>
              <a:t>n</a:t>
            </a:r>
            <a:r>
              <a:rPr spc="395" dirty="0"/>
              <a:t>g</a:t>
            </a:r>
          </a:p>
        </p:txBody>
      </p:sp>
      <p:sp>
        <p:nvSpPr>
          <p:cNvPr id="4" name="object 4"/>
          <p:cNvSpPr/>
          <p:nvPr/>
        </p:nvSpPr>
        <p:spPr>
          <a:xfrm>
            <a:off x="878839" y="107188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944879"/>
            <a:ext cx="4857115" cy="911860"/>
          </a:xfrm>
          <a:prstGeom prst="rect">
            <a:avLst/>
          </a:prstGeom>
        </p:spPr>
        <p:txBody>
          <a:bodyPr vert="horz" wrap="square" lIns="0" tIns="0" rIns="0" bIns="0" rtlCol="0">
            <a:spAutoFit/>
          </a:bodyPr>
          <a:lstStyle/>
          <a:p>
            <a:pPr marL="12700">
              <a:lnSpc>
                <a:spcPct val="100000"/>
              </a:lnSpc>
            </a:pPr>
            <a:r>
              <a:rPr sz="1800" spc="-5" dirty="0">
                <a:latin typeface="Arial"/>
                <a:cs typeface="Arial"/>
              </a:rPr>
              <a:t>Provide a class</a:t>
            </a:r>
            <a:r>
              <a:rPr sz="1800" spc="-90" dirty="0">
                <a:latin typeface="Arial"/>
                <a:cs typeface="Arial"/>
              </a:rPr>
              <a:t> </a:t>
            </a:r>
            <a:r>
              <a:rPr sz="1800" spc="-5" dirty="0">
                <a:latin typeface="Courier" charset="0"/>
                <a:cs typeface="Courier" charset="0"/>
              </a:rPr>
              <a:t>PartialSolution</a:t>
            </a:r>
            <a:endParaRPr sz="1800" dirty="0">
              <a:latin typeface="Courier" charset="0"/>
              <a:cs typeface="Courier" charset="0"/>
            </a:endParaRPr>
          </a:p>
          <a:p>
            <a:pPr marL="421640">
              <a:lnSpc>
                <a:spcPct val="100000"/>
              </a:lnSpc>
              <a:spcBef>
                <a:spcPts val="1090"/>
              </a:spcBef>
            </a:pPr>
            <a:r>
              <a:rPr sz="1350" spc="5" dirty="0">
                <a:latin typeface="Arial"/>
                <a:cs typeface="Arial"/>
              </a:rPr>
              <a:t>that collects the </a:t>
            </a:r>
            <a:r>
              <a:rPr sz="1350" spc="10" dirty="0">
                <a:latin typeface="Arial"/>
                <a:cs typeface="Arial"/>
              </a:rPr>
              <a:t>queens </a:t>
            </a:r>
            <a:r>
              <a:rPr sz="1350" spc="5" dirty="0">
                <a:latin typeface="Arial"/>
                <a:cs typeface="Arial"/>
              </a:rPr>
              <a:t>in </a:t>
            </a:r>
            <a:r>
              <a:rPr sz="1350" spc="10" dirty="0">
                <a:latin typeface="Arial"/>
                <a:cs typeface="Arial"/>
              </a:rPr>
              <a:t>a </a:t>
            </a:r>
            <a:r>
              <a:rPr sz="1350" spc="5" dirty="0">
                <a:latin typeface="Arial"/>
                <a:cs typeface="Arial"/>
              </a:rPr>
              <a:t>partial</a:t>
            </a:r>
            <a:r>
              <a:rPr sz="1350" spc="15" dirty="0">
                <a:latin typeface="Arial"/>
                <a:cs typeface="Arial"/>
              </a:rPr>
              <a:t> </a:t>
            </a:r>
            <a:r>
              <a:rPr sz="1350" spc="5" dirty="0">
                <a:latin typeface="Arial"/>
                <a:cs typeface="Arial"/>
              </a:rPr>
              <a:t>solution,</a:t>
            </a:r>
            <a:endParaRPr sz="1350" dirty="0">
              <a:latin typeface="Arial"/>
              <a:cs typeface="Arial"/>
            </a:endParaRPr>
          </a:p>
          <a:p>
            <a:pPr marL="421640">
              <a:lnSpc>
                <a:spcPct val="100000"/>
              </a:lnSpc>
              <a:spcBef>
                <a:spcPts val="540"/>
              </a:spcBef>
            </a:pPr>
            <a:r>
              <a:rPr sz="1350" spc="10" dirty="0">
                <a:latin typeface="Arial"/>
                <a:cs typeface="Arial"/>
              </a:rPr>
              <a:t>and </a:t>
            </a:r>
            <a:r>
              <a:rPr sz="1350" spc="5" dirty="0">
                <a:latin typeface="Arial"/>
                <a:cs typeface="Arial"/>
              </a:rPr>
              <a:t>that </a:t>
            </a:r>
            <a:r>
              <a:rPr sz="1350" spc="10" dirty="0">
                <a:latin typeface="Arial"/>
                <a:cs typeface="Arial"/>
              </a:rPr>
              <a:t>has methods </a:t>
            </a:r>
            <a:r>
              <a:rPr sz="1350" spc="5" dirty="0">
                <a:latin typeface="Arial"/>
                <a:cs typeface="Arial"/>
              </a:rPr>
              <a:t>to </a:t>
            </a:r>
            <a:r>
              <a:rPr sz="1350" spc="10" dirty="0">
                <a:latin typeface="Arial"/>
                <a:cs typeface="Arial"/>
              </a:rPr>
              <a:t>examine and extend </a:t>
            </a:r>
            <a:r>
              <a:rPr sz="1350" spc="5" dirty="0">
                <a:latin typeface="Arial"/>
                <a:cs typeface="Arial"/>
              </a:rPr>
              <a:t>the</a:t>
            </a:r>
            <a:r>
              <a:rPr sz="1350" spc="-35" dirty="0">
                <a:latin typeface="Arial"/>
                <a:cs typeface="Arial"/>
              </a:rPr>
              <a:t> </a:t>
            </a:r>
            <a:r>
              <a:rPr sz="1350" spc="5" dirty="0">
                <a:latin typeface="Arial"/>
                <a:cs typeface="Arial"/>
              </a:rPr>
              <a:t>solution</a:t>
            </a:r>
            <a:endParaRPr sz="1350" dirty="0">
              <a:latin typeface="Arial"/>
              <a:cs typeface="Arial"/>
            </a:endParaRPr>
          </a:p>
        </p:txBody>
      </p:sp>
      <p:sp>
        <p:nvSpPr>
          <p:cNvPr id="6" name="object 6"/>
          <p:cNvSpPr txBox="1"/>
          <p:nvPr/>
        </p:nvSpPr>
        <p:spPr>
          <a:xfrm>
            <a:off x="1493519" y="1935486"/>
            <a:ext cx="4307840" cy="1040028"/>
          </a:xfrm>
          <a:prstGeom prst="rect">
            <a:avLst/>
          </a:prstGeom>
          <a:ln w="10160">
            <a:solidFill>
              <a:srgbClr val="CCCCCC"/>
            </a:solidFill>
          </a:ln>
        </p:spPr>
        <p:txBody>
          <a:bodyPr vert="horz" wrap="square" lIns="0" tIns="46990" rIns="0" bIns="0" rtlCol="0">
            <a:spAutoFit/>
          </a:bodyPr>
          <a:lstStyle/>
          <a:p>
            <a:pPr marL="60325">
              <a:lnSpc>
                <a:spcPts val="1130"/>
              </a:lnSpc>
              <a:spcBef>
                <a:spcPts val="370"/>
              </a:spcBef>
            </a:pPr>
            <a:r>
              <a:rPr sz="950" spc="10" dirty="0">
                <a:latin typeface="Courier" charset="0"/>
                <a:cs typeface="Courier" charset="0"/>
              </a:rPr>
              <a:t>public class</a:t>
            </a:r>
            <a:r>
              <a:rPr sz="950" spc="-85" dirty="0">
                <a:latin typeface="Courier" charset="0"/>
                <a:cs typeface="Courier" charset="0"/>
              </a:rPr>
              <a:t> </a:t>
            </a:r>
            <a:r>
              <a:rPr sz="950" spc="10" dirty="0">
                <a:latin typeface="Courier" charset="0"/>
                <a:cs typeface="Courier" charset="0"/>
              </a:rPr>
              <a:t>PartialSolution</a:t>
            </a:r>
            <a:endParaRPr sz="950" dirty="0">
              <a:latin typeface="Courier" charset="0"/>
              <a:cs typeface="Courier" charset="0"/>
            </a:endParaRPr>
          </a:p>
          <a:p>
            <a:pPr marL="60325">
              <a:lnSpc>
                <a:spcPts val="1120"/>
              </a:lnSpc>
            </a:pPr>
            <a:r>
              <a:rPr sz="950" spc="10" dirty="0">
                <a:latin typeface="Courier" charset="0"/>
                <a:cs typeface="Courier" charset="0"/>
              </a:rPr>
              <a:t>{</a:t>
            </a:r>
            <a:endParaRPr sz="950" dirty="0">
              <a:latin typeface="Courier" charset="0"/>
              <a:cs typeface="Courier" charset="0"/>
            </a:endParaRPr>
          </a:p>
          <a:p>
            <a:pPr marL="281940">
              <a:lnSpc>
                <a:spcPts val="1130"/>
              </a:lnSpc>
            </a:pPr>
            <a:r>
              <a:rPr sz="950" spc="10" dirty="0">
                <a:latin typeface="Courier" charset="0"/>
                <a:cs typeface="Courier" charset="0"/>
              </a:rPr>
              <a:t>private Queen[]</a:t>
            </a:r>
            <a:r>
              <a:rPr sz="950" spc="-85" dirty="0">
                <a:latin typeface="Courier" charset="0"/>
                <a:cs typeface="Courier" charset="0"/>
              </a:rPr>
              <a:t> </a:t>
            </a:r>
            <a:r>
              <a:rPr sz="950" spc="10" dirty="0">
                <a:latin typeface="Courier" charset="0"/>
                <a:cs typeface="Courier" charset="0"/>
              </a:rPr>
              <a:t>queens;</a:t>
            </a:r>
            <a:endParaRPr sz="950" dirty="0">
              <a:latin typeface="Courier" charset="0"/>
              <a:cs typeface="Courier" charset="0"/>
            </a:endParaRPr>
          </a:p>
          <a:p>
            <a:pPr>
              <a:lnSpc>
                <a:spcPct val="100000"/>
              </a:lnSpc>
              <a:spcBef>
                <a:spcPts val="7"/>
              </a:spcBef>
            </a:pPr>
            <a:endParaRPr sz="950" dirty="0">
              <a:latin typeface="Times New Roman"/>
              <a:cs typeface="Times New Roman"/>
            </a:endParaRPr>
          </a:p>
          <a:p>
            <a:pPr marL="281940">
              <a:lnSpc>
                <a:spcPts val="1130"/>
              </a:lnSpc>
            </a:pPr>
            <a:r>
              <a:rPr sz="950" spc="10" dirty="0">
                <a:latin typeface="Courier" charset="0"/>
                <a:cs typeface="Courier" charset="0"/>
              </a:rPr>
              <a:t>public int examine() { . . .</a:t>
            </a:r>
            <a:r>
              <a:rPr sz="950" spc="-85" dirty="0">
                <a:latin typeface="Courier" charset="0"/>
                <a:cs typeface="Courier" charset="0"/>
              </a:rPr>
              <a:t> </a:t>
            </a:r>
            <a:r>
              <a:rPr sz="950" spc="10" dirty="0">
                <a:latin typeface="Courier" charset="0"/>
                <a:cs typeface="Courier" charset="0"/>
              </a:rPr>
              <a:t>}</a:t>
            </a:r>
            <a:endParaRPr sz="950" dirty="0">
              <a:latin typeface="Courier" charset="0"/>
              <a:cs typeface="Courier" charset="0"/>
            </a:endParaRPr>
          </a:p>
          <a:p>
            <a:pPr marL="281940">
              <a:lnSpc>
                <a:spcPts val="1120"/>
              </a:lnSpc>
            </a:pPr>
            <a:r>
              <a:rPr sz="950" spc="10" dirty="0">
                <a:latin typeface="Courier" charset="0"/>
                <a:cs typeface="Courier" charset="0"/>
              </a:rPr>
              <a:t>public PartialSolution[] extend() { . . .</a:t>
            </a:r>
            <a:r>
              <a:rPr sz="950" spc="-80" dirty="0">
                <a:latin typeface="Courier" charset="0"/>
                <a:cs typeface="Courier" charset="0"/>
              </a:rPr>
              <a:t> </a:t>
            </a:r>
            <a:r>
              <a:rPr sz="950" spc="10" dirty="0">
                <a:latin typeface="Courier" charset="0"/>
                <a:cs typeface="Courier" charset="0"/>
              </a:rPr>
              <a:t>}</a:t>
            </a:r>
            <a:endParaRPr sz="950" dirty="0">
              <a:latin typeface="Courier" charset="0"/>
              <a:cs typeface="Courier" charset="0"/>
            </a:endParaRPr>
          </a:p>
          <a:p>
            <a:pPr marL="60325">
              <a:lnSpc>
                <a:spcPts val="1130"/>
              </a:lnSpc>
            </a:pPr>
            <a:r>
              <a:rPr sz="950" spc="10" dirty="0">
                <a:latin typeface="Courier" charset="0"/>
                <a:cs typeface="Courier" charset="0"/>
              </a:rPr>
              <a:t>}</a:t>
            </a:r>
            <a:endParaRPr sz="950" dirty="0">
              <a:latin typeface="Courier" charset="0"/>
              <a:cs typeface="Courier"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6"/>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B</a:t>
            </a:r>
            <a:r>
              <a:rPr spc="150" dirty="0"/>
              <a:t>a</a:t>
            </a:r>
            <a:r>
              <a:rPr spc="65" dirty="0"/>
              <a:t>c</a:t>
            </a:r>
            <a:r>
              <a:rPr spc="220" dirty="0"/>
              <a:t>k</a:t>
            </a:r>
            <a:r>
              <a:rPr spc="35" dirty="0"/>
              <a:t>t</a:t>
            </a:r>
            <a:r>
              <a:rPr spc="80" dirty="0"/>
              <a:t>r</a:t>
            </a:r>
            <a:r>
              <a:rPr spc="150" dirty="0"/>
              <a:t>a</a:t>
            </a:r>
            <a:r>
              <a:rPr spc="65" dirty="0"/>
              <a:t>c</a:t>
            </a:r>
            <a:r>
              <a:rPr spc="220" dirty="0"/>
              <a:t>k</a:t>
            </a:r>
            <a:r>
              <a:rPr spc="75" dirty="0"/>
              <a:t>i</a:t>
            </a:r>
            <a:r>
              <a:rPr spc="180" dirty="0"/>
              <a:t>n</a:t>
            </a:r>
            <a:r>
              <a:rPr spc="395" dirty="0"/>
              <a:t>g</a:t>
            </a:r>
          </a:p>
        </p:txBody>
      </p:sp>
      <p:sp>
        <p:nvSpPr>
          <p:cNvPr id="4" name="object 4"/>
          <p:cNvSpPr/>
          <p:nvPr/>
        </p:nvSpPr>
        <p:spPr>
          <a:xfrm>
            <a:off x="878839" y="1061726"/>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txBox="1"/>
          <p:nvPr/>
        </p:nvSpPr>
        <p:spPr>
          <a:xfrm>
            <a:off x="1065212" y="894120"/>
            <a:ext cx="4933315" cy="649605"/>
          </a:xfrm>
          <a:prstGeom prst="rect">
            <a:avLst/>
          </a:prstGeom>
        </p:spPr>
        <p:txBody>
          <a:bodyPr vert="horz" wrap="square" lIns="0" tIns="0" rIns="0" bIns="0" rtlCol="0">
            <a:spAutoFit/>
          </a:bodyPr>
          <a:lstStyle/>
          <a:p>
            <a:pPr marL="12700" marR="5080">
              <a:lnSpc>
                <a:spcPct val="114799"/>
              </a:lnSpc>
            </a:pPr>
            <a:r>
              <a:rPr sz="1800" spc="-5" dirty="0">
                <a:latin typeface="Arial"/>
                <a:cs typeface="Arial"/>
              </a:rPr>
              <a:t>The examine method simply checks whether</a:t>
            </a:r>
            <a:r>
              <a:rPr sz="1800" spc="-75" dirty="0">
                <a:latin typeface="Arial"/>
                <a:cs typeface="Arial"/>
              </a:rPr>
              <a:t> </a:t>
            </a:r>
            <a:r>
              <a:rPr sz="1800" spc="-5" dirty="0">
                <a:latin typeface="Arial"/>
                <a:cs typeface="Arial"/>
              </a:rPr>
              <a:t>two  queens attack each</a:t>
            </a:r>
            <a:r>
              <a:rPr sz="1800" spc="-85" dirty="0">
                <a:latin typeface="Arial"/>
                <a:cs typeface="Arial"/>
              </a:rPr>
              <a:t> </a:t>
            </a:r>
            <a:r>
              <a:rPr sz="1800" spc="-5" dirty="0">
                <a:latin typeface="Arial"/>
                <a:cs typeface="Arial"/>
              </a:rPr>
              <a:t>other:</a:t>
            </a:r>
            <a:endParaRPr sz="1800">
              <a:latin typeface="Arial"/>
              <a:cs typeface="Arial"/>
            </a:endParaRPr>
          </a:p>
        </p:txBody>
      </p:sp>
      <p:sp>
        <p:nvSpPr>
          <p:cNvPr id="6" name="object 6"/>
          <p:cNvSpPr txBox="1"/>
          <p:nvPr/>
        </p:nvSpPr>
        <p:spPr>
          <a:xfrm>
            <a:off x="1087119" y="1630686"/>
            <a:ext cx="5008880" cy="2103120"/>
          </a:xfrm>
          <a:prstGeom prst="rect">
            <a:avLst/>
          </a:prstGeom>
          <a:ln w="10160">
            <a:solidFill>
              <a:srgbClr val="CCCCCC"/>
            </a:solidFill>
          </a:ln>
        </p:spPr>
        <p:txBody>
          <a:bodyPr vert="horz" wrap="square" lIns="0" tIns="2222" rIns="0" bIns="0" rtlCol="0">
            <a:spAutoFit/>
          </a:bodyPr>
          <a:lstStyle/>
          <a:p>
            <a:pPr>
              <a:lnSpc>
                <a:spcPct val="100000"/>
              </a:lnSpc>
              <a:spcBef>
                <a:spcPts val="17"/>
              </a:spcBef>
            </a:pPr>
            <a:endParaRPr sz="550" dirty="0">
              <a:latin typeface="Times New Roman"/>
              <a:cs typeface="Times New Roman"/>
            </a:endParaRPr>
          </a:p>
          <a:p>
            <a:pPr marL="63500">
              <a:lnSpc>
                <a:spcPct val="100000"/>
              </a:lnSpc>
            </a:pPr>
            <a:r>
              <a:rPr sz="750" dirty="0">
                <a:latin typeface="Courier" charset="0"/>
                <a:cs typeface="Courier" charset="0"/>
              </a:rPr>
              <a:t>public int</a:t>
            </a:r>
            <a:r>
              <a:rPr sz="750" spc="-80" dirty="0">
                <a:latin typeface="Courier" charset="0"/>
                <a:cs typeface="Courier" charset="0"/>
              </a:rPr>
              <a:t> </a:t>
            </a:r>
            <a:r>
              <a:rPr sz="750" dirty="0">
                <a:latin typeface="Courier" charset="0"/>
                <a:cs typeface="Courier" charset="0"/>
              </a:rPr>
              <a:t>examine()</a:t>
            </a:r>
          </a:p>
          <a:p>
            <a:pPr marL="63500">
              <a:lnSpc>
                <a:spcPct val="100000"/>
              </a:lnSpc>
              <a:spcBef>
                <a:spcPts val="380"/>
              </a:spcBef>
            </a:pPr>
            <a:r>
              <a:rPr sz="750" dirty="0">
                <a:latin typeface="Courier" charset="0"/>
                <a:cs typeface="Courier" charset="0"/>
              </a:rPr>
              <a:t>{</a:t>
            </a:r>
          </a:p>
          <a:p>
            <a:pPr marL="236220">
              <a:lnSpc>
                <a:spcPct val="100000"/>
              </a:lnSpc>
              <a:spcBef>
                <a:spcPts val="380"/>
              </a:spcBef>
            </a:pPr>
            <a:r>
              <a:rPr sz="750" dirty="0">
                <a:latin typeface="Courier" charset="0"/>
                <a:cs typeface="Courier" charset="0"/>
              </a:rPr>
              <a:t>for (int i = 0; i &lt; queens.length;</a:t>
            </a:r>
            <a:r>
              <a:rPr sz="750" spc="-65" dirty="0">
                <a:latin typeface="Courier" charset="0"/>
                <a:cs typeface="Courier" charset="0"/>
              </a:rPr>
              <a:t> </a:t>
            </a:r>
            <a:r>
              <a:rPr sz="750" dirty="0">
                <a:latin typeface="Courier" charset="0"/>
                <a:cs typeface="Courier" charset="0"/>
              </a:rPr>
              <a:t>i++)</a:t>
            </a:r>
          </a:p>
          <a:p>
            <a:pPr marL="236220">
              <a:lnSpc>
                <a:spcPct val="100000"/>
              </a:lnSpc>
              <a:spcBef>
                <a:spcPts val="380"/>
              </a:spcBef>
            </a:pPr>
            <a:r>
              <a:rPr sz="750" dirty="0">
                <a:latin typeface="Courier" charset="0"/>
                <a:cs typeface="Courier" charset="0"/>
              </a:rPr>
              <a:t>{</a:t>
            </a:r>
          </a:p>
          <a:p>
            <a:pPr marL="408940">
              <a:lnSpc>
                <a:spcPct val="100000"/>
              </a:lnSpc>
              <a:spcBef>
                <a:spcPts val="380"/>
              </a:spcBef>
            </a:pPr>
            <a:r>
              <a:rPr sz="750" dirty="0">
                <a:latin typeface="Courier" charset="0"/>
                <a:cs typeface="Courier" charset="0"/>
              </a:rPr>
              <a:t>for (int j = i + 1; j &lt; queens.length;</a:t>
            </a:r>
            <a:r>
              <a:rPr sz="750" spc="-65" dirty="0">
                <a:latin typeface="Courier" charset="0"/>
                <a:cs typeface="Courier" charset="0"/>
              </a:rPr>
              <a:t> </a:t>
            </a:r>
            <a:r>
              <a:rPr sz="750" dirty="0">
                <a:latin typeface="Courier" charset="0"/>
                <a:cs typeface="Courier" charset="0"/>
              </a:rPr>
              <a:t>j++)</a:t>
            </a:r>
          </a:p>
          <a:p>
            <a:pPr marL="408940">
              <a:lnSpc>
                <a:spcPct val="100000"/>
              </a:lnSpc>
              <a:spcBef>
                <a:spcPts val="380"/>
              </a:spcBef>
            </a:pPr>
            <a:r>
              <a:rPr sz="750" dirty="0">
                <a:latin typeface="Courier" charset="0"/>
                <a:cs typeface="Courier" charset="0"/>
              </a:rPr>
              <a:t>{</a:t>
            </a:r>
          </a:p>
          <a:p>
            <a:pPr marL="581660">
              <a:lnSpc>
                <a:spcPct val="100000"/>
              </a:lnSpc>
              <a:spcBef>
                <a:spcPts val="380"/>
              </a:spcBef>
            </a:pPr>
            <a:r>
              <a:rPr sz="750" dirty="0">
                <a:latin typeface="Courier" charset="0"/>
                <a:cs typeface="Courier" charset="0"/>
              </a:rPr>
              <a:t>if (queens[i].attacks(queens[j])) { return ABANDON;</a:t>
            </a:r>
            <a:r>
              <a:rPr sz="750" spc="-45" dirty="0">
                <a:latin typeface="Courier" charset="0"/>
                <a:cs typeface="Courier" charset="0"/>
              </a:rPr>
              <a:t> </a:t>
            </a:r>
            <a:r>
              <a:rPr sz="750" dirty="0">
                <a:latin typeface="Courier" charset="0"/>
                <a:cs typeface="Courier" charset="0"/>
              </a:rPr>
              <a:t>}</a:t>
            </a:r>
          </a:p>
          <a:p>
            <a:pPr marL="408940">
              <a:lnSpc>
                <a:spcPct val="100000"/>
              </a:lnSpc>
              <a:spcBef>
                <a:spcPts val="380"/>
              </a:spcBef>
            </a:pPr>
            <a:r>
              <a:rPr sz="750" dirty="0">
                <a:latin typeface="Courier" charset="0"/>
                <a:cs typeface="Courier" charset="0"/>
              </a:rPr>
              <a:t>}</a:t>
            </a:r>
          </a:p>
          <a:p>
            <a:pPr marL="236220">
              <a:lnSpc>
                <a:spcPct val="100000"/>
              </a:lnSpc>
              <a:spcBef>
                <a:spcPts val="380"/>
              </a:spcBef>
            </a:pPr>
            <a:r>
              <a:rPr sz="750" dirty="0">
                <a:latin typeface="Courier" charset="0"/>
                <a:cs typeface="Courier" charset="0"/>
              </a:rPr>
              <a:t>}</a:t>
            </a:r>
          </a:p>
          <a:p>
            <a:pPr marL="236220" marR="1991995">
              <a:lnSpc>
                <a:spcPct val="142200"/>
              </a:lnSpc>
            </a:pPr>
            <a:r>
              <a:rPr sz="750" dirty="0">
                <a:latin typeface="Courier" charset="0"/>
                <a:cs typeface="Courier" charset="0"/>
              </a:rPr>
              <a:t>if (queens.length == NQUEENS) { return ACCEPT; }  else { return CONTINUE;</a:t>
            </a:r>
            <a:r>
              <a:rPr sz="750" spc="-75" dirty="0">
                <a:latin typeface="Courier" charset="0"/>
                <a:cs typeface="Courier" charset="0"/>
              </a:rPr>
              <a:t> </a:t>
            </a:r>
            <a:r>
              <a:rPr sz="750" dirty="0">
                <a:latin typeface="Courier" charset="0"/>
                <a:cs typeface="Courier" charset="0"/>
              </a:rPr>
              <a:t>}</a:t>
            </a:r>
          </a:p>
          <a:p>
            <a:pPr marL="63500">
              <a:lnSpc>
                <a:spcPct val="100000"/>
              </a:lnSpc>
              <a:spcBef>
                <a:spcPts val="380"/>
              </a:spcBef>
            </a:pPr>
            <a:r>
              <a:rPr sz="750" dirty="0">
                <a:latin typeface="Courier" charset="0"/>
                <a:cs typeface="Courier"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p:nvPr/>
        </p:nvSpPr>
        <p:spPr>
          <a:xfrm>
            <a:off x="1493519" y="1925327"/>
            <a:ext cx="4307840" cy="3261360"/>
          </a:xfrm>
          <a:custGeom>
            <a:avLst/>
            <a:gdLst/>
            <a:ahLst/>
            <a:cxnLst/>
            <a:rect l="l" t="t" r="r" b="b"/>
            <a:pathLst>
              <a:path w="4307840" h="3261360">
                <a:moveTo>
                  <a:pt x="0" y="0"/>
                </a:moveTo>
                <a:lnTo>
                  <a:pt x="4307840" y="0"/>
                </a:lnTo>
                <a:lnTo>
                  <a:pt x="4307840" y="3261360"/>
                </a:lnTo>
                <a:lnTo>
                  <a:pt x="0" y="3261360"/>
                </a:lnTo>
                <a:lnTo>
                  <a:pt x="0" y="0"/>
                </a:lnTo>
                <a:close/>
              </a:path>
            </a:pathLst>
          </a:custGeom>
          <a:ln w="10160">
            <a:solidFill>
              <a:srgbClr val="CCCCC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B</a:t>
            </a:r>
            <a:r>
              <a:rPr spc="150" dirty="0"/>
              <a:t>a</a:t>
            </a:r>
            <a:r>
              <a:rPr spc="65" dirty="0"/>
              <a:t>c</a:t>
            </a:r>
            <a:r>
              <a:rPr spc="220" dirty="0"/>
              <a:t>k</a:t>
            </a:r>
            <a:r>
              <a:rPr spc="35" dirty="0"/>
              <a:t>t</a:t>
            </a:r>
            <a:r>
              <a:rPr spc="80" dirty="0"/>
              <a:t>r</a:t>
            </a:r>
            <a:r>
              <a:rPr spc="150" dirty="0"/>
              <a:t>a</a:t>
            </a:r>
            <a:r>
              <a:rPr spc="65" dirty="0"/>
              <a:t>c</a:t>
            </a:r>
            <a:r>
              <a:rPr spc="220" dirty="0"/>
              <a:t>k</a:t>
            </a:r>
            <a:r>
              <a:rPr spc="75" dirty="0"/>
              <a:t>i</a:t>
            </a:r>
            <a:r>
              <a:rPr spc="180" dirty="0"/>
              <a:t>n</a:t>
            </a:r>
            <a:r>
              <a:rPr spc="395" dirty="0"/>
              <a:t>g</a:t>
            </a:r>
          </a:p>
        </p:txBody>
      </p:sp>
      <p:sp>
        <p:nvSpPr>
          <p:cNvPr id="5" name="object 5"/>
          <p:cNvSpPr/>
          <p:nvPr/>
        </p:nvSpPr>
        <p:spPr>
          <a:xfrm>
            <a:off x="878839" y="1061727"/>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txBox="1"/>
          <p:nvPr/>
        </p:nvSpPr>
        <p:spPr>
          <a:xfrm>
            <a:off x="1065212" y="934720"/>
            <a:ext cx="4334510" cy="911860"/>
          </a:xfrm>
          <a:prstGeom prst="rect">
            <a:avLst/>
          </a:prstGeom>
        </p:spPr>
        <p:txBody>
          <a:bodyPr vert="horz" wrap="square" lIns="0" tIns="0" rIns="0" bIns="0" rtlCol="0">
            <a:spAutoFit/>
          </a:bodyPr>
          <a:lstStyle/>
          <a:p>
            <a:pPr marL="12700">
              <a:lnSpc>
                <a:spcPct val="100000"/>
              </a:lnSpc>
            </a:pPr>
            <a:r>
              <a:rPr sz="1800" spc="-5" dirty="0">
                <a:latin typeface="Arial"/>
                <a:cs typeface="Arial"/>
              </a:rPr>
              <a:t>The extend method takes a given</a:t>
            </a:r>
            <a:r>
              <a:rPr sz="1800" spc="-70" dirty="0">
                <a:latin typeface="Arial"/>
                <a:cs typeface="Arial"/>
              </a:rPr>
              <a:t> </a:t>
            </a:r>
            <a:r>
              <a:rPr sz="1800" spc="-5" dirty="0">
                <a:latin typeface="Arial"/>
                <a:cs typeface="Arial"/>
              </a:rPr>
              <a:t>solution</a:t>
            </a:r>
            <a:endParaRPr sz="1800">
              <a:latin typeface="Arial"/>
              <a:cs typeface="Arial"/>
            </a:endParaRPr>
          </a:p>
          <a:p>
            <a:pPr marL="421640">
              <a:lnSpc>
                <a:spcPct val="100000"/>
              </a:lnSpc>
              <a:spcBef>
                <a:spcPts val="1090"/>
              </a:spcBef>
            </a:pPr>
            <a:r>
              <a:rPr sz="1350" spc="10" dirty="0">
                <a:latin typeface="Arial"/>
                <a:cs typeface="Arial"/>
              </a:rPr>
              <a:t>And makes </a:t>
            </a:r>
            <a:r>
              <a:rPr sz="1350" spc="5" dirty="0">
                <a:latin typeface="Arial"/>
                <a:cs typeface="Arial"/>
              </a:rPr>
              <a:t>eight copies of</a:t>
            </a:r>
            <a:r>
              <a:rPr sz="1350" spc="-35" dirty="0">
                <a:latin typeface="Arial"/>
                <a:cs typeface="Arial"/>
              </a:rPr>
              <a:t> </a:t>
            </a:r>
            <a:r>
              <a:rPr sz="1350" spc="5" dirty="0">
                <a:latin typeface="Arial"/>
                <a:cs typeface="Arial"/>
              </a:rPr>
              <a:t>it.</a:t>
            </a:r>
            <a:endParaRPr sz="1350">
              <a:latin typeface="Arial"/>
              <a:cs typeface="Arial"/>
            </a:endParaRPr>
          </a:p>
          <a:p>
            <a:pPr marL="421640">
              <a:lnSpc>
                <a:spcPct val="100000"/>
              </a:lnSpc>
              <a:spcBef>
                <a:spcPts val="540"/>
              </a:spcBef>
            </a:pPr>
            <a:r>
              <a:rPr sz="1350" spc="10" dirty="0">
                <a:latin typeface="Arial"/>
                <a:cs typeface="Arial"/>
              </a:rPr>
              <a:t>Each copy </a:t>
            </a:r>
            <a:r>
              <a:rPr sz="1350" spc="5" dirty="0">
                <a:latin typeface="Arial"/>
                <a:cs typeface="Arial"/>
              </a:rPr>
              <a:t>gets </a:t>
            </a:r>
            <a:r>
              <a:rPr sz="1350" spc="10" dirty="0">
                <a:latin typeface="Arial"/>
                <a:cs typeface="Arial"/>
              </a:rPr>
              <a:t>a new queen </a:t>
            </a:r>
            <a:r>
              <a:rPr sz="1350" spc="5" dirty="0">
                <a:latin typeface="Arial"/>
                <a:cs typeface="Arial"/>
              </a:rPr>
              <a:t>in </a:t>
            </a:r>
            <a:r>
              <a:rPr sz="1350" spc="10" dirty="0">
                <a:latin typeface="Arial"/>
                <a:cs typeface="Arial"/>
              </a:rPr>
              <a:t>a </a:t>
            </a:r>
            <a:r>
              <a:rPr sz="1350" spc="5" dirty="0">
                <a:latin typeface="Arial"/>
                <a:cs typeface="Arial"/>
              </a:rPr>
              <a:t>different</a:t>
            </a:r>
            <a:r>
              <a:rPr sz="1350" spc="-45" dirty="0">
                <a:latin typeface="Arial"/>
                <a:cs typeface="Arial"/>
              </a:rPr>
              <a:t> </a:t>
            </a:r>
            <a:r>
              <a:rPr sz="1350" spc="10" dirty="0">
                <a:latin typeface="Arial"/>
                <a:cs typeface="Arial"/>
              </a:rPr>
              <a:t>column.</a:t>
            </a:r>
            <a:endParaRPr sz="1350">
              <a:latin typeface="Arial"/>
              <a:cs typeface="Arial"/>
            </a:endParaRPr>
          </a:p>
        </p:txBody>
      </p:sp>
      <p:sp>
        <p:nvSpPr>
          <p:cNvPr id="7" name="object 7"/>
          <p:cNvSpPr txBox="1"/>
          <p:nvPr/>
        </p:nvSpPr>
        <p:spPr>
          <a:xfrm>
            <a:off x="1546382" y="1977390"/>
            <a:ext cx="4392295" cy="3142615"/>
          </a:xfrm>
          <a:prstGeom prst="rect">
            <a:avLst/>
          </a:prstGeom>
        </p:spPr>
        <p:txBody>
          <a:bodyPr vert="horz" wrap="square" lIns="0" tIns="0" rIns="0" bIns="0" rtlCol="0">
            <a:spAutoFit/>
          </a:bodyPr>
          <a:lstStyle/>
          <a:p>
            <a:pPr marL="12700">
              <a:lnSpc>
                <a:spcPts val="1130"/>
              </a:lnSpc>
            </a:pPr>
            <a:r>
              <a:rPr sz="950" spc="10" dirty="0">
                <a:latin typeface="Courier" charset="0"/>
                <a:cs typeface="Courier" charset="0"/>
              </a:rPr>
              <a:t>public PartialSolution[]</a:t>
            </a:r>
            <a:r>
              <a:rPr sz="950" spc="-80" dirty="0">
                <a:latin typeface="Courier" charset="0"/>
                <a:cs typeface="Courier" charset="0"/>
              </a:rPr>
              <a:t> </a:t>
            </a:r>
            <a:r>
              <a:rPr sz="950" spc="10" dirty="0">
                <a:latin typeface="Courier" charset="0"/>
                <a:cs typeface="Courier" charset="0"/>
              </a:rPr>
              <a:t>extend()</a:t>
            </a:r>
            <a:endParaRPr sz="950" dirty="0">
              <a:latin typeface="Courier" charset="0"/>
              <a:cs typeface="Courier" charset="0"/>
            </a:endParaRPr>
          </a:p>
          <a:p>
            <a:pPr marL="12700">
              <a:lnSpc>
                <a:spcPts val="1120"/>
              </a:lnSpc>
            </a:pPr>
            <a:r>
              <a:rPr sz="950" spc="10" dirty="0">
                <a:latin typeface="Courier" charset="0"/>
                <a:cs typeface="Courier" charset="0"/>
              </a:rPr>
              <a:t>{</a:t>
            </a:r>
            <a:endParaRPr sz="950" dirty="0">
              <a:latin typeface="Courier" charset="0"/>
              <a:cs typeface="Courier" charset="0"/>
            </a:endParaRPr>
          </a:p>
          <a:p>
            <a:pPr marL="234315" marR="5080">
              <a:lnSpc>
                <a:spcPts val="1120"/>
              </a:lnSpc>
              <a:spcBef>
                <a:spcPts val="45"/>
              </a:spcBef>
            </a:pPr>
            <a:r>
              <a:rPr sz="950" spc="10" dirty="0">
                <a:latin typeface="Courier" charset="0"/>
                <a:cs typeface="Courier" charset="0"/>
              </a:rPr>
              <a:t>// Generate a new solution for each column  PartialSolution[] result = new</a:t>
            </a:r>
            <a:r>
              <a:rPr sz="950" spc="-75" dirty="0">
                <a:latin typeface="Courier" charset="0"/>
                <a:cs typeface="Courier" charset="0"/>
              </a:rPr>
              <a:t> </a:t>
            </a:r>
            <a:r>
              <a:rPr sz="950" spc="10" dirty="0">
                <a:latin typeface="Courier" charset="0"/>
                <a:cs typeface="Courier" charset="0"/>
              </a:rPr>
              <a:t>PartialSolution[NQUEENS];  for (int i = 0; i &lt; result.length;</a:t>
            </a:r>
            <a:r>
              <a:rPr sz="950" spc="-80" dirty="0">
                <a:latin typeface="Courier" charset="0"/>
                <a:cs typeface="Courier" charset="0"/>
              </a:rPr>
              <a:t> </a:t>
            </a:r>
            <a:r>
              <a:rPr sz="950" spc="10" dirty="0">
                <a:latin typeface="Courier" charset="0"/>
                <a:cs typeface="Courier" charset="0"/>
              </a:rPr>
              <a:t>i++)</a:t>
            </a:r>
            <a:endParaRPr sz="950" dirty="0">
              <a:latin typeface="Courier" charset="0"/>
              <a:cs typeface="Courier" charset="0"/>
            </a:endParaRPr>
          </a:p>
          <a:p>
            <a:pPr marL="234315">
              <a:lnSpc>
                <a:spcPts val="1075"/>
              </a:lnSpc>
            </a:pPr>
            <a:r>
              <a:rPr sz="950" spc="10" dirty="0">
                <a:latin typeface="Courier" charset="0"/>
                <a:cs typeface="Courier" charset="0"/>
              </a:rPr>
              <a:t>{</a:t>
            </a:r>
            <a:endParaRPr sz="950" dirty="0">
              <a:latin typeface="Courier" charset="0"/>
              <a:cs typeface="Courier" charset="0"/>
            </a:endParaRPr>
          </a:p>
          <a:p>
            <a:pPr marL="456565">
              <a:lnSpc>
                <a:spcPts val="1130"/>
              </a:lnSpc>
            </a:pPr>
            <a:r>
              <a:rPr sz="950" spc="10" dirty="0">
                <a:latin typeface="Courier" charset="0"/>
                <a:cs typeface="Courier" charset="0"/>
              </a:rPr>
              <a:t>int size =</a:t>
            </a:r>
            <a:r>
              <a:rPr sz="950" spc="-85" dirty="0">
                <a:latin typeface="Courier" charset="0"/>
                <a:cs typeface="Courier" charset="0"/>
              </a:rPr>
              <a:t> </a:t>
            </a:r>
            <a:r>
              <a:rPr sz="950" spc="10" dirty="0">
                <a:latin typeface="Courier" charset="0"/>
                <a:cs typeface="Courier" charset="0"/>
              </a:rPr>
              <a:t>queens.length;</a:t>
            </a:r>
            <a:endParaRPr sz="950" dirty="0">
              <a:latin typeface="Courier" charset="0"/>
              <a:cs typeface="Courier" charset="0"/>
            </a:endParaRPr>
          </a:p>
          <a:p>
            <a:pPr>
              <a:lnSpc>
                <a:spcPct val="100000"/>
              </a:lnSpc>
              <a:spcBef>
                <a:spcPts val="4"/>
              </a:spcBef>
            </a:pPr>
            <a:endParaRPr sz="1000" dirty="0">
              <a:latin typeface="Times New Roman"/>
              <a:cs typeface="Times New Roman"/>
            </a:endParaRPr>
          </a:p>
          <a:p>
            <a:pPr marL="456565" marR="226695">
              <a:lnSpc>
                <a:spcPts val="1120"/>
              </a:lnSpc>
            </a:pPr>
            <a:r>
              <a:rPr sz="950" spc="10" dirty="0">
                <a:latin typeface="Courier" charset="0"/>
                <a:cs typeface="Courier" charset="0"/>
              </a:rPr>
              <a:t>// The new solution has one more row than this</a:t>
            </a:r>
            <a:r>
              <a:rPr sz="950" spc="-80" dirty="0">
                <a:latin typeface="Courier" charset="0"/>
                <a:cs typeface="Courier" charset="0"/>
              </a:rPr>
              <a:t> </a:t>
            </a:r>
            <a:r>
              <a:rPr sz="950" spc="10" dirty="0">
                <a:latin typeface="Courier" charset="0"/>
                <a:cs typeface="Courier" charset="0"/>
              </a:rPr>
              <a:t>one  result[i] = new PartialSolution(size +</a:t>
            </a:r>
            <a:r>
              <a:rPr sz="950" spc="-80" dirty="0">
                <a:latin typeface="Courier" charset="0"/>
                <a:cs typeface="Courier" charset="0"/>
              </a:rPr>
              <a:t> </a:t>
            </a:r>
            <a:r>
              <a:rPr sz="950" spc="10" dirty="0">
                <a:latin typeface="Courier" charset="0"/>
                <a:cs typeface="Courier" charset="0"/>
              </a:rPr>
              <a:t>1);</a:t>
            </a:r>
            <a:endParaRPr sz="950" dirty="0">
              <a:latin typeface="Courier" charset="0"/>
              <a:cs typeface="Courier" charset="0"/>
            </a:endParaRPr>
          </a:p>
          <a:p>
            <a:pPr>
              <a:lnSpc>
                <a:spcPct val="100000"/>
              </a:lnSpc>
              <a:spcBef>
                <a:spcPts val="27"/>
              </a:spcBef>
            </a:pPr>
            <a:endParaRPr sz="950" dirty="0">
              <a:latin typeface="Times New Roman"/>
              <a:cs typeface="Times New Roman"/>
            </a:endParaRPr>
          </a:p>
          <a:p>
            <a:pPr marL="456565" marR="1115060">
              <a:lnSpc>
                <a:spcPts val="1120"/>
              </a:lnSpc>
            </a:pPr>
            <a:r>
              <a:rPr sz="950" spc="10" dirty="0">
                <a:latin typeface="Courier" charset="0"/>
                <a:cs typeface="Courier" charset="0"/>
              </a:rPr>
              <a:t>// Copy this solution into the new</a:t>
            </a:r>
            <a:r>
              <a:rPr sz="950" spc="-80" dirty="0">
                <a:latin typeface="Courier" charset="0"/>
                <a:cs typeface="Courier" charset="0"/>
              </a:rPr>
              <a:t> </a:t>
            </a:r>
            <a:r>
              <a:rPr sz="950" spc="10" dirty="0">
                <a:latin typeface="Courier" charset="0"/>
                <a:cs typeface="Courier" charset="0"/>
              </a:rPr>
              <a:t>one  for (int j = 0; j &lt; size;</a:t>
            </a:r>
            <a:r>
              <a:rPr sz="950" spc="-85" dirty="0">
                <a:latin typeface="Courier" charset="0"/>
                <a:cs typeface="Courier" charset="0"/>
              </a:rPr>
              <a:t> </a:t>
            </a:r>
            <a:r>
              <a:rPr sz="950" spc="10" dirty="0">
                <a:latin typeface="Courier" charset="0"/>
                <a:cs typeface="Courier" charset="0"/>
              </a:rPr>
              <a:t>j++)</a:t>
            </a:r>
            <a:endParaRPr sz="950" dirty="0">
              <a:latin typeface="Courier" charset="0"/>
              <a:cs typeface="Courier" charset="0"/>
            </a:endParaRPr>
          </a:p>
          <a:p>
            <a:pPr marL="456565">
              <a:lnSpc>
                <a:spcPts val="1075"/>
              </a:lnSpc>
            </a:pPr>
            <a:r>
              <a:rPr sz="950" spc="10" dirty="0">
                <a:latin typeface="Courier" charset="0"/>
                <a:cs typeface="Courier" charset="0"/>
              </a:rPr>
              <a:t>{</a:t>
            </a:r>
            <a:endParaRPr sz="950" dirty="0">
              <a:latin typeface="Courier" charset="0"/>
              <a:cs typeface="Courier" charset="0"/>
            </a:endParaRPr>
          </a:p>
          <a:p>
            <a:pPr marL="678180">
              <a:lnSpc>
                <a:spcPts val="1120"/>
              </a:lnSpc>
            </a:pPr>
            <a:r>
              <a:rPr sz="950" spc="10" dirty="0">
                <a:latin typeface="Courier" charset="0"/>
                <a:cs typeface="Courier" charset="0"/>
              </a:rPr>
              <a:t>result[i].queens[j] =</a:t>
            </a:r>
            <a:r>
              <a:rPr sz="950" spc="-80" dirty="0">
                <a:latin typeface="Courier" charset="0"/>
                <a:cs typeface="Courier" charset="0"/>
              </a:rPr>
              <a:t> </a:t>
            </a:r>
            <a:r>
              <a:rPr sz="950" spc="10" dirty="0">
                <a:latin typeface="Courier" charset="0"/>
                <a:cs typeface="Courier" charset="0"/>
              </a:rPr>
              <a:t>queens[j];</a:t>
            </a:r>
            <a:endParaRPr sz="950" dirty="0">
              <a:latin typeface="Courier" charset="0"/>
              <a:cs typeface="Courier" charset="0"/>
            </a:endParaRPr>
          </a:p>
          <a:p>
            <a:pPr marL="456565">
              <a:lnSpc>
                <a:spcPts val="1130"/>
              </a:lnSpc>
            </a:pPr>
            <a:r>
              <a:rPr sz="950" spc="10" dirty="0">
                <a:latin typeface="Courier" charset="0"/>
                <a:cs typeface="Courier" charset="0"/>
              </a:rPr>
              <a:t>}</a:t>
            </a:r>
            <a:endParaRPr sz="950" dirty="0">
              <a:latin typeface="Courier" charset="0"/>
              <a:cs typeface="Courier" charset="0"/>
            </a:endParaRPr>
          </a:p>
          <a:p>
            <a:pPr>
              <a:lnSpc>
                <a:spcPct val="100000"/>
              </a:lnSpc>
              <a:spcBef>
                <a:spcPts val="4"/>
              </a:spcBef>
            </a:pPr>
            <a:endParaRPr sz="1000" dirty="0">
              <a:latin typeface="Times New Roman"/>
              <a:cs typeface="Times New Roman"/>
            </a:endParaRPr>
          </a:p>
          <a:p>
            <a:pPr marL="456565" marR="671830">
              <a:lnSpc>
                <a:spcPts val="1120"/>
              </a:lnSpc>
            </a:pPr>
            <a:r>
              <a:rPr sz="950" spc="10" dirty="0">
                <a:latin typeface="Courier" charset="0"/>
                <a:cs typeface="Courier" charset="0"/>
              </a:rPr>
              <a:t>// Append the new queen into the ith column  result[i].queens[size] = new Queen(size,</a:t>
            </a:r>
            <a:r>
              <a:rPr sz="950" spc="-80" dirty="0">
                <a:latin typeface="Courier" charset="0"/>
                <a:cs typeface="Courier" charset="0"/>
              </a:rPr>
              <a:t> </a:t>
            </a:r>
            <a:r>
              <a:rPr sz="950" spc="10" dirty="0">
                <a:latin typeface="Courier" charset="0"/>
                <a:cs typeface="Courier" charset="0"/>
              </a:rPr>
              <a:t>i);</a:t>
            </a:r>
            <a:endParaRPr sz="950" dirty="0">
              <a:latin typeface="Courier" charset="0"/>
              <a:cs typeface="Courier" charset="0"/>
            </a:endParaRPr>
          </a:p>
          <a:p>
            <a:pPr marL="234315">
              <a:lnSpc>
                <a:spcPts val="1075"/>
              </a:lnSpc>
            </a:pPr>
            <a:r>
              <a:rPr sz="950" spc="10" dirty="0">
                <a:latin typeface="Courier" charset="0"/>
                <a:cs typeface="Courier" charset="0"/>
              </a:rPr>
              <a:t>}</a:t>
            </a:r>
            <a:endParaRPr sz="950" dirty="0">
              <a:latin typeface="Courier" charset="0"/>
              <a:cs typeface="Courier" charset="0"/>
            </a:endParaRPr>
          </a:p>
          <a:p>
            <a:pPr marL="234315">
              <a:lnSpc>
                <a:spcPts val="1120"/>
              </a:lnSpc>
            </a:pPr>
            <a:r>
              <a:rPr sz="950" spc="10" dirty="0">
                <a:latin typeface="Courier" charset="0"/>
                <a:cs typeface="Courier" charset="0"/>
              </a:rPr>
              <a:t>return</a:t>
            </a:r>
            <a:r>
              <a:rPr sz="950" spc="-90" dirty="0">
                <a:latin typeface="Courier" charset="0"/>
                <a:cs typeface="Courier" charset="0"/>
              </a:rPr>
              <a:t> </a:t>
            </a:r>
            <a:r>
              <a:rPr sz="950" spc="10" dirty="0">
                <a:latin typeface="Courier" charset="0"/>
                <a:cs typeface="Courier" charset="0"/>
              </a:rPr>
              <a:t>result;</a:t>
            </a:r>
            <a:endParaRPr sz="950" dirty="0">
              <a:latin typeface="Courier" charset="0"/>
              <a:cs typeface="Courier" charset="0"/>
            </a:endParaRPr>
          </a:p>
          <a:p>
            <a:pPr marL="12700">
              <a:lnSpc>
                <a:spcPts val="1130"/>
              </a:lnSpc>
            </a:pPr>
            <a:r>
              <a:rPr sz="950" spc="10" dirty="0">
                <a:latin typeface="Courier" charset="0"/>
                <a:cs typeface="Courier" charset="0"/>
              </a:rPr>
              <a:t>}</a:t>
            </a:r>
            <a:endParaRPr sz="950" dirty="0">
              <a:latin typeface="Courier" charset="0"/>
              <a:cs typeface="Courier" charset="0"/>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B</a:t>
            </a:r>
            <a:r>
              <a:rPr spc="150" dirty="0"/>
              <a:t>a</a:t>
            </a:r>
            <a:r>
              <a:rPr spc="65" dirty="0"/>
              <a:t>c</a:t>
            </a:r>
            <a:r>
              <a:rPr spc="220" dirty="0"/>
              <a:t>k</a:t>
            </a:r>
            <a:r>
              <a:rPr spc="35" dirty="0"/>
              <a:t>t</a:t>
            </a:r>
            <a:r>
              <a:rPr spc="80" dirty="0"/>
              <a:t>r</a:t>
            </a:r>
            <a:r>
              <a:rPr spc="150" dirty="0"/>
              <a:t>a</a:t>
            </a:r>
            <a:r>
              <a:rPr spc="65" dirty="0"/>
              <a:t>c</a:t>
            </a:r>
            <a:r>
              <a:rPr spc="220" dirty="0"/>
              <a:t>k</a:t>
            </a:r>
            <a:r>
              <a:rPr spc="75" dirty="0"/>
              <a:t>i</a:t>
            </a:r>
            <a:r>
              <a:rPr spc="180" dirty="0"/>
              <a:t>n</a:t>
            </a:r>
            <a:r>
              <a:rPr spc="395" dirty="0"/>
              <a:t>g</a:t>
            </a:r>
          </a:p>
        </p:txBody>
      </p:sp>
      <p:sp>
        <p:nvSpPr>
          <p:cNvPr id="4" name="object 4"/>
          <p:cNvSpPr/>
          <p:nvPr/>
        </p:nvSpPr>
        <p:spPr>
          <a:xfrm>
            <a:off x="878839" y="1061727"/>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2402847"/>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0" rIns="0" bIns="0" rtlCol="0">
            <a:spAutoFit/>
          </a:bodyPr>
          <a:lstStyle/>
          <a:p>
            <a:pPr marL="353695" marR="5080">
              <a:lnSpc>
                <a:spcPct val="114799"/>
              </a:lnSpc>
            </a:pPr>
            <a:r>
              <a:rPr spc="-5" dirty="0"/>
              <a:t>To determine if two queens attack each</a:t>
            </a:r>
            <a:r>
              <a:rPr spc="-65" dirty="0"/>
              <a:t> </a:t>
            </a:r>
            <a:r>
              <a:rPr spc="-5" dirty="0"/>
              <a:t>other  diagonally</a:t>
            </a:r>
          </a:p>
          <a:p>
            <a:pPr marL="762635">
              <a:lnSpc>
                <a:spcPct val="100000"/>
              </a:lnSpc>
              <a:spcBef>
                <a:spcPts val="1090"/>
              </a:spcBef>
            </a:pPr>
            <a:r>
              <a:rPr sz="1350" spc="10" dirty="0">
                <a:latin typeface="Arial"/>
                <a:cs typeface="Arial"/>
              </a:rPr>
              <a:t>Compute </a:t>
            </a:r>
            <a:r>
              <a:rPr sz="1350" spc="5" dirty="0">
                <a:latin typeface="Arial"/>
                <a:cs typeface="Arial"/>
              </a:rPr>
              <a:t>the</a:t>
            </a:r>
            <a:r>
              <a:rPr sz="1350" spc="-50" dirty="0">
                <a:latin typeface="Arial"/>
                <a:cs typeface="Arial"/>
              </a:rPr>
              <a:t> </a:t>
            </a:r>
            <a:r>
              <a:rPr sz="1350" spc="5" dirty="0">
                <a:latin typeface="Arial"/>
                <a:cs typeface="Arial"/>
              </a:rPr>
              <a:t>slope.</a:t>
            </a:r>
            <a:endParaRPr sz="1350">
              <a:latin typeface="Arial"/>
              <a:cs typeface="Arial"/>
            </a:endParaRPr>
          </a:p>
          <a:p>
            <a:pPr marL="762635">
              <a:lnSpc>
                <a:spcPct val="100000"/>
              </a:lnSpc>
              <a:spcBef>
                <a:spcPts val="540"/>
              </a:spcBef>
            </a:pPr>
            <a:r>
              <a:rPr sz="1350" spc="5" dirty="0">
                <a:latin typeface="Arial"/>
                <a:cs typeface="Arial"/>
              </a:rPr>
              <a:t>If it </a:t>
            </a:r>
            <a:r>
              <a:rPr sz="1350" spc="10" dirty="0">
                <a:latin typeface="Arial"/>
                <a:cs typeface="Arial"/>
              </a:rPr>
              <a:t>±1 </a:t>
            </a:r>
            <a:r>
              <a:rPr sz="1350" spc="5" dirty="0">
                <a:latin typeface="Arial"/>
                <a:cs typeface="Arial"/>
              </a:rPr>
              <a:t>the </a:t>
            </a:r>
            <a:r>
              <a:rPr sz="1350" spc="10" dirty="0">
                <a:latin typeface="Arial"/>
                <a:cs typeface="Arial"/>
              </a:rPr>
              <a:t>queens </a:t>
            </a:r>
            <a:r>
              <a:rPr sz="1350" spc="5" dirty="0">
                <a:latin typeface="Arial"/>
                <a:cs typeface="Arial"/>
              </a:rPr>
              <a:t>attack </a:t>
            </a:r>
            <a:r>
              <a:rPr sz="1350" spc="10" dirty="0">
                <a:latin typeface="Arial"/>
                <a:cs typeface="Arial"/>
              </a:rPr>
              <a:t>each </a:t>
            </a:r>
            <a:r>
              <a:rPr sz="1350" spc="5" dirty="0">
                <a:latin typeface="Arial"/>
                <a:cs typeface="Arial"/>
              </a:rPr>
              <a:t>other</a:t>
            </a:r>
            <a:r>
              <a:rPr sz="1350" spc="10" dirty="0">
                <a:latin typeface="Arial"/>
                <a:cs typeface="Arial"/>
              </a:rPr>
              <a:t> </a:t>
            </a:r>
            <a:r>
              <a:rPr sz="1350" spc="5" dirty="0">
                <a:latin typeface="Arial"/>
                <a:cs typeface="Arial"/>
              </a:rPr>
              <a:t>diagonally?</a:t>
            </a:r>
            <a:endParaRPr sz="1350">
              <a:latin typeface="Arial"/>
              <a:cs typeface="Arial"/>
            </a:endParaRPr>
          </a:p>
          <a:p>
            <a:pPr marL="353695">
              <a:lnSpc>
                <a:spcPct val="100000"/>
              </a:lnSpc>
              <a:spcBef>
                <a:spcPts val="1050"/>
              </a:spcBef>
            </a:pPr>
            <a:r>
              <a:rPr spc="-5" dirty="0"/>
              <a:t>Just</a:t>
            </a:r>
            <a:r>
              <a:rPr spc="-95" dirty="0"/>
              <a:t> </a:t>
            </a:r>
            <a:r>
              <a:rPr spc="-5" dirty="0"/>
              <a:t>check:</a:t>
            </a:r>
          </a:p>
          <a:p>
            <a:pPr marL="353695">
              <a:lnSpc>
                <a:spcPct val="100000"/>
              </a:lnSpc>
              <a:spcBef>
                <a:spcPts val="320"/>
              </a:spcBef>
            </a:pPr>
            <a:r>
              <a:rPr spc="-5" dirty="0"/>
              <a:t>|row</a:t>
            </a:r>
            <a:r>
              <a:rPr sz="2250" spc="-7" baseline="-14814" dirty="0">
                <a:latin typeface="Arial"/>
                <a:cs typeface="Arial"/>
              </a:rPr>
              <a:t>2 </a:t>
            </a:r>
            <a:r>
              <a:rPr sz="1800" spc="-5" dirty="0"/>
              <a:t>- </a:t>
            </a:r>
            <a:r>
              <a:rPr sz="1800" spc="-10" dirty="0"/>
              <a:t>row</a:t>
            </a:r>
            <a:r>
              <a:rPr sz="2250" spc="-15" baseline="-14814" dirty="0">
                <a:latin typeface="Arial"/>
                <a:cs typeface="Arial"/>
              </a:rPr>
              <a:t>1</a:t>
            </a:r>
            <a:r>
              <a:rPr sz="1800" spc="-10" dirty="0"/>
              <a:t>| </a:t>
            </a:r>
            <a:r>
              <a:rPr sz="1800" spc="-5" dirty="0"/>
              <a:t>= |column</a:t>
            </a:r>
            <a:r>
              <a:rPr sz="2250" spc="-7" baseline="-14814" dirty="0">
                <a:latin typeface="Arial"/>
                <a:cs typeface="Arial"/>
              </a:rPr>
              <a:t>2 </a:t>
            </a:r>
            <a:r>
              <a:rPr sz="1800" spc="-5" dirty="0"/>
              <a:t>-</a:t>
            </a:r>
            <a:r>
              <a:rPr sz="1800" spc="135" dirty="0"/>
              <a:t> </a:t>
            </a:r>
            <a:r>
              <a:rPr sz="1800" spc="-10" dirty="0"/>
              <a:t>column</a:t>
            </a:r>
            <a:r>
              <a:rPr sz="2250" spc="-15" baseline="-14814" dirty="0">
                <a:latin typeface="Arial"/>
                <a:cs typeface="Arial"/>
              </a:rPr>
              <a:t>1</a:t>
            </a:r>
            <a:r>
              <a:rPr sz="1800" spc="-10" dirty="0"/>
              <a:t>|</a:t>
            </a:r>
            <a:endParaRPr sz="1800">
              <a:latin typeface="Arial"/>
              <a:cs typeface="Aria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2700">
              <a:lnSpc>
                <a:spcPct val="100000"/>
              </a:lnSpc>
            </a:pPr>
            <a:r>
              <a:rPr spc="105" dirty="0"/>
              <a:t>B</a:t>
            </a:r>
            <a:r>
              <a:rPr spc="150" dirty="0"/>
              <a:t>a</a:t>
            </a:r>
            <a:r>
              <a:rPr spc="65" dirty="0"/>
              <a:t>c</a:t>
            </a:r>
            <a:r>
              <a:rPr spc="220" dirty="0"/>
              <a:t>k</a:t>
            </a:r>
            <a:r>
              <a:rPr spc="35" dirty="0"/>
              <a:t>t</a:t>
            </a:r>
            <a:r>
              <a:rPr spc="80" dirty="0"/>
              <a:t>r</a:t>
            </a:r>
            <a:r>
              <a:rPr spc="150" dirty="0"/>
              <a:t>a</a:t>
            </a:r>
            <a:r>
              <a:rPr spc="65" dirty="0"/>
              <a:t>c</a:t>
            </a:r>
            <a:r>
              <a:rPr spc="220" dirty="0"/>
              <a:t>k</a:t>
            </a:r>
            <a:r>
              <a:rPr spc="75" dirty="0"/>
              <a:t>i</a:t>
            </a:r>
            <a:r>
              <a:rPr spc="180" dirty="0"/>
              <a:t>n</a:t>
            </a:r>
            <a:r>
              <a:rPr spc="395" dirty="0"/>
              <a:t>g</a:t>
            </a:r>
          </a:p>
        </p:txBody>
      </p:sp>
      <p:sp>
        <p:nvSpPr>
          <p:cNvPr id="3" name="object 3"/>
          <p:cNvSpPr txBox="1"/>
          <p:nvPr/>
        </p:nvSpPr>
        <p:spPr>
          <a:xfrm>
            <a:off x="723900" y="911859"/>
            <a:ext cx="3545204" cy="247015"/>
          </a:xfrm>
          <a:prstGeom prst="rect">
            <a:avLst/>
          </a:prstGeom>
        </p:spPr>
        <p:txBody>
          <a:bodyPr vert="horz" wrap="square" lIns="0" tIns="0" rIns="0" bIns="0" rtlCol="0">
            <a:spAutoFit/>
          </a:bodyPr>
          <a:lstStyle/>
          <a:p>
            <a:pPr marL="12700">
              <a:lnSpc>
                <a:spcPct val="100000"/>
              </a:lnSpc>
            </a:pPr>
            <a:r>
              <a:rPr sz="1500" spc="-5" dirty="0">
                <a:latin typeface="Arial"/>
                <a:cs typeface="Arial"/>
              </a:rPr>
              <a:t>Backtracking in the Four Queens</a:t>
            </a:r>
            <a:r>
              <a:rPr sz="1500" spc="-60" dirty="0">
                <a:latin typeface="Arial"/>
                <a:cs typeface="Arial"/>
              </a:rPr>
              <a:t> </a:t>
            </a:r>
            <a:r>
              <a:rPr sz="1500" spc="-5" dirty="0">
                <a:latin typeface="Arial"/>
                <a:cs typeface="Arial"/>
              </a:rPr>
              <a:t>Problem</a:t>
            </a:r>
            <a:endParaRPr sz="1500">
              <a:latin typeface="Arial"/>
              <a:cs typeface="Arial"/>
            </a:endParaRPr>
          </a:p>
        </p:txBody>
      </p:sp>
      <p:sp>
        <p:nvSpPr>
          <p:cNvPr id="4" name="object 4"/>
          <p:cNvSpPr/>
          <p:nvPr/>
        </p:nvSpPr>
        <p:spPr>
          <a:xfrm>
            <a:off x="736600" y="1153172"/>
            <a:ext cx="5151120" cy="37185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section_6/</a:t>
            </a:r>
            <a:r>
              <a:rPr spc="105" dirty="0">
                <a:solidFill>
                  <a:srgbClr val="000080"/>
                </a:solidFill>
                <a:hlinkClick r:id="rId2"/>
              </a:rPr>
              <a:t>PartialSolution.java</a:t>
            </a:r>
          </a:p>
        </p:txBody>
      </p:sp>
      <p:sp>
        <p:nvSpPr>
          <p:cNvPr id="4" name="object 4"/>
          <p:cNvSpPr txBox="1"/>
          <p:nvPr/>
        </p:nvSpPr>
        <p:spPr>
          <a:xfrm>
            <a:off x="1439068" y="2565400"/>
            <a:ext cx="2957830" cy="472440"/>
          </a:xfrm>
          <a:prstGeom prst="rect">
            <a:avLst/>
          </a:prstGeom>
        </p:spPr>
        <p:txBody>
          <a:bodyPr vert="horz" wrap="square" lIns="0" tIns="0" rIns="0" bIns="0" rtlCol="0">
            <a:spAutoFit/>
          </a:bodyPr>
          <a:lstStyle/>
          <a:p>
            <a:pPr marL="12700" marR="5080">
              <a:lnSpc>
                <a:spcPts val="1200"/>
              </a:lnSpc>
            </a:pPr>
            <a:r>
              <a:rPr sz="1050" spc="-10" dirty="0">
                <a:solidFill>
                  <a:srgbClr val="CC0066"/>
                </a:solidFill>
                <a:latin typeface="Courier New"/>
                <a:cs typeface="Courier New"/>
              </a:rPr>
              <a:t>public static final int </a:t>
            </a:r>
            <a:r>
              <a:rPr sz="1050" spc="-10" dirty="0">
                <a:latin typeface="Courier New"/>
                <a:cs typeface="Courier New"/>
              </a:rPr>
              <a:t>ACCEPT = </a:t>
            </a:r>
            <a:r>
              <a:rPr sz="1050" spc="-10" dirty="0">
                <a:solidFill>
                  <a:srgbClr val="66FF18"/>
                </a:solidFill>
                <a:latin typeface="Courier New"/>
                <a:cs typeface="Courier New"/>
              </a:rPr>
              <a:t>1</a:t>
            </a:r>
            <a:r>
              <a:rPr sz="1050" spc="-10" dirty="0">
                <a:latin typeface="Courier New"/>
                <a:cs typeface="Courier New"/>
              </a:rPr>
              <a:t>;  </a:t>
            </a:r>
            <a:r>
              <a:rPr sz="1050" spc="-10" dirty="0">
                <a:solidFill>
                  <a:srgbClr val="CC0066"/>
                </a:solidFill>
                <a:latin typeface="Courier New"/>
                <a:cs typeface="Courier New"/>
              </a:rPr>
              <a:t>public static final int </a:t>
            </a:r>
            <a:r>
              <a:rPr sz="1050" spc="-10" dirty="0">
                <a:latin typeface="Courier New"/>
                <a:cs typeface="Courier New"/>
              </a:rPr>
              <a:t>ABANDON = </a:t>
            </a:r>
            <a:r>
              <a:rPr sz="1050" spc="-10" dirty="0">
                <a:solidFill>
                  <a:srgbClr val="66FF18"/>
                </a:solidFill>
                <a:latin typeface="Courier New"/>
                <a:cs typeface="Courier New"/>
              </a:rPr>
              <a:t>2</a:t>
            </a:r>
            <a:r>
              <a:rPr sz="1050" spc="-10" dirty="0">
                <a:latin typeface="Courier New"/>
                <a:cs typeface="Courier New"/>
              </a:rPr>
              <a:t>;  </a:t>
            </a:r>
            <a:r>
              <a:rPr sz="1050" spc="-10" dirty="0">
                <a:solidFill>
                  <a:srgbClr val="CC0066"/>
                </a:solidFill>
                <a:latin typeface="Courier New"/>
                <a:cs typeface="Courier New"/>
              </a:rPr>
              <a:t>public static final int </a:t>
            </a:r>
            <a:r>
              <a:rPr sz="1050" spc="-10" dirty="0">
                <a:latin typeface="Courier New"/>
                <a:cs typeface="Courier New"/>
              </a:rPr>
              <a:t>CONTINUE =</a:t>
            </a:r>
            <a:r>
              <a:rPr sz="1050" spc="5" dirty="0">
                <a:latin typeface="Courier New"/>
                <a:cs typeface="Courier New"/>
              </a:rPr>
              <a:t> </a:t>
            </a:r>
            <a:r>
              <a:rPr sz="1050" spc="-10" dirty="0">
                <a:solidFill>
                  <a:srgbClr val="66FF18"/>
                </a:solidFill>
                <a:latin typeface="Courier New"/>
                <a:cs typeface="Courier New"/>
              </a:rPr>
              <a:t>3</a:t>
            </a:r>
            <a:r>
              <a:rPr sz="1050" spc="-10" dirty="0">
                <a:latin typeface="Courier New"/>
                <a:cs typeface="Courier New"/>
              </a:rPr>
              <a:t>;</a:t>
            </a:r>
            <a:endParaRPr sz="1050">
              <a:latin typeface="Courier New"/>
              <a:cs typeface="Courier New"/>
            </a:endParaRPr>
          </a:p>
        </p:txBody>
      </p:sp>
      <p:sp>
        <p:nvSpPr>
          <p:cNvPr id="5" name="object 5"/>
          <p:cNvSpPr txBox="1"/>
          <p:nvPr/>
        </p:nvSpPr>
        <p:spPr>
          <a:xfrm>
            <a:off x="1439068" y="3163570"/>
            <a:ext cx="3116580" cy="1306830"/>
          </a:xfrm>
          <a:prstGeom prst="rect">
            <a:avLst/>
          </a:prstGeom>
        </p:spPr>
        <p:txBody>
          <a:bodyPr vert="horz" wrap="square" lIns="0" tIns="0" rIns="0" bIns="0" rtlCol="0">
            <a:spAutoFit/>
          </a:bodyPr>
          <a:lstStyle/>
          <a:p>
            <a:pPr marL="12700">
              <a:lnSpc>
                <a:spcPts val="1210"/>
              </a:lnSpc>
            </a:pPr>
            <a:r>
              <a:rPr sz="1050" spc="-10" dirty="0">
                <a:latin typeface="Courier New"/>
                <a:cs typeface="Courier New"/>
              </a:rPr>
              <a:t>/**</a:t>
            </a:r>
            <a:endParaRPr sz="1050">
              <a:latin typeface="Courier New"/>
              <a:cs typeface="Courier New"/>
            </a:endParaRPr>
          </a:p>
          <a:p>
            <a:pPr marL="250190">
              <a:lnSpc>
                <a:spcPts val="1420"/>
              </a:lnSpc>
            </a:pPr>
            <a:r>
              <a:rPr sz="1250" spc="10" dirty="0">
                <a:solidFill>
                  <a:srgbClr val="0073FF"/>
                </a:solidFill>
                <a:latin typeface="Times New Roman"/>
                <a:cs typeface="Times New Roman"/>
              </a:rPr>
              <a:t>Constructs a partial solution of a given</a:t>
            </a:r>
            <a:r>
              <a:rPr sz="1250" spc="-45" dirty="0">
                <a:solidFill>
                  <a:srgbClr val="0073FF"/>
                </a:solidFill>
                <a:latin typeface="Times New Roman"/>
                <a:cs typeface="Times New Roman"/>
              </a:rPr>
              <a:t> </a:t>
            </a:r>
            <a:r>
              <a:rPr sz="1250" spc="10" dirty="0">
                <a:solidFill>
                  <a:srgbClr val="0073FF"/>
                </a:solidFill>
                <a:latin typeface="Times New Roman"/>
                <a:cs typeface="Times New Roman"/>
              </a:rPr>
              <a:t>size.</a:t>
            </a:r>
            <a:endParaRPr sz="1250">
              <a:latin typeface="Times New Roman"/>
              <a:cs typeface="Times New Roman"/>
            </a:endParaRPr>
          </a:p>
          <a:p>
            <a:pPr marL="250190">
              <a:lnSpc>
                <a:spcPts val="1470"/>
              </a:lnSpc>
            </a:pPr>
            <a:r>
              <a:rPr sz="1050" spc="-10" dirty="0">
                <a:latin typeface="Courier New"/>
                <a:cs typeface="Courier New"/>
              </a:rPr>
              <a:t>@param size</a:t>
            </a:r>
            <a:r>
              <a:rPr sz="1050" spc="-370" dirty="0">
                <a:latin typeface="Courier New"/>
                <a:cs typeface="Courier New"/>
              </a:rPr>
              <a:t> </a:t>
            </a:r>
            <a:r>
              <a:rPr sz="1250" spc="10" dirty="0">
                <a:solidFill>
                  <a:srgbClr val="0073FF"/>
                </a:solidFill>
                <a:latin typeface="Times New Roman"/>
                <a:cs typeface="Times New Roman"/>
              </a:rPr>
              <a:t>the size</a:t>
            </a:r>
            <a:endParaRPr sz="1250">
              <a:latin typeface="Times New Roman"/>
              <a:cs typeface="Times New Roman"/>
            </a:endParaRPr>
          </a:p>
          <a:p>
            <a:pPr marL="12700">
              <a:lnSpc>
                <a:spcPts val="1175"/>
              </a:lnSpc>
              <a:spcBef>
                <a:spcPts val="30"/>
              </a:spcBef>
            </a:pPr>
            <a:r>
              <a:rPr sz="1000" spc="20" dirty="0">
                <a:latin typeface="Courier New"/>
                <a:cs typeface="Courier New"/>
              </a:rPr>
              <a:t>*/</a:t>
            </a:r>
            <a:endParaRPr sz="1000">
              <a:latin typeface="Courier New"/>
              <a:cs typeface="Courier New"/>
            </a:endParaRPr>
          </a:p>
          <a:p>
            <a:pPr marL="12700">
              <a:lnSpc>
                <a:spcPts val="1205"/>
              </a:lnSpc>
            </a:pPr>
            <a:r>
              <a:rPr sz="1050" spc="-10" dirty="0">
                <a:solidFill>
                  <a:srgbClr val="CC0066"/>
                </a:solidFill>
                <a:latin typeface="Courier New"/>
                <a:cs typeface="Courier New"/>
              </a:rPr>
              <a:t>public </a:t>
            </a:r>
            <a:r>
              <a:rPr sz="1050" spc="-10" dirty="0">
                <a:latin typeface="Courier New"/>
                <a:cs typeface="Courier New"/>
              </a:rPr>
              <a:t>PartialSolution(</a:t>
            </a:r>
            <a:r>
              <a:rPr sz="1050" spc="-10" dirty="0">
                <a:solidFill>
                  <a:srgbClr val="CC0066"/>
                </a:solidFill>
                <a:latin typeface="Courier New"/>
                <a:cs typeface="Courier New"/>
              </a:rPr>
              <a:t>int</a:t>
            </a:r>
            <a:r>
              <a:rPr sz="1050" spc="5" dirty="0">
                <a:solidFill>
                  <a:srgbClr val="CC0066"/>
                </a:solidFill>
                <a:latin typeface="Courier New"/>
                <a:cs typeface="Courier New"/>
              </a:rPr>
              <a:t> </a:t>
            </a:r>
            <a:r>
              <a:rPr sz="1050" spc="-10" dirty="0">
                <a:latin typeface="Courier New"/>
                <a:cs typeface="Courier New"/>
              </a:rPr>
              <a:t>size)</a:t>
            </a:r>
            <a:endParaRPr sz="1050">
              <a:latin typeface="Courier New"/>
              <a:cs typeface="Courier New"/>
            </a:endParaRPr>
          </a:p>
          <a:p>
            <a:pPr marL="12700">
              <a:lnSpc>
                <a:spcPts val="1200"/>
              </a:lnSpc>
            </a:pPr>
            <a:r>
              <a:rPr sz="1050" spc="-10" dirty="0">
                <a:latin typeface="Courier New"/>
                <a:cs typeface="Courier New"/>
              </a:rPr>
              <a:t>{</a:t>
            </a:r>
            <a:endParaRPr sz="1050">
              <a:latin typeface="Courier New"/>
              <a:cs typeface="Courier New"/>
            </a:endParaRPr>
          </a:p>
          <a:p>
            <a:pPr marL="250190">
              <a:lnSpc>
                <a:spcPts val="1200"/>
              </a:lnSpc>
            </a:pPr>
            <a:r>
              <a:rPr sz="1050" spc="-10" dirty="0">
                <a:latin typeface="Courier New"/>
                <a:cs typeface="Courier New"/>
              </a:rPr>
              <a:t>queens = </a:t>
            </a:r>
            <a:r>
              <a:rPr sz="1050" spc="-10" dirty="0">
                <a:solidFill>
                  <a:srgbClr val="CC0066"/>
                </a:solidFill>
                <a:latin typeface="Courier New"/>
                <a:cs typeface="Courier New"/>
              </a:rPr>
              <a:t>new</a:t>
            </a:r>
            <a:r>
              <a:rPr sz="1050" spc="-25" dirty="0">
                <a:solidFill>
                  <a:srgbClr val="CC0066"/>
                </a:solidFill>
                <a:latin typeface="Courier New"/>
                <a:cs typeface="Courier New"/>
              </a:rPr>
              <a:t> </a:t>
            </a:r>
            <a:r>
              <a:rPr sz="1050" spc="-10" dirty="0">
                <a:latin typeface="Courier New"/>
                <a:cs typeface="Courier New"/>
              </a:rPr>
              <a:t>Queen[size];</a:t>
            </a:r>
            <a:endParaRPr sz="1050">
              <a:latin typeface="Courier New"/>
              <a:cs typeface="Courier New"/>
            </a:endParaRPr>
          </a:p>
          <a:p>
            <a:pPr marL="12700">
              <a:lnSpc>
                <a:spcPts val="1230"/>
              </a:lnSpc>
            </a:pPr>
            <a:r>
              <a:rPr sz="1050" spc="-10" dirty="0">
                <a:latin typeface="Courier New"/>
                <a:cs typeface="Courier New"/>
              </a:rPr>
              <a:t>}</a:t>
            </a:r>
            <a:endParaRPr sz="1050">
              <a:latin typeface="Courier New"/>
              <a:cs typeface="Courier New"/>
            </a:endParaRPr>
          </a:p>
        </p:txBody>
      </p:sp>
      <p:sp>
        <p:nvSpPr>
          <p:cNvPr id="6" name="object 6"/>
          <p:cNvSpPr txBox="1"/>
          <p:nvPr/>
        </p:nvSpPr>
        <p:spPr>
          <a:xfrm>
            <a:off x="884441" y="999490"/>
            <a:ext cx="3512185" cy="4293870"/>
          </a:xfrm>
          <a:prstGeom prst="rect">
            <a:avLst/>
          </a:prstGeom>
        </p:spPr>
        <p:txBody>
          <a:bodyPr vert="horz" wrap="square" lIns="0" tIns="0" rIns="0" bIns="0" rtlCol="0">
            <a:spAutoFit/>
          </a:bodyPr>
          <a:lstStyle/>
          <a:p>
            <a:pPr marL="91440">
              <a:lnSpc>
                <a:spcPts val="1230"/>
              </a:lnSpc>
              <a:tabLst>
                <a:tab pos="329565" algn="l"/>
              </a:tabLst>
            </a:pPr>
            <a:r>
              <a:rPr sz="1050" b="1" spc="-10" dirty="0">
                <a:solidFill>
                  <a:srgbClr val="0073FF"/>
                </a:solidFill>
                <a:latin typeface="Courier New"/>
                <a:cs typeface="Courier New"/>
              </a:rPr>
              <a:t>1	</a:t>
            </a:r>
            <a:r>
              <a:rPr sz="1050" spc="-10" dirty="0">
                <a:solidFill>
                  <a:srgbClr val="CC0066"/>
                </a:solidFill>
                <a:latin typeface="Courier New"/>
                <a:cs typeface="Courier New"/>
              </a:rPr>
              <a:t>import</a:t>
            </a:r>
            <a:r>
              <a:rPr sz="1050" spc="-20" dirty="0">
                <a:solidFill>
                  <a:srgbClr val="CC0066"/>
                </a:solidFill>
                <a:latin typeface="Courier New"/>
                <a:cs typeface="Courier New"/>
              </a:rPr>
              <a:t> </a:t>
            </a:r>
            <a:r>
              <a:rPr sz="1050" spc="-10" dirty="0">
                <a:latin typeface="Courier New"/>
                <a:cs typeface="Courier New"/>
              </a:rPr>
              <a:t>java.util.Arrays;</a:t>
            </a:r>
            <a:endParaRPr sz="1050">
              <a:latin typeface="Courier New"/>
              <a:cs typeface="Courier New"/>
            </a:endParaRPr>
          </a:p>
          <a:p>
            <a:pPr marR="3241040" algn="ctr">
              <a:lnSpc>
                <a:spcPts val="1200"/>
              </a:lnSpc>
            </a:pPr>
            <a:r>
              <a:rPr sz="1050" b="1" spc="-10" dirty="0">
                <a:solidFill>
                  <a:srgbClr val="0073FF"/>
                </a:solidFill>
                <a:latin typeface="Courier New"/>
                <a:cs typeface="Courier New"/>
              </a:rPr>
              <a:t>2</a:t>
            </a:r>
            <a:endParaRPr sz="1050">
              <a:latin typeface="Courier New"/>
              <a:cs typeface="Courier New"/>
            </a:endParaRPr>
          </a:p>
          <a:p>
            <a:pPr marL="91440">
              <a:lnSpc>
                <a:spcPts val="1180"/>
              </a:lnSpc>
              <a:tabLst>
                <a:tab pos="329565" algn="l"/>
              </a:tabLst>
            </a:pPr>
            <a:r>
              <a:rPr sz="1050" b="1" spc="-10" dirty="0">
                <a:solidFill>
                  <a:srgbClr val="0073FF"/>
                </a:solidFill>
                <a:latin typeface="Courier New"/>
                <a:cs typeface="Courier New"/>
              </a:rPr>
              <a:t>3	</a:t>
            </a:r>
            <a:r>
              <a:rPr sz="1050" spc="-10" dirty="0">
                <a:latin typeface="Courier New"/>
                <a:cs typeface="Courier New"/>
              </a:rPr>
              <a:t>/**</a:t>
            </a:r>
            <a:endParaRPr sz="1050">
              <a:latin typeface="Courier New"/>
              <a:cs typeface="Courier New"/>
            </a:endParaRPr>
          </a:p>
          <a:p>
            <a:pPr marL="91440">
              <a:lnSpc>
                <a:spcPts val="1440"/>
              </a:lnSpc>
              <a:tabLst>
                <a:tab pos="567055" algn="l"/>
              </a:tabLst>
            </a:pPr>
            <a:r>
              <a:rPr sz="1000" b="1" spc="20" dirty="0">
                <a:solidFill>
                  <a:srgbClr val="0073FF"/>
                </a:solidFill>
                <a:latin typeface="Courier New"/>
                <a:cs typeface="Courier New"/>
              </a:rPr>
              <a:t>4	</a:t>
            </a:r>
            <a:r>
              <a:rPr sz="1250" spc="20" dirty="0">
                <a:solidFill>
                  <a:srgbClr val="0073FF"/>
                </a:solidFill>
                <a:latin typeface="Times New Roman"/>
                <a:cs typeface="Times New Roman"/>
              </a:rPr>
              <a:t>A </a:t>
            </a:r>
            <a:r>
              <a:rPr sz="1250" spc="10" dirty="0">
                <a:solidFill>
                  <a:srgbClr val="0073FF"/>
                </a:solidFill>
                <a:latin typeface="Times New Roman"/>
                <a:cs typeface="Times New Roman"/>
              </a:rPr>
              <a:t>partial solution to the eight queens</a:t>
            </a:r>
            <a:r>
              <a:rPr sz="1250" spc="-55" dirty="0">
                <a:solidFill>
                  <a:srgbClr val="0073FF"/>
                </a:solidFill>
                <a:latin typeface="Times New Roman"/>
                <a:cs typeface="Times New Roman"/>
              </a:rPr>
              <a:t> </a:t>
            </a:r>
            <a:r>
              <a:rPr sz="1250" spc="10" dirty="0">
                <a:solidFill>
                  <a:srgbClr val="0073FF"/>
                </a:solidFill>
                <a:latin typeface="Times New Roman"/>
                <a:cs typeface="Times New Roman"/>
              </a:rPr>
              <a:t>puzzle.</a:t>
            </a:r>
            <a:endParaRPr sz="1250">
              <a:latin typeface="Times New Roman"/>
              <a:cs typeface="Times New Roman"/>
            </a:endParaRPr>
          </a:p>
          <a:p>
            <a:pPr marL="91440">
              <a:lnSpc>
                <a:spcPts val="1220"/>
              </a:lnSpc>
              <a:tabLst>
                <a:tab pos="329565" algn="l"/>
              </a:tabLst>
            </a:pPr>
            <a:r>
              <a:rPr sz="1050" b="1" spc="-10" dirty="0">
                <a:solidFill>
                  <a:srgbClr val="0073FF"/>
                </a:solidFill>
                <a:latin typeface="Courier New"/>
                <a:cs typeface="Courier New"/>
              </a:rPr>
              <a:t>5	</a:t>
            </a:r>
            <a:r>
              <a:rPr sz="1050" spc="-10" dirty="0">
                <a:latin typeface="Courier New"/>
                <a:cs typeface="Courier New"/>
              </a:rPr>
              <a:t>*/</a:t>
            </a:r>
            <a:endParaRPr sz="1050">
              <a:latin typeface="Courier New"/>
              <a:cs typeface="Courier New"/>
            </a:endParaRPr>
          </a:p>
          <a:p>
            <a:pPr marL="91440">
              <a:lnSpc>
                <a:spcPts val="1200"/>
              </a:lnSpc>
              <a:tabLst>
                <a:tab pos="329565" algn="l"/>
              </a:tabLst>
            </a:pPr>
            <a:r>
              <a:rPr sz="1050" b="1" spc="-10" dirty="0">
                <a:solidFill>
                  <a:srgbClr val="0073FF"/>
                </a:solidFill>
                <a:latin typeface="Courier New"/>
                <a:cs typeface="Courier New"/>
              </a:rPr>
              <a:t>6	</a:t>
            </a:r>
            <a:r>
              <a:rPr sz="1050" spc="-10" dirty="0">
                <a:solidFill>
                  <a:srgbClr val="CC0066"/>
                </a:solidFill>
                <a:latin typeface="Courier New"/>
                <a:cs typeface="Courier New"/>
              </a:rPr>
              <a:t>public class </a:t>
            </a:r>
            <a:r>
              <a:rPr sz="1050" spc="-10" dirty="0">
                <a:latin typeface="Courier New"/>
                <a:cs typeface="Courier New"/>
              </a:rPr>
              <a:t>PartialSolution</a:t>
            </a:r>
            <a:endParaRPr sz="1050">
              <a:latin typeface="Courier New"/>
              <a:cs typeface="Courier New"/>
            </a:endParaRPr>
          </a:p>
          <a:p>
            <a:pPr marL="91440">
              <a:lnSpc>
                <a:spcPts val="1200"/>
              </a:lnSpc>
              <a:tabLst>
                <a:tab pos="329565" algn="l"/>
              </a:tabLst>
            </a:pPr>
            <a:r>
              <a:rPr sz="1050" b="1" spc="-10" dirty="0">
                <a:solidFill>
                  <a:srgbClr val="0073FF"/>
                </a:solidFill>
                <a:latin typeface="Courier New"/>
                <a:cs typeface="Courier New"/>
              </a:rPr>
              <a:t>7	</a:t>
            </a:r>
            <a:r>
              <a:rPr sz="1050" spc="-10" dirty="0">
                <a:latin typeface="Courier New"/>
                <a:cs typeface="Courier New"/>
              </a:rPr>
              <a:t>{</a:t>
            </a:r>
            <a:endParaRPr sz="1050">
              <a:latin typeface="Courier New"/>
              <a:cs typeface="Courier New"/>
            </a:endParaRPr>
          </a:p>
          <a:p>
            <a:pPr marL="567055" indent="-475615">
              <a:lnSpc>
                <a:spcPts val="1200"/>
              </a:lnSpc>
              <a:buClr>
                <a:srgbClr val="0073FF"/>
              </a:buClr>
              <a:buFont typeface="Courier New"/>
              <a:buAutoNum type="arabicPlain" startAt="8"/>
              <a:tabLst>
                <a:tab pos="567690" algn="l"/>
              </a:tabLst>
            </a:pPr>
            <a:r>
              <a:rPr sz="1050" spc="-10" dirty="0">
                <a:solidFill>
                  <a:srgbClr val="CC0066"/>
                </a:solidFill>
                <a:latin typeface="Courier New"/>
                <a:cs typeface="Courier New"/>
              </a:rPr>
              <a:t>private </a:t>
            </a:r>
            <a:r>
              <a:rPr sz="1050" spc="-10" dirty="0">
                <a:latin typeface="Courier New"/>
                <a:cs typeface="Courier New"/>
              </a:rPr>
              <a:t>Queen[]</a:t>
            </a:r>
            <a:r>
              <a:rPr sz="1050" spc="-30" dirty="0">
                <a:latin typeface="Courier New"/>
                <a:cs typeface="Courier New"/>
              </a:rPr>
              <a:t> </a:t>
            </a:r>
            <a:r>
              <a:rPr sz="1050" spc="-10" dirty="0">
                <a:latin typeface="Courier New"/>
                <a:cs typeface="Courier New"/>
              </a:rPr>
              <a:t>queens;</a:t>
            </a:r>
            <a:endParaRPr sz="1050">
              <a:latin typeface="Courier New"/>
              <a:cs typeface="Courier New"/>
            </a:endParaRPr>
          </a:p>
          <a:p>
            <a:pPr marL="567055" indent="-475615">
              <a:lnSpc>
                <a:spcPts val="1200"/>
              </a:lnSpc>
              <a:buClr>
                <a:srgbClr val="0073FF"/>
              </a:buClr>
              <a:buFont typeface="Courier New"/>
              <a:buAutoNum type="arabicPlain" startAt="8"/>
              <a:tabLst>
                <a:tab pos="567690" algn="l"/>
              </a:tabLst>
            </a:pPr>
            <a:r>
              <a:rPr sz="1050" spc="-10" dirty="0">
                <a:solidFill>
                  <a:srgbClr val="CC0066"/>
                </a:solidFill>
                <a:latin typeface="Courier New"/>
                <a:cs typeface="Courier New"/>
              </a:rPr>
              <a:t>private static final int </a:t>
            </a:r>
            <a:r>
              <a:rPr sz="1050" spc="-10" dirty="0">
                <a:latin typeface="Courier New"/>
                <a:cs typeface="Courier New"/>
              </a:rPr>
              <a:t>NQUEENS =</a:t>
            </a:r>
            <a:r>
              <a:rPr sz="1050" spc="5" dirty="0">
                <a:latin typeface="Courier New"/>
                <a:cs typeface="Courier New"/>
              </a:rPr>
              <a:t> </a:t>
            </a:r>
            <a:r>
              <a:rPr sz="1050" spc="-10" dirty="0">
                <a:solidFill>
                  <a:srgbClr val="66FF18"/>
                </a:solidFill>
                <a:latin typeface="Courier New"/>
                <a:cs typeface="Courier New"/>
              </a:rPr>
              <a:t>8</a:t>
            </a:r>
            <a:r>
              <a:rPr sz="1050" spc="-10" dirty="0">
                <a:latin typeface="Courier New"/>
                <a:cs typeface="Courier New"/>
              </a:rPr>
              <a:t>;</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10</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11</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12</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13</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14</a:t>
            </a:r>
            <a:endParaRPr sz="1050">
              <a:latin typeface="Courier New"/>
              <a:cs typeface="Courier New"/>
            </a:endParaRPr>
          </a:p>
          <a:p>
            <a:pPr marR="3320415" algn="ctr">
              <a:lnSpc>
                <a:spcPts val="1230"/>
              </a:lnSpc>
            </a:pPr>
            <a:r>
              <a:rPr sz="1050" b="1" spc="-10" dirty="0">
                <a:solidFill>
                  <a:srgbClr val="0073FF"/>
                </a:solidFill>
                <a:latin typeface="Courier New"/>
                <a:cs typeface="Courier New"/>
              </a:rPr>
              <a:t>15</a:t>
            </a:r>
            <a:endParaRPr sz="1050">
              <a:latin typeface="Courier New"/>
              <a:cs typeface="Courier New"/>
            </a:endParaRPr>
          </a:p>
          <a:p>
            <a:pPr marR="3320415" algn="ctr">
              <a:lnSpc>
                <a:spcPct val="100000"/>
              </a:lnSpc>
              <a:spcBef>
                <a:spcPts val="150"/>
              </a:spcBef>
            </a:pPr>
            <a:r>
              <a:rPr sz="1000" b="1" spc="20" dirty="0">
                <a:solidFill>
                  <a:srgbClr val="0073FF"/>
                </a:solidFill>
                <a:latin typeface="Courier New"/>
                <a:cs typeface="Courier New"/>
              </a:rPr>
              <a:t>16</a:t>
            </a:r>
            <a:endParaRPr sz="1000">
              <a:latin typeface="Courier New"/>
              <a:cs typeface="Courier New"/>
            </a:endParaRPr>
          </a:p>
          <a:p>
            <a:pPr marR="3320415" algn="ctr">
              <a:lnSpc>
                <a:spcPct val="100000"/>
              </a:lnSpc>
              <a:spcBef>
                <a:spcPts val="190"/>
              </a:spcBef>
            </a:pPr>
            <a:r>
              <a:rPr sz="1050" b="1" spc="-10" dirty="0">
                <a:solidFill>
                  <a:srgbClr val="0073FF"/>
                </a:solidFill>
                <a:latin typeface="Courier New"/>
                <a:cs typeface="Courier New"/>
              </a:rPr>
              <a:t>17</a:t>
            </a:r>
            <a:endParaRPr sz="1050">
              <a:latin typeface="Courier New"/>
              <a:cs typeface="Courier New"/>
            </a:endParaRPr>
          </a:p>
          <a:p>
            <a:pPr marR="3320415" algn="ctr">
              <a:lnSpc>
                <a:spcPts val="1175"/>
              </a:lnSpc>
              <a:spcBef>
                <a:spcPts val="70"/>
              </a:spcBef>
            </a:pPr>
            <a:r>
              <a:rPr sz="1000" b="1" spc="20" dirty="0">
                <a:solidFill>
                  <a:srgbClr val="0073FF"/>
                </a:solidFill>
                <a:latin typeface="Courier New"/>
                <a:cs typeface="Courier New"/>
              </a:rPr>
              <a:t>18</a:t>
            </a:r>
            <a:endParaRPr sz="1000">
              <a:latin typeface="Courier New"/>
              <a:cs typeface="Courier New"/>
            </a:endParaRPr>
          </a:p>
          <a:p>
            <a:pPr marR="3320415" algn="ctr">
              <a:lnSpc>
                <a:spcPts val="1205"/>
              </a:lnSpc>
            </a:pPr>
            <a:r>
              <a:rPr sz="1050" b="1" spc="-10" dirty="0">
                <a:solidFill>
                  <a:srgbClr val="0073FF"/>
                </a:solidFill>
                <a:latin typeface="Courier New"/>
                <a:cs typeface="Courier New"/>
              </a:rPr>
              <a:t>19</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20</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21</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22</a:t>
            </a:r>
            <a:endParaRPr sz="1050">
              <a:latin typeface="Courier New"/>
              <a:cs typeface="Courier New"/>
            </a:endParaRPr>
          </a:p>
          <a:p>
            <a:pPr marR="3320415" algn="ctr">
              <a:lnSpc>
                <a:spcPts val="1200"/>
              </a:lnSpc>
            </a:pPr>
            <a:r>
              <a:rPr sz="1050" b="1" spc="-10" dirty="0">
                <a:solidFill>
                  <a:srgbClr val="0073FF"/>
                </a:solidFill>
                <a:latin typeface="Courier New"/>
                <a:cs typeface="Courier New"/>
              </a:rPr>
              <a:t>23</a:t>
            </a:r>
            <a:endParaRPr sz="1050">
              <a:latin typeface="Courier New"/>
              <a:cs typeface="Courier New"/>
            </a:endParaRPr>
          </a:p>
          <a:p>
            <a:pPr marR="3320415" algn="ctr">
              <a:lnSpc>
                <a:spcPts val="1230"/>
              </a:lnSpc>
            </a:pPr>
            <a:r>
              <a:rPr sz="1050" b="1" spc="-10" dirty="0">
                <a:solidFill>
                  <a:srgbClr val="0073FF"/>
                </a:solidFill>
                <a:latin typeface="Courier New"/>
                <a:cs typeface="Courier New"/>
              </a:rPr>
              <a:t>24</a:t>
            </a:r>
            <a:endParaRPr sz="1050">
              <a:latin typeface="Courier New"/>
              <a:cs typeface="Courier New"/>
            </a:endParaRPr>
          </a:p>
          <a:p>
            <a:pPr marR="3320415" algn="ctr">
              <a:lnSpc>
                <a:spcPct val="100000"/>
              </a:lnSpc>
              <a:spcBef>
                <a:spcPts val="100"/>
              </a:spcBef>
            </a:pPr>
            <a:r>
              <a:rPr sz="1050" b="1" spc="-10" dirty="0">
                <a:solidFill>
                  <a:srgbClr val="0073FF"/>
                </a:solidFill>
                <a:latin typeface="Courier New"/>
                <a:cs typeface="Courier New"/>
              </a:rPr>
              <a:t>25</a:t>
            </a:r>
            <a:endParaRPr sz="1050">
              <a:latin typeface="Courier New"/>
              <a:cs typeface="Courier New"/>
            </a:endParaRPr>
          </a:p>
          <a:p>
            <a:pPr marR="3320415" algn="ctr">
              <a:lnSpc>
                <a:spcPct val="100000"/>
              </a:lnSpc>
              <a:spcBef>
                <a:spcPts val="229"/>
              </a:spcBef>
            </a:pPr>
            <a:r>
              <a:rPr sz="1000" b="1" spc="20" dirty="0">
                <a:solidFill>
                  <a:srgbClr val="0073FF"/>
                </a:solidFill>
                <a:latin typeface="Courier New"/>
                <a:cs typeface="Courier New"/>
              </a:rPr>
              <a:t>26</a:t>
            </a:r>
            <a:endParaRPr sz="1000">
              <a:latin typeface="Courier New"/>
              <a:cs typeface="Courier New"/>
            </a:endParaRPr>
          </a:p>
          <a:p>
            <a:pPr marR="3320415" algn="ctr">
              <a:lnSpc>
                <a:spcPct val="100000"/>
              </a:lnSpc>
              <a:spcBef>
                <a:spcPts val="30"/>
              </a:spcBef>
            </a:pPr>
            <a:r>
              <a:rPr sz="1050" b="1" spc="-10" dirty="0">
                <a:solidFill>
                  <a:srgbClr val="0073FF"/>
                </a:solidFill>
                <a:latin typeface="Courier New"/>
                <a:cs typeface="Courier New"/>
              </a:rPr>
              <a:t>27</a:t>
            </a:r>
            <a:endParaRPr sz="1050">
              <a:latin typeface="Courier New"/>
              <a:cs typeface="Courier New"/>
            </a:endParaRPr>
          </a:p>
        </p:txBody>
      </p:sp>
      <p:sp>
        <p:nvSpPr>
          <p:cNvPr id="7" name="object 7"/>
          <p:cNvSpPr txBox="1"/>
          <p:nvPr/>
        </p:nvSpPr>
        <p:spPr>
          <a:xfrm>
            <a:off x="1439068" y="4596129"/>
            <a:ext cx="3739515" cy="697230"/>
          </a:xfrm>
          <a:prstGeom prst="rect">
            <a:avLst/>
          </a:prstGeom>
        </p:spPr>
        <p:txBody>
          <a:bodyPr vert="horz" wrap="square" lIns="0" tIns="0" rIns="0" bIns="0" rtlCol="0">
            <a:spAutoFit/>
          </a:bodyPr>
          <a:lstStyle/>
          <a:p>
            <a:pPr marL="12700">
              <a:lnSpc>
                <a:spcPts val="1210"/>
              </a:lnSpc>
            </a:pPr>
            <a:r>
              <a:rPr sz="1050" spc="-10" dirty="0">
                <a:latin typeface="Courier New"/>
                <a:cs typeface="Courier New"/>
              </a:rPr>
              <a:t>/**</a:t>
            </a:r>
            <a:endParaRPr sz="1050">
              <a:latin typeface="Courier New"/>
              <a:cs typeface="Courier New"/>
            </a:endParaRPr>
          </a:p>
          <a:p>
            <a:pPr marL="250190">
              <a:lnSpc>
                <a:spcPts val="1420"/>
              </a:lnSpc>
            </a:pPr>
            <a:r>
              <a:rPr sz="1250" spc="10" dirty="0">
                <a:solidFill>
                  <a:srgbClr val="0073FF"/>
                </a:solidFill>
                <a:latin typeface="Times New Roman"/>
                <a:cs typeface="Times New Roman"/>
              </a:rPr>
              <a:t>Examines a partial</a:t>
            </a:r>
            <a:r>
              <a:rPr sz="1250" spc="-45" dirty="0">
                <a:solidFill>
                  <a:srgbClr val="0073FF"/>
                </a:solidFill>
                <a:latin typeface="Times New Roman"/>
                <a:cs typeface="Times New Roman"/>
              </a:rPr>
              <a:t> </a:t>
            </a:r>
            <a:r>
              <a:rPr sz="1250" spc="10" dirty="0">
                <a:solidFill>
                  <a:srgbClr val="0073FF"/>
                </a:solidFill>
                <a:latin typeface="Times New Roman"/>
                <a:cs typeface="Times New Roman"/>
              </a:rPr>
              <a:t>solution.</a:t>
            </a:r>
            <a:endParaRPr sz="1250">
              <a:latin typeface="Times New Roman"/>
              <a:cs typeface="Times New Roman"/>
            </a:endParaRPr>
          </a:p>
          <a:p>
            <a:pPr marL="250190">
              <a:lnSpc>
                <a:spcPts val="1460"/>
              </a:lnSpc>
            </a:pPr>
            <a:r>
              <a:rPr sz="1000" spc="20" dirty="0">
                <a:latin typeface="Courier New"/>
                <a:cs typeface="Courier New"/>
              </a:rPr>
              <a:t>@return</a:t>
            </a:r>
            <a:r>
              <a:rPr sz="1000" spc="-285" dirty="0">
                <a:latin typeface="Courier New"/>
                <a:cs typeface="Courier New"/>
              </a:rPr>
              <a:t> </a:t>
            </a:r>
            <a:r>
              <a:rPr sz="1250" spc="10" dirty="0">
                <a:solidFill>
                  <a:srgbClr val="0073FF"/>
                </a:solidFill>
                <a:latin typeface="Times New Roman"/>
                <a:cs typeface="Times New Roman"/>
              </a:rPr>
              <a:t>one of </a:t>
            </a:r>
            <a:r>
              <a:rPr sz="1250" spc="15" dirty="0">
                <a:solidFill>
                  <a:srgbClr val="0073FF"/>
                </a:solidFill>
                <a:latin typeface="Times New Roman"/>
                <a:cs typeface="Times New Roman"/>
              </a:rPr>
              <a:t>ACCEPT, ABANDON, CONTINUE</a:t>
            </a:r>
            <a:endParaRPr sz="1250">
              <a:latin typeface="Times New Roman"/>
              <a:cs typeface="Times New Roman"/>
            </a:endParaRPr>
          </a:p>
          <a:p>
            <a:pPr marL="12700">
              <a:lnSpc>
                <a:spcPts val="1250"/>
              </a:lnSpc>
            </a:pPr>
            <a:r>
              <a:rPr sz="1050" spc="-10" dirty="0">
                <a:latin typeface="Courier New"/>
                <a:cs typeface="Courier New"/>
              </a:rPr>
              <a:t>*/</a:t>
            </a:r>
            <a:endParaRPr sz="1050">
              <a:latin typeface="Courier New"/>
              <a:cs typeface="Courier New"/>
            </a:endParaRPr>
          </a:p>
        </p:txBody>
      </p:sp>
      <p:sp>
        <p:nvSpPr>
          <p:cNvPr id="8" name="object 8"/>
          <p:cNvSpPr/>
          <p:nvPr/>
        </p:nvSpPr>
        <p:spPr>
          <a:xfrm>
            <a:off x="6416040" y="929639"/>
            <a:ext cx="162560" cy="432815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405879" y="929639"/>
            <a:ext cx="172720" cy="280416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4441" y="237490"/>
            <a:ext cx="184150" cy="1245870"/>
          </a:xfrm>
          <a:prstGeom prst="rect">
            <a:avLst/>
          </a:prstGeom>
        </p:spPr>
        <p:txBody>
          <a:bodyPr vert="horz" wrap="square" lIns="0" tIns="0" rIns="0" bIns="0" rtlCol="0">
            <a:spAutoFit/>
          </a:bodyPr>
          <a:lstStyle/>
          <a:p>
            <a:pPr marL="12700">
              <a:lnSpc>
                <a:spcPts val="1230"/>
              </a:lnSpc>
            </a:pPr>
            <a:r>
              <a:rPr sz="1050" b="1" spc="-10" dirty="0">
                <a:solidFill>
                  <a:srgbClr val="0073FF"/>
                </a:solidFill>
                <a:latin typeface="Courier New"/>
                <a:cs typeface="Courier New"/>
              </a:rPr>
              <a:t>28</a:t>
            </a:r>
            <a:endParaRPr sz="1050">
              <a:latin typeface="Courier New"/>
              <a:cs typeface="Courier New"/>
            </a:endParaRPr>
          </a:p>
          <a:p>
            <a:pPr marL="12700">
              <a:lnSpc>
                <a:spcPts val="1200"/>
              </a:lnSpc>
            </a:pPr>
            <a:r>
              <a:rPr sz="1050" b="1" spc="-10" dirty="0">
                <a:solidFill>
                  <a:srgbClr val="0073FF"/>
                </a:solidFill>
                <a:latin typeface="Courier New"/>
                <a:cs typeface="Courier New"/>
              </a:rPr>
              <a:t>29</a:t>
            </a:r>
            <a:endParaRPr sz="1050">
              <a:latin typeface="Courier New"/>
              <a:cs typeface="Courier New"/>
            </a:endParaRPr>
          </a:p>
          <a:p>
            <a:pPr marL="12700">
              <a:lnSpc>
                <a:spcPts val="1200"/>
              </a:lnSpc>
            </a:pPr>
            <a:r>
              <a:rPr sz="1050" b="1" spc="-10" dirty="0">
                <a:solidFill>
                  <a:srgbClr val="0073FF"/>
                </a:solidFill>
                <a:latin typeface="Courier New"/>
                <a:cs typeface="Courier New"/>
              </a:rPr>
              <a:t>30</a:t>
            </a:r>
            <a:endParaRPr sz="1050">
              <a:latin typeface="Courier New"/>
              <a:cs typeface="Courier New"/>
            </a:endParaRPr>
          </a:p>
          <a:p>
            <a:pPr marL="12700">
              <a:lnSpc>
                <a:spcPts val="1200"/>
              </a:lnSpc>
            </a:pPr>
            <a:r>
              <a:rPr sz="1050" b="1" spc="-10" dirty="0">
                <a:solidFill>
                  <a:srgbClr val="0073FF"/>
                </a:solidFill>
                <a:latin typeface="Courier New"/>
                <a:cs typeface="Courier New"/>
              </a:rPr>
              <a:t>31</a:t>
            </a:r>
            <a:endParaRPr sz="1050">
              <a:latin typeface="Courier New"/>
              <a:cs typeface="Courier New"/>
            </a:endParaRPr>
          </a:p>
          <a:p>
            <a:pPr marL="12700">
              <a:lnSpc>
                <a:spcPts val="1200"/>
              </a:lnSpc>
            </a:pPr>
            <a:r>
              <a:rPr sz="1050" b="1" spc="-10" dirty="0">
                <a:solidFill>
                  <a:srgbClr val="0073FF"/>
                </a:solidFill>
                <a:latin typeface="Courier New"/>
                <a:cs typeface="Courier New"/>
              </a:rPr>
              <a:t>32</a:t>
            </a:r>
            <a:endParaRPr sz="1050">
              <a:latin typeface="Courier New"/>
              <a:cs typeface="Courier New"/>
            </a:endParaRPr>
          </a:p>
          <a:p>
            <a:pPr marL="12700">
              <a:lnSpc>
                <a:spcPts val="1200"/>
              </a:lnSpc>
            </a:pPr>
            <a:r>
              <a:rPr sz="1050" b="1" spc="-10" dirty="0">
                <a:solidFill>
                  <a:srgbClr val="0073FF"/>
                </a:solidFill>
                <a:latin typeface="Courier New"/>
                <a:cs typeface="Courier New"/>
              </a:rPr>
              <a:t>33</a:t>
            </a:r>
            <a:endParaRPr sz="1050">
              <a:latin typeface="Courier New"/>
              <a:cs typeface="Courier New"/>
            </a:endParaRPr>
          </a:p>
          <a:p>
            <a:pPr marL="12700">
              <a:lnSpc>
                <a:spcPts val="1200"/>
              </a:lnSpc>
            </a:pPr>
            <a:r>
              <a:rPr sz="1050" b="1" spc="-10" dirty="0">
                <a:solidFill>
                  <a:srgbClr val="0073FF"/>
                </a:solidFill>
                <a:latin typeface="Courier New"/>
                <a:cs typeface="Courier New"/>
              </a:rPr>
              <a:t>34</a:t>
            </a:r>
            <a:endParaRPr sz="1050">
              <a:latin typeface="Courier New"/>
              <a:cs typeface="Courier New"/>
            </a:endParaRPr>
          </a:p>
          <a:p>
            <a:pPr marL="12700">
              <a:lnSpc>
                <a:spcPts val="1230"/>
              </a:lnSpc>
            </a:pPr>
            <a:r>
              <a:rPr sz="1050" b="1" spc="-10" dirty="0">
                <a:solidFill>
                  <a:srgbClr val="0073FF"/>
                </a:solidFill>
                <a:latin typeface="Courier New"/>
                <a:cs typeface="Courier New"/>
              </a:rPr>
              <a:t>35</a:t>
            </a:r>
            <a:endParaRPr sz="1050">
              <a:latin typeface="Courier New"/>
              <a:cs typeface="Courier New"/>
            </a:endParaRPr>
          </a:p>
        </p:txBody>
      </p:sp>
      <p:sp>
        <p:nvSpPr>
          <p:cNvPr id="3" name="object 3"/>
          <p:cNvSpPr txBox="1"/>
          <p:nvPr/>
        </p:nvSpPr>
        <p:spPr>
          <a:xfrm>
            <a:off x="1439068" y="237490"/>
            <a:ext cx="4939665" cy="1245870"/>
          </a:xfrm>
          <a:prstGeom prst="rect">
            <a:avLst/>
          </a:prstGeom>
        </p:spPr>
        <p:txBody>
          <a:bodyPr vert="horz" wrap="square" lIns="0" tIns="0" rIns="0" bIns="0" rtlCol="0">
            <a:spAutoFit/>
          </a:bodyPr>
          <a:lstStyle/>
          <a:p>
            <a:pPr marL="12700">
              <a:lnSpc>
                <a:spcPts val="1230"/>
              </a:lnSpc>
            </a:pPr>
            <a:r>
              <a:rPr sz="1050" spc="-10" dirty="0">
                <a:solidFill>
                  <a:srgbClr val="CC0066"/>
                </a:solidFill>
                <a:latin typeface="Courier New"/>
                <a:cs typeface="Courier New"/>
              </a:rPr>
              <a:t>public int</a:t>
            </a:r>
            <a:r>
              <a:rPr sz="1050" spc="-40" dirty="0">
                <a:solidFill>
                  <a:srgbClr val="CC0066"/>
                </a:solidFill>
                <a:latin typeface="Courier New"/>
                <a:cs typeface="Courier New"/>
              </a:rPr>
              <a:t> </a:t>
            </a:r>
            <a:r>
              <a:rPr sz="1050" spc="-10" dirty="0">
                <a:latin typeface="Courier New"/>
                <a:cs typeface="Courier New"/>
              </a:rPr>
              <a:t>examine()</a:t>
            </a:r>
            <a:endParaRPr sz="1050">
              <a:latin typeface="Courier New"/>
              <a:cs typeface="Courier New"/>
            </a:endParaRPr>
          </a:p>
          <a:p>
            <a:pPr marL="12700">
              <a:lnSpc>
                <a:spcPts val="1200"/>
              </a:lnSpc>
            </a:pPr>
            <a:r>
              <a:rPr sz="1050" spc="-10" dirty="0">
                <a:latin typeface="Courier New"/>
                <a:cs typeface="Courier New"/>
              </a:rPr>
              <a:t>{</a:t>
            </a:r>
            <a:endParaRPr sz="1050">
              <a:latin typeface="Courier New"/>
              <a:cs typeface="Courier New"/>
            </a:endParaRPr>
          </a:p>
          <a:p>
            <a:pPr marL="250190">
              <a:lnSpc>
                <a:spcPts val="1200"/>
              </a:lnSpc>
            </a:pPr>
            <a:r>
              <a:rPr sz="1050" spc="-10" dirty="0">
                <a:solidFill>
                  <a:srgbClr val="CC0066"/>
                </a:solidFill>
                <a:latin typeface="Courier New"/>
                <a:cs typeface="Courier New"/>
              </a:rPr>
              <a:t>for </a:t>
            </a:r>
            <a:r>
              <a:rPr sz="1050" spc="-10" dirty="0">
                <a:latin typeface="Courier New"/>
                <a:cs typeface="Courier New"/>
              </a:rPr>
              <a:t>(</a:t>
            </a:r>
            <a:r>
              <a:rPr sz="1050" spc="-10" dirty="0">
                <a:solidFill>
                  <a:srgbClr val="CC0066"/>
                </a:solidFill>
                <a:latin typeface="Courier New"/>
                <a:cs typeface="Courier New"/>
              </a:rPr>
              <a:t>int </a:t>
            </a:r>
            <a:r>
              <a:rPr sz="1050" spc="-10" dirty="0">
                <a:latin typeface="Courier New"/>
                <a:cs typeface="Courier New"/>
              </a:rPr>
              <a:t>i = </a:t>
            </a:r>
            <a:r>
              <a:rPr sz="1050" spc="-10" dirty="0">
                <a:solidFill>
                  <a:srgbClr val="66FF18"/>
                </a:solidFill>
                <a:latin typeface="Courier New"/>
                <a:cs typeface="Courier New"/>
              </a:rPr>
              <a:t>0</a:t>
            </a:r>
            <a:r>
              <a:rPr sz="1050" spc="-10" dirty="0">
                <a:latin typeface="Courier New"/>
                <a:cs typeface="Courier New"/>
              </a:rPr>
              <a:t>; i &lt; queens.length;</a:t>
            </a:r>
            <a:r>
              <a:rPr sz="1050" dirty="0">
                <a:latin typeface="Courier New"/>
                <a:cs typeface="Courier New"/>
              </a:rPr>
              <a:t> </a:t>
            </a:r>
            <a:r>
              <a:rPr sz="1050" spc="-10" dirty="0">
                <a:latin typeface="Courier New"/>
                <a:cs typeface="Courier New"/>
              </a:rPr>
              <a:t>i++)</a:t>
            </a:r>
            <a:endParaRPr sz="1050">
              <a:latin typeface="Courier New"/>
              <a:cs typeface="Courier New"/>
            </a:endParaRPr>
          </a:p>
          <a:p>
            <a:pPr marL="250190">
              <a:lnSpc>
                <a:spcPts val="1200"/>
              </a:lnSpc>
            </a:pPr>
            <a:r>
              <a:rPr sz="1050" spc="-10" dirty="0">
                <a:latin typeface="Courier New"/>
                <a:cs typeface="Courier New"/>
              </a:rPr>
              <a:t>{</a:t>
            </a:r>
            <a:endParaRPr sz="1050">
              <a:latin typeface="Courier New"/>
              <a:cs typeface="Courier New"/>
            </a:endParaRPr>
          </a:p>
          <a:p>
            <a:pPr marL="487680">
              <a:lnSpc>
                <a:spcPts val="1200"/>
              </a:lnSpc>
            </a:pPr>
            <a:r>
              <a:rPr sz="1050" spc="-10" dirty="0">
                <a:solidFill>
                  <a:srgbClr val="CC0066"/>
                </a:solidFill>
                <a:latin typeface="Courier New"/>
                <a:cs typeface="Courier New"/>
              </a:rPr>
              <a:t>for </a:t>
            </a:r>
            <a:r>
              <a:rPr sz="1050" spc="-10" dirty="0">
                <a:latin typeface="Courier New"/>
                <a:cs typeface="Courier New"/>
              </a:rPr>
              <a:t>(</a:t>
            </a:r>
            <a:r>
              <a:rPr sz="1050" spc="-10" dirty="0">
                <a:solidFill>
                  <a:srgbClr val="CC0066"/>
                </a:solidFill>
                <a:latin typeface="Courier New"/>
                <a:cs typeface="Courier New"/>
              </a:rPr>
              <a:t>int </a:t>
            </a:r>
            <a:r>
              <a:rPr sz="1050" spc="-10" dirty="0">
                <a:latin typeface="Courier New"/>
                <a:cs typeface="Courier New"/>
              </a:rPr>
              <a:t>j = i + </a:t>
            </a:r>
            <a:r>
              <a:rPr sz="1050" spc="-10" dirty="0">
                <a:solidFill>
                  <a:srgbClr val="66FF18"/>
                </a:solidFill>
                <a:latin typeface="Courier New"/>
                <a:cs typeface="Courier New"/>
              </a:rPr>
              <a:t>1</a:t>
            </a:r>
            <a:r>
              <a:rPr sz="1050" spc="-10" dirty="0">
                <a:latin typeface="Courier New"/>
                <a:cs typeface="Courier New"/>
              </a:rPr>
              <a:t>; j &lt; queens.length;</a:t>
            </a:r>
            <a:r>
              <a:rPr sz="1050" spc="10" dirty="0">
                <a:latin typeface="Courier New"/>
                <a:cs typeface="Courier New"/>
              </a:rPr>
              <a:t> </a:t>
            </a:r>
            <a:r>
              <a:rPr sz="1050" spc="-10" dirty="0">
                <a:latin typeface="Courier New"/>
                <a:cs typeface="Courier New"/>
              </a:rPr>
              <a:t>j++)</a:t>
            </a:r>
            <a:endParaRPr sz="1050">
              <a:latin typeface="Courier New"/>
              <a:cs typeface="Courier New"/>
            </a:endParaRPr>
          </a:p>
          <a:p>
            <a:pPr marL="488315">
              <a:lnSpc>
                <a:spcPts val="1200"/>
              </a:lnSpc>
            </a:pPr>
            <a:r>
              <a:rPr sz="1050" spc="-10" dirty="0">
                <a:latin typeface="Courier New"/>
                <a:cs typeface="Courier New"/>
              </a:rPr>
              <a:t>{</a:t>
            </a:r>
            <a:endParaRPr sz="1050">
              <a:latin typeface="Courier New"/>
              <a:cs typeface="Courier New"/>
            </a:endParaRPr>
          </a:p>
          <a:p>
            <a:pPr marL="725805">
              <a:lnSpc>
                <a:spcPts val="1200"/>
              </a:lnSpc>
            </a:pPr>
            <a:r>
              <a:rPr sz="1050" spc="-10" dirty="0">
                <a:solidFill>
                  <a:srgbClr val="CC0066"/>
                </a:solidFill>
                <a:latin typeface="Courier New"/>
                <a:cs typeface="Courier New"/>
              </a:rPr>
              <a:t>if </a:t>
            </a:r>
            <a:r>
              <a:rPr sz="1050" spc="-10" dirty="0">
                <a:latin typeface="Courier New"/>
                <a:cs typeface="Courier New"/>
              </a:rPr>
              <a:t>(queens[i].attacks(queens[j])) { </a:t>
            </a:r>
            <a:r>
              <a:rPr sz="1050" spc="-10" dirty="0">
                <a:solidFill>
                  <a:srgbClr val="CC0066"/>
                </a:solidFill>
                <a:latin typeface="Courier New"/>
                <a:cs typeface="Courier New"/>
              </a:rPr>
              <a:t>return </a:t>
            </a:r>
            <a:r>
              <a:rPr sz="1050" spc="-10" dirty="0">
                <a:latin typeface="Courier New"/>
                <a:cs typeface="Courier New"/>
              </a:rPr>
              <a:t>ABANDON;</a:t>
            </a:r>
            <a:r>
              <a:rPr sz="1050" spc="80" dirty="0">
                <a:latin typeface="Courier New"/>
                <a:cs typeface="Courier New"/>
              </a:rPr>
              <a:t> </a:t>
            </a:r>
            <a:r>
              <a:rPr sz="1050" spc="-10" dirty="0">
                <a:latin typeface="Courier New"/>
                <a:cs typeface="Courier New"/>
              </a:rPr>
              <a:t>}</a:t>
            </a:r>
            <a:endParaRPr sz="1050">
              <a:latin typeface="Courier New"/>
              <a:cs typeface="Courier New"/>
            </a:endParaRPr>
          </a:p>
          <a:p>
            <a:pPr marL="488315">
              <a:lnSpc>
                <a:spcPts val="1230"/>
              </a:lnSpc>
            </a:pPr>
            <a:r>
              <a:rPr sz="1050" spc="-10" dirty="0">
                <a:latin typeface="Courier New"/>
                <a:cs typeface="Courier New"/>
              </a:rPr>
              <a:t>}</a:t>
            </a:r>
            <a:endParaRPr sz="1050">
              <a:latin typeface="Courier New"/>
              <a:cs typeface="Courier New"/>
            </a:endParaRPr>
          </a:p>
        </p:txBody>
      </p:sp>
      <p:sp>
        <p:nvSpPr>
          <p:cNvPr id="4" name="object 4"/>
          <p:cNvSpPr/>
          <p:nvPr/>
        </p:nvSpPr>
        <p:spPr>
          <a:xfrm>
            <a:off x="6416040" y="228600"/>
            <a:ext cx="162560" cy="125983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0"/>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tabLst>
                <a:tab pos="3254375" algn="l"/>
              </a:tabLst>
            </a:pPr>
            <a:r>
              <a:rPr spc="260" dirty="0"/>
              <a:t>C</a:t>
            </a:r>
            <a:r>
              <a:rPr spc="195" dirty="0"/>
              <a:t>o</a:t>
            </a:r>
            <a:r>
              <a:rPr spc="295" dirty="0"/>
              <a:t>m</a:t>
            </a:r>
            <a:r>
              <a:rPr spc="210" dirty="0"/>
              <a:t>p</a:t>
            </a:r>
            <a:r>
              <a:rPr spc="80" dirty="0"/>
              <a:t>l</a:t>
            </a:r>
            <a:r>
              <a:rPr spc="45" dirty="0"/>
              <a:t>e</a:t>
            </a:r>
            <a:r>
              <a:rPr spc="35" dirty="0"/>
              <a:t>t</a:t>
            </a:r>
            <a:r>
              <a:rPr spc="45" dirty="0"/>
              <a:t>e</a:t>
            </a:r>
            <a:r>
              <a:rPr spc="215" dirty="0"/>
              <a:t>d</a:t>
            </a:r>
            <a:r>
              <a:rPr spc="50" dirty="0"/>
              <a:t> </a:t>
            </a:r>
            <a:r>
              <a:rPr spc="254" dirty="0">
                <a:latin typeface="Trebuchet MS"/>
                <a:cs typeface="Trebuchet MS"/>
              </a:rPr>
              <a:t>g</a:t>
            </a:r>
            <a:r>
              <a:rPr spc="85" dirty="0">
                <a:latin typeface="Trebuchet MS"/>
                <a:cs typeface="Trebuchet MS"/>
              </a:rPr>
              <a:t>e</a:t>
            </a:r>
            <a:r>
              <a:rPr spc="505" dirty="0">
                <a:latin typeface="Trebuchet MS"/>
                <a:cs typeface="Trebuchet MS"/>
              </a:rPr>
              <a:t>t</a:t>
            </a:r>
            <a:r>
              <a:rPr spc="-50" dirty="0">
                <a:latin typeface="Trebuchet MS"/>
                <a:cs typeface="Trebuchet MS"/>
              </a:rPr>
              <a:t>A</a:t>
            </a:r>
            <a:r>
              <a:rPr spc="434" dirty="0">
                <a:latin typeface="Trebuchet MS"/>
                <a:cs typeface="Trebuchet MS"/>
              </a:rPr>
              <a:t>r</a:t>
            </a:r>
            <a:r>
              <a:rPr spc="85" dirty="0">
                <a:latin typeface="Trebuchet MS"/>
                <a:cs typeface="Trebuchet MS"/>
              </a:rPr>
              <a:t>e</a:t>
            </a:r>
            <a:r>
              <a:rPr spc="185" dirty="0">
                <a:latin typeface="Trebuchet MS"/>
                <a:cs typeface="Trebuchet MS"/>
              </a:rPr>
              <a:t>a</a:t>
            </a:r>
            <a:r>
              <a:rPr dirty="0">
                <a:latin typeface="Trebuchet MS"/>
                <a:cs typeface="Trebuchet MS"/>
              </a:rPr>
              <a:t>	</a:t>
            </a:r>
            <a:r>
              <a:rPr spc="415" dirty="0"/>
              <a:t>M</a:t>
            </a:r>
            <a:r>
              <a:rPr spc="45" dirty="0"/>
              <a:t>e</a:t>
            </a:r>
            <a:r>
              <a:rPr spc="35" dirty="0"/>
              <a:t>t</a:t>
            </a:r>
            <a:r>
              <a:rPr spc="175" dirty="0"/>
              <a:t>h</a:t>
            </a:r>
            <a:r>
              <a:rPr spc="195" dirty="0"/>
              <a:t>o</a:t>
            </a:r>
            <a:r>
              <a:rPr spc="215" dirty="0"/>
              <a:t>d</a:t>
            </a:r>
          </a:p>
        </p:txBody>
      </p:sp>
      <p:sp>
        <p:nvSpPr>
          <p:cNvPr id="4" name="object 4"/>
          <p:cNvSpPr txBox="1"/>
          <p:nvPr/>
        </p:nvSpPr>
        <p:spPr>
          <a:xfrm>
            <a:off x="853439" y="934720"/>
            <a:ext cx="5608320" cy="982319"/>
          </a:xfrm>
          <a:prstGeom prst="rect">
            <a:avLst/>
          </a:prstGeom>
          <a:ln w="10160">
            <a:solidFill>
              <a:srgbClr val="CCCCCC"/>
            </a:solidFill>
          </a:ln>
        </p:spPr>
        <p:txBody>
          <a:bodyPr vert="horz" wrap="square" lIns="0" tIns="58419" rIns="0" bIns="0" rtlCol="0">
            <a:spAutoFit/>
          </a:bodyPr>
          <a:lstStyle/>
          <a:p>
            <a:pPr marL="58419">
              <a:lnSpc>
                <a:spcPts val="1060"/>
              </a:lnSpc>
              <a:spcBef>
                <a:spcPts val="459"/>
              </a:spcBef>
            </a:pPr>
            <a:r>
              <a:rPr sz="900" spc="-5" dirty="0">
                <a:latin typeface="Courier" charset="0"/>
                <a:cs typeface="Courier" charset="0"/>
              </a:rPr>
              <a:t>public int</a:t>
            </a:r>
            <a:r>
              <a:rPr sz="900" spc="-60" dirty="0">
                <a:latin typeface="Courier" charset="0"/>
                <a:cs typeface="Courier" charset="0"/>
              </a:rPr>
              <a:t> </a:t>
            </a:r>
            <a:r>
              <a:rPr sz="900" spc="-5" dirty="0">
                <a:latin typeface="Courier" charset="0"/>
                <a:cs typeface="Courier" charset="0"/>
              </a:rPr>
              <a:t>getArea()</a:t>
            </a:r>
            <a:endParaRPr sz="900" dirty="0">
              <a:latin typeface="Courier" charset="0"/>
              <a:cs typeface="Courier" charset="0"/>
            </a:endParaRPr>
          </a:p>
          <a:p>
            <a:pPr marL="58419">
              <a:lnSpc>
                <a:spcPts val="1040"/>
              </a:lnSpc>
            </a:pPr>
            <a:r>
              <a:rPr sz="900" spc="-5" dirty="0">
                <a:latin typeface="Courier" charset="0"/>
                <a:cs typeface="Courier" charset="0"/>
              </a:rPr>
              <a:t>{</a:t>
            </a:r>
            <a:endParaRPr sz="900" dirty="0">
              <a:latin typeface="Courier" charset="0"/>
              <a:cs typeface="Courier" charset="0"/>
            </a:endParaRPr>
          </a:p>
          <a:p>
            <a:pPr marL="264160">
              <a:lnSpc>
                <a:spcPts val="1040"/>
              </a:lnSpc>
            </a:pPr>
            <a:r>
              <a:rPr sz="900" spc="-5" dirty="0">
                <a:latin typeface="Courier" charset="0"/>
                <a:cs typeface="Courier" charset="0"/>
              </a:rPr>
              <a:t>if (width == 1) { return 1;</a:t>
            </a:r>
            <a:r>
              <a:rPr sz="900" spc="-50" dirty="0">
                <a:latin typeface="Courier" charset="0"/>
                <a:cs typeface="Courier" charset="0"/>
              </a:rPr>
              <a:t> </a:t>
            </a:r>
            <a:r>
              <a:rPr sz="900" spc="-5" dirty="0">
                <a:latin typeface="Courier" charset="0"/>
                <a:cs typeface="Courier" charset="0"/>
              </a:rPr>
              <a:t>}</a:t>
            </a:r>
            <a:endParaRPr sz="900" dirty="0">
              <a:latin typeface="Courier" charset="0"/>
              <a:cs typeface="Courier" charset="0"/>
            </a:endParaRPr>
          </a:p>
          <a:p>
            <a:pPr marL="264160" marR="1828800">
              <a:lnSpc>
                <a:spcPts val="1040"/>
              </a:lnSpc>
              <a:spcBef>
                <a:spcPts val="45"/>
              </a:spcBef>
            </a:pPr>
            <a:r>
              <a:rPr sz="900" spc="-5" dirty="0">
                <a:latin typeface="Courier" charset="0"/>
                <a:cs typeface="Courier" charset="0"/>
              </a:rPr>
              <a:t>Triangle smallerTriangle = new Triangle(width - 1);  int smallerArea =</a:t>
            </a:r>
            <a:r>
              <a:rPr sz="900" dirty="0">
                <a:latin typeface="Courier" charset="0"/>
                <a:cs typeface="Courier" charset="0"/>
              </a:rPr>
              <a:t> </a:t>
            </a:r>
            <a:r>
              <a:rPr sz="900" spc="-5" dirty="0">
                <a:latin typeface="Courier" charset="0"/>
                <a:cs typeface="Courier" charset="0"/>
              </a:rPr>
              <a:t>smallerTriangle.getArea();</a:t>
            </a:r>
            <a:endParaRPr sz="900" dirty="0">
              <a:latin typeface="Courier" charset="0"/>
              <a:cs typeface="Courier" charset="0"/>
            </a:endParaRPr>
          </a:p>
          <a:p>
            <a:pPr marL="264160">
              <a:lnSpc>
                <a:spcPts val="990"/>
              </a:lnSpc>
            </a:pPr>
            <a:r>
              <a:rPr sz="900" spc="-5" dirty="0">
                <a:latin typeface="Courier" charset="0"/>
                <a:cs typeface="Courier" charset="0"/>
              </a:rPr>
              <a:t>return smallerArea +</a:t>
            </a:r>
            <a:r>
              <a:rPr sz="900" spc="-45" dirty="0">
                <a:latin typeface="Courier" charset="0"/>
                <a:cs typeface="Courier" charset="0"/>
              </a:rPr>
              <a:t> </a:t>
            </a:r>
            <a:r>
              <a:rPr sz="900" spc="-5" dirty="0">
                <a:latin typeface="Courier" charset="0"/>
                <a:cs typeface="Courier" charset="0"/>
              </a:rPr>
              <a:t>width;</a:t>
            </a:r>
            <a:endParaRPr sz="900" dirty="0">
              <a:latin typeface="Courier" charset="0"/>
              <a:cs typeface="Courier" charset="0"/>
            </a:endParaRPr>
          </a:p>
          <a:p>
            <a:pPr marL="58419">
              <a:lnSpc>
                <a:spcPts val="1060"/>
              </a:lnSpc>
            </a:pPr>
            <a:r>
              <a:rPr sz="900" spc="-5" dirty="0">
                <a:latin typeface="Courier" charset="0"/>
                <a:cs typeface="Courier" charset="0"/>
              </a:rPr>
              <a:t>}</a:t>
            </a:r>
            <a:endParaRPr sz="900" dirty="0">
              <a:latin typeface="Courier" charset="0"/>
              <a:cs typeface="Courier" charset="0"/>
            </a:endParaRPr>
          </a:p>
        </p:txBody>
      </p:sp>
      <p:sp>
        <p:nvSpPr>
          <p:cNvPr id="5" name="object 5"/>
          <p:cNvSpPr txBox="1"/>
          <p:nvPr/>
        </p:nvSpPr>
        <p:spPr>
          <a:xfrm>
            <a:off x="723900" y="2030983"/>
            <a:ext cx="5853430" cy="459105"/>
          </a:xfrm>
          <a:prstGeom prst="rect">
            <a:avLst/>
          </a:prstGeom>
        </p:spPr>
        <p:txBody>
          <a:bodyPr vert="horz" wrap="square" lIns="0" tIns="0" rIns="0" bIns="0" rtlCol="0">
            <a:spAutoFit/>
          </a:bodyPr>
          <a:lstStyle/>
          <a:p>
            <a:pPr marL="12700" marR="5080">
              <a:lnSpc>
                <a:spcPts val="1760"/>
              </a:lnSpc>
            </a:pPr>
            <a:r>
              <a:rPr sz="1500" spc="-5" dirty="0">
                <a:latin typeface="Arial"/>
                <a:cs typeface="Arial"/>
              </a:rPr>
              <a:t>A recursive computation solves a problem by using the solution to the  same problem with simpler</a:t>
            </a:r>
            <a:r>
              <a:rPr sz="1500" spc="-65" dirty="0">
                <a:latin typeface="Arial"/>
                <a:cs typeface="Arial"/>
              </a:rPr>
              <a:t> </a:t>
            </a:r>
            <a:r>
              <a:rPr sz="1500" spc="-5" dirty="0">
                <a:latin typeface="Arial"/>
                <a:cs typeface="Arial"/>
              </a:rPr>
              <a:t>inputs.</a:t>
            </a:r>
            <a:endParaRPr sz="1500">
              <a:latin typeface="Arial"/>
              <a:cs typeface="Arial"/>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35" dirty="0"/>
              <a:t>s</a:t>
            </a:r>
            <a:r>
              <a:rPr spc="45" dirty="0"/>
              <a:t>e</a:t>
            </a:r>
            <a:r>
              <a:rPr spc="65" dirty="0"/>
              <a:t>c</a:t>
            </a:r>
            <a:r>
              <a:rPr spc="35" dirty="0"/>
              <a:t>t</a:t>
            </a:r>
            <a:r>
              <a:rPr spc="75" dirty="0"/>
              <a:t>i</a:t>
            </a:r>
            <a:r>
              <a:rPr spc="195" dirty="0"/>
              <a:t>o</a:t>
            </a:r>
            <a:r>
              <a:rPr spc="180" dirty="0"/>
              <a:t>n</a:t>
            </a:r>
            <a:r>
              <a:rPr spc="-185" dirty="0"/>
              <a:t>_</a:t>
            </a:r>
            <a:r>
              <a:rPr spc="145" dirty="0"/>
              <a:t>6</a:t>
            </a:r>
            <a:r>
              <a:rPr spc="380" dirty="0"/>
              <a:t>/</a:t>
            </a:r>
            <a:r>
              <a:rPr spc="300" dirty="0">
                <a:solidFill>
                  <a:srgbClr val="000080"/>
                </a:solidFill>
                <a:hlinkClick r:id="rId2"/>
              </a:rPr>
              <a:t>Q</a:t>
            </a:r>
            <a:r>
              <a:rPr spc="180" dirty="0">
                <a:solidFill>
                  <a:srgbClr val="000080"/>
                </a:solidFill>
                <a:hlinkClick r:id="rId2"/>
              </a:rPr>
              <a:t>u</a:t>
            </a:r>
            <a:r>
              <a:rPr spc="45" dirty="0">
                <a:solidFill>
                  <a:srgbClr val="000080"/>
                </a:solidFill>
                <a:hlinkClick r:id="rId2"/>
              </a:rPr>
              <a:t>ee</a:t>
            </a:r>
            <a:r>
              <a:rPr spc="180" dirty="0">
                <a:solidFill>
                  <a:srgbClr val="000080"/>
                </a:solidFill>
                <a:hlinkClick r:id="rId2"/>
              </a:rPr>
              <a:t>n</a:t>
            </a:r>
            <a:r>
              <a:rPr spc="-275" dirty="0">
                <a:solidFill>
                  <a:srgbClr val="000080"/>
                </a:solidFill>
                <a:hlinkClick r:id="rId2"/>
              </a:rPr>
              <a:t>.</a:t>
            </a:r>
            <a:r>
              <a:rPr spc="-70" dirty="0">
                <a:solidFill>
                  <a:srgbClr val="000080"/>
                </a:solidFill>
                <a:hlinkClick r:id="rId2"/>
              </a:rPr>
              <a:t>j</a:t>
            </a:r>
            <a:r>
              <a:rPr spc="150" dirty="0">
                <a:solidFill>
                  <a:srgbClr val="000080"/>
                </a:solidFill>
                <a:hlinkClick r:id="rId2"/>
              </a:rPr>
              <a:t>a</a:t>
            </a:r>
            <a:r>
              <a:rPr spc="175" dirty="0">
                <a:solidFill>
                  <a:srgbClr val="000080"/>
                </a:solidFill>
                <a:hlinkClick r:id="rId2"/>
              </a:rPr>
              <a:t>v</a:t>
            </a:r>
            <a:r>
              <a:rPr spc="150" dirty="0">
                <a:solidFill>
                  <a:srgbClr val="000080"/>
                </a:solidFill>
                <a:hlinkClick r:id="rId2"/>
              </a:rPr>
              <a:t>a</a:t>
            </a:r>
          </a:p>
        </p:txBody>
      </p:sp>
      <p:sp>
        <p:nvSpPr>
          <p:cNvPr id="4" name="object 4"/>
          <p:cNvSpPr txBox="1"/>
          <p:nvPr/>
        </p:nvSpPr>
        <p:spPr>
          <a:xfrm>
            <a:off x="1439068" y="2249170"/>
            <a:ext cx="2778125" cy="1642110"/>
          </a:xfrm>
          <a:prstGeom prst="rect">
            <a:avLst/>
          </a:prstGeom>
        </p:spPr>
        <p:txBody>
          <a:bodyPr vert="horz" wrap="square" lIns="0" tIns="0" rIns="0" bIns="0" rtlCol="0">
            <a:spAutoFit/>
          </a:bodyPr>
          <a:lstStyle/>
          <a:p>
            <a:pPr marL="12700">
              <a:lnSpc>
                <a:spcPts val="1210"/>
              </a:lnSpc>
            </a:pPr>
            <a:r>
              <a:rPr sz="1050" spc="-10" dirty="0">
                <a:latin typeface="Courier New"/>
                <a:cs typeface="Courier New"/>
              </a:rPr>
              <a:t>/**</a:t>
            </a:r>
            <a:endParaRPr sz="1050">
              <a:latin typeface="Courier New"/>
              <a:cs typeface="Courier New"/>
            </a:endParaRPr>
          </a:p>
          <a:p>
            <a:pPr marL="250190">
              <a:lnSpc>
                <a:spcPts val="1420"/>
              </a:lnSpc>
            </a:pPr>
            <a:r>
              <a:rPr sz="1250" spc="10" dirty="0">
                <a:solidFill>
                  <a:srgbClr val="0073FF"/>
                </a:solidFill>
                <a:latin typeface="Times New Roman"/>
                <a:cs typeface="Times New Roman"/>
              </a:rPr>
              <a:t>Constructs a queen at a given</a:t>
            </a:r>
            <a:r>
              <a:rPr sz="1250" spc="-35" dirty="0">
                <a:solidFill>
                  <a:srgbClr val="0073FF"/>
                </a:solidFill>
                <a:latin typeface="Times New Roman"/>
                <a:cs typeface="Times New Roman"/>
              </a:rPr>
              <a:t> </a:t>
            </a:r>
            <a:r>
              <a:rPr sz="1250" spc="10" dirty="0">
                <a:solidFill>
                  <a:srgbClr val="0073FF"/>
                </a:solidFill>
                <a:latin typeface="Times New Roman"/>
                <a:cs typeface="Times New Roman"/>
              </a:rPr>
              <a:t>position.</a:t>
            </a:r>
            <a:endParaRPr sz="1250">
              <a:latin typeface="Times New Roman"/>
              <a:cs typeface="Times New Roman"/>
            </a:endParaRPr>
          </a:p>
          <a:p>
            <a:pPr marL="250190">
              <a:lnSpc>
                <a:spcPts val="1440"/>
              </a:lnSpc>
            </a:pPr>
            <a:r>
              <a:rPr sz="1050" spc="-10" dirty="0">
                <a:latin typeface="Courier New"/>
                <a:cs typeface="Courier New"/>
              </a:rPr>
              <a:t>@param r</a:t>
            </a:r>
            <a:r>
              <a:rPr sz="1050" spc="-385" dirty="0">
                <a:latin typeface="Courier New"/>
                <a:cs typeface="Courier New"/>
              </a:rPr>
              <a:t> </a:t>
            </a:r>
            <a:r>
              <a:rPr sz="1250" spc="10" dirty="0">
                <a:solidFill>
                  <a:srgbClr val="0073FF"/>
                </a:solidFill>
                <a:latin typeface="Times New Roman"/>
                <a:cs typeface="Times New Roman"/>
              </a:rPr>
              <a:t>the </a:t>
            </a:r>
            <a:r>
              <a:rPr sz="1250" spc="15" dirty="0">
                <a:solidFill>
                  <a:srgbClr val="0073FF"/>
                </a:solidFill>
                <a:latin typeface="Times New Roman"/>
                <a:cs typeface="Times New Roman"/>
              </a:rPr>
              <a:t>row</a:t>
            </a:r>
            <a:endParaRPr sz="1250">
              <a:latin typeface="Times New Roman"/>
              <a:cs typeface="Times New Roman"/>
            </a:endParaRPr>
          </a:p>
          <a:p>
            <a:pPr marL="250190">
              <a:lnSpc>
                <a:spcPts val="1460"/>
              </a:lnSpc>
            </a:pPr>
            <a:r>
              <a:rPr sz="1050" spc="-10" dirty="0">
                <a:latin typeface="Courier New"/>
                <a:cs typeface="Courier New"/>
              </a:rPr>
              <a:t>@param c</a:t>
            </a:r>
            <a:r>
              <a:rPr sz="1050" spc="-390" dirty="0">
                <a:latin typeface="Courier New"/>
                <a:cs typeface="Courier New"/>
              </a:rPr>
              <a:t> </a:t>
            </a:r>
            <a:r>
              <a:rPr sz="1250" spc="10" dirty="0">
                <a:solidFill>
                  <a:srgbClr val="0073FF"/>
                </a:solidFill>
                <a:latin typeface="Times New Roman"/>
                <a:cs typeface="Times New Roman"/>
              </a:rPr>
              <a:t>the </a:t>
            </a:r>
            <a:r>
              <a:rPr sz="1250" spc="15" dirty="0">
                <a:solidFill>
                  <a:srgbClr val="0073FF"/>
                </a:solidFill>
                <a:latin typeface="Times New Roman"/>
                <a:cs typeface="Times New Roman"/>
              </a:rPr>
              <a:t>column</a:t>
            </a:r>
            <a:endParaRPr sz="1250">
              <a:latin typeface="Times New Roman"/>
              <a:cs typeface="Times New Roman"/>
            </a:endParaRPr>
          </a:p>
          <a:p>
            <a:pPr marL="12700">
              <a:lnSpc>
                <a:spcPts val="1220"/>
              </a:lnSpc>
            </a:pPr>
            <a:r>
              <a:rPr sz="1050" spc="-10" dirty="0">
                <a:latin typeface="Courier New"/>
                <a:cs typeface="Courier New"/>
              </a:rPr>
              <a:t>*/</a:t>
            </a:r>
            <a:endParaRPr sz="1050">
              <a:latin typeface="Courier New"/>
              <a:cs typeface="Courier New"/>
            </a:endParaRPr>
          </a:p>
          <a:p>
            <a:pPr marL="12700">
              <a:lnSpc>
                <a:spcPts val="1200"/>
              </a:lnSpc>
            </a:pPr>
            <a:r>
              <a:rPr sz="1050" spc="-10" dirty="0">
                <a:solidFill>
                  <a:srgbClr val="CC0066"/>
                </a:solidFill>
                <a:latin typeface="Courier New"/>
                <a:cs typeface="Courier New"/>
              </a:rPr>
              <a:t>public </a:t>
            </a:r>
            <a:r>
              <a:rPr sz="1050" spc="-10" dirty="0">
                <a:latin typeface="Courier New"/>
                <a:cs typeface="Courier New"/>
              </a:rPr>
              <a:t>Queen(</a:t>
            </a:r>
            <a:r>
              <a:rPr sz="1050" spc="-10" dirty="0">
                <a:solidFill>
                  <a:srgbClr val="CC0066"/>
                </a:solidFill>
                <a:latin typeface="Courier New"/>
                <a:cs typeface="Courier New"/>
              </a:rPr>
              <a:t>int </a:t>
            </a:r>
            <a:r>
              <a:rPr sz="1050" spc="-10" dirty="0">
                <a:latin typeface="Courier New"/>
                <a:cs typeface="Courier New"/>
              </a:rPr>
              <a:t>r, </a:t>
            </a:r>
            <a:r>
              <a:rPr sz="1050" spc="-10" dirty="0">
                <a:solidFill>
                  <a:srgbClr val="CC0066"/>
                </a:solidFill>
                <a:latin typeface="Courier New"/>
                <a:cs typeface="Courier New"/>
              </a:rPr>
              <a:t>int</a:t>
            </a:r>
            <a:r>
              <a:rPr sz="1050" spc="-30" dirty="0">
                <a:solidFill>
                  <a:srgbClr val="CC0066"/>
                </a:solidFill>
                <a:latin typeface="Courier New"/>
                <a:cs typeface="Courier New"/>
              </a:rPr>
              <a:t> </a:t>
            </a:r>
            <a:r>
              <a:rPr sz="1050" spc="-10" dirty="0">
                <a:latin typeface="Courier New"/>
                <a:cs typeface="Courier New"/>
              </a:rPr>
              <a:t>c)</a:t>
            </a:r>
            <a:endParaRPr sz="1050">
              <a:latin typeface="Courier New"/>
              <a:cs typeface="Courier New"/>
            </a:endParaRPr>
          </a:p>
          <a:p>
            <a:pPr marL="12700">
              <a:lnSpc>
                <a:spcPts val="1200"/>
              </a:lnSpc>
            </a:pPr>
            <a:r>
              <a:rPr sz="1050" spc="-10" dirty="0">
                <a:latin typeface="Courier New"/>
                <a:cs typeface="Courier New"/>
              </a:rPr>
              <a:t>{</a:t>
            </a:r>
            <a:endParaRPr sz="1050">
              <a:latin typeface="Courier New"/>
              <a:cs typeface="Courier New"/>
            </a:endParaRPr>
          </a:p>
          <a:p>
            <a:pPr marL="250190" marR="1647825">
              <a:lnSpc>
                <a:spcPts val="1200"/>
              </a:lnSpc>
              <a:spcBef>
                <a:spcPts val="60"/>
              </a:spcBef>
            </a:pPr>
            <a:r>
              <a:rPr sz="1050" spc="-10" dirty="0">
                <a:latin typeface="Courier New"/>
                <a:cs typeface="Courier New"/>
              </a:rPr>
              <a:t>row = r;  column =</a:t>
            </a:r>
            <a:r>
              <a:rPr sz="1050" spc="-75" dirty="0">
                <a:latin typeface="Courier New"/>
                <a:cs typeface="Courier New"/>
              </a:rPr>
              <a:t> </a:t>
            </a:r>
            <a:r>
              <a:rPr sz="1050" spc="-10" dirty="0">
                <a:latin typeface="Courier New"/>
                <a:cs typeface="Courier New"/>
              </a:rPr>
              <a:t>c;</a:t>
            </a:r>
            <a:endParaRPr sz="1050">
              <a:latin typeface="Courier New"/>
              <a:cs typeface="Courier New"/>
            </a:endParaRPr>
          </a:p>
          <a:p>
            <a:pPr marL="12700">
              <a:lnSpc>
                <a:spcPts val="1170"/>
              </a:lnSpc>
            </a:pPr>
            <a:r>
              <a:rPr sz="1050" spc="-10" dirty="0">
                <a:latin typeface="Courier New"/>
                <a:cs typeface="Courier New"/>
              </a:rPr>
              <a:t>}</a:t>
            </a:r>
            <a:endParaRPr sz="1050">
              <a:latin typeface="Courier New"/>
              <a:cs typeface="Courier New"/>
            </a:endParaRPr>
          </a:p>
        </p:txBody>
      </p:sp>
      <p:sp>
        <p:nvSpPr>
          <p:cNvPr id="5" name="object 5"/>
          <p:cNvSpPr txBox="1"/>
          <p:nvPr/>
        </p:nvSpPr>
        <p:spPr>
          <a:xfrm>
            <a:off x="884441" y="999490"/>
            <a:ext cx="3013710" cy="4232910"/>
          </a:xfrm>
          <a:prstGeom prst="rect">
            <a:avLst/>
          </a:prstGeom>
        </p:spPr>
        <p:txBody>
          <a:bodyPr vert="horz" wrap="square" lIns="0" tIns="0" rIns="0" bIns="0" rtlCol="0">
            <a:spAutoFit/>
          </a:bodyPr>
          <a:lstStyle/>
          <a:p>
            <a:pPr marL="91440">
              <a:lnSpc>
                <a:spcPts val="1210"/>
              </a:lnSpc>
              <a:tabLst>
                <a:tab pos="329565" algn="l"/>
              </a:tabLst>
            </a:pPr>
            <a:r>
              <a:rPr sz="1050" b="1" spc="-10" dirty="0">
                <a:solidFill>
                  <a:srgbClr val="0073FF"/>
                </a:solidFill>
                <a:latin typeface="Courier New"/>
                <a:cs typeface="Courier New"/>
              </a:rPr>
              <a:t>1	</a:t>
            </a:r>
            <a:r>
              <a:rPr sz="1050" spc="-10" dirty="0">
                <a:latin typeface="Courier New"/>
                <a:cs typeface="Courier New"/>
              </a:rPr>
              <a:t>/**</a:t>
            </a:r>
            <a:endParaRPr sz="1050">
              <a:latin typeface="Courier New"/>
              <a:cs typeface="Courier New"/>
            </a:endParaRPr>
          </a:p>
          <a:p>
            <a:pPr marL="91440">
              <a:lnSpc>
                <a:spcPts val="1440"/>
              </a:lnSpc>
              <a:tabLst>
                <a:tab pos="567055" algn="l"/>
              </a:tabLst>
            </a:pPr>
            <a:r>
              <a:rPr sz="1000" b="1" spc="20" dirty="0">
                <a:solidFill>
                  <a:srgbClr val="0073FF"/>
                </a:solidFill>
                <a:latin typeface="Courier New"/>
                <a:cs typeface="Courier New"/>
              </a:rPr>
              <a:t>2	</a:t>
            </a:r>
            <a:r>
              <a:rPr sz="1250" spc="20" dirty="0">
                <a:solidFill>
                  <a:srgbClr val="0073FF"/>
                </a:solidFill>
                <a:latin typeface="Times New Roman"/>
                <a:cs typeface="Times New Roman"/>
              </a:rPr>
              <a:t>A </a:t>
            </a:r>
            <a:r>
              <a:rPr sz="1250" spc="10" dirty="0">
                <a:solidFill>
                  <a:srgbClr val="0073FF"/>
                </a:solidFill>
                <a:latin typeface="Times New Roman"/>
                <a:cs typeface="Times New Roman"/>
              </a:rPr>
              <a:t>queen in the eight queens</a:t>
            </a:r>
            <a:r>
              <a:rPr sz="1250" spc="-40" dirty="0">
                <a:solidFill>
                  <a:srgbClr val="0073FF"/>
                </a:solidFill>
                <a:latin typeface="Times New Roman"/>
                <a:cs typeface="Times New Roman"/>
              </a:rPr>
              <a:t> </a:t>
            </a:r>
            <a:r>
              <a:rPr sz="1250" spc="10" dirty="0">
                <a:solidFill>
                  <a:srgbClr val="0073FF"/>
                </a:solidFill>
                <a:latin typeface="Times New Roman"/>
                <a:cs typeface="Times New Roman"/>
              </a:rPr>
              <a:t>problem.</a:t>
            </a:r>
            <a:endParaRPr sz="1250">
              <a:latin typeface="Times New Roman"/>
              <a:cs typeface="Times New Roman"/>
            </a:endParaRPr>
          </a:p>
          <a:p>
            <a:pPr marL="91440">
              <a:lnSpc>
                <a:spcPts val="1220"/>
              </a:lnSpc>
              <a:tabLst>
                <a:tab pos="329565" algn="l"/>
              </a:tabLst>
            </a:pPr>
            <a:r>
              <a:rPr sz="1050" b="1" spc="-10" dirty="0">
                <a:solidFill>
                  <a:srgbClr val="0073FF"/>
                </a:solidFill>
                <a:latin typeface="Courier New"/>
                <a:cs typeface="Courier New"/>
              </a:rPr>
              <a:t>3	</a:t>
            </a:r>
            <a:r>
              <a:rPr sz="1050" spc="-10" dirty="0">
                <a:latin typeface="Courier New"/>
                <a:cs typeface="Courier New"/>
              </a:rPr>
              <a:t>*/</a:t>
            </a:r>
            <a:endParaRPr sz="1050">
              <a:latin typeface="Courier New"/>
              <a:cs typeface="Courier New"/>
            </a:endParaRPr>
          </a:p>
          <a:p>
            <a:pPr marL="91440">
              <a:lnSpc>
                <a:spcPts val="1200"/>
              </a:lnSpc>
              <a:tabLst>
                <a:tab pos="329565" algn="l"/>
              </a:tabLst>
            </a:pPr>
            <a:r>
              <a:rPr sz="1050" b="1" spc="-10" dirty="0">
                <a:solidFill>
                  <a:srgbClr val="0073FF"/>
                </a:solidFill>
                <a:latin typeface="Courier New"/>
                <a:cs typeface="Courier New"/>
              </a:rPr>
              <a:t>4	</a:t>
            </a:r>
            <a:r>
              <a:rPr sz="1050" spc="-10" dirty="0">
                <a:solidFill>
                  <a:srgbClr val="CC0066"/>
                </a:solidFill>
                <a:latin typeface="Courier New"/>
                <a:cs typeface="Courier New"/>
              </a:rPr>
              <a:t>public class</a:t>
            </a:r>
            <a:r>
              <a:rPr sz="1050" spc="-50" dirty="0">
                <a:solidFill>
                  <a:srgbClr val="CC0066"/>
                </a:solidFill>
                <a:latin typeface="Courier New"/>
                <a:cs typeface="Courier New"/>
              </a:rPr>
              <a:t> </a:t>
            </a:r>
            <a:r>
              <a:rPr sz="1050" spc="-10" dirty="0">
                <a:latin typeface="Courier New"/>
                <a:cs typeface="Courier New"/>
              </a:rPr>
              <a:t>Queen</a:t>
            </a:r>
            <a:endParaRPr sz="1050">
              <a:latin typeface="Courier New"/>
              <a:cs typeface="Courier New"/>
            </a:endParaRPr>
          </a:p>
          <a:p>
            <a:pPr marL="91440">
              <a:lnSpc>
                <a:spcPts val="1200"/>
              </a:lnSpc>
              <a:tabLst>
                <a:tab pos="329565" algn="l"/>
              </a:tabLst>
            </a:pPr>
            <a:r>
              <a:rPr sz="1050" b="1" spc="-10" dirty="0">
                <a:solidFill>
                  <a:srgbClr val="0073FF"/>
                </a:solidFill>
                <a:latin typeface="Courier New"/>
                <a:cs typeface="Courier New"/>
              </a:rPr>
              <a:t>5	</a:t>
            </a:r>
            <a:r>
              <a:rPr sz="1050" spc="-10" dirty="0">
                <a:latin typeface="Courier New"/>
                <a:cs typeface="Courier New"/>
              </a:rPr>
              <a:t>{</a:t>
            </a:r>
            <a:endParaRPr sz="1050">
              <a:latin typeface="Courier New"/>
              <a:cs typeface="Courier New"/>
            </a:endParaRPr>
          </a:p>
          <a:p>
            <a:pPr marL="567055" indent="-475615">
              <a:lnSpc>
                <a:spcPts val="1200"/>
              </a:lnSpc>
              <a:buClr>
                <a:srgbClr val="0073FF"/>
              </a:buClr>
              <a:buFont typeface="Courier New"/>
              <a:buAutoNum type="arabicPlain" startAt="6"/>
              <a:tabLst>
                <a:tab pos="567690" algn="l"/>
              </a:tabLst>
            </a:pPr>
            <a:r>
              <a:rPr sz="1050" spc="-10" dirty="0">
                <a:solidFill>
                  <a:srgbClr val="CC0066"/>
                </a:solidFill>
                <a:latin typeface="Courier New"/>
                <a:cs typeface="Courier New"/>
              </a:rPr>
              <a:t>private int</a:t>
            </a:r>
            <a:r>
              <a:rPr sz="1050" spc="-55" dirty="0">
                <a:solidFill>
                  <a:srgbClr val="CC0066"/>
                </a:solidFill>
                <a:latin typeface="Courier New"/>
                <a:cs typeface="Courier New"/>
              </a:rPr>
              <a:t> </a:t>
            </a:r>
            <a:r>
              <a:rPr sz="1050" spc="-10" dirty="0">
                <a:latin typeface="Courier New"/>
                <a:cs typeface="Courier New"/>
              </a:rPr>
              <a:t>row;</a:t>
            </a:r>
            <a:endParaRPr sz="1050">
              <a:latin typeface="Courier New"/>
              <a:cs typeface="Courier New"/>
            </a:endParaRPr>
          </a:p>
          <a:p>
            <a:pPr marL="567055" indent="-475615">
              <a:lnSpc>
                <a:spcPts val="1200"/>
              </a:lnSpc>
              <a:buClr>
                <a:srgbClr val="0073FF"/>
              </a:buClr>
              <a:buFont typeface="Courier New"/>
              <a:buAutoNum type="arabicPlain" startAt="6"/>
              <a:tabLst>
                <a:tab pos="567690" algn="l"/>
              </a:tabLst>
            </a:pPr>
            <a:r>
              <a:rPr sz="1050" spc="-10" dirty="0">
                <a:solidFill>
                  <a:srgbClr val="CC0066"/>
                </a:solidFill>
                <a:latin typeface="Courier New"/>
                <a:cs typeface="Courier New"/>
              </a:rPr>
              <a:t>private int</a:t>
            </a:r>
            <a:r>
              <a:rPr sz="1050" spc="-45" dirty="0">
                <a:solidFill>
                  <a:srgbClr val="CC0066"/>
                </a:solidFill>
                <a:latin typeface="Courier New"/>
                <a:cs typeface="Courier New"/>
              </a:rPr>
              <a:t> </a:t>
            </a:r>
            <a:r>
              <a:rPr sz="1050" spc="-10" dirty="0">
                <a:latin typeface="Courier New"/>
                <a:cs typeface="Courier New"/>
              </a:rPr>
              <a:t>column;</a:t>
            </a:r>
            <a:endParaRPr sz="1050">
              <a:latin typeface="Courier New"/>
              <a:cs typeface="Courier New"/>
            </a:endParaRPr>
          </a:p>
          <a:p>
            <a:pPr marR="2741930" algn="ctr">
              <a:lnSpc>
                <a:spcPts val="1200"/>
              </a:lnSpc>
            </a:pPr>
            <a:r>
              <a:rPr sz="1050" b="1" spc="-10" dirty="0">
                <a:solidFill>
                  <a:srgbClr val="0073FF"/>
                </a:solidFill>
                <a:latin typeface="Courier New"/>
                <a:cs typeface="Courier New"/>
              </a:rPr>
              <a:t>8</a:t>
            </a:r>
            <a:endParaRPr sz="1050">
              <a:latin typeface="Courier New"/>
              <a:cs typeface="Courier New"/>
            </a:endParaRPr>
          </a:p>
          <a:p>
            <a:pPr marR="2741930" algn="ctr">
              <a:lnSpc>
                <a:spcPts val="1230"/>
              </a:lnSpc>
            </a:pPr>
            <a:r>
              <a:rPr sz="1050" b="1" spc="-10" dirty="0">
                <a:solidFill>
                  <a:srgbClr val="0073FF"/>
                </a:solidFill>
                <a:latin typeface="Courier New"/>
                <a:cs typeface="Courier New"/>
              </a:rPr>
              <a:t>9</a:t>
            </a:r>
            <a:endParaRPr sz="1050">
              <a:latin typeface="Courier New"/>
              <a:cs typeface="Courier New"/>
            </a:endParaRPr>
          </a:p>
          <a:p>
            <a:pPr marR="2821305" algn="ctr">
              <a:lnSpc>
                <a:spcPct val="100000"/>
              </a:lnSpc>
              <a:spcBef>
                <a:spcPts val="150"/>
              </a:spcBef>
            </a:pPr>
            <a:r>
              <a:rPr sz="1000" b="1" spc="20" dirty="0">
                <a:solidFill>
                  <a:srgbClr val="0073FF"/>
                </a:solidFill>
                <a:latin typeface="Courier New"/>
                <a:cs typeface="Courier New"/>
              </a:rPr>
              <a:t>10</a:t>
            </a:r>
            <a:endParaRPr sz="1000">
              <a:latin typeface="Courier New"/>
              <a:cs typeface="Courier New"/>
            </a:endParaRPr>
          </a:p>
          <a:p>
            <a:pPr marR="2821305" algn="ctr">
              <a:lnSpc>
                <a:spcPct val="100000"/>
              </a:lnSpc>
              <a:spcBef>
                <a:spcPts val="190"/>
              </a:spcBef>
            </a:pPr>
            <a:r>
              <a:rPr sz="1050" b="1" spc="-10" dirty="0">
                <a:solidFill>
                  <a:srgbClr val="0073FF"/>
                </a:solidFill>
                <a:latin typeface="Courier New"/>
                <a:cs typeface="Courier New"/>
              </a:rPr>
              <a:t>11</a:t>
            </a:r>
            <a:endParaRPr sz="1050">
              <a:latin typeface="Courier New"/>
              <a:cs typeface="Courier New"/>
            </a:endParaRPr>
          </a:p>
          <a:p>
            <a:pPr marR="2821305" algn="ctr">
              <a:lnSpc>
                <a:spcPct val="100000"/>
              </a:lnSpc>
              <a:spcBef>
                <a:spcPts val="180"/>
              </a:spcBef>
            </a:pPr>
            <a:r>
              <a:rPr sz="1050" b="1" spc="-10" dirty="0">
                <a:solidFill>
                  <a:srgbClr val="0073FF"/>
                </a:solidFill>
                <a:latin typeface="Courier New"/>
                <a:cs typeface="Courier New"/>
              </a:rPr>
              <a:t>12</a:t>
            </a:r>
            <a:endParaRPr sz="1050">
              <a:latin typeface="Courier New"/>
              <a:cs typeface="Courier New"/>
            </a:endParaRPr>
          </a:p>
          <a:p>
            <a:pPr marR="2821305" algn="ctr">
              <a:lnSpc>
                <a:spcPts val="1230"/>
              </a:lnSpc>
              <a:spcBef>
                <a:spcPts val="20"/>
              </a:spcBef>
            </a:pPr>
            <a:r>
              <a:rPr sz="1050" b="1" spc="-10" dirty="0">
                <a:solidFill>
                  <a:srgbClr val="0073FF"/>
                </a:solidFill>
                <a:latin typeface="Courier New"/>
                <a:cs typeface="Courier New"/>
              </a:rPr>
              <a:t>13</a:t>
            </a:r>
            <a:endParaRPr sz="1050">
              <a:latin typeface="Courier New"/>
              <a:cs typeface="Courier New"/>
            </a:endParaRPr>
          </a:p>
          <a:p>
            <a:pPr marR="2821305" algn="ctr">
              <a:lnSpc>
                <a:spcPts val="1200"/>
              </a:lnSpc>
            </a:pPr>
            <a:r>
              <a:rPr sz="1050" b="1" spc="-10" dirty="0">
                <a:solidFill>
                  <a:srgbClr val="0073FF"/>
                </a:solidFill>
                <a:latin typeface="Courier New"/>
                <a:cs typeface="Courier New"/>
              </a:rPr>
              <a:t>14</a:t>
            </a:r>
            <a:endParaRPr sz="1050">
              <a:latin typeface="Courier New"/>
              <a:cs typeface="Courier New"/>
            </a:endParaRPr>
          </a:p>
          <a:p>
            <a:pPr marR="2821305" algn="ctr">
              <a:lnSpc>
                <a:spcPts val="1200"/>
              </a:lnSpc>
            </a:pPr>
            <a:r>
              <a:rPr sz="1050" b="1" spc="-10" dirty="0">
                <a:solidFill>
                  <a:srgbClr val="0073FF"/>
                </a:solidFill>
                <a:latin typeface="Courier New"/>
                <a:cs typeface="Courier New"/>
              </a:rPr>
              <a:t>15</a:t>
            </a:r>
            <a:endParaRPr sz="1050">
              <a:latin typeface="Courier New"/>
              <a:cs typeface="Courier New"/>
            </a:endParaRPr>
          </a:p>
          <a:p>
            <a:pPr marR="2821305" algn="ctr">
              <a:lnSpc>
                <a:spcPts val="1200"/>
              </a:lnSpc>
            </a:pPr>
            <a:r>
              <a:rPr sz="1050" b="1" spc="-10" dirty="0">
                <a:solidFill>
                  <a:srgbClr val="0073FF"/>
                </a:solidFill>
                <a:latin typeface="Courier New"/>
                <a:cs typeface="Courier New"/>
              </a:rPr>
              <a:t>16</a:t>
            </a:r>
            <a:endParaRPr sz="1050">
              <a:latin typeface="Courier New"/>
              <a:cs typeface="Courier New"/>
            </a:endParaRPr>
          </a:p>
          <a:p>
            <a:pPr marR="2821305" algn="ctr">
              <a:lnSpc>
                <a:spcPts val="1200"/>
              </a:lnSpc>
            </a:pPr>
            <a:r>
              <a:rPr sz="1050" b="1" spc="-10" dirty="0">
                <a:solidFill>
                  <a:srgbClr val="0073FF"/>
                </a:solidFill>
                <a:latin typeface="Courier New"/>
                <a:cs typeface="Courier New"/>
              </a:rPr>
              <a:t>17</a:t>
            </a:r>
            <a:endParaRPr sz="1050">
              <a:latin typeface="Courier New"/>
              <a:cs typeface="Courier New"/>
            </a:endParaRPr>
          </a:p>
          <a:p>
            <a:pPr marR="2821305" algn="ctr">
              <a:lnSpc>
                <a:spcPts val="1200"/>
              </a:lnSpc>
            </a:pPr>
            <a:r>
              <a:rPr sz="1050" b="1" spc="-10" dirty="0">
                <a:solidFill>
                  <a:srgbClr val="0073FF"/>
                </a:solidFill>
                <a:latin typeface="Courier New"/>
                <a:cs typeface="Courier New"/>
              </a:rPr>
              <a:t>18</a:t>
            </a:r>
            <a:endParaRPr sz="1050">
              <a:latin typeface="Courier New"/>
              <a:cs typeface="Courier New"/>
            </a:endParaRPr>
          </a:p>
          <a:p>
            <a:pPr marR="2821305" algn="ctr">
              <a:lnSpc>
                <a:spcPts val="1200"/>
              </a:lnSpc>
            </a:pPr>
            <a:r>
              <a:rPr sz="1050" b="1" spc="-10" dirty="0">
                <a:solidFill>
                  <a:srgbClr val="0073FF"/>
                </a:solidFill>
                <a:latin typeface="Courier New"/>
                <a:cs typeface="Courier New"/>
              </a:rPr>
              <a:t>19</a:t>
            </a:r>
            <a:endParaRPr sz="1050">
              <a:latin typeface="Courier New"/>
              <a:cs typeface="Courier New"/>
            </a:endParaRPr>
          </a:p>
          <a:p>
            <a:pPr marR="2821305" algn="ctr">
              <a:lnSpc>
                <a:spcPts val="1230"/>
              </a:lnSpc>
            </a:pPr>
            <a:r>
              <a:rPr sz="1050" b="1" spc="-10" dirty="0">
                <a:solidFill>
                  <a:srgbClr val="0073FF"/>
                </a:solidFill>
                <a:latin typeface="Courier New"/>
                <a:cs typeface="Courier New"/>
              </a:rPr>
              <a:t>20</a:t>
            </a:r>
            <a:endParaRPr sz="1050">
              <a:latin typeface="Courier New"/>
              <a:cs typeface="Courier New"/>
            </a:endParaRPr>
          </a:p>
          <a:p>
            <a:pPr marR="2821305" algn="ctr">
              <a:lnSpc>
                <a:spcPct val="100000"/>
              </a:lnSpc>
              <a:spcBef>
                <a:spcPts val="100"/>
              </a:spcBef>
            </a:pPr>
            <a:r>
              <a:rPr sz="1050" b="1" spc="-10" dirty="0">
                <a:solidFill>
                  <a:srgbClr val="0073FF"/>
                </a:solidFill>
                <a:latin typeface="Courier New"/>
                <a:cs typeface="Courier New"/>
              </a:rPr>
              <a:t>21</a:t>
            </a:r>
            <a:endParaRPr sz="1050">
              <a:latin typeface="Courier New"/>
              <a:cs typeface="Courier New"/>
            </a:endParaRPr>
          </a:p>
          <a:p>
            <a:pPr marR="2821305" algn="ctr">
              <a:lnSpc>
                <a:spcPct val="100000"/>
              </a:lnSpc>
              <a:spcBef>
                <a:spcPts val="180"/>
              </a:spcBef>
            </a:pPr>
            <a:r>
              <a:rPr sz="1050" b="1" spc="-10" dirty="0">
                <a:solidFill>
                  <a:srgbClr val="0073FF"/>
                </a:solidFill>
                <a:latin typeface="Courier New"/>
                <a:cs typeface="Courier New"/>
              </a:rPr>
              <a:t>22</a:t>
            </a:r>
            <a:endParaRPr sz="1050">
              <a:latin typeface="Courier New"/>
              <a:cs typeface="Courier New"/>
            </a:endParaRPr>
          </a:p>
          <a:p>
            <a:pPr marR="2821305" algn="ctr">
              <a:lnSpc>
                <a:spcPct val="100000"/>
              </a:lnSpc>
              <a:spcBef>
                <a:spcPts val="180"/>
              </a:spcBef>
            </a:pPr>
            <a:r>
              <a:rPr sz="1050" b="1" spc="-10" dirty="0">
                <a:solidFill>
                  <a:srgbClr val="0073FF"/>
                </a:solidFill>
                <a:latin typeface="Courier New"/>
                <a:cs typeface="Courier New"/>
              </a:rPr>
              <a:t>23</a:t>
            </a:r>
            <a:endParaRPr sz="1050">
              <a:latin typeface="Courier New"/>
              <a:cs typeface="Courier New"/>
            </a:endParaRPr>
          </a:p>
          <a:p>
            <a:pPr marR="2821305" algn="ctr">
              <a:lnSpc>
                <a:spcPct val="100000"/>
              </a:lnSpc>
              <a:spcBef>
                <a:spcPts val="229"/>
              </a:spcBef>
            </a:pPr>
            <a:r>
              <a:rPr sz="1000" b="1" spc="20" dirty="0">
                <a:solidFill>
                  <a:srgbClr val="0073FF"/>
                </a:solidFill>
                <a:latin typeface="Courier New"/>
                <a:cs typeface="Courier New"/>
              </a:rPr>
              <a:t>24</a:t>
            </a:r>
            <a:endParaRPr sz="1000">
              <a:latin typeface="Courier New"/>
              <a:cs typeface="Courier New"/>
            </a:endParaRPr>
          </a:p>
          <a:p>
            <a:pPr marR="2821305" algn="ctr">
              <a:lnSpc>
                <a:spcPts val="1255"/>
              </a:lnSpc>
              <a:spcBef>
                <a:spcPts val="30"/>
              </a:spcBef>
            </a:pPr>
            <a:r>
              <a:rPr sz="1050" b="1" spc="-10" dirty="0">
                <a:solidFill>
                  <a:srgbClr val="0073FF"/>
                </a:solidFill>
                <a:latin typeface="Courier New"/>
                <a:cs typeface="Courier New"/>
              </a:rPr>
              <a:t>25</a:t>
            </a:r>
            <a:endParaRPr sz="1050">
              <a:latin typeface="Courier New"/>
              <a:cs typeface="Courier New"/>
            </a:endParaRPr>
          </a:p>
          <a:p>
            <a:pPr marR="2821305" algn="ctr">
              <a:lnSpc>
                <a:spcPts val="1195"/>
              </a:lnSpc>
            </a:pPr>
            <a:r>
              <a:rPr sz="1000" b="1" spc="20" dirty="0">
                <a:solidFill>
                  <a:srgbClr val="0073FF"/>
                </a:solidFill>
                <a:latin typeface="Courier New"/>
                <a:cs typeface="Courier New"/>
              </a:rPr>
              <a:t>26</a:t>
            </a:r>
            <a:endParaRPr sz="1000">
              <a:latin typeface="Courier New"/>
              <a:cs typeface="Courier New"/>
            </a:endParaRPr>
          </a:p>
        </p:txBody>
      </p:sp>
      <p:sp>
        <p:nvSpPr>
          <p:cNvPr id="6" name="object 6"/>
          <p:cNvSpPr txBox="1"/>
          <p:nvPr/>
        </p:nvSpPr>
        <p:spPr>
          <a:xfrm>
            <a:off x="1439068" y="4017009"/>
            <a:ext cx="3865245" cy="1215390"/>
          </a:xfrm>
          <a:prstGeom prst="rect">
            <a:avLst/>
          </a:prstGeom>
        </p:spPr>
        <p:txBody>
          <a:bodyPr vert="horz" wrap="square" lIns="0" tIns="0" rIns="0" bIns="0" rtlCol="0">
            <a:spAutoFit/>
          </a:bodyPr>
          <a:lstStyle/>
          <a:p>
            <a:pPr marL="12700">
              <a:lnSpc>
                <a:spcPts val="1210"/>
              </a:lnSpc>
            </a:pPr>
            <a:r>
              <a:rPr sz="1050" spc="-10" dirty="0">
                <a:latin typeface="Courier New"/>
                <a:cs typeface="Courier New"/>
              </a:rPr>
              <a:t>/**</a:t>
            </a:r>
            <a:endParaRPr sz="1050">
              <a:latin typeface="Courier New"/>
              <a:cs typeface="Courier New"/>
            </a:endParaRPr>
          </a:p>
          <a:p>
            <a:pPr marL="250190">
              <a:lnSpc>
                <a:spcPts val="1420"/>
              </a:lnSpc>
            </a:pPr>
            <a:r>
              <a:rPr sz="1250" spc="10" dirty="0">
                <a:solidFill>
                  <a:srgbClr val="0073FF"/>
                </a:solidFill>
                <a:latin typeface="Times New Roman"/>
                <a:cs typeface="Times New Roman"/>
              </a:rPr>
              <a:t>Checks whether this queen attacks</a:t>
            </a:r>
            <a:r>
              <a:rPr sz="1250" spc="-5" dirty="0">
                <a:solidFill>
                  <a:srgbClr val="0073FF"/>
                </a:solidFill>
                <a:latin typeface="Times New Roman"/>
                <a:cs typeface="Times New Roman"/>
              </a:rPr>
              <a:t> </a:t>
            </a:r>
            <a:r>
              <a:rPr sz="1250" spc="10" dirty="0">
                <a:solidFill>
                  <a:srgbClr val="0073FF"/>
                </a:solidFill>
                <a:latin typeface="Times New Roman"/>
                <a:cs typeface="Times New Roman"/>
              </a:rPr>
              <a:t>another.</a:t>
            </a:r>
            <a:endParaRPr sz="1250">
              <a:latin typeface="Times New Roman"/>
              <a:cs typeface="Times New Roman"/>
            </a:endParaRPr>
          </a:p>
          <a:p>
            <a:pPr marL="250190">
              <a:lnSpc>
                <a:spcPts val="1440"/>
              </a:lnSpc>
            </a:pPr>
            <a:r>
              <a:rPr sz="1050" spc="-10" dirty="0">
                <a:latin typeface="Courier New"/>
                <a:cs typeface="Courier New"/>
              </a:rPr>
              <a:t>@param other</a:t>
            </a:r>
            <a:r>
              <a:rPr sz="1050" spc="-345" dirty="0">
                <a:latin typeface="Courier New"/>
                <a:cs typeface="Courier New"/>
              </a:rPr>
              <a:t> </a:t>
            </a:r>
            <a:r>
              <a:rPr sz="1250" spc="10" dirty="0">
                <a:solidFill>
                  <a:srgbClr val="0073FF"/>
                </a:solidFill>
                <a:latin typeface="Times New Roman"/>
                <a:cs typeface="Times New Roman"/>
              </a:rPr>
              <a:t>the other queen</a:t>
            </a:r>
            <a:endParaRPr sz="1250">
              <a:latin typeface="Times New Roman"/>
              <a:cs typeface="Times New Roman"/>
            </a:endParaRPr>
          </a:p>
          <a:p>
            <a:pPr marL="250190" marR="5080">
              <a:lnSpc>
                <a:spcPts val="1440"/>
              </a:lnSpc>
              <a:spcBef>
                <a:spcPts val="65"/>
              </a:spcBef>
            </a:pPr>
            <a:r>
              <a:rPr sz="1050" spc="-10" dirty="0">
                <a:latin typeface="Courier New"/>
                <a:cs typeface="Courier New"/>
              </a:rPr>
              <a:t>@return</a:t>
            </a:r>
            <a:r>
              <a:rPr sz="1050" spc="-345" dirty="0">
                <a:latin typeface="Courier New"/>
                <a:cs typeface="Courier New"/>
              </a:rPr>
              <a:t> </a:t>
            </a:r>
            <a:r>
              <a:rPr sz="1250" spc="10" dirty="0">
                <a:solidFill>
                  <a:srgbClr val="0073FF"/>
                </a:solidFill>
                <a:latin typeface="Times New Roman"/>
                <a:cs typeface="Times New Roman"/>
              </a:rPr>
              <a:t>true </a:t>
            </a:r>
            <a:r>
              <a:rPr sz="1250" spc="5" dirty="0">
                <a:solidFill>
                  <a:srgbClr val="0073FF"/>
                </a:solidFill>
                <a:latin typeface="Times New Roman"/>
                <a:cs typeface="Times New Roman"/>
              </a:rPr>
              <a:t>if </a:t>
            </a:r>
            <a:r>
              <a:rPr sz="1250" spc="10" dirty="0">
                <a:solidFill>
                  <a:srgbClr val="0073FF"/>
                </a:solidFill>
                <a:latin typeface="Times New Roman"/>
                <a:cs typeface="Times New Roman"/>
              </a:rPr>
              <a:t>this and the other queen are in the </a:t>
            </a:r>
            <a:r>
              <a:rPr sz="1250" spc="15" dirty="0">
                <a:solidFill>
                  <a:srgbClr val="0073FF"/>
                </a:solidFill>
                <a:latin typeface="Times New Roman"/>
                <a:cs typeface="Times New Roman"/>
              </a:rPr>
              <a:t>same  </a:t>
            </a:r>
            <a:r>
              <a:rPr sz="1250" spc="10" dirty="0">
                <a:solidFill>
                  <a:srgbClr val="0073FF"/>
                </a:solidFill>
                <a:latin typeface="Times New Roman"/>
                <a:cs typeface="Times New Roman"/>
              </a:rPr>
              <a:t>row, column, or</a:t>
            </a:r>
            <a:r>
              <a:rPr sz="1250" spc="-40" dirty="0">
                <a:solidFill>
                  <a:srgbClr val="0073FF"/>
                </a:solidFill>
                <a:latin typeface="Times New Roman"/>
                <a:cs typeface="Times New Roman"/>
              </a:rPr>
              <a:t> </a:t>
            </a:r>
            <a:r>
              <a:rPr sz="1250" spc="10" dirty="0">
                <a:solidFill>
                  <a:srgbClr val="0073FF"/>
                </a:solidFill>
                <a:latin typeface="Times New Roman"/>
                <a:cs typeface="Times New Roman"/>
              </a:rPr>
              <a:t>diagonal.</a:t>
            </a:r>
            <a:endParaRPr sz="1250">
              <a:latin typeface="Times New Roman"/>
              <a:cs typeface="Times New Roman"/>
            </a:endParaRPr>
          </a:p>
          <a:p>
            <a:pPr marL="12700">
              <a:lnSpc>
                <a:spcPts val="1195"/>
              </a:lnSpc>
            </a:pPr>
            <a:r>
              <a:rPr sz="1050" spc="-10" dirty="0">
                <a:latin typeface="Courier New"/>
                <a:cs typeface="Courier New"/>
              </a:rPr>
              <a:t>*/</a:t>
            </a:r>
            <a:endParaRPr sz="1050">
              <a:latin typeface="Courier New"/>
              <a:cs typeface="Courier New"/>
            </a:endParaRPr>
          </a:p>
          <a:p>
            <a:pPr marL="12700">
              <a:lnSpc>
                <a:spcPts val="1195"/>
              </a:lnSpc>
            </a:pPr>
            <a:r>
              <a:rPr sz="1000" spc="20" dirty="0">
                <a:solidFill>
                  <a:srgbClr val="CC0066"/>
                </a:solidFill>
                <a:latin typeface="Courier New"/>
                <a:cs typeface="Courier New"/>
              </a:rPr>
              <a:t>public boolean </a:t>
            </a:r>
            <a:r>
              <a:rPr sz="1000" spc="20" dirty="0">
                <a:latin typeface="Courier New"/>
                <a:cs typeface="Courier New"/>
              </a:rPr>
              <a:t>attacks(Queen</a:t>
            </a:r>
            <a:r>
              <a:rPr sz="1000" spc="45" dirty="0">
                <a:latin typeface="Courier New"/>
                <a:cs typeface="Courier New"/>
              </a:rPr>
              <a:t> </a:t>
            </a:r>
            <a:r>
              <a:rPr sz="1000" spc="20" dirty="0">
                <a:latin typeface="Courier New"/>
                <a:cs typeface="Courier New"/>
              </a:rPr>
              <a:t>other)</a:t>
            </a:r>
            <a:endParaRPr sz="1000">
              <a:latin typeface="Courier New"/>
              <a:cs typeface="Courier New"/>
            </a:endParaRPr>
          </a:p>
        </p:txBody>
      </p:sp>
      <p:sp>
        <p:nvSpPr>
          <p:cNvPr id="7" name="object 7"/>
          <p:cNvSpPr/>
          <p:nvPr/>
        </p:nvSpPr>
        <p:spPr>
          <a:xfrm>
            <a:off x="6405879" y="929639"/>
            <a:ext cx="172720" cy="432816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39202" y="182879"/>
            <a:ext cx="104775" cy="172720"/>
          </a:xfrm>
          <a:prstGeom prst="rect">
            <a:avLst/>
          </a:prstGeom>
        </p:spPr>
        <p:txBody>
          <a:bodyPr vert="horz" wrap="square" lIns="0" tIns="0" rIns="0" bIns="0" rtlCol="0">
            <a:spAutoFit/>
          </a:bodyPr>
          <a:lstStyle/>
          <a:p>
            <a:pPr marL="12700">
              <a:lnSpc>
                <a:spcPct val="100000"/>
              </a:lnSpc>
            </a:pPr>
            <a:r>
              <a:rPr sz="1000" spc="20" dirty="0">
                <a:latin typeface="Courier New"/>
                <a:cs typeface="Courier New"/>
              </a:rPr>
              <a:t>{</a:t>
            </a:r>
            <a:endParaRPr sz="1000">
              <a:latin typeface="Courier New"/>
              <a:cs typeface="Courier New"/>
            </a:endParaRPr>
          </a:p>
        </p:txBody>
      </p:sp>
      <p:sp>
        <p:nvSpPr>
          <p:cNvPr id="3" name="object 3"/>
          <p:cNvSpPr txBox="1"/>
          <p:nvPr/>
        </p:nvSpPr>
        <p:spPr>
          <a:xfrm>
            <a:off x="1676876" y="335279"/>
            <a:ext cx="4939665" cy="477520"/>
          </a:xfrm>
          <a:prstGeom prst="rect">
            <a:avLst/>
          </a:prstGeom>
        </p:spPr>
        <p:txBody>
          <a:bodyPr vert="horz" wrap="square" lIns="0" tIns="0" rIns="0" bIns="0" rtlCol="0">
            <a:spAutoFit/>
          </a:bodyPr>
          <a:lstStyle/>
          <a:p>
            <a:pPr marL="12700">
              <a:lnSpc>
                <a:spcPct val="100000"/>
              </a:lnSpc>
            </a:pPr>
            <a:r>
              <a:rPr sz="1000" spc="20" dirty="0">
                <a:solidFill>
                  <a:srgbClr val="CC0066"/>
                </a:solidFill>
                <a:latin typeface="Courier New"/>
                <a:cs typeface="Courier New"/>
              </a:rPr>
              <a:t>return </a:t>
            </a:r>
            <a:r>
              <a:rPr sz="1000" spc="20" dirty="0">
                <a:latin typeface="Courier New"/>
                <a:cs typeface="Courier New"/>
              </a:rPr>
              <a:t>row ==</a:t>
            </a:r>
            <a:r>
              <a:rPr sz="1000" spc="-5" dirty="0">
                <a:latin typeface="Courier New"/>
                <a:cs typeface="Courier New"/>
              </a:rPr>
              <a:t> </a:t>
            </a:r>
            <a:r>
              <a:rPr sz="1000" spc="20" dirty="0">
                <a:latin typeface="Courier New"/>
                <a:cs typeface="Courier New"/>
              </a:rPr>
              <a:t>other.row</a:t>
            </a:r>
            <a:endParaRPr sz="1000">
              <a:latin typeface="Courier New"/>
              <a:cs typeface="Courier New"/>
            </a:endParaRPr>
          </a:p>
          <a:p>
            <a:pPr marL="250190">
              <a:lnSpc>
                <a:spcPct val="100000"/>
              </a:lnSpc>
            </a:pPr>
            <a:r>
              <a:rPr sz="1000" spc="20" dirty="0">
                <a:latin typeface="Courier New"/>
                <a:cs typeface="Courier New"/>
              </a:rPr>
              <a:t>|| column ==</a:t>
            </a:r>
            <a:r>
              <a:rPr sz="1000" spc="5" dirty="0">
                <a:latin typeface="Courier New"/>
                <a:cs typeface="Courier New"/>
              </a:rPr>
              <a:t> </a:t>
            </a:r>
            <a:r>
              <a:rPr sz="1000" spc="20" dirty="0">
                <a:latin typeface="Courier New"/>
                <a:cs typeface="Courier New"/>
              </a:rPr>
              <a:t>other.column</a:t>
            </a:r>
            <a:endParaRPr sz="1000">
              <a:latin typeface="Courier New"/>
              <a:cs typeface="Courier New"/>
            </a:endParaRPr>
          </a:p>
          <a:p>
            <a:pPr marL="250190">
              <a:lnSpc>
                <a:spcPct val="100000"/>
              </a:lnSpc>
            </a:pPr>
            <a:r>
              <a:rPr sz="1000" spc="20" dirty="0">
                <a:latin typeface="Courier New"/>
                <a:cs typeface="Courier New"/>
              </a:rPr>
              <a:t>|| Math.abs(row - other.row) == Math.abs(column -</a:t>
            </a:r>
            <a:r>
              <a:rPr sz="1000" spc="125" dirty="0">
                <a:latin typeface="Courier New"/>
                <a:cs typeface="Courier New"/>
              </a:rPr>
              <a:t> </a:t>
            </a:r>
            <a:r>
              <a:rPr sz="1000" spc="20" dirty="0">
                <a:latin typeface="Courier New"/>
                <a:cs typeface="Courier New"/>
              </a:rPr>
              <a:t>other.col</a:t>
            </a:r>
            <a:endParaRPr sz="1000">
              <a:latin typeface="Courier New"/>
              <a:cs typeface="Courier New"/>
            </a:endParaRPr>
          </a:p>
        </p:txBody>
      </p:sp>
      <p:sp>
        <p:nvSpPr>
          <p:cNvPr id="4" name="object 4"/>
          <p:cNvSpPr txBox="1"/>
          <p:nvPr/>
        </p:nvSpPr>
        <p:spPr>
          <a:xfrm>
            <a:off x="1439202" y="792479"/>
            <a:ext cx="104775" cy="172720"/>
          </a:xfrm>
          <a:prstGeom prst="rect">
            <a:avLst/>
          </a:prstGeom>
        </p:spPr>
        <p:txBody>
          <a:bodyPr vert="horz" wrap="square" lIns="0" tIns="0" rIns="0" bIns="0" rtlCol="0">
            <a:spAutoFit/>
          </a:bodyPr>
          <a:lstStyle/>
          <a:p>
            <a:pPr marL="12700">
              <a:lnSpc>
                <a:spcPct val="100000"/>
              </a:lnSpc>
            </a:pPr>
            <a:r>
              <a:rPr sz="1000" spc="20" dirty="0">
                <a:latin typeface="Courier New"/>
                <a:cs typeface="Courier New"/>
              </a:rPr>
              <a:t>}</a:t>
            </a:r>
            <a:endParaRPr sz="1000">
              <a:latin typeface="Courier New"/>
              <a:cs typeface="Courier New"/>
            </a:endParaRPr>
          </a:p>
        </p:txBody>
      </p:sp>
      <p:sp>
        <p:nvSpPr>
          <p:cNvPr id="5" name="object 5"/>
          <p:cNvSpPr txBox="1"/>
          <p:nvPr/>
        </p:nvSpPr>
        <p:spPr>
          <a:xfrm>
            <a:off x="884441" y="182879"/>
            <a:ext cx="184150" cy="1239520"/>
          </a:xfrm>
          <a:prstGeom prst="rect">
            <a:avLst/>
          </a:prstGeom>
        </p:spPr>
        <p:txBody>
          <a:bodyPr vert="horz" wrap="square" lIns="0" tIns="0" rIns="0" bIns="0" rtlCol="0">
            <a:spAutoFit/>
          </a:bodyPr>
          <a:lstStyle/>
          <a:p>
            <a:pPr marL="12700">
              <a:lnSpc>
                <a:spcPct val="100000"/>
              </a:lnSpc>
            </a:pPr>
            <a:r>
              <a:rPr sz="1000" b="1" spc="20" dirty="0">
                <a:solidFill>
                  <a:srgbClr val="0073FF"/>
                </a:solidFill>
                <a:latin typeface="Courier New"/>
                <a:cs typeface="Courier New"/>
              </a:rPr>
              <a:t>27</a:t>
            </a:r>
            <a:endParaRPr sz="1000">
              <a:latin typeface="Courier New"/>
              <a:cs typeface="Courier New"/>
            </a:endParaRPr>
          </a:p>
          <a:p>
            <a:pPr marL="12700">
              <a:lnSpc>
                <a:spcPct val="100000"/>
              </a:lnSpc>
            </a:pPr>
            <a:r>
              <a:rPr sz="1000" b="1" spc="20" dirty="0">
                <a:solidFill>
                  <a:srgbClr val="0073FF"/>
                </a:solidFill>
                <a:latin typeface="Courier New"/>
                <a:cs typeface="Courier New"/>
              </a:rPr>
              <a:t>28</a:t>
            </a:r>
            <a:endParaRPr sz="1000">
              <a:latin typeface="Courier New"/>
              <a:cs typeface="Courier New"/>
            </a:endParaRPr>
          </a:p>
          <a:p>
            <a:pPr marL="12700">
              <a:lnSpc>
                <a:spcPct val="100000"/>
              </a:lnSpc>
            </a:pPr>
            <a:r>
              <a:rPr sz="1000" b="1" spc="20" dirty="0">
                <a:solidFill>
                  <a:srgbClr val="0073FF"/>
                </a:solidFill>
                <a:latin typeface="Courier New"/>
                <a:cs typeface="Courier New"/>
              </a:rPr>
              <a:t>29</a:t>
            </a:r>
            <a:endParaRPr sz="1000">
              <a:latin typeface="Courier New"/>
              <a:cs typeface="Courier New"/>
            </a:endParaRPr>
          </a:p>
          <a:p>
            <a:pPr marL="12700">
              <a:lnSpc>
                <a:spcPct val="100000"/>
              </a:lnSpc>
            </a:pPr>
            <a:r>
              <a:rPr sz="1000" b="1" spc="20" dirty="0">
                <a:solidFill>
                  <a:srgbClr val="0073FF"/>
                </a:solidFill>
                <a:latin typeface="Courier New"/>
                <a:cs typeface="Courier New"/>
              </a:rPr>
              <a:t>30</a:t>
            </a:r>
            <a:endParaRPr sz="1000">
              <a:latin typeface="Courier New"/>
              <a:cs typeface="Courier New"/>
            </a:endParaRPr>
          </a:p>
          <a:p>
            <a:pPr marL="12700">
              <a:lnSpc>
                <a:spcPct val="100000"/>
              </a:lnSpc>
            </a:pPr>
            <a:r>
              <a:rPr sz="1000" b="1" spc="20" dirty="0">
                <a:solidFill>
                  <a:srgbClr val="0073FF"/>
                </a:solidFill>
                <a:latin typeface="Courier New"/>
                <a:cs typeface="Courier New"/>
              </a:rPr>
              <a:t>31</a:t>
            </a:r>
            <a:endParaRPr sz="1000">
              <a:latin typeface="Courier New"/>
              <a:cs typeface="Courier New"/>
            </a:endParaRPr>
          </a:p>
          <a:p>
            <a:pPr marL="12700">
              <a:lnSpc>
                <a:spcPct val="100000"/>
              </a:lnSpc>
            </a:pPr>
            <a:r>
              <a:rPr sz="1000" b="1" spc="20" dirty="0">
                <a:solidFill>
                  <a:srgbClr val="0073FF"/>
                </a:solidFill>
                <a:latin typeface="Courier New"/>
                <a:cs typeface="Courier New"/>
              </a:rPr>
              <a:t>32</a:t>
            </a:r>
            <a:endParaRPr sz="1000">
              <a:latin typeface="Courier New"/>
              <a:cs typeface="Courier New"/>
            </a:endParaRPr>
          </a:p>
          <a:p>
            <a:pPr marL="12700">
              <a:lnSpc>
                <a:spcPct val="100000"/>
              </a:lnSpc>
            </a:pPr>
            <a:r>
              <a:rPr sz="1000" b="1" spc="20" dirty="0">
                <a:solidFill>
                  <a:srgbClr val="0073FF"/>
                </a:solidFill>
                <a:latin typeface="Courier New"/>
                <a:cs typeface="Courier New"/>
              </a:rPr>
              <a:t>33</a:t>
            </a:r>
            <a:endParaRPr sz="1000">
              <a:latin typeface="Courier New"/>
              <a:cs typeface="Courier New"/>
            </a:endParaRPr>
          </a:p>
          <a:p>
            <a:pPr marL="12700">
              <a:lnSpc>
                <a:spcPct val="100000"/>
              </a:lnSpc>
            </a:pPr>
            <a:r>
              <a:rPr sz="1000" b="1" spc="20" dirty="0">
                <a:solidFill>
                  <a:srgbClr val="0073FF"/>
                </a:solidFill>
                <a:latin typeface="Courier New"/>
                <a:cs typeface="Courier New"/>
              </a:rPr>
              <a:t>34</a:t>
            </a:r>
            <a:endParaRPr sz="1000">
              <a:latin typeface="Courier New"/>
              <a:cs typeface="Courier New"/>
            </a:endParaRPr>
          </a:p>
        </p:txBody>
      </p:sp>
      <p:sp>
        <p:nvSpPr>
          <p:cNvPr id="6" name="object 6"/>
          <p:cNvSpPr txBox="1"/>
          <p:nvPr/>
        </p:nvSpPr>
        <p:spPr>
          <a:xfrm>
            <a:off x="1439068" y="1097279"/>
            <a:ext cx="1927860" cy="325120"/>
          </a:xfrm>
          <a:prstGeom prst="rect">
            <a:avLst/>
          </a:prstGeom>
        </p:spPr>
        <p:txBody>
          <a:bodyPr vert="horz" wrap="square" lIns="0" tIns="0" rIns="0" bIns="0" rtlCol="0">
            <a:spAutoFit/>
          </a:bodyPr>
          <a:lstStyle/>
          <a:p>
            <a:pPr marL="12700">
              <a:lnSpc>
                <a:spcPct val="100000"/>
              </a:lnSpc>
            </a:pPr>
            <a:r>
              <a:rPr sz="1000" spc="20" dirty="0">
                <a:solidFill>
                  <a:srgbClr val="CC0066"/>
                </a:solidFill>
                <a:latin typeface="Courier New"/>
                <a:cs typeface="Courier New"/>
              </a:rPr>
              <a:t>public </a:t>
            </a:r>
            <a:r>
              <a:rPr sz="1000" spc="20" dirty="0">
                <a:latin typeface="Courier New"/>
                <a:cs typeface="Courier New"/>
              </a:rPr>
              <a:t>String</a:t>
            </a:r>
            <a:r>
              <a:rPr sz="1000" spc="5" dirty="0">
                <a:latin typeface="Courier New"/>
                <a:cs typeface="Courier New"/>
              </a:rPr>
              <a:t> </a:t>
            </a:r>
            <a:r>
              <a:rPr sz="1000" spc="20" dirty="0">
                <a:latin typeface="Courier New"/>
                <a:cs typeface="Courier New"/>
              </a:rPr>
              <a:t>toString()</a:t>
            </a:r>
            <a:endParaRPr sz="1000">
              <a:latin typeface="Courier New"/>
              <a:cs typeface="Courier New"/>
            </a:endParaRPr>
          </a:p>
          <a:p>
            <a:pPr marL="12700">
              <a:lnSpc>
                <a:spcPct val="100000"/>
              </a:lnSpc>
            </a:pPr>
            <a:r>
              <a:rPr sz="1000" spc="20" dirty="0">
                <a:latin typeface="Courier New"/>
                <a:cs typeface="Courier New"/>
              </a:rPr>
              <a:t>{</a:t>
            </a:r>
            <a:endParaRPr sz="1000">
              <a:latin typeface="Courier New"/>
              <a:cs typeface="Courier New"/>
            </a:endParaRPr>
          </a:p>
        </p:txBody>
      </p:sp>
      <p:sp>
        <p:nvSpPr>
          <p:cNvPr id="7" name="object 7"/>
          <p:cNvSpPr/>
          <p:nvPr/>
        </p:nvSpPr>
        <p:spPr>
          <a:xfrm>
            <a:off x="736600" y="1325880"/>
            <a:ext cx="5679440" cy="16256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36600" y="1315719"/>
            <a:ext cx="5313680" cy="17271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416040" y="228600"/>
            <a:ext cx="162560" cy="109727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405879" y="228600"/>
            <a:ext cx="172720" cy="70103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25" dirty="0"/>
              <a:t>section_6/</a:t>
            </a:r>
            <a:r>
              <a:rPr spc="125" dirty="0">
                <a:solidFill>
                  <a:srgbClr val="000080"/>
                </a:solidFill>
                <a:hlinkClick r:id="rId2"/>
              </a:rPr>
              <a:t>EightQueens.java</a:t>
            </a:r>
          </a:p>
        </p:txBody>
      </p:sp>
      <p:sp>
        <p:nvSpPr>
          <p:cNvPr id="4" name="object 4"/>
          <p:cNvSpPr txBox="1"/>
          <p:nvPr/>
        </p:nvSpPr>
        <p:spPr>
          <a:xfrm>
            <a:off x="884441" y="999490"/>
            <a:ext cx="4665980" cy="4263390"/>
          </a:xfrm>
          <a:prstGeom prst="rect">
            <a:avLst/>
          </a:prstGeom>
        </p:spPr>
        <p:txBody>
          <a:bodyPr vert="horz" wrap="square" lIns="0" tIns="0" rIns="0" bIns="0" rtlCol="0">
            <a:spAutoFit/>
          </a:bodyPr>
          <a:lstStyle/>
          <a:p>
            <a:pPr marL="91440">
              <a:lnSpc>
                <a:spcPts val="1210"/>
              </a:lnSpc>
              <a:tabLst>
                <a:tab pos="329565" algn="l"/>
              </a:tabLst>
            </a:pPr>
            <a:r>
              <a:rPr sz="1050" b="1" spc="-10" dirty="0">
                <a:solidFill>
                  <a:srgbClr val="0073FF"/>
                </a:solidFill>
                <a:latin typeface="Courier New"/>
                <a:cs typeface="Courier New"/>
              </a:rPr>
              <a:t>1	</a:t>
            </a:r>
            <a:r>
              <a:rPr sz="1050" spc="-10" dirty="0">
                <a:latin typeface="Courier New"/>
                <a:cs typeface="Courier New"/>
              </a:rPr>
              <a:t>/**</a:t>
            </a:r>
            <a:endParaRPr sz="1050">
              <a:latin typeface="Courier New"/>
              <a:cs typeface="Courier New"/>
            </a:endParaRPr>
          </a:p>
          <a:p>
            <a:pPr marL="91440">
              <a:lnSpc>
                <a:spcPts val="1440"/>
              </a:lnSpc>
              <a:tabLst>
                <a:tab pos="567055" algn="l"/>
              </a:tabLst>
            </a:pPr>
            <a:r>
              <a:rPr sz="1000" b="1" spc="20" dirty="0">
                <a:solidFill>
                  <a:srgbClr val="0073FF"/>
                </a:solidFill>
                <a:latin typeface="Courier New"/>
                <a:cs typeface="Courier New"/>
              </a:rPr>
              <a:t>2	</a:t>
            </a:r>
            <a:r>
              <a:rPr sz="1250" spc="10" dirty="0">
                <a:solidFill>
                  <a:srgbClr val="0073FF"/>
                </a:solidFill>
                <a:latin typeface="Times New Roman"/>
                <a:cs typeface="Times New Roman"/>
              </a:rPr>
              <a:t>This class solves the eight queens problem using</a:t>
            </a:r>
            <a:r>
              <a:rPr sz="1250" spc="20" dirty="0">
                <a:solidFill>
                  <a:srgbClr val="0073FF"/>
                </a:solidFill>
                <a:latin typeface="Times New Roman"/>
                <a:cs typeface="Times New Roman"/>
              </a:rPr>
              <a:t> </a:t>
            </a:r>
            <a:r>
              <a:rPr sz="1250" spc="10" dirty="0">
                <a:solidFill>
                  <a:srgbClr val="0073FF"/>
                </a:solidFill>
                <a:latin typeface="Times New Roman"/>
                <a:cs typeface="Times New Roman"/>
              </a:rPr>
              <a:t>backtracking.</a:t>
            </a:r>
            <a:endParaRPr sz="1250">
              <a:latin typeface="Times New Roman"/>
              <a:cs typeface="Times New Roman"/>
            </a:endParaRPr>
          </a:p>
          <a:p>
            <a:pPr marL="91440">
              <a:lnSpc>
                <a:spcPts val="1220"/>
              </a:lnSpc>
              <a:tabLst>
                <a:tab pos="329565" algn="l"/>
              </a:tabLst>
            </a:pPr>
            <a:r>
              <a:rPr sz="1050" b="1" spc="-10" dirty="0">
                <a:solidFill>
                  <a:srgbClr val="0073FF"/>
                </a:solidFill>
                <a:latin typeface="Courier New"/>
                <a:cs typeface="Courier New"/>
              </a:rPr>
              <a:t>3	</a:t>
            </a:r>
            <a:r>
              <a:rPr sz="1050" spc="-10" dirty="0">
                <a:latin typeface="Courier New"/>
                <a:cs typeface="Courier New"/>
              </a:rPr>
              <a:t>*/</a:t>
            </a:r>
            <a:endParaRPr sz="1050">
              <a:latin typeface="Courier New"/>
              <a:cs typeface="Courier New"/>
            </a:endParaRPr>
          </a:p>
          <a:p>
            <a:pPr marL="91440">
              <a:lnSpc>
                <a:spcPts val="1200"/>
              </a:lnSpc>
              <a:tabLst>
                <a:tab pos="329565" algn="l"/>
              </a:tabLst>
            </a:pPr>
            <a:r>
              <a:rPr sz="1050" b="1" spc="-10" dirty="0">
                <a:solidFill>
                  <a:srgbClr val="0073FF"/>
                </a:solidFill>
                <a:latin typeface="Courier New"/>
                <a:cs typeface="Courier New"/>
              </a:rPr>
              <a:t>4	</a:t>
            </a:r>
            <a:r>
              <a:rPr sz="1050" spc="-10" dirty="0">
                <a:solidFill>
                  <a:srgbClr val="CC0066"/>
                </a:solidFill>
                <a:latin typeface="Courier New"/>
                <a:cs typeface="Courier New"/>
              </a:rPr>
              <a:t>public class</a:t>
            </a:r>
            <a:r>
              <a:rPr sz="1050" spc="-25" dirty="0">
                <a:solidFill>
                  <a:srgbClr val="CC0066"/>
                </a:solidFill>
                <a:latin typeface="Courier New"/>
                <a:cs typeface="Courier New"/>
              </a:rPr>
              <a:t> </a:t>
            </a:r>
            <a:r>
              <a:rPr sz="1050" spc="-10" dirty="0">
                <a:latin typeface="Courier New"/>
                <a:cs typeface="Courier New"/>
              </a:rPr>
              <a:t>EightQueens</a:t>
            </a:r>
            <a:endParaRPr sz="1050">
              <a:latin typeface="Courier New"/>
              <a:cs typeface="Courier New"/>
            </a:endParaRPr>
          </a:p>
          <a:p>
            <a:pPr marL="91440">
              <a:lnSpc>
                <a:spcPts val="1200"/>
              </a:lnSpc>
              <a:tabLst>
                <a:tab pos="329565" algn="l"/>
              </a:tabLst>
            </a:pPr>
            <a:r>
              <a:rPr sz="1050" b="1" spc="-10" dirty="0">
                <a:solidFill>
                  <a:srgbClr val="0073FF"/>
                </a:solidFill>
                <a:latin typeface="Courier New"/>
                <a:cs typeface="Courier New"/>
              </a:rPr>
              <a:t>5	</a:t>
            </a:r>
            <a:r>
              <a:rPr sz="1050" spc="-10" dirty="0">
                <a:latin typeface="Courier New"/>
                <a:cs typeface="Courier New"/>
              </a:rPr>
              <a:t>{</a:t>
            </a:r>
            <a:endParaRPr sz="1050">
              <a:latin typeface="Courier New"/>
              <a:cs typeface="Courier New"/>
            </a:endParaRPr>
          </a:p>
          <a:p>
            <a:pPr marL="91440">
              <a:lnSpc>
                <a:spcPts val="1200"/>
              </a:lnSpc>
              <a:tabLst>
                <a:tab pos="567055" algn="l"/>
              </a:tabLst>
            </a:pPr>
            <a:r>
              <a:rPr sz="1050" b="1" spc="-10" dirty="0">
                <a:solidFill>
                  <a:srgbClr val="0073FF"/>
                </a:solidFill>
                <a:latin typeface="Courier New"/>
                <a:cs typeface="Courier New"/>
              </a:rPr>
              <a:t>6	</a:t>
            </a:r>
            <a:r>
              <a:rPr sz="1050" spc="-10" dirty="0">
                <a:solidFill>
                  <a:srgbClr val="CC0066"/>
                </a:solidFill>
                <a:latin typeface="Courier New"/>
                <a:cs typeface="Courier New"/>
              </a:rPr>
              <a:t>public static void </a:t>
            </a:r>
            <a:r>
              <a:rPr sz="1050" spc="-10" dirty="0">
                <a:latin typeface="Courier New"/>
                <a:cs typeface="Courier New"/>
              </a:rPr>
              <a:t>main(String[]</a:t>
            </a:r>
            <a:r>
              <a:rPr sz="1050" spc="25" dirty="0">
                <a:latin typeface="Courier New"/>
                <a:cs typeface="Courier New"/>
              </a:rPr>
              <a:t> </a:t>
            </a:r>
            <a:r>
              <a:rPr sz="1050" spc="-10" dirty="0">
                <a:latin typeface="Courier New"/>
                <a:cs typeface="Courier New"/>
              </a:rPr>
              <a:t>args)</a:t>
            </a:r>
            <a:endParaRPr sz="1050">
              <a:latin typeface="Courier New"/>
              <a:cs typeface="Courier New"/>
            </a:endParaRPr>
          </a:p>
          <a:p>
            <a:pPr marL="91440">
              <a:lnSpc>
                <a:spcPts val="1200"/>
              </a:lnSpc>
              <a:tabLst>
                <a:tab pos="567055" algn="l"/>
              </a:tabLst>
            </a:pPr>
            <a:r>
              <a:rPr sz="1050" b="1" spc="-10" dirty="0">
                <a:solidFill>
                  <a:srgbClr val="0073FF"/>
                </a:solidFill>
                <a:latin typeface="Courier New"/>
                <a:cs typeface="Courier New"/>
              </a:rPr>
              <a:t>7	</a:t>
            </a:r>
            <a:r>
              <a:rPr sz="1050" spc="-10" dirty="0">
                <a:latin typeface="Courier New"/>
                <a:cs typeface="Courier New"/>
              </a:rPr>
              <a:t>{</a:t>
            </a:r>
            <a:endParaRPr sz="1050">
              <a:latin typeface="Courier New"/>
              <a:cs typeface="Courier New"/>
            </a:endParaRPr>
          </a:p>
          <a:p>
            <a:pPr marL="91440">
              <a:lnSpc>
                <a:spcPts val="1200"/>
              </a:lnSpc>
              <a:tabLst>
                <a:tab pos="804545" algn="l"/>
              </a:tabLst>
            </a:pPr>
            <a:r>
              <a:rPr sz="1050" b="1" spc="-10" dirty="0">
                <a:solidFill>
                  <a:srgbClr val="0073FF"/>
                </a:solidFill>
                <a:latin typeface="Courier New"/>
                <a:cs typeface="Courier New"/>
              </a:rPr>
              <a:t>8	</a:t>
            </a:r>
            <a:r>
              <a:rPr sz="1050" spc="-10" dirty="0">
                <a:latin typeface="Courier New"/>
                <a:cs typeface="Courier New"/>
              </a:rPr>
              <a:t>solve(</a:t>
            </a:r>
            <a:r>
              <a:rPr sz="1050" spc="-10" dirty="0">
                <a:solidFill>
                  <a:srgbClr val="CC0066"/>
                </a:solidFill>
                <a:latin typeface="Courier New"/>
                <a:cs typeface="Courier New"/>
              </a:rPr>
              <a:t>new </a:t>
            </a:r>
            <a:r>
              <a:rPr sz="1050" spc="-10" dirty="0">
                <a:latin typeface="Courier New"/>
                <a:cs typeface="Courier New"/>
              </a:rPr>
              <a:t>PartialSolution(</a:t>
            </a:r>
            <a:r>
              <a:rPr sz="1050" spc="-10" dirty="0">
                <a:solidFill>
                  <a:srgbClr val="66FF18"/>
                </a:solidFill>
                <a:latin typeface="Courier New"/>
                <a:cs typeface="Courier New"/>
              </a:rPr>
              <a:t>0</a:t>
            </a:r>
            <a:r>
              <a:rPr sz="1050" spc="-10" dirty="0">
                <a:latin typeface="Courier New"/>
                <a:cs typeface="Courier New"/>
              </a:rPr>
              <a:t>));</a:t>
            </a:r>
            <a:endParaRPr sz="1050">
              <a:latin typeface="Courier New"/>
              <a:cs typeface="Courier New"/>
            </a:endParaRPr>
          </a:p>
          <a:p>
            <a:pPr marL="91440">
              <a:lnSpc>
                <a:spcPts val="1200"/>
              </a:lnSpc>
              <a:tabLst>
                <a:tab pos="567055" algn="l"/>
              </a:tabLst>
            </a:pPr>
            <a:r>
              <a:rPr sz="1050" b="1" spc="-10" dirty="0">
                <a:solidFill>
                  <a:srgbClr val="0073FF"/>
                </a:solidFill>
                <a:latin typeface="Courier New"/>
                <a:cs typeface="Courier New"/>
              </a:rPr>
              <a:t>9	</a:t>
            </a:r>
            <a:r>
              <a:rPr sz="1050" spc="-10" dirty="0">
                <a:latin typeface="Courier New"/>
                <a:cs typeface="Courier New"/>
              </a:rPr>
              <a:t>}</a:t>
            </a:r>
            <a:endParaRPr sz="1050">
              <a:latin typeface="Courier New"/>
              <a:cs typeface="Courier New"/>
            </a:endParaRPr>
          </a:p>
          <a:p>
            <a:pPr marL="12700">
              <a:lnSpc>
                <a:spcPts val="1200"/>
              </a:lnSpc>
            </a:pPr>
            <a:r>
              <a:rPr sz="1050" b="1" spc="-10" dirty="0">
                <a:solidFill>
                  <a:srgbClr val="0073FF"/>
                </a:solidFill>
                <a:latin typeface="Courier New"/>
                <a:cs typeface="Courier New"/>
              </a:rPr>
              <a:t>10</a:t>
            </a:r>
            <a:endParaRPr sz="1050">
              <a:latin typeface="Courier New"/>
              <a:cs typeface="Courier New"/>
            </a:endParaRPr>
          </a:p>
          <a:p>
            <a:pPr marL="12700">
              <a:lnSpc>
                <a:spcPts val="1230"/>
              </a:lnSpc>
            </a:pPr>
            <a:r>
              <a:rPr sz="1050" b="1" spc="-10" dirty="0">
                <a:solidFill>
                  <a:srgbClr val="0073FF"/>
                </a:solidFill>
                <a:latin typeface="Courier New"/>
                <a:cs typeface="Courier New"/>
              </a:rPr>
              <a:t>11</a:t>
            </a:r>
            <a:endParaRPr sz="1050">
              <a:latin typeface="Courier New"/>
              <a:cs typeface="Courier New"/>
            </a:endParaRPr>
          </a:p>
          <a:p>
            <a:pPr marL="12700">
              <a:lnSpc>
                <a:spcPct val="100000"/>
              </a:lnSpc>
              <a:spcBef>
                <a:spcPts val="150"/>
              </a:spcBef>
            </a:pPr>
            <a:r>
              <a:rPr sz="1000" b="1" spc="20" dirty="0">
                <a:solidFill>
                  <a:srgbClr val="0073FF"/>
                </a:solidFill>
                <a:latin typeface="Courier New"/>
                <a:cs typeface="Courier New"/>
              </a:rPr>
              <a:t>12</a:t>
            </a:r>
            <a:endParaRPr sz="1000">
              <a:latin typeface="Courier New"/>
              <a:cs typeface="Courier New"/>
            </a:endParaRPr>
          </a:p>
          <a:p>
            <a:pPr marL="12700">
              <a:lnSpc>
                <a:spcPct val="100000"/>
              </a:lnSpc>
              <a:spcBef>
                <a:spcPts val="190"/>
              </a:spcBef>
            </a:pPr>
            <a:r>
              <a:rPr sz="1050" b="1" spc="-10" dirty="0">
                <a:solidFill>
                  <a:srgbClr val="0073FF"/>
                </a:solidFill>
                <a:latin typeface="Courier New"/>
                <a:cs typeface="Courier New"/>
              </a:rPr>
              <a:t>13</a:t>
            </a:r>
            <a:endParaRPr sz="1050">
              <a:latin typeface="Courier New"/>
              <a:cs typeface="Courier New"/>
            </a:endParaRPr>
          </a:p>
          <a:p>
            <a:pPr marL="12700">
              <a:lnSpc>
                <a:spcPct val="100000"/>
              </a:lnSpc>
              <a:spcBef>
                <a:spcPts val="180"/>
              </a:spcBef>
            </a:pPr>
            <a:r>
              <a:rPr sz="1050" b="1" spc="-10" dirty="0">
                <a:solidFill>
                  <a:srgbClr val="0073FF"/>
                </a:solidFill>
                <a:latin typeface="Courier New"/>
                <a:cs typeface="Courier New"/>
              </a:rPr>
              <a:t>14</a:t>
            </a:r>
            <a:endParaRPr sz="1050">
              <a:latin typeface="Courier New"/>
              <a:cs typeface="Courier New"/>
            </a:endParaRPr>
          </a:p>
          <a:p>
            <a:pPr marL="12700">
              <a:lnSpc>
                <a:spcPts val="1230"/>
              </a:lnSpc>
              <a:spcBef>
                <a:spcPts val="20"/>
              </a:spcBef>
            </a:pPr>
            <a:r>
              <a:rPr sz="1050" b="1" spc="-10" dirty="0">
                <a:solidFill>
                  <a:srgbClr val="0073FF"/>
                </a:solidFill>
                <a:latin typeface="Courier New"/>
                <a:cs typeface="Courier New"/>
              </a:rPr>
              <a:t>15</a:t>
            </a:r>
            <a:endParaRPr sz="1050">
              <a:latin typeface="Courier New"/>
              <a:cs typeface="Courier New"/>
            </a:endParaRPr>
          </a:p>
          <a:p>
            <a:pPr marL="12700">
              <a:lnSpc>
                <a:spcPts val="1200"/>
              </a:lnSpc>
            </a:pPr>
            <a:r>
              <a:rPr sz="1050" b="1" spc="-10" dirty="0">
                <a:solidFill>
                  <a:srgbClr val="0073FF"/>
                </a:solidFill>
                <a:latin typeface="Courier New"/>
                <a:cs typeface="Courier New"/>
              </a:rPr>
              <a:t>16</a:t>
            </a:r>
            <a:endParaRPr sz="1050">
              <a:latin typeface="Courier New"/>
              <a:cs typeface="Courier New"/>
            </a:endParaRPr>
          </a:p>
          <a:p>
            <a:pPr marL="12700">
              <a:lnSpc>
                <a:spcPts val="1200"/>
              </a:lnSpc>
            </a:pPr>
            <a:r>
              <a:rPr sz="1050" b="1" spc="-10" dirty="0">
                <a:solidFill>
                  <a:srgbClr val="0073FF"/>
                </a:solidFill>
                <a:latin typeface="Courier New"/>
                <a:cs typeface="Courier New"/>
              </a:rPr>
              <a:t>17</a:t>
            </a:r>
            <a:endParaRPr sz="1050">
              <a:latin typeface="Courier New"/>
              <a:cs typeface="Courier New"/>
            </a:endParaRPr>
          </a:p>
          <a:p>
            <a:pPr marL="12700">
              <a:lnSpc>
                <a:spcPts val="1200"/>
              </a:lnSpc>
            </a:pPr>
            <a:r>
              <a:rPr sz="1050" b="1" spc="-10" dirty="0">
                <a:solidFill>
                  <a:srgbClr val="0073FF"/>
                </a:solidFill>
                <a:latin typeface="Courier New"/>
                <a:cs typeface="Courier New"/>
              </a:rPr>
              <a:t>18</a:t>
            </a:r>
            <a:endParaRPr sz="1050">
              <a:latin typeface="Courier New"/>
              <a:cs typeface="Courier New"/>
            </a:endParaRPr>
          </a:p>
          <a:p>
            <a:pPr marL="12700">
              <a:lnSpc>
                <a:spcPts val="1200"/>
              </a:lnSpc>
            </a:pPr>
            <a:r>
              <a:rPr sz="1050" b="1" spc="-10" dirty="0">
                <a:solidFill>
                  <a:srgbClr val="0073FF"/>
                </a:solidFill>
                <a:latin typeface="Courier New"/>
                <a:cs typeface="Courier New"/>
              </a:rPr>
              <a:t>19</a:t>
            </a:r>
            <a:endParaRPr sz="1050">
              <a:latin typeface="Courier New"/>
              <a:cs typeface="Courier New"/>
            </a:endParaRPr>
          </a:p>
          <a:p>
            <a:pPr marL="12700">
              <a:lnSpc>
                <a:spcPts val="1200"/>
              </a:lnSpc>
            </a:pPr>
            <a:r>
              <a:rPr sz="1050" b="1" spc="-10" dirty="0">
                <a:solidFill>
                  <a:srgbClr val="0073FF"/>
                </a:solidFill>
                <a:latin typeface="Courier New"/>
                <a:cs typeface="Courier New"/>
              </a:rPr>
              <a:t>20</a:t>
            </a:r>
            <a:endParaRPr sz="1050">
              <a:latin typeface="Courier New"/>
              <a:cs typeface="Courier New"/>
            </a:endParaRPr>
          </a:p>
          <a:p>
            <a:pPr marL="12700">
              <a:lnSpc>
                <a:spcPts val="1200"/>
              </a:lnSpc>
            </a:pPr>
            <a:r>
              <a:rPr sz="1050" b="1" spc="-10" dirty="0">
                <a:solidFill>
                  <a:srgbClr val="0073FF"/>
                </a:solidFill>
                <a:latin typeface="Courier New"/>
                <a:cs typeface="Courier New"/>
              </a:rPr>
              <a:t>21</a:t>
            </a:r>
            <a:endParaRPr sz="1050">
              <a:latin typeface="Courier New"/>
              <a:cs typeface="Courier New"/>
            </a:endParaRPr>
          </a:p>
          <a:p>
            <a:pPr marL="12700">
              <a:lnSpc>
                <a:spcPts val="1200"/>
              </a:lnSpc>
            </a:pPr>
            <a:r>
              <a:rPr sz="1050" b="1" spc="-10" dirty="0">
                <a:solidFill>
                  <a:srgbClr val="0073FF"/>
                </a:solidFill>
                <a:latin typeface="Courier New"/>
                <a:cs typeface="Courier New"/>
              </a:rPr>
              <a:t>22</a:t>
            </a:r>
            <a:endParaRPr sz="1050">
              <a:latin typeface="Courier New"/>
              <a:cs typeface="Courier New"/>
            </a:endParaRPr>
          </a:p>
          <a:p>
            <a:pPr marL="12700">
              <a:lnSpc>
                <a:spcPts val="1225"/>
              </a:lnSpc>
            </a:pPr>
            <a:r>
              <a:rPr sz="1050" b="1" spc="-10" dirty="0">
                <a:solidFill>
                  <a:srgbClr val="0073FF"/>
                </a:solidFill>
                <a:latin typeface="Courier New"/>
                <a:cs typeface="Courier New"/>
              </a:rPr>
              <a:t>23</a:t>
            </a:r>
            <a:endParaRPr sz="1050">
              <a:latin typeface="Courier New"/>
              <a:cs typeface="Courier New"/>
            </a:endParaRPr>
          </a:p>
          <a:p>
            <a:pPr marL="12700">
              <a:lnSpc>
                <a:spcPts val="1195"/>
              </a:lnSpc>
            </a:pPr>
            <a:r>
              <a:rPr sz="1000" b="1" spc="20" dirty="0">
                <a:solidFill>
                  <a:srgbClr val="0073FF"/>
                </a:solidFill>
                <a:latin typeface="Courier New"/>
                <a:cs typeface="Courier New"/>
              </a:rPr>
              <a:t>24</a:t>
            </a:r>
            <a:endParaRPr sz="1000">
              <a:latin typeface="Courier New"/>
              <a:cs typeface="Courier New"/>
            </a:endParaRPr>
          </a:p>
          <a:p>
            <a:pPr marL="12700">
              <a:lnSpc>
                <a:spcPct val="100000"/>
              </a:lnSpc>
            </a:pPr>
            <a:r>
              <a:rPr sz="1000" b="1" spc="20" dirty="0">
                <a:solidFill>
                  <a:srgbClr val="0073FF"/>
                </a:solidFill>
                <a:latin typeface="Courier New"/>
                <a:cs typeface="Courier New"/>
              </a:rPr>
              <a:t>25</a:t>
            </a:r>
            <a:endParaRPr sz="1000">
              <a:latin typeface="Courier New"/>
              <a:cs typeface="Courier New"/>
            </a:endParaRPr>
          </a:p>
          <a:p>
            <a:pPr marL="12700">
              <a:lnSpc>
                <a:spcPct val="100000"/>
              </a:lnSpc>
            </a:pPr>
            <a:r>
              <a:rPr sz="1000" b="1" spc="20" dirty="0">
                <a:solidFill>
                  <a:srgbClr val="0073FF"/>
                </a:solidFill>
                <a:latin typeface="Courier New"/>
                <a:cs typeface="Courier New"/>
              </a:rPr>
              <a:t>26</a:t>
            </a:r>
            <a:endParaRPr sz="1000">
              <a:latin typeface="Courier New"/>
              <a:cs typeface="Courier New"/>
            </a:endParaRPr>
          </a:p>
          <a:p>
            <a:pPr marL="12700">
              <a:lnSpc>
                <a:spcPct val="100000"/>
              </a:lnSpc>
            </a:pPr>
            <a:r>
              <a:rPr sz="1000" b="1" spc="20" dirty="0">
                <a:solidFill>
                  <a:srgbClr val="0073FF"/>
                </a:solidFill>
                <a:latin typeface="Courier New"/>
                <a:cs typeface="Courier New"/>
              </a:rPr>
              <a:t>27</a:t>
            </a:r>
            <a:endParaRPr sz="1000">
              <a:latin typeface="Courier New"/>
              <a:cs typeface="Courier New"/>
            </a:endParaRPr>
          </a:p>
        </p:txBody>
      </p:sp>
      <p:sp>
        <p:nvSpPr>
          <p:cNvPr id="5" name="object 5"/>
          <p:cNvSpPr txBox="1"/>
          <p:nvPr/>
        </p:nvSpPr>
        <p:spPr>
          <a:xfrm>
            <a:off x="1439068" y="2553970"/>
            <a:ext cx="4191000" cy="2708910"/>
          </a:xfrm>
          <a:prstGeom prst="rect">
            <a:avLst/>
          </a:prstGeom>
        </p:spPr>
        <p:txBody>
          <a:bodyPr vert="horz" wrap="square" lIns="0" tIns="0" rIns="0" bIns="0" rtlCol="0">
            <a:spAutoFit/>
          </a:bodyPr>
          <a:lstStyle/>
          <a:p>
            <a:pPr marL="12700">
              <a:lnSpc>
                <a:spcPts val="1210"/>
              </a:lnSpc>
            </a:pPr>
            <a:r>
              <a:rPr sz="1050" spc="-10" dirty="0">
                <a:latin typeface="Courier New"/>
                <a:cs typeface="Courier New"/>
              </a:rPr>
              <a:t>/**</a:t>
            </a:r>
            <a:endParaRPr sz="1050">
              <a:latin typeface="Courier New"/>
              <a:cs typeface="Courier New"/>
            </a:endParaRPr>
          </a:p>
          <a:p>
            <a:pPr marL="250190" marR="5080">
              <a:lnSpc>
                <a:spcPts val="1440"/>
              </a:lnSpc>
              <a:spcBef>
                <a:spcPts val="45"/>
              </a:spcBef>
            </a:pPr>
            <a:r>
              <a:rPr sz="1250" spc="10" dirty="0">
                <a:solidFill>
                  <a:srgbClr val="0073FF"/>
                </a:solidFill>
                <a:latin typeface="Times New Roman"/>
                <a:cs typeface="Times New Roman"/>
              </a:rPr>
              <a:t>Prints all solutions to the problem that can be extended from  a given partial</a:t>
            </a:r>
            <a:r>
              <a:rPr sz="1250" spc="-65" dirty="0">
                <a:solidFill>
                  <a:srgbClr val="0073FF"/>
                </a:solidFill>
                <a:latin typeface="Times New Roman"/>
                <a:cs typeface="Times New Roman"/>
              </a:rPr>
              <a:t> </a:t>
            </a:r>
            <a:r>
              <a:rPr sz="1250" spc="10" dirty="0">
                <a:solidFill>
                  <a:srgbClr val="0073FF"/>
                </a:solidFill>
                <a:latin typeface="Times New Roman"/>
                <a:cs typeface="Times New Roman"/>
              </a:rPr>
              <a:t>solution.</a:t>
            </a:r>
            <a:endParaRPr sz="1250">
              <a:latin typeface="Times New Roman"/>
              <a:cs typeface="Times New Roman"/>
            </a:endParaRPr>
          </a:p>
          <a:p>
            <a:pPr marL="250190">
              <a:lnSpc>
                <a:spcPts val="1390"/>
              </a:lnSpc>
            </a:pPr>
            <a:r>
              <a:rPr sz="1050" spc="-10" dirty="0">
                <a:latin typeface="Courier New"/>
                <a:cs typeface="Courier New"/>
              </a:rPr>
              <a:t>@param sol</a:t>
            </a:r>
            <a:r>
              <a:rPr sz="1050" spc="-360" dirty="0">
                <a:latin typeface="Courier New"/>
                <a:cs typeface="Courier New"/>
              </a:rPr>
              <a:t> </a:t>
            </a:r>
            <a:r>
              <a:rPr sz="1250" spc="10" dirty="0">
                <a:solidFill>
                  <a:srgbClr val="0073FF"/>
                </a:solidFill>
                <a:latin typeface="Times New Roman"/>
                <a:cs typeface="Times New Roman"/>
              </a:rPr>
              <a:t>the partial solution</a:t>
            </a:r>
            <a:endParaRPr sz="1250">
              <a:latin typeface="Times New Roman"/>
              <a:cs typeface="Times New Roman"/>
            </a:endParaRPr>
          </a:p>
          <a:p>
            <a:pPr marL="12700">
              <a:lnSpc>
                <a:spcPts val="1220"/>
              </a:lnSpc>
            </a:pPr>
            <a:r>
              <a:rPr sz="1050" spc="-10" dirty="0">
                <a:latin typeface="Courier New"/>
                <a:cs typeface="Courier New"/>
              </a:rPr>
              <a:t>*/</a:t>
            </a:r>
            <a:endParaRPr sz="1050">
              <a:latin typeface="Courier New"/>
              <a:cs typeface="Courier New"/>
            </a:endParaRPr>
          </a:p>
          <a:p>
            <a:pPr marL="12700">
              <a:lnSpc>
                <a:spcPts val="1200"/>
              </a:lnSpc>
            </a:pPr>
            <a:r>
              <a:rPr sz="1050" spc="-10" dirty="0">
                <a:solidFill>
                  <a:srgbClr val="CC0066"/>
                </a:solidFill>
                <a:latin typeface="Courier New"/>
                <a:cs typeface="Courier New"/>
              </a:rPr>
              <a:t>public static void </a:t>
            </a:r>
            <a:r>
              <a:rPr sz="1050" spc="-10" dirty="0">
                <a:latin typeface="Courier New"/>
                <a:cs typeface="Courier New"/>
              </a:rPr>
              <a:t>solve(PartialSolution</a:t>
            </a:r>
            <a:r>
              <a:rPr sz="1050" spc="50" dirty="0">
                <a:latin typeface="Courier New"/>
                <a:cs typeface="Courier New"/>
              </a:rPr>
              <a:t> </a:t>
            </a:r>
            <a:r>
              <a:rPr sz="1050" spc="-10" dirty="0">
                <a:latin typeface="Courier New"/>
                <a:cs typeface="Courier New"/>
              </a:rPr>
              <a:t>sol)</a:t>
            </a:r>
            <a:endParaRPr sz="1050">
              <a:latin typeface="Courier New"/>
              <a:cs typeface="Courier New"/>
            </a:endParaRPr>
          </a:p>
          <a:p>
            <a:pPr marL="12700">
              <a:lnSpc>
                <a:spcPts val="1200"/>
              </a:lnSpc>
            </a:pPr>
            <a:r>
              <a:rPr sz="1050" spc="-10" dirty="0">
                <a:latin typeface="Courier New"/>
                <a:cs typeface="Courier New"/>
              </a:rPr>
              <a:t>{</a:t>
            </a:r>
            <a:endParaRPr sz="1050">
              <a:latin typeface="Courier New"/>
              <a:cs typeface="Courier New"/>
            </a:endParaRPr>
          </a:p>
          <a:p>
            <a:pPr marL="250190">
              <a:lnSpc>
                <a:spcPts val="1200"/>
              </a:lnSpc>
            </a:pPr>
            <a:r>
              <a:rPr sz="1050" spc="-10" dirty="0">
                <a:solidFill>
                  <a:srgbClr val="CC0066"/>
                </a:solidFill>
                <a:latin typeface="Courier New"/>
                <a:cs typeface="Courier New"/>
              </a:rPr>
              <a:t>int </a:t>
            </a:r>
            <a:r>
              <a:rPr sz="1050" spc="-10" dirty="0">
                <a:latin typeface="Courier New"/>
                <a:cs typeface="Courier New"/>
              </a:rPr>
              <a:t>exam =</a:t>
            </a:r>
            <a:r>
              <a:rPr sz="1050" spc="-25" dirty="0">
                <a:latin typeface="Courier New"/>
                <a:cs typeface="Courier New"/>
              </a:rPr>
              <a:t> </a:t>
            </a:r>
            <a:r>
              <a:rPr sz="1050" spc="-10" dirty="0">
                <a:latin typeface="Courier New"/>
                <a:cs typeface="Courier New"/>
              </a:rPr>
              <a:t>sol.examine();</a:t>
            </a:r>
            <a:endParaRPr sz="1050">
              <a:latin typeface="Courier New"/>
              <a:cs typeface="Courier New"/>
            </a:endParaRPr>
          </a:p>
          <a:p>
            <a:pPr marL="250190">
              <a:lnSpc>
                <a:spcPts val="1200"/>
              </a:lnSpc>
            </a:pPr>
            <a:r>
              <a:rPr sz="1050" spc="-10" dirty="0">
                <a:solidFill>
                  <a:srgbClr val="CC0066"/>
                </a:solidFill>
                <a:latin typeface="Courier New"/>
                <a:cs typeface="Courier New"/>
              </a:rPr>
              <a:t>if </a:t>
            </a:r>
            <a:r>
              <a:rPr sz="1050" spc="-10" dirty="0">
                <a:latin typeface="Courier New"/>
                <a:cs typeface="Courier New"/>
              </a:rPr>
              <a:t>(exam ==</a:t>
            </a:r>
            <a:r>
              <a:rPr sz="1050" spc="15" dirty="0">
                <a:latin typeface="Courier New"/>
                <a:cs typeface="Courier New"/>
              </a:rPr>
              <a:t> </a:t>
            </a:r>
            <a:r>
              <a:rPr sz="1050" spc="-10" dirty="0">
                <a:latin typeface="Courier New"/>
                <a:cs typeface="Courier New"/>
              </a:rPr>
              <a:t>PartialSolution.ACCEPT)</a:t>
            </a:r>
            <a:endParaRPr sz="1050">
              <a:latin typeface="Courier New"/>
              <a:cs typeface="Courier New"/>
            </a:endParaRPr>
          </a:p>
          <a:p>
            <a:pPr marL="250190">
              <a:lnSpc>
                <a:spcPts val="1200"/>
              </a:lnSpc>
            </a:pPr>
            <a:r>
              <a:rPr sz="1050" spc="-10" dirty="0">
                <a:latin typeface="Courier New"/>
                <a:cs typeface="Courier New"/>
              </a:rPr>
              <a:t>{</a:t>
            </a:r>
            <a:endParaRPr sz="1050">
              <a:latin typeface="Courier New"/>
              <a:cs typeface="Courier New"/>
            </a:endParaRPr>
          </a:p>
          <a:p>
            <a:pPr marL="487680">
              <a:lnSpc>
                <a:spcPts val="1200"/>
              </a:lnSpc>
            </a:pPr>
            <a:r>
              <a:rPr sz="1050" spc="-10" dirty="0">
                <a:latin typeface="Courier New"/>
                <a:cs typeface="Courier New"/>
              </a:rPr>
              <a:t>System.out.println(sol);</a:t>
            </a:r>
            <a:endParaRPr sz="1050">
              <a:latin typeface="Courier New"/>
              <a:cs typeface="Courier New"/>
            </a:endParaRPr>
          </a:p>
          <a:p>
            <a:pPr marL="250190">
              <a:lnSpc>
                <a:spcPts val="1200"/>
              </a:lnSpc>
            </a:pPr>
            <a:r>
              <a:rPr sz="1050" spc="-10" dirty="0">
                <a:latin typeface="Courier New"/>
                <a:cs typeface="Courier New"/>
              </a:rPr>
              <a:t>}</a:t>
            </a:r>
            <a:endParaRPr sz="1050">
              <a:latin typeface="Courier New"/>
              <a:cs typeface="Courier New"/>
            </a:endParaRPr>
          </a:p>
          <a:p>
            <a:pPr marL="250190">
              <a:lnSpc>
                <a:spcPts val="1225"/>
              </a:lnSpc>
            </a:pPr>
            <a:r>
              <a:rPr sz="1050" spc="-10" dirty="0">
                <a:solidFill>
                  <a:srgbClr val="CC0066"/>
                </a:solidFill>
                <a:latin typeface="Courier New"/>
                <a:cs typeface="Courier New"/>
              </a:rPr>
              <a:t>else if </a:t>
            </a:r>
            <a:r>
              <a:rPr sz="1050" spc="-10" dirty="0">
                <a:latin typeface="Courier New"/>
                <a:cs typeface="Courier New"/>
              </a:rPr>
              <a:t>(exam ==</a:t>
            </a:r>
            <a:r>
              <a:rPr sz="1050" spc="40" dirty="0">
                <a:latin typeface="Courier New"/>
                <a:cs typeface="Courier New"/>
              </a:rPr>
              <a:t> </a:t>
            </a:r>
            <a:r>
              <a:rPr sz="1050" spc="-10" dirty="0">
                <a:latin typeface="Courier New"/>
                <a:cs typeface="Courier New"/>
              </a:rPr>
              <a:t>PartialSolution.CONTINUE)</a:t>
            </a:r>
            <a:endParaRPr sz="1050">
              <a:latin typeface="Courier New"/>
              <a:cs typeface="Courier New"/>
            </a:endParaRPr>
          </a:p>
          <a:p>
            <a:pPr marL="250190">
              <a:lnSpc>
                <a:spcPts val="1195"/>
              </a:lnSpc>
            </a:pPr>
            <a:r>
              <a:rPr sz="1000" spc="20" dirty="0">
                <a:latin typeface="Courier New"/>
                <a:cs typeface="Courier New"/>
              </a:rPr>
              <a:t>{</a:t>
            </a:r>
            <a:endParaRPr sz="1000">
              <a:latin typeface="Courier New"/>
              <a:cs typeface="Courier New"/>
            </a:endParaRPr>
          </a:p>
          <a:p>
            <a:pPr marL="487680">
              <a:lnSpc>
                <a:spcPct val="100000"/>
              </a:lnSpc>
            </a:pPr>
            <a:r>
              <a:rPr sz="1000" spc="20" dirty="0">
                <a:solidFill>
                  <a:srgbClr val="CC0066"/>
                </a:solidFill>
                <a:latin typeface="Courier New"/>
                <a:cs typeface="Courier New"/>
              </a:rPr>
              <a:t>for </a:t>
            </a:r>
            <a:r>
              <a:rPr sz="1000" spc="20" dirty="0">
                <a:latin typeface="Courier New"/>
                <a:cs typeface="Courier New"/>
              </a:rPr>
              <a:t>(PartialSolution p :</a:t>
            </a:r>
            <a:r>
              <a:rPr sz="1000" spc="55" dirty="0">
                <a:latin typeface="Courier New"/>
                <a:cs typeface="Courier New"/>
              </a:rPr>
              <a:t> </a:t>
            </a:r>
            <a:r>
              <a:rPr sz="1000" spc="20" dirty="0">
                <a:latin typeface="Courier New"/>
                <a:cs typeface="Courier New"/>
              </a:rPr>
              <a:t>sol.extend())</a:t>
            </a:r>
            <a:endParaRPr sz="1000">
              <a:latin typeface="Courier New"/>
              <a:cs typeface="Courier New"/>
            </a:endParaRPr>
          </a:p>
          <a:p>
            <a:pPr marL="488315">
              <a:lnSpc>
                <a:spcPct val="100000"/>
              </a:lnSpc>
            </a:pPr>
            <a:r>
              <a:rPr sz="1000" spc="20" dirty="0">
                <a:latin typeface="Courier New"/>
                <a:cs typeface="Courier New"/>
              </a:rPr>
              <a:t>{</a:t>
            </a:r>
            <a:endParaRPr sz="1000">
              <a:latin typeface="Courier New"/>
              <a:cs typeface="Courier New"/>
            </a:endParaRPr>
          </a:p>
          <a:p>
            <a:pPr marL="725805">
              <a:lnSpc>
                <a:spcPct val="100000"/>
              </a:lnSpc>
            </a:pPr>
            <a:r>
              <a:rPr sz="1000" spc="20" dirty="0">
                <a:latin typeface="Courier New"/>
                <a:cs typeface="Courier New"/>
              </a:rPr>
              <a:t>solve(p);</a:t>
            </a:r>
            <a:endParaRPr sz="1000">
              <a:latin typeface="Courier New"/>
              <a:cs typeface="Courier New"/>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74916" y="177284"/>
          <a:ext cx="1154031" cy="868680"/>
        </p:xfrm>
        <a:graphic>
          <a:graphicData uri="http://schemas.openxmlformats.org/drawingml/2006/table">
            <a:tbl>
              <a:tblPr firstRow="1" bandRow="1">
                <a:tableStyleId>{2D5ABB26-0587-4C30-8999-92F81FD0307C}</a:tableStyleId>
              </a:tblPr>
              <a:tblGrid>
                <a:gridCol w="259974"/>
                <a:gridCol w="237750"/>
                <a:gridCol w="237782"/>
                <a:gridCol w="418525"/>
              </a:tblGrid>
              <a:tr h="205740">
                <a:tc>
                  <a:txBody>
                    <a:bodyPr/>
                    <a:lstStyle/>
                    <a:p>
                      <a:pPr marR="48895" algn="ctr">
                        <a:lnSpc>
                          <a:spcPct val="100000"/>
                        </a:lnSpc>
                        <a:spcBef>
                          <a:spcPts val="284"/>
                        </a:spcBef>
                      </a:pPr>
                      <a:r>
                        <a:rPr sz="1000" b="1" spc="20" dirty="0">
                          <a:solidFill>
                            <a:srgbClr val="0073FF"/>
                          </a:solidFill>
                          <a:latin typeface="Courier New"/>
                          <a:cs typeface="Courier New"/>
                        </a:rPr>
                        <a:t>28</a:t>
                      </a:r>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c>
                  <a:txBody>
                    <a:bodyPr/>
                    <a:lstStyle/>
                    <a:p>
                      <a:pPr marR="14604" algn="r">
                        <a:lnSpc>
                          <a:spcPct val="100000"/>
                        </a:lnSpc>
                        <a:spcBef>
                          <a:spcPts val="284"/>
                        </a:spcBef>
                      </a:pPr>
                      <a:r>
                        <a:rPr sz="1000" dirty="0">
                          <a:latin typeface="Courier New"/>
                          <a:cs typeface="Courier New"/>
                        </a:rPr>
                        <a:t>}</a:t>
                      </a:r>
                      <a:endParaRPr sz="1000">
                        <a:latin typeface="Courier New"/>
                        <a:cs typeface="Courier New"/>
                      </a:endParaRPr>
                    </a:p>
                  </a:txBody>
                  <a:tcPr marL="0" marR="0" marT="0" marB="0"/>
                </a:tc>
              </a:tr>
              <a:tr h="152400">
                <a:tc>
                  <a:txBody>
                    <a:bodyPr/>
                    <a:lstStyle/>
                    <a:p>
                      <a:pPr marR="48895" algn="ctr">
                        <a:lnSpc>
                          <a:spcPts val="1065"/>
                        </a:lnSpc>
                      </a:pPr>
                      <a:r>
                        <a:rPr sz="1000" b="1" spc="20" dirty="0">
                          <a:solidFill>
                            <a:srgbClr val="0073FF"/>
                          </a:solidFill>
                          <a:latin typeface="Courier New"/>
                          <a:cs typeface="Courier New"/>
                        </a:rPr>
                        <a:t>29</a:t>
                      </a:r>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c>
                  <a:txBody>
                    <a:bodyPr/>
                    <a:lstStyle/>
                    <a:p>
                      <a:pPr marL="78740">
                        <a:lnSpc>
                          <a:spcPts val="1065"/>
                        </a:lnSpc>
                      </a:pPr>
                      <a:r>
                        <a:rPr sz="1000" dirty="0">
                          <a:latin typeface="Courier New"/>
                          <a:cs typeface="Courier New"/>
                        </a:rPr>
                        <a:t>}</a:t>
                      </a:r>
                      <a:endParaRPr sz="1000">
                        <a:latin typeface="Courier New"/>
                        <a:cs typeface="Courier New"/>
                      </a:endParaRPr>
                    </a:p>
                  </a:txBody>
                  <a:tcPr marL="0" marR="0" marT="0" marB="0"/>
                </a:tc>
              </a:tr>
              <a:tr h="152400">
                <a:tc>
                  <a:txBody>
                    <a:bodyPr/>
                    <a:lstStyle/>
                    <a:p>
                      <a:pPr marR="48895" algn="ctr">
                        <a:lnSpc>
                          <a:spcPts val="1065"/>
                        </a:lnSpc>
                      </a:pPr>
                      <a:r>
                        <a:rPr sz="1000" b="1" spc="20" dirty="0">
                          <a:solidFill>
                            <a:srgbClr val="0073FF"/>
                          </a:solidFill>
                          <a:latin typeface="Courier New"/>
                          <a:cs typeface="Courier New"/>
                        </a:rPr>
                        <a:t>30</a:t>
                      </a:r>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c>
                  <a:txBody>
                    <a:bodyPr/>
                    <a:lstStyle/>
                    <a:p>
                      <a:pPr marL="78740">
                        <a:lnSpc>
                          <a:spcPts val="1065"/>
                        </a:lnSpc>
                      </a:pPr>
                      <a:r>
                        <a:rPr sz="1000" dirty="0">
                          <a:latin typeface="Courier New"/>
                          <a:cs typeface="Courier New"/>
                        </a:rPr>
                        <a:t>}</a:t>
                      </a:r>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r>
              <a:tr h="152400">
                <a:tc>
                  <a:txBody>
                    <a:bodyPr/>
                    <a:lstStyle/>
                    <a:p>
                      <a:pPr marR="48895" algn="ctr">
                        <a:lnSpc>
                          <a:spcPts val="1065"/>
                        </a:lnSpc>
                      </a:pPr>
                      <a:r>
                        <a:rPr sz="1000" b="1" spc="20" dirty="0">
                          <a:solidFill>
                            <a:srgbClr val="0073FF"/>
                          </a:solidFill>
                          <a:latin typeface="Courier New"/>
                          <a:cs typeface="Courier New"/>
                        </a:rPr>
                        <a:t>31</a:t>
                      </a:r>
                      <a:endParaRPr sz="1000">
                        <a:latin typeface="Courier New"/>
                        <a:cs typeface="Courier New"/>
                      </a:endParaRPr>
                    </a:p>
                  </a:txBody>
                  <a:tcPr marL="0" marR="0" marT="0" marB="0"/>
                </a:tc>
                <a:tc>
                  <a:txBody>
                    <a:bodyPr/>
                    <a:lstStyle/>
                    <a:p>
                      <a:pPr marL="78740">
                        <a:lnSpc>
                          <a:spcPts val="1065"/>
                        </a:lnSpc>
                      </a:pPr>
                      <a:r>
                        <a:rPr sz="1000" dirty="0">
                          <a:latin typeface="Courier New"/>
                          <a:cs typeface="Courier New"/>
                        </a:rPr>
                        <a:t>}</a:t>
                      </a:r>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r>
              <a:tr h="205740">
                <a:tc>
                  <a:txBody>
                    <a:bodyPr/>
                    <a:lstStyle/>
                    <a:p>
                      <a:pPr marR="48895" algn="ctr">
                        <a:lnSpc>
                          <a:spcPts val="1065"/>
                        </a:lnSpc>
                      </a:pPr>
                      <a:r>
                        <a:rPr sz="1000" b="1" spc="20" dirty="0">
                          <a:solidFill>
                            <a:srgbClr val="0073FF"/>
                          </a:solidFill>
                          <a:latin typeface="Courier New"/>
                          <a:cs typeface="Courier New"/>
                        </a:rPr>
                        <a:t>32</a:t>
                      </a:r>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c>
                  <a:txBody>
                    <a:bodyPr/>
                    <a:lstStyle/>
                    <a:p>
                      <a:endParaRPr sz="1000">
                        <a:latin typeface="Courier New"/>
                        <a:cs typeface="Courier New"/>
                      </a:endParaRPr>
                    </a:p>
                  </a:txBody>
                  <a:tcPr marL="0" marR="0" marT="0" marB="0"/>
                </a:tc>
              </a:tr>
            </a:tbl>
          </a:graphicData>
        </a:graphic>
      </p:graphicFrame>
      <p:sp>
        <p:nvSpPr>
          <p:cNvPr id="3" name="object 3"/>
          <p:cNvSpPr txBox="1">
            <a:spLocks noGrp="1"/>
          </p:cNvSpPr>
          <p:nvPr>
            <p:ph type="title"/>
          </p:nvPr>
        </p:nvSpPr>
        <p:spPr>
          <a:xfrm>
            <a:off x="723900" y="1470659"/>
            <a:ext cx="1289685" cy="247015"/>
          </a:xfrm>
          <a:prstGeom prst="rect">
            <a:avLst/>
          </a:prstGeom>
        </p:spPr>
        <p:txBody>
          <a:bodyPr vert="horz" wrap="square" lIns="0" tIns="0" rIns="0" bIns="0" rtlCol="0">
            <a:spAutoFit/>
          </a:bodyPr>
          <a:lstStyle/>
          <a:p>
            <a:pPr marL="12700">
              <a:lnSpc>
                <a:spcPct val="100000"/>
              </a:lnSpc>
            </a:pPr>
            <a:r>
              <a:rPr sz="1500" spc="-5" dirty="0">
                <a:latin typeface="Arial"/>
                <a:cs typeface="Arial"/>
              </a:rPr>
              <a:t>Program</a:t>
            </a:r>
            <a:r>
              <a:rPr sz="1500" spc="-100" dirty="0">
                <a:latin typeface="Arial"/>
                <a:cs typeface="Arial"/>
              </a:rPr>
              <a:t> </a:t>
            </a:r>
            <a:r>
              <a:rPr sz="1500" spc="-5" dirty="0">
                <a:latin typeface="Arial"/>
                <a:cs typeface="Arial"/>
              </a:rPr>
              <a:t>Run:</a:t>
            </a:r>
            <a:endParaRPr sz="1500">
              <a:latin typeface="Arial"/>
              <a:cs typeface="Arial"/>
            </a:endParaRPr>
          </a:p>
        </p:txBody>
      </p:sp>
      <p:sp>
        <p:nvSpPr>
          <p:cNvPr id="4" name="object 4"/>
          <p:cNvSpPr txBox="1"/>
          <p:nvPr/>
        </p:nvSpPr>
        <p:spPr>
          <a:xfrm>
            <a:off x="1087119" y="1833887"/>
            <a:ext cx="5008880" cy="1358063"/>
          </a:xfrm>
          <a:prstGeom prst="rect">
            <a:avLst/>
          </a:prstGeom>
          <a:ln w="10160">
            <a:solidFill>
              <a:srgbClr val="CCCCCC"/>
            </a:solidFill>
          </a:ln>
        </p:spPr>
        <p:txBody>
          <a:bodyPr vert="horz" wrap="square" lIns="0" tIns="64769" rIns="0" bIns="0" rtlCol="0">
            <a:spAutoFit/>
          </a:bodyPr>
          <a:lstStyle/>
          <a:p>
            <a:pPr marL="63500">
              <a:lnSpc>
                <a:spcPct val="100000"/>
              </a:lnSpc>
              <a:spcBef>
                <a:spcPts val="509"/>
              </a:spcBef>
            </a:pPr>
            <a:r>
              <a:rPr sz="1050" spc="15" dirty="0">
                <a:latin typeface="Courier" charset="0"/>
                <a:cs typeface="Courier" charset="0"/>
              </a:rPr>
              <a:t>[a1, e2, h3, f4, c5, g6, b7,</a:t>
            </a:r>
            <a:r>
              <a:rPr sz="1050" spc="-85" dirty="0">
                <a:latin typeface="Courier" charset="0"/>
                <a:cs typeface="Courier" charset="0"/>
              </a:rPr>
              <a:t> </a:t>
            </a:r>
            <a:r>
              <a:rPr sz="1050" spc="15" dirty="0">
                <a:latin typeface="Courier" charset="0"/>
                <a:cs typeface="Courier" charset="0"/>
              </a:rPr>
              <a:t>d8]</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[a1, f2, h3, c4, g5, d6, b7,</a:t>
            </a:r>
            <a:r>
              <a:rPr sz="1050" spc="-85" dirty="0">
                <a:latin typeface="Courier" charset="0"/>
                <a:cs typeface="Courier" charset="0"/>
              </a:rPr>
              <a:t> </a:t>
            </a:r>
            <a:r>
              <a:rPr sz="1050" spc="15" dirty="0">
                <a:latin typeface="Courier" charset="0"/>
                <a:cs typeface="Courier" charset="0"/>
              </a:rPr>
              <a:t>e8]</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[a1, g2, d3, f4, h5, b6, e7,</a:t>
            </a:r>
            <a:r>
              <a:rPr sz="1050" spc="-85" dirty="0">
                <a:latin typeface="Courier" charset="0"/>
                <a:cs typeface="Courier" charset="0"/>
              </a:rPr>
              <a:t> </a:t>
            </a:r>
            <a:r>
              <a:rPr sz="1050" spc="15" dirty="0">
                <a:latin typeface="Courier" charset="0"/>
                <a:cs typeface="Courier" charset="0"/>
              </a:rPr>
              <a:t>c8]</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 .</a:t>
            </a:r>
            <a:r>
              <a:rPr sz="1050" spc="-85" dirty="0">
                <a:latin typeface="Courier" charset="0"/>
                <a:cs typeface="Courier" charset="0"/>
              </a:rPr>
              <a:t> </a:t>
            </a:r>
            <a:r>
              <a:rPr sz="1050" spc="15" dirty="0">
                <a:latin typeface="Courier" charset="0"/>
                <a:cs typeface="Courier" charset="0"/>
              </a:rPr>
              <a:t>.</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[f1, a2, e3, b4, h5, c6, g7,</a:t>
            </a:r>
            <a:r>
              <a:rPr sz="1050" spc="-85" dirty="0">
                <a:latin typeface="Courier" charset="0"/>
                <a:cs typeface="Courier" charset="0"/>
              </a:rPr>
              <a:t> </a:t>
            </a:r>
            <a:r>
              <a:rPr sz="1050" spc="15" dirty="0">
                <a:latin typeface="Courier" charset="0"/>
                <a:cs typeface="Courier" charset="0"/>
              </a:rPr>
              <a:t>d8]</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 .</a:t>
            </a:r>
            <a:r>
              <a:rPr sz="1050" spc="-85" dirty="0">
                <a:latin typeface="Courier" charset="0"/>
                <a:cs typeface="Courier" charset="0"/>
              </a:rPr>
              <a:t> </a:t>
            </a:r>
            <a:r>
              <a:rPr sz="1050" spc="15" dirty="0">
                <a:latin typeface="Courier" charset="0"/>
                <a:cs typeface="Courier" charset="0"/>
              </a:rPr>
              <a:t>.</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[h1, c2, a3, f4, b5, e6, g7,</a:t>
            </a:r>
            <a:r>
              <a:rPr sz="1050" spc="-85" dirty="0">
                <a:latin typeface="Courier" charset="0"/>
                <a:cs typeface="Courier" charset="0"/>
              </a:rPr>
              <a:t> </a:t>
            </a:r>
            <a:r>
              <a:rPr sz="1050" spc="15" dirty="0">
                <a:latin typeface="Courier" charset="0"/>
                <a:cs typeface="Courier" charset="0"/>
              </a:rPr>
              <a:t>d8]</a:t>
            </a:r>
            <a:endParaRPr sz="1050" dirty="0">
              <a:latin typeface="Courier" charset="0"/>
              <a:cs typeface="Courier" charset="0"/>
            </a:endParaRPr>
          </a:p>
          <a:p>
            <a:pPr marL="63500">
              <a:lnSpc>
                <a:spcPct val="100000"/>
              </a:lnSpc>
              <a:spcBef>
                <a:spcPts val="20"/>
              </a:spcBef>
            </a:pPr>
            <a:r>
              <a:rPr sz="1050" spc="15" dirty="0">
                <a:latin typeface="Courier" charset="0"/>
                <a:cs typeface="Courier" charset="0"/>
              </a:rPr>
              <a:t>[h1, d2, a3, c4, f5, b6, g7,</a:t>
            </a:r>
            <a:r>
              <a:rPr sz="1050" spc="-85" dirty="0">
                <a:latin typeface="Courier" charset="0"/>
                <a:cs typeface="Courier" charset="0"/>
              </a:rPr>
              <a:t> </a:t>
            </a:r>
            <a:r>
              <a:rPr sz="1050" spc="15" dirty="0">
                <a:latin typeface="Courier" charset="0"/>
                <a:cs typeface="Courier" charset="0"/>
              </a:rPr>
              <a:t>e8]</a:t>
            </a:r>
            <a:endParaRPr sz="1050" dirty="0">
              <a:latin typeface="Courier" charset="0"/>
              <a:cs typeface="Courier" charset="0"/>
            </a:endParaRPr>
          </a:p>
        </p:txBody>
      </p:sp>
      <p:sp>
        <p:nvSpPr>
          <p:cNvPr id="5" name="object 5"/>
          <p:cNvSpPr txBox="1"/>
          <p:nvPr/>
        </p:nvSpPr>
        <p:spPr>
          <a:xfrm>
            <a:off x="1065212" y="3352800"/>
            <a:ext cx="1391920" cy="294005"/>
          </a:xfrm>
          <a:prstGeom prst="rect">
            <a:avLst/>
          </a:prstGeom>
        </p:spPr>
        <p:txBody>
          <a:bodyPr vert="horz" wrap="square" lIns="0" tIns="0" rIns="0" bIns="0" rtlCol="0">
            <a:spAutoFit/>
          </a:bodyPr>
          <a:lstStyle/>
          <a:p>
            <a:pPr marL="12700">
              <a:lnSpc>
                <a:spcPct val="100000"/>
              </a:lnSpc>
            </a:pPr>
            <a:r>
              <a:rPr sz="1800" spc="-5" dirty="0">
                <a:latin typeface="Arial"/>
                <a:cs typeface="Arial"/>
              </a:rPr>
              <a:t>(92</a:t>
            </a:r>
            <a:r>
              <a:rPr sz="1800" spc="-90" dirty="0">
                <a:latin typeface="Arial"/>
                <a:cs typeface="Arial"/>
              </a:rPr>
              <a:t> </a:t>
            </a:r>
            <a:r>
              <a:rPr sz="1800" spc="-5" dirty="0">
                <a:latin typeface="Arial"/>
                <a:cs typeface="Arial"/>
              </a:rPr>
              <a:t>solutions)</a:t>
            </a:r>
            <a:endParaRPr sz="1800">
              <a:latin typeface="Arial"/>
              <a:cs typeface="Arial"/>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13.19</a:t>
            </a:r>
          </a:p>
        </p:txBody>
      </p:sp>
      <p:sp>
        <p:nvSpPr>
          <p:cNvPr id="4" name="object 4"/>
          <p:cNvSpPr txBox="1"/>
          <p:nvPr/>
        </p:nvSpPr>
        <p:spPr>
          <a:xfrm>
            <a:off x="723900" y="922020"/>
            <a:ext cx="5403215" cy="2582545"/>
          </a:xfrm>
          <a:prstGeom prst="rect">
            <a:avLst/>
          </a:prstGeom>
        </p:spPr>
        <p:txBody>
          <a:bodyPr vert="horz" wrap="square" lIns="0" tIns="0" rIns="0" bIns="0" rtlCol="0">
            <a:spAutoFit/>
          </a:bodyPr>
          <a:lstStyle/>
          <a:p>
            <a:pPr marL="12700">
              <a:lnSpc>
                <a:spcPct val="100000"/>
              </a:lnSpc>
            </a:pPr>
            <a:r>
              <a:rPr sz="1500" spc="-5" dirty="0">
                <a:latin typeface="Arial"/>
                <a:cs typeface="Arial"/>
              </a:rPr>
              <a:t>Why</a:t>
            </a:r>
            <a:r>
              <a:rPr sz="1500" spc="-10" dirty="0">
                <a:latin typeface="Arial"/>
                <a:cs typeface="Arial"/>
              </a:rPr>
              <a:t> </a:t>
            </a:r>
            <a:r>
              <a:rPr sz="1500" spc="-5" dirty="0">
                <a:latin typeface="Arial"/>
                <a:cs typeface="Arial"/>
              </a:rPr>
              <a:t>does </a:t>
            </a:r>
            <a:r>
              <a:rPr sz="1500" spc="55" dirty="0">
                <a:latin typeface="Arial"/>
                <a:cs typeface="Arial"/>
              </a:rPr>
              <a:t> </a:t>
            </a:r>
            <a:r>
              <a:rPr sz="1500" spc="-5" dirty="0">
                <a:latin typeface="Courier" charset="0"/>
                <a:cs typeface="Courier" charset="0"/>
              </a:rPr>
              <a:t>j</a:t>
            </a:r>
            <a:r>
              <a:rPr sz="1500" spc="-495" dirty="0">
                <a:latin typeface="Courier" charset="0"/>
                <a:cs typeface="Courier" charset="0"/>
              </a:rPr>
              <a:t> </a:t>
            </a:r>
            <a:r>
              <a:rPr sz="1500" spc="-5" dirty="0">
                <a:latin typeface="Arial"/>
                <a:cs typeface="Arial"/>
              </a:rPr>
              <a:t>begin</a:t>
            </a:r>
            <a:r>
              <a:rPr sz="1500" spc="-10" dirty="0">
                <a:latin typeface="Arial"/>
                <a:cs typeface="Arial"/>
              </a:rPr>
              <a:t> </a:t>
            </a:r>
            <a:r>
              <a:rPr sz="1500" spc="-5" dirty="0">
                <a:latin typeface="Arial"/>
                <a:cs typeface="Arial"/>
              </a:rPr>
              <a:t>at</a:t>
            </a:r>
            <a:r>
              <a:rPr sz="1500" spc="-10" dirty="0">
                <a:latin typeface="Arial"/>
                <a:cs typeface="Arial"/>
              </a:rPr>
              <a:t> </a:t>
            </a:r>
            <a:r>
              <a:rPr sz="1500" spc="-5" dirty="0">
                <a:latin typeface="Courier" charset="0"/>
                <a:cs typeface="Courier" charset="0"/>
              </a:rPr>
              <a:t>i</a:t>
            </a:r>
            <a:r>
              <a:rPr sz="1500" spc="-15" dirty="0">
                <a:latin typeface="Courier" charset="0"/>
                <a:cs typeface="Courier" charset="0"/>
              </a:rPr>
              <a:t> </a:t>
            </a:r>
            <a:r>
              <a:rPr sz="1500" spc="-5" dirty="0">
                <a:latin typeface="Courier" charset="0"/>
                <a:cs typeface="Courier" charset="0"/>
              </a:rPr>
              <a:t>+</a:t>
            </a:r>
            <a:r>
              <a:rPr sz="1500" spc="-15" dirty="0">
                <a:latin typeface="Courier" charset="0"/>
                <a:cs typeface="Courier" charset="0"/>
              </a:rPr>
              <a:t> </a:t>
            </a:r>
            <a:r>
              <a:rPr sz="1500" spc="-5" dirty="0">
                <a:latin typeface="Courier" charset="0"/>
                <a:cs typeface="Courier" charset="0"/>
              </a:rPr>
              <a:t>1</a:t>
            </a:r>
            <a:r>
              <a:rPr sz="1500" spc="-500" dirty="0">
                <a:latin typeface="Courier" charset="0"/>
                <a:cs typeface="Courier" charset="0"/>
              </a:rPr>
              <a:t> </a:t>
            </a:r>
            <a:r>
              <a:rPr sz="1500" spc="-5" dirty="0">
                <a:latin typeface="Arial"/>
                <a:cs typeface="Arial"/>
              </a:rPr>
              <a:t>in</a:t>
            </a:r>
            <a:r>
              <a:rPr sz="1500" spc="-10" dirty="0">
                <a:latin typeface="Arial"/>
                <a:cs typeface="Arial"/>
              </a:rPr>
              <a:t> </a:t>
            </a:r>
            <a:r>
              <a:rPr sz="1500" spc="-5" dirty="0">
                <a:latin typeface="Arial"/>
                <a:cs typeface="Arial"/>
              </a:rPr>
              <a:t>the</a:t>
            </a:r>
            <a:r>
              <a:rPr sz="1500" spc="-10" dirty="0">
                <a:latin typeface="Arial"/>
                <a:cs typeface="Arial"/>
              </a:rPr>
              <a:t> </a:t>
            </a:r>
            <a:r>
              <a:rPr sz="1500" spc="-5" dirty="0">
                <a:latin typeface="Courier" charset="0"/>
                <a:cs typeface="Courier" charset="0"/>
              </a:rPr>
              <a:t>examine</a:t>
            </a:r>
            <a:r>
              <a:rPr sz="1500" spc="-495" dirty="0">
                <a:latin typeface="Courier" charset="0"/>
                <a:cs typeface="Courier" charset="0"/>
              </a:rPr>
              <a:t> </a:t>
            </a:r>
            <a:r>
              <a:rPr sz="1500" spc="-5" dirty="0">
                <a:latin typeface="Arial"/>
                <a:cs typeface="Arial"/>
              </a:rPr>
              <a:t>method?</a:t>
            </a:r>
            <a:endParaRPr sz="1500" dirty="0">
              <a:latin typeface="Arial"/>
              <a:cs typeface="Arial"/>
            </a:endParaRPr>
          </a:p>
          <a:p>
            <a:pPr marL="353695" marR="5080">
              <a:lnSpc>
                <a:spcPct val="117300"/>
              </a:lnSpc>
              <a:spcBef>
                <a:spcPts val="645"/>
              </a:spcBef>
              <a:tabLst>
                <a:tab pos="2021205" algn="l"/>
                <a:tab pos="2501900" algn="l"/>
                <a:tab pos="2641600" algn="l"/>
                <a:tab pos="2875915" algn="l"/>
              </a:tabLst>
            </a:pPr>
            <a:r>
              <a:rPr sz="1800" b="1" spc="-5" dirty="0">
                <a:latin typeface="Arial"/>
                <a:cs typeface="Arial"/>
              </a:rPr>
              <a:t>Answer: </a:t>
            </a:r>
            <a:r>
              <a:rPr sz="1800" spc="-10" dirty="0">
                <a:latin typeface="Arial"/>
                <a:cs typeface="Arial"/>
              </a:rPr>
              <a:t>We </a:t>
            </a:r>
            <a:r>
              <a:rPr sz="1800" spc="-5" dirty="0">
                <a:latin typeface="Arial"/>
                <a:cs typeface="Arial"/>
              </a:rPr>
              <a:t>want to check whether any  </a:t>
            </a:r>
            <a:r>
              <a:rPr sz="1800" spc="-5" dirty="0">
                <a:latin typeface="Courier" charset="0"/>
                <a:cs typeface="Courier" charset="0"/>
              </a:rPr>
              <a:t>queen[i]</a:t>
            </a:r>
            <a:r>
              <a:rPr sz="1800" spc="725" dirty="0">
                <a:latin typeface="Courier" charset="0"/>
                <a:cs typeface="Courier" charset="0"/>
              </a:rPr>
              <a:t> </a:t>
            </a:r>
            <a:r>
              <a:rPr sz="1800" spc="-5" dirty="0">
                <a:latin typeface="Arial"/>
                <a:cs typeface="Arial"/>
              </a:rPr>
              <a:t>attacks</a:t>
            </a:r>
            <a:r>
              <a:rPr sz="1800" spc="330" dirty="0">
                <a:latin typeface="Arial"/>
                <a:cs typeface="Arial"/>
              </a:rPr>
              <a:t> </a:t>
            </a:r>
            <a:r>
              <a:rPr sz="1800" spc="-5" dirty="0">
                <a:latin typeface="Arial"/>
                <a:cs typeface="Arial"/>
              </a:rPr>
              <a:t>any	</a:t>
            </a:r>
            <a:r>
              <a:rPr sz="1800" spc="-5" dirty="0">
                <a:latin typeface="Courier" charset="0"/>
                <a:cs typeface="Courier" charset="0"/>
              </a:rPr>
              <a:t>queen[j]</a:t>
            </a:r>
            <a:r>
              <a:rPr sz="1800" spc="-5" dirty="0">
                <a:latin typeface="Arial"/>
                <a:cs typeface="Arial"/>
              </a:rPr>
              <a:t>,</a:t>
            </a:r>
            <a:r>
              <a:rPr sz="1800" spc="-50" dirty="0">
                <a:latin typeface="Arial"/>
                <a:cs typeface="Arial"/>
              </a:rPr>
              <a:t> </a:t>
            </a:r>
            <a:r>
              <a:rPr sz="1800" spc="-5" dirty="0">
                <a:latin typeface="Arial"/>
                <a:cs typeface="Arial"/>
              </a:rPr>
              <a:t>but</a:t>
            </a:r>
            <a:r>
              <a:rPr sz="1800" spc="-50" dirty="0">
                <a:latin typeface="Arial"/>
                <a:cs typeface="Arial"/>
              </a:rPr>
              <a:t> </a:t>
            </a:r>
            <a:r>
              <a:rPr sz="1800" spc="-5" dirty="0">
                <a:latin typeface="Arial"/>
                <a:cs typeface="Arial"/>
              </a:rPr>
              <a:t>attacking  is symmetric. That is, </a:t>
            </a:r>
            <a:r>
              <a:rPr sz="1800" spc="-10" dirty="0">
                <a:latin typeface="Arial"/>
                <a:cs typeface="Arial"/>
              </a:rPr>
              <a:t>we </a:t>
            </a:r>
            <a:r>
              <a:rPr sz="1800" spc="-5" dirty="0">
                <a:latin typeface="Arial"/>
                <a:cs typeface="Arial"/>
              </a:rPr>
              <a:t>can choose to compare  only  those</a:t>
            </a:r>
            <a:r>
              <a:rPr sz="1800" spc="220" dirty="0">
                <a:latin typeface="Arial"/>
                <a:cs typeface="Arial"/>
              </a:rPr>
              <a:t> </a:t>
            </a:r>
            <a:r>
              <a:rPr sz="1800" spc="-5" dirty="0">
                <a:latin typeface="Arial"/>
                <a:cs typeface="Arial"/>
              </a:rPr>
              <a:t>for</a:t>
            </a:r>
            <a:r>
              <a:rPr sz="1800" spc="355" dirty="0">
                <a:latin typeface="Arial"/>
                <a:cs typeface="Arial"/>
              </a:rPr>
              <a:t> </a:t>
            </a:r>
            <a:r>
              <a:rPr sz="1800" spc="-5" dirty="0">
                <a:latin typeface="Arial"/>
                <a:cs typeface="Arial"/>
              </a:rPr>
              <a:t>which	</a:t>
            </a:r>
            <a:r>
              <a:rPr sz="1800" spc="-5" dirty="0">
                <a:latin typeface="Courier" charset="0"/>
                <a:cs typeface="Courier" charset="0"/>
              </a:rPr>
              <a:t>i &lt; j</a:t>
            </a:r>
            <a:r>
              <a:rPr sz="1800" spc="-70" dirty="0">
                <a:latin typeface="Courier" charset="0"/>
                <a:cs typeface="Courier" charset="0"/>
              </a:rPr>
              <a:t> </a:t>
            </a:r>
            <a:r>
              <a:rPr sz="1800" spc="-5" dirty="0">
                <a:latin typeface="Arial"/>
                <a:cs typeface="Arial"/>
              </a:rPr>
              <a:t>(or,</a:t>
            </a:r>
            <a:r>
              <a:rPr sz="1800" spc="-15" dirty="0">
                <a:latin typeface="Arial"/>
                <a:cs typeface="Arial"/>
              </a:rPr>
              <a:t> </a:t>
            </a:r>
            <a:r>
              <a:rPr sz="1800" spc="-5" dirty="0">
                <a:latin typeface="Arial"/>
                <a:cs typeface="Arial"/>
              </a:rPr>
              <a:t>alternatively,  those </a:t>
            </a:r>
            <a:r>
              <a:rPr sz="1800" spc="35" dirty="0">
                <a:latin typeface="Arial"/>
                <a:cs typeface="Arial"/>
              </a:rPr>
              <a:t> </a:t>
            </a:r>
            <a:r>
              <a:rPr sz="1800" spc="-5" dirty="0">
                <a:latin typeface="Arial"/>
                <a:cs typeface="Arial"/>
              </a:rPr>
              <a:t>for </a:t>
            </a:r>
            <a:r>
              <a:rPr sz="1800" spc="35" dirty="0">
                <a:latin typeface="Arial"/>
                <a:cs typeface="Arial"/>
              </a:rPr>
              <a:t> </a:t>
            </a:r>
            <a:r>
              <a:rPr sz="1800" spc="-5" dirty="0">
                <a:latin typeface="Arial"/>
                <a:cs typeface="Arial"/>
              </a:rPr>
              <a:t>which	</a:t>
            </a:r>
            <a:r>
              <a:rPr sz="1800" spc="-5" dirty="0">
                <a:latin typeface="Courier" charset="0"/>
                <a:cs typeface="Courier" charset="0"/>
              </a:rPr>
              <a:t>i &gt; j</a:t>
            </a:r>
            <a:r>
              <a:rPr sz="1800" spc="-5" dirty="0">
                <a:latin typeface="Arial"/>
                <a:cs typeface="Arial"/>
              </a:rPr>
              <a:t>). </a:t>
            </a:r>
            <a:r>
              <a:rPr sz="1800" spc="-10" dirty="0">
                <a:latin typeface="Arial"/>
                <a:cs typeface="Arial"/>
              </a:rPr>
              <a:t>We </a:t>
            </a:r>
            <a:r>
              <a:rPr sz="1800" spc="-5" dirty="0">
                <a:latin typeface="Arial"/>
                <a:cs typeface="Arial"/>
              </a:rPr>
              <a:t>don’t want to</a:t>
            </a:r>
            <a:r>
              <a:rPr sz="1800" spc="-60" dirty="0">
                <a:latin typeface="Arial"/>
                <a:cs typeface="Arial"/>
              </a:rPr>
              <a:t> </a:t>
            </a:r>
            <a:r>
              <a:rPr sz="1800" spc="-5" dirty="0">
                <a:latin typeface="Arial"/>
                <a:cs typeface="Arial"/>
              </a:rPr>
              <a:t>call</a:t>
            </a:r>
            <a:r>
              <a:rPr sz="1800" spc="-15" dirty="0">
                <a:latin typeface="Arial"/>
                <a:cs typeface="Arial"/>
              </a:rPr>
              <a:t> </a:t>
            </a:r>
            <a:r>
              <a:rPr sz="1800" spc="-5" dirty="0">
                <a:latin typeface="Arial"/>
                <a:cs typeface="Arial"/>
              </a:rPr>
              <a:t>the  attacks </a:t>
            </a:r>
            <a:r>
              <a:rPr sz="1800" spc="35" dirty="0">
                <a:latin typeface="Arial"/>
                <a:cs typeface="Arial"/>
              </a:rPr>
              <a:t> </a:t>
            </a:r>
            <a:r>
              <a:rPr sz="1800" spc="-5" dirty="0">
                <a:latin typeface="Arial"/>
                <a:cs typeface="Arial"/>
              </a:rPr>
              <a:t>method </a:t>
            </a:r>
            <a:r>
              <a:rPr sz="1800" spc="35" dirty="0">
                <a:latin typeface="Arial"/>
                <a:cs typeface="Arial"/>
              </a:rPr>
              <a:t> </a:t>
            </a:r>
            <a:r>
              <a:rPr sz="1800" spc="-5" dirty="0">
                <a:latin typeface="Arial"/>
                <a:cs typeface="Arial"/>
              </a:rPr>
              <a:t>when	</a:t>
            </a:r>
            <a:r>
              <a:rPr sz="1800" spc="-5" dirty="0">
                <a:latin typeface="Courier" charset="0"/>
                <a:cs typeface="Courier" charset="0"/>
              </a:rPr>
              <a:t>i </a:t>
            </a:r>
            <a:r>
              <a:rPr sz="1800" spc="-5" dirty="0">
                <a:latin typeface="Arial"/>
                <a:cs typeface="Arial"/>
              </a:rPr>
              <a:t>equals </a:t>
            </a:r>
            <a:r>
              <a:rPr sz="1800" spc="-10" dirty="0">
                <a:latin typeface="Courier" charset="0"/>
                <a:cs typeface="Courier" charset="0"/>
              </a:rPr>
              <a:t>j</a:t>
            </a:r>
            <a:r>
              <a:rPr sz="1800" spc="-10" dirty="0">
                <a:latin typeface="Arial"/>
                <a:cs typeface="Arial"/>
              </a:rPr>
              <a:t>; </a:t>
            </a:r>
            <a:r>
              <a:rPr sz="1800" spc="-5" dirty="0">
                <a:latin typeface="Arial"/>
                <a:cs typeface="Arial"/>
              </a:rPr>
              <a:t>it</a:t>
            </a:r>
            <a:r>
              <a:rPr sz="1800" spc="-65" dirty="0">
                <a:latin typeface="Arial"/>
                <a:cs typeface="Arial"/>
              </a:rPr>
              <a:t> </a:t>
            </a:r>
            <a:r>
              <a:rPr sz="1800" spc="-5" dirty="0">
                <a:latin typeface="Arial"/>
                <a:cs typeface="Arial"/>
              </a:rPr>
              <a:t>would</a:t>
            </a:r>
            <a:r>
              <a:rPr sz="1800" spc="-20" dirty="0">
                <a:latin typeface="Arial"/>
                <a:cs typeface="Arial"/>
              </a:rPr>
              <a:t> </a:t>
            </a:r>
            <a:r>
              <a:rPr sz="1800" spc="-5" dirty="0">
                <a:latin typeface="Arial"/>
                <a:cs typeface="Arial"/>
              </a:rPr>
              <a:t>return  true.</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13.20</a:t>
            </a:r>
          </a:p>
        </p:txBody>
      </p:sp>
      <p:sp>
        <p:nvSpPr>
          <p:cNvPr id="4" name="object 4"/>
          <p:cNvSpPr txBox="1"/>
          <p:nvPr/>
        </p:nvSpPr>
        <p:spPr>
          <a:xfrm>
            <a:off x="723900" y="906830"/>
            <a:ext cx="5800725" cy="890905"/>
          </a:xfrm>
          <a:prstGeom prst="rect">
            <a:avLst/>
          </a:prstGeom>
        </p:spPr>
        <p:txBody>
          <a:bodyPr vert="horz" wrap="square" lIns="0" tIns="0" rIns="0" bIns="0" rtlCol="0">
            <a:spAutoFit/>
          </a:bodyPr>
          <a:lstStyle/>
          <a:p>
            <a:pPr marL="12700" marR="5080">
              <a:lnSpc>
                <a:spcPct val="102200"/>
              </a:lnSpc>
            </a:pPr>
            <a:r>
              <a:rPr sz="1500" spc="-5" dirty="0">
                <a:latin typeface="Arial"/>
                <a:cs typeface="Arial"/>
              </a:rPr>
              <a:t>Continue tracing the four queens problem as shown in Figure 6. How  many solutions are there with the first queen in position</a:t>
            </a:r>
            <a:r>
              <a:rPr sz="1500" spc="-15" dirty="0">
                <a:latin typeface="Arial"/>
                <a:cs typeface="Arial"/>
              </a:rPr>
              <a:t> </a:t>
            </a:r>
            <a:r>
              <a:rPr sz="1500" spc="-10" dirty="0">
                <a:latin typeface="Courier" charset="0"/>
                <a:cs typeface="Courier" charset="0"/>
              </a:rPr>
              <a:t>a2</a:t>
            </a:r>
            <a:r>
              <a:rPr sz="1500" spc="-10" dirty="0">
                <a:latin typeface="Arial"/>
                <a:cs typeface="Arial"/>
              </a:rPr>
              <a:t>?</a:t>
            </a:r>
            <a:endParaRPr sz="1500" dirty="0">
              <a:latin typeface="Arial"/>
              <a:cs typeface="Arial"/>
            </a:endParaRPr>
          </a:p>
          <a:p>
            <a:pPr marL="353695">
              <a:lnSpc>
                <a:spcPct val="100000"/>
              </a:lnSpc>
              <a:spcBef>
                <a:spcPts val="1020"/>
              </a:spcBef>
            </a:pPr>
            <a:r>
              <a:rPr sz="1800" b="1" spc="-5" dirty="0">
                <a:latin typeface="Arial"/>
                <a:cs typeface="Arial"/>
              </a:rPr>
              <a:t>Answer: </a:t>
            </a:r>
            <a:r>
              <a:rPr sz="1800" spc="-5" dirty="0">
                <a:latin typeface="Arial"/>
                <a:cs typeface="Arial"/>
              </a:rPr>
              <a:t>One</a:t>
            </a:r>
            <a:r>
              <a:rPr sz="1800" spc="-90" dirty="0">
                <a:latin typeface="Arial"/>
                <a:cs typeface="Arial"/>
              </a:rPr>
              <a:t> </a:t>
            </a:r>
            <a:r>
              <a:rPr sz="1800" spc="-5" dirty="0">
                <a:latin typeface="Arial"/>
                <a:cs typeface="Arial"/>
              </a:rPr>
              <a:t>solution:</a:t>
            </a:r>
            <a:endParaRPr sz="1800" dirty="0">
              <a:latin typeface="Arial"/>
              <a:cs typeface="Arial"/>
            </a:endParaRPr>
          </a:p>
        </p:txBody>
      </p:sp>
      <p:sp>
        <p:nvSpPr>
          <p:cNvPr id="5" name="object 5"/>
          <p:cNvSpPr>
            <a:spLocks noChangeAspect="1"/>
          </p:cNvSpPr>
          <p:nvPr/>
        </p:nvSpPr>
        <p:spPr>
          <a:xfrm>
            <a:off x="1082039" y="1813572"/>
            <a:ext cx="1889761" cy="188976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695967"/>
            <a:ext cx="5029200" cy="81280"/>
          </a:xfrm>
          <a:custGeom>
            <a:avLst/>
            <a:gdLst/>
            <a:ahLst/>
            <a:cxnLst/>
            <a:rect l="l" t="t" r="r" b="b"/>
            <a:pathLst>
              <a:path w="5029200" h="81279">
                <a:moveTo>
                  <a:pt x="0" y="0"/>
                </a:moveTo>
                <a:lnTo>
                  <a:pt x="5029200" y="0"/>
                </a:lnTo>
                <a:lnTo>
                  <a:pt x="5029200" y="81280"/>
                </a:lnTo>
                <a:lnTo>
                  <a:pt x="0" y="81280"/>
                </a:lnTo>
                <a:lnTo>
                  <a:pt x="0" y="0"/>
                </a:lnTo>
                <a:close/>
              </a:path>
            </a:pathLst>
          </a:custGeom>
          <a:solidFill>
            <a:srgbClr val="C7215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0" dirty="0"/>
              <a:t>Self </a:t>
            </a:r>
            <a:r>
              <a:rPr spc="155" dirty="0"/>
              <a:t>Check</a:t>
            </a:r>
            <a:r>
              <a:rPr spc="-55" dirty="0"/>
              <a:t> </a:t>
            </a:r>
            <a:r>
              <a:rPr spc="60" dirty="0"/>
              <a:t>13.21</a:t>
            </a:r>
          </a:p>
        </p:txBody>
      </p:sp>
      <p:sp>
        <p:nvSpPr>
          <p:cNvPr id="4" name="object 4"/>
          <p:cNvSpPr txBox="1"/>
          <p:nvPr/>
        </p:nvSpPr>
        <p:spPr>
          <a:xfrm>
            <a:off x="723900" y="923543"/>
            <a:ext cx="5363210" cy="1179195"/>
          </a:xfrm>
          <a:prstGeom prst="rect">
            <a:avLst/>
          </a:prstGeom>
        </p:spPr>
        <p:txBody>
          <a:bodyPr vert="horz" wrap="square" lIns="0" tIns="0" rIns="0" bIns="0" rtlCol="0">
            <a:spAutoFit/>
          </a:bodyPr>
          <a:lstStyle/>
          <a:p>
            <a:pPr marL="12700" marR="294005">
              <a:lnSpc>
                <a:spcPts val="1760"/>
              </a:lnSpc>
            </a:pPr>
            <a:r>
              <a:rPr sz="1500" spc="-5" dirty="0">
                <a:latin typeface="Arial"/>
                <a:cs typeface="Arial"/>
              </a:rPr>
              <a:t>How many solutions are there altogether for the four queens  problem?</a:t>
            </a:r>
            <a:endParaRPr sz="1500" dirty="0">
              <a:latin typeface="Arial"/>
              <a:cs typeface="Arial"/>
            </a:endParaRPr>
          </a:p>
          <a:p>
            <a:pPr marL="353695" marR="5080">
              <a:lnSpc>
                <a:spcPct val="114799"/>
              </a:lnSpc>
              <a:spcBef>
                <a:spcPts val="645"/>
              </a:spcBef>
            </a:pPr>
            <a:r>
              <a:rPr sz="1800" b="1" spc="-5" dirty="0">
                <a:latin typeface="Arial"/>
                <a:cs typeface="Arial"/>
              </a:rPr>
              <a:t>Answer: </a:t>
            </a:r>
            <a:r>
              <a:rPr sz="1800" spc="-5" dirty="0">
                <a:latin typeface="Arial"/>
                <a:cs typeface="Arial"/>
              </a:rPr>
              <a:t>Two solutions: The one from Self</a:t>
            </a:r>
            <a:r>
              <a:rPr sz="1800" spc="-70" dirty="0">
                <a:latin typeface="Arial"/>
                <a:cs typeface="Arial"/>
              </a:rPr>
              <a:t> </a:t>
            </a:r>
            <a:r>
              <a:rPr sz="1800" spc="-5" dirty="0">
                <a:latin typeface="Arial"/>
                <a:cs typeface="Arial"/>
              </a:rPr>
              <a:t>Check  20, and its mirror</a:t>
            </a:r>
            <a:r>
              <a:rPr sz="1800" spc="-80" dirty="0">
                <a:latin typeface="Arial"/>
                <a:cs typeface="Arial"/>
              </a:rPr>
              <a:t> </a:t>
            </a:r>
            <a:r>
              <a:rPr sz="1800" spc="-5" dirty="0">
                <a:latin typeface="Arial"/>
                <a:cs typeface="Arial"/>
              </a:rPr>
              <a:t>image.</a:t>
            </a:r>
            <a:endParaRPr sz="1800" dirty="0">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6600" y="1051560"/>
            <a:ext cx="5029200" cy="81280"/>
          </a:xfrm>
          <a:custGeom>
            <a:avLst/>
            <a:gdLst/>
            <a:ahLst/>
            <a:cxnLst/>
            <a:rect l="l" t="t" r="r" b="b"/>
            <a:pathLst>
              <a:path w="5029200" h="81280">
                <a:moveTo>
                  <a:pt x="0" y="0"/>
                </a:moveTo>
                <a:lnTo>
                  <a:pt x="5029200" y="0"/>
                </a:lnTo>
                <a:lnTo>
                  <a:pt x="5029200" y="81280"/>
                </a:lnTo>
                <a:lnTo>
                  <a:pt x="0" y="81280"/>
                </a:lnTo>
                <a:lnTo>
                  <a:pt x="0" y="0"/>
                </a:lnTo>
                <a:close/>
              </a:path>
            </a:pathLst>
          </a:custGeom>
          <a:solidFill>
            <a:srgbClr val="FFDF6A"/>
          </a:solidFill>
        </p:spPr>
        <p:txBody>
          <a:bodyPr wrap="square" lIns="0" tIns="0" rIns="0" bIns="0" rtlCol="0"/>
          <a:lstStyle/>
          <a:p>
            <a:endParaRPr/>
          </a:p>
        </p:txBody>
      </p:sp>
      <p:sp>
        <p:nvSpPr>
          <p:cNvPr id="3" name="object 3"/>
          <p:cNvSpPr txBox="1">
            <a:spLocks noGrp="1"/>
          </p:cNvSpPr>
          <p:nvPr>
            <p:ph type="title"/>
          </p:nvPr>
        </p:nvSpPr>
        <p:spPr>
          <a:xfrm>
            <a:off x="723900" y="289560"/>
            <a:ext cx="3808729" cy="707390"/>
          </a:xfrm>
          <a:prstGeom prst="rect">
            <a:avLst/>
          </a:prstGeom>
        </p:spPr>
        <p:txBody>
          <a:bodyPr vert="horz" wrap="square" lIns="0" tIns="0" rIns="0" bIns="0" rtlCol="0">
            <a:spAutoFit/>
          </a:bodyPr>
          <a:lstStyle/>
          <a:p>
            <a:pPr marL="12700" marR="5080">
              <a:lnSpc>
                <a:spcPts val="2800"/>
              </a:lnSpc>
            </a:pPr>
            <a:r>
              <a:rPr spc="200" dirty="0"/>
              <a:t>Computing </a:t>
            </a:r>
            <a:r>
              <a:rPr spc="85" dirty="0"/>
              <a:t>the </a:t>
            </a:r>
            <a:r>
              <a:rPr spc="105" dirty="0"/>
              <a:t>area </a:t>
            </a:r>
            <a:r>
              <a:rPr spc="155" dirty="0"/>
              <a:t>of</a:t>
            </a:r>
            <a:r>
              <a:rPr spc="-220" dirty="0"/>
              <a:t> </a:t>
            </a:r>
            <a:r>
              <a:rPr spc="150" dirty="0"/>
              <a:t>a  </a:t>
            </a:r>
            <a:r>
              <a:rPr spc="130" dirty="0"/>
              <a:t>triangle </a:t>
            </a:r>
            <a:r>
              <a:rPr spc="125" dirty="0"/>
              <a:t>with </a:t>
            </a:r>
            <a:r>
              <a:rPr spc="145" dirty="0"/>
              <a:t>width</a:t>
            </a:r>
            <a:r>
              <a:rPr spc="-180" dirty="0"/>
              <a:t> </a:t>
            </a:r>
            <a:r>
              <a:rPr spc="145" dirty="0"/>
              <a:t>4</a:t>
            </a:r>
          </a:p>
        </p:txBody>
      </p:sp>
      <p:sp>
        <p:nvSpPr>
          <p:cNvPr id="4" name="object 4"/>
          <p:cNvSpPr/>
          <p:nvPr/>
        </p:nvSpPr>
        <p:spPr>
          <a:xfrm>
            <a:off x="878839" y="142748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878839" y="2118360"/>
            <a:ext cx="71120" cy="71120"/>
          </a:xfrm>
          <a:custGeom>
            <a:avLst/>
            <a:gdLst/>
            <a:ahLst/>
            <a:cxnLst/>
            <a:rect l="l" t="t" r="r" b="b"/>
            <a:pathLst>
              <a:path w="71119" h="71119">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1315719" y="2504440"/>
            <a:ext cx="50800" cy="50800"/>
          </a:xfrm>
          <a:custGeom>
            <a:avLst/>
            <a:gdLst/>
            <a:ahLst/>
            <a:cxnLst/>
            <a:rect l="l" t="t" r="r" b="b"/>
            <a:pathLst>
              <a:path w="50800" h="50800">
                <a:moveTo>
                  <a:pt x="25400" y="50800"/>
                </a:moveTo>
                <a:lnTo>
                  <a:pt x="14286" y="49217"/>
                </a:lnTo>
                <a:lnTo>
                  <a:pt x="6348" y="44462"/>
                </a:lnTo>
                <a:lnTo>
                  <a:pt x="1587" y="36526"/>
                </a:lnTo>
                <a:lnTo>
                  <a:pt x="0" y="25400"/>
                </a:lnTo>
                <a:lnTo>
                  <a:pt x="1587" y="14273"/>
                </a:lnTo>
                <a:lnTo>
                  <a:pt x="6348" y="6337"/>
                </a:lnTo>
                <a:lnTo>
                  <a:pt x="14286" y="1582"/>
                </a:lnTo>
                <a:lnTo>
                  <a:pt x="25400" y="0"/>
                </a:lnTo>
                <a:lnTo>
                  <a:pt x="36513" y="1582"/>
                </a:lnTo>
                <a:lnTo>
                  <a:pt x="44451" y="6337"/>
                </a:lnTo>
                <a:lnTo>
                  <a:pt x="49212" y="14273"/>
                </a:lnTo>
                <a:lnTo>
                  <a:pt x="50800" y="25400"/>
                </a:lnTo>
                <a:lnTo>
                  <a:pt x="49212" y="36526"/>
                </a:lnTo>
                <a:lnTo>
                  <a:pt x="44451" y="44462"/>
                </a:lnTo>
                <a:lnTo>
                  <a:pt x="36513" y="49217"/>
                </a:lnTo>
                <a:lnTo>
                  <a:pt x="25400" y="50800"/>
                </a:lnTo>
                <a:close/>
              </a:path>
            </a:pathLst>
          </a:custGeom>
          <a:solidFill>
            <a:srgbClr val="000000"/>
          </a:solidFill>
        </p:spPr>
        <p:txBody>
          <a:bodyPr wrap="square" lIns="0" tIns="0" rIns="0" bIns="0" rtlCol="0"/>
          <a:lstStyle/>
          <a:p>
            <a:endParaRPr/>
          </a:p>
        </p:txBody>
      </p:sp>
      <p:sp>
        <p:nvSpPr>
          <p:cNvPr id="7" name="object 7"/>
          <p:cNvSpPr/>
          <p:nvPr/>
        </p:nvSpPr>
        <p:spPr>
          <a:xfrm>
            <a:off x="1315719" y="2799080"/>
            <a:ext cx="50800" cy="50800"/>
          </a:xfrm>
          <a:custGeom>
            <a:avLst/>
            <a:gdLst/>
            <a:ahLst/>
            <a:cxnLst/>
            <a:rect l="l" t="t" r="r" b="b"/>
            <a:pathLst>
              <a:path w="50800" h="50800">
                <a:moveTo>
                  <a:pt x="25400" y="50800"/>
                </a:moveTo>
                <a:lnTo>
                  <a:pt x="14286" y="49217"/>
                </a:lnTo>
                <a:lnTo>
                  <a:pt x="6348" y="44462"/>
                </a:lnTo>
                <a:lnTo>
                  <a:pt x="1587" y="36526"/>
                </a:lnTo>
                <a:lnTo>
                  <a:pt x="0" y="25400"/>
                </a:lnTo>
                <a:lnTo>
                  <a:pt x="1587" y="14273"/>
                </a:lnTo>
                <a:lnTo>
                  <a:pt x="6348" y="6337"/>
                </a:lnTo>
                <a:lnTo>
                  <a:pt x="14286" y="1582"/>
                </a:lnTo>
                <a:lnTo>
                  <a:pt x="25400" y="0"/>
                </a:lnTo>
                <a:lnTo>
                  <a:pt x="36513" y="1582"/>
                </a:lnTo>
                <a:lnTo>
                  <a:pt x="44451" y="6337"/>
                </a:lnTo>
                <a:lnTo>
                  <a:pt x="49212" y="14273"/>
                </a:lnTo>
                <a:lnTo>
                  <a:pt x="50800" y="25400"/>
                </a:lnTo>
                <a:lnTo>
                  <a:pt x="49212" y="36526"/>
                </a:lnTo>
                <a:lnTo>
                  <a:pt x="44451" y="44462"/>
                </a:lnTo>
                <a:lnTo>
                  <a:pt x="36513" y="49217"/>
                </a:lnTo>
                <a:lnTo>
                  <a:pt x="25400" y="50800"/>
                </a:lnTo>
                <a:close/>
              </a:path>
            </a:pathLst>
          </a:custGeom>
          <a:solidFill>
            <a:srgbClr val="000000"/>
          </a:solidFill>
        </p:spPr>
        <p:txBody>
          <a:bodyPr wrap="square" lIns="0" tIns="0" rIns="0" bIns="0" rtlCol="0"/>
          <a:lstStyle/>
          <a:p>
            <a:endParaRPr/>
          </a:p>
        </p:txBody>
      </p:sp>
      <p:sp>
        <p:nvSpPr>
          <p:cNvPr id="8" name="object 8"/>
          <p:cNvSpPr/>
          <p:nvPr/>
        </p:nvSpPr>
        <p:spPr>
          <a:xfrm>
            <a:off x="1651000" y="3073400"/>
            <a:ext cx="40640" cy="40640"/>
          </a:xfrm>
          <a:custGeom>
            <a:avLst/>
            <a:gdLst/>
            <a:ahLst/>
            <a:cxnLst/>
            <a:rect l="l" t="t" r="r" b="b"/>
            <a:pathLst>
              <a:path w="40639" h="40639">
                <a:moveTo>
                  <a:pt x="40640" y="20320"/>
                </a:moveTo>
                <a:lnTo>
                  <a:pt x="39369" y="29195"/>
                </a:lnTo>
                <a:lnTo>
                  <a:pt x="35558" y="35547"/>
                </a:lnTo>
                <a:lnTo>
                  <a:pt x="29208" y="39365"/>
                </a:lnTo>
                <a:lnTo>
                  <a:pt x="20320" y="40640"/>
                </a:lnTo>
                <a:lnTo>
                  <a:pt x="11431" y="39365"/>
                </a:lnTo>
                <a:lnTo>
                  <a:pt x="5081" y="35547"/>
                </a:lnTo>
                <a:lnTo>
                  <a:pt x="1270" y="29195"/>
                </a:lnTo>
                <a:lnTo>
                  <a:pt x="0" y="20320"/>
                </a:lnTo>
                <a:lnTo>
                  <a:pt x="1270" y="11444"/>
                </a:lnTo>
                <a:lnTo>
                  <a:pt x="5081" y="5092"/>
                </a:lnTo>
                <a:lnTo>
                  <a:pt x="11431" y="1274"/>
                </a:lnTo>
                <a:lnTo>
                  <a:pt x="20320" y="0"/>
                </a:lnTo>
                <a:lnTo>
                  <a:pt x="29208" y="1274"/>
                </a:lnTo>
                <a:lnTo>
                  <a:pt x="35558" y="5092"/>
                </a:lnTo>
                <a:lnTo>
                  <a:pt x="39369" y="11444"/>
                </a:lnTo>
                <a:lnTo>
                  <a:pt x="40640" y="20320"/>
                </a:lnTo>
                <a:close/>
              </a:path>
            </a:pathLst>
          </a:custGeom>
          <a:ln w="10160">
            <a:solidFill>
              <a:srgbClr val="000000"/>
            </a:solidFill>
          </a:ln>
        </p:spPr>
        <p:txBody>
          <a:bodyPr wrap="square" lIns="0" tIns="0" rIns="0" bIns="0" rtlCol="0"/>
          <a:lstStyle/>
          <a:p>
            <a:endParaRPr/>
          </a:p>
        </p:txBody>
      </p:sp>
      <p:sp>
        <p:nvSpPr>
          <p:cNvPr id="9" name="object 9"/>
          <p:cNvSpPr/>
          <p:nvPr/>
        </p:nvSpPr>
        <p:spPr>
          <a:xfrm>
            <a:off x="1651000" y="3307080"/>
            <a:ext cx="40640" cy="40640"/>
          </a:xfrm>
          <a:custGeom>
            <a:avLst/>
            <a:gdLst/>
            <a:ahLst/>
            <a:cxnLst/>
            <a:rect l="l" t="t" r="r" b="b"/>
            <a:pathLst>
              <a:path w="40639" h="40639">
                <a:moveTo>
                  <a:pt x="40640" y="20320"/>
                </a:moveTo>
                <a:lnTo>
                  <a:pt x="39369" y="29195"/>
                </a:lnTo>
                <a:lnTo>
                  <a:pt x="35558" y="35547"/>
                </a:lnTo>
                <a:lnTo>
                  <a:pt x="29208" y="39365"/>
                </a:lnTo>
                <a:lnTo>
                  <a:pt x="20320" y="40640"/>
                </a:lnTo>
                <a:lnTo>
                  <a:pt x="11431" y="39365"/>
                </a:lnTo>
                <a:lnTo>
                  <a:pt x="5081" y="35547"/>
                </a:lnTo>
                <a:lnTo>
                  <a:pt x="1270" y="29195"/>
                </a:lnTo>
                <a:lnTo>
                  <a:pt x="0" y="20320"/>
                </a:lnTo>
                <a:lnTo>
                  <a:pt x="1270" y="11444"/>
                </a:lnTo>
                <a:lnTo>
                  <a:pt x="5081" y="5092"/>
                </a:lnTo>
                <a:lnTo>
                  <a:pt x="11431" y="1274"/>
                </a:lnTo>
                <a:lnTo>
                  <a:pt x="20320" y="0"/>
                </a:lnTo>
                <a:lnTo>
                  <a:pt x="29208" y="1274"/>
                </a:lnTo>
                <a:lnTo>
                  <a:pt x="35558" y="5092"/>
                </a:lnTo>
                <a:lnTo>
                  <a:pt x="39369" y="11444"/>
                </a:lnTo>
                <a:lnTo>
                  <a:pt x="40640" y="20320"/>
                </a:lnTo>
                <a:close/>
              </a:path>
            </a:pathLst>
          </a:custGeom>
          <a:ln w="10160">
            <a:solidFill>
              <a:srgbClr val="000000"/>
            </a:solidFill>
          </a:ln>
        </p:spPr>
        <p:txBody>
          <a:bodyPr wrap="square" lIns="0" tIns="0" rIns="0" bIns="0" rtlCol="0"/>
          <a:lstStyle/>
          <a:p>
            <a:endParaRPr/>
          </a:p>
        </p:txBody>
      </p:sp>
      <p:sp>
        <p:nvSpPr>
          <p:cNvPr id="10" name="object 10"/>
          <p:cNvSpPr/>
          <p:nvPr/>
        </p:nvSpPr>
        <p:spPr>
          <a:xfrm>
            <a:off x="1905000" y="3540761"/>
            <a:ext cx="30480" cy="30480"/>
          </a:xfrm>
          <a:custGeom>
            <a:avLst/>
            <a:gdLst/>
            <a:ahLst/>
            <a:cxnLst/>
            <a:rect l="l" t="t" r="r" b="b"/>
            <a:pathLst>
              <a:path w="30480" h="30479">
                <a:moveTo>
                  <a:pt x="25400" y="30480"/>
                </a:moveTo>
                <a:lnTo>
                  <a:pt x="5080" y="30480"/>
                </a:lnTo>
                <a:lnTo>
                  <a:pt x="0" y="25400"/>
                </a:lnTo>
                <a:lnTo>
                  <a:pt x="0" y="5080"/>
                </a:lnTo>
                <a:lnTo>
                  <a:pt x="5080" y="0"/>
                </a:lnTo>
                <a:lnTo>
                  <a:pt x="25400" y="0"/>
                </a:lnTo>
                <a:lnTo>
                  <a:pt x="30480" y="5080"/>
                </a:lnTo>
                <a:lnTo>
                  <a:pt x="30480" y="25400"/>
                </a:lnTo>
                <a:lnTo>
                  <a:pt x="25400" y="30480"/>
                </a:lnTo>
                <a:close/>
              </a:path>
            </a:pathLst>
          </a:custGeom>
          <a:solidFill>
            <a:srgbClr val="000000"/>
          </a:solidFill>
        </p:spPr>
        <p:txBody>
          <a:bodyPr wrap="square" lIns="0" tIns="0" rIns="0" bIns="0" rtlCol="0"/>
          <a:lstStyle/>
          <a:p>
            <a:endParaRPr/>
          </a:p>
        </p:txBody>
      </p:sp>
      <p:sp>
        <p:nvSpPr>
          <p:cNvPr id="11" name="object 11"/>
          <p:cNvSpPr/>
          <p:nvPr/>
        </p:nvSpPr>
        <p:spPr>
          <a:xfrm>
            <a:off x="1651000" y="3754120"/>
            <a:ext cx="40640" cy="40640"/>
          </a:xfrm>
          <a:custGeom>
            <a:avLst/>
            <a:gdLst/>
            <a:ahLst/>
            <a:cxnLst/>
            <a:rect l="l" t="t" r="r" b="b"/>
            <a:pathLst>
              <a:path w="40639" h="40639">
                <a:moveTo>
                  <a:pt x="40640" y="20320"/>
                </a:moveTo>
                <a:lnTo>
                  <a:pt x="39369" y="29195"/>
                </a:lnTo>
                <a:lnTo>
                  <a:pt x="35558" y="35547"/>
                </a:lnTo>
                <a:lnTo>
                  <a:pt x="29208" y="39365"/>
                </a:lnTo>
                <a:lnTo>
                  <a:pt x="20320" y="40640"/>
                </a:lnTo>
                <a:lnTo>
                  <a:pt x="11431" y="39365"/>
                </a:lnTo>
                <a:lnTo>
                  <a:pt x="5081" y="35547"/>
                </a:lnTo>
                <a:lnTo>
                  <a:pt x="1270" y="29195"/>
                </a:lnTo>
                <a:lnTo>
                  <a:pt x="0" y="20320"/>
                </a:lnTo>
                <a:lnTo>
                  <a:pt x="1270" y="11444"/>
                </a:lnTo>
                <a:lnTo>
                  <a:pt x="5081" y="5092"/>
                </a:lnTo>
                <a:lnTo>
                  <a:pt x="11431" y="1274"/>
                </a:lnTo>
                <a:lnTo>
                  <a:pt x="20320" y="0"/>
                </a:lnTo>
                <a:lnTo>
                  <a:pt x="29208" y="1274"/>
                </a:lnTo>
                <a:lnTo>
                  <a:pt x="35558" y="5092"/>
                </a:lnTo>
                <a:lnTo>
                  <a:pt x="39369" y="11444"/>
                </a:lnTo>
                <a:lnTo>
                  <a:pt x="40640" y="20320"/>
                </a:lnTo>
                <a:close/>
              </a:path>
            </a:pathLst>
          </a:custGeom>
          <a:ln w="10160">
            <a:solidFill>
              <a:srgbClr val="000000"/>
            </a:solidFill>
          </a:ln>
        </p:spPr>
        <p:txBody>
          <a:bodyPr wrap="square" lIns="0" tIns="0" rIns="0" bIns="0" rtlCol="0"/>
          <a:lstStyle/>
          <a:p>
            <a:endParaRPr/>
          </a:p>
        </p:txBody>
      </p:sp>
      <p:sp>
        <p:nvSpPr>
          <p:cNvPr id="12" name="object 12"/>
          <p:cNvSpPr/>
          <p:nvPr/>
        </p:nvSpPr>
        <p:spPr>
          <a:xfrm>
            <a:off x="1315719" y="4058920"/>
            <a:ext cx="50800" cy="50800"/>
          </a:xfrm>
          <a:custGeom>
            <a:avLst/>
            <a:gdLst/>
            <a:ahLst/>
            <a:cxnLst/>
            <a:rect l="l" t="t" r="r" b="b"/>
            <a:pathLst>
              <a:path w="50800" h="50800">
                <a:moveTo>
                  <a:pt x="25400" y="50800"/>
                </a:moveTo>
                <a:lnTo>
                  <a:pt x="14286" y="49217"/>
                </a:lnTo>
                <a:lnTo>
                  <a:pt x="6348" y="44462"/>
                </a:lnTo>
                <a:lnTo>
                  <a:pt x="1587" y="36526"/>
                </a:lnTo>
                <a:lnTo>
                  <a:pt x="0" y="25400"/>
                </a:lnTo>
                <a:lnTo>
                  <a:pt x="1587" y="14273"/>
                </a:lnTo>
                <a:lnTo>
                  <a:pt x="6348" y="6337"/>
                </a:lnTo>
                <a:lnTo>
                  <a:pt x="14286" y="1582"/>
                </a:lnTo>
                <a:lnTo>
                  <a:pt x="25400" y="0"/>
                </a:lnTo>
                <a:lnTo>
                  <a:pt x="36513" y="1582"/>
                </a:lnTo>
                <a:lnTo>
                  <a:pt x="44451" y="6337"/>
                </a:lnTo>
                <a:lnTo>
                  <a:pt x="49212" y="14273"/>
                </a:lnTo>
                <a:lnTo>
                  <a:pt x="50800" y="25400"/>
                </a:lnTo>
                <a:lnTo>
                  <a:pt x="49212" y="36526"/>
                </a:lnTo>
                <a:lnTo>
                  <a:pt x="44451" y="44462"/>
                </a:lnTo>
                <a:lnTo>
                  <a:pt x="36513" y="49217"/>
                </a:lnTo>
                <a:lnTo>
                  <a:pt x="25400" y="50800"/>
                </a:lnTo>
                <a:close/>
              </a:path>
            </a:pathLst>
          </a:custGeom>
          <a:solidFill>
            <a:srgbClr val="000000"/>
          </a:solidFill>
        </p:spPr>
        <p:txBody>
          <a:bodyPr wrap="square" lIns="0" tIns="0" rIns="0" bIns="0" rtlCol="0"/>
          <a:lstStyle/>
          <a:p>
            <a:endParaRPr/>
          </a:p>
        </p:txBody>
      </p:sp>
      <p:sp>
        <p:nvSpPr>
          <p:cNvPr id="13" name="object 13"/>
          <p:cNvSpPr/>
          <p:nvPr/>
        </p:nvSpPr>
        <p:spPr>
          <a:xfrm>
            <a:off x="878839" y="4678680"/>
            <a:ext cx="71120" cy="71120"/>
          </a:xfrm>
          <a:custGeom>
            <a:avLst/>
            <a:gdLst/>
            <a:ahLst/>
            <a:cxnLst/>
            <a:rect l="l" t="t" r="r" b="b"/>
            <a:pathLst>
              <a:path w="71119" h="71120">
                <a:moveTo>
                  <a:pt x="0" y="0"/>
                </a:moveTo>
                <a:lnTo>
                  <a:pt x="71120" y="0"/>
                </a:lnTo>
                <a:lnTo>
                  <a:pt x="71120" y="71120"/>
                </a:lnTo>
                <a:lnTo>
                  <a:pt x="0" y="71120"/>
                </a:lnTo>
                <a:lnTo>
                  <a:pt x="0" y="0"/>
                </a:lnTo>
                <a:close/>
              </a:path>
            </a:pathLst>
          </a:custGeom>
          <a:solidFill>
            <a:srgbClr val="000000"/>
          </a:solidFill>
        </p:spPr>
        <p:txBody>
          <a:bodyPr wrap="square" lIns="0" tIns="0" rIns="0" bIns="0" rtlCol="0"/>
          <a:lstStyle/>
          <a:p>
            <a:endParaRPr/>
          </a:p>
        </p:txBody>
      </p:sp>
      <p:sp>
        <p:nvSpPr>
          <p:cNvPr id="14" name="object 14"/>
          <p:cNvSpPr txBox="1"/>
          <p:nvPr/>
        </p:nvSpPr>
        <p:spPr>
          <a:xfrm>
            <a:off x="1065212" y="1259880"/>
            <a:ext cx="5184775" cy="3899535"/>
          </a:xfrm>
          <a:prstGeom prst="rect">
            <a:avLst/>
          </a:prstGeom>
        </p:spPr>
        <p:txBody>
          <a:bodyPr vert="horz" wrap="square" lIns="0" tIns="0" rIns="0" bIns="0" rtlCol="0">
            <a:spAutoFit/>
          </a:bodyPr>
          <a:lstStyle/>
          <a:p>
            <a:pPr marL="12700" marR="5080">
              <a:lnSpc>
                <a:spcPct val="114799"/>
              </a:lnSpc>
            </a:pPr>
            <a:r>
              <a:rPr sz="1800" spc="-5" dirty="0">
                <a:latin typeface="Courier" charset="0"/>
                <a:cs typeface="Courier" charset="0"/>
              </a:rPr>
              <a:t>getArea</a:t>
            </a:r>
            <a:r>
              <a:rPr sz="1800" spc="-655" dirty="0">
                <a:latin typeface="Courier" charset="0"/>
                <a:cs typeface="Courier" charset="0"/>
              </a:rPr>
              <a:t> </a:t>
            </a:r>
            <a:r>
              <a:rPr sz="1800" spc="-5" dirty="0">
                <a:latin typeface="Arial"/>
                <a:cs typeface="Arial"/>
              </a:rPr>
              <a:t>method makes a smaller triangle of width  3</a:t>
            </a:r>
            <a:endParaRPr sz="1800" dirty="0">
              <a:latin typeface="Arial"/>
              <a:cs typeface="Arial"/>
            </a:endParaRPr>
          </a:p>
          <a:p>
            <a:pPr marL="12700">
              <a:lnSpc>
                <a:spcPct val="100000"/>
              </a:lnSpc>
              <a:spcBef>
                <a:spcPts val="800"/>
              </a:spcBef>
            </a:pPr>
            <a:r>
              <a:rPr sz="1800" spc="-5" dirty="0">
                <a:latin typeface="Arial"/>
                <a:cs typeface="Arial"/>
              </a:rPr>
              <a:t>It calls </a:t>
            </a:r>
            <a:r>
              <a:rPr sz="1800" spc="-5" dirty="0">
                <a:latin typeface="Courier" charset="0"/>
                <a:cs typeface="Courier" charset="0"/>
              </a:rPr>
              <a:t>getArea </a:t>
            </a:r>
            <a:r>
              <a:rPr sz="1800" spc="-5" dirty="0">
                <a:latin typeface="Arial"/>
                <a:cs typeface="Arial"/>
              </a:rPr>
              <a:t>on that</a:t>
            </a:r>
            <a:r>
              <a:rPr sz="1800" spc="-75" dirty="0">
                <a:latin typeface="Arial"/>
                <a:cs typeface="Arial"/>
              </a:rPr>
              <a:t> </a:t>
            </a:r>
            <a:r>
              <a:rPr sz="1800" spc="-5" dirty="0">
                <a:latin typeface="Arial"/>
                <a:cs typeface="Arial"/>
              </a:rPr>
              <a:t>triangle</a:t>
            </a:r>
            <a:endParaRPr sz="1800" dirty="0">
              <a:latin typeface="Arial"/>
              <a:cs typeface="Arial"/>
            </a:endParaRPr>
          </a:p>
          <a:p>
            <a:pPr marL="421640" marR="1049655">
              <a:lnSpc>
                <a:spcPct val="143200"/>
              </a:lnSpc>
              <a:spcBef>
                <a:spcPts val="390"/>
              </a:spcBef>
            </a:pPr>
            <a:r>
              <a:rPr sz="1350" spc="10" dirty="0">
                <a:latin typeface="Arial"/>
                <a:cs typeface="Arial"/>
              </a:rPr>
              <a:t>That method makes a </a:t>
            </a:r>
            <a:r>
              <a:rPr sz="1350" spc="5" dirty="0">
                <a:latin typeface="Arial"/>
                <a:cs typeface="Arial"/>
              </a:rPr>
              <a:t>smaller triangle of width </a:t>
            </a:r>
            <a:r>
              <a:rPr sz="1350" spc="10" dirty="0">
                <a:latin typeface="Arial"/>
                <a:cs typeface="Arial"/>
              </a:rPr>
              <a:t>2  </a:t>
            </a:r>
            <a:r>
              <a:rPr sz="1350" spc="5" dirty="0">
                <a:latin typeface="Arial"/>
                <a:cs typeface="Arial"/>
              </a:rPr>
              <a:t>It calls </a:t>
            </a:r>
            <a:r>
              <a:rPr sz="1350" spc="10" dirty="0">
                <a:latin typeface="Courier" charset="0"/>
                <a:cs typeface="Courier" charset="0"/>
              </a:rPr>
              <a:t>getArea</a:t>
            </a:r>
            <a:r>
              <a:rPr sz="1350" spc="-465" dirty="0">
                <a:latin typeface="Courier" charset="0"/>
                <a:cs typeface="Courier" charset="0"/>
              </a:rPr>
              <a:t> </a:t>
            </a:r>
            <a:r>
              <a:rPr sz="1350" spc="10" dirty="0">
                <a:latin typeface="Arial"/>
                <a:cs typeface="Arial"/>
              </a:rPr>
              <a:t>on </a:t>
            </a:r>
            <a:r>
              <a:rPr sz="1350" spc="5" dirty="0">
                <a:latin typeface="Arial"/>
                <a:cs typeface="Arial"/>
              </a:rPr>
              <a:t>that triangle</a:t>
            </a:r>
            <a:endParaRPr sz="1350" dirty="0">
              <a:latin typeface="Arial"/>
              <a:cs typeface="Arial"/>
            </a:endParaRPr>
          </a:p>
          <a:p>
            <a:pPr marL="735330" marR="1607820">
              <a:lnSpc>
                <a:spcPct val="146000"/>
              </a:lnSpc>
              <a:spcBef>
                <a:spcPts val="180"/>
              </a:spcBef>
            </a:pPr>
            <a:r>
              <a:rPr sz="1050" spc="-5" dirty="0">
                <a:latin typeface="Arial"/>
                <a:cs typeface="Arial"/>
              </a:rPr>
              <a:t>That method makes a smaller triangle of width 1  It calls </a:t>
            </a:r>
            <a:r>
              <a:rPr sz="1050" spc="-5" dirty="0">
                <a:latin typeface="Courier" charset="0"/>
                <a:cs typeface="Courier" charset="0"/>
              </a:rPr>
              <a:t>getArea</a:t>
            </a:r>
            <a:r>
              <a:rPr sz="1050" spc="-335" dirty="0">
                <a:latin typeface="Courier" charset="0"/>
                <a:cs typeface="Courier" charset="0"/>
              </a:rPr>
              <a:t> </a:t>
            </a:r>
            <a:r>
              <a:rPr sz="1050" spc="-5" dirty="0">
                <a:latin typeface="Arial"/>
                <a:cs typeface="Arial"/>
              </a:rPr>
              <a:t>on that triangle</a:t>
            </a:r>
            <a:endParaRPr sz="1050" dirty="0">
              <a:latin typeface="Arial"/>
              <a:cs typeface="Arial"/>
            </a:endParaRPr>
          </a:p>
          <a:p>
            <a:pPr marL="975360">
              <a:lnSpc>
                <a:spcPct val="100000"/>
              </a:lnSpc>
              <a:spcBef>
                <a:spcPts val="670"/>
              </a:spcBef>
            </a:pPr>
            <a:r>
              <a:rPr sz="800" dirty="0">
                <a:latin typeface="Arial"/>
                <a:cs typeface="Arial"/>
              </a:rPr>
              <a:t>That method returns</a:t>
            </a:r>
            <a:r>
              <a:rPr sz="800" spc="-90" dirty="0">
                <a:latin typeface="Arial"/>
                <a:cs typeface="Arial"/>
              </a:rPr>
              <a:t> </a:t>
            </a:r>
            <a:r>
              <a:rPr sz="800" dirty="0">
                <a:latin typeface="Arial"/>
                <a:cs typeface="Arial"/>
              </a:rPr>
              <a:t>1</a:t>
            </a:r>
          </a:p>
          <a:p>
            <a:pPr marL="735330">
              <a:lnSpc>
                <a:spcPct val="100000"/>
              </a:lnSpc>
              <a:spcBef>
                <a:spcPts val="630"/>
              </a:spcBef>
            </a:pPr>
            <a:r>
              <a:rPr sz="1050" spc="-5" dirty="0">
                <a:latin typeface="Arial"/>
                <a:cs typeface="Arial"/>
              </a:rPr>
              <a:t>The method returns </a:t>
            </a:r>
            <a:r>
              <a:rPr sz="1050" spc="-5" dirty="0">
                <a:latin typeface="Courier" charset="0"/>
                <a:cs typeface="Courier" charset="0"/>
              </a:rPr>
              <a:t>smallerArea + width = 1 + 2 =</a:t>
            </a:r>
            <a:r>
              <a:rPr sz="1050" spc="45" dirty="0">
                <a:latin typeface="Courier" charset="0"/>
                <a:cs typeface="Courier" charset="0"/>
              </a:rPr>
              <a:t> </a:t>
            </a:r>
            <a:r>
              <a:rPr sz="1050" spc="-5" dirty="0">
                <a:latin typeface="Courier" charset="0"/>
                <a:cs typeface="Courier" charset="0"/>
              </a:rPr>
              <a:t>3</a:t>
            </a:r>
            <a:endParaRPr sz="1050" dirty="0">
              <a:latin typeface="Courier" charset="0"/>
              <a:cs typeface="Courier" charset="0"/>
            </a:endParaRPr>
          </a:p>
          <a:p>
            <a:pPr marL="421640">
              <a:lnSpc>
                <a:spcPct val="100000"/>
              </a:lnSpc>
              <a:spcBef>
                <a:spcPts val="919"/>
              </a:spcBef>
            </a:pPr>
            <a:r>
              <a:rPr sz="1350" spc="10" dirty="0">
                <a:latin typeface="Arial"/>
                <a:cs typeface="Arial"/>
              </a:rPr>
              <a:t>The method </a:t>
            </a:r>
            <a:r>
              <a:rPr sz="1350" spc="5" dirty="0">
                <a:latin typeface="Arial"/>
                <a:cs typeface="Arial"/>
              </a:rPr>
              <a:t>returns </a:t>
            </a:r>
            <a:r>
              <a:rPr sz="1350" spc="10" dirty="0">
                <a:latin typeface="Courier" charset="0"/>
                <a:cs typeface="Courier" charset="0"/>
              </a:rPr>
              <a:t>smallerArea + width = 3 +</a:t>
            </a:r>
            <a:r>
              <a:rPr sz="1350" spc="-20" dirty="0">
                <a:latin typeface="Courier" charset="0"/>
                <a:cs typeface="Courier" charset="0"/>
              </a:rPr>
              <a:t> </a:t>
            </a:r>
            <a:r>
              <a:rPr sz="1350" spc="10" dirty="0">
                <a:latin typeface="Courier" charset="0"/>
                <a:cs typeface="Courier" charset="0"/>
              </a:rPr>
              <a:t>3</a:t>
            </a:r>
            <a:endParaRPr sz="1350" dirty="0">
              <a:latin typeface="Courier" charset="0"/>
              <a:cs typeface="Courier" charset="0"/>
            </a:endParaRPr>
          </a:p>
          <a:p>
            <a:pPr marL="421640">
              <a:lnSpc>
                <a:spcPct val="100000"/>
              </a:lnSpc>
              <a:spcBef>
                <a:spcPts val="300"/>
              </a:spcBef>
            </a:pPr>
            <a:r>
              <a:rPr sz="1350" spc="10" dirty="0">
                <a:latin typeface="Courier" charset="0"/>
                <a:cs typeface="Courier" charset="0"/>
              </a:rPr>
              <a:t>=</a:t>
            </a:r>
            <a:r>
              <a:rPr sz="1350" spc="-90" dirty="0">
                <a:latin typeface="Courier" charset="0"/>
                <a:cs typeface="Courier" charset="0"/>
              </a:rPr>
              <a:t> </a:t>
            </a:r>
            <a:r>
              <a:rPr sz="1350" spc="10" dirty="0">
                <a:latin typeface="Courier" charset="0"/>
                <a:cs typeface="Courier" charset="0"/>
              </a:rPr>
              <a:t>6</a:t>
            </a:r>
            <a:endParaRPr sz="1350" dirty="0">
              <a:latin typeface="Courier" charset="0"/>
              <a:cs typeface="Courier" charset="0"/>
            </a:endParaRPr>
          </a:p>
          <a:p>
            <a:pPr marL="12700" marR="234950">
              <a:lnSpc>
                <a:spcPct val="118500"/>
              </a:lnSpc>
              <a:spcBef>
                <a:spcPts val="730"/>
              </a:spcBef>
            </a:pPr>
            <a:r>
              <a:rPr sz="1800" spc="-5" dirty="0">
                <a:latin typeface="Arial"/>
                <a:cs typeface="Arial"/>
              </a:rPr>
              <a:t>The method returns </a:t>
            </a:r>
            <a:r>
              <a:rPr sz="1800" spc="-5" dirty="0">
                <a:latin typeface="Courier" charset="0"/>
                <a:cs typeface="Courier" charset="0"/>
              </a:rPr>
              <a:t>smallerArea + width</a:t>
            </a:r>
            <a:r>
              <a:rPr sz="1800" spc="-90" dirty="0">
                <a:latin typeface="Courier" charset="0"/>
                <a:cs typeface="Courier" charset="0"/>
              </a:rPr>
              <a:t> </a:t>
            </a:r>
            <a:r>
              <a:rPr sz="1800" spc="-5" dirty="0">
                <a:latin typeface="Courier" charset="0"/>
                <a:cs typeface="Courier" charset="0"/>
              </a:rPr>
              <a:t>=  6 + 4 =</a:t>
            </a:r>
            <a:r>
              <a:rPr sz="1800" spc="-105" dirty="0">
                <a:latin typeface="Courier" charset="0"/>
                <a:cs typeface="Courier" charset="0"/>
              </a:rPr>
              <a:t> </a:t>
            </a:r>
            <a:r>
              <a:rPr sz="1800" spc="-5" dirty="0">
                <a:latin typeface="Courier" charset="0"/>
                <a:cs typeface="Courier" charset="0"/>
              </a:rPr>
              <a:t>10</a:t>
            </a:r>
            <a:endParaRPr sz="1800" dirty="0">
              <a:latin typeface="Courier" charset="0"/>
              <a:cs typeface="Courier" charset="0"/>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4986</Words>
  <Application>Microsoft Office PowerPoint</Application>
  <PresentationFormat>Custom</PresentationFormat>
  <Paragraphs>857</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Chapter 13 – Recursion</vt:lpstr>
      <vt:lpstr>Chapter Goals</vt:lpstr>
      <vt:lpstr>Triangle Numbers</vt:lpstr>
      <vt:lpstr>Also called the nth triangle number</vt:lpstr>
      <vt:lpstr>Outline of Triangle Class</vt:lpstr>
      <vt:lpstr>Handling Triangle of Width 1</vt:lpstr>
      <vt:lpstr>Handling the General Case</vt:lpstr>
      <vt:lpstr>Completed getArea Method</vt:lpstr>
      <vt:lpstr>Computing the area of a  triangle with width 4</vt:lpstr>
      <vt:lpstr>Recursion</vt:lpstr>
      <vt:lpstr>Other Ways to Compute  Triangle Numbers</vt:lpstr>
      <vt:lpstr>section_1/Triangle.java</vt:lpstr>
      <vt:lpstr>section_1/TriangleTester.java</vt:lpstr>
      <vt:lpstr>Self Check 13.1</vt:lpstr>
      <vt:lpstr>Self Check 13.2</vt:lpstr>
      <vt:lpstr>Self Check 13.3</vt:lpstr>
      <vt:lpstr>Self Check 13.4</vt:lpstr>
      <vt:lpstr>Self Check 13.5</vt:lpstr>
      <vt:lpstr>Tracing Through Recursive  Methods</vt:lpstr>
      <vt:lpstr>Thinking Recursively</vt:lpstr>
      <vt:lpstr>Implement isPalindrome Method: How To 13.1</vt:lpstr>
      <vt:lpstr>Thinking Recursively: How To  13.1</vt:lpstr>
      <vt:lpstr>Thinking Recursively: How To  13.1</vt:lpstr>
      <vt:lpstr>Thinking Recursively: How To  13.1</vt:lpstr>
      <vt:lpstr>Thinking Recursively: How To  13.1</vt:lpstr>
      <vt:lpstr>Slide 26</vt:lpstr>
      <vt:lpstr>Recursive Helper Methods</vt:lpstr>
      <vt:lpstr>Recursive Helper Methods: isPalindrome</vt:lpstr>
      <vt:lpstr>Recursive Helper Methods</vt:lpstr>
      <vt:lpstr>Self Check 13.6</vt:lpstr>
      <vt:lpstr>Self Check 13.7</vt:lpstr>
      <vt:lpstr>Self Check 13.8</vt:lpstr>
      <vt:lpstr>Self Check 13.9</vt:lpstr>
      <vt:lpstr>The Efficiency of Recursion:  Fibonacci Sequence</vt:lpstr>
      <vt:lpstr>section_3/RecursiveFib.java</vt:lpstr>
      <vt:lpstr>The Efficiency of Recursion</vt:lpstr>
      <vt:lpstr>section_3/RecursiveFibTracer.java</vt:lpstr>
      <vt:lpstr>Slide 38</vt:lpstr>
      <vt:lpstr>Call Tree for Computing fib(6)</vt:lpstr>
      <vt:lpstr>The Efficiency of Recursion</vt:lpstr>
      <vt:lpstr>section_3/LoopFib.java</vt:lpstr>
      <vt:lpstr>The Efficiency of Recursion</vt:lpstr>
      <vt:lpstr>Iterative is Palindrome Method</vt:lpstr>
      <vt:lpstr>Self Check 13.10</vt:lpstr>
      <vt:lpstr>Self Check 13.11</vt:lpstr>
      <vt:lpstr>Self Check 13.12</vt:lpstr>
      <vt:lpstr>Permutations</vt:lpstr>
      <vt:lpstr>Permutations</vt:lpstr>
      <vt:lpstr>section_4/Permutations.java</vt:lpstr>
      <vt:lpstr>Self Check 13.13</vt:lpstr>
      <vt:lpstr>Self Check 13.14</vt:lpstr>
      <vt:lpstr>Self Check 13.15</vt:lpstr>
      <vt:lpstr>Mutual Recursions</vt:lpstr>
      <vt:lpstr>Syntax Diagrams for  Evaluating an Expression</vt:lpstr>
      <vt:lpstr>Mutual Recursions</vt:lpstr>
      <vt:lpstr>Syntax Tree for Two  Expressions</vt:lpstr>
      <vt:lpstr>Mutually Recursive Methods</vt:lpstr>
      <vt:lpstr>The getExpressionValue Method</vt:lpstr>
      <vt:lpstr>The getTermValue Method</vt:lpstr>
      <vt:lpstr>The getFactorValue Method</vt:lpstr>
      <vt:lpstr>Using Mutual Recursions</vt:lpstr>
      <vt:lpstr>section_5/Evaluator.java</vt:lpstr>
      <vt:lpstr>section_5/ExpressionTokenizer.java</vt:lpstr>
      <vt:lpstr>section5/ExpressionCalculator.java</vt:lpstr>
      <vt:lpstr>Self Check 13.16</vt:lpstr>
      <vt:lpstr>Self Check 13.17</vt:lpstr>
      <vt:lpstr>Self Check 13.18</vt:lpstr>
      <vt:lpstr>Backtracking</vt:lpstr>
      <vt:lpstr>Slide 69</vt:lpstr>
      <vt:lpstr>Backtracking</vt:lpstr>
      <vt:lpstr>Backtracking - Eight Queens  Problem</vt:lpstr>
      <vt:lpstr>Backtracking - Eight Queens  Problem</vt:lpstr>
      <vt:lpstr>Backtracking</vt:lpstr>
      <vt:lpstr>Backtracking</vt:lpstr>
      <vt:lpstr>Backtracking</vt:lpstr>
      <vt:lpstr>Backtracking</vt:lpstr>
      <vt:lpstr>Backtracking</vt:lpstr>
      <vt:lpstr>section_6/PartialSolution.java</vt:lpstr>
      <vt:lpstr>Slide 79</vt:lpstr>
      <vt:lpstr>section_6/Queen.java</vt:lpstr>
      <vt:lpstr>Slide 81</vt:lpstr>
      <vt:lpstr>section_6/EightQueens.java</vt:lpstr>
      <vt:lpstr>Program Run:</vt:lpstr>
      <vt:lpstr>Self Check 13.19</vt:lpstr>
      <vt:lpstr>Self Check 13.20</vt:lpstr>
      <vt:lpstr>Self Check 13.21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 Recursion</dc:title>
  <dc:creator>GDonini</dc:creator>
  <cp:lastModifiedBy>GD</cp:lastModifiedBy>
  <cp:revision>9</cp:revision>
  <dcterms:created xsi:type="dcterms:W3CDTF">2016-01-18T23:26:08Z</dcterms:created>
  <dcterms:modified xsi:type="dcterms:W3CDTF">2016-01-23T05:27:18Z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2016-01-18T00:00:00Z</vt:filetime>
  </property>
  <property fmtid="{D5CDD505-2E9C-101B-9397-08002B2CF9AE}" pid="3" name="Creator">
    <vt:lpwstr>Chromium</vt:lpwstr>
  </property>
  <property fmtid="{D5CDD505-2E9C-101B-9397-08002B2CF9AE}" pid="4" name="LastSaved">
    <vt:filetime>2016-01-18T00:00:00Z</vt:filetime>
  </property>
</Properties>
</file>