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9.xml" ContentType="application/vnd.openxmlformats-officedocument.presentationml.slide+xml"/>
  <Override PartName="/ppt/slides/slide9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4" r:id="rId75"/>
    <p:sldId id="335" r:id="rId76"/>
    <p:sldId id="336" r:id="rId77"/>
    <p:sldId id="337" r:id="rId78"/>
    <p:sldId id="338" r:id="rId79"/>
    <p:sldId id="339" r:id="rId80"/>
    <p:sldId id="340" r:id="rId81"/>
    <p:sldId id="341" r:id="rId82"/>
    <p:sldId id="342" r:id="rId83"/>
    <p:sldId id="343" r:id="rId84"/>
    <p:sldId id="344" r:id="rId85"/>
    <p:sldId id="345" r:id="rId86"/>
    <p:sldId id="346" r:id="rId87"/>
    <p:sldId id="347" r:id="rId88"/>
    <p:sldId id="348" r:id="rId89"/>
    <p:sldId id="349" r:id="rId90"/>
    <p:sldId id="350" r:id="rId91"/>
    <p:sldId id="351" r:id="rId92"/>
    <p:sldId id="352" r:id="rId93"/>
    <p:sldId id="353" r:id="rId94"/>
    <p:sldId id="354" r:id="rId95"/>
    <p:sldId id="355" r:id="rId96"/>
    <p:sldId id="356" r:id="rId97"/>
    <p:sldId id="357" r:id="rId98"/>
    <p:sldId id="358" r:id="rId99"/>
    <p:sldId id="359" r:id="rId100"/>
  </p:sldIdLst>
  <p:sldSz cx="7315200" cy="5486400" type="B5JIS"/>
  <p:notesSz cx="7315200" cy="548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712"/>
  </p:normalViewPr>
  <p:slideViewPr>
    <p:cSldViewPr>
      <p:cViewPr varScale="1">
        <p:scale>
          <a:sx n="124" d="100"/>
          <a:sy n="124" d="100"/>
        </p:scale>
        <p:origin x="-23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8640" y="1700784"/>
            <a:ext cx="6217920" cy="1152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97280" y="3072384"/>
            <a:ext cx="5120640" cy="137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65760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767328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79564" y="573447"/>
            <a:ext cx="5594985" cy="0"/>
          </a:xfrm>
          <a:custGeom>
            <a:avLst/>
            <a:gdLst/>
            <a:ahLst/>
            <a:cxnLst/>
            <a:rect l="l" t="t" r="r" b="b"/>
            <a:pathLst>
              <a:path w="5594985">
                <a:moveTo>
                  <a:pt x="0" y="0"/>
                </a:moveTo>
                <a:lnTo>
                  <a:pt x="5594373" y="0"/>
                </a:lnTo>
              </a:path>
            </a:pathLst>
          </a:custGeom>
          <a:ln w="56154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6864" y="251604"/>
            <a:ext cx="6181471" cy="260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1729" y="1233343"/>
            <a:ext cx="5671740" cy="1670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87168" y="5102352"/>
            <a:ext cx="2340864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65760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266944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slow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file:///\\localhost\Users\Mili\Downloads\BJ6_LectureSlides\ch10\code\section_1\Data.jav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file:///\\localhost\Users\Mili\Downloads\BJ6_LectureSlides\ch10\code\section_1\MeasurableTester.jav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file:///\\localhost\Users\Mili\Downloads\BJ6_LectureSlides\ch10\code\section_4\Measurer.java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file:///\\localhost\Users\Mili\Downloads\BJ6_LectureSlides\ch10\code\section_4\AreaMeasurer.java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file:///\\localhost\Users\Mili\Downloads\BJ6_LectureSlides\ch10\code\section_4\Data.java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file:///\\localhost\Users\Mili\Downloads\BJ6_LectureSlides\ch10\code\section_4\MeasurerTester.java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file:///\\localhost\Users\Mili\Downloads\BJ6_LectureSlides\ch10\code\section_7_1\ClickListener.java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file:///\\localhost\Users\Mili\Downloads\BJ6_LectureSlides\ch10\code\section_7_1\ButtonViewer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file:///\\localhost\Users\Mili\Downloads\BJ6_LectureSlides\ch10\code\section_7_2\InvestmentViewer1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file:///\\localhost\Users\Mili\Downloads\BJ6_LectureSlides\ch10\code\section_8\InvestmentViewer2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file:///\\localhost\Users\Mili\Downloads\BJ6_LectureSlides\ch10\code\section_9\RectangleComponent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file:///\\localhost\Users\Mili\Downloads\BJ6_LectureSlides\ch10\code\section_9\RectangleFrame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file:///\\localhost\Users\Mili\Downloads\BJ6_LectureSlides\ch10\code\section_9\RectangleViewer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file:///\\localhost\Users\Mili\Downloads\BJ6_LectureSlides\ch10\code\section_10\RectangleComponent2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file:///\\localhost\Users\Mili\Downloads\BJ6_LectureSlides\ch10\code\section_10\RectangleFrame2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file:///\\localhost\Users\Mili\Downloads\BJ6_LectureSlides\ch10\code\section_10\RectangleViewer2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0" dirty="0"/>
              <a:t>Chapter </a:t>
            </a:r>
            <a:r>
              <a:rPr spc="85" dirty="0"/>
              <a:t>10 </a:t>
            </a:r>
            <a:r>
              <a:rPr spc="215" dirty="0"/>
              <a:t>–</a:t>
            </a:r>
            <a:r>
              <a:rPr spc="-140" dirty="0"/>
              <a:t> </a:t>
            </a:r>
            <a:r>
              <a:rPr spc="70" dirty="0"/>
              <a:t>Interfaces</a:t>
            </a:r>
          </a:p>
        </p:txBody>
      </p:sp>
      <p:sp>
        <p:nvSpPr>
          <p:cNvPr id="3" name="object 2"/>
          <p:cNvSpPr>
            <a:spLocks noChangeAspect="1"/>
          </p:cNvSpPr>
          <p:nvPr/>
        </p:nvSpPr>
        <p:spPr>
          <a:xfrm>
            <a:off x="1792224" y="770542"/>
            <a:ext cx="3135498" cy="3931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Implementing an </a:t>
            </a:r>
            <a:r>
              <a:rPr spc="50" dirty="0"/>
              <a:t>Interface</a:t>
            </a:r>
            <a:r>
              <a:rPr spc="-160" dirty="0"/>
              <a:t> </a:t>
            </a:r>
            <a:r>
              <a:rPr spc="90" dirty="0"/>
              <a:t>Type</a:t>
            </a:r>
          </a:p>
        </p:txBody>
      </p:sp>
      <p:sp>
        <p:nvSpPr>
          <p:cNvPr id="3" name="object 3"/>
          <p:cNvSpPr/>
          <p:nvPr/>
        </p:nvSpPr>
        <p:spPr>
          <a:xfrm>
            <a:off x="677834" y="83456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7834" y="131889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2669" y="686093"/>
            <a:ext cx="5657850" cy="727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800"/>
              </a:lnSpc>
            </a:pPr>
            <a:r>
              <a:rPr sz="1200" spc="25" dirty="0">
                <a:latin typeface="Arial"/>
                <a:cs typeface="Arial"/>
              </a:rPr>
              <a:t>A </a:t>
            </a:r>
            <a:r>
              <a:rPr sz="1200" spc="15" dirty="0">
                <a:latin typeface="Arial"/>
                <a:cs typeface="Arial"/>
              </a:rPr>
              <a:t>variable of type </a:t>
            </a:r>
            <a:r>
              <a:rPr sz="1200" spc="20" dirty="0">
                <a:latin typeface="Courier" charset="0"/>
                <a:cs typeface="Courier" charset="0"/>
              </a:rPr>
              <a:t>Measurable</a:t>
            </a:r>
            <a:r>
              <a:rPr sz="1200" spc="-43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holds </a:t>
            </a:r>
            <a:r>
              <a:rPr sz="1200" spc="20" dirty="0">
                <a:latin typeface="Arial"/>
                <a:cs typeface="Arial"/>
              </a:rPr>
              <a:t>a </a:t>
            </a:r>
            <a:r>
              <a:rPr sz="1200" spc="15" dirty="0">
                <a:latin typeface="Arial"/>
                <a:cs typeface="Arial"/>
              </a:rPr>
              <a:t>reference to </a:t>
            </a:r>
            <a:r>
              <a:rPr sz="1200" spc="20" dirty="0">
                <a:latin typeface="Arial"/>
                <a:cs typeface="Arial"/>
              </a:rPr>
              <a:t>an </a:t>
            </a:r>
            <a:r>
              <a:rPr sz="1200" spc="15" dirty="0">
                <a:latin typeface="Arial"/>
                <a:cs typeface="Arial"/>
              </a:rPr>
              <a:t>object of </a:t>
            </a:r>
            <a:r>
              <a:rPr sz="1200" spc="20" dirty="0">
                <a:latin typeface="Arial"/>
                <a:cs typeface="Arial"/>
              </a:rPr>
              <a:t>some </a:t>
            </a:r>
            <a:r>
              <a:rPr sz="1200" spc="15" dirty="0">
                <a:latin typeface="Arial"/>
                <a:cs typeface="Arial"/>
              </a:rPr>
              <a:t>class that  implements the </a:t>
            </a:r>
            <a:r>
              <a:rPr sz="1200" spc="20" dirty="0">
                <a:latin typeface="Courier" charset="0"/>
                <a:cs typeface="Courier" charset="0"/>
              </a:rPr>
              <a:t>Measurable</a:t>
            </a:r>
            <a:r>
              <a:rPr sz="1200" spc="-405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interface.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200" spc="20" dirty="0">
                <a:latin typeface="Courier" charset="0"/>
                <a:cs typeface="Courier" charset="0"/>
              </a:rPr>
              <a:t>Country</a:t>
            </a:r>
            <a:r>
              <a:rPr sz="1200" spc="-38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class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can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also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implement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the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20" dirty="0">
                <a:latin typeface="Courier" charset="0"/>
                <a:cs typeface="Courier" charset="0"/>
              </a:rPr>
              <a:t>Measurable</a:t>
            </a:r>
            <a:r>
              <a:rPr sz="1200" spc="-38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interface: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1729" y="1473318"/>
            <a:ext cx="5580380" cy="996950"/>
          </a:xfrm>
          <a:prstGeom prst="rect">
            <a:avLst/>
          </a:prstGeom>
          <a:ln w="7019">
            <a:solidFill>
              <a:srgbClr val="CCCCCC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43815">
              <a:lnSpc>
                <a:spcPts val="890"/>
              </a:lnSpc>
              <a:spcBef>
                <a:spcPts val="355"/>
              </a:spcBef>
            </a:pPr>
            <a:r>
              <a:rPr sz="750" spc="-5" dirty="0">
                <a:latin typeface="Courier" charset="0"/>
                <a:cs typeface="Courier" charset="0"/>
              </a:rPr>
              <a:t>public class Country </a:t>
            </a:r>
            <a:r>
              <a:rPr sz="750" spc="-5" dirty="0">
                <a:solidFill>
                  <a:srgbClr val="006BB8"/>
                </a:solidFill>
                <a:latin typeface="Courier" charset="0"/>
                <a:cs typeface="Courier" charset="0"/>
              </a:rPr>
              <a:t>implements</a:t>
            </a:r>
            <a:r>
              <a:rPr sz="750" spc="-85" dirty="0">
                <a:solidFill>
                  <a:srgbClr val="006BB8"/>
                </a:solidFill>
                <a:latin typeface="Courier" charset="0"/>
                <a:cs typeface="Courier" charset="0"/>
              </a:rPr>
              <a:t> </a:t>
            </a:r>
            <a:r>
              <a:rPr sz="750" spc="-5" dirty="0">
                <a:solidFill>
                  <a:srgbClr val="006BB8"/>
                </a:solidFill>
                <a:latin typeface="Courier" charset="0"/>
                <a:cs typeface="Courier" charset="0"/>
              </a:rPr>
              <a:t>Measurable</a:t>
            </a:r>
            <a:endParaRPr sz="750" dirty="0">
              <a:latin typeface="Courier" charset="0"/>
              <a:cs typeface="Courier" charset="0"/>
            </a:endParaRPr>
          </a:p>
          <a:p>
            <a:pPr marL="43815">
              <a:lnSpc>
                <a:spcPts val="885"/>
              </a:lnSpc>
            </a:pPr>
            <a:r>
              <a:rPr sz="750" spc="-5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214629">
              <a:lnSpc>
                <a:spcPts val="885"/>
              </a:lnSpc>
            </a:pPr>
            <a:r>
              <a:rPr sz="750" spc="-5" dirty="0">
                <a:solidFill>
                  <a:srgbClr val="006BB8"/>
                </a:solidFill>
                <a:latin typeface="Courier" charset="0"/>
                <a:cs typeface="Courier" charset="0"/>
              </a:rPr>
              <a:t>public double</a:t>
            </a:r>
            <a:r>
              <a:rPr sz="750" spc="-90" dirty="0">
                <a:solidFill>
                  <a:srgbClr val="006BB8"/>
                </a:solidFill>
                <a:latin typeface="Courier" charset="0"/>
                <a:cs typeface="Courier" charset="0"/>
              </a:rPr>
              <a:t> </a:t>
            </a:r>
            <a:r>
              <a:rPr sz="750" spc="-5" dirty="0">
                <a:solidFill>
                  <a:srgbClr val="006BB8"/>
                </a:solidFill>
                <a:latin typeface="Courier" charset="0"/>
                <a:cs typeface="Courier" charset="0"/>
              </a:rPr>
              <a:t>getMeasure()</a:t>
            </a:r>
            <a:endParaRPr sz="750" dirty="0">
              <a:latin typeface="Courier" charset="0"/>
              <a:cs typeface="Courier" charset="0"/>
            </a:endParaRPr>
          </a:p>
          <a:p>
            <a:pPr marL="214629">
              <a:lnSpc>
                <a:spcPts val="885"/>
              </a:lnSpc>
            </a:pPr>
            <a:r>
              <a:rPr sz="750" spc="-5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384810">
              <a:lnSpc>
                <a:spcPts val="885"/>
              </a:lnSpc>
            </a:pPr>
            <a:r>
              <a:rPr sz="750" spc="-5" dirty="0">
                <a:latin typeface="Courier" charset="0"/>
                <a:cs typeface="Courier" charset="0"/>
              </a:rPr>
              <a:t>return</a:t>
            </a:r>
            <a:r>
              <a:rPr sz="750" spc="-100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area;</a:t>
            </a:r>
            <a:endParaRPr sz="750" dirty="0">
              <a:latin typeface="Courier" charset="0"/>
              <a:cs typeface="Courier" charset="0"/>
            </a:endParaRPr>
          </a:p>
          <a:p>
            <a:pPr marL="214629">
              <a:lnSpc>
                <a:spcPts val="885"/>
              </a:lnSpc>
            </a:pPr>
            <a:r>
              <a:rPr sz="750" spc="-5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  <a:p>
            <a:pPr marL="214629">
              <a:lnSpc>
                <a:spcPts val="885"/>
              </a:lnSpc>
            </a:pPr>
            <a:r>
              <a:rPr sz="750" spc="-5" dirty="0">
                <a:latin typeface="Courier" charset="0"/>
                <a:cs typeface="Courier" charset="0"/>
              </a:rPr>
              <a:t>. .</a:t>
            </a:r>
            <a:r>
              <a:rPr sz="750" spc="-10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.</a:t>
            </a:r>
            <a:endParaRPr sz="750" dirty="0">
              <a:latin typeface="Courier" charset="0"/>
              <a:cs typeface="Courier" charset="0"/>
            </a:endParaRPr>
          </a:p>
          <a:p>
            <a:pPr marL="43815">
              <a:lnSpc>
                <a:spcPts val="890"/>
              </a:lnSpc>
            </a:pPr>
            <a:r>
              <a:rPr sz="750" spc="-5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7834" y="263852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02669" y="2531747"/>
            <a:ext cx="345186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20" dirty="0">
                <a:latin typeface="Arial"/>
                <a:cs typeface="Arial"/>
              </a:rPr>
              <a:t>Use </a:t>
            </a:r>
            <a:r>
              <a:rPr sz="1200" spc="15" dirty="0">
                <a:latin typeface="Arial"/>
                <a:cs typeface="Arial"/>
              </a:rPr>
              <a:t>interface types to </a:t>
            </a:r>
            <a:r>
              <a:rPr sz="1200" spc="20" dirty="0">
                <a:latin typeface="Arial"/>
                <a:cs typeface="Arial"/>
              </a:rPr>
              <a:t>make code more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reusable.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Implementing an </a:t>
            </a:r>
            <a:r>
              <a:rPr spc="50" dirty="0"/>
              <a:t>Interface</a:t>
            </a:r>
            <a:r>
              <a:rPr spc="-160" dirty="0"/>
              <a:t> </a:t>
            </a:r>
            <a:r>
              <a:rPr spc="90" dirty="0"/>
              <a:t>Type</a:t>
            </a:r>
          </a:p>
        </p:txBody>
      </p:sp>
      <p:sp>
        <p:nvSpPr>
          <p:cNvPr id="3" name="object 3"/>
          <p:cNvSpPr/>
          <p:nvPr/>
        </p:nvSpPr>
        <p:spPr>
          <a:xfrm>
            <a:off x="677834" y="83447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2669" y="727703"/>
            <a:ext cx="330517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Put the </a:t>
            </a:r>
            <a:r>
              <a:rPr sz="1200" spc="20" dirty="0">
                <a:latin typeface="Courier" charset="0"/>
                <a:cs typeface="Courier" charset="0"/>
              </a:rPr>
              <a:t>average</a:t>
            </a:r>
            <a:r>
              <a:rPr sz="1200" spc="-425" dirty="0">
                <a:latin typeface="Courier" charset="0"/>
                <a:cs typeface="Courier" charset="0"/>
              </a:rPr>
              <a:t> </a:t>
            </a:r>
            <a:r>
              <a:rPr sz="1200" spc="20" dirty="0">
                <a:latin typeface="Arial"/>
                <a:cs typeface="Arial"/>
              </a:rPr>
              <a:t>method </a:t>
            </a:r>
            <a:r>
              <a:rPr sz="1200" spc="10" dirty="0">
                <a:latin typeface="Arial"/>
                <a:cs typeface="Arial"/>
              </a:rPr>
              <a:t>in </a:t>
            </a:r>
            <a:r>
              <a:rPr sz="1200" spc="20" dirty="0">
                <a:latin typeface="Arial"/>
                <a:cs typeface="Arial"/>
              </a:rPr>
              <a:t>a </a:t>
            </a:r>
            <a:r>
              <a:rPr sz="1200" spc="15" dirty="0">
                <a:latin typeface="Arial"/>
                <a:cs typeface="Arial"/>
              </a:rPr>
              <a:t>class </a:t>
            </a:r>
            <a:r>
              <a:rPr sz="1200" spc="10" dirty="0">
                <a:latin typeface="Arial"/>
                <a:cs typeface="Arial"/>
              </a:rPr>
              <a:t>- </a:t>
            </a:r>
            <a:r>
              <a:rPr sz="1200" spc="15" dirty="0">
                <a:latin typeface="Arial"/>
                <a:cs typeface="Arial"/>
              </a:rPr>
              <a:t>say </a:t>
            </a:r>
            <a:r>
              <a:rPr sz="1200" spc="20" dirty="0">
                <a:latin typeface="Courier" charset="0"/>
                <a:cs typeface="Courier" charset="0"/>
              </a:rPr>
              <a:t>Data</a:t>
            </a:r>
            <a:endParaRPr sz="120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18233" y="972667"/>
            <a:ext cx="4120413" cy="15793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7834" y="350180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2669" y="2709453"/>
            <a:ext cx="5312410" cy="88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545" marR="5080">
              <a:lnSpc>
                <a:spcPts val="1270"/>
              </a:lnSpc>
            </a:pPr>
            <a:r>
              <a:rPr sz="1200" b="1" spc="15" dirty="0">
                <a:latin typeface="Arial"/>
                <a:cs typeface="Arial"/>
              </a:rPr>
              <a:t>Figure </a:t>
            </a:r>
            <a:r>
              <a:rPr sz="1200" b="1" spc="20" dirty="0">
                <a:latin typeface="Arial"/>
                <a:cs typeface="Arial"/>
              </a:rPr>
              <a:t>1 </a:t>
            </a:r>
            <a:r>
              <a:rPr sz="1200" spc="25" dirty="0">
                <a:latin typeface="Arial"/>
                <a:cs typeface="Arial"/>
              </a:rPr>
              <a:t>UML </a:t>
            </a:r>
            <a:r>
              <a:rPr sz="1200" spc="20" dirty="0">
                <a:latin typeface="Arial"/>
                <a:cs typeface="Arial"/>
              </a:rPr>
              <a:t>Diagram </a:t>
            </a:r>
            <a:r>
              <a:rPr sz="1200" spc="15" dirty="0">
                <a:latin typeface="Arial"/>
                <a:cs typeface="Arial"/>
              </a:rPr>
              <a:t>of the </a:t>
            </a:r>
            <a:r>
              <a:rPr sz="1200" spc="20" dirty="0">
                <a:latin typeface="Arial"/>
                <a:cs typeface="Arial"/>
              </a:rPr>
              <a:t>Data </a:t>
            </a:r>
            <a:r>
              <a:rPr sz="1200" spc="15" dirty="0">
                <a:latin typeface="Arial"/>
                <a:cs typeface="Arial"/>
              </a:rPr>
              <a:t>Class </a:t>
            </a:r>
            <a:r>
              <a:rPr sz="1200" spc="20" dirty="0">
                <a:latin typeface="Arial"/>
                <a:cs typeface="Arial"/>
              </a:rPr>
              <a:t>and </a:t>
            </a:r>
            <a:r>
              <a:rPr sz="1200" spc="15" dirty="0">
                <a:latin typeface="Arial"/>
                <a:cs typeface="Arial"/>
              </a:rPr>
              <a:t>the Classes that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Implement  the </a:t>
            </a:r>
            <a:r>
              <a:rPr sz="1200" spc="20" dirty="0">
                <a:latin typeface="Courier" charset="0"/>
                <a:cs typeface="Courier" charset="0"/>
              </a:rPr>
              <a:t>Measurable</a:t>
            </a:r>
            <a:r>
              <a:rPr sz="1200" spc="-434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Interface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20" dirty="0">
                <a:latin typeface="Courier" charset="0"/>
                <a:cs typeface="Courier" charset="0"/>
              </a:rPr>
              <a:t>Data</a:t>
            </a:r>
            <a:r>
              <a:rPr sz="1200" spc="-375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class </a:t>
            </a:r>
            <a:r>
              <a:rPr sz="1200" spc="10" dirty="0">
                <a:latin typeface="Arial"/>
                <a:cs typeface="Arial"/>
              </a:rPr>
              <a:t>is</a:t>
            </a:r>
            <a:r>
              <a:rPr sz="1200" spc="15" dirty="0">
                <a:latin typeface="Arial"/>
                <a:cs typeface="Arial"/>
              </a:rPr>
              <a:t> decoupled from the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20" dirty="0">
                <a:latin typeface="Courier" charset="0"/>
                <a:cs typeface="Courier" charset="0"/>
              </a:rPr>
              <a:t>BankAccount</a:t>
            </a:r>
            <a:r>
              <a:rPr sz="1200" spc="-375" dirty="0">
                <a:latin typeface="Courier" charset="0"/>
                <a:cs typeface="Courier" charset="0"/>
              </a:rPr>
              <a:t> </a:t>
            </a:r>
            <a:r>
              <a:rPr sz="1200" spc="20" dirty="0">
                <a:latin typeface="Arial"/>
                <a:cs typeface="Arial"/>
              </a:rPr>
              <a:t>and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20" dirty="0">
                <a:latin typeface="Courier" charset="0"/>
                <a:cs typeface="Courier" charset="0"/>
              </a:rPr>
              <a:t>Country</a:t>
            </a:r>
            <a:r>
              <a:rPr sz="1200" spc="-375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classes.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>
                <a:solidFill>
                  <a:srgbClr val="125859"/>
                </a:solidFill>
              </a:rPr>
              <a:t>Syntax </a:t>
            </a:r>
            <a:r>
              <a:rPr spc="15" dirty="0">
                <a:solidFill>
                  <a:srgbClr val="125859"/>
                </a:solidFill>
              </a:rPr>
              <a:t>10.2 </a:t>
            </a:r>
            <a:r>
              <a:rPr spc="100" dirty="0"/>
              <a:t>Implementing an</a:t>
            </a:r>
            <a:r>
              <a:rPr spc="-120" dirty="0"/>
              <a:t> </a:t>
            </a:r>
            <a:r>
              <a:rPr spc="50" dirty="0"/>
              <a:t>Interface</a:t>
            </a:r>
          </a:p>
        </p:txBody>
      </p:sp>
      <p:sp>
        <p:nvSpPr>
          <p:cNvPr id="3" name="object 3"/>
          <p:cNvSpPr/>
          <p:nvPr/>
        </p:nvSpPr>
        <p:spPr>
          <a:xfrm>
            <a:off x="712941" y="733996"/>
            <a:ext cx="5117172" cy="21198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20" dirty="0"/>
              <a:t>s</a:t>
            </a:r>
            <a:r>
              <a:rPr spc="15" dirty="0"/>
              <a:t>e</a:t>
            </a:r>
            <a:r>
              <a:rPr spc="30" dirty="0"/>
              <a:t>c</a:t>
            </a:r>
            <a:r>
              <a:rPr spc="10" dirty="0"/>
              <a:t>t</a:t>
            </a:r>
            <a:r>
              <a:rPr spc="40" dirty="0"/>
              <a:t>i</a:t>
            </a:r>
            <a:r>
              <a:rPr spc="120" dirty="0"/>
              <a:t>o</a:t>
            </a:r>
            <a:r>
              <a:rPr spc="105" dirty="0"/>
              <a:t>n</a:t>
            </a:r>
            <a:r>
              <a:rPr spc="-145" dirty="0"/>
              <a:t>_</a:t>
            </a:r>
            <a:r>
              <a:rPr spc="85" dirty="0"/>
              <a:t>1</a:t>
            </a:r>
            <a:r>
              <a:rPr spc="250" dirty="0"/>
              <a:t>/</a:t>
            </a:r>
            <a:r>
              <a:rPr spc="245" dirty="0">
                <a:solidFill>
                  <a:srgbClr val="000080"/>
                </a:solidFill>
                <a:hlinkClick r:id="rId2"/>
              </a:rPr>
              <a:t>D</a:t>
            </a:r>
            <a:r>
              <a:rPr spc="90" dirty="0">
                <a:solidFill>
                  <a:srgbClr val="000080"/>
                </a:solidFill>
                <a:hlinkClick r:id="rId2"/>
              </a:rPr>
              <a:t>a</a:t>
            </a:r>
            <a:r>
              <a:rPr spc="10" dirty="0">
                <a:solidFill>
                  <a:srgbClr val="000080"/>
                </a:solidFill>
                <a:hlinkClick r:id="rId2"/>
              </a:rPr>
              <a:t>t</a:t>
            </a:r>
            <a:r>
              <a:rPr spc="90" dirty="0">
                <a:solidFill>
                  <a:srgbClr val="000080"/>
                </a:solidFill>
                <a:hlinkClick r:id="rId2"/>
              </a:rPr>
              <a:t>a</a:t>
            </a:r>
            <a:r>
              <a:rPr spc="-200" dirty="0">
                <a:solidFill>
                  <a:srgbClr val="000080"/>
                </a:solidFill>
                <a:hlinkClick r:id="rId2"/>
              </a:rPr>
              <a:t>.</a:t>
            </a:r>
            <a:r>
              <a:rPr spc="-60" dirty="0">
                <a:solidFill>
                  <a:srgbClr val="000080"/>
                </a:solidFill>
                <a:hlinkClick r:id="rId2"/>
              </a:rPr>
              <a:t>j</a:t>
            </a:r>
            <a:r>
              <a:rPr spc="90" dirty="0">
                <a:solidFill>
                  <a:srgbClr val="000080"/>
                </a:solidFill>
                <a:hlinkClick r:id="rId2"/>
              </a:rPr>
              <a:t>a</a:t>
            </a:r>
            <a:r>
              <a:rPr spc="105" dirty="0">
                <a:solidFill>
                  <a:srgbClr val="000080"/>
                </a:solidFill>
                <a:hlinkClick r:id="rId2"/>
              </a:rPr>
              <a:t>v</a:t>
            </a:r>
            <a:r>
              <a:rPr spc="90" dirty="0">
                <a:solidFill>
                  <a:srgbClr val="000080"/>
                </a:solidFill>
                <a:hlinkClick r:id="rId2"/>
              </a:rPr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2544" y="764426"/>
            <a:ext cx="3187700" cy="71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  </a:t>
            </a: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700" spc="-7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Data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</a:t>
            </a:r>
            <a:r>
              <a:rPr sz="700" b="1" spc="34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10"/>
              </a:lnSpc>
              <a:tabLst>
                <a:tab pos="340995" algn="l"/>
              </a:tabLst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3	</a:t>
            </a:r>
            <a:r>
              <a:rPr sz="700" spc="10" dirty="0">
                <a:latin typeface="Courier New"/>
                <a:cs typeface="Courier New"/>
              </a:rPr>
              <a:t>/**</a:t>
            </a:r>
            <a:endParaRPr sz="700">
              <a:latin typeface="Courier New"/>
              <a:cs typeface="Courier New"/>
            </a:endParaRPr>
          </a:p>
          <a:p>
            <a:pPr marL="504825" indent="-492125">
              <a:lnSpc>
                <a:spcPts val="980"/>
              </a:lnSpc>
              <a:buSzPct val="82352"/>
              <a:buFont typeface="Courier New"/>
              <a:buAutoNum type="arabicPlain" startAt="4"/>
              <a:tabLst>
                <a:tab pos="505459" algn="l"/>
              </a:tabLst>
            </a:pP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Computes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the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average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of the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measures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of the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given</a:t>
            </a:r>
            <a:r>
              <a:rPr sz="850" spc="-4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objects.</a:t>
            </a:r>
            <a:endParaRPr sz="850">
              <a:latin typeface="Times New Roman"/>
              <a:cs typeface="Times New Roman"/>
            </a:endParaRPr>
          </a:p>
          <a:p>
            <a:pPr marL="505459" indent="-492759">
              <a:lnSpc>
                <a:spcPts val="994"/>
              </a:lnSpc>
              <a:buClr>
                <a:srgbClr val="0073FF"/>
              </a:buClr>
              <a:buFont typeface="Courier New"/>
              <a:buAutoNum type="arabicPlain" startAt="4"/>
              <a:tabLst>
                <a:tab pos="506095" algn="l"/>
              </a:tabLst>
            </a:pPr>
            <a:r>
              <a:rPr sz="700" spc="10" dirty="0">
                <a:latin typeface="Courier New"/>
                <a:cs typeface="Courier New"/>
              </a:rPr>
              <a:t>@param objects</a:t>
            </a:r>
            <a:r>
              <a:rPr sz="700" spc="-250" dirty="0">
                <a:latin typeface="Courier New"/>
                <a:cs typeface="Courier New"/>
              </a:rPr>
              <a:t>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an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array of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Measurable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objects</a:t>
            </a:r>
            <a:endParaRPr sz="850">
              <a:latin typeface="Times New Roman"/>
              <a:cs typeface="Times New Roman"/>
            </a:endParaRPr>
          </a:p>
          <a:p>
            <a:pPr marL="505459" indent="-492759">
              <a:lnSpc>
                <a:spcPts val="1005"/>
              </a:lnSpc>
              <a:buClr>
                <a:srgbClr val="0073FF"/>
              </a:buClr>
              <a:buFont typeface="Courier New"/>
              <a:buAutoNum type="arabicPlain" startAt="4"/>
              <a:tabLst>
                <a:tab pos="506095" algn="l"/>
              </a:tabLst>
            </a:pPr>
            <a:r>
              <a:rPr sz="700" spc="10" dirty="0">
                <a:latin typeface="Courier New"/>
                <a:cs typeface="Courier New"/>
              </a:rPr>
              <a:t>@return</a:t>
            </a:r>
            <a:r>
              <a:rPr sz="700" spc="-280" dirty="0">
                <a:latin typeface="Courier New"/>
                <a:cs typeface="Courier New"/>
              </a:rPr>
              <a:t>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the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average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of the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measures</a:t>
            </a:r>
            <a:endParaRPr sz="85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68261" y="1479442"/>
          <a:ext cx="3658224" cy="1335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480"/>
                <a:gridCol w="164209"/>
                <a:gridCol w="3307535"/>
              </a:tblGrid>
              <a:tr h="98270">
                <a:tc>
                  <a:txBody>
                    <a:bodyPr/>
                    <a:lstStyle/>
                    <a:p>
                      <a:pPr marL="22225" algn="ctr">
                        <a:lnSpc>
                          <a:spcPts val="680"/>
                        </a:lnSpc>
                      </a:pPr>
                      <a:r>
                        <a:rPr sz="70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680"/>
                        </a:lnSpc>
                      </a:pPr>
                      <a:r>
                        <a:rPr sz="700" spc="10" dirty="0">
                          <a:latin typeface="Courier New"/>
                          <a:cs typeface="Courier New"/>
                        </a:rPr>
                        <a:t>*/</a:t>
                      </a:r>
                      <a:endParaRPr sz="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105289">
                <a:tc>
                  <a:txBody>
                    <a:bodyPr/>
                    <a:lstStyle/>
                    <a:p>
                      <a:pPr marL="22225" algn="ctr">
                        <a:lnSpc>
                          <a:spcPts val="735"/>
                        </a:lnSpc>
                      </a:pPr>
                      <a:r>
                        <a:rPr sz="70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sz="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735"/>
                        </a:lnSpc>
                      </a:pPr>
                      <a:r>
                        <a:rPr sz="700" spc="10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public static double </a:t>
                      </a:r>
                      <a:r>
                        <a:rPr sz="700" spc="10" dirty="0">
                          <a:latin typeface="Courier New"/>
                          <a:cs typeface="Courier New"/>
                        </a:rPr>
                        <a:t>average(Measurable[]</a:t>
                      </a:r>
                      <a:r>
                        <a:rPr sz="7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700" spc="10" dirty="0">
                          <a:latin typeface="Courier New"/>
                          <a:cs typeface="Courier New"/>
                        </a:rPr>
                        <a:t>objects)</a:t>
                      </a:r>
                      <a:endParaRPr sz="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105289">
                <a:tc>
                  <a:txBody>
                    <a:bodyPr/>
                    <a:lstStyle/>
                    <a:p>
                      <a:pPr marL="22225" algn="ctr">
                        <a:lnSpc>
                          <a:spcPts val="735"/>
                        </a:lnSpc>
                      </a:pPr>
                      <a:r>
                        <a:rPr sz="70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endParaRPr sz="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735"/>
                        </a:lnSpc>
                      </a:pPr>
                      <a:r>
                        <a:rPr sz="700" dirty="0">
                          <a:latin typeface="Courier New"/>
                          <a:cs typeface="Courier New"/>
                        </a:rPr>
                        <a:t>{</a:t>
                      </a:r>
                      <a:endParaRPr sz="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105289">
                <a:tc>
                  <a:txBody>
                    <a:bodyPr/>
                    <a:lstStyle/>
                    <a:p>
                      <a:pPr marR="24765" algn="ctr">
                        <a:lnSpc>
                          <a:spcPts val="735"/>
                        </a:lnSpc>
                      </a:pPr>
                      <a:r>
                        <a:rPr sz="700" b="1" spc="10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endParaRPr sz="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ts val="735"/>
                        </a:lnSpc>
                      </a:pPr>
                      <a:r>
                        <a:rPr sz="700" spc="10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700" spc="10" dirty="0">
                          <a:latin typeface="Courier New"/>
                          <a:cs typeface="Courier New"/>
                        </a:rPr>
                        <a:t>sum =</a:t>
                      </a:r>
                      <a:r>
                        <a:rPr sz="7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700" spc="5" dirty="0">
                          <a:solidFill>
                            <a:srgbClr val="66FF18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700" spc="5" dirty="0">
                          <a:latin typeface="Courier New"/>
                          <a:cs typeface="Courier New"/>
                        </a:rPr>
                        <a:t>;</a:t>
                      </a:r>
                      <a:endParaRPr sz="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105289">
                <a:tc>
                  <a:txBody>
                    <a:bodyPr/>
                    <a:lstStyle/>
                    <a:p>
                      <a:pPr marR="24765" algn="ctr">
                        <a:lnSpc>
                          <a:spcPts val="735"/>
                        </a:lnSpc>
                      </a:pPr>
                      <a:r>
                        <a:rPr sz="700" b="1" spc="10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11</a:t>
                      </a:r>
                      <a:endParaRPr sz="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ts val="735"/>
                        </a:lnSpc>
                      </a:pPr>
                      <a:r>
                        <a:rPr sz="700" spc="10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700" spc="10" dirty="0">
                          <a:latin typeface="Courier New"/>
                          <a:cs typeface="Courier New"/>
                        </a:rPr>
                        <a:t>(Measurable obj :</a:t>
                      </a:r>
                      <a:r>
                        <a:rPr sz="7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700" spc="10" dirty="0">
                          <a:latin typeface="Courier New"/>
                          <a:cs typeface="Courier New"/>
                        </a:rPr>
                        <a:t>objects)</a:t>
                      </a:r>
                      <a:endParaRPr sz="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105289">
                <a:tc>
                  <a:txBody>
                    <a:bodyPr/>
                    <a:lstStyle/>
                    <a:p>
                      <a:pPr marR="24765" algn="ctr">
                        <a:lnSpc>
                          <a:spcPts val="735"/>
                        </a:lnSpc>
                      </a:pPr>
                      <a:r>
                        <a:rPr sz="700" b="1" spc="10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  <a:endParaRPr sz="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ts val="735"/>
                        </a:lnSpc>
                      </a:pPr>
                      <a:r>
                        <a:rPr sz="700" dirty="0">
                          <a:latin typeface="Courier New"/>
                          <a:cs typeface="Courier New"/>
                        </a:rPr>
                        <a:t>{</a:t>
                      </a:r>
                      <a:endParaRPr sz="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105289">
                <a:tc>
                  <a:txBody>
                    <a:bodyPr/>
                    <a:lstStyle/>
                    <a:p>
                      <a:pPr marR="24765" algn="ctr">
                        <a:lnSpc>
                          <a:spcPts val="735"/>
                        </a:lnSpc>
                      </a:pPr>
                      <a:r>
                        <a:rPr sz="700" b="1" spc="10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13</a:t>
                      </a:r>
                      <a:endParaRPr sz="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2905">
                        <a:lnSpc>
                          <a:spcPts val="735"/>
                        </a:lnSpc>
                      </a:pPr>
                      <a:r>
                        <a:rPr sz="700" spc="10" dirty="0">
                          <a:latin typeface="Courier New"/>
                          <a:cs typeface="Courier New"/>
                        </a:rPr>
                        <a:t>sum = sum +</a:t>
                      </a:r>
                      <a:r>
                        <a:rPr sz="7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700" spc="10" dirty="0">
                          <a:latin typeface="Courier New"/>
                          <a:cs typeface="Courier New"/>
                        </a:rPr>
                        <a:t>obj.getMeasure();</a:t>
                      </a:r>
                      <a:endParaRPr sz="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105289">
                <a:tc>
                  <a:txBody>
                    <a:bodyPr/>
                    <a:lstStyle/>
                    <a:p>
                      <a:pPr marR="24765" algn="ctr">
                        <a:lnSpc>
                          <a:spcPts val="735"/>
                        </a:lnSpc>
                      </a:pPr>
                      <a:r>
                        <a:rPr sz="700" b="1" spc="10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14</a:t>
                      </a:r>
                      <a:endParaRPr sz="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ts val="735"/>
                        </a:lnSpc>
                      </a:pPr>
                      <a:r>
                        <a:rPr sz="700" dirty="0">
                          <a:latin typeface="Courier New"/>
                          <a:cs typeface="Courier New"/>
                        </a:rPr>
                        <a:t>}</a:t>
                      </a:r>
                      <a:endParaRPr sz="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105289">
                <a:tc>
                  <a:txBody>
                    <a:bodyPr/>
                    <a:lstStyle/>
                    <a:p>
                      <a:pPr marR="24765" algn="ctr">
                        <a:lnSpc>
                          <a:spcPts val="735"/>
                        </a:lnSpc>
                      </a:pPr>
                      <a:r>
                        <a:rPr sz="700" b="1" spc="10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15</a:t>
                      </a:r>
                      <a:endParaRPr sz="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ts val="735"/>
                        </a:lnSpc>
                      </a:pPr>
                      <a:r>
                        <a:rPr sz="700" spc="10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700" spc="10" dirty="0">
                          <a:latin typeface="Courier New"/>
                          <a:cs typeface="Courier New"/>
                        </a:rPr>
                        <a:t>(objects.length &gt; </a:t>
                      </a:r>
                      <a:r>
                        <a:rPr sz="700" spc="5" dirty="0">
                          <a:solidFill>
                            <a:srgbClr val="66FF18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700" spc="5" dirty="0"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700" spc="10" dirty="0">
                          <a:latin typeface="Courier New"/>
                          <a:cs typeface="Courier New"/>
                        </a:rPr>
                        <a:t>{ </a:t>
                      </a:r>
                      <a:r>
                        <a:rPr sz="700" spc="10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return </a:t>
                      </a:r>
                      <a:r>
                        <a:rPr sz="700" spc="10" dirty="0">
                          <a:latin typeface="Courier New"/>
                          <a:cs typeface="Courier New"/>
                        </a:rPr>
                        <a:t>sum / objects.length;</a:t>
                      </a:r>
                      <a:r>
                        <a:rPr sz="7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700" spc="10" dirty="0">
                          <a:latin typeface="Courier New"/>
                          <a:cs typeface="Courier New"/>
                        </a:rPr>
                        <a:t>}</a:t>
                      </a:r>
                      <a:endParaRPr sz="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105289">
                <a:tc>
                  <a:txBody>
                    <a:bodyPr/>
                    <a:lstStyle/>
                    <a:p>
                      <a:pPr marR="24765" algn="ctr">
                        <a:lnSpc>
                          <a:spcPts val="735"/>
                        </a:lnSpc>
                      </a:pPr>
                      <a:r>
                        <a:rPr sz="700" b="1" spc="10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16</a:t>
                      </a:r>
                      <a:endParaRPr sz="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ts val="735"/>
                        </a:lnSpc>
                      </a:pPr>
                      <a:r>
                        <a:rPr sz="700" spc="10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else </a:t>
                      </a:r>
                      <a:r>
                        <a:rPr sz="700" spc="10" dirty="0">
                          <a:latin typeface="Courier New"/>
                          <a:cs typeface="Courier New"/>
                        </a:rPr>
                        <a:t>{ </a:t>
                      </a:r>
                      <a:r>
                        <a:rPr sz="700" spc="10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return </a:t>
                      </a:r>
                      <a:r>
                        <a:rPr sz="700" spc="5" dirty="0">
                          <a:solidFill>
                            <a:srgbClr val="66FF18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700" spc="5" dirty="0">
                          <a:latin typeface="Courier New"/>
                          <a:cs typeface="Courier New"/>
                        </a:rPr>
                        <a:t>;</a:t>
                      </a:r>
                      <a:r>
                        <a:rPr sz="70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700" spc="10" dirty="0">
                          <a:latin typeface="Courier New"/>
                          <a:cs typeface="Courier New"/>
                        </a:rPr>
                        <a:t>}</a:t>
                      </a:r>
                      <a:endParaRPr sz="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105289">
                <a:tc>
                  <a:txBody>
                    <a:bodyPr/>
                    <a:lstStyle/>
                    <a:p>
                      <a:pPr marR="24765" algn="ctr">
                        <a:lnSpc>
                          <a:spcPts val="735"/>
                        </a:lnSpc>
                      </a:pPr>
                      <a:r>
                        <a:rPr sz="700" b="1" spc="10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17</a:t>
                      </a:r>
                      <a:endParaRPr sz="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735"/>
                        </a:lnSpc>
                      </a:pPr>
                      <a:r>
                        <a:rPr sz="700" dirty="0">
                          <a:latin typeface="Courier New"/>
                          <a:cs typeface="Courier New"/>
                        </a:rPr>
                        <a:t>}</a:t>
                      </a:r>
                      <a:endParaRPr sz="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161770">
                <a:tc>
                  <a:txBody>
                    <a:bodyPr/>
                    <a:lstStyle/>
                    <a:p>
                      <a:pPr marR="24765" algn="ctr">
                        <a:lnSpc>
                          <a:spcPts val="735"/>
                        </a:lnSpc>
                      </a:pPr>
                      <a:r>
                        <a:rPr sz="700" b="1" spc="10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18</a:t>
                      </a:r>
                      <a:endParaRPr sz="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735"/>
                        </a:lnSpc>
                      </a:pPr>
                      <a:r>
                        <a:rPr sz="700" dirty="0">
                          <a:latin typeface="Courier New"/>
                          <a:cs typeface="Courier New"/>
                        </a:rPr>
                        <a:t>}</a:t>
                      </a:r>
                      <a:endParaRPr sz="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section_1/</a:t>
            </a:r>
            <a:r>
              <a:rPr spc="70" dirty="0">
                <a:solidFill>
                  <a:srgbClr val="000080"/>
                </a:solidFill>
                <a:hlinkClick r:id="rId2"/>
              </a:rPr>
              <a:t>MeasurableTester.java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5259" y="2053529"/>
            <a:ext cx="31470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830"/>
              </a:lnSpc>
            </a:pP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double </a:t>
            </a:r>
            <a:r>
              <a:rPr sz="700" spc="10" dirty="0">
                <a:latin typeface="Courier New"/>
                <a:cs typeface="Courier New"/>
              </a:rPr>
              <a:t>averageBalance = Data.average(accounts);  System.out.println(</a:t>
            </a:r>
            <a:r>
              <a:rPr sz="700" spc="10" dirty="0">
                <a:solidFill>
                  <a:srgbClr val="1F9060"/>
                </a:solidFill>
                <a:latin typeface="Courier New"/>
                <a:cs typeface="Courier New"/>
              </a:rPr>
              <a:t>"Average balance: " </a:t>
            </a:r>
            <a:r>
              <a:rPr sz="700" spc="10" dirty="0">
                <a:latin typeface="Courier New"/>
                <a:cs typeface="Courier New"/>
              </a:rPr>
              <a:t>+</a:t>
            </a:r>
            <a:r>
              <a:rPr sz="700" spc="-40" dirty="0"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averageBalance);  System.out.println(</a:t>
            </a:r>
            <a:r>
              <a:rPr sz="700" spc="10" dirty="0">
                <a:solidFill>
                  <a:srgbClr val="1F9060"/>
                </a:solidFill>
                <a:latin typeface="Courier New"/>
                <a:cs typeface="Courier New"/>
              </a:rPr>
              <a:t>"Expected:</a:t>
            </a:r>
            <a:r>
              <a:rPr sz="700" spc="-65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solidFill>
                  <a:srgbClr val="1F9060"/>
                </a:solidFill>
                <a:latin typeface="Courier New"/>
                <a:cs typeface="Courier New"/>
              </a:rPr>
              <a:t>4000"</a:t>
            </a:r>
            <a:r>
              <a:rPr sz="700" spc="10" dirty="0">
                <a:latin typeface="Courier New"/>
                <a:cs typeface="Courier New"/>
              </a:rPr>
              <a:t>);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5259" y="2474686"/>
            <a:ext cx="2599055" cy="435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830"/>
              </a:lnSpc>
            </a:pPr>
            <a:r>
              <a:rPr sz="700" spc="10" dirty="0">
                <a:latin typeface="Courier New"/>
                <a:cs typeface="Courier New"/>
              </a:rPr>
              <a:t>Measurable[] countries = </a:t>
            </a: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new </a:t>
            </a:r>
            <a:r>
              <a:rPr sz="700" spc="10" dirty="0">
                <a:latin typeface="Courier New"/>
                <a:cs typeface="Courier New"/>
              </a:rPr>
              <a:t>Measurable[</a:t>
            </a:r>
            <a:r>
              <a:rPr sz="700" spc="10" dirty="0">
                <a:solidFill>
                  <a:srgbClr val="66FF18"/>
                </a:solidFill>
                <a:latin typeface="Courier New"/>
                <a:cs typeface="Courier New"/>
              </a:rPr>
              <a:t>3</a:t>
            </a:r>
            <a:r>
              <a:rPr sz="700" spc="10" dirty="0">
                <a:latin typeface="Courier New"/>
                <a:cs typeface="Courier New"/>
              </a:rPr>
              <a:t>];  countries[</a:t>
            </a:r>
            <a:r>
              <a:rPr sz="700" spc="10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700" spc="10" dirty="0">
                <a:latin typeface="Courier New"/>
                <a:cs typeface="Courier New"/>
              </a:rPr>
              <a:t>] = </a:t>
            </a: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new </a:t>
            </a:r>
            <a:r>
              <a:rPr sz="700" spc="10" dirty="0">
                <a:latin typeface="Courier New"/>
                <a:cs typeface="Courier New"/>
              </a:rPr>
              <a:t>Country(</a:t>
            </a:r>
            <a:r>
              <a:rPr sz="700" spc="10" dirty="0">
                <a:solidFill>
                  <a:srgbClr val="1F9060"/>
                </a:solidFill>
                <a:latin typeface="Courier New"/>
                <a:cs typeface="Courier New"/>
              </a:rPr>
              <a:t>"Uruguay"</a:t>
            </a:r>
            <a:r>
              <a:rPr sz="700" spc="10" dirty="0">
                <a:latin typeface="Courier New"/>
                <a:cs typeface="Courier New"/>
              </a:rPr>
              <a:t>, </a:t>
            </a:r>
            <a:r>
              <a:rPr sz="700" spc="10" dirty="0">
                <a:solidFill>
                  <a:srgbClr val="66FF18"/>
                </a:solidFill>
                <a:latin typeface="Courier New"/>
                <a:cs typeface="Courier New"/>
              </a:rPr>
              <a:t>176220</a:t>
            </a:r>
            <a:r>
              <a:rPr sz="700" spc="10" dirty="0">
                <a:latin typeface="Courier New"/>
                <a:cs typeface="Courier New"/>
              </a:rPr>
              <a:t>);  countries[</a:t>
            </a:r>
            <a:r>
              <a:rPr sz="700" spc="10" dirty="0">
                <a:solidFill>
                  <a:srgbClr val="66FF18"/>
                </a:solidFill>
                <a:latin typeface="Courier New"/>
                <a:cs typeface="Courier New"/>
              </a:rPr>
              <a:t>1</a:t>
            </a:r>
            <a:r>
              <a:rPr sz="700" spc="10" dirty="0">
                <a:latin typeface="Courier New"/>
                <a:cs typeface="Courier New"/>
              </a:rPr>
              <a:t>] = </a:t>
            </a: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new </a:t>
            </a:r>
            <a:r>
              <a:rPr sz="700" spc="10" dirty="0">
                <a:latin typeface="Courier New"/>
                <a:cs typeface="Courier New"/>
              </a:rPr>
              <a:t>Country(</a:t>
            </a:r>
            <a:r>
              <a:rPr sz="700" spc="10" dirty="0">
                <a:solidFill>
                  <a:srgbClr val="1F9060"/>
                </a:solidFill>
                <a:latin typeface="Courier New"/>
                <a:cs typeface="Courier New"/>
              </a:rPr>
              <a:t>"Thailand"</a:t>
            </a:r>
            <a:r>
              <a:rPr sz="700" spc="10" dirty="0">
                <a:latin typeface="Courier New"/>
                <a:cs typeface="Courier New"/>
              </a:rPr>
              <a:t>,</a:t>
            </a:r>
            <a:r>
              <a:rPr sz="700" spc="-70" dirty="0">
                <a:latin typeface="Courier New"/>
                <a:cs typeface="Courier New"/>
              </a:rPr>
              <a:t> </a:t>
            </a:r>
            <a:r>
              <a:rPr sz="700" spc="10" dirty="0">
                <a:solidFill>
                  <a:srgbClr val="66FF18"/>
                </a:solidFill>
                <a:latin typeface="Courier New"/>
                <a:cs typeface="Courier New"/>
              </a:rPr>
              <a:t>513120</a:t>
            </a:r>
            <a:r>
              <a:rPr sz="700" spc="10" dirty="0">
                <a:latin typeface="Courier New"/>
                <a:cs typeface="Courier New"/>
              </a:rPr>
              <a:t>);  countries[</a:t>
            </a:r>
            <a:r>
              <a:rPr sz="700" spc="10" dirty="0">
                <a:solidFill>
                  <a:srgbClr val="66FF18"/>
                </a:solidFill>
                <a:latin typeface="Courier New"/>
                <a:cs typeface="Courier New"/>
              </a:rPr>
              <a:t>2</a:t>
            </a:r>
            <a:r>
              <a:rPr sz="700" spc="10" dirty="0">
                <a:latin typeface="Courier New"/>
                <a:cs typeface="Courier New"/>
              </a:rPr>
              <a:t>] = </a:t>
            </a: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new </a:t>
            </a:r>
            <a:r>
              <a:rPr sz="700" spc="10" dirty="0">
                <a:latin typeface="Courier New"/>
                <a:cs typeface="Courier New"/>
              </a:rPr>
              <a:t>Country(</a:t>
            </a:r>
            <a:r>
              <a:rPr sz="700" spc="10" dirty="0">
                <a:solidFill>
                  <a:srgbClr val="1F9060"/>
                </a:solidFill>
                <a:latin typeface="Courier New"/>
                <a:cs typeface="Courier New"/>
              </a:rPr>
              <a:t>"Belgium"</a:t>
            </a:r>
            <a:r>
              <a:rPr sz="700" spc="10" dirty="0">
                <a:latin typeface="Courier New"/>
                <a:cs typeface="Courier New"/>
              </a:rPr>
              <a:t>,</a:t>
            </a:r>
            <a:r>
              <a:rPr sz="700" spc="-70" dirty="0">
                <a:latin typeface="Courier New"/>
                <a:cs typeface="Courier New"/>
              </a:rPr>
              <a:t> </a:t>
            </a:r>
            <a:r>
              <a:rPr sz="700" spc="10" dirty="0">
                <a:solidFill>
                  <a:srgbClr val="66FF18"/>
                </a:solidFill>
                <a:latin typeface="Courier New"/>
                <a:cs typeface="Courier New"/>
              </a:rPr>
              <a:t>30510</a:t>
            </a:r>
            <a:r>
              <a:rPr sz="700" spc="10" dirty="0">
                <a:latin typeface="Courier New"/>
                <a:cs typeface="Courier New"/>
              </a:rPr>
              <a:t>);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5259" y="3001133"/>
            <a:ext cx="28181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830"/>
              </a:lnSpc>
            </a:pP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double </a:t>
            </a:r>
            <a:r>
              <a:rPr sz="700" spc="10" dirty="0">
                <a:latin typeface="Courier New"/>
                <a:cs typeface="Courier New"/>
              </a:rPr>
              <a:t>averageArea = Data.average(countries);  System.out.println(</a:t>
            </a:r>
            <a:r>
              <a:rPr sz="700" spc="10" dirty="0">
                <a:solidFill>
                  <a:srgbClr val="1F9060"/>
                </a:solidFill>
                <a:latin typeface="Courier New"/>
                <a:cs typeface="Courier New"/>
              </a:rPr>
              <a:t>"Average area: " </a:t>
            </a:r>
            <a:r>
              <a:rPr sz="700" spc="10" dirty="0">
                <a:latin typeface="Courier New"/>
                <a:cs typeface="Courier New"/>
              </a:rPr>
              <a:t>+</a:t>
            </a:r>
            <a:r>
              <a:rPr sz="700" spc="-45" dirty="0"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averageArea);  System.out.println(</a:t>
            </a:r>
            <a:r>
              <a:rPr sz="700" spc="10" dirty="0">
                <a:solidFill>
                  <a:srgbClr val="1F9060"/>
                </a:solidFill>
                <a:latin typeface="Courier New"/>
                <a:cs typeface="Courier New"/>
              </a:rPr>
              <a:t>"Expected:</a:t>
            </a:r>
            <a:r>
              <a:rPr sz="700" spc="-55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solidFill>
                  <a:srgbClr val="1F9060"/>
                </a:solidFill>
                <a:latin typeface="Courier New"/>
                <a:cs typeface="Courier New"/>
              </a:rPr>
              <a:t>239950"</a:t>
            </a:r>
            <a:r>
              <a:rPr sz="700" spc="10" dirty="0">
                <a:latin typeface="Courier New"/>
                <a:cs typeface="Courier New"/>
              </a:rPr>
              <a:t>);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1056" y="3312429"/>
            <a:ext cx="80645" cy="124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10" dirty="0">
                <a:latin typeface="Courier New"/>
                <a:cs typeface="Courier New"/>
              </a:rPr>
              <a:t>}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7786" y="764426"/>
            <a:ext cx="3942715" cy="277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310">
              <a:lnSpc>
                <a:spcPts val="81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</a:t>
            </a:r>
            <a:r>
              <a:rPr sz="700" b="1" spc="34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/**</a:t>
            </a:r>
            <a:endParaRPr sz="700">
              <a:latin typeface="Courier New"/>
              <a:cs typeface="Courier New"/>
            </a:endParaRPr>
          </a:p>
          <a:p>
            <a:pPr marL="67310">
              <a:lnSpc>
                <a:spcPts val="994"/>
              </a:lnSpc>
              <a:tabLst>
                <a:tab pos="395605" algn="l"/>
              </a:tabLst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	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This program demonstrates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the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measurable BankAccount and Country</a:t>
            </a:r>
            <a:r>
              <a:rPr sz="850" spc="-7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classes.</a:t>
            </a:r>
            <a:endParaRPr sz="850">
              <a:latin typeface="Times New Roman"/>
              <a:cs typeface="Times New Roman"/>
            </a:endParaRPr>
          </a:p>
          <a:p>
            <a:pPr marL="67310">
              <a:lnSpc>
                <a:spcPts val="835"/>
              </a:lnSpc>
              <a:spcBef>
                <a:spcPts val="15"/>
              </a:spcBef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3</a:t>
            </a:r>
            <a:r>
              <a:rPr sz="700" b="1" spc="34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*/</a:t>
            </a:r>
            <a:endParaRPr sz="700">
              <a:latin typeface="Courier New"/>
              <a:cs typeface="Courier New"/>
            </a:endParaRPr>
          </a:p>
          <a:p>
            <a:pPr marL="67310"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4  </a:t>
            </a: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700" spc="-6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MeasurableTester</a:t>
            </a:r>
            <a:endParaRPr sz="700">
              <a:latin typeface="Courier New"/>
              <a:cs typeface="Courier New"/>
            </a:endParaRPr>
          </a:p>
          <a:p>
            <a:pPr marL="67310"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5</a:t>
            </a:r>
            <a:r>
              <a:rPr sz="700" b="1" spc="34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67310">
              <a:lnSpc>
                <a:spcPts val="830"/>
              </a:lnSpc>
              <a:tabLst>
                <a:tab pos="395605" algn="l"/>
              </a:tabLst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6	</a:t>
            </a: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public static void </a:t>
            </a:r>
            <a:r>
              <a:rPr sz="700" spc="10" dirty="0">
                <a:latin typeface="Courier New"/>
                <a:cs typeface="Courier New"/>
              </a:rPr>
              <a:t>main(String[]</a:t>
            </a:r>
            <a:r>
              <a:rPr sz="700" spc="-55" dirty="0"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args)</a:t>
            </a:r>
            <a:endParaRPr sz="700">
              <a:latin typeface="Courier New"/>
              <a:cs typeface="Courier New"/>
            </a:endParaRPr>
          </a:p>
          <a:p>
            <a:pPr marL="67310">
              <a:lnSpc>
                <a:spcPts val="830"/>
              </a:lnSpc>
              <a:tabLst>
                <a:tab pos="395605" algn="l"/>
              </a:tabLst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7	</a:t>
            </a:r>
            <a:r>
              <a:rPr sz="700" spc="10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560070" indent="-492759">
              <a:lnSpc>
                <a:spcPts val="830"/>
              </a:lnSpc>
              <a:buClr>
                <a:srgbClr val="0073FF"/>
              </a:buClr>
              <a:buFont typeface="Courier New"/>
              <a:buAutoNum type="arabicPlain" startAt="8"/>
              <a:tabLst>
                <a:tab pos="560705" algn="l"/>
              </a:tabLst>
            </a:pPr>
            <a:r>
              <a:rPr sz="700" spc="10" dirty="0">
                <a:latin typeface="Courier New"/>
                <a:cs typeface="Courier New"/>
              </a:rPr>
              <a:t>Measurable[] accounts = </a:t>
            </a: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700" spc="-6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Measurable[</a:t>
            </a:r>
            <a:r>
              <a:rPr sz="700" spc="10" dirty="0">
                <a:solidFill>
                  <a:srgbClr val="66FF18"/>
                </a:solidFill>
                <a:latin typeface="Courier New"/>
                <a:cs typeface="Courier New"/>
              </a:rPr>
              <a:t>3</a:t>
            </a:r>
            <a:r>
              <a:rPr sz="700" spc="10" dirty="0">
                <a:latin typeface="Courier New"/>
                <a:cs typeface="Courier New"/>
              </a:rPr>
              <a:t>];</a:t>
            </a:r>
            <a:endParaRPr sz="700">
              <a:latin typeface="Courier New"/>
              <a:cs typeface="Courier New"/>
            </a:endParaRPr>
          </a:p>
          <a:p>
            <a:pPr marL="560070" indent="-492759">
              <a:lnSpc>
                <a:spcPts val="830"/>
              </a:lnSpc>
              <a:buClr>
                <a:srgbClr val="0073FF"/>
              </a:buClr>
              <a:buFont typeface="Courier New"/>
              <a:buAutoNum type="arabicPlain" startAt="8"/>
              <a:tabLst>
                <a:tab pos="560705" algn="l"/>
              </a:tabLst>
            </a:pPr>
            <a:r>
              <a:rPr sz="700" spc="10" dirty="0">
                <a:latin typeface="Courier New"/>
                <a:cs typeface="Courier New"/>
              </a:rPr>
              <a:t>accounts[</a:t>
            </a:r>
            <a:r>
              <a:rPr sz="700" spc="10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700" spc="10" dirty="0">
                <a:latin typeface="Courier New"/>
                <a:cs typeface="Courier New"/>
              </a:rPr>
              <a:t>] = </a:t>
            </a: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700" spc="-8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BankAccount(</a:t>
            </a:r>
            <a:r>
              <a:rPr sz="700" spc="10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700" spc="10" dirty="0">
                <a:latin typeface="Courier New"/>
                <a:cs typeface="Courier New"/>
              </a:rPr>
              <a:t>);</a:t>
            </a:r>
            <a:endParaRPr sz="700">
              <a:latin typeface="Courier New"/>
              <a:cs typeface="Courier New"/>
            </a:endParaRPr>
          </a:p>
          <a:p>
            <a:pPr marL="560070" indent="-547370">
              <a:lnSpc>
                <a:spcPts val="830"/>
              </a:lnSpc>
              <a:buClr>
                <a:srgbClr val="0073FF"/>
              </a:buClr>
              <a:buFont typeface="Courier New"/>
              <a:buAutoNum type="arabicPlain" startAt="8"/>
              <a:tabLst>
                <a:tab pos="560705" algn="l"/>
              </a:tabLst>
            </a:pPr>
            <a:r>
              <a:rPr sz="700" spc="10" dirty="0">
                <a:latin typeface="Courier New"/>
                <a:cs typeface="Courier New"/>
              </a:rPr>
              <a:t>accounts[</a:t>
            </a:r>
            <a:r>
              <a:rPr sz="700" spc="10" dirty="0">
                <a:solidFill>
                  <a:srgbClr val="66FF18"/>
                </a:solidFill>
                <a:latin typeface="Courier New"/>
                <a:cs typeface="Courier New"/>
              </a:rPr>
              <a:t>1</a:t>
            </a:r>
            <a:r>
              <a:rPr sz="700" spc="10" dirty="0">
                <a:latin typeface="Courier New"/>
                <a:cs typeface="Courier New"/>
              </a:rPr>
              <a:t>] = </a:t>
            </a: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700" spc="-7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BankAccount(</a:t>
            </a:r>
            <a:r>
              <a:rPr sz="700" spc="10" dirty="0">
                <a:solidFill>
                  <a:srgbClr val="66FF18"/>
                </a:solidFill>
                <a:latin typeface="Courier New"/>
                <a:cs typeface="Courier New"/>
              </a:rPr>
              <a:t>10000</a:t>
            </a:r>
            <a:r>
              <a:rPr sz="700" spc="10" dirty="0">
                <a:latin typeface="Courier New"/>
                <a:cs typeface="Courier New"/>
              </a:rPr>
              <a:t>);</a:t>
            </a:r>
            <a:endParaRPr sz="700">
              <a:latin typeface="Courier New"/>
              <a:cs typeface="Courier New"/>
            </a:endParaRPr>
          </a:p>
          <a:p>
            <a:pPr marL="560070" indent="-547370">
              <a:lnSpc>
                <a:spcPts val="830"/>
              </a:lnSpc>
              <a:buClr>
                <a:srgbClr val="0073FF"/>
              </a:buClr>
              <a:buFont typeface="Courier New"/>
              <a:buAutoNum type="arabicPlain" startAt="8"/>
              <a:tabLst>
                <a:tab pos="560705" algn="l"/>
              </a:tabLst>
            </a:pPr>
            <a:r>
              <a:rPr sz="700" spc="10" dirty="0">
                <a:latin typeface="Courier New"/>
                <a:cs typeface="Courier New"/>
              </a:rPr>
              <a:t>accounts[</a:t>
            </a:r>
            <a:r>
              <a:rPr sz="700" spc="10" dirty="0">
                <a:solidFill>
                  <a:srgbClr val="66FF18"/>
                </a:solidFill>
                <a:latin typeface="Courier New"/>
                <a:cs typeface="Courier New"/>
              </a:rPr>
              <a:t>2</a:t>
            </a:r>
            <a:r>
              <a:rPr sz="700" spc="10" dirty="0">
                <a:latin typeface="Courier New"/>
                <a:cs typeface="Courier New"/>
              </a:rPr>
              <a:t>] = </a:t>
            </a: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700" spc="-7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BankAccount(</a:t>
            </a:r>
            <a:r>
              <a:rPr sz="700" spc="10" dirty="0">
                <a:solidFill>
                  <a:srgbClr val="66FF18"/>
                </a:solidFill>
                <a:latin typeface="Courier New"/>
                <a:cs typeface="Courier New"/>
              </a:rPr>
              <a:t>2000</a:t>
            </a:r>
            <a:r>
              <a:rPr sz="700" spc="10" dirty="0">
                <a:latin typeface="Courier New"/>
                <a:cs typeface="Courier New"/>
              </a:rPr>
              <a:t>);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12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25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26</a:t>
            </a:r>
            <a:r>
              <a:rPr sz="700" b="1" spc="34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}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6864" y="3862263"/>
            <a:ext cx="899160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15" dirty="0">
                <a:latin typeface="Arial"/>
                <a:cs typeface="Arial"/>
              </a:rPr>
              <a:t>Program</a:t>
            </a:r>
            <a:r>
              <a:rPr sz="1000" b="1" spc="-60" dirty="0">
                <a:latin typeface="Arial"/>
                <a:cs typeface="Arial"/>
              </a:rPr>
              <a:t> </a:t>
            </a:r>
            <a:r>
              <a:rPr sz="1000" b="1" spc="15" dirty="0">
                <a:latin typeface="Arial"/>
                <a:cs typeface="Arial"/>
              </a:rPr>
              <a:t>Run: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1729" y="4105078"/>
            <a:ext cx="5580380" cy="507190"/>
          </a:xfrm>
          <a:prstGeom prst="rect">
            <a:avLst/>
          </a:prstGeom>
          <a:ln w="7019">
            <a:solidFill>
              <a:srgbClr val="CCCCCC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43815">
              <a:lnSpc>
                <a:spcPts val="890"/>
              </a:lnSpc>
              <a:spcBef>
                <a:spcPts val="355"/>
              </a:spcBef>
            </a:pPr>
            <a:r>
              <a:rPr sz="750" spc="-5" dirty="0">
                <a:latin typeface="Courier" charset="0"/>
                <a:cs typeface="Courier" charset="0"/>
              </a:rPr>
              <a:t>Average balance:</a:t>
            </a:r>
            <a:r>
              <a:rPr sz="750" spc="-9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4000</a:t>
            </a:r>
            <a:endParaRPr sz="750" dirty="0">
              <a:latin typeface="Courier" charset="0"/>
              <a:cs typeface="Courier" charset="0"/>
            </a:endParaRPr>
          </a:p>
          <a:p>
            <a:pPr marL="43815">
              <a:lnSpc>
                <a:spcPts val="885"/>
              </a:lnSpc>
            </a:pPr>
            <a:r>
              <a:rPr sz="750" spc="-5" dirty="0">
                <a:latin typeface="Courier" charset="0"/>
                <a:cs typeface="Courier" charset="0"/>
              </a:rPr>
              <a:t>Expected:</a:t>
            </a:r>
            <a:r>
              <a:rPr sz="750" spc="-100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4000</a:t>
            </a:r>
            <a:endParaRPr sz="750" dirty="0">
              <a:latin typeface="Courier" charset="0"/>
              <a:cs typeface="Courier" charset="0"/>
            </a:endParaRPr>
          </a:p>
          <a:p>
            <a:pPr marL="43815">
              <a:lnSpc>
                <a:spcPts val="885"/>
              </a:lnSpc>
            </a:pPr>
            <a:r>
              <a:rPr sz="750" spc="-5" dirty="0">
                <a:latin typeface="Courier" charset="0"/>
                <a:cs typeface="Courier" charset="0"/>
              </a:rPr>
              <a:t>Average area:</a:t>
            </a:r>
            <a:r>
              <a:rPr sz="750" spc="-9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239950</a:t>
            </a:r>
            <a:endParaRPr sz="750" dirty="0">
              <a:latin typeface="Courier" charset="0"/>
              <a:cs typeface="Courier" charset="0"/>
            </a:endParaRPr>
          </a:p>
          <a:p>
            <a:pPr marL="43815">
              <a:lnSpc>
                <a:spcPts val="890"/>
              </a:lnSpc>
            </a:pPr>
            <a:r>
              <a:rPr sz="750" spc="-5" dirty="0">
                <a:latin typeface="Courier" charset="0"/>
                <a:cs typeface="Courier" charset="0"/>
              </a:rPr>
              <a:t>Expected:</a:t>
            </a:r>
            <a:r>
              <a:rPr sz="750" spc="-9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239950</a:t>
            </a:r>
            <a:endParaRPr sz="7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5" dirty="0"/>
              <a:t>Comparing </a:t>
            </a:r>
            <a:r>
              <a:rPr spc="70" dirty="0"/>
              <a:t>Interfaces </a:t>
            </a:r>
            <a:r>
              <a:rPr spc="110" dirty="0"/>
              <a:t>and</a:t>
            </a:r>
            <a:r>
              <a:rPr spc="-145" dirty="0"/>
              <a:t> </a:t>
            </a:r>
            <a:r>
              <a:rPr spc="60" dirty="0"/>
              <a:t>Inheritance</a:t>
            </a:r>
          </a:p>
        </p:txBody>
      </p:sp>
      <p:sp>
        <p:nvSpPr>
          <p:cNvPr id="3" name="object 3"/>
          <p:cNvSpPr/>
          <p:nvPr/>
        </p:nvSpPr>
        <p:spPr>
          <a:xfrm>
            <a:off x="677834" y="83400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2669" y="727231"/>
            <a:ext cx="24745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20" dirty="0">
                <a:latin typeface="Arial"/>
                <a:cs typeface="Arial"/>
              </a:rPr>
              <a:t>Here </a:t>
            </a:r>
            <a:r>
              <a:rPr sz="1200" spc="10" dirty="0">
                <a:latin typeface="Arial"/>
                <a:cs typeface="Arial"/>
              </a:rPr>
              <a:t>is </a:t>
            </a:r>
            <a:r>
              <a:rPr sz="1200" spc="20" dirty="0">
                <a:latin typeface="Arial"/>
                <a:cs typeface="Arial"/>
              </a:rPr>
              <a:t>a </a:t>
            </a:r>
            <a:r>
              <a:rPr sz="1200" spc="15" dirty="0">
                <a:latin typeface="Arial"/>
                <a:cs typeface="Arial"/>
              </a:rPr>
              <a:t>different interface: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20" dirty="0">
                <a:latin typeface="Courier" charset="0"/>
                <a:cs typeface="Courier" charset="0"/>
              </a:rPr>
              <a:t>Named</a:t>
            </a:r>
            <a:endParaRPr sz="120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1729" y="981408"/>
            <a:ext cx="5580380" cy="507190"/>
          </a:xfrm>
          <a:prstGeom prst="rect">
            <a:avLst/>
          </a:prstGeom>
          <a:ln w="7019">
            <a:solidFill>
              <a:srgbClr val="CCCCCC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43815">
              <a:lnSpc>
                <a:spcPts val="890"/>
              </a:lnSpc>
              <a:spcBef>
                <a:spcPts val="355"/>
              </a:spcBef>
            </a:pPr>
            <a:r>
              <a:rPr sz="750" spc="-5" dirty="0">
                <a:latin typeface="Courier" charset="0"/>
                <a:cs typeface="Courier" charset="0"/>
              </a:rPr>
              <a:t>public interface</a:t>
            </a:r>
            <a:r>
              <a:rPr sz="750" spc="-9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Named</a:t>
            </a:r>
            <a:endParaRPr sz="750" dirty="0">
              <a:latin typeface="Courier" charset="0"/>
              <a:cs typeface="Courier" charset="0"/>
            </a:endParaRPr>
          </a:p>
          <a:p>
            <a:pPr marL="43815">
              <a:lnSpc>
                <a:spcPts val="885"/>
              </a:lnSpc>
            </a:pPr>
            <a:r>
              <a:rPr sz="750" spc="-5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R="4169410" algn="ctr">
              <a:lnSpc>
                <a:spcPts val="885"/>
              </a:lnSpc>
            </a:pPr>
            <a:r>
              <a:rPr sz="750" spc="-5" dirty="0">
                <a:latin typeface="Courier" charset="0"/>
                <a:cs typeface="Courier" charset="0"/>
              </a:rPr>
              <a:t>String</a:t>
            </a:r>
            <a:r>
              <a:rPr sz="750" spc="-9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getName();</a:t>
            </a:r>
            <a:endParaRPr sz="750" dirty="0">
              <a:latin typeface="Courier" charset="0"/>
              <a:cs typeface="Courier" charset="0"/>
            </a:endParaRPr>
          </a:p>
          <a:p>
            <a:pPr marL="43815">
              <a:lnSpc>
                <a:spcPts val="890"/>
              </a:lnSpc>
            </a:pPr>
            <a:r>
              <a:rPr sz="750" spc="-5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7834" y="169737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2669" y="1590603"/>
            <a:ext cx="334645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25" dirty="0">
                <a:latin typeface="Arial"/>
                <a:cs typeface="Arial"/>
              </a:rPr>
              <a:t>A </a:t>
            </a:r>
            <a:r>
              <a:rPr sz="1200" spc="15" dirty="0">
                <a:latin typeface="Arial"/>
                <a:cs typeface="Arial"/>
              </a:rPr>
              <a:t>class </a:t>
            </a:r>
            <a:r>
              <a:rPr sz="1200" spc="20" dirty="0">
                <a:latin typeface="Arial"/>
                <a:cs typeface="Arial"/>
              </a:rPr>
              <a:t>can </a:t>
            </a:r>
            <a:r>
              <a:rPr sz="1200" spc="15" dirty="0">
                <a:latin typeface="Arial"/>
                <a:cs typeface="Arial"/>
              </a:rPr>
              <a:t>implement </a:t>
            </a:r>
            <a:r>
              <a:rPr sz="1200" spc="20" dirty="0">
                <a:latin typeface="Arial"/>
                <a:cs typeface="Arial"/>
              </a:rPr>
              <a:t>more </a:t>
            </a:r>
            <a:r>
              <a:rPr sz="1200" spc="15" dirty="0">
                <a:latin typeface="Arial"/>
                <a:cs typeface="Arial"/>
              </a:rPr>
              <a:t>than </a:t>
            </a:r>
            <a:r>
              <a:rPr sz="1200" spc="20" dirty="0">
                <a:latin typeface="Arial"/>
                <a:cs typeface="Arial"/>
              </a:rPr>
              <a:t>one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interface: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1729" y="1851800"/>
            <a:ext cx="5580380" cy="160941"/>
          </a:xfrm>
          <a:prstGeom prst="rect">
            <a:avLst/>
          </a:prstGeom>
          <a:ln w="7019">
            <a:solidFill>
              <a:srgbClr val="CCCCCC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55"/>
              </a:spcBef>
            </a:pPr>
            <a:r>
              <a:rPr sz="750" spc="-5" dirty="0">
                <a:latin typeface="Courier" charset="0"/>
                <a:cs typeface="Courier" charset="0"/>
              </a:rPr>
              <a:t>public class Country implements Measurable,</a:t>
            </a:r>
            <a:r>
              <a:rPr sz="750" spc="-90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Named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7834" y="223084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7834" y="249055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7834" y="296786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7834" y="322056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02669" y="2124069"/>
            <a:ext cx="5558155" cy="1409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25" dirty="0">
                <a:latin typeface="Arial"/>
                <a:cs typeface="Arial"/>
              </a:rPr>
              <a:t>A </a:t>
            </a:r>
            <a:r>
              <a:rPr sz="1200" spc="15" dirty="0">
                <a:latin typeface="Arial"/>
                <a:cs typeface="Arial"/>
              </a:rPr>
              <a:t>class </a:t>
            </a:r>
            <a:r>
              <a:rPr sz="1200" spc="20" dirty="0">
                <a:latin typeface="Arial"/>
                <a:cs typeface="Arial"/>
              </a:rPr>
              <a:t>can </a:t>
            </a:r>
            <a:r>
              <a:rPr sz="1200" spc="15" dirty="0">
                <a:latin typeface="Arial"/>
                <a:cs typeface="Arial"/>
              </a:rPr>
              <a:t>only extend </a:t>
            </a:r>
            <a:r>
              <a:rPr sz="1200" spc="10" dirty="0">
                <a:latin typeface="Arial"/>
                <a:cs typeface="Arial"/>
              </a:rPr>
              <a:t>(inherit </a:t>
            </a:r>
            <a:r>
              <a:rPr sz="1200" spc="15" dirty="0">
                <a:latin typeface="Arial"/>
                <a:cs typeface="Arial"/>
              </a:rPr>
              <a:t>from) </a:t>
            </a:r>
            <a:r>
              <a:rPr sz="1200" spc="20" dirty="0">
                <a:latin typeface="Arial"/>
                <a:cs typeface="Arial"/>
              </a:rPr>
              <a:t>a </a:t>
            </a:r>
            <a:r>
              <a:rPr sz="1200" spc="15" dirty="0">
                <a:latin typeface="Arial"/>
                <a:cs typeface="Arial"/>
              </a:rPr>
              <a:t>single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superclass.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  <a:spcBef>
                <a:spcPts val="330"/>
              </a:spcBef>
            </a:pPr>
            <a:r>
              <a:rPr sz="1200" spc="20" dirty="0">
                <a:latin typeface="Arial"/>
                <a:cs typeface="Arial"/>
              </a:rPr>
              <a:t>An </a:t>
            </a:r>
            <a:r>
              <a:rPr sz="1200" spc="15" dirty="0">
                <a:latin typeface="Arial"/>
                <a:cs typeface="Arial"/>
              </a:rPr>
              <a:t>interface specifies the behavior that </a:t>
            </a:r>
            <a:r>
              <a:rPr sz="1200" spc="20" dirty="0">
                <a:latin typeface="Arial"/>
                <a:cs typeface="Arial"/>
              </a:rPr>
              <a:t>an </a:t>
            </a:r>
            <a:r>
              <a:rPr sz="1200" spc="15" dirty="0">
                <a:latin typeface="Arial"/>
                <a:cs typeface="Arial"/>
              </a:rPr>
              <a:t>implementing class should supply </a:t>
            </a:r>
            <a:r>
              <a:rPr sz="1200" spc="10" dirty="0">
                <a:latin typeface="Arial"/>
                <a:cs typeface="Arial"/>
              </a:rPr>
              <a:t>(in  </a:t>
            </a:r>
            <a:r>
              <a:rPr sz="1200" spc="20" dirty="0">
                <a:latin typeface="Arial"/>
                <a:cs typeface="Arial"/>
              </a:rPr>
              <a:t>Java </a:t>
            </a:r>
            <a:r>
              <a:rPr sz="1200" spc="15" dirty="0">
                <a:latin typeface="Arial"/>
                <a:cs typeface="Arial"/>
              </a:rPr>
              <a:t>8, </a:t>
            </a:r>
            <a:r>
              <a:rPr sz="1200" spc="20" dirty="0">
                <a:latin typeface="Arial"/>
                <a:cs typeface="Arial"/>
              </a:rPr>
              <a:t>an </a:t>
            </a:r>
            <a:r>
              <a:rPr sz="1200" spc="15" dirty="0">
                <a:latin typeface="Arial"/>
                <a:cs typeface="Arial"/>
              </a:rPr>
              <a:t>interface </a:t>
            </a:r>
            <a:r>
              <a:rPr sz="1200" spc="20" dirty="0">
                <a:latin typeface="Arial"/>
                <a:cs typeface="Arial"/>
              </a:rPr>
              <a:t>can now </a:t>
            </a:r>
            <a:r>
              <a:rPr sz="1200" spc="15" dirty="0">
                <a:latin typeface="Arial"/>
                <a:cs typeface="Arial"/>
              </a:rPr>
              <a:t>supply </a:t>
            </a:r>
            <a:r>
              <a:rPr sz="1200" spc="20" dirty="0">
                <a:latin typeface="Arial"/>
                <a:cs typeface="Arial"/>
              </a:rPr>
              <a:t>a </a:t>
            </a:r>
            <a:r>
              <a:rPr sz="1200" i="1" spc="15" dirty="0">
                <a:latin typeface="Arial"/>
                <a:cs typeface="Arial"/>
              </a:rPr>
              <a:t>default</a:t>
            </a:r>
            <a:r>
              <a:rPr sz="1200" i="1" spc="-6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implementation).</a:t>
            </a:r>
            <a:endParaRPr sz="1200">
              <a:latin typeface="Arial"/>
              <a:cs typeface="Arial"/>
            </a:endParaRPr>
          </a:p>
          <a:p>
            <a:pPr marL="12700" marR="354330">
              <a:lnSpc>
                <a:spcPct val="128600"/>
              </a:lnSpc>
              <a:spcBef>
                <a:spcPts val="190"/>
              </a:spcBef>
            </a:pPr>
            <a:r>
              <a:rPr sz="1200" spc="25" dirty="0">
                <a:latin typeface="Arial"/>
                <a:cs typeface="Arial"/>
              </a:rPr>
              <a:t>A </a:t>
            </a:r>
            <a:r>
              <a:rPr sz="1200" spc="15" dirty="0">
                <a:latin typeface="Arial"/>
                <a:cs typeface="Arial"/>
              </a:rPr>
              <a:t>superclass provides </a:t>
            </a:r>
            <a:r>
              <a:rPr sz="1200" spc="20" dirty="0">
                <a:latin typeface="Arial"/>
                <a:cs typeface="Arial"/>
              </a:rPr>
              <a:t>some </a:t>
            </a:r>
            <a:r>
              <a:rPr sz="1200" spc="15" dirty="0">
                <a:latin typeface="Arial"/>
                <a:cs typeface="Arial"/>
              </a:rPr>
              <a:t>implementation that </a:t>
            </a:r>
            <a:r>
              <a:rPr sz="1200" spc="20" dirty="0">
                <a:latin typeface="Arial"/>
                <a:cs typeface="Arial"/>
              </a:rPr>
              <a:t>a </a:t>
            </a:r>
            <a:r>
              <a:rPr sz="1200" spc="15" dirty="0">
                <a:latin typeface="Arial"/>
                <a:cs typeface="Arial"/>
              </a:rPr>
              <a:t>subclass </a:t>
            </a:r>
            <a:r>
              <a:rPr sz="1200" spc="10" dirty="0">
                <a:latin typeface="Arial"/>
                <a:cs typeface="Arial"/>
              </a:rPr>
              <a:t>inherits.  </a:t>
            </a:r>
            <a:r>
              <a:rPr sz="1200" spc="20" dirty="0">
                <a:latin typeface="Arial"/>
                <a:cs typeface="Arial"/>
              </a:rPr>
              <a:t>Develop </a:t>
            </a:r>
            <a:r>
              <a:rPr sz="1200" spc="15" dirty="0">
                <a:latin typeface="Arial"/>
                <a:cs typeface="Arial"/>
              </a:rPr>
              <a:t>interfaces </a:t>
            </a:r>
            <a:r>
              <a:rPr sz="1200" spc="20" dirty="0">
                <a:latin typeface="Arial"/>
                <a:cs typeface="Arial"/>
              </a:rPr>
              <a:t>when you have code </a:t>
            </a:r>
            <a:r>
              <a:rPr sz="1200" spc="15" dirty="0">
                <a:latin typeface="Arial"/>
                <a:cs typeface="Arial"/>
              </a:rPr>
              <a:t>that processes objects of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different  classes </a:t>
            </a:r>
            <a:r>
              <a:rPr sz="1200" spc="10" dirty="0">
                <a:latin typeface="Arial"/>
                <a:cs typeface="Arial"/>
              </a:rPr>
              <a:t>in </a:t>
            </a:r>
            <a:r>
              <a:rPr sz="1200" spc="20" dirty="0">
                <a:latin typeface="Arial"/>
                <a:cs typeface="Arial"/>
              </a:rPr>
              <a:t>a common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way.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Self </a:t>
            </a:r>
            <a:r>
              <a:rPr spc="90" dirty="0"/>
              <a:t>Check</a:t>
            </a:r>
            <a:r>
              <a:rPr spc="-85" dirty="0"/>
              <a:t> </a:t>
            </a:r>
            <a:r>
              <a:rPr spc="15" dirty="0"/>
              <a:t>10.1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6864" y="710301"/>
            <a:ext cx="5760085" cy="836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5" dirty="0">
                <a:latin typeface="Arial"/>
                <a:cs typeface="Arial"/>
              </a:rPr>
              <a:t>Suppose you want </a:t>
            </a:r>
            <a:r>
              <a:rPr sz="1000" spc="10" dirty="0">
                <a:latin typeface="Arial"/>
                <a:cs typeface="Arial"/>
              </a:rPr>
              <a:t>to </a:t>
            </a:r>
            <a:r>
              <a:rPr sz="1000" spc="15" dirty="0">
                <a:latin typeface="Arial"/>
                <a:cs typeface="Arial"/>
              </a:rPr>
              <a:t>use </a:t>
            </a:r>
            <a:r>
              <a:rPr sz="1000" spc="10" dirty="0">
                <a:latin typeface="Arial"/>
                <a:cs typeface="Arial"/>
              </a:rPr>
              <a:t>the </a:t>
            </a:r>
            <a:r>
              <a:rPr sz="1000" spc="15" dirty="0">
                <a:latin typeface="Courier" charset="0"/>
                <a:cs typeface="Courier" charset="0"/>
              </a:rPr>
              <a:t>average</a:t>
            </a:r>
            <a:r>
              <a:rPr sz="1000" spc="-310" dirty="0">
                <a:latin typeface="Courier" charset="0"/>
                <a:cs typeface="Courier" charset="0"/>
              </a:rPr>
              <a:t> </a:t>
            </a:r>
            <a:r>
              <a:rPr sz="1000" spc="15" dirty="0">
                <a:latin typeface="Arial"/>
                <a:cs typeface="Arial"/>
              </a:rPr>
              <a:t>method </a:t>
            </a:r>
            <a:r>
              <a:rPr sz="1000" spc="10" dirty="0">
                <a:latin typeface="Arial"/>
                <a:cs typeface="Arial"/>
              </a:rPr>
              <a:t>to find the </a:t>
            </a:r>
            <a:r>
              <a:rPr sz="1000" spc="15" dirty="0">
                <a:latin typeface="Arial"/>
                <a:cs typeface="Arial"/>
              </a:rPr>
              <a:t>average </a:t>
            </a:r>
            <a:r>
              <a:rPr sz="1000" spc="10" dirty="0">
                <a:latin typeface="Arial"/>
                <a:cs typeface="Arial"/>
              </a:rPr>
              <a:t>salary of </a:t>
            </a:r>
            <a:r>
              <a:rPr sz="1000" spc="15" dirty="0">
                <a:latin typeface="Arial"/>
                <a:cs typeface="Arial"/>
              </a:rPr>
              <a:t>an </a:t>
            </a:r>
            <a:r>
              <a:rPr sz="1000" spc="10" dirty="0">
                <a:latin typeface="Arial"/>
                <a:cs typeface="Arial"/>
              </a:rPr>
              <a:t>array of </a:t>
            </a:r>
            <a:r>
              <a:rPr sz="1000" spc="15" dirty="0">
                <a:latin typeface="Courier" charset="0"/>
                <a:cs typeface="Courier" charset="0"/>
              </a:rPr>
              <a:t>Employee</a:t>
            </a:r>
            <a:endParaRPr sz="10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000" spc="10" dirty="0">
                <a:latin typeface="Arial"/>
                <a:cs typeface="Arial"/>
              </a:rPr>
              <a:t>objects. </a:t>
            </a:r>
            <a:r>
              <a:rPr sz="1000" spc="15" dirty="0">
                <a:latin typeface="Arial"/>
                <a:cs typeface="Arial"/>
              </a:rPr>
              <a:t>What </a:t>
            </a:r>
            <a:r>
              <a:rPr sz="1000" spc="10" dirty="0">
                <a:latin typeface="Arial"/>
                <a:cs typeface="Arial"/>
              </a:rPr>
              <a:t>condition </a:t>
            </a:r>
            <a:r>
              <a:rPr sz="1000" spc="15" dirty="0">
                <a:latin typeface="Arial"/>
                <a:cs typeface="Arial"/>
              </a:rPr>
              <a:t>must </a:t>
            </a:r>
            <a:r>
              <a:rPr sz="1000" spc="10" dirty="0">
                <a:latin typeface="Arial"/>
                <a:cs typeface="Arial"/>
              </a:rPr>
              <a:t>the </a:t>
            </a:r>
            <a:r>
              <a:rPr sz="1000" spc="15" dirty="0">
                <a:latin typeface="Courier" charset="0"/>
                <a:cs typeface="Courier" charset="0"/>
              </a:rPr>
              <a:t>Employee</a:t>
            </a:r>
            <a:r>
              <a:rPr sz="1000" spc="-310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class fulfill?</a:t>
            </a:r>
            <a:endParaRPr sz="1000" dirty="0">
              <a:latin typeface="Arial"/>
              <a:cs typeface="Arial"/>
            </a:endParaRPr>
          </a:p>
          <a:p>
            <a:pPr marL="248285">
              <a:lnSpc>
                <a:spcPct val="100000"/>
              </a:lnSpc>
              <a:spcBef>
                <a:spcPts val="810"/>
              </a:spcBef>
            </a:pPr>
            <a:r>
              <a:rPr sz="1200" b="1" spc="20" dirty="0">
                <a:latin typeface="Arial"/>
                <a:cs typeface="Arial"/>
              </a:rPr>
              <a:t>Answer: </a:t>
            </a:r>
            <a:r>
              <a:rPr sz="1200" spc="10" dirty="0">
                <a:latin typeface="Arial"/>
                <a:cs typeface="Arial"/>
              </a:rPr>
              <a:t>It </a:t>
            </a:r>
            <a:r>
              <a:rPr sz="1200" spc="20" dirty="0">
                <a:latin typeface="Arial"/>
                <a:cs typeface="Arial"/>
              </a:rPr>
              <a:t>must </a:t>
            </a:r>
            <a:r>
              <a:rPr sz="1200" spc="15" dirty="0">
                <a:latin typeface="Arial"/>
                <a:cs typeface="Arial"/>
              </a:rPr>
              <a:t>implement the </a:t>
            </a:r>
            <a:r>
              <a:rPr sz="1200" spc="20" dirty="0">
                <a:latin typeface="Courier" charset="0"/>
                <a:cs typeface="Courier" charset="0"/>
              </a:rPr>
              <a:t>Measurable</a:t>
            </a:r>
            <a:r>
              <a:rPr sz="1200" spc="-395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interface, </a:t>
            </a:r>
            <a:r>
              <a:rPr sz="1200" spc="20" dirty="0">
                <a:latin typeface="Arial"/>
                <a:cs typeface="Arial"/>
              </a:rPr>
              <a:t>and </a:t>
            </a:r>
            <a:r>
              <a:rPr sz="1200" spc="10" dirty="0">
                <a:latin typeface="Arial"/>
                <a:cs typeface="Arial"/>
              </a:rPr>
              <a:t>its </a:t>
            </a:r>
            <a:r>
              <a:rPr sz="1200" spc="20" dirty="0">
                <a:latin typeface="Courier" charset="0"/>
                <a:cs typeface="Courier" charset="0"/>
              </a:rPr>
              <a:t>getMeasure</a:t>
            </a:r>
            <a:endParaRPr sz="1200" dirty="0">
              <a:latin typeface="Courier" charset="0"/>
              <a:cs typeface="Courier" charset="0"/>
            </a:endParaRPr>
          </a:p>
          <a:p>
            <a:pPr marL="248285">
              <a:lnSpc>
                <a:spcPct val="100000"/>
              </a:lnSpc>
              <a:spcBef>
                <a:spcPts val="270"/>
              </a:spcBef>
            </a:pPr>
            <a:r>
              <a:rPr sz="1200" spc="20" dirty="0">
                <a:latin typeface="Arial"/>
                <a:cs typeface="Arial"/>
              </a:rPr>
              <a:t>method must </a:t>
            </a:r>
            <a:r>
              <a:rPr sz="1200" spc="15" dirty="0">
                <a:latin typeface="Arial"/>
                <a:cs typeface="Arial"/>
              </a:rPr>
              <a:t>return the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salary.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Self </a:t>
            </a:r>
            <a:r>
              <a:rPr spc="90" dirty="0"/>
              <a:t>Check</a:t>
            </a:r>
            <a:r>
              <a:rPr spc="-85" dirty="0"/>
              <a:t> </a:t>
            </a:r>
            <a:r>
              <a:rPr spc="15" dirty="0"/>
              <a:t>10.2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6864" y="710215"/>
            <a:ext cx="5442585" cy="68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20" dirty="0">
                <a:latin typeface="Arial"/>
                <a:cs typeface="Arial"/>
              </a:rPr>
              <a:t>Why </a:t>
            </a:r>
            <a:r>
              <a:rPr sz="1000" spc="10" dirty="0">
                <a:latin typeface="Arial"/>
                <a:cs typeface="Arial"/>
              </a:rPr>
              <a:t>can’t the </a:t>
            </a:r>
            <a:r>
              <a:rPr sz="1000" spc="15" dirty="0">
                <a:latin typeface="Courier" charset="0"/>
                <a:cs typeface="Courier" charset="0"/>
              </a:rPr>
              <a:t>average </a:t>
            </a:r>
            <a:r>
              <a:rPr sz="1000" spc="15" dirty="0">
                <a:latin typeface="Arial"/>
                <a:cs typeface="Arial"/>
              </a:rPr>
              <a:t>method have a parameter </a:t>
            </a:r>
            <a:r>
              <a:rPr sz="1000" spc="10" dirty="0">
                <a:latin typeface="Arial"/>
                <a:cs typeface="Arial"/>
              </a:rPr>
              <a:t>variable of type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5" dirty="0">
                <a:latin typeface="Courier" charset="0"/>
                <a:cs typeface="Courier" charset="0"/>
              </a:rPr>
              <a:t>Object[]</a:t>
            </a:r>
            <a:r>
              <a:rPr sz="1000" spc="15" dirty="0">
                <a:latin typeface="Arial"/>
                <a:cs typeface="Arial"/>
              </a:rPr>
              <a:t>?</a:t>
            </a:r>
            <a:endParaRPr sz="1000" dirty="0">
              <a:latin typeface="Arial"/>
              <a:cs typeface="Arial"/>
            </a:endParaRPr>
          </a:p>
          <a:p>
            <a:pPr marL="248285">
              <a:lnSpc>
                <a:spcPct val="100000"/>
              </a:lnSpc>
              <a:spcBef>
                <a:spcPts val="810"/>
              </a:spcBef>
            </a:pPr>
            <a:r>
              <a:rPr sz="1200" b="1" spc="20" dirty="0">
                <a:latin typeface="Arial"/>
                <a:cs typeface="Arial"/>
              </a:rPr>
              <a:t>Answer: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The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20" dirty="0">
                <a:latin typeface="Courier" charset="0"/>
                <a:cs typeface="Courier" charset="0"/>
              </a:rPr>
              <a:t>Object</a:t>
            </a:r>
            <a:r>
              <a:rPr sz="1200" spc="-38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class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doesn't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have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a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20" dirty="0">
                <a:latin typeface="Courier" charset="0"/>
                <a:cs typeface="Courier" charset="0"/>
              </a:rPr>
              <a:t>getMeasure</a:t>
            </a:r>
            <a:r>
              <a:rPr sz="1200" spc="-38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method,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and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the</a:t>
            </a:r>
            <a:endParaRPr sz="1200" dirty="0">
              <a:latin typeface="Arial"/>
              <a:cs typeface="Arial"/>
            </a:endParaRPr>
          </a:p>
          <a:p>
            <a:pPr marL="248285">
              <a:lnSpc>
                <a:spcPct val="100000"/>
              </a:lnSpc>
              <a:spcBef>
                <a:spcPts val="325"/>
              </a:spcBef>
            </a:pPr>
            <a:r>
              <a:rPr sz="1200" spc="20" dirty="0">
                <a:latin typeface="Courier" charset="0"/>
                <a:cs typeface="Courier" charset="0"/>
              </a:rPr>
              <a:t>average</a:t>
            </a:r>
            <a:r>
              <a:rPr sz="1200" spc="-380" dirty="0">
                <a:latin typeface="Courier" charset="0"/>
                <a:cs typeface="Courier" charset="0"/>
              </a:rPr>
              <a:t> </a:t>
            </a:r>
            <a:r>
              <a:rPr sz="1200" spc="20" dirty="0">
                <a:latin typeface="Arial"/>
                <a:cs typeface="Arial"/>
              </a:rPr>
              <a:t>method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invokes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the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20" dirty="0">
                <a:latin typeface="Courier" charset="0"/>
                <a:cs typeface="Courier" charset="0"/>
              </a:rPr>
              <a:t>getMeasure</a:t>
            </a:r>
            <a:r>
              <a:rPr sz="1200" spc="-38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method.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Self </a:t>
            </a:r>
            <a:r>
              <a:rPr spc="90" dirty="0"/>
              <a:t>Check</a:t>
            </a:r>
            <a:r>
              <a:rPr spc="-85" dirty="0"/>
              <a:t> </a:t>
            </a:r>
            <a:r>
              <a:rPr spc="15" dirty="0"/>
              <a:t>10.3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6864" y="710129"/>
            <a:ext cx="5438775" cy="68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20" dirty="0">
                <a:latin typeface="Arial"/>
                <a:cs typeface="Arial"/>
              </a:rPr>
              <a:t>Why</a:t>
            </a:r>
            <a:r>
              <a:rPr sz="1000" spc="10" dirty="0">
                <a:latin typeface="Arial"/>
                <a:cs typeface="Arial"/>
              </a:rPr>
              <a:t> can’t </a:t>
            </a:r>
            <a:r>
              <a:rPr sz="1000" spc="15" dirty="0">
                <a:latin typeface="Arial"/>
                <a:cs typeface="Arial"/>
              </a:rPr>
              <a:t>you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use</a:t>
            </a:r>
            <a:r>
              <a:rPr sz="1000" spc="10" dirty="0">
                <a:latin typeface="Arial"/>
                <a:cs typeface="Arial"/>
              </a:rPr>
              <a:t> the </a:t>
            </a:r>
            <a:r>
              <a:rPr sz="1000" spc="15" dirty="0">
                <a:latin typeface="Courier" charset="0"/>
                <a:cs typeface="Courier" charset="0"/>
              </a:rPr>
              <a:t>average</a:t>
            </a:r>
            <a:r>
              <a:rPr sz="1000" spc="-315" dirty="0">
                <a:latin typeface="Courier" charset="0"/>
                <a:cs typeface="Courier" charset="0"/>
              </a:rPr>
              <a:t> </a:t>
            </a:r>
            <a:r>
              <a:rPr sz="1000" spc="15" dirty="0">
                <a:latin typeface="Arial"/>
                <a:cs typeface="Arial"/>
              </a:rPr>
              <a:t>method</a:t>
            </a:r>
            <a:r>
              <a:rPr sz="1000" spc="10" dirty="0">
                <a:latin typeface="Arial"/>
                <a:cs typeface="Arial"/>
              </a:rPr>
              <a:t> to find the </a:t>
            </a:r>
            <a:r>
              <a:rPr sz="1000" spc="15" dirty="0">
                <a:latin typeface="Arial"/>
                <a:cs typeface="Arial"/>
              </a:rPr>
              <a:t>average</a:t>
            </a:r>
            <a:r>
              <a:rPr sz="1000" spc="10" dirty="0">
                <a:latin typeface="Arial"/>
                <a:cs typeface="Arial"/>
              </a:rPr>
              <a:t> length of </a:t>
            </a:r>
            <a:r>
              <a:rPr sz="1000" spc="15" dirty="0">
                <a:latin typeface="Courier" charset="0"/>
                <a:cs typeface="Courier" charset="0"/>
              </a:rPr>
              <a:t>String</a:t>
            </a:r>
            <a:r>
              <a:rPr sz="1000" spc="-315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objects?</a:t>
            </a:r>
            <a:endParaRPr sz="1000" dirty="0">
              <a:latin typeface="Arial"/>
              <a:cs typeface="Arial"/>
            </a:endParaRPr>
          </a:p>
          <a:p>
            <a:pPr marL="248285">
              <a:lnSpc>
                <a:spcPct val="100000"/>
              </a:lnSpc>
              <a:spcBef>
                <a:spcPts val="810"/>
              </a:spcBef>
            </a:pPr>
            <a:r>
              <a:rPr sz="1200" b="1" spc="20" dirty="0">
                <a:latin typeface="Arial"/>
                <a:cs typeface="Arial"/>
              </a:rPr>
              <a:t>Answer: </a:t>
            </a:r>
            <a:r>
              <a:rPr sz="1200" spc="20" dirty="0">
                <a:latin typeface="Arial"/>
                <a:cs typeface="Arial"/>
              </a:rPr>
              <a:t>You </a:t>
            </a:r>
            <a:r>
              <a:rPr sz="1200" spc="15" dirty="0">
                <a:latin typeface="Arial"/>
                <a:cs typeface="Arial"/>
              </a:rPr>
              <a:t>cannot modify the </a:t>
            </a:r>
            <a:r>
              <a:rPr sz="1200" spc="20" dirty="0">
                <a:latin typeface="Courier" charset="0"/>
                <a:cs typeface="Courier" charset="0"/>
              </a:rPr>
              <a:t>String</a:t>
            </a:r>
            <a:r>
              <a:rPr sz="1200" spc="-37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class to implement </a:t>
            </a:r>
            <a:r>
              <a:rPr sz="1200" spc="20" dirty="0">
                <a:latin typeface="Courier" charset="0"/>
                <a:cs typeface="Courier" charset="0"/>
              </a:rPr>
              <a:t>Measurable</a:t>
            </a:r>
            <a:endParaRPr sz="1200" dirty="0">
              <a:latin typeface="Courier" charset="0"/>
              <a:cs typeface="Courier" charset="0"/>
            </a:endParaRPr>
          </a:p>
          <a:p>
            <a:pPr marL="248285">
              <a:lnSpc>
                <a:spcPct val="100000"/>
              </a:lnSpc>
              <a:spcBef>
                <a:spcPts val="325"/>
              </a:spcBef>
            </a:pPr>
            <a:r>
              <a:rPr sz="1200" spc="20" dirty="0">
                <a:latin typeface="Arial"/>
                <a:cs typeface="Arial"/>
              </a:rPr>
              <a:t>—</a:t>
            </a:r>
            <a:r>
              <a:rPr sz="1200" spc="20" dirty="0">
                <a:latin typeface="Courier" charset="0"/>
                <a:cs typeface="Courier" charset="0"/>
              </a:rPr>
              <a:t>String</a:t>
            </a:r>
            <a:r>
              <a:rPr sz="1200" spc="-409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is </a:t>
            </a:r>
            <a:r>
              <a:rPr sz="1200" spc="20" dirty="0">
                <a:latin typeface="Arial"/>
                <a:cs typeface="Arial"/>
              </a:rPr>
              <a:t>a </a:t>
            </a:r>
            <a:r>
              <a:rPr sz="1200" spc="10" dirty="0">
                <a:latin typeface="Arial"/>
                <a:cs typeface="Arial"/>
              </a:rPr>
              <a:t>library </a:t>
            </a:r>
            <a:r>
              <a:rPr sz="1200" spc="15" dirty="0">
                <a:latin typeface="Arial"/>
                <a:cs typeface="Arial"/>
              </a:rPr>
              <a:t>class.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Self </a:t>
            </a:r>
            <a:r>
              <a:rPr spc="90" dirty="0"/>
              <a:t>Check</a:t>
            </a:r>
            <a:r>
              <a:rPr spc="-85" dirty="0"/>
              <a:t> </a:t>
            </a:r>
            <a:r>
              <a:rPr spc="15" dirty="0"/>
              <a:t>10.4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6864" y="703023"/>
            <a:ext cx="1758314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5" dirty="0">
                <a:latin typeface="Arial"/>
                <a:cs typeface="Arial"/>
              </a:rPr>
              <a:t>What </a:t>
            </a:r>
            <a:r>
              <a:rPr sz="1000" spc="10" dirty="0">
                <a:latin typeface="Arial"/>
                <a:cs typeface="Arial"/>
              </a:rPr>
              <a:t>is </a:t>
            </a:r>
            <a:r>
              <a:rPr sz="1000" spc="15" dirty="0">
                <a:latin typeface="Arial"/>
                <a:cs typeface="Arial"/>
              </a:rPr>
              <a:t>wrong </a:t>
            </a:r>
            <a:r>
              <a:rPr sz="1000" spc="10" dirty="0">
                <a:latin typeface="Arial"/>
                <a:cs typeface="Arial"/>
              </a:rPr>
              <a:t>with this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code?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0286" y="903723"/>
            <a:ext cx="5995035" cy="228268"/>
          </a:xfrm>
          <a:prstGeom prst="rect">
            <a:avLst/>
          </a:prstGeom>
          <a:ln w="7019">
            <a:solidFill>
              <a:srgbClr val="CCCCCC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40005" marR="4138929">
              <a:lnSpc>
                <a:spcPct val="100000"/>
              </a:lnSpc>
              <a:spcBef>
                <a:spcPts val="340"/>
              </a:spcBef>
            </a:pPr>
            <a:r>
              <a:rPr sz="600" spc="10" dirty="0">
                <a:latin typeface="Courier" charset="0"/>
                <a:cs typeface="Courier" charset="0"/>
              </a:rPr>
              <a:t>Measurable meas = new Measurable();  System.out.println(meas.getMeasure());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2669" y="1274263"/>
            <a:ext cx="5211445" cy="40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20" dirty="0">
                <a:latin typeface="Arial"/>
                <a:cs typeface="Arial"/>
              </a:rPr>
              <a:t>Answer: </a:t>
            </a:r>
            <a:r>
              <a:rPr sz="1200" spc="20" dirty="0">
                <a:latin typeface="Courier" charset="0"/>
                <a:cs typeface="Courier" charset="0"/>
              </a:rPr>
              <a:t>Measurable</a:t>
            </a:r>
            <a:r>
              <a:rPr sz="1200" spc="-405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is </a:t>
            </a:r>
            <a:r>
              <a:rPr sz="1200" spc="15" dirty="0">
                <a:latin typeface="Arial"/>
                <a:cs typeface="Arial"/>
              </a:rPr>
              <a:t>not </a:t>
            </a:r>
            <a:r>
              <a:rPr sz="1200" spc="20" dirty="0">
                <a:latin typeface="Arial"/>
                <a:cs typeface="Arial"/>
              </a:rPr>
              <a:t>a </a:t>
            </a:r>
            <a:r>
              <a:rPr sz="1200" spc="15" dirty="0">
                <a:latin typeface="Arial"/>
                <a:cs typeface="Arial"/>
              </a:rPr>
              <a:t>class. </a:t>
            </a:r>
            <a:r>
              <a:rPr sz="1200" spc="20" dirty="0">
                <a:latin typeface="Arial"/>
                <a:cs typeface="Arial"/>
              </a:rPr>
              <a:t>You </a:t>
            </a:r>
            <a:r>
              <a:rPr sz="1200" spc="15" dirty="0">
                <a:latin typeface="Arial"/>
                <a:cs typeface="Arial"/>
              </a:rPr>
              <a:t>cannot construct objects of type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200" spc="20" dirty="0">
                <a:latin typeface="Courier" charset="0"/>
                <a:cs typeface="Courier" charset="0"/>
              </a:rPr>
              <a:t>Measurable</a:t>
            </a:r>
            <a:r>
              <a:rPr sz="1200" spc="20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0" dirty="0"/>
              <a:t>Chapter</a:t>
            </a:r>
            <a:r>
              <a:rPr spc="-55" dirty="0"/>
              <a:t> </a:t>
            </a:r>
            <a:r>
              <a:rPr spc="120" dirty="0"/>
              <a:t>Goals</a:t>
            </a:r>
          </a:p>
        </p:txBody>
      </p:sp>
      <p:sp>
        <p:nvSpPr>
          <p:cNvPr id="3" name="object 3"/>
          <p:cNvSpPr/>
          <p:nvPr/>
        </p:nvSpPr>
        <p:spPr>
          <a:xfrm>
            <a:off x="712941" y="733996"/>
            <a:ext cx="2744597" cy="28358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7834" y="381874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7834" y="407845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7834" y="433115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7834" y="459086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02669" y="3711968"/>
            <a:ext cx="4369435" cy="973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20" dirty="0">
                <a:latin typeface="Arial"/>
                <a:cs typeface="Arial"/>
              </a:rPr>
              <a:t>To be </a:t>
            </a:r>
            <a:r>
              <a:rPr sz="1200" spc="15" dirty="0">
                <a:latin typeface="Arial"/>
                <a:cs typeface="Arial"/>
              </a:rPr>
              <a:t>able to declare </a:t>
            </a:r>
            <a:r>
              <a:rPr sz="1200" spc="20" dirty="0">
                <a:latin typeface="Arial"/>
                <a:cs typeface="Arial"/>
              </a:rPr>
              <a:t>and use </a:t>
            </a:r>
            <a:r>
              <a:rPr sz="1200" spc="15" dirty="0">
                <a:latin typeface="Arial"/>
                <a:cs typeface="Arial"/>
              </a:rPr>
              <a:t>interface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types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38200"/>
              </a:lnSpc>
              <a:spcBef>
                <a:spcPts val="55"/>
              </a:spcBef>
            </a:pPr>
            <a:r>
              <a:rPr sz="1200" spc="20" dirty="0">
                <a:latin typeface="Arial"/>
                <a:cs typeface="Arial"/>
              </a:rPr>
              <a:t>To </a:t>
            </a:r>
            <a:r>
              <a:rPr sz="1200" spc="15" dirty="0">
                <a:latin typeface="Arial"/>
                <a:cs typeface="Arial"/>
              </a:rPr>
              <a:t>appreciate </a:t>
            </a:r>
            <a:r>
              <a:rPr sz="1200" spc="20" dirty="0">
                <a:latin typeface="Arial"/>
                <a:cs typeface="Arial"/>
              </a:rPr>
              <a:t>how </a:t>
            </a:r>
            <a:r>
              <a:rPr sz="1200" spc="15" dirty="0">
                <a:latin typeface="Arial"/>
                <a:cs typeface="Arial"/>
              </a:rPr>
              <a:t>interfaces </a:t>
            </a:r>
            <a:r>
              <a:rPr sz="1200" spc="20" dirty="0">
                <a:latin typeface="Arial"/>
                <a:cs typeface="Arial"/>
              </a:rPr>
              <a:t>can be used </a:t>
            </a:r>
            <a:r>
              <a:rPr sz="1200" spc="15" dirty="0">
                <a:latin typeface="Arial"/>
                <a:cs typeface="Arial"/>
              </a:rPr>
              <a:t>to decouple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classes  </a:t>
            </a:r>
            <a:r>
              <a:rPr sz="1200" spc="20" dirty="0">
                <a:latin typeface="Arial"/>
                <a:cs typeface="Arial"/>
              </a:rPr>
              <a:t>To </a:t>
            </a:r>
            <a:r>
              <a:rPr sz="1200" spc="15" dirty="0">
                <a:latin typeface="Arial"/>
                <a:cs typeface="Arial"/>
              </a:rPr>
              <a:t>learn </a:t>
            </a:r>
            <a:r>
              <a:rPr sz="1200" spc="20" dirty="0">
                <a:latin typeface="Arial"/>
                <a:cs typeface="Arial"/>
              </a:rPr>
              <a:t>how </a:t>
            </a:r>
            <a:r>
              <a:rPr sz="1200" spc="15" dirty="0">
                <a:latin typeface="Arial"/>
                <a:cs typeface="Arial"/>
              </a:rPr>
              <a:t>to implement helper classes </a:t>
            </a:r>
            <a:r>
              <a:rPr sz="1200" spc="20" dirty="0">
                <a:latin typeface="Arial"/>
                <a:cs typeface="Arial"/>
              </a:rPr>
              <a:t>as </a:t>
            </a:r>
            <a:r>
              <a:rPr sz="1200" spc="15" dirty="0">
                <a:latin typeface="Arial"/>
                <a:cs typeface="Arial"/>
              </a:rPr>
              <a:t>inner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classes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200" spc="20" dirty="0">
                <a:latin typeface="Arial"/>
                <a:cs typeface="Arial"/>
              </a:rPr>
              <a:t>To </a:t>
            </a:r>
            <a:r>
              <a:rPr sz="1200" spc="15" dirty="0">
                <a:latin typeface="Arial"/>
                <a:cs typeface="Arial"/>
              </a:rPr>
              <a:t>implement event listeners </a:t>
            </a:r>
            <a:r>
              <a:rPr sz="1200" spc="10" dirty="0">
                <a:latin typeface="Arial"/>
                <a:cs typeface="Arial"/>
              </a:rPr>
              <a:t>in </a:t>
            </a:r>
            <a:r>
              <a:rPr sz="1200" spc="15" dirty="0">
                <a:latin typeface="Arial"/>
                <a:cs typeface="Arial"/>
              </a:rPr>
              <a:t>graphical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applications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Self </a:t>
            </a:r>
            <a:r>
              <a:rPr spc="90" dirty="0"/>
              <a:t>Check</a:t>
            </a:r>
            <a:r>
              <a:rPr spc="-85" dirty="0"/>
              <a:t> </a:t>
            </a:r>
            <a:r>
              <a:rPr spc="15" dirty="0"/>
              <a:t>10.5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6864" y="702937"/>
            <a:ext cx="1758314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5" dirty="0">
                <a:latin typeface="Arial"/>
                <a:cs typeface="Arial"/>
              </a:rPr>
              <a:t>What </a:t>
            </a:r>
            <a:r>
              <a:rPr sz="1000" spc="10" dirty="0">
                <a:latin typeface="Arial"/>
                <a:cs typeface="Arial"/>
              </a:rPr>
              <a:t>is </a:t>
            </a:r>
            <a:r>
              <a:rPr sz="1000" spc="15" dirty="0">
                <a:latin typeface="Arial"/>
                <a:cs typeface="Arial"/>
              </a:rPr>
              <a:t>wrong </a:t>
            </a:r>
            <a:r>
              <a:rPr sz="1000" spc="10" dirty="0">
                <a:latin typeface="Arial"/>
                <a:cs typeface="Arial"/>
              </a:rPr>
              <a:t>with this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code?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0286" y="903636"/>
            <a:ext cx="5995035" cy="228268"/>
          </a:xfrm>
          <a:prstGeom prst="rect">
            <a:avLst/>
          </a:prstGeom>
          <a:ln w="7019">
            <a:solidFill>
              <a:srgbClr val="CCCCCC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40005" marR="3617595">
              <a:lnSpc>
                <a:spcPct val="100000"/>
              </a:lnSpc>
              <a:spcBef>
                <a:spcPts val="340"/>
              </a:spcBef>
            </a:pPr>
            <a:r>
              <a:rPr sz="600" spc="10" dirty="0">
                <a:latin typeface="Courier" charset="0"/>
                <a:cs typeface="Courier" charset="0"/>
              </a:rPr>
              <a:t>Measurable meas = new Country("Uruguay", 176220);  System.out.println(meas.getName());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2669" y="1274176"/>
            <a:ext cx="5153660" cy="40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20" dirty="0">
                <a:latin typeface="Arial"/>
                <a:cs typeface="Arial"/>
              </a:rPr>
              <a:t>Answer: </a:t>
            </a:r>
            <a:r>
              <a:rPr sz="1200" spc="20" dirty="0">
                <a:latin typeface="Arial"/>
                <a:cs typeface="Arial"/>
              </a:rPr>
              <a:t>The </a:t>
            </a:r>
            <a:r>
              <a:rPr sz="1200" spc="15" dirty="0">
                <a:latin typeface="Arial"/>
                <a:cs typeface="Arial"/>
              </a:rPr>
              <a:t>variable </a:t>
            </a:r>
            <a:r>
              <a:rPr sz="1200" spc="20" dirty="0">
                <a:latin typeface="Courier" charset="0"/>
                <a:cs typeface="Courier" charset="0"/>
              </a:rPr>
              <a:t>meas</a:t>
            </a:r>
            <a:r>
              <a:rPr sz="1200" spc="-470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is </a:t>
            </a:r>
            <a:r>
              <a:rPr sz="1200" spc="15" dirty="0">
                <a:latin typeface="Arial"/>
                <a:cs typeface="Arial"/>
              </a:rPr>
              <a:t>of type </a:t>
            </a:r>
            <a:r>
              <a:rPr sz="1200" spc="20" dirty="0">
                <a:latin typeface="Courier" charset="0"/>
                <a:cs typeface="Courier" charset="0"/>
              </a:rPr>
              <a:t>Measurable</a:t>
            </a:r>
            <a:r>
              <a:rPr sz="1200" spc="20" dirty="0">
                <a:latin typeface="Arial"/>
                <a:cs typeface="Arial"/>
              </a:rPr>
              <a:t>, and </a:t>
            </a:r>
            <a:r>
              <a:rPr sz="1200" spc="15" dirty="0">
                <a:latin typeface="Arial"/>
                <a:cs typeface="Arial"/>
              </a:rPr>
              <a:t>that type </a:t>
            </a:r>
            <a:r>
              <a:rPr sz="1200" spc="20" dirty="0">
                <a:latin typeface="Arial"/>
                <a:cs typeface="Arial"/>
              </a:rPr>
              <a:t>has no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200" spc="20" dirty="0">
                <a:latin typeface="Courier" charset="0"/>
                <a:cs typeface="Courier" charset="0"/>
              </a:rPr>
              <a:t>getName</a:t>
            </a:r>
            <a:r>
              <a:rPr sz="1200" spc="-43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method.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5" dirty="0"/>
              <a:t>Converting </a:t>
            </a:r>
            <a:r>
              <a:rPr spc="80" dirty="0"/>
              <a:t>From </a:t>
            </a:r>
            <a:r>
              <a:rPr spc="140" dirty="0"/>
              <a:t>Classes </a:t>
            </a:r>
            <a:r>
              <a:rPr spc="65" dirty="0"/>
              <a:t>to</a:t>
            </a:r>
            <a:r>
              <a:rPr spc="-204" dirty="0"/>
              <a:t> </a:t>
            </a:r>
            <a:r>
              <a:rPr spc="70" dirty="0"/>
              <a:t>Interfaces</a:t>
            </a:r>
          </a:p>
        </p:txBody>
      </p:sp>
      <p:sp>
        <p:nvSpPr>
          <p:cNvPr id="3" name="object 3"/>
          <p:cNvSpPr/>
          <p:nvPr/>
        </p:nvSpPr>
        <p:spPr>
          <a:xfrm>
            <a:off x="677834" y="82621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7834" y="130352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2669" y="684692"/>
            <a:ext cx="5161280" cy="938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6195">
              <a:lnSpc>
                <a:spcPct val="119000"/>
              </a:lnSpc>
            </a:pPr>
            <a:r>
              <a:rPr sz="1200" spc="20" dirty="0">
                <a:latin typeface="Arial"/>
                <a:cs typeface="Arial"/>
              </a:rPr>
              <a:t>You can </a:t>
            </a:r>
            <a:r>
              <a:rPr sz="1200" spc="15" dirty="0">
                <a:latin typeface="Arial"/>
                <a:cs typeface="Arial"/>
              </a:rPr>
              <a:t>convert from </a:t>
            </a:r>
            <a:r>
              <a:rPr sz="1200" spc="20" dirty="0">
                <a:latin typeface="Arial"/>
                <a:cs typeface="Arial"/>
              </a:rPr>
              <a:t>a </a:t>
            </a:r>
            <a:r>
              <a:rPr sz="1200" spc="15" dirty="0">
                <a:latin typeface="Arial"/>
                <a:cs typeface="Arial"/>
              </a:rPr>
              <a:t>class type to </a:t>
            </a:r>
            <a:r>
              <a:rPr sz="1200" spc="20" dirty="0">
                <a:latin typeface="Arial"/>
                <a:cs typeface="Arial"/>
              </a:rPr>
              <a:t>an </a:t>
            </a:r>
            <a:r>
              <a:rPr sz="1200" spc="15" dirty="0">
                <a:latin typeface="Arial"/>
                <a:cs typeface="Arial"/>
              </a:rPr>
              <a:t>interface type, provided the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class  implements the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interface.</a:t>
            </a:r>
            <a:endParaRPr sz="1200" dirty="0">
              <a:latin typeface="Arial"/>
              <a:cs typeface="Arial"/>
            </a:endParaRPr>
          </a:p>
          <a:p>
            <a:pPr marL="12700" marR="5080">
              <a:lnSpc>
                <a:spcPct val="122800"/>
              </a:lnSpc>
              <a:spcBef>
                <a:spcPts val="275"/>
              </a:spcBef>
            </a:pPr>
            <a:r>
              <a:rPr sz="1200" spc="25" dirty="0">
                <a:latin typeface="Arial"/>
                <a:cs typeface="Arial"/>
              </a:rPr>
              <a:t>A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20" dirty="0">
                <a:latin typeface="Courier" charset="0"/>
                <a:cs typeface="Courier" charset="0"/>
              </a:rPr>
              <a:t>Measurable</a:t>
            </a:r>
            <a:r>
              <a:rPr sz="1200" spc="-38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variable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can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refer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to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an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object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of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the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20" dirty="0">
                <a:latin typeface="Courier" charset="0"/>
                <a:cs typeface="Courier" charset="0"/>
              </a:rPr>
              <a:t>BankAccount</a:t>
            </a:r>
            <a:r>
              <a:rPr sz="1200" spc="-38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class  </a:t>
            </a:r>
            <a:r>
              <a:rPr sz="1200" spc="20" dirty="0">
                <a:latin typeface="Arial"/>
                <a:cs typeface="Arial"/>
              </a:rPr>
              <a:t>because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20" dirty="0">
                <a:latin typeface="Courier" charset="0"/>
                <a:cs typeface="Courier" charset="0"/>
              </a:rPr>
              <a:t>BankAccount</a:t>
            </a:r>
            <a:r>
              <a:rPr sz="1200" spc="-38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implements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the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20" dirty="0">
                <a:latin typeface="Courier" charset="0"/>
                <a:cs typeface="Courier" charset="0"/>
              </a:rPr>
              <a:t>Measurable</a:t>
            </a:r>
            <a:r>
              <a:rPr sz="1200" spc="-38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interface: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1729" y="1682564"/>
            <a:ext cx="5580380" cy="282129"/>
          </a:xfrm>
          <a:prstGeom prst="rect">
            <a:avLst/>
          </a:prstGeom>
          <a:ln w="7019">
            <a:solidFill>
              <a:srgbClr val="CCCCC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43815" marR="3020060">
              <a:lnSpc>
                <a:spcPts val="880"/>
              </a:lnSpc>
              <a:spcBef>
                <a:spcPts val="400"/>
              </a:spcBef>
            </a:pPr>
            <a:r>
              <a:rPr sz="750" spc="-5" dirty="0">
                <a:latin typeface="Courier" charset="0"/>
                <a:cs typeface="Courier" charset="0"/>
              </a:rPr>
              <a:t>BankAccount account = new</a:t>
            </a:r>
            <a:r>
              <a:rPr sz="750" spc="-7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BankAccount(1000);  Measurable meas = account; //</a:t>
            </a:r>
            <a:r>
              <a:rPr sz="750" spc="-90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OK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7834" y="218093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02669" y="2032465"/>
            <a:ext cx="5420360" cy="467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800"/>
              </a:lnSpc>
            </a:pPr>
            <a:r>
              <a:rPr sz="1200" spc="25" dirty="0">
                <a:latin typeface="Arial"/>
                <a:cs typeface="Arial"/>
              </a:rPr>
              <a:t>A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20" dirty="0">
                <a:latin typeface="Courier" charset="0"/>
                <a:cs typeface="Courier" charset="0"/>
              </a:rPr>
              <a:t>Measurable</a:t>
            </a:r>
            <a:r>
              <a:rPr sz="1200" spc="-38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variable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can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refer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to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an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object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of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the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20" dirty="0">
                <a:latin typeface="Courier" charset="0"/>
                <a:cs typeface="Courier" charset="0"/>
              </a:rPr>
              <a:t>Country</a:t>
            </a:r>
            <a:r>
              <a:rPr sz="1200" spc="-38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class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because  </a:t>
            </a:r>
            <a:r>
              <a:rPr sz="1200" spc="15" dirty="0">
                <a:latin typeface="Arial"/>
                <a:cs typeface="Arial"/>
              </a:rPr>
              <a:t>that class also implements the </a:t>
            </a:r>
            <a:r>
              <a:rPr sz="1200" spc="20" dirty="0">
                <a:latin typeface="Courier" charset="0"/>
                <a:cs typeface="Courier" charset="0"/>
              </a:rPr>
              <a:t>Measurable</a:t>
            </a:r>
            <a:r>
              <a:rPr sz="1200" spc="-395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interface: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1729" y="2559975"/>
            <a:ext cx="5580380" cy="282129"/>
          </a:xfrm>
          <a:prstGeom prst="rect">
            <a:avLst/>
          </a:prstGeom>
          <a:ln w="7019">
            <a:solidFill>
              <a:srgbClr val="CCCCC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43815" marR="2735580">
              <a:lnSpc>
                <a:spcPts val="880"/>
              </a:lnSpc>
              <a:spcBef>
                <a:spcPts val="400"/>
              </a:spcBef>
            </a:pPr>
            <a:r>
              <a:rPr sz="750" spc="-5" dirty="0">
                <a:latin typeface="Courier" charset="0"/>
                <a:cs typeface="Courier" charset="0"/>
              </a:rPr>
              <a:t>Country uruguay = new Country("Uruguay",</a:t>
            </a:r>
            <a:r>
              <a:rPr sz="750" spc="-7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176220);  Measurable meas = uruguay; // Also</a:t>
            </a:r>
            <a:r>
              <a:rPr sz="750" spc="-8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OK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7834" y="305834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02669" y="2909877"/>
            <a:ext cx="5233670" cy="467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800"/>
              </a:lnSpc>
            </a:pPr>
            <a:r>
              <a:rPr sz="1200" spc="25" dirty="0">
                <a:latin typeface="Arial"/>
                <a:cs typeface="Arial"/>
              </a:rPr>
              <a:t>A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20" dirty="0">
                <a:latin typeface="Courier" charset="0"/>
                <a:cs typeface="Courier" charset="0"/>
              </a:rPr>
              <a:t>Measurable</a:t>
            </a:r>
            <a:r>
              <a:rPr sz="1200" spc="-38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variable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b="1" spc="20" dirty="0">
                <a:latin typeface="Arial"/>
                <a:cs typeface="Arial"/>
              </a:rPr>
              <a:t>cannot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refer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to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an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object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of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the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20" dirty="0">
                <a:latin typeface="Courier" charset="0"/>
                <a:cs typeface="Courier" charset="0"/>
              </a:rPr>
              <a:t>Rectangle</a:t>
            </a:r>
            <a:r>
              <a:rPr sz="1200" spc="-38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class  </a:t>
            </a:r>
            <a:r>
              <a:rPr sz="1200" spc="20" dirty="0">
                <a:latin typeface="Arial"/>
                <a:cs typeface="Arial"/>
              </a:rPr>
              <a:t>because </a:t>
            </a:r>
            <a:r>
              <a:rPr sz="1200" spc="20" dirty="0">
                <a:latin typeface="Courier" charset="0"/>
                <a:cs typeface="Courier" charset="0"/>
              </a:rPr>
              <a:t>Rectangle</a:t>
            </a:r>
            <a:r>
              <a:rPr sz="1200" spc="-405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doesn't implement </a:t>
            </a:r>
            <a:r>
              <a:rPr sz="1200" spc="20" dirty="0">
                <a:latin typeface="Courier" charset="0"/>
                <a:cs typeface="Courier" charset="0"/>
              </a:rPr>
              <a:t>Measurable</a:t>
            </a:r>
            <a:r>
              <a:rPr sz="1200" spc="20" dirty="0">
                <a:latin typeface="Arial"/>
                <a:cs typeface="Arial"/>
              </a:rPr>
              <a:t>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1729" y="3437386"/>
            <a:ext cx="5580380" cy="160941"/>
          </a:xfrm>
          <a:prstGeom prst="rect">
            <a:avLst/>
          </a:prstGeom>
          <a:ln w="7019">
            <a:solidFill>
              <a:srgbClr val="CCCCCC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55"/>
              </a:spcBef>
            </a:pPr>
            <a:r>
              <a:rPr sz="750" spc="-5" dirty="0">
                <a:latin typeface="Courier" charset="0"/>
                <a:cs typeface="Courier" charset="0"/>
              </a:rPr>
              <a:t>Measurable meas = new Rectangle(5, 10, 20, 30); //</a:t>
            </a:r>
            <a:r>
              <a:rPr sz="750" spc="-7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ERROR</a:t>
            </a:r>
            <a:endParaRPr sz="7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Variables </a:t>
            </a:r>
            <a:r>
              <a:rPr spc="95" dirty="0"/>
              <a:t>of </a:t>
            </a:r>
            <a:r>
              <a:rPr spc="150" dirty="0"/>
              <a:t>Class </a:t>
            </a:r>
            <a:r>
              <a:rPr spc="110" dirty="0"/>
              <a:t>and </a:t>
            </a:r>
            <a:r>
              <a:rPr spc="50" dirty="0"/>
              <a:t>Interface</a:t>
            </a:r>
            <a:r>
              <a:rPr spc="-320" dirty="0"/>
              <a:t> </a:t>
            </a:r>
            <a:r>
              <a:rPr spc="114" dirty="0"/>
              <a:t>Types</a:t>
            </a:r>
          </a:p>
        </p:txBody>
      </p:sp>
      <p:sp>
        <p:nvSpPr>
          <p:cNvPr id="3" name="object 3"/>
          <p:cNvSpPr/>
          <p:nvPr/>
        </p:nvSpPr>
        <p:spPr>
          <a:xfrm>
            <a:off x="818233" y="712939"/>
            <a:ext cx="4527537" cy="1354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9832" y="2193404"/>
            <a:ext cx="309308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Figure </a:t>
            </a:r>
            <a:r>
              <a:rPr sz="1200" b="1" spc="20" dirty="0">
                <a:latin typeface="Arial"/>
                <a:cs typeface="Arial"/>
              </a:rPr>
              <a:t>2 </a:t>
            </a:r>
            <a:r>
              <a:rPr sz="1200" spc="20" dirty="0">
                <a:latin typeface="Arial"/>
                <a:cs typeface="Arial"/>
              </a:rPr>
              <a:t>Two </a:t>
            </a:r>
            <a:r>
              <a:rPr sz="1200" spc="15" dirty="0">
                <a:latin typeface="Arial"/>
                <a:cs typeface="Arial"/>
              </a:rPr>
              <a:t>references to the </a:t>
            </a:r>
            <a:r>
              <a:rPr sz="1200" spc="20" dirty="0">
                <a:latin typeface="Arial"/>
                <a:cs typeface="Arial"/>
              </a:rPr>
              <a:t>same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object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18233" y="2685406"/>
            <a:ext cx="3537800" cy="9335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7834" y="455336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2669" y="3780134"/>
            <a:ext cx="5628005" cy="1085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545" marR="294005">
              <a:lnSpc>
                <a:spcPts val="1220"/>
              </a:lnSpc>
            </a:pPr>
            <a:r>
              <a:rPr sz="1200" b="1" spc="15" dirty="0">
                <a:latin typeface="Arial"/>
                <a:cs typeface="Arial"/>
              </a:rPr>
              <a:t>Figure </a:t>
            </a:r>
            <a:r>
              <a:rPr sz="1200" b="1" spc="20" dirty="0">
                <a:latin typeface="Arial"/>
                <a:cs typeface="Arial"/>
              </a:rPr>
              <a:t>3 </a:t>
            </a:r>
            <a:r>
              <a:rPr sz="1200" spc="20" dirty="0">
                <a:latin typeface="Arial"/>
                <a:cs typeface="Arial"/>
              </a:rPr>
              <a:t>An </a:t>
            </a:r>
            <a:r>
              <a:rPr sz="1200" spc="15" dirty="0">
                <a:latin typeface="Arial"/>
                <a:cs typeface="Arial"/>
              </a:rPr>
              <a:t>Interface Reference </a:t>
            </a:r>
            <a:r>
              <a:rPr sz="1200" spc="20" dirty="0">
                <a:latin typeface="Arial"/>
                <a:cs typeface="Arial"/>
              </a:rPr>
              <a:t>Can </a:t>
            </a:r>
            <a:r>
              <a:rPr sz="1200" spc="15" dirty="0">
                <a:latin typeface="Arial"/>
                <a:cs typeface="Arial"/>
              </a:rPr>
              <a:t>Refer to </a:t>
            </a:r>
            <a:r>
              <a:rPr sz="1200" spc="20" dirty="0">
                <a:latin typeface="Arial"/>
                <a:cs typeface="Arial"/>
              </a:rPr>
              <a:t>an </a:t>
            </a:r>
            <a:r>
              <a:rPr sz="1200" spc="15" dirty="0">
                <a:latin typeface="Arial"/>
                <a:cs typeface="Arial"/>
              </a:rPr>
              <a:t>Object of </a:t>
            </a:r>
            <a:r>
              <a:rPr sz="1200" spc="20" dirty="0">
                <a:latin typeface="Arial"/>
                <a:cs typeface="Arial"/>
              </a:rPr>
              <a:t>Any </a:t>
            </a:r>
            <a:r>
              <a:rPr sz="1200" spc="15" dirty="0">
                <a:latin typeface="Arial"/>
                <a:cs typeface="Arial"/>
              </a:rPr>
              <a:t>Class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that  Implements the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Interface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5080">
              <a:lnSpc>
                <a:spcPct val="119000"/>
              </a:lnSpc>
            </a:pPr>
            <a:r>
              <a:rPr sz="1200" spc="20" dirty="0">
                <a:latin typeface="Arial"/>
                <a:cs typeface="Arial"/>
              </a:rPr>
              <a:t>Method </a:t>
            </a:r>
            <a:r>
              <a:rPr sz="1200" spc="15" dirty="0">
                <a:latin typeface="Arial"/>
                <a:cs typeface="Arial"/>
              </a:rPr>
              <a:t>calls </a:t>
            </a:r>
            <a:r>
              <a:rPr sz="1200" spc="20" dirty="0">
                <a:latin typeface="Arial"/>
                <a:cs typeface="Arial"/>
              </a:rPr>
              <a:t>on an </a:t>
            </a:r>
            <a:r>
              <a:rPr sz="1200" spc="15" dirty="0">
                <a:latin typeface="Arial"/>
                <a:cs typeface="Arial"/>
              </a:rPr>
              <a:t>interface reference are polymorphic. </a:t>
            </a:r>
            <a:r>
              <a:rPr sz="1200" spc="20" dirty="0">
                <a:latin typeface="Arial"/>
                <a:cs typeface="Arial"/>
              </a:rPr>
              <a:t>The </a:t>
            </a:r>
            <a:r>
              <a:rPr sz="1200" spc="15" dirty="0">
                <a:latin typeface="Arial"/>
                <a:cs typeface="Arial"/>
              </a:rPr>
              <a:t>appropriate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method  </a:t>
            </a:r>
            <a:r>
              <a:rPr sz="1200" spc="10" dirty="0">
                <a:latin typeface="Arial"/>
                <a:cs typeface="Arial"/>
              </a:rPr>
              <a:t>is </a:t>
            </a:r>
            <a:r>
              <a:rPr sz="1200" spc="15" dirty="0">
                <a:latin typeface="Arial"/>
                <a:cs typeface="Arial"/>
              </a:rPr>
              <a:t>determined at run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time.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5" dirty="0"/>
              <a:t>Casting </a:t>
            </a:r>
            <a:r>
              <a:rPr spc="105" dirty="0"/>
              <a:t>from </a:t>
            </a:r>
            <a:r>
              <a:rPr spc="70" dirty="0"/>
              <a:t>Interfaces </a:t>
            </a:r>
            <a:r>
              <a:rPr spc="65" dirty="0"/>
              <a:t>to</a:t>
            </a:r>
            <a:r>
              <a:rPr spc="-215" dirty="0"/>
              <a:t> </a:t>
            </a:r>
            <a:r>
              <a:rPr spc="140" dirty="0"/>
              <a:t>Classes</a:t>
            </a:r>
          </a:p>
        </p:txBody>
      </p:sp>
      <p:sp>
        <p:nvSpPr>
          <p:cNvPr id="3" name="object 3"/>
          <p:cNvSpPr/>
          <p:nvPr/>
        </p:nvSpPr>
        <p:spPr>
          <a:xfrm>
            <a:off x="677834" y="82595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2669" y="719180"/>
            <a:ext cx="370522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20" dirty="0">
                <a:latin typeface="Arial"/>
                <a:cs typeface="Arial"/>
              </a:rPr>
              <a:t>Method </a:t>
            </a:r>
            <a:r>
              <a:rPr sz="1200" spc="15" dirty="0">
                <a:latin typeface="Arial"/>
                <a:cs typeface="Arial"/>
              </a:rPr>
              <a:t>to return the object with the largest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measure: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1729" y="973356"/>
            <a:ext cx="5580380" cy="1341120"/>
          </a:xfrm>
          <a:prstGeom prst="rect">
            <a:avLst/>
          </a:prstGeom>
          <a:ln w="7019">
            <a:solidFill>
              <a:srgbClr val="CCCCCC"/>
            </a:solidFill>
          </a:ln>
        </p:spPr>
        <p:txBody>
          <a:bodyPr vert="horz" wrap="square" lIns="0" tIns="23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"/>
              </a:spcBef>
            </a:pPr>
            <a:endParaRPr sz="400" dirty="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</a:pPr>
            <a:r>
              <a:rPr sz="500" spc="10" dirty="0">
                <a:latin typeface="Courier" charset="0"/>
                <a:cs typeface="Courier" charset="0"/>
              </a:rPr>
              <a:t>public static Measurable larger(Measurable obj1, Measurable obj2)</a:t>
            </a:r>
            <a:endParaRPr sz="5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284"/>
              </a:spcBef>
            </a:pPr>
            <a:r>
              <a:rPr sz="500" spc="10" dirty="0">
                <a:latin typeface="Courier" charset="0"/>
                <a:cs typeface="Courier" charset="0"/>
              </a:rPr>
              <a:t>{</a:t>
            </a:r>
            <a:endParaRPr sz="500" dirty="0">
              <a:latin typeface="Courier" charset="0"/>
              <a:cs typeface="Courier" charset="0"/>
            </a:endParaRPr>
          </a:p>
          <a:p>
            <a:pPr marL="163195">
              <a:lnSpc>
                <a:spcPct val="100000"/>
              </a:lnSpc>
              <a:spcBef>
                <a:spcPts val="284"/>
              </a:spcBef>
            </a:pPr>
            <a:r>
              <a:rPr sz="500" spc="10" dirty="0">
                <a:latin typeface="Courier" charset="0"/>
                <a:cs typeface="Courier" charset="0"/>
              </a:rPr>
              <a:t>if (obj1.getMeasure() &gt;</a:t>
            </a:r>
            <a:r>
              <a:rPr sz="500" spc="-25" dirty="0">
                <a:latin typeface="Courier" charset="0"/>
                <a:cs typeface="Courier" charset="0"/>
              </a:rPr>
              <a:t> </a:t>
            </a:r>
            <a:r>
              <a:rPr sz="500" spc="10" dirty="0">
                <a:latin typeface="Courier" charset="0"/>
                <a:cs typeface="Courier" charset="0"/>
              </a:rPr>
              <a:t>obj2.getMeasure())</a:t>
            </a:r>
            <a:endParaRPr sz="500" dirty="0">
              <a:latin typeface="Courier" charset="0"/>
              <a:cs typeface="Courier" charset="0"/>
            </a:endParaRPr>
          </a:p>
          <a:p>
            <a:pPr marL="163195">
              <a:lnSpc>
                <a:spcPct val="100000"/>
              </a:lnSpc>
              <a:spcBef>
                <a:spcPts val="284"/>
              </a:spcBef>
            </a:pPr>
            <a:r>
              <a:rPr sz="500" spc="10" dirty="0">
                <a:latin typeface="Courier" charset="0"/>
                <a:cs typeface="Courier" charset="0"/>
              </a:rPr>
              <a:t>{</a:t>
            </a:r>
            <a:endParaRPr sz="500" dirty="0">
              <a:latin typeface="Courier" charset="0"/>
              <a:cs typeface="Courier" charset="0"/>
            </a:endParaRPr>
          </a:p>
          <a:p>
            <a:pPr marL="282575">
              <a:lnSpc>
                <a:spcPct val="100000"/>
              </a:lnSpc>
              <a:spcBef>
                <a:spcPts val="284"/>
              </a:spcBef>
            </a:pPr>
            <a:r>
              <a:rPr sz="500" spc="10" dirty="0">
                <a:latin typeface="Courier" charset="0"/>
                <a:cs typeface="Courier" charset="0"/>
              </a:rPr>
              <a:t>return</a:t>
            </a:r>
            <a:r>
              <a:rPr sz="500" spc="-75" dirty="0">
                <a:latin typeface="Courier" charset="0"/>
                <a:cs typeface="Courier" charset="0"/>
              </a:rPr>
              <a:t> </a:t>
            </a:r>
            <a:r>
              <a:rPr sz="500" spc="10" dirty="0">
                <a:latin typeface="Courier" charset="0"/>
                <a:cs typeface="Courier" charset="0"/>
              </a:rPr>
              <a:t>obj1;</a:t>
            </a:r>
            <a:endParaRPr sz="500" dirty="0">
              <a:latin typeface="Courier" charset="0"/>
              <a:cs typeface="Courier" charset="0"/>
            </a:endParaRPr>
          </a:p>
          <a:p>
            <a:pPr marL="163195">
              <a:lnSpc>
                <a:spcPct val="100000"/>
              </a:lnSpc>
              <a:spcBef>
                <a:spcPts val="284"/>
              </a:spcBef>
            </a:pPr>
            <a:r>
              <a:rPr sz="500" spc="10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  <a:p>
            <a:pPr marL="163195">
              <a:lnSpc>
                <a:spcPct val="100000"/>
              </a:lnSpc>
              <a:spcBef>
                <a:spcPts val="284"/>
              </a:spcBef>
            </a:pPr>
            <a:r>
              <a:rPr sz="500" spc="10" dirty="0">
                <a:latin typeface="Courier" charset="0"/>
                <a:cs typeface="Courier" charset="0"/>
              </a:rPr>
              <a:t>else</a:t>
            </a:r>
            <a:endParaRPr sz="500" dirty="0">
              <a:latin typeface="Courier" charset="0"/>
              <a:cs typeface="Courier" charset="0"/>
            </a:endParaRPr>
          </a:p>
          <a:p>
            <a:pPr marL="163195">
              <a:lnSpc>
                <a:spcPct val="100000"/>
              </a:lnSpc>
              <a:spcBef>
                <a:spcPts val="284"/>
              </a:spcBef>
            </a:pPr>
            <a:r>
              <a:rPr sz="500" spc="10" dirty="0">
                <a:latin typeface="Courier" charset="0"/>
                <a:cs typeface="Courier" charset="0"/>
              </a:rPr>
              <a:t>{</a:t>
            </a:r>
            <a:endParaRPr sz="500" dirty="0">
              <a:latin typeface="Courier" charset="0"/>
              <a:cs typeface="Courier" charset="0"/>
            </a:endParaRPr>
          </a:p>
          <a:p>
            <a:pPr marL="282575">
              <a:lnSpc>
                <a:spcPct val="100000"/>
              </a:lnSpc>
              <a:spcBef>
                <a:spcPts val="284"/>
              </a:spcBef>
            </a:pPr>
            <a:r>
              <a:rPr sz="500" spc="10" dirty="0">
                <a:latin typeface="Courier" charset="0"/>
                <a:cs typeface="Courier" charset="0"/>
              </a:rPr>
              <a:t>return</a:t>
            </a:r>
            <a:r>
              <a:rPr sz="500" spc="-75" dirty="0">
                <a:latin typeface="Courier" charset="0"/>
                <a:cs typeface="Courier" charset="0"/>
              </a:rPr>
              <a:t> </a:t>
            </a:r>
            <a:r>
              <a:rPr sz="500" spc="10" dirty="0">
                <a:latin typeface="Courier" charset="0"/>
                <a:cs typeface="Courier" charset="0"/>
              </a:rPr>
              <a:t>obj2;</a:t>
            </a:r>
            <a:endParaRPr sz="500" dirty="0">
              <a:latin typeface="Courier" charset="0"/>
              <a:cs typeface="Courier" charset="0"/>
            </a:endParaRPr>
          </a:p>
          <a:p>
            <a:pPr marL="163195">
              <a:lnSpc>
                <a:spcPct val="100000"/>
              </a:lnSpc>
              <a:spcBef>
                <a:spcPts val="284"/>
              </a:spcBef>
            </a:pPr>
            <a:r>
              <a:rPr sz="500" spc="10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284"/>
              </a:spcBef>
            </a:pPr>
            <a:r>
              <a:rPr sz="500" spc="10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7834" y="248250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2669" y="2375733"/>
            <a:ext cx="51155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Returns the object with the larger measure, </a:t>
            </a:r>
            <a:r>
              <a:rPr sz="1200" spc="20" dirty="0">
                <a:latin typeface="Arial"/>
                <a:cs typeface="Arial"/>
              </a:rPr>
              <a:t>as a </a:t>
            </a:r>
            <a:r>
              <a:rPr sz="1200" spc="20" dirty="0">
                <a:latin typeface="Courier" charset="0"/>
                <a:cs typeface="Courier" charset="0"/>
              </a:rPr>
              <a:t>Measurable</a:t>
            </a:r>
            <a:r>
              <a:rPr sz="1200" spc="-375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reference.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1729" y="2636928"/>
            <a:ext cx="5580380" cy="397545"/>
          </a:xfrm>
          <a:prstGeom prst="rect">
            <a:avLst/>
          </a:prstGeom>
          <a:ln w="7019">
            <a:solidFill>
              <a:srgbClr val="CCCCC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43815" marR="2621915">
              <a:lnSpc>
                <a:spcPts val="880"/>
              </a:lnSpc>
              <a:spcBef>
                <a:spcPts val="400"/>
              </a:spcBef>
            </a:pPr>
            <a:r>
              <a:rPr sz="750" spc="-5" dirty="0">
                <a:latin typeface="Courier" charset="0"/>
                <a:cs typeface="Courier" charset="0"/>
              </a:rPr>
              <a:t>Country uruguay = new Country("Uruguay", 176220);  Country thailand = new Country("Thailand",</a:t>
            </a:r>
            <a:r>
              <a:rPr sz="750" spc="-7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513120);  Measurable max = larger(uruguay,</a:t>
            </a:r>
            <a:r>
              <a:rPr sz="750" spc="-80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thailand);</a:t>
            </a:r>
            <a:endParaRPr sz="7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5" dirty="0"/>
              <a:t>Casting </a:t>
            </a:r>
            <a:r>
              <a:rPr spc="105" dirty="0"/>
              <a:t>from </a:t>
            </a:r>
            <a:r>
              <a:rPr spc="70" dirty="0"/>
              <a:t>Interfaces </a:t>
            </a:r>
            <a:r>
              <a:rPr spc="65" dirty="0"/>
              <a:t>to</a:t>
            </a:r>
            <a:r>
              <a:rPr spc="-215" dirty="0"/>
              <a:t> </a:t>
            </a:r>
            <a:r>
              <a:rPr spc="140" dirty="0"/>
              <a:t>Classes</a:t>
            </a:r>
          </a:p>
        </p:txBody>
      </p:sp>
      <p:sp>
        <p:nvSpPr>
          <p:cNvPr id="3" name="object 3"/>
          <p:cNvSpPr/>
          <p:nvPr/>
        </p:nvSpPr>
        <p:spPr>
          <a:xfrm>
            <a:off x="677834" y="83275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7834" y="108545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2669" y="656126"/>
            <a:ext cx="5168265" cy="52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8200"/>
              </a:lnSpc>
            </a:pPr>
            <a:r>
              <a:rPr sz="1200" spc="20" dirty="0">
                <a:latin typeface="Arial"/>
                <a:cs typeface="Arial"/>
              </a:rPr>
              <a:t>You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know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that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20" dirty="0">
                <a:latin typeface="Courier" charset="0"/>
                <a:cs typeface="Courier" charset="0"/>
              </a:rPr>
              <a:t>max</a:t>
            </a:r>
            <a:r>
              <a:rPr sz="1200" spc="-38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refers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to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a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20" dirty="0">
                <a:latin typeface="Courier" charset="0"/>
                <a:cs typeface="Courier" charset="0"/>
              </a:rPr>
              <a:t>Country</a:t>
            </a:r>
            <a:r>
              <a:rPr sz="1200" spc="-38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object,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but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the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compiler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does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not.  Solution: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cast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1729" y="1239876"/>
            <a:ext cx="5580380" cy="282129"/>
          </a:xfrm>
          <a:prstGeom prst="rect">
            <a:avLst/>
          </a:prstGeom>
          <a:ln w="7019">
            <a:solidFill>
              <a:srgbClr val="CCCCC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43815" marR="3531870">
              <a:lnSpc>
                <a:spcPts val="880"/>
              </a:lnSpc>
              <a:spcBef>
                <a:spcPts val="400"/>
              </a:spcBef>
            </a:pPr>
            <a:r>
              <a:rPr sz="750" spc="-5" dirty="0">
                <a:latin typeface="Courier" charset="0"/>
                <a:cs typeface="Courier" charset="0"/>
              </a:rPr>
              <a:t>Country maxCountry = </a:t>
            </a:r>
            <a:r>
              <a:rPr sz="750" spc="-10" dirty="0">
                <a:latin typeface="Courier" charset="0"/>
                <a:cs typeface="Courier" charset="0"/>
              </a:rPr>
              <a:t>(Country) </a:t>
            </a:r>
            <a:r>
              <a:rPr sz="750" spc="-5" dirty="0">
                <a:latin typeface="Courier" charset="0"/>
                <a:cs typeface="Courier" charset="0"/>
              </a:rPr>
              <a:t>max;  String name =</a:t>
            </a:r>
            <a:r>
              <a:rPr sz="750" spc="-8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maxCountry.getName();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7834" y="173122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7834" y="199795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7834" y="247527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821729" y="1233343"/>
            <a:ext cx="5671740" cy="1563071"/>
          </a:xfrm>
          <a:prstGeom prst="rect">
            <a:avLst/>
          </a:prstGeom>
        </p:spPr>
        <p:txBody>
          <a:bodyPr vert="horz" wrap="square" lIns="0" tIns="391111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pc="20" dirty="0"/>
              <a:t>You need a </a:t>
            </a:r>
            <a:r>
              <a:rPr spc="15" dirty="0"/>
              <a:t>cast to convert from </a:t>
            </a:r>
            <a:r>
              <a:rPr spc="20" dirty="0"/>
              <a:t>an </a:t>
            </a:r>
            <a:r>
              <a:rPr spc="15" dirty="0"/>
              <a:t>interface type to </a:t>
            </a:r>
            <a:r>
              <a:rPr spc="20" dirty="0"/>
              <a:t>a </a:t>
            </a:r>
            <a:r>
              <a:rPr spc="15" dirty="0"/>
              <a:t>class</a:t>
            </a:r>
            <a:r>
              <a:rPr spc="-70" dirty="0"/>
              <a:t> </a:t>
            </a:r>
            <a:r>
              <a:rPr spc="15" dirty="0"/>
              <a:t>type.</a:t>
            </a:r>
          </a:p>
          <a:p>
            <a:pPr marR="5080">
              <a:lnSpc>
                <a:spcPct val="119000"/>
              </a:lnSpc>
              <a:spcBef>
                <a:spcPts val="385"/>
              </a:spcBef>
            </a:pPr>
            <a:r>
              <a:rPr spc="10" dirty="0"/>
              <a:t>If </a:t>
            </a:r>
            <a:r>
              <a:rPr spc="20" dirty="0"/>
              <a:t>you</a:t>
            </a:r>
            <a:r>
              <a:rPr spc="10" dirty="0"/>
              <a:t> </a:t>
            </a:r>
            <a:r>
              <a:rPr spc="15" dirty="0"/>
              <a:t>are</a:t>
            </a:r>
            <a:r>
              <a:rPr spc="10" dirty="0"/>
              <a:t> </a:t>
            </a:r>
            <a:r>
              <a:rPr spc="20" dirty="0"/>
              <a:t>wrong</a:t>
            </a:r>
            <a:r>
              <a:rPr spc="10" dirty="0"/>
              <a:t> </a:t>
            </a:r>
            <a:r>
              <a:rPr spc="20" dirty="0"/>
              <a:t>and</a:t>
            </a:r>
            <a:r>
              <a:rPr spc="5" dirty="0"/>
              <a:t> </a:t>
            </a:r>
            <a:r>
              <a:rPr spc="20" dirty="0">
                <a:latin typeface="Courier" charset="0"/>
                <a:cs typeface="Courier" charset="0"/>
              </a:rPr>
              <a:t>max</a:t>
            </a:r>
            <a:r>
              <a:rPr spc="-380" dirty="0">
                <a:latin typeface="Courier" charset="0"/>
                <a:cs typeface="Courier" charset="0"/>
              </a:rPr>
              <a:t> </a:t>
            </a:r>
            <a:r>
              <a:rPr spc="15" dirty="0"/>
              <a:t>doesn't</a:t>
            </a:r>
            <a:r>
              <a:rPr spc="10" dirty="0"/>
              <a:t> </a:t>
            </a:r>
            <a:r>
              <a:rPr spc="15" dirty="0"/>
              <a:t>refer</a:t>
            </a:r>
            <a:r>
              <a:rPr spc="10" dirty="0"/>
              <a:t> </a:t>
            </a:r>
            <a:r>
              <a:rPr spc="15" dirty="0"/>
              <a:t>to</a:t>
            </a:r>
            <a:r>
              <a:rPr spc="10" dirty="0"/>
              <a:t> </a:t>
            </a:r>
            <a:r>
              <a:rPr spc="20" dirty="0"/>
              <a:t>a</a:t>
            </a:r>
            <a:r>
              <a:rPr spc="10" dirty="0"/>
              <a:t> </a:t>
            </a:r>
            <a:r>
              <a:rPr spc="20" dirty="0">
                <a:latin typeface="Courier" charset="0"/>
                <a:cs typeface="Courier" charset="0"/>
              </a:rPr>
              <a:t>Country</a:t>
            </a:r>
            <a:r>
              <a:rPr spc="-380" dirty="0">
                <a:latin typeface="Courier" charset="0"/>
                <a:cs typeface="Courier" charset="0"/>
              </a:rPr>
              <a:t> </a:t>
            </a:r>
            <a:r>
              <a:rPr spc="15" dirty="0"/>
              <a:t>object,</a:t>
            </a:r>
            <a:r>
              <a:rPr spc="10" dirty="0"/>
              <a:t> </a:t>
            </a:r>
            <a:r>
              <a:rPr spc="15" dirty="0"/>
              <a:t>the</a:t>
            </a:r>
            <a:r>
              <a:rPr spc="10" dirty="0"/>
              <a:t> </a:t>
            </a:r>
            <a:r>
              <a:rPr spc="20" dirty="0"/>
              <a:t>program</a:t>
            </a:r>
            <a:r>
              <a:rPr spc="10" dirty="0"/>
              <a:t> </a:t>
            </a:r>
            <a:r>
              <a:rPr spc="15" dirty="0"/>
              <a:t>throws  </a:t>
            </a:r>
            <a:r>
              <a:rPr spc="20" dirty="0"/>
              <a:t>an </a:t>
            </a:r>
            <a:r>
              <a:rPr spc="15" dirty="0"/>
              <a:t>exception at</a:t>
            </a:r>
            <a:r>
              <a:rPr spc="-60" dirty="0"/>
              <a:t> </a:t>
            </a:r>
            <a:r>
              <a:rPr spc="15" dirty="0"/>
              <a:t>runtime.</a:t>
            </a:r>
          </a:p>
          <a:p>
            <a:pPr marR="259715">
              <a:lnSpc>
                <a:spcPct val="122800"/>
              </a:lnSpc>
              <a:spcBef>
                <a:spcPts val="275"/>
              </a:spcBef>
            </a:pPr>
            <a:r>
              <a:rPr spc="10" dirty="0"/>
              <a:t>If </a:t>
            </a:r>
            <a:r>
              <a:rPr spc="20" dirty="0"/>
              <a:t>a </a:t>
            </a:r>
            <a:r>
              <a:rPr spc="20" dirty="0">
                <a:latin typeface="Courier" charset="0"/>
                <a:cs typeface="Courier" charset="0"/>
              </a:rPr>
              <a:t>Person</a:t>
            </a:r>
            <a:r>
              <a:rPr spc="-475" dirty="0">
                <a:latin typeface="Courier" charset="0"/>
                <a:cs typeface="Courier" charset="0"/>
              </a:rPr>
              <a:t> </a:t>
            </a:r>
            <a:r>
              <a:rPr spc="15" dirty="0"/>
              <a:t>object </a:t>
            </a:r>
            <a:r>
              <a:rPr spc="10" dirty="0"/>
              <a:t>is </a:t>
            </a:r>
            <a:r>
              <a:rPr spc="15" dirty="0"/>
              <a:t>actually </a:t>
            </a:r>
            <a:r>
              <a:rPr spc="20" dirty="0"/>
              <a:t>a </a:t>
            </a:r>
            <a:r>
              <a:rPr spc="20" dirty="0">
                <a:latin typeface="Courier" charset="0"/>
                <a:cs typeface="Courier" charset="0"/>
              </a:rPr>
              <a:t>Superhero</a:t>
            </a:r>
            <a:r>
              <a:rPr spc="20" dirty="0"/>
              <a:t>, you need a </a:t>
            </a:r>
            <a:r>
              <a:rPr spc="15" dirty="0"/>
              <a:t>cast before </a:t>
            </a:r>
            <a:r>
              <a:rPr spc="20" dirty="0"/>
              <a:t>you can  </a:t>
            </a:r>
            <a:r>
              <a:rPr spc="15" dirty="0"/>
              <a:t>apply </a:t>
            </a:r>
            <a:r>
              <a:rPr spc="20" dirty="0"/>
              <a:t>any </a:t>
            </a:r>
            <a:r>
              <a:rPr spc="20" dirty="0">
                <a:latin typeface="Courier" charset="0"/>
                <a:cs typeface="Courier" charset="0"/>
              </a:rPr>
              <a:t>Superhero</a:t>
            </a:r>
            <a:r>
              <a:rPr spc="-415" dirty="0">
                <a:latin typeface="Courier" charset="0"/>
                <a:cs typeface="Courier" charset="0"/>
              </a:rPr>
              <a:t> </a:t>
            </a:r>
            <a:r>
              <a:rPr spc="15" dirty="0"/>
              <a:t>methods.</a:t>
            </a:r>
          </a:p>
        </p:txBody>
      </p:sp>
      <p:sp>
        <p:nvSpPr>
          <p:cNvPr id="11" name="object 11"/>
          <p:cNvSpPr>
            <a:spLocks noChangeAspect="1"/>
          </p:cNvSpPr>
          <p:nvPr/>
        </p:nvSpPr>
        <p:spPr>
          <a:xfrm>
            <a:off x="818233" y="2804727"/>
            <a:ext cx="1243161" cy="1920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Self </a:t>
            </a:r>
            <a:r>
              <a:rPr spc="90" dirty="0"/>
              <a:t>Check</a:t>
            </a:r>
            <a:r>
              <a:rPr spc="-85" dirty="0"/>
              <a:t> </a:t>
            </a:r>
            <a:r>
              <a:rPr spc="15" dirty="0"/>
              <a:t>10.6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6864" y="709692"/>
            <a:ext cx="6156325" cy="611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5" dirty="0">
                <a:latin typeface="Arial"/>
                <a:cs typeface="Arial"/>
              </a:rPr>
              <a:t>Can you use a </a:t>
            </a:r>
            <a:r>
              <a:rPr sz="1000" spc="10" dirty="0">
                <a:latin typeface="Arial"/>
                <a:cs typeface="Arial"/>
              </a:rPr>
              <a:t>cast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15" dirty="0">
                <a:latin typeface="Courier" charset="0"/>
                <a:cs typeface="Courier" charset="0"/>
              </a:rPr>
              <a:t>(BankAccount)</a:t>
            </a:r>
            <a:r>
              <a:rPr sz="1000" spc="40" dirty="0">
                <a:latin typeface="Courier" charset="0"/>
                <a:cs typeface="Courier" charset="0"/>
              </a:rPr>
              <a:t> </a:t>
            </a:r>
            <a:r>
              <a:rPr sz="1000" spc="15" dirty="0">
                <a:latin typeface="Courier" charset="0"/>
                <a:cs typeface="Courier" charset="0"/>
              </a:rPr>
              <a:t>meas</a:t>
            </a:r>
            <a:r>
              <a:rPr sz="1000" spc="-310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to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convert</a:t>
            </a:r>
            <a:r>
              <a:rPr sz="1000" spc="15" dirty="0">
                <a:latin typeface="Arial"/>
                <a:cs typeface="Arial"/>
              </a:rPr>
              <a:t> a </a:t>
            </a:r>
            <a:r>
              <a:rPr sz="1000" spc="15" dirty="0">
                <a:latin typeface="Courier" charset="0"/>
                <a:cs typeface="Courier" charset="0"/>
              </a:rPr>
              <a:t>Measurable</a:t>
            </a:r>
            <a:r>
              <a:rPr sz="1000" spc="-310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variable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15" dirty="0">
                <a:latin typeface="Courier" charset="0"/>
                <a:cs typeface="Courier" charset="0"/>
              </a:rPr>
              <a:t>meas</a:t>
            </a:r>
            <a:r>
              <a:rPr sz="1000" spc="-310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to</a:t>
            </a:r>
            <a:r>
              <a:rPr sz="1000" spc="15" dirty="0">
                <a:latin typeface="Arial"/>
                <a:cs typeface="Arial"/>
              </a:rPr>
              <a:t> a </a:t>
            </a:r>
            <a:r>
              <a:rPr sz="1000" spc="15" dirty="0">
                <a:latin typeface="Courier" charset="0"/>
                <a:cs typeface="Courier" charset="0"/>
              </a:rPr>
              <a:t>BankAccount</a:t>
            </a:r>
            <a:endParaRPr sz="10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15" dirty="0">
                <a:latin typeface="Arial"/>
                <a:cs typeface="Arial"/>
              </a:rPr>
              <a:t>reference?</a:t>
            </a:r>
            <a:endParaRPr sz="1000" dirty="0">
              <a:latin typeface="Arial"/>
              <a:cs typeface="Arial"/>
            </a:endParaRPr>
          </a:p>
          <a:p>
            <a:pPr marL="248285">
              <a:lnSpc>
                <a:spcPct val="100000"/>
              </a:lnSpc>
              <a:spcBef>
                <a:spcPts val="810"/>
              </a:spcBef>
            </a:pPr>
            <a:r>
              <a:rPr sz="1200" b="1" spc="20" dirty="0">
                <a:latin typeface="Arial"/>
                <a:cs typeface="Arial"/>
              </a:rPr>
              <a:t>Answer: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Only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if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20" dirty="0">
                <a:latin typeface="Courier" charset="0"/>
                <a:cs typeface="Courier" charset="0"/>
              </a:rPr>
              <a:t>meas</a:t>
            </a:r>
            <a:r>
              <a:rPr sz="1200" spc="-38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actually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refers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to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a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20" dirty="0">
                <a:latin typeface="Courier" charset="0"/>
                <a:cs typeface="Courier" charset="0"/>
              </a:rPr>
              <a:t>BankAccount</a:t>
            </a:r>
            <a:r>
              <a:rPr sz="1200" spc="-38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object.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Self </a:t>
            </a:r>
            <a:r>
              <a:rPr spc="90" dirty="0"/>
              <a:t>Check</a:t>
            </a:r>
            <a:r>
              <a:rPr spc="-85" dirty="0"/>
              <a:t> </a:t>
            </a:r>
            <a:r>
              <a:rPr spc="15" dirty="0"/>
              <a:t>10.7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6864" y="699852"/>
            <a:ext cx="6115050" cy="1069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900"/>
              </a:lnSpc>
            </a:pPr>
            <a:r>
              <a:rPr sz="1000" spc="5" dirty="0">
                <a:latin typeface="Arial"/>
                <a:cs typeface="Arial"/>
              </a:rPr>
              <a:t>If</a:t>
            </a:r>
            <a:r>
              <a:rPr sz="1000" spc="15" dirty="0">
                <a:latin typeface="Arial"/>
                <a:cs typeface="Arial"/>
              </a:rPr>
              <a:t> both </a:t>
            </a:r>
            <a:r>
              <a:rPr sz="1000" spc="15" dirty="0">
                <a:latin typeface="Courier" charset="0"/>
                <a:cs typeface="Courier" charset="0"/>
              </a:rPr>
              <a:t>BankAccount</a:t>
            </a:r>
            <a:r>
              <a:rPr sz="1000" spc="-310" dirty="0">
                <a:latin typeface="Courier" charset="0"/>
                <a:cs typeface="Courier" charset="0"/>
              </a:rPr>
              <a:t> </a:t>
            </a:r>
            <a:r>
              <a:rPr sz="1000" spc="15" dirty="0">
                <a:latin typeface="Arial"/>
                <a:cs typeface="Arial"/>
              </a:rPr>
              <a:t>and </a:t>
            </a:r>
            <a:r>
              <a:rPr sz="1000" spc="15" dirty="0">
                <a:latin typeface="Courier" charset="0"/>
                <a:cs typeface="Courier" charset="0"/>
              </a:rPr>
              <a:t>Country</a:t>
            </a:r>
            <a:r>
              <a:rPr sz="1000" spc="-310" dirty="0">
                <a:latin typeface="Courier" charset="0"/>
                <a:cs typeface="Courier" charset="0"/>
              </a:rPr>
              <a:t> </a:t>
            </a:r>
            <a:r>
              <a:rPr sz="1000" spc="15" dirty="0">
                <a:latin typeface="Arial"/>
                <a:cs typeface="Arial"/>
              </a:rPr>
              <a:t>implement </a:t>
            </a:r>
            <a:r>
              <a:rPr sz="1000" spc="10" dirty="0">
                <a:latin typeface="Arial"/>
                <a:cs typeface="Arial"/>
              </a:rPr>
              <a:t>the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15" dirty="0">
                <a:latin typeface="Courier" charset="0"/>
                <a:cs typeface="Courier" charset="0"/>
              </a:rPr>
              <a:t>Measurable</a:t>
            </a:r>
            <a:r>
              <a:rPr sz="1000" spc="-310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interface,</a:t>
            </a:r>
            <a:r>
              <a:rPr sz="1000" spc="15" dirty="0">
                <a:latin typeface="Arial"/>
                <a:cs typeface="Arial"/>
              </a:rPr>
              <a:t> can a </a:t>
            </a:r>
            <a:r>
              <a:rPr sz="1000" spc="15" dirty="0">
                <a:latin typeface="Courier" charset="0"/>
                <a:cs typeface="Courier" charset="0"/>
              </a:rPr>
              <a:t>Country</a:t>
            </a:r>
            <a:r>
              <a:rPr sz="1000" spc="-310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reference</a:t>
            </a:r>
            <a:r>
              <a:rPr sz="1000" spc="15" dirty="0">
                <a:latin typeface="Arial"/>
                <a:cs typeface="Arial"/>
              </a:rPr>
              <a:t> be  converted </a:t>
            </a:r>
            <a:r>
              <a:rPr sz="1000" spc="10" dirty="0">
                <a:latin typeface="Arial"/>
                <a:cs typeface="Arial"/>
              </a:rPr>
              <a:t>to </a:t>
            </a:r>
            <a:r>
              <a:rPr sz="1000" spc="15" dirty="0">
                <a:latin typeface="Arial"/>
                <a:cs typeface="Arial"/>
              </a:rPr>
              <a:t>a </a:t>
            </a:r>
            <a:r>
              <a:rPr sz="1000" spc="15" dirty="0">
                <a:latin typeface="Courier" charset="0"/>
                <a:cs typeface="Courier" charset="0"/>
              </a:rPr>
              <a:t>BankAccount</a:t>
            </a:r>
            <a:r>
              <a:rPr sz="1000" spc="-395" dirty="0">
                <a:latin typeface="Courier" charset="0"/>
                <a:cs typeface="Courier" charset="0"/>
              </a:rPr>
              <a:t> </a:t>
            </a:r>
            <a:r>
              <a:rPr sz="1000" spc="15" dirty="0">
                <a:latin typeface="Arial"/>
                <a:cs typeface="Arial"/>
              </a:rPr>
              <a:t>reference?</a:t>
            </a:r>
            <a:endParaRPr sz="1000" dirty="0">
              <a:latin typeface="Arial"/>
              <a:cs typeface="Arial"/>
            </a:endParaRPr>
          </a:p>
          <a:p>
            <a:pPr marL="248285" marR="699770" algn="just">
              <a:lnSpc>
                <a:spcPct val="120900"/>
              </a:lnSpc>
              <a:spcBef>
                <a:spcPts val="509"/>
              </a:spcBef>
            </a:pPr>
            <a:r>
              <a:rPr sz="1200" b="1" spc="20" dirty="0">
                <a:latin typeface="Arial"/>
                <a:cs typeface="Arial"/>
              </a:rPr>
              <a:t>Answer: </a:t>
            </a:r>
            <a:r>
              <a:rPr sz="1200" spc="20" dirty="0">
                <a:latin typeface="Arial"/>
                <a:cs typeface="Arial"/>
              </a:rPr>
              <a:t>No </a:t>
            </a:r>
            <a:r>
              <a:rPr sz="1200" spc="35" dirty="0">
                <a:latin typeface="Arial"/>
                <a:cs typeface="Arial"/>
              </a:rPr>
              <a:t>— </a:t>
            </a:r>
            <a:r>
              <a:rPr sz="1200" spc="20" dirty="0">
                <a:latin typeface="Arial"/>
                <a:cs typeface="Arial"/>
              </a:rPr>
              <a:t>a </a:t>
            </a:r>
            <a:r>
              <a:rPr sz="1200" spc="20" dirty="0">
                <a:latin typeface="Courier" charset="0"/>
                <a:cs typeface="Courier" charset="0"/>
              </a:rPr>
              <a:t>Country</a:t>
            </a:r>
            <a:r>
              <a:rPr sz="1200" spc="-45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reference </a:t>
            </a:r>
            <a:r>
              <a:rPr sz="1200" spc="20" dirty="0">
                <a:latin typeface="Arial"/>
                <a:cs typeface="Arial"/>
              </a:rPr>
              <a:t>can be </a:t>
            </a:r>
            <a:r>
              <a:rPr sz="1200" spc="15" dirty="0">
                <a:latin typeface="Arial"/>
                <a:cs typeface="Arial"/>
              </a:rPr>
              <a:t>converted to </a:t>
            </a:r>
            <a:r>
              <a:rPr sz="1200" spc="20" dirty="0">
                <a:latin typeface="Arial"/>
                <a:cs typeface="Arial"/>
              </a:rPr>
              <a:t>a </a:t>
            </a:r>
            <a:r>
              <a:rPr sz="1200" spc="20" dirty="0">
                <a:latin typeface="Courier" charset="0"/>
                <a:cs typeface="Courier" charset="0"/>
              </a:rPr>
              <a:t>Measurable  </a:t>
            </a:r>
            <a:r>
              <a:rPr sz="1200" spc="15" dirty="0">
                <a:latin typeface="Arial"/>
                <a:cs typeface="Arial"/>
              </a:rPr>
              <a:t>reference, but </a:t>
            </a:r>
            <a:r>
              <a:rPr sz="1200" spc="5" dirty="0">
                <a:latin typeface="Arial"/>
                <a:cs typeface="Arial"/>
              </a:rPr>
              <a:t>if </a:t>
            </a:r>
            <a:r>
              <a:rPr sz="1200" spc="20" dirty="0">
                <a:latin typeface="Arial"/>
                <a:cs typeface="Arial"/>
              </a:rPr>
              <a:t>you </a:t>
            </a:r>
            <a:r>
              <a:rPr sz="1200" spc="15" dirty="0">
                <a:latin typeface="Arial"/>
                <a:cs typeface="Arial"/>
              </a:rPr>
              <a:t>attempt to cast that reference to </a:t>
            </a:r>
            <a:r>
              <a:rPr sz="1200" spc="20" dirty="0">
                <a:latin typeface="Arial"/>
                <a:cs typeface="Arial"/>
              </a:rPr>
              <a:t>a </a:t>
            </a:r>
            <a:r>
              <a:rPr sz="1200" spc="20" dirty="0">
                <a:latin typeface="Courier" charset="0"/>
                <a:cs typeface="Courier" charset="0"/>
              </a:rPr>
              <a:t>BankAccount</a:t>
            </a:r>
            <a:r>
              <a:rPr sz="1200" spc="20" dirty="0">
                <a:latin typeface="Arial"/>
                <a:cs typeface="Arial"/>
              </a:rPr>
              <a:t>, an  </a:t>
            </a:r>
            <a:r>
              <a:rPr sz="1200" spc="15" dirty="0">
                <a:latin typeface="Arial"/>
                <a:cs typeface="Arial"/>
              </a:rPr>
              <a:t>exception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occurs.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Self </a:t>
            </a:r>
            <a:r>
              <a:rPr spc="90" dirty="0"/>
              <a:t>Check</a:t>
            </a:r>
            <a:r>
              <a:rPr spc="-85" dirty="0"/>
              <a:t> </a:t>
            </a:r>
            <a:r>
              <a:rPr spc="15" dirty="0"/>
              <a:t>10.8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6864" y="709265"/>
            <a:ext cx="5884545" cy="674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20" dirty="0">
                <a:latin typeface="Arial"/>
                <a:cs typeface="Arial"/>
              </a:rPr>
              <a:t>Why </a:t>
            </a:r>
            <a:r>
              <a:rPr sz="1000" spc="10" dirty="0">
                <a:latin typeface="Arial"/>
                <a:cs typeface="Arial"/>
              </a:rPr>
              <a:t>is </a:t>
            </a:r>
            <a:r>
              <a:rPr sz="1000" spc="5" dirty="0">
                <a:latin typeface="Arial"/>
                <a:cs typeface="Arial"/>
              </a:rPr>
              <a:t>it </a:t>
            </a:r>
            <a:r>
              <a:rPr sz="1000" spc="10" dirty="0">
                <a:latin typeface="Arial"/>
                <a:cs typeface="Arial"/>
              </a:rPr>
              <a:t>impossible to construct </a:t>
            </a:r>
            <a:r>
              <a:rPr sz="1000" spc="15" dirty="0">
                <a:latin typeface="Arial"/>
                <a:cs typeface="Arial"/>
              </a:rPr>
              <a:t>a </a:t>
            </a:r>
            <a:r>
              <a:rPr sz="1000" spc="15" dirty="0">
                <a:latin typeface="Courier" charset="0"/>
                <a:cs typeface="Courier" charset="0"/>
              </a:rPr>
              <a:t>Measurable</a:t>
            </a:r>
            <a:r>
              <a:rPr sz="1000" spc="-295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object?</a:t>
            </a:r>
            <a:endParaRPr sz="1000" dirty="0">
              <a:latin typeface="Arial"/>
              <a:cs typeface="Arial"/>
            </a:endParaRPr>
          </a:p>
          <a:p>
            <a:pPr marL="248285" marR="5080">
              <a:lnSpc>
                <a:spcPct val="119000"/>
              </a:lnSpc>
              <a:spcBef>
                <a:spcPts val="535"/>
              </a:spcBef>
            </a:pPr>
            <a:r>
              <a:rPr sz="1200" b="1" spc="20" dirty="0">
                <a:latin typeface="Arial"/>
                <a:cs typeface="Arial"/>
              </a:rPr>
              <a:t>Answer: </a:t>
            </a:r>
            <a:r>
              <a:rPr sz="1200" spc="20" dirty="0">
                <a:latin typeface="Courier" charset="0"/>
                <a:cs typeface="Courier" charset="0"/>
              </a:rPr>
              <a:t>Measurable</a:t>
            </a:r>
            <a:r>
              <a:rPr sz="1200" spc="-430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is </a:t>
            </a:r>
            <a:r>
              <a:rPr sz="1200" spc="20" dirty="0">
                <a:latin typeface="Arial"/>
                <a:cs typeface="Arial"/>
              </a:rPr>
              <a:t>an </a:t>
            </a:r>
            <a:r>
              <a:rPr sz="1200" spc="15" dirty="0">
                <a:latin typeface="Arial"/>
                <a:cs typeface="Arial"/>
              </a:rPr>
              <a:t>interface. Interfaces </a:t>
            </a:r>
            <a:r>
              <a:rPr sz="1200" spc="20" dirty="0">
                <a:latin typeface="Arial"/>
                <a:cs typeface="Arial"/>
              </a:rPr>
              <a:t>have no </a:t>
            </a:r>
            <a:r>
              <a:rPr sz="1200" spc="15" dirty="0">
                <a:latin typeface="Arial"/>
                <a:cs typeface="Arial"/>
              </a:rPr>
              <a:t>instance variables </a:t>
            </a:r>
            <a:r>
              <a:rPr sz="1200" spc="20" dirty="0">
                <a:latin typeface="Arial"/>
                <a:cs typeface="Arial"/>
              </a:rPr>
              <a:t>and  no method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implementations.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Self </a:t>
            </a:r>
            <a:r>
              <a:rPr spc="90" dirty="0"/>
              <a:t>Check</a:t>
            </a:r>
            <a:r>
              <a:rPr spc="-85" dirty="0"/>
              <a:t> </a:t>
            </a:r>
            <a:r>
              <a:rPr spc="15" dirty="0"/>
              <a:t>10.9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6864" y="708417"/>
            <a:ext cx="5490845" cy="68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20" dirty="0">
                <a:latin typeface="Arial"/>
                <a:cs typeface="Arial"/>
              </a:rPr>
              <a:t>Why </a:t>
            </a:r>
            <a:r>
              <a:rPr sz="1000" spc="15" dirty="0">
                <a:latin typeface="Arial"/>
                <a:cs typeface="Arial"/>
              </a:rPr>
              <a:t>can you </a:t>
            </a:r>
            <a:r>
              <a:rPr sz="1000" spc="10" dirty="0">
                <a:latin typeface="Arial"/>
                <a:cs typeface="Arial"/>
              </a:rPr>
              <a:t>nevertheless declare </a:t>
            </a:r>
            <a:r>
              <a:rPr sz="1000" spc="15" dirty="0">
                <a:latin typeface="Arial"/>
                <a:cs typeface="Arial"/>
              </a:rPr>
              <a:t>a </a:t>
            </a:r>
            <a:r>
              <a:rPr sz="1000" spc="10" dirty="0">
                <a:latin typeface="Arial"/>
                <a:cs typeface="Arial"/>
              </a:rPr>
              <a:t>variable </a:t>
            </a:r>
            <a:r>
              <a:rPr sz="1000" spc="15" dirty="0">
                <a:latin typeface="Arial"/>
                <a:cs typeface="Arial"/>
              </a:rPr>
              <a:t>whose </a:t>
            </a:r>
            <a:r>
              <a:rPr sz="1000" spc="10" dirty="0">
                <a:latin typeface="Arial"/>
                <a:cs typeface="Arial"/>
              </a:rPr>
              <a:t>type is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15" dirty="0">
                <a:latin typeface="Courier" charset="0"/>
                <a:cs typeface="Courier" charset="0"/>
              </a:rPr>
              <a:t>Measurable</a:t>
            </a:r>
            <a:r>
              <a:rPr sz="1000" spc="15" dirty="0">
                <a:latin typeface="Arial"/>
                <a:cs typeface="Arial"/>
              </a:rPr>
              <a:t>?</a:t>
            </a:r>
            <a:endParaRPr sz="1000" dirty="0">
              <a:latin typeface="Arial"/>
              <a:cs typeface="Arial"/>
            </a:endParaRPr>
          </a:p>
          <a:p>
            <a:pPr marL="248285" marR="5080">
              <a:lnSpc>
                <a:spcPct val="122800"/>
              </a:lnSpc>
              <a:spcBef>
                <a:spcPts val="480"/>
              </a:spcBef>
            </a:pPr>
            <a:r>
              <a:rPr sz="1200" b="1" spc="20" dirty="0">
                <a:latin typeface="Arial"/>
                <a:cs typeface="Arial"/>
              </a:rPr>
              <a:t>Answer: </a:t>
            </a:r>
            <a:r>
              <a:rPr sz="1200" spc="15" dirty="0">
                <a:latin typeface="Arial"/>
                <a:cs typeface="Arial"/>
              </a:rPr>
              <a:t>That variable never refers to </a:t>
            </a:r>
            <a:r>
              <a:rPr sz="1200" spc="20" dirty="0">
                <a:latin typeface="Arial"/>
                <a:cs typeface="Arial"/>
              </a:rPr>
              <a:t>a </a:t>
            </a:r>
            <a:r>
              <a:rPr sz="1200" spc="20" dirty="0">
                <a:latin typeface="Courier" charset="0"/>
                <a:cs typeface="Courier" charset="0"/>
              </a:rPr>
              <a:t>Measurable</a:t>
            </a:r>
            <a:r>
              <a:rPr sz="1200" spc="-43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object. </a:t>
            </a:r>
            <a:r>
              <a:rPr sz="1200" spc="10" dirty="0">
                <a:latin typeface="Arial"/>
                <a:cs typeface="Arial"/>
              </a:rPr>
              <a:t>It </a:t>
            </a:r>
            <a:r>
              <a:rPr sz="1200" spc="15" dirty="0">
                <a:latin typeface="Arial"/>
                <a:cs typeface="Arial"/>
              </a:rPr>
              <a:t>refers to </a:t>
            </a:r>
            <a:r>
              <a:rPr sz="1200" spc="20" dirty="0">
                <a:latin typeface="Arial"/>
                <a:cs typeface="Arial"/>
              </a:rPr>
              <a:t>an  </a:t>
            </a:r>
            <a:r>
              <a:rPr sz="1200" spc="15" dirty="0">
                <a:latin typeface="Arial"/>
                <a:cs typeface="Arial"/>
              </a:rPr>
              <a:t>object of </a:t>
            </a:r>
            <a:r>
              <a:rPr sz="1200" spc="20" dirty="0">
                <a:latin typeface="Arial"/>
                <a:cs typeface="Arial"/>
              </a:rPr>
              <a:t>some class—a </a:t>
            </a:r>
            <a:r>
              <a:rPr sz="1200" spc="15" dirty="0">
                <a:latin typeface="Arial"/>
                <a:cs typeface="Arial"/>
              </a:rPr>
              <a:t>class that implements the </a:t>
            </a:r>
            <a:r>
              <a:rPr sz="1200" spc="20" dirty="0">
                <a:latin typeface="Courier" charset="0"/>
                <a:cs typeface="Courier" charset="0"/>
              </a:rPr>
              <a:t>Measurable</a:t>
            </a:r>
            <a:r>
              <a:rPr sz="1200" spc="-395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interface.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Self </a:t>
            </a:r>
            <a:r>
              <a:rPr spc="90" dirty="0"/>
              <a:t>Check</a:t>
            </a:r>
            <a:r>
              <a:rPr spc="-85" dirty="0"/>
              <a:t> </a:t>
            </a:r>
            <a:r>
              <a:rPr spc="30" dirty="0"/>
              <a:t>10.10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6864" y="701819"/>
            <a:ext cx="4582795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5" dirty="0">
                <a:latin typeface="Arial"/>
                <a:cs typeface="Arial"/>
              </a:rPr>
              <a:t>What does </a:t>
            </a:r>
            <a:r>
              <a:rPr sz="1000" spc="10" dirty="0">
                <a:latin typeface="Arial"/>
                <a:cs typeface="Arial"/>
              </a:rPr>
              <a:t>this </a:t>
            </a:r>
            <a:r>
              <a:rPr sz="1000" spc="15" dirty="0">
                <a:latin typeface="Arial"/>
                <a:cs typeface="Arial"/>
              </a:rPr>
              <a:t>code fragment </a:t>
            </a:r>
            <a:r>
              <a:rPr sz="1000" spc="10" dirty="0">
                <a:latin typeface="Arial"/>
                <a:cs typeface="Arial"/>
              </a:rPr>
              <a:t>print? </a:t>
            </a:r>
            <a:r>
              <a:rPr sz="1000" spc="20" dirty="0">
                <a:latin typeface="Arial"/>
                <a:cs typeface="Arial"/>
              </a:rPr>
              <a:t>Why </a:t>
            </a:r>
            <a:r>
              <a:rPr sz="1000" spc="10" dirty="0">
                <a:latin typeface="Arial"/>
                <a:cs typeface="Arial"/>
              </a:rPr>
              <a:t>is this </a:t>
            </a:r>
            <a:r>
              <a:rPr sz="1000" spc="15" dirty="0">
                <a:latin typeface="Arial"/>
                <a:cs typeface="Arial"/>
              </a:rPr>
              <a:t>an example </a:t>
            </a:r>
            <a:r>
              <a:rPr sz="1000" spc="10" dirty="0">
                <a:latin typeface="Arial"/>
                <a:cs typeface="Arial"/>
              </a:rPr>
              <a:t>of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polymorphism?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0286" y="902517"/>
            <a:ext cx="5995035" cy="228268"/>
          </a:xfrm>
          <a:prstGeom prst="rect">
            <a:avLst/>
          </a:prstGeom>
          <a:ln w="7019">
            <a:solidFill>
              <a:srgbClr val="CCCCCC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40005" marR="2244090">
              <a:lnSpc>
                <a:spcPct val="100000"/>
              </a:lnSpc>
              <a:spcBef>
                <a:spcPts val="340"/>
              </a:spcBef>
            </a:pPr>
            <a:r>
              <a:rPr sz="600" spc="10" dirty="0">
                <a:latin typeface="Courier" charset="0"/>
                <a:cs typeface="Courier" charset="0"/>
              </a:rPr>
              <a:t>Measurable[] data = { new BankAccount(10000), new Country("Belgium", 30510) };  System.out.println(average(data));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821729" y="1233343"/>
            <a:ext cx="5671740" cy="1126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>
              <a:lnSpc>
                <a:spcPct val="121900"/>
              </a:lnSpc>
            </a:pPr>
            <a:r>
              <a:rPr b="1" spc="20" dirty="0">
                <a:latin typeface="Arial"/>
                <a:cs typeface="Arial"/>
              </a:rPr>
              <a:t>Answer: </a:t>
            </a:r>
            <a:r>
              <a:rPr spc="20" dirty="0"/>
              <a:t>The code </a:t>
            </a:r>
            <a:r>
              <a:rPr spc="15" dirty="0"/>
              <a:t>fragment prints 20255. </a:t>
            </a:r>
            <a:r>
              <a:rPr spc="20" dirty="0"/>
              <a:t>The </a:t>
            </a:r>
            <a:r>
              <a:rPr spc="15" dirty="0"/>
              <a:t>average </a:t>
            </a:r>
            <a:r>
              <a:rPr spc="20" dirty="0"/>
              <a:t>method </a:t>
            </a:r>
            <a:r>
              <a:rPr spc="15" dirty="0"/>
              <a:t>calls  </a:t>
            </a:r>
            <a:r>
              <a:rPr spc="20" dirty="0">
                <a:latin typeface="Courier" charset="0"/>
                <a:cs typeface="Courier" charset="0"/>
              </a:rPr>
              <a:t>getMeasure </a:t>
            </a:r>
            <a:r>
              <a:rPr spc="20" dirty="0"/>
              <a:t>on each </a:t>
            </a:r>
            <a:r>
              <a:rPr spc="15" dirty="0"/>
              <a:t>object </a:t>
            </a:r>
            <a:r>
              <a:rPr spc="10" dirty="0"/>
              <a:t>in </a:t>
            </a:r>
            <a:r>
              <a:rPr spc="15" dirty="0"/>
              <a:t>the array. In the </a:t>
            </a:r>
            <a:r>
              <a:rPr spc="10" dirty="0"/>
              <a:t>first call, </a:t>
            </a:r>
            <a:r>
              <a:rPr spc="15" dirty="0"/>
              <a:t>the object </a:t>
            </a:r>
            <a:r>
              <a:rPr spc="10" dirty="0"/>
              <a:t>is </a:t>
            </a:r>
            <a:r>
              <a:rPr spc="20" dirty="0"/>
              <a:t>a  </a:t>
            </a:r>
            <a:r>
              <a:rPr spc="20" dirty="0">
                <a:latin typeface="Courier" charset="0"/>
                <a:cs typeface="Courier" charset="0"/>
              </a:rPr>
              <a:t>BankAccount</a:t>
            </a:r>
            <a:r>
              <a:rPr spc="20" dirty="0"/>
              <a:t>. </a:t>
            </a:r>
            <a:r>
              <a:rPr spc="15" dirty="0"/>
              <a:t>In the </a:t>
            </a:r>
            <a:r>
              <a:rPr spc="20" dirty="0"/>
              <a:t>second </a:t>
            </a:r>
            <a:r>
              <a:rPr spc="10" dirty="0"/>
              <a:t>call, </a:t>
            </a:r>
            <a:r>
              <a:rPr spc="15" dirty="0"/>
              <a:t>the object </a:t>
            </a:r>
            <a:r>
              <a:rPr spc="10" dirty="0"/>
              <a:t>is </a:t>
            </a:r>
            <a:r>
              <a:rPr spc="20" dirty="0"/>
              <a:t>a </a:t>
            </a:r>
            <a:r>
              <a:rPr spc="20" dirty="0">
                <a:latin typeface="Courier" charset="0"/>
                <a:cs typeface="Courier" charset="0"/>
              </a:rPr>
              <a:t>Country</a:t>
            </a:r>
            <a:r>
              <a:rPr spc="20" dirty="0"/>
              <a:t>. </a:t>
            </a:r>
            <a:r>
              <a:rPr spc="25" dirty="0"/>
              <a:t>A </a:t>
            </a:r>
            <a:r>
              <a:rPr spc="15" dirty="0"/>
              <a:t>different  </a:t>
            </a:r>
            <a:r>
              <a:rPr spc="20" dirty="0">
                <a:latin typeface="Courier" charset="0"/>
                <a:cs typeface="Courier" charset="0"/>
              </a:rPr>
              <a:t>getMeasure</a:t>
            </a:r>
            <a:r>
              <a:rPr spc="-370" dirty="0">
                <a:latin typeface="Courier" charset="0"/>
                <a:cs typeface="Courier" charset="0"/>
              </a:rPr>
              <a:t> </a:t>
            </a:r>
            <a:r>
              <a:rPr spc="20" dirty="0"/>
              <a:t>method </a:t>
            </a:r>
            <a:r>
              <a:rPr spc="10" dirty="0"/>
              <a:t>is </a:t>
            </a:r>
            <a:r>
              <a:rPr spc="15" dirty="0"/>
              <a:t>called </a:t>
            </a:r>
            <a:r>
              <a:rPr spc="10" dirty="0"/>
              <a:t>in </a:t>
            </a:r>
            <a:r>
              <a:rPr spc="20" dirty="0"/>
              <a:t>each </a:t>
            </a:r>
            <a:r>
              <a:rPr spc="15" dirty="0"/>
              <a:t>case. </a:t>
            </a:r>
            <a:r>
              <a:rPr spc="20" dirty="0"/>
              <a:t>The </a:t>
            </a:r>
            <a:r>
              <a:rPr spc="10" dirty="0"/>
              <a:t>first call </a:t>
            </a:r>
            <a:r>
              <a:rPr spc="15" dirty="0"/>
              <a:t>returns the account  balance, the </a:t>
            </a:r>
            <a:r>
              <a:rPr spc="20" dirty="0"/>
              <a:t>second one </a:t>
            </a:r>
            <a:r>
              <a:rPr spc="15" dirty="0"/>
              <a:t>the area, which are then</a:t>
            </a:r>
            <a:r>
              <a:rPr spc="-5" dirty="0"/>
              <a:t> </a:t>
            </a:r>
            <a:r>
              <a:rPr spc="15" dirty="0"/>
              <a:t>averaged.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5" dirty="0"/>
              <a:t>Using </a:t>
            </a:r>
            <a:r>
              <a:rPr spc="70" dirty="0"/>
              <a:t>Interfaces </a:t>
            </a:r>
            <a:r>
              <a:rPr spc="75" dirty="0"/>
              <a:t>for </a:t>
            </a:r>
            <a:r>
              <a:rPr spc="110" dirty="0"/>
              <a:t>Algorithm</a:t>
            </a:r>
            <a:r>
              <a:rPr spc="-210" dirty="0"/>
              <a:t> </a:t>
            </a:r>
            <a:r>
              <a:rPr spc="95" dirty="0"/>
              <a:t>Reuse</a:t>
            </a:r>
          </a:p>
        </p:txBody>
      </p:sp>
      <p:sp>
        <p:nvSpPr>
          <p:cNvPr id="3" name="object 3"/>
          <p:cNvSpPr/>
          <p:nvPr/>
        </p:nvSpPr>
        <p:spPr>
          <a:xfrm>
            <a:off x="677834" y="82836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7834" y="108105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7834" y="134779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02669" y="721588"/>
            <a:ext cx="5126990" cy="945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Interface types </a:t>
            </a:r>
            <a:r>
              <a:rPr sz="1200" spc="15" dirty="0">
                <a:latin typeface="Arial"/>
                <a:cs typeface="Arial"/>
              </a:rPr>
              <a:t>are </a:t>
            </a:r>
            <a:r>
              <a:rPr sz="1200" spc="20" dirty="0">
                <a:latin typeface="Arial"/>
                <a:cs typeface="Arial"/>
              </a:rPr>
              <a:t>used </a:t>
            </a:r>
            <a:r>
              <a:rPr sz="1200" spc="15" dirty="0">
                <a:latin typeface="Arial"/>
                <a:cs typeface="Arial"/>
              </a:rPr>
              <a:t>to express </a:t>
            </a:r>
            <a:r>
              <a:rPr sz="1200" spc="20" dirty="0">
                <a:latin typeface="Arial"/>
                <a:cs typeface="Arial"/>
              </a:rPr>
              <a:t>common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operations.</a:t>
            </a:r>
            <a:endParaRPr sz="1200" dirty="0">
              <a:latin typeface="Arial"/>
              <a:cs typeface="Arial"/>
            </a:endParaRPr>
          </a:p>
          <a:p>
            <a:pPr marL="12700" marR="5080">
              <a:lnSpc>
                <a:spcPts val="2100"/>
              </a:lnSpc>
              <a:spcBef>
                <a:spcPts val="70"/>
              </a:spcBef>
            </a:pPr>
            <a:r>
              <a:rPr sz="1200" spc="15" dirty="0">
                <a:latin typeface="Arial"/>
                <a:cs typeface="Arial"/>
              </a:rPr>
              <a:t>Interfaces </a:t>
            </a:r>
            <a:r>
              <a:rPr sz="1200" spc="20" dirty="0">
                <a:latin typeface="Arial"/>
                <a:cs typeface="Arial"/>
              </a:rPr>
              <a:t>make </a:t>
            </a:r>
            <a:r>
              <a:rPr sz="1200" spc="5" dirty="0">
                <a:latin typeface="Arial"/>
                <a:cs typeface="Arial"/>
              </a:rPr>
              <a:t>it </a:t>
            </a:r>
            <a:r>
              <a:rPr sz="1200" spc="15" dirty="0">
                <a:latin typeface="Arial"/>
                <a:cs typeface="Arial"/>
              </a:rPr>
              <a:t>possible to </a:t>
            </a:r>
            <a:r>
              <a:rPr sz="1200" spc="20" dirty="0">
                <a:latin typeface="Arial"/>
                <a:cs typeface="Arial"/>
              </a:rPr>
              <a:t>make a </a:t>
            </a:r>
            <a:r>
              <a:rPr sz="1200" spc="15" dirty="0">
                <a:latin typeface="Arial"/>
                <a:cs typeface="Arial"/>
              </a:rPr>
              <a:t>service available to </a:t>
            </a:r>
            <a:r>
              <a:rPr sz="1200" spc="20" dirty="0">
                <a:latin typeface="Arial"/>
                <a:cs typeface="Arial"/>
              </a:rPr>
              <a:t>a </a:t>
            </a:r>
            <a:r>
              <a:rPr sz="1200" spc="15" dirty="0">
                <a:latin typeface="Arial"/>
                <a:cs typeface="Arial"/>
              </a:rPr>
              <a:t>wide set.  This restaurant </a:t>
            </a:r>
            <a:r>
              <a:rPr sz="1200" spc="10" dirty="0">
                <a:latin typeface="Arial"/>
                <a:cs typeface="Arial"/>
              </a:rPr>
              <a:t>is willing </a:t>
            </a:r>
            <a:r>
              <a:rPr sz="1200" spc="15" dirty="0">
                <a:latin typeface="Arial"/>
                <a:cs typeface="Arial"/>
              </a:rPr>
              <a:t>to serve </a:t>
            </a:r>
            <a:r>
              <a:rPr sz="1200" spc="20" dirty="0">
                <a:latin typeface="Arial"/>
                <a:cs typeface="Arial"/>
              </a:rPr>
              <a:t>anyone who </a:t>
            </a:r>
            <a:r>
              <a:rPr sz="1200" spc="15" dirty="0">
                <a:latin typeface="Arial"/>
                <a:cs typeface="Arial"/>
              </a:rPr>
              <a:t>conforms to the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20" dirty="0">
                <a:latin typeface="Courier" charset="0"/>
                <a:cs typeface="Courier" charset="0"/>
              </a:rPr>
              <a:t>Customer</a:t>
            </a:r>
            <a:endParaRPr sz="12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200" spc="15" dirty="0">
                <a:latin typeface="Arial"/>
                <a:cs typeface="Arial"/>
              </a:rPr>
              <a:t>interface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with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20" dirty="0">
                <a:latin typeface="Courier" charset="0"/>
                <a:cs typeface="Courier" charset="0"/>
              </a:rPr>
              <a:t>eat</a:t>
            </a:r>
            <a:r>
              <a:rPr sz="1200" spc="-385" dirty="0">
                <a:latin typeface="Courier" charset="0"/>
                <a:cs typeface="Courier" charset="0"/>
              </a:rPr>
              <a:t> </a:t>
            </a:r>
            <a:r>
              <a:rPr sz="1200" spc="20" dirty="0">
                <a:latin typeface="Arial"/>
                <a:cs typeface="Arial"/>
              </a:rPr>
              <a:t>and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20" dirty="0">
                <a:latin typeface="Courier" charset="0"/>
                <a:cs typeface="Courier" charset="0"/>
              </a:rPr>
              <a:t>pay</a:t>
            </a:r>
            <a:r>
              <a:rPr sz="1200" spc="-385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methods.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8233" y="1674606"/>
            <a:ext cx="1684667" cy="1214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0" dirty="0"/>
              <a:t>The </a:t>
            </a:r>
            <a:r>
              <a:rPr spc="75" dirty="0">
                <a:latin typeface="Trebuchet MS"/>
                <a:cs typeface="Trebuchet MS"/>
              </a:rPr>
              <a:t>Comparable</a:t>
            </a:r>
            <a:r>
              <a:rPr spc="-65" dirty="0">
                <a:latin typeface="Trebuchet MS"/>
                <a:cs typeface="Trebuchet MS"/>
              </a:rPr>
              <a:t> </a:t>
            </a:r>
            <a:r>
              <a:rPr spc="50" dirty="0"/>
              <a:t>Interface</a:t>
            </a:r>
          </a:p>
        </p:txBody>
      </p:sp>
      <p:sp>
        <p:nvSpPr>
          <p:cNvPr id="3" name="object 3"/>
          <p:cNvSpPr/>
          <p:nvPr/>
        </p:nvSpPr>
        <p:spPr>
          <a:xfrm>
            <a:off x="677834" y="83274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7834" y="109245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2669" y="725976"/>
            <a:ext cx="3752215" cy="461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20" dirty="0">
                <a:latin typeface="Courier" charset="0"/>
                <a:cs typeface="Courier" charset="0"/>
              </a:rPr>
              <a:t>Comparable</a:t>
            </a:r>
            <a:r>
              <a:rPr sz="1200" spc="-38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interface </a:t>
            </a:r>
            <a:r>
              <a:rPr sz="1200" spc="10" dirty="0">
                <a:latin typeface="Arial"/>
                <a:cs typeface="Arial"/>
              </a:rPr>
              <a:t>is in </a:t>
            </a:r>
            <a:r>
              <a:rPr sz="1200" spc="15" dirty="0">
                <a:latin typeface="Arial"/>
                <a:cs typeface="Arial"/>
              </a:rPr>
              <a:t>the standard </a:t>
            </a:r>
            <a:r>
              <a:rPr sz="1200" spc="20" dirty="0">
                <a:latin typeface="Arial"/>
                <a:cs typeface="Arial"/>
              </a:rPr>
              <a:t>Java </a:t>
            </a:r>
            <a:r>
              <a:rPr sz="1200" spc="10" dirty="0">
                <a:latin typeface="Arial"/>
                <a:cs typeface="Arial"/>
              </a:rPr>
              <a:t>library.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200" spc="20" dirty="0">
                <a:latin typeface="Courier" charset="0"/>
                <a:cs typeface="Courier" charset="0"/>
              </a:rPr>
              <a:t>Comparable</a:t>
            </a:r>
            <a:r>
              <a:rPr sz="1200" spc="-43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interface </a:t>
            </a:r>
            <a:r>
              <a:rPr sz="1200" spc="20" dirty="0">
                <a:latin typeface="Arial"/>
                <a:cs typeface="Arial"/>
              </a:rPr>
              <a:t>has a </a:t>
            </a:r>
            <a:r>
              <a:rPr sz="1200" spc="15" dirty="0">
                <a:latin typeface="Arial"/>
                <a:cs typeface="Arial"/>
              </a:rPr>
              <a:t>single method: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1729" y="1246884"/>
            <a:ext cx="5580380" cy="507190"/>
          </a:xfrm>
          <a:prstGeom prst="rect">
            <a:avLst/>
          </a:prstGeom>
          <a:ln w="7019">
            <a:solidFill>
              <a:srgbClr val="CCCCCC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43815">
              <a:lnSpc>
                <a:spcPts val="890"/>
              </a:lnSpc>
              <a:spcBef>
                <a:spcPts val="355"/>
              </a:spcBef>
            </a:pPr>
            <a:r>
              <a:rPr sz="750" spc="-5" dirty="0">
                <a:latin typeface="Courier" charset="0"/>
                <a:cs typeface="Courier" charset="0"/>
              </a:rPr>
              <a:t>public interface</a:t>
            </a:r>
            <a:r>
              <a:rPr sz="750" spc="-90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Comparable</a:t>
            </a:r>
            <a:endParaRPr sz="750" dirty="0">
              <a:latin typeface="Courier" charset="0"/>
              <a:cs typeface="Courier" charset="0"/>
            </a:endParaRPr>
          </a:p>
          <a:p>
            <a:pPr marL="43815">
              <a:lnSpc>
                <a:spcPts val="885"/>
              </a:lnSpc>
            </a:pPr>
            <a:r>
              <a:rPr sz="750" spc="-5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214629">
              <a:lnSpc>
                <a:spcPts val="885"/>
              </a:lnSpc>
            </a:pPr>
            <a:r>
              <a:rPr sz="750" spc="-5" dirty="0">
                <a:latin typeface="Courier" charset="0"/>
                <a:cs typeface="Courier" charset="0"/>
              </a:rPr>
              <a:t>int compareTo(Object</a:t>
            </a:r>
            <a:r>
              <a:rPr sz="750" spc="-8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otherObject);</a:t>
            </a:r>
            <a:endParaRPr sz="750" dirty="0">
              <a:latin typeface="Courier" charset="0"/>
              <a:cs typeface="Courier" charset="0"/>
            </a:endParaRPr>
          </a:p>
          <a:p>
            <a:pPr marL="43815">
              <a:lnSpc>
                <a:spcPts val="890"/>
              </a:lnSpc>
            </a:pPr>
            <a:r>
              <a:rPr sz="750" spc="-5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7834" y="196285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02669" y="1856082"/>
            <a:ext cx="162496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20" dirty="0">
                <a:latin typeface="Arial"/>
                <a:cs typeface="Arial"/>
              </a:rPr>
              <a:t>The </a:t>
            </a:r>
            <a:r>
              <a:rPr sz="1200" spc="10" dirty="0">
                <a:latin typeface="Arial"/>
                <a:cs typeface="Arial"/>
              </a:rPr>
              <a:t>call </a:t>
            </a:r>
            <a:r>
              <a:rPr sz="1200" spc="15" dirty="0">
                <a:latin typeface="Arial"/>
                <a:cs typeface="Arial"/>
              </a:rPr>
              <a:t>to the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method: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1729" y="2117276"/>
            <a:ext cx="5580380" cy="160941"/>
          </a:xfrm>
          <a:prstGeom prst="rect">
            <a:avLst/>
          </a:prstGeom>
          <a:ln w="7019">
            <a:solidFill>
              <a:srgbClr val="CCCCCC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55"/>
              </a:spcBef>
            </a:pPr>
            <a:r>
              <a:rPr sz="750" spc="-5" dirty="0">
                <a:latin typeface="Courier" charset="0"/>
                <a:cs typeface="Courier" charset="0"/>
              </a:rPr>
              <a:t>a.compareTo(b)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7834" y="250333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7834" y="341584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02669" y="2396567"/>
            <a:ext cx="5159375" cy="1331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20" dirty="0">
                <a:latin typeface="Arial"/>
                <a:cs typeface="Arial"/>
              </a:rPr>
              <a:t>The </a:t>
            </a:r>
            <a:r>
              <a:rPr sz="1200" spc="20" dirty="0">
                <a:latin typeface="Courier" charset="0"/>
                <a:cs typeface="Courier" charset="0"/>
              </a:rPr>
              <a:t>compareTo</a:t>
            </a:r>
            <a:r>
              <a:rPr sz="1200" spc="-455" dirty="0">
                <a:latin typeface="Courier" charset="0"/>
                <a:cs typeface="Courier" charset="0"/>
              </a:rPr>
              <a:t> </a:t>
            </a:r>
            <a:r>
              <a:rPr sz="1200" spc="20" dirty="0">
                <a:latin typeface="Arial"/>
                <a:cs typeface="Arial"/>
              </a:rPr>
              <a:t>method </a:t>
            </a:r>
            <a:r>
              <a:rPr sz="1200" spc="15" dirty="0">
                <a:latin typeface="Arial"/>
                <a:cs typeface="Arial"/>
              </a:rPr>
              <a:t>returns:</a:t>
            </a:r>
            <a:endParaRPr sz="1200" dirty="0">
              <a:latin typeface="Arial"/>
              <a:cs typeface="Arial"/>
            </a:endParaRPr>
          </a:p>
          <a:p>
            <a:pPr marL="295275" marR="2442210">
              <a:lnSpc>
                <a:spcPct val="130900"/>
              </a:lnSpc>
              <a:spcBef>
                <a:spcPts val="390"/>
              </a:spcBef>
            </a:pPr>
            <a:r>
              <a:rPr sz="950" spc="-5" dirty="0">
                <a:latin typeface="Arial"/>
                <a:cs typeface="Arial"/>
              </a:rPr>
              <a:t>a negative number if a should come before b,  zero if a and b are the</a:t>
            </a:r>
            <a:r>
              <a:rPr sz="950" spc="-3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same</a:t>
            </a:r>
            <a:endParaRPr sz="950" dirty="0">
              <a:latin typeface="Arial"/>
              <a:cs typeface="Arial"/>
            </a:endParaRPr>
          </a:p>
          <a:p>
            <a:pPr marL="295275">
              <a:lnSpc>
                <a:spcPct val="100000"/>
              </a:lnSpc>
              <a:spcBef>
                <a:spcPts val="405"/>
              </a:spcBef>
            </a:pPr>
            <a:r>
              <a:rPr sz="950" spc="-5" dirty="0">
                <a:latin typeface="Arial"/>
                <a:cs typeface="Arial"/>
              </a:rPr>
              <a:t>a positive number if b should come before</a:t>
            </a:r>
            <a:r>
              <a:rPr sz="950" spc="1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a.</a:t>
            </a:r>
            <a:endParaRPr sz="950" dirty="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  <a:spcBef>
                <a:spcPts val="545"/>
              </a:spcBef>
            </a:pPr>
            <a:r>
              <a:rPr sz="1200" spc="15" dirty="0">
                <a:latin typeface="Arial"/>
                <a:cs typeface="Arial"/>
              </a:rPr>
              <a:t>Implement the </a:t>
            </a:r>
            <a:r>
              <a:rPr sz="1200" spc="20" dirty="0">
                <a:latin typeface="Courier" charset="0"/>
                <a:cs typeface="Courier" charset="0"/>
              </a:rPr>
              <a:t>Comparable</a:t>
            </a:r>
            <a:r>
              <a:rPr sz="1200" spc="-40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interface </a:t>
            </a:r>
            <a:r>
              <a:rPr sz="1200" spc="20" dirty="0">
                <a:latin typeface="Arial"/>
                <a:cs typeface="Arial"/>
              </a:rPr>
              <a:t>so </a:t>
            </a:r>
            <a:r>
              <a:rPr sz="1200" spc="15" dirty="0">
                <a:latin typeface="Arial"/>
                <a:cs typeface="Arial"/>
              </a:rPr>
              <a:t>that objects of your class </a:t>
            </a:r>
            <a:r>
              <a:rPr sz="1200" spc="20" dirty="0">
                <a:latin typeface="Arial"/>
                <a:cs typeface="Arial"/>
              </a:rPr>
              <a:t>can be  compared, </a:t>
            </a:r>
            <a:r>
              <a:rPr sz="1200" spc="10" dirty="0">
                <a:latin typeface="Arial"/>
                <a:cs typeface="Arial"/>
              </a:rPr>
              <a:t>for </a:t>
            </a:r>
            <a:r>
              <a:rPr sz="1200" spc="15" dirty="0">
                <a:latin typeface="Arial"/>
                <a:cs typeface="Arial"/>
              </a:rPr>
              <a:t>example, </a:t>
            </a:r>
            <a:r>
              <a:rPr sz="1200" spc="10" dirty="0">
                <a:latin typeface="Arial"/>
                <a:cs typeface="Arial"/>
              </a:rPr>
              <a:t>in </a:t>
            </a:r>
            <a:r>
              <a:rPr sz="1200" spc="20" dirty="0">
                <a:latin typeface="Arial"/>
                <a:cs typeface="Arial"/>
              </a:rPr>
              <a:t>a </a:t>
            </a:r>
            <a:r>
              <a:rPr sz="1200" spc="15" dirty="0">
                <a:latin typeface="Arial"/>
                <a:cs typeface="Arial"/>
              </a:rPr>
              <a:t>sort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method.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0" dirty="0"/>
              <a:t>The </a:t>
            </a:r>
            <a:r>
              <a:rPr spc="75" dirty="0">
                <a:latin typeface="Trebuchet MS"/>
                <a:cs typeface="Trebuchet MS"/>
              </a:rPr>
              <a:t>Comparable</a:t>
            </a:r>
            <a:r>
              <a:rPr spc="-65" dirty="0">
                <a:latin typeface="Trebuchet MS"/>
                <a:cs typeface="Trebuchet MS"/>
              </a:rPr>
              <a:t> </a:t>
            </a:r>
            <a:r>
              <a:rPr spc="50" dirty="0"/>
              <a:t>Interface</a:t>
            </a:r>
          </a:p>
        </p:txBody>
      </p:sp>
      <p:sp>
        <p:nvSpPr>
          <p:cNvPr id="3" name="object 3"/>
          <p:cNvSpPr/>
          <p:nvPr/>
        </p:nvSpPr>
        <p:spPr>
          <a:xfrm>
            <a:off x="677834" y="83189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2669" y="725128"/>
            <a:ext cx="381889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20" dirty="0">
                <a:latin typeface="Courier" charset="0"/>
                <a:cs typeface="Courier" charset="0"/>
              </a:rPr>
              <a:t>BankAccount</a:t>
            </a:r>
            <a:r>
              <a:rPr sz="1200" spc="-40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class' implementation of </a:t>
            </a:r>
            <a:r>
              <a:rPr sz="1200" spc="20" dirty="0">
                <a:latin typeface="Courier" charset="0"/>
                <a:cs typeface="Courier" charset="0"/>
              </a:rPr>
              <a:t>Comparable</a:t>
            </a:r>
            <a:r>
              <a:rPr sz="1200" spc="20" dirty="0">
                <a:latin typeface="Arial"/>
                <a:cs typeface="Arial"/>
              </a:rPr>
              <a:t>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1729" y="979302"/>
            <a:ext cx="5580380" cy="1453515"/>
          </a:xfrm>
          <a:prstGeom prst="rect">
            <a:avLst/>
          </a:prstGeom>
          <a:ln w="7019">
            <a:solidFill>
              <a:srgbClr val="CCCCCC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43815">
              <a:lnSpc>
                <a:spcPts val="890"/>
              </a:lnSpc>
              <a:spcBef>
                <a:spcPts val="355"/>
              </a:spcBef>
            </a:pPr>
            <a:r>
              <a:rPr sz="750" spc="-5" dirty="0">
                <a:latin typeface="Courier" charset="0"/>
                <a:cs typeface="Courier" charset="0"/>
              </a:rPr>
              <a:t>public class BankAccount implements</a:t>
            </a:r>
            <a:r>
              <a:rPr sz="750" spc="-80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Comparable</a:t>
            </a:r>
            <a:endParaRPr sz="750" dirty="0">
              <a:latin typeface="Courier" charset="0"/>
              <a:cs typeface="Courier" charset="0"/>
            </a:endParaRPr>
          </a:p>
          <a:p>
            <a:pPr marL="43815">
              <a:lnSpc>
                <a:spcPts val="885"/>
              </a:lnSpc>
            </a:pPr>
            <a:r>
              <a:rPr sz="750" spc="-5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214629">
              <a:lnSpc>
                <a:spcPts val="885"/>
              </a:lnSpc>
            </a:pPr>
            <a:r>
              <a:rPr sz="750" spc="-5" dirty="0">
                <a:latin typeface="Courier" charset="0"/>
                <a:cs typeface="Courier" charset="0"/>
              </a:rPr>
              <a:t>. .</a:t>
            </a:r>
            <a:r>
              <a:rPr sz="750" spc="-10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.</a:t>
            </a:r>
            <a:endParaRPr sz="750" dirty="0">
              <a:latin typeface="Courier" charset="0"/>
              <a:cs typeface="Courier" charset="0"/>
            </a:endParaRPr>
          </a:p>
          <a:p>
            <a:pPr marL="214629">
              <a:lnSpc>
                <a:spcPts val="885"/>
              </a:lnSpc>
            </a:pPr>
            <a:r>
              <a:rPr sz="750" spc="-5" dirty="0">
                <a:latin typeface="Courier" charset="0"/>
                <a:cs typeface="Courier" charset="0"/>
              </a:rPr>
              <a:t>public int compareTo(Object</a:t>
            </a:r>
            <a:r>
              <a:rPr sz="750" spc="-80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otherObject)</a:t>
            </a:r>
            <a:endParaRPr sz="750" dirty="0">
              <a:latin typeface="Courier" charset="0"/>
              <a:cs typeface="Courier" charset="0"/>
            </a:endParaRPr>
          </a:p>
          <a:p>
            <a:pPr marL="214629">
              <a:lnSpc>
                <a:spcPts val="885"/>
              </a:lnSpc>
            </a:pPr>
            <a:r>
              <a:rPr sz="750" spc="-5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384810" marR="2565400">
              <a:lnSpc>
                <a:spcPts val="880"/>
              </a:lnSpc>
              <a:spcBef>
                <a:spcPts val="35"/>
              </a:spcBef>
            </a:pPr>
            <a:r>
              <a:rPr sz="750" spc="-5" dirty="0">
                <a:latin typeface="Courier" charset="0"/>
                <a:cs typeface="Courier" charset="0"/>
              </a:rPr>
              <a:t>BankAccount other = (BankAccount)</a:t>
            </a:r>
            <a:r>
              <a:rPr sz="750" spc="-7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otherObject;  if (balance &lt; other.balance) { return -1;</a:t>
            </a:r>
            <a:r>
              <a:rPr sz="750" spc="-8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  <a:p>
            <a:pPr marL="384810" marR="2792730">
              <a:lnSpc>
                <a:spcPts val="880"/>
              </a:lnSpc>
              <a:spcBef>
                <a:spcPts val="5"/>
              </a:spcBef>
            </a:pPr>
            <a:r>
              <a:rPr sz="750" spc="-5" dirty="0">
                <a:latin typeface="Courier" charset="0"/>
                <a:cs typeface="Courier" charset="0"/>
              </a:rPr>
              <a:t>if (balance &gt; other.balance) { return 1;</a:t>
            </a:r>
            <a:r>
              <a:rPr sz="750" spc="-80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}  return</a:t>
            </a:r>
            <a:r>
              <a:rPr sz="750" spc="-100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0;</a:t>
            </a:r>
            <a:endParaRPr sz="750" dirty="0">
              <a:latin typeface="Courier" charset="0"/>
              <a:cs typeface="Courier" charset="0"/>
            </a:endParaRPr>
          </a:p>
          <a:p>
            <a:pPr marL="214629">
              <a:lnSpc>
                <a:spcPts val="850"/>
              </a:lnSpc>
            </a:pPr>
            <a:r>
              <a:rPr sz="750" spc="-5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  <a:p>
            <a:pPr marL="214629">
              <a:lnSpc>
                <a:spcPts val="885"/>
              </a:lnSpc>
            </a:pPr>
            <a:r>
              <a:rPr sz="750" spc="-5" dirty="0">
                <a:latin typeface="Courier" charset="0"/>
                <a:cs typeface="Courier" charset="0"/>
              </a:rPr>
              <a:t>. .</a:t>
            </a:r>
            <a:r>
              <a:rPr sz="750" spc="-10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.</a:t>
            </a:r>
            <a:endParaRPr sz="750" dirty="0">
              <a:latin typeface="Courier" charset="0"/>
              <a:cs typeface="Courier" charset="0"/>
            </a:endParaRPr>
          </a:p>
          <a:p>
            <a:pPr marL="43815">
              <a:lnSpc>
                <a:spcPts val="890"/>
              </a:lnSpc>
            </a:pPr>
            <a:r>
              <a:rPr sz="750" spc="-5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7834" y="260075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7834" y="286749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02669" y="2493989"/>
            <a:ext cx="4471035" cy="467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20" dirty="0">
                <a:latin typeface="Courier" charset="0"/>
                <a:cs typeface="Courier" charset="0"/>
              </a:rPr>
              <a:t>compareTo</a:t>
            </a:r>
            <a:r>
              <a:rPr sz="1200" spc="-400" dirty="0">
                <a:latin typeface="Courier" charset="0"/>
                <a:cs typeface="Courier" charset="0"/>
              </a:rPr>
              <a:t> </a:t>
            </a:r>
            <a:r>
              <a:rPr sz="1200" spc="20" dirty="0">
                <a:latin typeface="Arial"/>
                <a:cs typeface="Arial"/>
              </a:rPr>
              <a:t>method has a </a:t>
            </a:r>
            <a:r>
              <a:rPr sz="1200" spc="15" dirty="0">
                <a:latin typeface="Arial"/>
                <a:cs typeface="Arial"/>
              </a:rPr>
              <a:t>parameter of reference type </a:t>
            </a:r>
            <a:r>
              <a:rPr sz="1200" spc="20" dirty="0">
                <a:latin typeface="Courier" charset="0"/>
                <a:cs typeface="Courier" charset="0"/>
              </a:rPr>
              <a:t>Object</a:t>
            </a:r>
            <a:endParaRPr sz="12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200" spc="20" dirty="0">
                <a:latin typeface="Arial"/>
                <a:cs typeface="Arial"/>
              </a:rPr>
              <a:t>To </a:t>
            </a:r>
            <a:r>
              <a:rPr sz="1200" spc="15" dirty="0">
                <a:latin typeface="Arial"/>
                <a:cs typeface="Arial"/>
              </a:rPr>
              <a:t>get </a:t>
            </a:r>
            <a:r>
              <a:rPr sz="1200" spc="20" dirty="0">
                <a:latin typeface="Arial"/>
                <a:cs typeface="Arial"/>
              </a:rPr>
              <a:t>a </a:t>
            </a:r>
            <a:r>
              <a:rPr sz="1200" spc="20" dirty="0">
                <a:latin typeface="Courier" charset="0"/>
                <a:cs typeface="Courier" charset="0"/>
              </a:rPr>
              <a:t>BankAccount</a:t>
            </a:r>
            <a:r>
              <a:rPr sz="1200" spc="-44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reference: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1729" y="3021916"/>
            <a:ext cx="5580380" cy="160941"/>
          </a:xfrm>
          <a:prstGeom prst="rect">
            <a:avLst/>
          </a:prstGeom>
          <a:ln w="7019">
            <a:solidFill>
              <a:srgbClr val="CCCCCC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55"/>
              </a:spcBef>
            </a:pPr>
            <a:r>
              <a:rPr sz="750" spc="-5" dirty="0">
                <a:latin typeface="Courier" charset="0"/>
                <a:cs typeface="Courier" charset="0"/>
              </a:rPr>
              <a:t>BankAccount other = (BankAccount)</a:t>
            </a:r>
            <a:r>
              <a:rPr sz="750" spc="-80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otherObject;</a:t>
            </a:r>
            <a:endParaRPr sz="7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0" dirty="0"/>
              <a:t>The </a:t>
            </a:r>
            <a:r>
              <a:rPr spc="75" dirty="0">
                <a:latin typeface="Trebuchet MS"/>
                <a:cs typeface="Trebuchet MS"/>
              </a:rPr>
              <a:t>Comparable</a:t>
            </a:r>
            <a:r>
              <a:rPr spc="-65" dirty="0">
                <a:latin typeface="Trebuchet MS"/>
                <a:cs typeface="Trebuchet MS"/>
              </a:rPr>
              <a:t> </a:t>
            </a:r>
            <a:r>
              <a:rPr spc="50" dirty="0"/>
              <a:t>Interface</a:t>
            </a:r>
          </a:p>
        </p:txBody>
      </p:sp>
      <p:sp>
        <p:nvSpPr>
          <p:cNvPr id="3" name="object 3"/>
          <p:cNvSpPr/>
          <p:nvPr/>
        </p:nvSpPr>
        <p:spPr>
          <a:xfrm>
            <a:off x="677834" y="83231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2669" y="683853"/>
            <a:ext cx="5475605" cy="467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800"/>
              </a:lnSpc>
            </a:pPr>
            <a:r>
              <a:rPr sz="1200" spc="20" dirty="0">
                <a:latin typeface="Arial"/>
                <a:cs typeface="Arial"/>
              </a:rPr>
              <a:t>Because</a:t>
            </a:r>
            <a:r>
              <a:rPr sz="1200" spc="15" dirty="0">
                <a:latin typeface="Arial"/>
                <a:cs typeface="Arial"/>
              </a:rPr>
              <a:t> the </a:t>
            </a:r>
            <a:r>
              <a:rPr sz="1200" spc="20" dirty="0">
                <a:latin typeface="Courier" charset="0"/>
                <a:cs typeface="Courier" charset="0"/>
              </a:rPr>
              <a:t>BankAccount</a:t>
            </a:r>
            <a:r>
              <a:rPr sz="1200" spc="-375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class implements the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20" dirty="0">
                <a:latin typeface="Courier" charset="0"/>
                <a:cs typeface="Courier" charset="0"/>
              </a:rPr>
              <a:t>Comparable</a:t>
            </a:r>
            <a:r>
              <a:rPr sz="1200" spc="-375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interface, </a:t>
            </a:r>
            <a:r>
              <a:rPr sz="1200" spc="20" dirty="0">
                <a:latin typeface="Arial"/>
                <a:cs typeface="Arial"/>
              </a:rPr>
              <a:t>you  can </a:t>
            </a:r>
            <a:r>
              <a:rPr sz="1200" spc="15" dirty="0">
                <a:latin typeface="Arial"/>
                <a:cs typeface="Arial"/>
              </a:rPr>
              <a:t>sort </a:t>
            </a:r>
            <a:r>
              <a:rPr sz="1200" spc="20" dirty="0">
                <a:latin typeface="Arial"/>
                <a:cs typeface="Arial"/>
              </a:rPr>
              <a:t>an </a:t>
            </a:r>
            <a:r>
              <a:rPr sz="1200" spc="15" dirty="0">
                <a:latin typeface="Arial"/>
                <a:cs typeface="Arial"/>
              </a:rPr>
              <a:t>array of </a:t>
            </a:r>
            <a:r>
              <a:rPr sz="1200" spc="20" dirty="0">
                <a:latin typeface="Arial"/>
                <a:cs typeface="Arial"/>
              </a:rPr>
              <a:t>bank </a:t>
            </a:r>
            <a:r>
              <a:rPr sz="1200" spc="15" dirty="0">
                <a:latin typeface="Arial"/>
                <a:cs typeface="Arial"/>
              </a:rPr>
              <a:t>accounts with the </a:t>
            </a:r>
            <a:r>
              <a:rPr sz="1200" spc="20" dirty="0">
                <a:latin typeface="Courier" charset="0"/>
                <a:cs typeface="Courier" charset="0"/>
              </a:rPr>
              <a:t>Arrays.sort</a:t>
            </a:r>
            <a:r>
              <a:rPr sz="1200" spc="-405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method: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1729" y="1204341"/>
            <a:ext cx="5580380" cy="628377"/>
          </a:xfrm>
          <a:prstGeom prst="rect">
            <a:avLst/>
          </a:prstGeom>
          <a:ln w="7019">
            <a:solidFill>
              <a:srgbClr val="CCCCC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43815" marR="3020060">
              <a:lnSpc>
                <a:spcPts val="880"/>
              </a:lnSpc>
              <a:spcBef>
                <a:spcPts val="400"/>
              </a:spcBef>
            </a:pPr>
            <a:r>
              <a:rPr sz="750" spc="-5" dirty="0">
                <a:latin typeface="Courier" charset="0"/>
                <a:cs typeface="Courier" charset="0"/>
              </a:rPr>
              <a:t>BankAccount[] accounts = new</a:t>
            </a:r>
            <a:r>
              <a:rPr sz="750" spc="-7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BankAccount[3];  accounts[0] = new BankAccount(10000);  accounts[1] = new BankAccount(0);  accounts[2] = new BankAccount(2000);  Arrays.sort(accounts);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7834" y="215194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7834" y="241867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02669" y="2045176"/>
            <a:ext cx="5317490" cy="467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25" dirty="0">
                <a:latin typeface="Arial"/>
                <a:cs typeface="Arial"/>
              </a:rPr>
              <a:t>Now </a:t>
            </a:r>
            <a:r>
              <a:rPr sz="1200" spc="15" dirty="0">
                <a:latin typeface="Arial"/>
                <a:cs typeface="Arial"/>
              </a:rPr>
              <a:t>the </a:t>
            </a:r>
            <a:r>
              <a:rPr sz="1200" spc="20" dirty="0">
                <a:latin typeface="Courier" charset="0"/>
                <a:cs typeface="Courier" charset="0"/>
              </a:rPr>
              <a:t>accounts</a:t>
            </a:r>
            <a:r>
              <a:rPr sz="1200" spc="-415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array </a:t>
            </a:r>
            <a:r>
              <a:rPr sz="1200" spc="10" dirty="0">
                <a:latin typeface="Arial"/>
                <a:cs typeface="Arial"/>
              </a:rPr>
              <a:t>is </a:t>
            </a:r>
            <a:r>
              <a:rPr sz="1200" spc="15" dirty="0">
                <a:latin typeface="Arial"/>
                <a:cs typeface="Arial"/>
              </a:rPr>
              <a:t>sorted </a:t>
            </a:r>
            <a:r>
              <a:rPr sz="1200" spc="20" dirty="0">
                <a:latin typeface="Arial"/>
                <a:cs typeface="Arial"/>
              </a:rPr>
              <a:t>by </a:t>
            </a:r>
            <a:r>
              <a:rPr sz="1200" spc="15" dirty="0">
                <a:latin typeface="Arial"/>
                <a:cs typeface="Arial"/>
              </a:rPr>
              <a:t>increasing balance.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200" spc="20" dirty="0">
                <a:latin typeface="Arial"/>
                <a:cs typeface="Arial"/>
              </a:rPr>
              <a:t>The </a:t>
            </a:r>
            <a:r>
              <a:rPr sz="1200" spc="20" dirty="0">
                <a:latin typeface="Courier" charset="0"/>
                <a:cs typeface="Courier" charset="0"/>
              </a:rPr>
              <a:t>compareTo</a:t>
            </a:r>
            <a:r>
              <a:rPr sz="1200" spc="-370" dirty="0">
                <a:latin typeface="Courier" charset="0"/>
                <a:cs typeface="Courier" charset="0"/>
              </a:rPr>
              <a:t> </a:t>
            </a:r>
            <a:r>
              <a:rPr sz="1200" spc="20" dirty="0">
                <a:latin typeface="Arial"/>
                <a:cs typeface="Arial"/>
              </a:rPr>
              <a:t>method </a:t>
            </a:r>
            <a:r>
              <a:rPr sz="1200" spc="15" dirty="0">
                <a:latin typeface="Arial"/>
                <a:cs typeface="Arial"/>
              </a:rPr>
              <a:t>checks whether another object </a:t>
            </a:r>
            <a:r>
              <a:rPr sz="1200" spc="10" dirty="0">
                <a:latin typeface="Arial"/>
                <a:cs typeface="Arial"/>
              </a:rPr>
              <a:t>is </a:t>
            </a:r>
            <a:r>
              <a:rPr sz="1200" spc="15" dirty="0">
                <a:latin typeface="Arial"/>
                <a:cs typeface="Arial"/>
              </a:rPr>
              <a:t>larger or smaller.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8233" y="2523947"/>
            <a:ext cx="1796973" cy="1523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Self </a:t>
            </a:r>
            <a:r>
              <a:rPr spc="90" dirty="0"/>
              <a:t>Check</a:t>
            </a:r>
            <a:r>
              <a:rPr spc="-85" dirty="0"/>
              <a:t> </a:t>
            </a:r>
            <a:r>
              <a:rPr spc="30" dirty="0"/>
              <a:t>10.11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6864" y="707985"/>
            <a:ext cx="5585460" cy="68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20" dirty="0">
                <a:latin typeface="Arial"/>
                <a:cs typeface="Arial"/>
              </a:rPr>
              <a:t>How </a:t>
            </a:r>
            <a:r>
              <a:rPr sz="1000" spc="15" dirty="0">
                <a:latin typeface="Arial"/>
                <a:cs typeface="Arial"/>
              </a:rPr>
              <a:t>can you </a:t>
            </a:r>
            <a:r>
              <a:rPr sz="1000" spc="10" dirty="0">
                <a:latin typeface="Arial"/>
                <a:cs typeface="Arial"/>
              </a:rPr>
              <a:t>sort </a:t>
            </a:r>
            <a:r>
              <a:rPr sz="1000" spc="15" dirty="0">
                <a:latin typeface="Arial"/>
                <a:cs typeface="Arial"/>
              </a:rPr>
              <a:t>an </a:t>
            </a:r>
            <a:r>
              <a:rPr sz="1000" spc="10" dirty="0">
                <a:latin typeface="Arial"/>
                <a:cs typeface="Arial"/>
              </a:rPr>
              <a:t>array of </a:t>
            </a:r>
            <a:r>
              <a:rPr sz="1000" spc="15" dirty="0">
                <a:latin typeface="Courier" charset="0"/>
                <a:cs typeface="Courier" charset="0"/>
              </a:rPr>
              <a:t>Country</a:t>
            </a:r>
            <a:r>
              <a:rPr sz="1000" spc="-335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objects </a:t>
            </a:r>
            <a:r>
              <a:rPr sz="1000" spc="15" dirty="0">
                <a:latin typeface="Arial"/>
                <a:cs typeface="Arial"/>
              </a:rPr>
              <a:t>by </a:t>
            </a:r>
            <a:r>
              <a:rPr sz="1000" spc="10" dirty="0">
                <a:latin typeface="Arial"/>
                <a:cs typeface="Arial"/>
              </a:rPr>
              <a:t>increasing </a:t>
            </a:r>
            <a:r>
              <a:rPr sz="1000" spc="15" dirty="0">
                <a:latin typeface="Arial"/>
                <a:cs typeface="Arial"/>
              </a:rPr>
              <a:t>area?</a:t>
            </a:r>
            <a:endParaRPr sz="1000" dirty="0">
              <a:latin typeface="Arial"/>
              <a:cs typeface="Arial"/>
            </a:endParaRPr>
          </a:p>
          <a:p>
            <a:pPr marL="248285" marR="5080">
              <a:lnSpc>
                <a:spcPct val="122800"/>
              </a:lnSpc>
              <a:spcBef>
                <a:spcPts val="480"/>
              </a:spcBef>
            </a:pPr>
            <a:r>
              <a:rPr sz="1200" b="1" spc="20" dirty="0">
                <a:latin typeface="Arial"/>
                <a:cs typeface="Arial"/>
              </a:rPr>
              <a:t>Answer: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Have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the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20" dirty="0">
                <a:latin typeface="Courier" charset="0"/>
                <a:cs typeface="Courier" charset="0"/>
              </a:rPr>
              <a:t>Country</a:t>
            </a:r>
            <a:r>
              <a:rPr sz="1200" spc="-38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class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implement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the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20" dirty="0">
                <a:latin typeface="Courier" charset="0"/>
                <a:cs typeface="Courier" charset="0"/>
              </a:rPr>
              <a:t>Comparable</a:t>
            </a:r>
            <a:r>
              <a:rPr sz="1200" spc="-38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interface,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as  shown </a:t>
            </a:r>
            <a:r>
              <a:rPr sz="1200" spc="15" dirty="0">
                <a:latin typeface="Arial"/>
                <a:cs typeface="Arial"/>
              </a:rPr>
              <a:t>below, </a:t>
            </a:r>
            <a:r>
              <a:rPr sz="1200" spc="20" dirty="0">
                <a:latin typeface="Arial"/>
                <a:cs typeface="Arial"/>
              </a:rPr>
              <a:t>and </a:t>
            </a:r>
            <a:r>
              <a:rPr sz="1200" spc="10" dirty="0">
                <a:latin typeface="Arial"/>
                <a:cs typeface="Arial"/>
              </a:rPr>
              <a:t>call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20" dirty="0">
                <a:latin typeface="Courier" charset="0"/>
                <a:cs typeface="Courier" charset="0"/>
              </a:rPr>
              <a:t>Arrays.sort</a:t>
            </a:r>
            <a:r>
              <a:rPr sz="1200" spc="20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1729" y="1442148"/>
            <a:ext cx="5580380" cy="1341120"/>
          </a:xfrm>
          <a:prstGeom prst="rect">
            <a:avLst/>
          </a:prstGeom>
          <a:ln w="7019">
            <a:solidFill>
              <a:srgbClr val="CCCCCC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43815">
              <a:lnSpc>
                <a:spcPts val="890"/>
              </a:lnSpc>
              <a:spcBef>
                <a:spcPts val="355"/>
              </a:spcBef>
            </a:pPr>
            <a:r>
              <a:rPr sz="750" spc="-5" dirty="0">
                <a:latin typeface="Courier" charset="0"/>
                <a:cs typeface="Courier" charset="0"/>
              </a:rPr>
              <a:t>public class Country implements</a:t>
            </a:r>
            <a:r>
              <a:rPr sz="750" spc="-80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Comparable</a:t>
            </a:r>
            <a:endParaRPr sz="750" dirty="0">
              <a:latin typeface="Courier" charset="0"/>
              <a:cs typeface="Courier" charset="0"/>
            </a:endParaRPr>
          </a:p>
          <a:p>
            <a:pPr marL="43815">
              <a:lnSpc>
                <a:spcPts val="885"/>
              </a:lnSpc>
            </a:pPr>
            <a:r>
              <a:rPr sz="750" spc="-5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214629">
              <a:lnSpc>
                <a:spcPts val="885"/>
              </a:lnSpc>
            </a:pPr>
            <a:r>
              <a:rPr sz="750" spc="-5" dirty="0">
                <a:latin typeface="Courier" charset="0"/>
                <a:cs typeface="Courier" charset="0"/>
              </a:rPr>
              <a:t>. .</a:t>
            </a:r>
            <a:r>
              <a:rPr sz="750" spc="-10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.</a:t>
            </a:r>
            <a:endParaRPr sz="750" dirty="0">
              <a:latin typeface="Courier" charset="0"/>
              <a:cs typeface="Courier" charset="0"/>
            </a:endParaRPr>
          </a:p>
          <a:p>
            <a:pPr marL="214629">
              <a:lnSpc>
                <a:spcPts val="885"/>
              </a:lnSpc>
            </a:pPr>
            <a:r>
              <a:rPr sz="750" spc="-5" dirty="0">
                <a:latin typeface="Courier" charset="0"/>
                <a:cs typeface="Courier" charset="0"/>
              </a:rPr>
              <a:t>public int compareTo(Object</a:t>
            </a:r>
            <a:r>
              <a:rPr sz="750" spc="-80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otherObject)</a:t>
            </a:r>
            <a:endParaRPr sz="750" dirty="0">
              <a:latin typeface="Courier" charset="0"/>
              <a:cs typeface="Courier" charset="0"/>
            </a:endParaRPr>
          </a:p>
          <a:p>
            <a:pPr marL="214629">
              <a:lnSpc>
                <a:spcPts val="885"/>
              </a:lnSpc>
            </a:pPr>
            <a:r>
              <a:rPr sz="750" spc="-5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384810" marR="3020060">
              <a:lnSpc>
                <a:spcPts val="880"/>
              </a:lnSpc>
              <a:spcBef>
                <a:spcPts val="35"/>
              </a:spcBef>
            </a:pPr>
            <a:r>
              <a:rPr sz="750" spc="-5" dirty="0">
                <a:latin typeface="Courier" charset="0"/>
                <a:cs typeface="Courier" charset="0"/>
              </a:rPr>
              <a:t>Country other = (Country)</a:t>
            </a:r>
            <a:r>
              <a:rPr sz="750" spc="-80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otherObject;  if (area &lt; other.area) { return -1; }  if (area &gt; other.area) { return 1; }  return</a:t>
            </a:r>
            <a:r>
              <a:rPr sz="750" spc="-100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0;</a:t>
            </a:r>
            <a:endParaRPr sz="750" dirty="0">
              <a:latin typeface="Courier" charset="0"/>
              <a:cs typeface="Courier" charset="0"/>
            </a:endParaRPr>
          </a:p>
          <a:p>
            <a:pPr marL="214629">
              <a:lnSpc>
                <a:spcPts val="850"/>
              </a:lnSpc>
            </a:pPr>
            <a:r>
              <a:rPr sz="750" spc="-5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  <a:p>
            <a:pPr marL="43815">
              <a:lnSpc>
                <a:spcPts val="890"/>
              </a:lnSpc>
            </a:pPr>
            <a:r>
              <a:rPr sz="750" spc="-5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Self </a:t>
            </a:r>
            <a:r>
              <a:rPr spc="90" dirty="0"/>
              <a:t>Check</a:t>
            </a:r>
            <a:r>
              <a:rPr spc="-85" dirty="0"/>
              <a:t> </a:t>
            </a:r>
            <a:r>
              <a:rPr spc="30" dirty="0"/>
              <a:t>10.12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6864" y="699415"/>
            <a:ext cx="5875655" cy="845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52450">
              <a:lnSpc>
                <a:spcPct val="105900"/>
              </a:lnSpc>
            </a:pPr>
            <a:r>
              <a:rPr sz="1000" spc="15" dirty="0">
                <a:latin typeface="Arial"/>
                <a:cs typeface="Arial"/>
              </a:rPr>
              <a:t>Can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you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use</a:t>
            </a:r>
            <a:r>
              <a:rPr sz="1000" spc="10" dirty="0">
                <a:latin typeface="Arial"/>
                <a:cs typeface="Arial"/>
              </a:rPr>
              <a:t> the </a:t>
            </a:r>
            <a:r>
              <a:rPr sz="1000" spc="15" dirty="0">
                <a:latin typeface="Courier" charset="0"/>
                <a:cs typeface="Courier" charset="0"/>
              </a:rPr>
              <a:t>Arrays.sort</a:t>
            </a:r>
            <a:r>
              <a:rPr sz="1000" spc="-315" dirty="0">
                <a:latin typeface="Courier" charset="0"/>
                <a:cs typeface="Courier" charset="0"/>
              </a:rPr>
              <a:t> </a:t>
            </a:r>
            <a:r>
              <a:rPr sz="1000" spc="15" dirty="0">
                <a:latin typeface="Arial"/>
                <a:cs typeface="Arial"/>
              </a:rPr>
              <a:t>method</a:t>
            </a:r>
            <a:r>
              <a:rPr sz="1000" spc="10" dirty="0">
                <a:latin typeface="Arial"/>
                <a:cs typeface="Arial"/>
              </a:rPr>
              <a:t> to sort </a:t>
            </a:r>
            <a:r>
              <a:rPr sz="1000" spc="15" dirty="0">
                <a:latin typeface="Arial"/>
                <a:cs typeface="Arial"/>
              </a:rPr>
              <a:t>an</a:t>
            </a:r>
            <a:r>
              <a:rPr sz="1000" spc="10" dirty="0">
                <a:latin typeface="Arial"/>
                <a:cs typeface="Arial"/>
              </a:rPr>
              <a:t> array of </a:t>
            </a:r>
            <a:r>
              <a:rPr sz="1000" spc="15" dirty="0">
                <a:latin typeface="Courier" charset="0"/>
                <a:cs typeface="Courier" charset="0"/>
              </a:rPr>
              <a:t>String</a:t>
            </a:r>
            <a:r>
              <a:rPr sz="1000" spc="-315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objects? </a:t>
            </a:r>
            <a:r>
              <a:rPr sz="1000" spc="15" dirty="0">
                <a:latin typeface="Arial"/>
                <a:cs typeface="Arial"/>
              </a:rPr>
              <a:t>Check</a:t>
            </a:r>
            <a:r>
              <a:rPr sz="1000" spc="10" dirty="0">
                <a:latin typeface="Arial"/>
                <a:cs typeface="Arial"/>
              </a:rPr>
              <a:t> the </a:t>
            </a:r>
            <a:r>
              <a:rPr sz="1000" spc="15" dirty="0">
                <a:latin typeface="Arial"/>
                <a:cs typeface="Arial"/>
              </a:rPr>
              <a:t>API  documentation </a:t>
            </a:r>
            <a:r>
              <a:rPr sz="1000" spc="10" dirty="0">
                <a:latin typeface="Arial"/>
                <a:cs typeface="Arial"/>
              </a:rPr>
              <a:t>for the </a:t>
            </a:r>
            <a:r>
              <a:rPr sz="1000" spc="15" dirty="0">
                <a:latin typeface="Courier" charset="0"/>
                <a:cs typeface="Courier" charset="0"/>
              </a:rPr>
              <a:t>String</a:t>
            </a:r>
            <a:r>
              <a:rPr sz="1000" spc="-370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class.</a:t>
            </a:r>
            <a:endParaRPr sz="1000" dirty="0">
              <a:latin typeface="Arial"/>
              <a:cs typeface="Arial"/>
            </a:endParaRPr>
          </a:p>
          <a:p>
            <a:pPr marL="248285" marR="5080">
              <a:lnSpc>
                <a:spcPct val="119000"/>
              </a:lnSpc>
              <a:spcBef>
                <a:spcPts val="535"/>
              </a:spcBef>
            </a:pPr>
            <a:r>
              <a:rPr sz="1200" b="1" spc="20" dirty="0">
                <a:latin typeface="Arial"/>
                <a:cs typeface="Arial"/>
              </a:rPr>
              <a:t>Answer: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Yes, </a:t>
            </a:r>
            <a:r>
              <a:rPr sz="1200" spc="20" dirty="0">
                <a:latin typeface="Arial"/>
                <a:cs typeface="Arial"/>
              </a:rPr>
              <a:t>you</a:t>
            </a:r>
            <a:r>
              <a:rPr sz="1200" spc="15" dirty="0">
                <a:latin typeface="Arial"/>
                <a:cs typeface="Arial"/>
              </a:rPr>
              <a:t> can, </a:t>
            </a:r>
            <a:r>
              <a:rPr sz="1200" spc="20" dirty="0">
                <a:latin typeface="Arial"/>
                <a:cs typeface="Arial"/>
              </a:rPr>
              <a:t>because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20" dirty="0">
                <a:latin typeface="Courier" charset="0"/>
                <a:cs typeface="Courier" charset="0"/>
              </a:rPr>
              <a:t>String</a:t>
            </a:r>
            <a:r>
              <a:rPr sz="1200" spc="-375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implements the </a:t>
            </a:r>
            <a:r>
              <a:rPr sz="1200" spc="20" dirty="0">
                <a:latin typeface="Courier" charset="0"/>
                <a:cs typeface="Courier" charset="0"/>
              </a:rPr>
              <a:t>Comparable</a:t>
            </a:r>
            <a:r>
              <a:rPr sz="1200" spc="-375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interface  type.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Self </a:t>
            </a:r>
            <a:r>
              <a:rPr spc="90" dirty="0"/>
              <a:t>Check</a:t>
            </a:r>
            <a:r>
              <a:rPr spc="-85" dirty="0"/>
              <a:t> </a:t>
            </a:r>
            <a:r>
              <a:rPr spc="30" dirty="0"/>
              <a:t>10.13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6864" y="698567"/>
            <a:ext cx="5564505" cy="845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900"/>
              </a:lnSpc>
            </a:pPr>
            <a:r>
              <a:rPr sz="1000" spc="15" dirty="0">
                <a:latin typeface="Arial"/>
                <a:cs typeface="Arial"/>
              </a:rPr>
              <a:t>Can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you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use</a:t>
            </a:r>
            <a:r>
              <a:rPr sz="1000" spc="10" dirty="0">
                <a:latin typeface="Arial"/>
                <a:cs typeface="Arial"/>
              </a:rPr>
              <a:t> the </a:t>
            </a:r>
            <a:r>
              <a:rPr sz="1000" spc="15" dirty="0">
                <a:latin typeface="Courier" charset="0"/>
                <a:cs typeface="Courier" charset="0"/>
              </a:rPr>
              <a:t>Arrays.sort</a:t>
            </a:r>
            <a:r>
              <a:rPr sz="1000" spc="-315" dirty="0">
                <a:latin typeface="Courier" charset="0"/>
                <a:cs typeface="Courier" charset="0"/>
              </a:rPr>
              <a:t> </a:t>
            </a:r>
            <a:r>
              <a:rPr sz="1000" spc="15" dirty="0">
                <a:latin typeface="Arial"/>
                <a:cs typeface="Arial"/>
              </a:rPr>
              <a:t>method</a:t>
            </a:r>
            <a:r>
              <a:rPr sz="1000" spc="10" dirty="0">
                <a:latin typeface="Arial"/>
                <a:cs typeface="Arial"/>
              </a:rPr>
              <a:t> to sort </a:t>
            </a:r>
            <a:r>
              <a:rPr sz="1000" spc="15" dirty="0">
                <a:latin typeface="Arial"/>
                <a:cs typeface="Arial"/>
              </a:rPr>
              <a:t>an</a:t>
            </a:r>
            <a:r>
              <a:rPr sz="1000" spc="10" dirty="0">
                <a:latin typeface="Arial"/>
                <a:cs typeface="Arial"/>
              </a:rPr>
              <a:t> array of </a:t>
            </a:r>
            <a:r>
              <a:rPr sz="1000" spc="15" dirty="0">
                <a:latin typeface="Courier" charset="0"/>
                <a:cs typeface="Courier" charset="0"/>
              </a:rPr>
              <a:t>Rectangle</a:t>
            </a:r>
            <a:r>
              <a:rPr sz="1000" spc="-315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objects? </a:t>
            </a:r>
            <a:r>
              <a:rPr sz="1000" spc="15" dirty="0">
                <a:latin typeface="Arial"/>
                <a:cs typeface="Arial"/>
              </a:rPr>
              <a:t>Check</a:t>
            </a:r>
            <a:r>
              <a:rPr sz="1000" spc="10" dirty="0">
                <a:latin typeface="Arial"/>
                <a:cs typeface="Arial"/>
              </a:rPr>
              <a:t> the </a:t>
            </a:r>
            <a:r>
              <a:rPr sz="1000" spc="15" dirty="0">
                <a:latin typeface="Arial"/>
                <a:cs typeface="Arial"/>
              </a:rPr>
              <a:t>API  documentation </a:t>
            </a:r>
            <a:r>
              <a:rPr sz="1000" spc="10" dirty="0">
                <a:latin typeface="Arial"/>
                <a:cs typeface="Arial"/>
              </a:rPr>
              <a:t>for the </a:t>
            </a:r>
            <a:r>
              <a:rPr sz="1000" spc="15" dirty="0">
                <a:latin typeface="Courier" charset="0"/>
                <a:cs typeface="Courier" charset="0"/>
              </a:rPr>
              <a:t>Rectangle</a:t>
            </a:r>
            <a:r>
              <a:rPr sz="1000" spc="-355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class.</a:t>
            </a:r>
            <a:endParaRPr sz="1000" dirty="0">
              <a:latin typeface="Arial"/>
              <a:cs typeface="Arial"/>
            </a:endParaRPr>
          </a:p>
          <a:p>
            <a:pPr marL="248285">
              <a:lnSpc>
                <a:spcPct val="100000"/>
              </a:lnSpc>
              <a:spcBef>
                <a:spcPts val="810"/>
              </a:spcBef>
            </a:pPr>
            <a:r>
              <a:rPr sz="1200" b="1" spc="20" dirty="0">
                <a:latin typeface="Arial"/>
                <a:cs typeface="Arial"/>
              </a:rPr>
              <a:t>Answer: </a:t>
            </a:r>
            <a:r>
              <a:rPr sz="1200" spc="15" dirty="0">
                <a:latin typeface="Arial"/>
                <a:cs typeface="Arial"/>
              </a:rPr>
              <a:t>No. </a:t>
            </a:r>
            <a:r>
              <a:rPr sz="1200" spc="20" dirty="0">
                <a:latin typeface="Arial"/>
                <a:cs typeface="Arial"/>
              </a:rPr>
              <a:t>The </a:t>
            </a:r>
            <a:r>
              <a:rPr sz="1200" spc="20" dirty="0">
                <a:latin typeface="Courier" charset="0"/>
                <a:cs typeface="Courier" charset="0"/>
              </a:rPr>
              <a:t>Rectangle</a:t>
            </a:r>
            <a:r>
              <a:rPr sz="1200" spc="-39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class </a:t>
            </a:r>
            <a:r>
              <a:rPr sz="1200" spc="20" dirty="0">
                <a:latin typeface="Arial"/>
                <a:cs typeface="Arial"/>
              </a:rPr>
              <a:t>does </a:t>
            </a:r>
            <a:r>
              <a:rPr sz="1200" spc="15" dirty="0">
                <a:latin typeface="Arial"/>
                <a:cs typeface="Arial"/>
              </a:rPr>
              <a:t>not implement the </a:t>
            </a:r>
            <a:r>
              <a:rPr sz="1200" spc="20" dirty="0">
                <a:latin typeface="Courier" charset="0"/>
                <a:cs typeface="Courier" charset="0"/>
              </a:rPr>
              <a:t>Comparable</a:t>
            </a:r>
            <a:endParaRPr sz="1200" dirty="0">
              <a:latin typeface="Courier" charset="0"/>
              <a:cs typeface="Courier" charset="0"/>
            </a:endParaRPr>
          </a:p>
          <a:p>
            <a:pPr marL="248285">
              <a:lnSpc>
                <a:spcPct val="100000"/>
              </a:lnSpc>
              <a:spcBef>
                <a:spcPts val="270"/>
              </a:spcBef>
            </a:pPr>
            <a:r>
              <a:rPr sz="1200" spc="15" dirty="0">
                <a:latin typeface="Arial"/>
                <a:cs typeface="Arial"/>
              </a:rPr>
              <a:t>interface.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Self </a:t>
            </a:r>
            <a:r>
              <a:rPr spc="90" dirty="0"/>
              <a:t>Check</a:t>
            </a:r>
            <a:r>
              <a:rPr spc="-85" dirty="0"/>
              <a:t> </a:t>
            </a:r>
            <a:r>
              <a:rPr spc="30" dirty="0"/>
              <a:t>10.14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6864" y="707980"/>
            <a:ext cx="4302125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Write </a:t>
            </a:r>
            <a:r>
              <a:rPr sz="1000" spc="15" dirty="0">
                <a:latin typeface="Arial"/>
                <a:cs typeface="Arial"/>
              </a:rPr>
              <a:t>a method max </a:t>
            </a:r>
            <a:r>
              <a:rPr sz="1000" spc="10" dirty="0">
                <a:latin typeface="Arial"/>
                <a:cs typeface="Arial"/>
              </a:rPr>
              <a:t>that finds the larger of </a:t>
            </a:r>
            <a:r>
              <a:rPr sz="1000" spc="15" dirty="0">
                <a:latin typeface="Arial"/>
                <a:cs typeface="Arial"/>
              </a:rPr>
              <a:t>any two </a:t>
            </a:r>
            <a:r>
              <a:rPr sz="1000" spc="15" dirty="0">
                <a:latin typeface="Courier" charset="0"/>
                <a:cs typeface="Courier" charset="0"/>
              </a:rPr>
              <a:t>Comparable</a:t>
            </a:r>
            <a:r>
              <a:rPr sz="1000" spc="-305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objects.</a:t>
            </a:r>
            <a:endParaRPr sz="1000" dirty="0">
              <a:latin typeface="Arial"/>
              <a:cs typeface="Arial"/>
            </a:endParaRPr>
          </a:p>
          <a:p>
            <a:pPr marL="248285">
              <a:lnSpc>
                <a:spcPct val="100000"/>
              </a:lnSpc>
              <a:spcBef>
                <a:spcPts val="755"/>
              </a:spcBef>
            </a:pPr>
            <a:r>
              <a:rPr sz="1200" b="1" spc="20" dirty="0">
                <a:latin typeface="Arial"/>
                <a:cs typeface="Arial"/>
              </a:rPr>
              <a:t>Answer: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1729" y="1210506"/>
            <a:ext cx="5580380" cy="622606"/>
          </a:xfrm>
          <a:prstGeom prst="rect">
            <a:avLst/>
          </a:prstGeom>
          <a:ln w="7019">
            <a:solidFill>
              <a:srgbClr val="CCCCCC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43815">
              <a:lnSpc>
                <a:spcPts val="890"/>
              </a:lnSpc>
              <a:spcBef>
                <a:spcPts val="355"/>
              </a:spcBef>
            </a:pPr>
            <a:r>
              <a:rPr sz="750" spc="-5" dirty="0">
                <a:latin typeface="Courier" charset="0"/>
                <a:cs typeface="Courier" charset="0"/>
              </a:rPr>
              <a:t>public static Comparable max(Comparable a, Comparable</a:t>
            </a:r>
            <a:r>
              <a:rPr sz="750" spc="-7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b)</a:t>
            </a:r>
            <a:endParaRPr sz="750" dirty="0">
              <a:latin typeface="Courier" charset="0"/>
              <a:cs typeface="Courier" charset="0"/>
            </a:endParaRPr>
          </a:p>
          <a:p>
            <a:pPr marL="43815">
              <a:lnSpc>
                <a:spcPts val="885"/>
              </a:lnSpc>
            </a:pPr>
            <a:r>
              <a:rPr sz="750" spc="-5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214629" marR="3247390">
              <a:lnSpc>
                <a:spcPts val="880"/>
              </a:lnSpc>
              <a:spcBef>
                <a:spcPts val="35"/>
              </a:spcBef>
            </a:pPr>
            <a:r>
              <a:rPr sz="750" spc="-5" dirty="0">
                <a:latin typeface="Courier" charset="0"/>
                <a:cs typeface="Courier" charset="0"/>
              </a:rPr>
              <a:t>if (a.compareTo(b) &gt; 0) { return a;</a:t>
            </a:r>
            <a:r>
              <a:rPr sz="750" spc="-8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}  else { return b;</a:t>
            </a:r>
            <a:r>
              <a:rPr sz="750" spc="-100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  <a:p>
            <a:pPr marL="43815">
              <a:lnSpc>
                <a:spcPts val="860"/>
              </a:lnSpc>
            </a:pPr>
            <a:r>
              <a:rPr sz="750" spc="-5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Self </a:t>
            </a:r>
            <a:r>
              <a:rPr spc="90" dirty="0"/>
              <a:t>Check</a:t>
            </a:r>
            <a:r>
              <a:rPr spc="-85" dirty="0"/>
              <a:t> </a:t>
            </a:r>
            <a:r>
              <a:rPr spc="30" dirty="0"/>
              <a:t>10.15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6864" y="699401"/>
            <a:ext cx="6075680" cy="606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299"/>
              </a:lnSpc>
            </a:pPr>
            <a:r>
              <a:rPr sz="1000" spc="10" dirty="0">
                <a:latin typeface="Arial"/>
                <a:cs typeface="Arial"/>
              </a:rPr>
              <a:t>Write </a:t>
            </a:r>
            <a:r>
              <a:rPr sz="1000" spc="15" dirty="0">
                <a:latin typeface="Arial"/>
                <a:cs typeface="Arial"/>
              </a:rPr>
              <a:t>a </a:t>
            </a:r>
            <a:r>
              <a:rPr sz="1000" spc="10" dirty="0">
                <a:latin typeface="Arial"/>
                <a:cs typeface="Arial"/>
              </a:rPr>
              <a:t>call to the </a:t>
            </a:r>
            <a:r>
              <a:rPr sz="1000" spc="15" dirty="0">
                <a:latin typeface="Arial"/>
                <a:cs typeface="Arial"/>
              </a:rPr>
              <a:t>method </a:t>
            </a:r>
            <a:r>
              <a:rPr sz="1000" spc="10" dirty="0">
                <a:latin typeface="Arial"/>
                <a:cs typeface="Arial"/>
              </a:rPr>
              <a:t>of Self </a:t>
            </a:r>
            <a:r>
              <a:rPr sz="1000" spc="15" dirty="0">
                <a:latin typeface="Arial"/>
                <a:cs typeface="Arial"/>
              </a:rPr>
              <a:t>Check 14 </a:t>
            </a:r>
            <a:r>
              <a:rPr sz="1000" spc="10" dirty="0">
                <a:latin typeface="Arial"/>
                <a:cs typeface="Arial"/>
              </a:rPr>
              <a:t>that </a:t>
            </a:r>
            <a:r>
              <a:rPr sz="1000" spc="15" dirty="0">
                <a:latin typeface="Arial"/>
                <a:cs typeface="Arial"/>
              </a:rPr>
              <a:t>computes </a:t>
            </a:r>
            <a:r>
              <a:rPr sz="1000" spc="10" dirty="0">
                <a:latin typeface="Arial"/>
                <a:cs typeface="Arial"/>
              </a:rPr>
              <a:t>the larger of </a:t>
            </a:r>
            <a:r>
              <a:rPr sz="1000" spc="15" dirty="0">
                <a:latin typeface="Arial"/>
                <a:cs typeface="Arial"/>
              </a:rPr>
              <a:t>two bank </a:t>
            </a:r>
            <a:r>
              <a:rPr sz="1000" spc="10" dirty="0">
                <a:latin typeface="Arial"/>
                <a:cs typeface="Arial"/>
              </a:rPr>
              <a:t>accounts, </a:t>
            </a:r>
            <a:r>
              <a:rPr sz="1000" spc="15" dirty="0">
                <a:latin typeface="Arial"/>
                <a:cs typeface="Arial"/>
              </a:rPr>
              <a:t>then </a:t>
            </a:r>
            <a:r>
              <a:rPr sz="1000" spc="10" dirty="0">
                <a:latin typeface="Arial"/>
                <a:cs typeface="Arial"/>
              </a:rPr>
              <a:t>prints its  balance.</a:t>
            </a:r>
            <a:endParaRPr sz="1000">
              <a:latin typeface="Arial"/>
              <a:cs typeface="Arial"/>
            </a:endParaRPr>
          </a:p>
          <a:p>
            <a:pPr marL="248285">
              <a:lnSpc>
                <a:spcPct val="100000"/>
              </a:lnSpc>
              <a:spcBef>
                <a:spcPts val="755"/>
              </a:spcBef>
            </a:pPr>
            <a:r>
              <a:rPr sz="1200" b="1" spc="20" dirty="0">
                <a:latin typeface="Arial"/>
                <a:cs typeface="Arial"/>
              </a:rPr>
              <a:t>Answer: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1729" y="1358333"/>
            <a:ext cx="5580380" cy="282129"/>
          </a:xfrm>
          <a:prstGeom prst="rect">
            <a:avLst/>
          </a:prstGeom>
          <a:ln w="7019">
            <a:solidFill>
              <a:srgbClr val="CCCCC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43815" marR="2451735">
              <a:lnSpc>
                <a:spcPts val="880"/>
              </a:lnSpc>
              <a:spcBef>
                <a:spcPts val="400"/>
              </a:spcBef>
            </a:pPr>
            <a:r>
              <a:rPr sz="750" spc="-5" dirty="0">
                <a:latin typeface="Courier" charset="0"/>
                <a:cs typeface="Courier" charset="0"/>
              </a:rPr>
              <a:t>BankAccount larger = (BankAccount) max(first,</a:t>
            </a:r>
            <a:r>
              <a:rPr sz="750" spc="-70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second);  System.out.println(larger.getBalance());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2669" y="1715256"/>
            <a:ext cx="5414645" cy="467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800"/>
              </a:lnSpc>
            </a:pPr>
            <a:r>
              <a:rPr sz="1200" spc="20" dirty="0">
                <a:latin typeface="Arial"/>
                <a:cs typeface="Arial"/>
              </a:rPr>
              <a:t>Note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that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the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result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must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be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cast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from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20" dirty="0">
                <a:latin typeface="Courier" charset="0"/>
                <a:cs typeface="Courier" charset="0"/>
              </a:rPr>
              <a:t>Comparable</a:t>
            </a:r>
            <a:r>
              <a:rPr sz="1200" spc="-38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to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20" dirty="0">
                <a:latin typeface="Courier" charset="0"/>
                <a:cs typeface="Courier" charset="0"/>
              </a:rPr>
              <a:t>BankAccount</a:t>
            </a:r>
            <a:r>
              <a:rPr sz="1200" spc="-380" dirty="0">
                <a:latin typeface="Courier" charset="0"/>
                <a:cs typeface="Courier" charset="0"/>
              </a:rPr>
              <a:t> </a:t>
            </a:r>
            <a:r>
              <a:rPr sz="1200" spc="20" dirty="0">
                <a:latin typeface="Arial"/>
                <a:cs typeface="Arial"/>
              </a:rPr>
              <a:t>so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that  </a:t>
            </a:r>
            <a:r>
              <a:rPr sz="1200" spc="20" dirty="0">
                <a:latin typeface="Arial"/>
                <a:cs typeface="Arial"/>
              </a:rPr>
              <a:t>you can </a:t>
            </a:r>
            <a:r>
              <a:rPr sz="1200" spc="15" dirty="0">
                <a:latin typeface="Arial"/>
                <a:cs typeface="Arial"/>
              </a:rPr>
              <a:t>invoke the </a:t>
            </a:r>
            <a:r>
              <a:rPr sz="1200" spc="20" dirty="0">
                <a:latin typeface="Courier" charset="0"/>
                <a:cs typeface="Courier" charset="0"/>
              </a:rPr>
              <a:t>getBalance</a:t>
            </a:r>
            <a:r>
              <a:rPr sz="1200" spc="-425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method.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5" dirty="0"/>
              <a:t>Using </a:t>
            </a:r>
            <a:r>
              <a:rPr spc="70" dirty="0"/>
              <a:t>Interfaces </a:t>
            </a:r>
            <a:r>
              <a:rPr spc="75" dirty="0"/>
              <a:t>for</a:t>
            </a:r>
            <a:r>
              <a:rPr spc="-155" dirty="0"/>
              <a:t> </a:t>
            </a:r>
            <a:r>
              <a:rPr spc="105" dirty="0"/>
              <a:t>Callbacks</a:t>
            </a:r>
          </a:p>
        </p:txBody>
      </p:sp>
      <p:sp>
        <p:nvSpPr>
          <p:cNvPr id="3" name="object 3"/>
          <p:cNvSpPr/>
          <p:nvPr/>
        </p:nvSpPr>
        <p:spPr>
          <a:xfrm>
            <a:off x="677834" y="83103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1300" y="1466283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077" y="14038"/>
                </a:moveTo>
                <a:lnTo>
                  <a:pt x="28077" y="23163"/>
                </a:lnTo>
                <a:lnTo>
                  <a:pt x="23395" y="28077"/>
                </a:lnTo>
                <a:lnTo>
                  <a:pt x="14038" y="28077"/>
                </a:lnTo>
                <a:lnTo>
                  <a:pt x="4681" y="28077"/>
                </a:lnTo>
                <a:lnTo>
                  <a:pt x="0" y="23163"/>
                </a:lnTo>
                <a:lnTo>
                  <a:pt x="0" y="14038"/>
                </a:lnTo>
                <a:lnTo>
                  <a:pt x="0" y="4913"/>
                </a:lnTo>
                <a:lnTo>
                  <a:pt x="4681" y="0"/>
                </a:lnTo>
                <a:lnTo>
                  <a:pt x="14038" y="0"/>
                </a:lnTo>
                <a:lnTo>
                  <a:pt x="23395" y="0"/>
                </a:lnTo>
                <a:lnTo>
                  <a:pt x="28077" y="4913"/>
                </a:lnTo>
                <a:lnTo>
                  <a:pt x="28077" y="14038"/>
                </a:lnTo>
                <a:close/>
              </a:path>
            </a:pathLst>
          </a:custGeom>
          <a:ln w="70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7834" y="172950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7834" y="198220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7834" y="224191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7834" y="271922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02669" y="724269"/>
            <a:ext cx="5646420" cy="2089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Limitations of </a:t>
            </a:r>
            <a:r>
              <a:rPr sz="1200" spc="20" dirty="0">
                <a:latin typeface="Courier" charset="0"/>
                <a:cs typeface="Courier" charset="0"/>
              </a:rPr>
              <a:t>Measurable</a:t>
            </a:r>
            <a:r>
              <a:rPr sz="1200" spc="-44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interface:</a:t>
            </a:r>
            <a:endParaRPr sz="1200" dirty="0">
              <a:latin typeface="Arial"/>
              <a:cs typeface="Arial"/>
            </a:endParaRPr>
          </a:p>
          <a:p>
            <a:pPr marL="295275" marR="1811020">
              <a:lnSpc>
                <a:spcPct val="130900"/>
              </a:lnSpc>
              <a:spcBef>
                <a:spcPts val="445"/>
              </a:spcBef>
            </a:pPr>
            <a:r>
              <a:rPr sz="950" spc="-5" dirty="0">
                <a:latin typeface="Arial"/>
                <a:cs typeface="Arial"/>
              </a:rPr>
              <a:t>Can add </a:t>
            </a:r>
            <a:r>
              <a:rPr sz="950" spc="-5" dirty="0">
                <a:latin typeface="Courier" charset="0"/>
                <a:cs typeface="Courier" charset="0"/>
              </a:rPr>
              <a:t>Measurable</a:t>
            </a:r>
            <a:r>
              <a:rPr sz="950" spc="-229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Arial"/>
                <a:cs typeface="Arial"/>
              </a:rPr>
              <a:t>interface only to classes under your control  Can measure an object in only one</a:t>
            </a:r>
            <a:r>
              <a:rPr sz="950" spc="-1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way</a:t>
            </a:r>
            <a:endParaRPr sz="950" dirty="0">
              <a:latin typeface="Arial"/>
              <a:cs typeface="Arial"/>
            </a:endParaRPr>
          </a:p>
          <a:p>
            <a:pPr marL="511809">
              <a:lnSpc>
                <a:spcPct val="100000"/>
              </a:lnSpc>
              <a:spcBef>
                <a:spcPts val="600"/>
              </a:spcBef>
            </a:pPr>
            <a:r>
              <a:rPr sz="700" spc="5" dirty="0">
                <a:latin typeface="Arial"/>
                <a:cs typeface="Arial"/>
              </a:rPr>
              <a:t>E.g., </a:t>
            </a:r>
            <a:r>
              <a:rPr sz="700" spc="10" dirty="0">
                <a:latin typeface="Arial"/>
                <a:cs typeface="Arial"/>
              </a:rPr>
              <a:t>cannot analyze a set of cars by both speed and</a:t>
            </a:r>
            <a:r>
              <a:rPr sz="700" spc="-4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price</a:t>
            </a:r>
            <a:endParaRPr sz="700" dirty="0">
              <a:latin typeface="Arial"/>
              <a:cs typeface="Arial"/>
            </a:endParaRPr>
          </a:p>
          <a:p>
            <a:pPr marL="12700" marR="5080">
              <a:lnSpc>
                <a:spcPct val="138200"/>
              </a:lnSpc>
              <a:spcBef>
                <a:spcPts val="210"/>
              </a:spcBef>
            </a:pPr>
            <a:r>
              <a:rPr sz="1200" b="1" spc="15" dirty="0">
                <a:latin typeface="Arial"/>
                <a:cs typeface="Arial"/>
              </a:rPr>
              <a:t>Callback: </a:t>
            </a:r>
            <a:r>
              <a:rPr sz="1200" spc="20" dirty="0">
                <a:latin typeface="Arial"/>
                <a:cs typeface="Arial"/>
              </a:rPr>
              <a:t>a mechanism </a:t>
            </a:r>
            <a:r>
              <a:rPr sz="1200" spc="10" dirty="0">
                <a:latin typeface="Arial"/>
                <a:cs typeface="Arial"/>
              </a:rPr>
              <a:t>for </a:t>
            </a:r>
            <a:r>
              <a:rPr sz="1200" spc="15" dirty="0">
                <a:latin typeface="Arial"/>
                <a:cs typeface="Arial"/>
              </a:rPr>
              <a:t>specifying </a:t>
            </a:r>
            <a:r>
              <a:rPr sz="1200" spc="20" dirty="0">
                <a:latin typeface="Arial"/>
                <a:cs typeface="Arial"/>
              </a:rPr>
              <a:t>code </a:t>
            </a:r>
            <a:r>
              <a:rPr sz="1200" spc="15" dirty="0">
                <a:latin typeface="Arial"/>
                <a:cs typeface="Arial"/>
              </a:rPr>
              <a:t>that </a:t>
            </a:r>
            <a:r>
              <a:rPr sz="1200" spc="10" dirty="0">
                <a:latin typeface="Arial"/>
                <a:cs typeface="Arial"/>
              </a:rPr>
              <a:t>is </a:t>
            </a:r>
            <a:r>
              <a:rPr sz="1200" spc="15" dirty="0">
                <a:latin typeface="Arial"/>
                <a:cs typeface="Arial"/>
              </a:rPr>
              <a:t>executed at </a:t>
            </a:r>
            <a:r>
              <a:rPr sz="1200" spc="20" dirty="0">
                <a:latin typeface="Arial"/>
                <a:cs typeface="Arial"/>
              </a:rPr>
              <a:t>a </a:t>
            </a:r>
            <a:r>
              <a:rPr sz="1200" spc="10" dirty="0">
                <a:latin typeface="Arial"/>
                <a:cs typeface="Arial"/>
              </a:rPr>
              <a:t>later </a:t>
            </a:r>
            <a:r>
              <a:rPr sz="1200" spc="15" dirty="0">
                <a:latin typeface="Arial"/>
                <a:cs typeface="Arial"/>
              </a:rPr>
              <a:t>time.  Problem: the responsibility of measuring </a:t>
            </a:r>
            <a:r>
              <a:rPr sz="1200" spc="10" dirty="0">
                <a:latin typeface="Arial"/>
                <a:cs typeface="Arial"/>
              </a:rPr>
              <a:t>lies </a:t>
            </a:r>
            <a:r>
              <a:rPr sz="1200" spc="15" dirty="0">
                <a:latin typeface="Arial"/>
                <a:cs typeface="Arial"/>
              </a:rPr>
              <a:t>with the </a:t>
            </a:r>
            <a:r>
              <a:rPr sz="1200" spc="20" dirty="0">
                <a:latin typeface="Arial"/>
                <a:cs typeface="Arial"/>
              </a:rPr>
              <a:t>added </a:t>
            </a:r>
            <a:r>
              <a:rPr sz="1200" spc="15" dirty="0">
                <a:latin typeface="Arial"/>
                <a:cs typeface="Arial"/>
              </a:rPr>
              <a:t>objects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themselves.</a:t>
            </a:r>
            <a:endParaRPr sz="1200" dirty="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  <a:spcBef>
                <a:spcPts val="330"/>
              </a:spcBef>
            </a:pPr>
            <a:r>
              <a:rPr sz="1200" spc="15" dirty="0">
                <a:latin typeface="Arial"/>
                <a:cs typeface="Arial"/>
              </a:rPr>
              <a:t>Alternative: give the average </a:t>
            </a:r>
            <a:r>
              <a:rPr sz="1200" spc="20" dirty="0">
                <a:latin typeface="Arial"/>
                <a:cs typeface="Arial"/>
              </a:rPr>
              <a:t>method </a:t>
            </a:r>
            <a:r>
              <a:rPr sz="1200" spc="15" dirty="0">
                <a:latin typeface="Arial"/>
                <a:cs typeface="Arial"/>
              </a:rPr>
              <a:t>both the data to </a:t>
            </a:r>
            <a:r>
              <a:rPr sz="1200" spc="20" dirty="0">
                <a:latin typeface="Arial"/>
                <a:cs typeface="Arial"/>
              </a:rPr>
              <a:t>be </a:t>
            </a:r>
            <a:r>
              <a:rPr sz="1200" spc="15" dirty="0">
                <a:latin typeface="Arial"/>
                <a:cs typeface="Arial"/>
              </a:rPr>
              <a:t>averaged </a:t>
            </a:r>
            <a:r>
              <a:rPr sz="1200" spc="20" dirty="0">
                <a:latin typeface="Arial"/>
                <a:cs typeface="Arial"/>
              </a:rPr>
              <a:t>and 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method  </a:t>
            </a:r>
            <a:r>
              <a:rPr sz="1200" spc="15" dirty="0">
                <a:latin typeface="Arial"/>
                <a:cs typeface="Arial"/>
              </a:rPr>
              <a:t>of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measuring.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200" spc="15" dirty="0">
                <a:latin typeface="Arial"/>
                <a:cs typeface="Arial"/>
              </a:rPr>
              <a:t>Create </a:t>
            </a:r>
            <a:r>
              <a:rPr sz="1200" spc="20" dirty="0">
                <a:latin typeface="Arial"/>
                <a:cs typeface="Arial"/>
              </a:rPr>
              <a:t>an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interface: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1729" y="2866632"/>
            <a:ext cx="5580380" cy="507190"/>
          </a:xfrm>
          <a:prstGeom prst="rect">
            <a:avLst/>
          </a:prstGeom>
          <a:ln w="7019">
            <a:solidFill>
              <a:srgbClr val="CCCCCC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43815">
              <a:lnSpc>
                <a:spcPts val="890"/>
              </a:lnSpc>
              <a:spcBef>
                <a:spcPts val="355"/>
              </a:spcBef>
            </a:pPr>
            <a:r>
              <a:rPr sz="750" spc="-5" dirty="0">
                <a:latin typeface="Courier" charset="0"/>
                <a:cs typeface="Courier" charset="0"/>
              </a:rPr>
              <a:t>public interface</a:t>
            </a:r>
            <a:r>
              <a:rPr sz="750" spc="-90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Measurer</a:t>
            </a:r>
            <a:endParaRPr sz="750" dirty="0">
              <a:latin typeface="Courier" charset="0"/>
              <a:cs typeface="Courier" charset="0"/>
            </a:endParaRPr>
          </a:p>
          <a:p>
            <a:pPr marL="43815">
              <a:lnSpc>
                <a:spcPts val="885"/>
              </a:lnSpc>
            </a:pPr>
            <a:r>
              <a:rPr sz="750" spc="-5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214629">
              <a:lnSpc>
                <a:spcPts val="885"/>
              </a:lnSpc>
            </a:pPr>
            <a:r>
              <a:rPr sz="750" spc="-5" dirty="0">
                <a:latin typeface="Courier" charset="0"/>
                <a:cs typeface="Courier" charset="0"/>
              </a:rPr>
              <a:t>double measure(Object</a:t>
            </a:r>
            <a:r>
              <a:rPr sz="750" spc="-8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anObject);</a:t>
            </a:r>
            <a:endParaRPr sz="750" dirty="0">
              <a:latin typeface="Courier" charset="0"/>
              <a:cs typeface="Courier" charset="0"/>
            </a:endParaRPr>
          </a:p>
          <a:p>
            <a:pPr marL="43815">
              <a:lnSpc>
                <a:spcPts val="890"/>
              </a:lnSpc>
            </a:pPr>
            <a:r>
              <a:rPr sz="750" spc="-5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7834" y="358961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02669" y="3482850"/>
            <a:ext cx="282257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All </a:t>
            </a:r>
            <a:r>
              <a:rPr sz="1200" spc="15" dirty="0">
                <a:latin typeface="Arial"/>
                <a:cs typeface="Arial"/>
              </a:rPr>
              <a:t>objects </a:t>
            </a:r>
            <a:r>
              <a:rPr sz="1200" spc="20" dirty="0">
                <a:latin typeface="Arial"/>
                <a:cs typeface="Arial"/>
              </a:rPr>
              <a:t>can be </a:t>
            </a:r>
            <a:r>
              <a:rPr sz="1200" spc="15" dirty="0">
                <a:latin typeface="Arial"/>
                <a:cs typeface="Arial"/>
              </a:rPr>
              <a:t>converted to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20" dirty="0">
                <a:latin typeface="Courier" charset="0"/>
                <a:cs typeface="Courier" charset="0"/>
              </a:rPr>
              <a:t>Object</a:t>
            </a:r>
            <a:r>
              <a:rPr sz="1200" spc="20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5" dirty="0"/>
              <a:t>Using </a:t>
            </a:r>
            <a:r>
              <a:rPr spc="70" dirty="0"/>
              <a:t>Interfaces </a:t>
            </a:r>
            <a:r>
              <a:rPr spc="75" dirty="0"/>
              <a:t>for</a:t>
            </a:r>
            <a:r>
              <a:rPr spc="-155" dirty="0"/>
              <a:t> </a:t>
            </a:r>
            <a:r>
              <a:rPr spc="105" dirty="0"/>
              <a:t>Callbacks</a:t>
            </a:r>
          </a:p>
        </p:txBody>
      </p:sp>
      <p:sp>
        <p:nvSpPr>
          <p:cNvPr id="3" name="object 3"/>
          <p:cNvSpPr/>
          <p:nvPr/>
        </p:nvSpPr>
        <p:spPr>
          <a:xfrm>
            <a:off x="677834" y="82444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2669" y="682924"/>
            <a:ext cx="5278120" cy="4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000"/>
              </a:lnSpc>
            </a:pPr>
            <a:r>
              <a:rPr sz="1200" spc="20" dirty="0">
                <a:latin typeface="Arial"/>
                <a:cs typeface="Arial"/>
              </a:rPr>
              <a:t>The code </a:t>
            </a:r>
            <a:r>
              <a:rPr sz="1200" spc="15" dirty="0">
                <a:latin typeface="Arial"/>
                <a:cs typeface="Arial"/>
              </a:rPr>
              <a:t>that </a:t>
            </a:r>
            <a:r>
              <a:rPr sz="1200" spc="20" dirty="0">
                <a:latin typeface="Arial"/>
                <a:cs typeface="Arial"/>
              </a:rPr>
              <a:t>makes </a:t>
            </a:r>
            <a:r>
              <a:rPr sz="1200" spc="15" dirty="0">
                <a:latin typeface="Arial"/>
                <a:cs typeface="Arial"/>
              </a:rPr>
              <a:t>the </a:t>
            </a:r>
            <a:r>
              <a:rPr sz="1200" spc="10" dirty="0">
                <a:latin typeface="Arial"/>
                <a:cs typeface="Arial"/>
              </a:rPr>
              <a:t>call </a:t>
            </a:r>
            <a:r>
              <a:rPr sz="1200" spc="15" dirty="0">
                <a:latin typeface="Arial"/>
                <a:cs typeface="Arial"/>
              </a:rPr>
              <a:t>to the callback receives </a:t>
            </a:r>
            <a:r>
              <a:rPr sz="1200" spc="20" dirty="0">
                <a:latin typeface="Arial"/>
                <a:cs typeface="Arial"/>
              </a:rPr>
              <a:t>an </a:t>
            </a:r>
            <a:r>
              <a:rPr sz="1200" spc="15" dirty="0">
                <a:latin typeface="Arial"/>
                <a:cs typeface="Arial"/>
              </a:rPr>
              <a:t>object of class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that  implements </a:t>
            </a:r>
            <a:r>
              <a:rPr sz="1200" spc="10" dirty="0">
                <a:latin typeface="Arial"/>
                <a:cs typeface="Arial"/>
              </a:rPr>
              <a:t>this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interface: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1729" y="1189443"/>
            <a:ext cx="5580380" cy="1174983"/>
          </a:xfrm>
          <a:prstGeom prst="rect">
            <a:avLst/>
          </a:prstGeom>
          <a:ln w="7019">
            <a:solidFill>
              <a:srgbClr val="CCCCCC"/>
            </a:solidFill>
          </a:ln>
        </p:spPr>
        <p:txBody>
          <a:bodyPr vert="horz" wrap="square" lIns="0" tIns="2332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"/>
              </a:spcBef>
            </a:pPr>
            <a:endParaRPr sz="400" dirty="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</a:pPr>
            <a:r>
              <a:rPr sz="500" spc="10" dirty="0">
                <a:latin typeface="Courier" charset="0"/>
                <a:cs typeface="Courier" charset="0"/>
              </a:rPr>
              <a:t>public static double average(Object[] objects, Measurer</a:t>
            </a:r>
            <a:r>
              <a:rPr sz="500" dirty="0">
                <a:latin typeface="Courier" charset="0"/>
                <a:cs typeface="Courier" charset="0"/>
              </a:rPr>
              <a:t> </a:t>
            </a:r>
            <a:r>
              <a:rPr sz="500" spc="10" dirty="0">
                <a:latin typeface="Courier" charset="0"/>
                <a:cs typeface="Courier" charset="0"/>
              </a:rPr>
              <a:t>meas)</a:t>
            </a:r>
            <a:endParaRPr sz="5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284"/>
              </a:spcBef>
            </a:pPr>
            <a:r>
              <a:rPr sz="500" spc="10" dirty="0">
                <a:latin typeface="Courier" charset="0"/>
                <a:cs typeface="Courier" charset="0"/>
              </a:rPr>
              <a:t>{</a:t>
            </a:r>
            <a:endParaRPr sz="500" dirty="0">
              <a:latin typeface="Courier" charset="0"/>
              <a:cs typeface="Courier" charset="0"/>
            </a:endParaRPr>
          </a:p>
          <a:p>
            <a:pPr marL="163195">
              <a:lnSpc>
                <a:spcPct val="100000"/>
              </a:lnSpc>
              <a:spcBef>
                <a:spcPts val="284"/>
              </a:spcBef>
            </a:pPr>
            <a:r>
              <a:rPr sz="500" spc="10" dirty="0">
                <a:latin typeface="Courier" charset="0"/>
                <a:cs typeface="Courier" charset="0"/>
              </a:rPr>
              <a:t>double sum =</a:t>
            </a:r>
            <a:r>
              <a:rPr sz="500" spc="-70" dirty="0">
                <a:latin typeface="Courier" charset="0"/>
                <a:cs typeface="Courier" charset="0"/>
              </a:rPr>
              <a:t> </a:t>
            </a:r>
            <a:r>
              <a:rPr sz="500" spc="10" dirty="0">
                <a:latin typeface="Courier" charset="0"/>
                <a:cs typeface="Courier" charset="0"/>
              </a:rPr>
              <a:t>0;</a:t>
            </a:r>
            <a:endParaRPr sz="500" dirty="0">
              <a:latin typeface="Courier" charset="0"/>
              <a:cs typeface="Courier" charset="0"/>
            </a:endParaRPr>
          </a:p>
          <a:p>
            <a:pPr marL="163195">
              <a:lnSpc>
                <a:spcPct val="100000"/>
              </a:lnSpc>
              <a:spcBef>
                <a:spcPts val="284"/>
              </a:spcBef>
            </a:pPr>
            <a:r>
              <a:rPr sz="500" spc="10" dirty="0">
                <a:latin typeface="Courier" charset="0"/>
                <a:cs typeface="Courier" charset="0"/>
              </a:rPr>
              <a:t>for (Object obj :</a:t>
            </a:r>
            <a:r>
              <a:rPr sz="500" spc="-55" dirty="0">
                <a:latin typeface="Courier" charset="0"/>
                <a:cs typeface="Courier" charset="0"/>
              </a:rPr>
              <a:t> </a:t>
            </a:r>
            <a:r>
              <a:rPr sz="500" spc="10" dirty="0">
                <a:latin typeface="Courier" charset="0"/>
                <a:cs typeface="Courier" charset="0"/>
              </a:rPr>
              <a:t>objects)</a:t>
            </a:r>
            <a:endParaRPr sz="500" dirty="0">
              <a:latin typeface="Courier" charset="0"/>
              <a:cs typeface="Courier" charset="0"/>
            </a:endParaRPr>
          </a:p>
          <a:p>
            <a:pPr marL="163195">
              <a:lnSpc>
                <a:spcPct val="100000"/>
              </a:lnSpc>
              <a:spcBef>
                <a:spcPts val="284"/>
              </a:spcBef>
            </a:pPr>
            <a:r>
              <a:rPr sz="500" spc="10" dirty="0">
                <a:latin typeface="Courier" charset="0"/>
                <a:cs typeface="Courier" charset="0"/>
              </a:rPr>
              <a:t>{</a:t>
            </a:r>
            <a:endParaRPr sz="500" dirty="0">
              <a:latin typeface="Courier" charset="0"/>
              <a:cs typeface="Courier" charset="0"/>
            </a:endParaRPr>
          </a:p>
          <a:p>
            <a:pPr marL="282575">
              <a:lnSpc>
                <a:spcPct val="100000"/>
              </a:lnSpc>
              <a:spcBef>
                <a:spcPts val="284"/>
              </a:spcBef>
            </a:pPr>
            <a:r>
              <a:rPr sz="500" spc="10" dirty="0">
                <a:latin typeface="Courier" charset="0"/>
                <a:cs typeface="Courier" charset="0"/>
              </a:rPr>
              <a:t>sum = sum +</a:t>
            </a:r>
            <a:r>
              <a:rPr sz="500" spc="-50" dirty="0">
                <a:latin typeface="Courier" charset="0"/>
                <a:cs typeface="Courier" charset="0"/>
              </a:rPr>
              <a:t> </a:t>
            </a:r>
            <a:r>
              <a:rPr sz="500" spc="10" dirty="0">
                <a:latin typeface="Courier" charset="0"/>
                <a:cs typeface="Courier" charset="0"/>
              </a:rPr>
              <a:t>meas.measure(obj);</a:t>
            </a:r>
            <a:endParaRPr sz="500" dirty="0">
              <a:latin typeface="Courier" charset="0"/>
              <a:cs typeface="Courier" charset="0"/>
            </a:endParaRPr>
          </a:p>
          <a:p>
            <a:pPr marL="163195">
              <a:lnSpc>
                <a:spcPct val="100000"/>
              </a:lnSpc>
              <a:spcBef>
                <a:spcPts val="284"/>
              </a:spcBef>
            </a:pPr>
            <a:r>
              <a:rPr sz="500" spc="10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  <a:p>
            <a:pPr marL="163195" marR="3175635">
              <a:lnSpc>
                <a:spcPct val="147400"/>
              </a:lnSpc>
            </a:pPr>
            <a:r>
              <a:rPr sz="500" spc="10" dirty="0">
                <a:latin typeface="Courier" charset="0"/>
                <a:cs typeface="Courier" charset="0"/>
              </a:rPr>
              <a:t>if (objects.length &gt; 0) { return sum / objects.length; }  else { return 0;</a:t>
            </a:r>
            <a:r>
              <a:rPr sz="500" spc="-70" dirty="0">
                <a:latin typeface="Courier" charset="0"/>
                <a:cs typeface="Courier" charset="0"/>
              </a:rPr>
              <a:t> </a:t>
            </a:r>
            <a:r>
              <a:rPr sz="500" spc="10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284"/>
              </a:spcBef>
            </a:pPr>
            <a:r>
              <a:rPr sz="500" spc="10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7834" y="257926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2669" y="2437747"/>
            <a:ext cx="5601335" cy="4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000"/>
              </a:lnSpc>
            </a:pPr>
            <a:r>
              <a:rPr sz="1200" spc="20" dirty="0">
                <a:latin typeface="Arial"/>
                <a:cs typeface="Arial"/>
              </a:rPr>
              <a:t>The </a:t>
            </a:r>
            <a:r>
              <a:rPr sz="1200" spc="15" dirty="0">
                <a:latin typeface="Arial"/>
                <a:cs typeface="Arial"/>
              </a:rPr>
              <a:t>average </a:t>
            </a:r>
            <a:r>
              <a:rPr sz="1200" spc="20" dirty="0">
                <a:latin typeface="Arial"/>
                <a:cs typeface="Arial"/>
              </a:rPr>
              <a:t>method </a:t>
            </a:r>
            <a:r>
              <a:rPr sz="1200" spc="15" dirty="0">
                <a:latin typeface="Arial"/>
                <a:cs typeface="Arial"/>
              </a:rPr>
              <a:t>simply </a:t>
            </a:r>
            <a:r>
              <a:rPr sz="1200" spc="20" dirty="0">
                <a:latin typeface="Arial"/>
                <a:cs typeface="Arial"/>
              </a:rPr>
              <a:t>makes a </a:t>
            </a:r>
            <a:r>
              <a:rPr sz="1200" spc="15" dirty="0">
                <a:latin typeface="Arial"/>
                <a:cs typeface="Arial"/>
              </a:rPr>
              <a:t>callback to the </a:t>
            </a:r>
            <a:r>
              <a:rPr sz="1200" spc="20" dirty="0">
                <a:latin typeface="Arial"/>
                <a:cs typeface="Arial"/>
              </a:rPr>
              <a:t>measure method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whenever  </a:t>
            </a:r>
            <a:r>
              <a:rPr sz="1200" spc="5" dirty="0">
                <a:latin typeface="Arial"/>
                <a:cs typeface="Arial"/>
              </a:rPr>
              <a:t>it </a:t>
            </a:r>
            <a:r>
              <a:rPr sz="1200" spc="20" dirty="0">
                <a:latin typeface="Arial"/>
                <a:cs typeface="Arial"/>
              </a:rPr>
              <a:t>needs </a:t>
            </a: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20" dirty="0">
                <a:latin typeface="Arial"/>
                <a:cs typeface="Arial"/>
              </a:rPr>
              <a:t>measure any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object.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0" dirty="0"/>
              <a:t>Defining </a:t>
            </a:r>
            <a:r>
              <a:rPr spc="100" dirty="0"/>
              <a:t>an </a:t>
            </a:r>
            <a:r>
              <a:rPr spc="50" dirty="0"/>
              <a:t>Interface</a:t>
            </a:r>
            <a:r>
              <a:rPr spc="-150" dirty="0"/>
              <a:t> </a:t>
            </a:r>
            <a:r>
              <a:rPr spc="90" dirty="0"/>
              <a:t>Type</a:t>
            </a:r>
          </a:p>
        </p:txBody>
      </p:sp>
      <p:sp>
        <p:nvSpPr>
          <p:cNvPr id="3" name="object 3"/>
          <p:cNvSpPr/>
          <p:nvPr/>
        </p:nvSpPr>
        <p:spPr>
          <a:xfrm>
            <a:off x="677834" y="82827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79664" y="1070441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59" h="35559">
                <a:moveTo>
                  <a:pt x="29249" y="35096"/>
                </a:moveTo>
                <a:lnTo>
                  <a:pt x="5847" y="35096"/>
                </a:lnTo>
                <a:lnTo>
                  <a:pt x="0" y="29270"/>
                </a:lnTo>
                <a:lnTo>
                  <a:pt x="0" y="5826"/>
                </a:lnTo>
                <a:lnTo>
                  <a:pt x="5847" y="0"/>
                </a:lnTo>
                <a:lnTo>
                  <a:pt x="29249" y="0"/>
                </a:lnTo>
                <a:lnTo>
                  <a:pt x="35096" y="5826"/>
                </a:lnTo>
                <a:lnTo>
                  <a:pt x="35096" y="29270"/>
                </a:lnTo>
                <a:lnTo>
                  <a:pt x="29249" y="35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9664" y="1259962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59" h="35559">
                <a:moveTo>
                  <a:pt x="29249" y="35096"/>
                </a:moveTo>
                <a:lnTo>
                  <a:pt x="5847" y="35096"/>
                </a:lnTo>
                <a:lnTo>
                  <a:pt x="0" y="29270"/>
                </a:lnTo>
                <a:lnTo>
                  <a:pt x="0" y="5826"/>
                </a:lnTo>
                <a:lnTo>
                  <a:pt x="5847" y="0"/>
                </a:lnTo>
                <a:lnTo>
                  <a:pt x="29249" y="0"/>
                </a:lnTo>
                <a:lnTo>
                  <a:pt x="35096" y="5826"/>
                </a:lnTo>
                <a:lnTo>
                  <a:pt x="35096" y="29270"/>
                </a:lnTo>
                <a:lnTo>
                  <a:pt x="29249" y="35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7834" y="153722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7834" y="180395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7834" y="206367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79664" y="2312855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59" h="35560">
                <a:moveTo>
                  <a:pt x="29249" y="35096"/>
                </a:moveTo>
                <a:lnTo>
                  <a:pt x="5847" y="35096"/>
                </a:lnTo>
                <a:lnTo>
                  <a:pt x="0" y="29270"/>
                </a:lnTo>
                <a:lnTo>
                  <a:pt x="0" y="5826"/>
                </a:lnTo>
                <a:lnTo>
                  <a:pt x="5847" y="0"/>
                </a:lnTo>
                <a:lnTo>
                  <a:pt x="29249" y="0"/>
                </a:lnTo>
                <a:lnTo>
                  <a:pt x="35096" y="5826"/>
                </a:lnTo>
                <a:lnTo>
                  <a:pt x="35096" y="29270"/>
                </a:lnTo>
                <a:lnTo>
                  <a:pt x="29249" y="35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79664" y="2516415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59" h="35560">
                <a:moveTo>
                  <a:pt x="29249" y="35096"/>
                </a:moveTo>
                <a:lnTo>
                  <a:pt x="5847" y="35096"/>
                </a:lnTo>
                <a:lnTo>
                  <a:pt x="0" y="29270"/>
                </a:lnTo>
                <a:lnTo>
                  <a:pt x="0" y="5826"/>
                </a:lnTo>
                <a:lnTo>
                  <a:pt x="5847" y="0"/>
                </a:lnTo>
                <a:lnTo>
                  <a:pt x="29249" y="0"/>
                </a:lnTo>
                <a:lnTo>
                  <a:pt x="35096" y="5826"/>
                </a:lnTo>
                <a:lnTo>
                  <a:pt x="35096" y="29270"/>
                </a:lnTo>
                <a:lnTo>
                  <a:pt x="29249" y="35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7834" y="279367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02669" y="721502"/>
            <a:ext cx="5579110" cy="21886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Example: </a:t>
            </a:r>
            <a:r>
              <a:rPr sz="1200" spc="20" dirty="0">
                <a:latin typeface="Arial"/>
                <a:cs typeface="Arial"/>
              </a:rPr>
              <a:t>a method </a:t>
            </a: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20" dirty="0">
                <a:latin typeface="Arial"/>
                <a:cs typeface="Arial"/>
              </a:rPr>
              <a:t>compute </a:t>
            </a:r>
            <a:r>
              <a:rPr sz="1200" spc="15" dirty="0">
                <a:latin typeface="Arial"/>
                <a:cs typeface="Arial"/>
              </a:rPr>
              <a:t>the average of </a:t>
            </a:r>
            <a:r>
              <a:rPr sz="1200" spc="20" dirty="0">
                <a:latin typeface="Arial"/>
                <a:cs typeface="Arial"/>
              </a:rPr>
              <a:t>an </a:t>
            </a:r>
            <a:r>
              <a:rPr sz="1200" spc="15" dirty="0">
                <a:latin typeface="Arial"/>
                <a:cs typeface="Arial"/>
              </a:rPr>
              <a:t>array of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Objects</a:t>
            </a:r>
            <a:endParaRPr sz="1200" dirty="0">
              <a:latin typeface="Arial"/>
              <a:cs typeface="Arial"/>
            </a:endParaRPr>
          </a:p>
          <a:p>
            <a:pPr marL="295275" marR="1833245">
              <a:lnSpc>
                <a:spcPct val="130900"/>
              </a:lnSpc>
              <a:spcBef>
                <a:spcPts val="390"/>
              </a:spcBef>
            </a:pPr>
            <a:r>
              <a:rPr sz="950" spc="-5" dirty="0">
                <a:latin typeface="Arial"/>
                <a:cs typeface="Arial"/>
              </a:rPr>
              <a:t>The algorithm for computing the average is the same in all cases  Details of measurement</a:t>
            </a:r>
            <a:r>
              <a:rPr sz="950" spc="-1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differ</a:t>
            </a:r>
            <a:endParaRPr sz="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200" spc="15" dirty="0">
                <a:latin typeface="Arial"/>
                <a:cs typeface="Arial"/>
              </a:rPr>
              <a:t>Goal: write </a:t>
            </a:r>
            <a:r>
              <a:rPr sz="1200" spc="20" dirty="0">
                <a:latin typeface="Arial"/>
                <a:cs typeface="Arial"/>
              </a:rPr>
              <a:t>one method </a:t>
            </a:r>
            <a:r>
              <a:rPr sz="1200" spc="15" dirty="0">
                <a:latin typeface="Arial"/>
                <a:cs typeface="Arial"/>
              </a:rPr>
              <a:t>that provides </a:t>
            </a:r>
            <a:r>
              <a:rPr sz="1200" spc="10" dirty="0">
                <a:latin typeface="Arial"/>
                <a:cs typeface="Arial"/>
              </a:rPr>
              <a:t>this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service.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200" spc="25" dirty="0">
                <a:latin typeface="Arial"/>
                <a:cs typeface="Arial"/>
              </a:rPr>
              <a:t>We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can't</a:t>
            </a:r>
            <a:r>
              <a:rPr sz="1200" spc="10" dirty="0">
                <a:latin typeface="Arial"/>
                <a:cs typeface="Arial"/>
              </a:rPr>
              <a:t> call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20" dirty="0">
                <a:latin typeface="Courier" charset="0"/>
                <a:cs typeface="Courier" charset="0"/>
              </a:rPr>
              <a:t>getBalance</a:t>
            </a:r>
            <a:r>
              <a:rPr sz="1200" spc="-380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in </a:t>
            </a:r>
            <a:r>
              <a:rPr sz="1200" spc="20" dirty="0">
                <a:latin typeface="Arial"/>
                <a:cs typeface="Arial"/>
              </a:rPr>
              <a:t>one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case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and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20" dirty="0">
                <a:latin typeface="Courier" charset="0"/>
                <a:cs typeface="Courier" charset="0"/>
              </a:rPr>
              <a:t>getArea</a:t>
            </a:r>
            <a:r>
              <a:rPr sz="1200" spc="-380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in </a:t>
            </a:r>
            <a:r>
              <a:rPr sz="1200" spc="15" dirty="0">
                <a:latin typeface="Arial"/>
                <a:cs typeface="Arial"/>
              </a:rPr>
              <a:t>another.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200" spc="15" dirty="0">
                <a:latin typeface="Arial"/>
                <a:cs typeface="Arial"/>
              </a:rPr>
              <a:t>Solution: </a:t>
            </a:r>
            <a:r>
              <a:rPr sz="1200" spc="10" dirty="0">
                <a:latin typeface="Arial"/>
                <a:cs typeface="Arial"/>
              </a:rPr>
              <a:t>all </a:t>
            </a:r>
            <a:r>
              <a:rPr sz="1200" spc="15" dirty="0">
                <a:latin typeface="Arial"/>
                <a:cs typeface="Arial"/>
              </a:rPr>
              <a:t>object </a:t>
            </a:r>
            <a:r>
              <a:rPr sz="1200" spc="20" dirty="0">
                <a:latin typeface="Arial"/>
                <a:cs typeface="Arial"/>
              </a:rPr>
              <a:t>who want </a:t>
            </a:r>
            <a:r>
              <a:rPr sz="1200" spc="10" dirty="0">
                <a:latin typeface="Arial"/>
                <a:cs typeface="Arial"/>
              </a:rPr>
              <a:t>this </a:t>
            </a:r>
            <a:r>
              <a:rPr sz="1200" spc="15" dirty="0">
                <a:latin typeface="Arial"/>
                <a:cs typeface="Arial"/>
              </a:rPr>
              <a:t>service </a:t>
            </a:r>
            <a:r>
              <a:rPr sz="1200" spc="20" dirty="0">
                <a:latin typeface="Arial"/>
                <a:cs typeface="Arial"/>
              </a:rPr>
              <a:t>must </a:t>
            </a:r>
            <a:r>
              <a:rPr sz="1200" spc="15" dirty="0">
                <a:latin typeface="Arial"/>
                <a:cs typeface="Arial"/>
              </a:rPr>
              <a:t>agree </a:t>
            </a:r>
            <a:r>
              <a:rPr sz="1200" spc="20" dirty="0">
                <a:latin typeface="Arial"/>
                <a:cs typeface="Arial"/>
              </a:rPr>
              <a:t>on a </a:t>
            </a:r>
            <a:r>
              <a:rPr sz="1200" spc="20" dirty="0">
                <a:latin typeface="Courier" charset="0"/>
                <a:cs typeface="Courier" charset="0"/>
              </a:rPr>
              <a:t>getMeasure</a:t>
            </a:r>
            <a:r>
              <a:rPr sz="1200" spc="-409" dirty="0">
                <a:latin typeface="Courier" charset="0"/>
                <a:cs typeface="Courier" charset="0"/>
              </a:rPr>
              <a:t> </a:t>
            </a:r>
            <a:r>
              <a:rPr sz="1200" spc="20" dirty="0">
                <a:latin typeface="Arial"/>
                <a:cs typeface="Arial"/>
              </a:rPr>
              <a:t>method</a:t>
            </a:r>
            <a:endParaRPr sz="1200" dirty="0">
              <a:latin typeface="Arial"/>
              <a:cs typeface="Arial"/>
            </a:endParaRPr>
          </a:p>
          <a:p>
            <a:pPr marL="295275">
              <a:lnSpc>
                <a:spcPct val="100000"/>
              </a:lnSpc>
              <a:spcBef>
                <a:spcPts val="800"/>
              </a:spcBef>
            </a:pPr>
            <a:r>
              <a:rPr sz="950" spc="-5" dirty="0">
                <a:latin typeface="Courier" charset="0"/>
                <a:cs typeface="Courier" charset="0"/>
              </a:rPr>
              <a:t>BankAccount's getMeasure</a:t>
            </a:r>
            <a:r>
              <a:rPr sz="950" spc="-27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Arial"/>
                <a:cs typeface="Arial"/>
              </a:rPr>
              <a:t>will return the balance</a:t>
            </a:r>
            <a:endParaRPr sz="950" dirty="0">
              <a:latin typeface="Arial"/>
              <a:cs typeface="Arial"/>
            </a:endParaRPr>
          </a:p>
          <a:p>
            <a:pPr marL="295275">
              <a:lnSpc>
                <a:spcPct val="100000"/>
              </a:lnSpc>
              <a:spcBef>
                <a:spcPts val="459"/>
              </a:spcBef>
            </a:pPr>
            <a:r>
              <a:rPr sz="950" spc="-5" dirty="0">
                <a:latin typeface="Courier" charset="0"/>
                <a:cs typeface="Courier" charset="0"/>
              </a:rPr>
              <a:t>Country's getMeasure</a:t>
            </a:r>
            <a:r>
              <a:rPr sz="950" spc="-29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Arial"/>
                <a:cs typeface="Arial"/>
              </a:rPr>
              <a:t>will return the area</a:t>
            </a:r>
            <a:endParaRPr sz="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200" spc="25" dirty="0">
                <a:latin typeface="Arial"/>
                <a:cs typeface="Arial"/>
              </a:rPr>
              <a:t>Now </a:t>
            </a:r>
            <a:r>
              <a:rPr sz="1200" spc="20" dirty="0">
                <a:latin typeface="Arial"/>
                <a:cs typeface="Arial"/>
              </a:rPr>
              <a:t>we </a:t>
            </a:r>
            <a:r>
              <a:rPr sz="1200" spc="15" dirty="0">
                <a:latin typeface="Arial"/>
                <a:cs typeface="Arial"/>
              </a:rPr>
              <a:t>implement </a:t>
            </a:r>
            <a:r>
              <a:rPr sz="1200" spc="20" dirty="0">
                <a:latin typeface="Arial"/>
                <a:cs typeface="Arial"/>
              </a:rPr>
              <a:t>a </a:t>
            </a:r>
            <a:r>
              <a:rPr sz="1200" spc="15" dirty="0">
                <a:latin typeface="Arial"/>
                <a:cs typeface="Arial"/>
              </a:rPr>
              <a:t>single average </a:t>
            </a:r>
            <a:r>
              <a:rPr sz="1200" spc="20" dirty="0">
                <a:latin typeface="Arial"/>
                <a:cs typeface="Arial"/>
              </a:rPr>
              <a:t>method </a:t>
            </a:r>
            <a:r>
              <a:rPr sz="1200" spc="15" dirty="0">
                <a:latin typeface="Arial"/>
                <a:cs typeface="Arial"/>
              </a:rPr>
              <a:t>that </a:t>
            </a:r>
            <a:r>
              <a:rPr sz="1200" spc="20" dirty="0">
                <a:latin typeface="Arial"/>
                <a:cs typeface="Arial"/>
              </a:rPr>
              <a:t>computes </a:t>
            </a:r>
            <a:r>
              <a:rPr sz="1200" spc="15" dirty="0">
                <a:latin typeface="Arial"/>
                <a:cs typeface="Arial"/>
              </a:rPr>
              <a:t>the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sum: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1729" y="2941082"/>
            <a:ext cx="5580380" cy="160941"/>
          </a:xfrm>
          <a:prstGeom prst="rect">
            <a:avLst/>
          </a:prstGeom>
          <a:ln w="7019">
            <a:solidFill>
              <a:srgbClr val="CCCCCC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55"/>
              </a:spcBef>
            </a:pPr>
            <a:r>
              <a:rPr sz="750" spc="-5" dirty="0">
                <a:latin typeface="Courier" charset="0"/>
                <a:cs typeface="Courier" charset="0"/>
              </a:rPr>
              <a:t>sum = sum +</a:t>
            </a:r>
            <a:r>
              <a:rPr sz="750" spc="-9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obj.getMeasure();</a:t>
            </a:r>
            <a:endParaRPr sz="7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5" dirty="0"/>
              <a:t>Using </a:t>
            </a:r>
            <a:r>
              <a:rPr spc="70" dirty="0"/>
              <a:t>Interfaces </a:t>
            </a:r>
            <a:r>
              <a:rPr spc="75" dirty="0"/>
              <a:t>for</a:t>
            </a:r>
            <a:r>
              <a:rPr spc="-155" dirty="0"/>
              <a:t> </a:t>
            </a:r>
            <a:r>
              <a:rPr spc="105" dirty="0"/>
              <a:t>Callbacks</a:t>
            </a:r>
          </a:p>
        </p:txBody>
      </p:sp>
      <p:sp>
        <p:nvSpPr>
          <p:cNvPr id="3" name="object 3"/>
          <p:cNvSpPr/>
          <p:nvPr/>
        </p:nvSpPr>
        <p:spPr>
          <a:xfrm>
            <a:off x="677834" y="83061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2669" y="723843"/>
            <a:ext cx="505714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25" dirty="0">
                <a:latin typeface="Arial"/>
                <a:cs typeface="Arial"/>
              </a:rPr>
              <a:t>A </a:t>
            </a:r>
            <a:r>
              <a:rPr sz="1200" spc="15" dirty="0">
                <a:latin typeface="Arial"/>
                <a:cs typeface="Arial"/>
              </a:rPr>
              <a:t>specific callback </a:t>
            </a:r>
            <a:r>
              <a:rPr sz="1200" spc="10" dirty="0">
                <a:latin typeface="Arial"/>
                <a:cs typeface="Arial"/>
              </a:rPr>
              <a:t>is </a:t>
            </a:r>
            <a:r>
              <a:rPr sz="1200" spc="15" dirty="0">
                <a:latin typeface="Arial"/>
                <a:cs typeface="Arial"/>
              </a:rPr>
              <a:t>obtained </a:t>
            </a:r>
            <a:r>
              <a:rPr sz="1200" spc="20" dirty="0">
                <a:latin typeface="Arial"/>
                <a:cs typeface="Arial"/>
              </a:rPr>
              <a:t>by </a:t>
            </a:r>
            <a:r>
              <a:rPr sz="1200" spc="15" dirty="0">
                <a:latin typeface="Arial"/>
                <a:cs typeface="Arial"/>
              </a:rPr>
              <a:t>implementing the </a:t>
            </a:r>
            <a:r>
              <a:rPr sz="1200" spc="20" dirty="0">
                <a:latin typeface="Courier" charset="0"/>
                <a:cs typeface="Courier" charset="0"/>
              </a:rPr>
              <a:t>Measurer</a:t>
            </a:r>
            <a:r>
              <a:rPr sz="1200" spc="-39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interface: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1729" y="978016"/>
            <a:ext cx="5580380" cy="1059567"/>
          </a:xfrm>
          <a:prstGeom prst="rect">
            <a:avLst/>
          </a:prstGeom>
          <a:ln w="7019">
            <a:solidFill>
              <a:srgbClr val="CCCCCC"/>
            </a:solidFill>
          </a:ln>
        </p:spPr>
        <p:txBody>
          <a:bodyPr vert="horz" wrap="square" lIns="0" tIns="2332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"/>
              </a:spcBef>
            </a:pPr>
            <a:endParaRPr sz="400" dirty="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</a:pPr>
            <a:r>
              <a:rPr sz="500" spc="10" dirty="0">
                <a:latin typeface="Courier" charset="0"/>
                <a:cs typeface="Courier" charset="0"/>
              </a:rPr>
              <a:t>public class AreaMeasurer implements</a:t>
            </a:r>
            <a:r>
              <a:rPr sz="500" spc="-20" dirty="0">
                <a:latin typeface="Courier" charset="0"/>
                <a:cs typeface="Courier" charset="0"/>
              </a:rPr>
              <a:t> </a:t>
            </a:r>
            <a:r>
              <a:rPr sz="500" spc="10" dirty="0">
                <a:latin typeface="Courier" charset="0"/>
                <a:cs typeface="Courier" charset="0"/>
              </a:rPr>
              <a:t>Measurer</a:t>
            </a:r>
            <a:endParaRPr sz="5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284"/>
              </a:spcBef>
            </a:pPr>
            <a:r>
              <a:rPr sz="500" spc="10" dirty="0">
                <a:latin typeface="Courier" charset="0"/>
                <a:cs typeface="Courier" charset="0"/>
              </a:rPr>
              <a:t>{</a:t>
            </a:r>
            <a:endParaRPr sz="500" dirty="0">
              <a:latin typeface="Courier" charset="0"/>
              <a:cs typeface="Courier" charset="0"/>
            </a:endParaRPr>
          </a:p>
          <a:p>
            <a:pPr marL="163195">
              <a:lnSpc>
                <a:spcPct val="100000"/>
              </a:lnSpc>
              <a:spcBef>
                <a:spcPts val="284"/>
              </a:spcBef>
            </a:pPr>
            <a:r>
              <a:rPr sz="500" spc="10" dirty="0">
                <a:latin typeface="Courier" charset="0"/>
                <a:cs typeface="Courier" charset="0"/>
              </a:rPr>
              <a:t>public double measure(Object</a:t>
            </a:r>
            <a:r>
              <a:rPr sz="500" spc="-30" dirty="0">
                <a:latin typeface="Courier" charset="0"/>
                <a:cs typeface="Courier" charset="0"/>
              </a:rPr>
              <a:t> </a:t>
            </a:r>
            <a:r>
              <a:rPr sz="500" spc="10" dirty="0">
                <a:latin typeface="Courier" charset="0"/>
                <a:cs typeface="Courier" charset="0"/>
              </a:rPr>
              <a:t>anObject)</a:t>
            </a:r>
            <a:endParaRPr sz="500" dirty="0">
              <a:latin typeface="Courier" charset="0"/>
              <a:cs typeface="Courier" charset="0"/>
            </a:endParaRPr>
          </a:p>
          <a:p>
            <a:pPr marL="163195">
              <a:lnSpc>
                <a:spcPct val="100000"/>
              </a:lnSpc>
              <a:spcBef>
                <a:spcPts val="284"/>
              </a:spcBef>
            </a:pPr>
            <a:r>
              <a:rPr sz="500" spc="10" dirty="0">
                <a:latin typeface="Courier" charset="0"/>
                <a:cs typeface="Courier" charset="0"/>
              </a:rPr>
              <a:t>{</a:t>
            </a:r>
            <a:endParaRPr sz="500" dirty="0">
              <a:latin typeface="Courier" charset="0"/>
              <a:cs typeface="Courier" charset="0"/>
            </a:endParaRPr>
          </a:p>
          <a:p>
            <a:pPr marL="282575">
              <a:lnSpc>
                <a:spcPct val="100000"/>
              </a:lnSpc>
              <a:spcBef>
                <a:spcPts val="284"/>
              </a:spcBef>
            </a:pPr>
            <a:r>
              <a:rPr sz="500" spc="10" dirty="0">
                <a:latin typeface="Courier" charset="0"/>
                <a:cs typeface="Courier" charset="0"/>
              </a:rPr>
              <a:t>Rectangle aRectangle = (Rectangle)</a:t>
            </a:r>
            <a:r>
              <a:rPr sz="500" spc="-20" dirty="0">
                <a:latin typeface="Courier" charset="0"/>
                <a:cs typeface="Courier" charset="0"/>
              </a:rPr>
              <a:t> </a:t>
            </a:r>
            <a:r>
              <a:rPr sz="500" spc="10" dirty="0">
                <a:latin typeface="Courier" charset="0"/>
                <a:cs typeface="Courier" charset="0"/>
              </a:rPr>
              <a:t>anObject;</a:t>
            </a:r>
            <a:endParaRPr sz="500" dirty="0">
              <a:latin typeface="Courier" charset="0"/>
              <a:cs typeface="Courier" charset="0"/>
            </a:endParaRPr>
          </a:p>
          <a:p>
            <a:pPr marL="282575" marR="2857500">
              <a:lnSpc>
                <a:spcPct val="147400"/>
              </a:lnSpc>
            </a:pPr>
            <a:r>
              <a:rPr sz="500" spc="10" dirty="0">
                <a:latin typeface="Courier" charset="0"/>
                <a:cs typeface="Courier" charset="0"/>
              </a:rPr>
              <a:t>double area = aRectangle.getWidth() * aRectangle.getHeight();  return</a:t>
            </a:r>
            <a:r>
              <a:rPr sz="500" spc="-75" dirty="0">
                <a:latin typeface="Courier" charset="0"/>
                <a:cs typeface="Courier" charset="0"/>
              </a:rPr>
              <a:t> </a:t>
            </a:r>
            <a:r>
              <a:rPr sz="500" spc="10" dirty="0">
                <a:latin typeface="Courier" charset="0"/>
                <a:cs typeface="Courier" charset="0"/>
              </a:rPr>
              <a:t>area;</a:t>
            </a:r>
            <a:endParaRPr sz="500" dirty="0">
              <a:latin typeface="Courier" charset="0"/>
              <a:cs typeface="Courier" charset="0"/>
            </a:endParaRPr>
          </a:p>
          <a:p>
            <a:pPr marL="163195">
              <a:lnSpc>
                <a:spcPct val="100000"/>
              </a:lnSpc>
              <a:spcBef>
                <a:spcPts val="284"/>
              </a:spcBef>
            </a:pPr>
            <a:r>
              <a:rPr sz="500" spc="10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284"/>
              </a:spcBef>
            </a:pPr>
            <a:r>
              <a:rPr sz="500" spc="10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7834" y="226254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2669" y="2155778"/>
            <a:ext cx="278320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20" dirty="0">
                <a:latin typeface="Arial"/>
                <a:cs typeface="Arial"/>
              </a:rPr>
              <a:t>Must </a:t>
            </a:r>
            <a:r>
              <a:rPr sz="1200" spc="15" dirty="0">
                <a:latin typeface="Arial"/>
                <a:cs typeface="Arial"/>
              </a:rPr>
              <a:t>cast from </a:t>
            </a:r>
            <a:r>
              <a:rPr sz="1200" spc="20" dirty="0">
                <a:latin typeface="Courier" charset="0"/>
                <a:cs typeface="Courier" charset="0"/>
              </a:rPr>
              <a:t>Object</a:t>
            </a:r>
            <a:r>
              <a:rPr sz="1200" spc="-455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20" dirty="0">
                <a:latin typeface="Courier" charset="0"/>
                <a:cs typeface="Courier" charset="0"/>
              </a:rPr>
              <a:t>Rectangle</a:t>
            </a:r>
            <a:r>
              <a:rPr sz="1200" spc="20" dirty="0">
                <a:latin typeface="Arial"/>
                <a:cs typeface="Arial"/>
              </a:rPr>
              <a:t>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1729" y="2416970"/>
            <a:ext cx="5580380" cy="140854"/>
          </a:xfrm>
          <a:prstGeom prst="rect">
            <a:avLst/>
          </a:prstGeom>
          <a:ln w="7019">
            <a:solidFill>
              <a:srgbClr val="CCCCCC"/>
            </a:solidFill>
          </a:ln>
        </p:spPr>
        <p:txBody>
          <a:bodyPr vert="horz" wrap="square" lIns="0" tIns="2332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"/>
              </a:spcBef>
            </a:pPr>
            <a:endParaRPr sz="400" dirty="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</a:pPr>
            <a:r>
              <a:rPr sz="500" spc="10" dirty="0">
                <a:latin typeface="Courier" charset="0"/>
                <a:cs typeface="Courier" charset="0"/>
              </a:rPr>
              <a:t>Rectangle aRectangle = (Rectangle)</a:t>
            </a:r>
            <a:r>
              <a:rPr sz="500" spc="-20" dirty="0">
                <a:latin typeface="Courier" charset="0"/>
                <a:cs typeface="Courier" charset="0"/>
              </a:rPr>
              <a:t> </a:t>
            </a:r>
            <a:r>
              <a:rPr sz="500" spc="10" dirty="0">
                <a:latin typeface="Courier" charset="0"/>
                <a:cs typeface="Courier" charset="0"/>
              </a:rPr>
              <a:t>anObject;</a:t>
            </a:r>
            <a:endParaRPr sz="5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5" dirty="0"/>
              <a:t>Using </a:t>
            </a:r>
            <a:r>
              <a:rPr spc="70" dirty="0"/>
              <a:t>Interfaces </a:t>
            </a:r>
            <a:r>
              <a:rPr spc="75" dirty="0"/>
              <a:t>for</a:t>
            </a:r>
            <a:r>
              <a:rPr spc="-155" dirty="0"/>
              <a:t> </a:t>
            </a:r>
            <a:r>
              <a:rPr spc="105" dirty="0"/>
              <a:t>Callbacks</a:t>
            </a:r>
          </a:p>
        </p:txBody>
      </p:sp>
      <p:sp>
        <p:nvSpPr>
          <p:cNvPr id="3" name="object 3"/>
          <p:cNvSpPr/>
          <p:nvPr/>
        </p:nvSpPr>
        <p:spPr>
          <a:xfrm>
            <a:off x="677834" y="82401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2669" y="717245"/>
            <a:ext cx="309626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20" dirty="0">
                <a:latin typeface="Arial"/>
                <a:cs typeface="Arial"/>
              </a:rPr>
              <a:t>To compute </a:t>
            </a:r>
            <a:r>
              <a:rPr sz="1200" spc="15" dirty="0">
                <a:latin typeface="Arial"/>
                <a:cs typeface="Arial"/>
              </a:rPr>
              <a:t>the average area of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rectangles:</a:t>
            </a:r>
            <a:endParaRPr sz="1200" dirty="0">
              <a:latin typeface="Arial"/>
              <a:cs typeface="Arial"/>
            </a:endParaRPr>
          </a:p>
          <a:p>
            <a:pPr marL="295275" marR="5080">
              <a:lnSpc>
                <a:spcPct val="130900"/>
              </a:lnSpc>
              <a:spcBef>
                <a:spcPts val="445"/>
              </a:spcBef>
            </a:pPr>
            <a:r>
              <a:rPr sz="950" spc="-5" dirty="0">
                <a:latin typeface="Arial"/>
                <a:cs typeface="Arial"/>
              </a:rPr>
              <a:t>construct an object of the </a:t>
            </a:r>
            <a:r>
              <a:rPr sz="950" spc="-5" dirty="0">
                <a:latin typeface="Courier" charset="0"/>
                <a:cs typeface="Courier" charset="0"/>
              </a:rPr>
              <a:t>AreaMeasurer</a:t>
            </a:r>
            <a:r>
              <a:rPr sz="950" spc="-27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Arial"/>
                <a:cs typeface="Arial"/>
              </a:rPr>
              <a:t>class and  pass it to the average</a:t>
            </a:r>
            <a:r>
              <a:rPr sz="950" spc="-2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method: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2501" y="1399594"/>
            <a:ext cx="5096510" cy="421654"/>
          </a:xfrm>
          <a:prstGeom prst="rect">
            <a:avLst/>
          </a:prstGeom>
          <a:ln w="7019">
            <a:solidFill>
              <a:srgbClr val="CCCCCC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41275" marR="3643629">
              <a:lnSpc>
                <a:spcPct val="143300"/>
              </a:lnSpc>
              <a:spcBef>
                <a:spcPts val="200"/>
              </a:spcBef>
            </a:pPr>
            <a:r>
              <a:rPr sz="450" spc="10" dirty="0">
                <a:latin typeface="Courier" charset="0"/>
                <a:cs typeface="Courier" charset="0"/>
              </a:rPr>
              <a:t>Measurer areaMeas = new</a:t>
            </a:r>
            <a:r>
              <a:rPr sz="450" spc="-65" dirty="0">
                <a:latin typeface="Courier" charset="0"/>
                <a:cs typeface="Courier" charset="0"/>
              </a:rPr>
              <a:t> </a:t>
            </a:r>
            <a:r>
              <a:rPr sz="450" spc="10" dirty="0">
                <a:latin typeface="Courier" charset="0"/>
                <a:cs typeface="Courier" charset="0"/>
              </a:rPr>
              <a:t>AreaMeasurer();  Rectangle[]</a:t>
            </a:r>
            <a:r>
              <a:rPr sz="450" spc="-85" dirty="0">
                <a:latin typeface="Courier" charset="0"/>
                <a:cs typeface="Courier" charset="0"/>
              </a:rPr>
              <a:t> </a:t>
            </a:r>
            <a:r>
              <a:rPr sz="450" spc="10" dirty="0">
                <a:latin typeface="Courier" charset="0"/>
                <a:cs typeface="Courier" charset="0"/>
              </a:rPr>
              <a:t>rects</a:t>
            </a:r>
            <a:endParaRPr sz="450" dirty="0">
              <a:latin typeface="Courier" charset="0"/>
              <a:cs typeface="Courier" charset="0"/>
            </a:endParaRPr>
          </a:p>
          <a:p>
            <a:pPr marL="41275" marR="2534920" indent="142875">
              <a:lnSpc>
                <a:spcPct val="143300"/>
              </a:lnSpc>
            </a:pPr>
            <a:r>
              <a:rPr sz="450" spc="10" dirty="0">
                <a:latin typeface="Courier" charset="0"/>
                <a:cs typeface="Courier" charset="0"/>
              </a:rPr>
              <a:t>= { new Rectangle(5, 10, 20, 30), new Rectangle(10, 20, 30, 40) };  double averageArea = average(rects,</a:t>
            </a:r>
            <a:r>
              <a:rPr sz="450" spc="-70" dirty="0">
                <a:latin typeface="Courier" charset="0"/>
                <a:cs typeface="Courier" charset="0"/>
              </a:rPr>
              <a:t> </a:t>
            </a:r>
            <a:r>
              <a:rPr sz="450" spc="10" dirty="0">
                <a:latin typeface="Courier" charset="0"/>
                <a:cs typeface="Courier" charset="0"/>
              </a:rPr>
              <a:t>areaMeas);</a:t>
            </a:r>
            <a:endParaRPr sz="4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7834" y="217873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2669" y="2037220"/>
            <a:ext cx="5078095" cy="4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000"/>
              </a:lnSpc>
            </a:pPr>
            <a:r>
              <a:rPr sz="1200" spc="20" dirty="0">
                <a:latin typeface="Arial"/>
                <a:cs typeface="Arial"/>
              </a:rPr>
              <a:t>The </a:t>
            </a:r>
            <a:r>
              <a:rPr sz="1200" spc="20" dirty="0">
                <a:latin typeface="Courier" charset="0"/>
                <a:cs typeface="Courier" charset="0"/>
              </a:rPr>
              <a:t>average</a:t>
            </a:r>
            <a:r>
              <a:rPr sz="1200" spc="-430" dirty="0">
                <a:latin typeface="Courier" charset="0"/>
                <a:cs typeface="Courier" charset="0"/>
              </a:rPr>
              <a:t> </a:t>
            </a:r>
            <a:r>
              <a:rPr sz="1200" spc="20" dirty="0">
                <a:latin typeface="Arial"/>
                <a:cs typeface="Arial"/>
              </a:rPr>
              <a:t>method </a:t>
            </a:r>
            <a:r>
              <a:rPr sz="1200" spc="10" dirty="0">
                <a:latin typeface="Arial"/>
                <a:cs typeface="Arial"/>
              </a:rPr>
              <a:t>will </a:t>
            </a:r>
            <a:r>
              <a:rPr sz="1200" spc="15" dirty="0">
                <a:latin typeface="Arial"/>
                <a:cs typeface="Arial"/>
              </a:rPr>
              <a:t>ask the </a:t>
            </a:r>
            <a:r>
              <a:rPr sz="1200" spc="20" dirty="0">
                <a:latin typeface="Courier" charset="0"/>
                <a:cs typeface="Courier" charset="0"/>
              </a:rPr>
              <a:t>AreaMeasure</a:t>
            </a:r>
            <a:r>
              <a:rPr sz="1200" spc="20" dirty="0">
                <a:latin typeface="Arial"/>
                <a:cs typeface="Arial"/>
              </a:rPr>
              <a:t>r </a:t>
            </a:r>
            <a:r>
              <a:rPr sz="1200" spc="15" dirty="0">
                <a:latin typeface="Arial"/>
                <a:cs typeface="Arial"/>
              </a:rPr>
              <a:t>object to </a:t>
            </a:r>
            <a:r>
              <a:rPr sz="1200" spc="20" dirty="0">
                <a:latin typeface="Arial"/>
                <a:cs typeface="Arial"/>
              </a:rPr>
              <a:t>measure </a:t>
            </a:r>
            <a:r>
              <a:rPr sz="1200" spc="15" dirty="0">
                <a:latin typeface="Arial"/>
                <a:cs typeface="Arial"/>
              </a:rPr>
              <a:t>the  rectangles.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5" dirty="0"/>
              <a:t>Using </a:t>
            </a:r>
            <a:r>
              <a:rPr spc="70" dirty="0"/>
              <a:t>Interfaces </a:t>
            </a:r>
            <a:r>
              <a:rPr spc="75" dirty="0"/>
              <a:t>for</a:t>
            </a:r>
            <a:r>
              <a:rPr spc="-155" dirty="0"/>
              <a:t> </a:t>
            </a:r>
            <a:r>
              <a:rPr spc="105" dirty="0"/>
              <a:t>Callbacks</a:t>
            </a:r>
          </a:p>
        </p:txBody>
      </p:sp>
      <p:sp>
        <p:nvSpPr>
          <p:cNvPr id="3" name="object 3"/>
          <p:cNvSpPr/>
          <p:nvPr/>
        </p:nvSpPr>
        <p:spPr>
          <a:xfrm>
            <a:off x="677834" y="83018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7834" y="131451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2669" y="681719"/>
            <a:ext cx="5577205" cy="727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800"/>
              </a:lnSpc>
            </a:pPr>
            <a:r>
              <a:rPr sz="1200" spc="20" dirty="0">
                <a:latin typeface="Arial"/>
                <a:cs typeface="Arial"/>
              </a:rPr>
              <a:t>The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20" dirty="0">
                <a:latin typeface="Courier" charset="0"/>
                <a:cs typeface="Courier" charset="0"/>
              </a:rPr>
              <a:t>Data</a:t>
            </a:r>
            <a:r>
              <a:rPr sz="1200" spc="-375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class (which holds the </a:t>
            </a:r>
            <a:r>
              <a:rPr sz="1200" spc="20" dirty="0">
                <a:latin typeface="Courier" charset="0"/>
                <a:cs typeface="Courier" charset="0"/>
              </a:rPr>
              <a:t>average</a:t>
            </a:r>
            <a:r>
              <a:rPr sz="1200" spc="-375" dirty="0">
                <a:latin typeface="Courier" charset="0"/>
                <a:cs typeface="Courier" charset="0"/>
              </a:rPr>
              <a:t> </a:t>
            </a:r>
            <a:r>
              <a:rPr sz="1200" spc="20" dirty="0">
                <a:latin typeface="Arial"/>
                <a:cs typeface="Arial"/>
              </a:rPr>
              <a:t>method)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is</a:t>
            </a:r>
            <a:r>
              <a:rPr sz="1200" spc="15" dirty="0">
                <a:latin typeface="Arial"/>
                <a:cs typeface="Arial"/>
              </a:rPr>
              <a:t> decoupled from the class  </a:t>
            </a:r>
            <a:r>
              <a:rPr sz="1200" spc="20" dirty="0">
                <a:latin typeface="Arial"/>
                <a:cs typeface="Arial"/>
              </a:rPr>
              <a:t>whose </a:t>
            </a:r>
            <a:r>
              <a:rPr sz="1200" spc="15" dirty="0">
                <a:latin typeface="Arial"/>
                <a:cs typeface="Arial"/>
              </a:rPr>
              <a:t>objects </a:t>
            </a:r>
            <a:r>
              <a:rPr sz="1200" spc="5" dirty="0">
                <a:latin typeface="Arial"/>
                <a:cs typeface="Arial"/>
              </a:rPr>
              <a:t>it </a:t>
            </a:r>
            <a:r>
              <a:rPr sz="1200" spc="15" dirty="0">
                <a:latin typeface="Arial"/>
                <a:cs typeface="Arial"/>
              </a:rPr>
              <a:t>processes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(</a:t>
            </a:r>
            <a:r>
              <a:rPr sz="1200" spc="15" dirty="0">
                <a:latin typeface="Courier" charset="0"/>
                <a:cs typeface="Courier" charset="0"/>
              </a:rPr>
              <a:t>Rectangle</a:t>
            </a:r>
            <a:r>
              <a:rPr sz="1200" spc="15" dirty="0">
                <a:latin typeface="Arial"/>
                <a:cs typeface="Arial"/>
              </a:rPr>
              <a:t>).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200" spc="20" dirty="0">
                <a:latin typeface="Arial"/>
                <a:cs typeface="Arial"/>
              </a:rPr>
              <a:t>You </a:t>
            </a:r>
            <a:r>
              <a:rPr sz="1200" spc="15" dirty="0">
                <a:latin typeface="Arial"/>
                <a:cs typeface="Arial"/>
              </a:rPr>
              <a:t>provide </a:t>
            </a:r>
            <a:r>
              <a:rPr sz="1200" spc="20" dirty="0">
                <a:latin typeface="Arial"/>
                <a:cs typeface="Arial"/>
              </a:rPr>
              <a:t>a </a:t>
            </a:r>
            <a:r>
              <a:rPr sz="1200" spc="15" dirty="0">
                <a:latin typeface="Arial"/>
                <a:cs typeface="Arial"/>
              </a:rPr>
              <a:t>small “helper” class </a:t>
            </a:r>
            <a:r>
              <a:rPr sz="1200" spc="20" dirty="0">
                <a:latin typeface="Courier" charset="0"/>
                <a:cs typeface="Courier" charset="0"/>
              </a:rPr>
              <a:t>AreaMeasurer</a:t>
            </a:r>
            <a:r>
              <a:rPr sz="1200" spc="20" dirty="0">
                <a:latin typeface="Arial"/>
                <a:cs typeface="Arial"/>
              </a:rPr>
              <a:t>, </a:t>
            </a:r>
            <a:r>
              <a:rPr sz="1200" spc="15" dirty="0">
                <a:latin typeface="Arial"/>
                <a:cs typeface="Arial"/>
              </a:rPr>
              <a:t>to process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rectangles.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8233" y="1464017"/>
            <a:ext cx="3523767" cy="15723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59832" y="3166129"/>
            <a:ext cx="497268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Figure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20" dirty="0">
                <a:latin typeface="Arial"/>
                <a:cs typeface="Arial"/>
              </a:rPr>
              <a:t>6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spc="25" dirty="0">
                <a:latin typeface="Arial"/>
                <a:cs typeface="Arial"/>
              </a:rPr>
              <a:t>UML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Diagram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of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the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20" dirty="0">
                <a:latin typeface="Courier" charset="0"/>
                <a:cs typeface="Courier" charset="0"/>
              </a:rPr>
              <a:t>Data</a:t>
            </a:r>
            <a:r>
              <a:rPr sz="1200" spc="-38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Class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and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the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20" dirty="0">
                <a:latin typeface="Courier" charset="0"/>
                <a:cs typeface="Courier" charset="0"/>
              </a:rPr>
              <a:t>Measurer</a:t>
            </a:r>
            <a:r>
              <a:rPr sz="1200" spc="-38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Interface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20" dirty="0"/>
              <a:t>s</a:t>
            </a:r>
            <a:r>
              <a:rPr spc="15" dirty="0"/>
              <a:t>e</a:t>
            </a:r>
            <a:r>
              <a:rPr spc="30" dirty="0"/>
              <a:t>c</a:t>
            </a:r>
            <a:r>
              <a:rPr spc="10" dirty="0"/>
              <a:t>t</a:t>
            </a:r>
            <a:r>
              <a:rPr spc="40" dirty="0"/>
              <a:t>i</a:t>
            </a:r>
            <a:r>
              <a:rPr spc="120" dirty="0"/>
              <a:t>o</a:t>
            </a:r>
            <a:r>
              <a:rPr spc="105" dirty="0"/>
              <a:t>n</a:t>
            </a:r>
            <a:r>
              <a:rPr spc="-145" dirty="0"/>
              <a:t>_</a:t>
            </a:r>
            <a:r>
              <a:rPr spc="85" dirty="0"/>
              <a:t>4</a:t>
            </a:r>
            <a:r>
              <a:rPr spc="250" dirty="0"/>
              <a:t>/</a:t>
            </a:r>
            <a:r>
              <a:rPr spc="265" dirty="0">
                <a:solidFill>
                  <a:srgbClr val="000080"/>
                </a:solidFill>
                <a:hlinkClick r:id="rId2"/>
              </a:rPr>
              <a:t>M</a:t>
            </a:r>
            <a:r>
              <a:rPr spc="15" dirty="0">
                <a:solidFill>
                  <a:srgbClr val="000080"/>
                </a:solidFill>
                <a:hlinkClick r:id="rId2"/>
              </a:rPr>
              <a:t>e</a:t>
            </a:r>
            <a:r>
              <a:rPr spc="90" dirty="0">
                <a:solidFill>
                  <a:srgbClr val="000080"/>
                </a:solidFill>
                <a:hlinkClick r:id="rId2"/>
              </a:rPr>
              <a:t>a</a:t>
            </a:r>
            <a:r>
              <a:rPr spc="220" dirty="0">
                <a:solidFill>
                  <a:srgbClr val="000080"/>
                </a:solidFill>
                <a:hlinkClick r:id="rId2"/>
              </a:rPr>
              <a:t>s</a:t>
            </a:r>
            <a:r>
              <a:rPr spc="105" dirty="0">
                <a:solidFill>
                  <a:srgbClr val="000080"/>
                </a:solidFill>
                <a:hlinkClick r:id="rId2"/>
              </a:rPr>
              <a:t>u</a:t>
            </a:r>
            <a:r>
              <a:rPr spc="45" dirty="0">
                <a:solidFill>
                  <a:srgbClr val="000080"/>
                </a:solidFill>
                <a:hlinkClick r:id="rId2"/>
              </a:rPr>
              <a:t>r</a:t>
            </a:r>
            <a:r>
              <a:rPr spc="15" dirty="0">
                <a:solidFill>
                  <a:srgbClr val="000080"/>
                </a:solidFill>
                <a:hlinkClick r:id="rId2"/>
              </a:rPr>
              <a:t>e</a:t>
            </a:r>
            <a:r>
              <a:rPr spc="45" dirty="0">
                <a:solidFill>
                  <a:srgbClr val="000080"/>
                </a:solidFill>
                <a:hlinkClick r:id="rId2"/>
              </a:rPr>
              <a:t>r</a:t>
            </a:r>
            <a:r>
              <a:rPr spc="-200" dirty="0">
                <a:solidFill>
                  <a:srgbClr val="000080"/>
                </a:solidFill>
                <a:hlinkClick r:id="rId2"/>
              </a:rPr>
              <a:t>.</a:t>
            </a:r>
            <a:r>
              <a:rPr spc="-60" dirty="0">
                <a:solidFill>
                  <a:srgbClr val="000080"/>
                </a:solidFill>
                <a:hlinkClick r:id="rId2"/>
              </a:rPr>
              <a:t>j</a:t>
            </a:r>
            <a:r>
              <a:rPr spc="90" dirty="0">
                <a:solidFill>
                  <a:srgbClr val="000080"/>
                </a:solidFill>
                <a:hlinkClick r:id="rId2"/>
              </a:rPr>
              <a:t>a</a:t>
            </a:r>
            <a:r>
              <a:rPr spc="105" dirty="0">
                <a:solidFill>
                  <a:srgbClr val="000080"/>
                </a:solidFill>
                <a:hlinkClick r:id="rId2"/>
              </a:rPr>
              <a:t>v</a:t>
            </a:r>
            <a:r>
              <a:rPr spc="90" dirty="0">
                <a:solidFill>
                  <a:srgbClr val="000080"/>
                </a:solidFill>
                <a:hlinkClick r:id="rId2"/>
              </a:rPr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7786" y="764426"/>
            <a:ext cx="3168650" cy="1303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310">
              <a:lnSpc>
                <a:spcPts val="81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</a:t>
            </a:r>
            <a:r>
              <a:rPr sz="700" b="1" spc="34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/**</a:t>
            </a:r>
            <a:endParaRPr sz="700">
              <a:latin typeface="Courier New"/>
              <a:cs typeface="Courier New"/>
            </a:endParaRPr>
          </a:p>
          <a:p>
            <a:pPr marL="67310">
              <a:lnSpc>
                <a:spcPts val="994"/>
              </a:lnSpc>
              <a:tabLst>
                <a:tab pos="395605" algn="l"/>
              </a:tabLst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	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Describes any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class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whose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objects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can measure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other</a:t>
            </a:r>
            <a:r>
              <a:rPr sz="850" spc="-4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objects.</a:t>
            </a:r>
            <a:endParaRPr sz="850">
              <a:latin typeface="Times New Roman"/>
              <a:cs typeface="Times New Roman"/>
            </a:endParaRPr>
          </a:p>
          <a:p>
            <a:pPr marL="67310">
              <a:lnSpc>
                <a:spcPts val="835"/>
              </a:lnSpc>
              <a:spcBef>
                <a:spcPts val="15"/>
              </a:spcBef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3</a:t>
            </a:r>
            <a:r>
              <a:rPr sz="700" b="1" spc="34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*/</a:t>
            </a:r>
            <a:endParaRPr sz="700">
              <a:latin typeface="Courier New"/>
              <a:cs typeface="Courier New"/>
            </a:endParaRPr>
          </a:p>
          <a:p>
            <a:pPr marL="67310"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4  </a:t>
            </a: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public interface</a:t>
            </a:r>
            <a:r>
              <a:rPr sz="700" spc="-6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Measurer</a:t>
            </a:r>
            <a:endParaRPr sz="700">
              <a:latin typeface="Courier New"/>
              <a:cs typeface="Courier New"/>
            </a:endParaRPr>
          </a:p>
          <a:p>
            <a:pPr marL="67310"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5</a:t>
            </a:r>
            <a:r>
              <a:rPr sz="700" b="1" spc="34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67310">
              <a:lnSpc>
                <a:spcPts val="805"/>
              </a:lnSpc>
              <a:tabLst>
                <a:tab pos="395605" algn="l"/>
              </a:tabLst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6	</a:t>
            </a:r>
            <a:r>
              <a:rPr sz="700" spc="10" dirty="0">
                <a:latin typeface="Courier New"/>
                <a:cs typeface="Courier New"/>
              </a:rPr>
              <a:t>/**</a:t>
            </a:r>
            <a:endParaRPr sz="700">
              <a:latin typeface="Courier New"/>
              <a:cs typeface="Courier New"/>
            </a:endParaRPr>
          </a:p>
          <a:p>
            <a:pPr marL="560070" indent="-492759">
              <a:lnSpc>
                <a:spcPts val="835"/>
              </a:lnSpc>
              <a:buSzPct val="93333"/>
              <a:buFont typeface="Courier New"/>
              <a:buAutoNum type="arabicPlain" startAt="7"/>
              <a:tabLst>
                <a:tab pos="560705" algn="l"/>
              </a:tabLst>
            </a:pPr>
            <a:r>
              <a:rPr sz="750" dirty="0">
                <a:solidFill>
                  <a:srgbClr val="0073FF"/>
                </a:solidFill>
                <a:latin typeface="Times New Roman"/>
                <a:cs typeface="Times New Roman"/>
              </a:rPr>
              <a:t>Computes the measure of an</a:t>
            </a:r>
            <a:r>
              <a:rPr sz="750" spc="-8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750" dirty="0">
                <a:solidFill>
                  <a:srgbClr val="0073FF"/>
                </a:solidFill>
                <a:latin typeface="Times New Roman"/>
                <a:cs typeface="Times New Roman"/>
              </a:rPr>
              <a:t>object.</a:t>
            </a:r>
            <a:endParaRPr sz="750">
              <a:latin typeface="Times New Roman"/>
              <a:cs typeface="Times New Roman"/>
            </a:endParaRPr>
          </a:p>
          <a:p>
            <a:pPr marL="560070" indent="-492759">
              <a:lnSpc>
                <a:spcPts val="830"/>
              </a:lnSpc>
              <a:buClr>
                <a:srgbClr val="0073FF"/>
              </a:buClr>
              <a:buFont typeface="Courier New"/>
              <a:buAutoNum type="arabicPlain" startAt="7"/>
              <a:tabLst>
                <a:tab pos="560705" algn="l"/>
              </a:tabLst>
            </a:pPr>
            <a:r>
              <a:rPr sz="700" spc="10" dirty="0">
                <a:latin typeface="Courier New"/>
                <a:cs typeface="Courier New"/>
              </a:rPr>
              <a:t>@param anObject</a:t>
            </a:r>
            <a:r>
              <a:rPr sz="700" spc="-305" dirty="0"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0073FF"/>
                </a:solidFill>
                <a:latin typeface="Times New Roman"/>
                <a:cs typeface="Times New Roman"/>
              </a:rPr>
              <a:t>the object to be measured</a:t>
            </a:r>
            <a:endParaRPr sz="750">
              <a:latin typeface="Times New Roman"/>
              <a:cs typeface="Times New Roman"/>
            </a:endParaRPr>
          </a:p>
          <a:p>
            <a:pPr marL="560070" indent="-492759">
              <a:lnSpc>
                <a:spcPts val="855"/>
              </a:lnSpc>
              <a:buClr>
                <a:srgbClr val="0073FF"/>
              </a:buClr>
              <a:buFont typeface="Courier New"/>
              <a:buAutoNum type="arabicPlain" startAt="7"/>
              <a:tabLst>
                <a:tab pos="560705" algn="l"/>
              </a:tabLst>
            </a:pPr>
            <a:r>
              <a:rPr sz="700" spc="10" dirty="0">
                <a:latin typeface="Courier New"/>
                <a:cs typeface="Courier New"/>
              </a:rPr>
              <a:t>@return</a:t>
            </a:r>
            <a:r>
              <a:rPr sz="700" spc="-320" dirty="0">
                <a:latin typeface="Courier New"/>
                <a:cs typeface="Courier New"/>
              </a:rPr>
              <a:t> </a:t>
            </a:r>
            <a:r>
              <a:rPr sz="750" dirty="0">
                <a:solidFill>
                  <a:srgbClr val="0073FF"/>
                </a:solidFill>
                <a:latin typeface="Times New Roman"/>
                <a:cs typeface="Times New Roman"/>
              </a:rPr>
              <a:t>the measure</a:t>
            </a: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ts val="825"/>
              </a:lnSpc>
              <a:tabLst>
                <a:tab pos="395605" algn="l"/>
              </a:tabLst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10	</a:t>
            </a:r>
            <a:r>
              <a:rPr sz="700" spc="10" dirty="0">
                <a:latin typeface="Courier New"/>
                <a:cs typeface="Courier New"/>
              </a:rPr>
              <a:t>*/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  <a:tabLst>
                <a:tab pos="395605" algn="l"/>
              </a:tabLst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11	</a:t>
            </a: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double </a:t>
            </a:r>
            <a:r>
              <a:rPr sz="700" spc="10" dirty="0">
                <a:latin typeface="Courier New"/>
                <a:cs typeface="Courier New"/>
              </a:rPr>
              <a:t>measure(Object</a:t>
            </a:r>
            <a:r>
              <a:rPr sz="700" spc="-60" dirty="0"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anObject);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12</a:t>
            </a:r>
            <a:r>
              <a:rPr sz="700" b="1" spc="34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}</a:t>
            </a:r>
            <a:endParaRPr sz="700">
              <a:latin typeface="Courier New"/>
              <a:cs typeface="Courier New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section_4/</a:t>
            </a:r>
            <a:r>
              <a:rPr spc="70" dirty="0">
                <a:solidFill>
                  <a:srgbClr val="000080"/>
                </a:solidFill>
                <a:hlinkClick r:id="rId2"/>
              </a:rPr>
              <a:t>AreaMeasurer.java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7786" y="764426"/>
            <a:ext cx="3913504" cy="151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31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  </a:t>
            </a: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00" spc="-6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java.awt.Rectangle;</a:t>
            </a:r>
            <a:endParaRPr sz="700">
              <a:latin typeface="Courier New"/>
              <a:cs typeface="Courier New"/>
            </a:endParaRPr>
          </a:p>
          <a:p>
            <a:pPr marL="67310"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</a:t>
            </a:r>
            <a:endParaRPr sz="700">
              <a:latin typeface="Courier New"/>
              <a:cs typeface="Courier New"/>
            </a:endParaRPr>
          </a:p>
          <a:p>
            <a:pPr marL="67310">
              <a:lnSpc>
                <a:spcPts val="81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3</a:t>
            </a:r>
            <a:r>
              <a:rPr sz="700" b="1" spc="34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/**</a:t>
            </a:r>
            <a:endParaRPr sz="700">
              <a:latin typeface="Courier New"/>
              <a:cs typeface="Courier New"/>
            </a:endParaRPr>
          </a:p>
          <a:p>
            <a:pPr marL="67310">
              <a:lnSpc>
                <a:spcPts val="994"/>
              </a:lnSpc>
              <a:tabLst>
                <a:tab pos="395605" algn="l"/>
              </a:tabLst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4	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Objects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of this class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measure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rectangles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by</a:t>
            </a:r>
            <a:r>
              <a:rPr sz="850" spc="-3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area.</a:t>
            </a:r>
            <a:endParaRPr sz="850">
              <a:latin typeface="Times New Roman"/>
              <a:cs typeface="Times New Roman"/>
            </a:endParaRPr>
          </a:p>
          <a:p>
            <a:pPr marL="67310">
              <a:lnSpc>
                <a:spcPts val="835"/>
              </a:lnSpc>
              <a:spcBef>
                <a:spcPts val="15"/>
              </a:spcBef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5</a:t>
            </a:r>
            <a:r>
              <a:rPr sz="700" b="1" spc="34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*/</a:t>
            </a:r>
            <a:endParaRPr sz="700">
              <a:latin typeface="Courier New"/>
              <a:cs typeface="Courier New"/>
            </a:endParaRPr>
          </a:p>
          <a:p>
            <a:pPr marL="67310"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6  </a:t>
            </a: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public class </a:t>
            </a:r>
            <a:r>
              <a:rPr sz="700" spc="10" dirty="0">
                <a:latin typeface="Courier New"/>
                <a:cs typeface="Courier New"/>
              </a:rPr>
              <a:t>AreaMeasurer </a:t>
            </a: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implements</a:t>
            </a:r>
            <a:r>
              <a:rPr sz="700" spc="-4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Measurer</a:t>
            </a:r>
            <a:endParaRPr sz="700">
              <a:latin typeface="Courier New"/>
              <a:cs typeface="Courier New"/>
            </a:endParaRPr>
          </a:p>
          <a:p>
            <a:pPr marL="67310"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7</a:t>
            </a:r>
            <a:r>
              <a:rPr sz="700" b="1" spc="34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67310">
              <a:lnSpc>
                <a:spcPts val="830"/>
              </a:lnSpc>
              <a:tabLst>
                <a:tab pos="395605" algn="l"/>
              </a:tabLst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8	</a:t>
            </a: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public double </a:t>
            </a:r>
            <a:r>
              <a:rPr sz="700" spc="10" dirty="0">
                <a:latin typeface="Courier New"/>
                <a:cs typeface="Courier New"/>
              </a:rPr>
              <a:t>measure(Object</a:t>
            </a:r>
            <a:r>
              <a:rPr sz="700" spc="-55" dirty="0"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anObject)</a:t>
            </a:r>
            <a:endParaRPr sz="700">
              <a:latin typeface="Courier New"/>
              <a:cs typeface="Courier New"/>
            </a:endParaRPr>
          </a:p>
          <a:p>
            <a:pPr marL="67310">
              <a:lnSpc>
                <a:spcPts val="830"/>
              </a:lnSpc>
              <a:tabLst>
                <a:tab pos="395605" algn="l"/>
              </a:tabLst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9	</a:t>
            </a:r>
            <a:r>
              <a:rPr sz="700" spc="10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560070" indent="-547370">
              <a:lnSpc>
                <a:spcPts val="830"/>
              </a:lnSpc>
              <a:buClr>
                <a:srgbClr val="0073FF"/>
              </a:buClr>
              <a:buFont typeface="Courier New"/>
              <a:buAutoNum type="arabicPlain" startAt="10"/>
              <a:tabLst>
                <a:tab pos="560705" algn="l"/>
              </a:tabLst>
            </a:pPr>
            <a:r>
              <a:rPr sz="700" spc="10" dirty="0">
                <a:latin typeface="Courier New"/>
                <a:cs typeface="Courier New"/>
              </a:rPr>
              <a:t>Rectangle aRectangle = (Rectangle)</a:t>
            </a:r>
            <a:r>
              <a:rPr sz="700" spc="-50" dirty="0"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anObject;</a:t>
            </a:r>
            <a:endParaRPr sz="700">
              <a:latin typeface="Courier New"/>
              <a:cs typeface="Courier New"/>
            </a:endParaRPr>
          </a:p>
          <a:p>
            <a:pPr marL="560070" indent="-547370">
              <a:lnSpc>
                <a:spcPts val="830"/>
              </a:lnSpc>
              <a:buClr>
                <a:srgbClr val="0073FF"/>
              </a:buClr>
              <a:buFont typeface="Courier New"/>
              <a:buAutoNum type="arabicPlain" startAt="10"/>
              <a:tabLst>
                <a:tab pos="560705" algn="l"/>
              </a:tabLst>
            </a:pP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double </a:t>
            </a:r>
            <a:r>
              <a:rPr sz="700" spc="10" dirty="0">
                <a:latin typeface="Courier New"/>
                <a:cs typeface="Courier New"/>
              </a:rPr>
              <a:t>area = aRectangle.getWidth() *</a:t>
            </a:r>
            <a:r>
              <a:rPr sz="700" spc="-30" dirty="0"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aRectangle.getHeight();</a:t>
            </a:r>
            <a:endParaRPr sz="700">
              <a:latin typeface="Courier New"/>
              <a:cs typeface="Courier New"/>
            </a:endParaRPr>
          </a:p>
          <a:p>
            <a:pPr marL="560070" indent="-547370">
              <a:lnSpc>
                <a:spcPts val="830"/>
              </a:lnSpc>
              <a:buClr>
                <a:srgbClr val="0073FF"/>
              </a:buClr>
              <a:buFont typeface="Courier New"/>
              <a:buAutoNum type="arabicPlain" startAt="10"/>
              <a:tabLst>
                <a:tab pos="560705" algn="l"/>
              </a:tabLst>
            </a:pP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return</a:t>
            </a:r>
            <a:r>
              <a:rPr sz="700" spc="-8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area;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  <a:tabLst>
                <a:tab pos="395605" algn="l"/>
              </a:tabLst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13	</a:t>
            </a:r>
            <a:r>
              <a:rPr sz="700" spc="10" dirty="0">
                <a:latin typeface="Courier New"/>
                <a:cs typeface="Courier New"/>
              </a:rPr>
              <a:t>}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r>
              <a:rPr sz="700" b="1" spc="34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}</a:t>
            </a:r>
            <a:endParaRPr sz="700">
              <a:latin typeface="Courier New"/>
              <a:cs typeface="Courier New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20" dirty="0"/>
              <a:t>s</a:t>
            </a:r>
            <a:r>
              <a:rPr spc="15" dirty="0"/>
              <a:t>e</a:t>
            </a:r>
            <a:r>
              <a:rPr spc="30" dirty="0"/>
              <a:t>c</a:t>
            </a:r>
            <a:r>
              <a:rPr spc="10" dirty="0"/>
              <a:t>t</a:t>
            </a:r>
            <a:r>
              <a:rPr spc="40" dirty="0"/>
              <a:t>i</a:t>
            </a:r>
            <a:r>
              <a:rPr spc="120" dirty="0"/>
              <a:t>o</a:t>
            </a:r>
            <a:r>
              <a:rPr spc="105" dirty="0"/>
              <a:t>n</a:t>
            </a:r>
            <a:r>
              <a:rPr spc="-145" dirty="0"/>
              <a:t>_</a:t>
            </a:r>
            <a:r>
              <a:rPr spc="85" dirty="0"/>
              <a:t>4</a:t>
            </a:r>
            <a:r>
              <a:rPr spc="250" dirty="0"/>
              <a:t>/</a:t>
            </a:r>
            <a:r>
              <a:rPr spc="245" dirty="0">
                <a:solidFill>
                  <a:srgbClr val="000080"/>
                </a:solidFill>
                <a:hlinkClick r:id="rId2"/>
              </a:rPr>
              <a:t>D</a:t>
            </a:r>
            <a:r>
              <a:rPr spc="90" dirty="0">
                <a:solidFill>
                  <a:srgbClr val="000080"/>
                </a:solidFill>
                <a:hlinkClick r:id="rId2"/>
              </a:rPr>
              <a:t>a</a:t>
            </a:r>
            <a:r>
              <a:rPr spc="10" dirty="0">
                <a:solidFill>
                  <a:srgbClr val="000080"/>
                </a:solidFill>
                <a:hlinkClick r:id="rId2"/>
              </a:rPr>
              <a:t>t</a:t>
            </a:r>
            <a:r>
              <a:rPr spc="90" dirty="0">
                <a:solidFill>
                  <a:srgbClr val="000080"/>
                </a:solidFill>
                <a:hlinkClick r:id="rId2"/>
              </a:rPr>
              <a:t>a</a:t>
            </a:r>
            <a:r>
              <a:rPr spc="-200" dirty="0">
                <a:solidFill>
                  <a:srgbClr val="000080"/>
                </a:solidFill>
                <a:hlinkClick r:id="rId2"/>
              </a:rPr>
              <a:t>.</a:t>
            </a:r>
            <a:r>
              <a:rPr spc="-60" dirty="0">
                <a:solidFill>
                  <a:srgbClr val="000080"/>
                </a:solidFill>
                <a:hlinkClick r:id="rId2"/>
              </a:rPr>
              <a:t>j</a:t>
            </a:r>
            <a:r>
              <a:rPr spc="90" dirty="0">
                <a:solidFill>
                  <a:srgbClr val="000080"/>
                </a:solidFill>
                <a:hlinkClick r:id="rId2"/>
              </a:rPr>
              <a:t>a</a:t>
            </a:r>
            <a:r>
              <a:rPr spc="105" dirty="0">
                <a:solidFill>
                  <a:srgbClr val="000080"/>
                </a:solidFill>
                <a:hlinkClick r:id="rId2"/>
              </a:rPr>
              <a:t>v</a:t>
            </a:r>
            <a:r>
              <a:rPr spc="90" dirty="0">
                <a:solidFill>
                  <a:srgbClr val="000080"/>
                </a:solidFill>
                <a:hlinkClick r:id="rId2"/>
              </a:rPr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7786" y="764426"/>
            <a:ext cx="3749040" cy="210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31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  </a:t>
            </a: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700" spc="-7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Data</a:t>
            </a:r>
            <a:endParaRPr sz="700">
              <a:latin typeface="Courier New"/>
              <a:cs typeface="Courier New"/>
            </a:endParaRPr>
          </a:p>
          <a:p>
            <a:pPr marL="67310"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</a:t>
            </a:r>
            <a:r>
              <a:rPr sz="700" b="1" spc="34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67310">
              <a:lnSpc>
                <a:spcPts val="810"/>
              </a:lnSpc>
              <a:tabLst>
                <a:tab pos="395605" algn="l"/>
              </a:tabLst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3	</a:t>
            </a:r>
            <a:r>
              <a:rPr sz="700" spc="10" dirty="0">
                <a:latin typeface="Courier New"/>
                <a:cs typeface="Courier New"/>
              </a:rPr>
              <a:t>/**</a:t>
            </a:r>
            <a:endParaRPr sz="700">
              <a:latin typeface="Courier New"/>
              <a:cs typeface="Courier New"/>
            </a:endParaRPr>
          </a:p>
          <a:p>
            <a:pPr marL="560070" indent="-492759">
              <a:lnSpc>
                <a:spcPts val="980"/>
              </a:lnSpc>
              <a:buSzPct val="82352"/>
              <a:buFont typeface="Courier New"/>
              <a:buAutoNum type="arabicPlain" startAt="4"/>
              <a:tabLst>
                <a:tab pos="560705" algn="l"/>
              </a:tabLst>
            </a:pP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Computes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the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average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of the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measures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of the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given</a:t>
            </a:r>
            <a:r>
              <a:rPr sz="850" spc="-4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objects.</a:t>
            </a:r>
            <a:endParaRPr sz="850">
              <a:latin typeface="Times New Roman"/>
              <a:cs typeface="Times New Roman"/>
            </a:endParaRPr>
          </a:p>
          <a:p>
            <a:pPr marL="560070" indent="-492759">
              <a:lnSpc>
                <a:spcPts val="994"/>
              </a:lnSpc>
              <a:buClr>
                <a:srgbClr val="0073FF"/>
              </a:buClr>
              <a:buFont typeface="Courier New"/>
              <a:buAutoNum type="arabicPlain" startAt="4"/>
              <a:tabLst>
                <a:tab pos="560705" algn="l"/>
              </a:tabLst>
            </a:pPr>
            <a:r>
              <a:rPr sz="700" spc="10" dirty="0">
                <a:latin typeface="Courier New"/>
                <a:cs typeface="Courier New"/>
              </a:rPr>
              <a:t>@param objects</a:t>
            </a:r>
            <a:r>
              <a:rPr sz="700" spc="-250" dirty="0">
                <a:latin typeface="Courier New"/>
                <a:cs typeface="Courier New"/>
              </a:rPr>
              <a:t>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an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array of objects</a:t>
            </a:r>
            <a:endParaRPr sz="850">
              <a:latin typeface="Times New Roman"/>
              <a:cs typeface="Times New Roman"/>
            </a:endParaRPr>
          </a:p>
          <a:p>
            <a:pPr marL="560070" indent="-492759">
              <a:lnSpc>
                <a:spcPts val="994"/>
              </a:lnSpc>
              <a:buClr>
                <a:srgbClr val="0073FF"/>
              </a:buClr>
              <a:buFont typeface="Courier New"/>
              <a:buAutoNum type="arabicPlain" startAt="4"/>
              <a:tabLst>
                <a:tab pos="560705" algn="l"/>
              </a:tabLst>
            </a:pPr>
            <a:r>
              <a:rPr sz="700" spc="10" dirty="0">
                <a:latin typeface="Courier New"/>
                <a:cs typeface="Courier New"/>
              </a:rPr>
              <a:t>@param meas</a:t>
            </a:r>
            <a:r>
              <a:rPr sz="700" spc="-250" dirty="0">
                <a:latin typeface="Courier New"/>
                <a:cs typeface="Courier New"/>
              </a:rPr>
              <a:t>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the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measurer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for the objects</a:t>
            </a:r>
            <a:endParaRPr sz="850">
              <a:latin typeface="Times New Roman"/>
              <a:cs typeface="Times New Roman"/>
            </a:endParaRPr>
          </a:p>
          <a:p>
            <a:pPr marL="560070" indent="-492759">
              <a:lnSpc>
                <a:spcPts val="1005"/>
              </a:lnSpc>
              <a:buClr>
                <a:srgbClr val="0073FF"/>
              </a:buClr>
              <a:buFont typeface="Courier New"/>
              <a:buAutoNum type="arabicPlain" startAt="4"/>
              <a:tabLst>
                <a:tab pos="560705" algn="l"/>
              </a:tabLst>
            </a:pPr>
            <a:r>
              <a:rPr sz="700" spc="10" dirty="0">
                <a:latin typeface="Courier New"/>
                <a:cs typeface="Courier New"/>
              </a:rPr>
              <a:t>@return</a:t>
            </a:r>
            <a:r>
              <a:rPr sz="700" spc="-280" dirty="0">
                <a:latin typeface="Courier New"/>
                <a:cs typeface="Courier New"/>
              </a:rPr>
              <a:t>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the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average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of the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measures</a:t>
            </a:r>
            <a:endParaRPr sz="850">
              <a:latin typeface="Times New Roman"/>
              <a:cs typeface="Times New Roman"/>
            </a:endParaRPr>
          </a:p>
          <a:p>
            <a:pPr marL="67310">
              <a:lnSpc>
                <a:spcPts val="835"/>
              </a:lnSpc>
              <a:spcBef>
                <a:spcPts val="15"/>
              </a:spcBef>
              <a:tabLst>
                <a:tab pos="395605" algn="l"/>
              </a:tabLst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8	</a:t>
            </a:r>
            <a:r>
              <a:rPr sz="700" spc="10" dirty="0">
                <a:latin typeface="Courier New"/>
                <a:cs typeface="Courier New"/>
              </a:rPr>
              <a:t>*/</a:t>
            </a:r>
            <a:endParaRPr sz="700">
              <a:latin typeface="Courier New"/>
              <a:cs typeface="Courier New"/>
            </a:endParaRPr>
          </a:p>
          <a:p>
            <a:pPr marL="67310">
              <a:lnSpc>
                <a:spcPts val="830"/>
              </a:lnSpc>
              <a:tabLst>
                <a:tab pos="395605" algn="l"/>
              </a:tabLst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9	</a:t>
            </a: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public static double </a:t>
            </a:r>
            <a:r>
              <a:rPr sz="700" spc="10" dirty="0">
                <a:latin typeface="Courier New"/>
                <a:cs typeface="Courier New"/>
              </a:rPr>
              <a:t>average(Object[] objects, Measurer</a:t>
            </a:r>
            <a:r>
              <a:rPr sz="700" spc="-30" dirty="0"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meas)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  <a:tabLst>
                <a:tab pos="395605" algn="l"/>
              </a:tabLst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10	</a:t>
            </a:r>
            <a:r>
              <a:rPr sz="700" spc="10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560070" indent="-547370">
              <a:lnSpc>
                <a:spcPts val="830"/>
              </a:lnSpc>
              <a:buClr>
                <a:srgbClr val="0073FF"/>
              </a:buClr>
              <a:buFont typeface="Courier New"/>
              <a:buAutoNum type="arabicPlain" startAt="11"/>
              <a:tabLst>
                <a:tab pos="560705" algn="l"/>
              </a:tabLst>
            </a:pP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double </a:t>
            </a:r>
            <a:r>
              <a:rPr sz="700" spc="10" dirty="0">
                <a:latin typeface="Courier New"/>
                <a:cs typeface="Courier New"/>
              </a:rPr>
              <a:t>sum =</a:t>
            </a:r>
            <a:r>
              <a:rPr sz="700" spc="-75" dirty="0">
                <a:latin typeface="Courier New"/>
                <a:cs typeface="Courier New"/>
              </a:rPr>
              <a:t> </a:t>
            </a:r>
            <a:r>
              <a:rPr sz="700" spc="5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700" spc="5" dirty="0">
                <a:latin typeface="Courier New"/>
                <a:cs typeface="Courier New"/>
              </a:rPr>
              <a:t>;</a:t>
            </a:r>
            <a:endParaRPr sz="700">
              <a:latin typeface="Courier New"/>
              <a:cs typeface="Courier New"/>
            </a:endParaRPr>
          </a:p>
          <a:p>
            <a:pPr marL="560070" indent="-547370">
              <a:lnSpc>
                <a:spcPts val="830"/>
              </a:lnSpc>
              <a:buClr>
                <a:srgbClr val="0073FF"/>
              </a:buClr>
              <a:buFont typeface="Courier New"/>
              <a:buAutoNum type="arabicPlain" startAt="11"/>
              <a:tabLst>
                <a:tab pos="560705" algn="l"/>
              </a:tabLst>
            </a:pP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for </a:t>
            </a:r>
            <a:r>
              <a:rPr sz="700" spc="10" dirty="0">
                <a:latin typeface="Courier New"/>
                <a:cs typeface="Courier New"/>
              </a:rPr>
              <a:t>(Object obj :</a:t>
            </a:r>
            <a:r>
              <a:rPr sz="700" spc="-70" dirty="0"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objects)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  <a:tabLst>
                <a:tab pos="560070" algn="l"/>
              </a:tabLst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13	</a:t>
            </a:r>
            <a:r>
              <a:rPr sz="700" spc="10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  <a:tabLst>
                <a:tab pos="723900" algn="l"/>
              </a:tabLst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14	</a:t>
            </a:r>
            <a:r>
              <a:rPr sz="700" spc="10" dirty="0">
                <a:latin typeface="Courier New"/>
                <a:cs typeface="Courier New"/>
              </a:rPr>
              <a:t>sum = sum +</a:t>
            </a:r>
            <a:r>
              <a:rPr sz="700" spc="-65" dirty="0"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meas.measure(obj);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  <a:tabLst>
                <a:tab pos="560070" algn="l"/>
              </a:tabLst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15	</a:t>
            </a:r>
            <a:r>
              <a:rPr sz="700" spc="10" dirty="0">
                <a:latin typeface="Courier New"/>
                <a:cs typeface="Courier New"/>
              </a:rPr>
              <a:t>}</a:t>
            </a:r>
            <a:endParaRPr sz="700">
              <a:latin typeface="Courier New"/>
              <a:cs typeface="Courier New"/>
            </a:endParaRPr>
          </a:p>
          <a:p>
            <a:pPr marL="560070" indent="-547370">
              <a:lnSpc>
                <a:spcPts val="830"/>
              </a:lnSpc>
              <a:buClr>
                <a:srgbClr val="0073FF"/>
              </a:buClr>
              <a:buFont typeface="Courier New"/>
              <a:buAutoNum type="arabicPlain" startAt="16"/>
              <a:tabLst>
                <a:tab pos="560705" algn="l"/>
              </a:tabLst>
            </a:pP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if </a:t>
            </a:r>
            <a:r>
              <a:rPr sz="700" spc="10" dirty="0">
                <a:latin typeface="Courier New"/>
                <a:cs typeface="Courier New"/>
              </a:rPr>
              <a:t>(objects.length &gt; </a:t>
            </a:r>
            <a:r>
              <a:rPr sz="700" spc="5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700" spc="5" dirty="0">
                <a:latin typeface="Courier New"/>
                <a:cs typeface="Courier New"/>
              </a:rPr>
              <a:t>) </a:t>
            </a:r>
            <a:r>
              <a:rPr sz="700" spc="10" dirty="0">
                <a:latin typeface="Courier New"/>
                <a:cs typeface="Courier New"/>
              </a:rPr>
              <a:t>{ </a:t>
            </a: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return </a:t>
            </a:r>
            <a:r>
              <a:rPr sz="700" spc="10" dirty="0">
                <a:latin typeface="Courier New"/>
                <a:cs typeface="Courier New"/>
              </a:rPr>
              <a:t>sum / objects.length;</a:t>
            </a:r>
            <a:r>
              <a:rPr sz="700" spc="-30" dirty="0"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}</a:t>
            </a:r>
            <a:endParaRPr sz="700">
              <a:latin typeface="Courier New"/>
              <a:cs typeface="Courier New"/>
            </a:endParaRPr>
          </a:p>
          <a:p>
            <a:pPr marL="560070" indent="-547370">
              <a:lnSpc>
                <a:spcPts val="830"/>
              </a:lnSpc>
              <a:buClr>
                <a:srgbClr val="0073FF"/>
              </a:buClr>
              <a:buFont typeface="Courier New"/>
              <a:buAutoNum type="arabicPlain" startAt="16"/>
              <a:tabLst>
                <a:tab pos="560705" algn="l"/>
              </a:tabLst>
            </a:pP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else </a:t>
            </a:r>
            <a:r>
              <a:rPr sz="700" spc="10" dirty="0">
                <a:latin typeface="Courier New"/>
                <a:cs typeface="Courier New"/>
              </a:rPr>
              <a:t>{ </a:t>
            </a: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return </a:t>
            </a:r>
            <a:r>
              <a:rPr sz="700" spc="5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700" spc="5" dirty="0">
                <a:latin typeface="Courier New"/>
                <a:cs typeface="Courier New"/>
              </a:rPr>
              <a:t>;</a:t>
            </a:r>
            <a:r>
              <a:rPr sz="700" spc="-70" dirty="0"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}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  <a:tabLst>
                <a:tab pos="395605" algn="l"/>
              </a:tabLst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18	</a:t>
            </a:r>
            <a:r>
              <a:rPr sz="700" spc="10" dirty="0">
                <a:latin typeface="Courier New"/>
                <a:cs typeface="Courier New"/>
              </a:rPr>
              <a:t>}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r>
              <a:rPr sz="700" b="1" spc="34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}</a:t>
            </a:r>
            <a:endParaRPr sz="700">
              <a:latin typeface="Courier New"/>
              <a:cs typeface="Courier New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section_4/</a:t>
            </a:r>
            <a:r>
              <a:rPr spc="70" dirty="0">
                <a:solidFill>
                  <a:srgbClr val="000080"/>
                </a:solidFill>
                <a:hlinkClick r:id="rId2"/>
              </a:rPr>
              <a:t>MeasurerTester.java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5259" y="1943667"/>
            <a:ext cx="1996439" cy="650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35"/>
              </a:lnSpc>
            </a:pPr>
            <a:r>
              <a:rPr sz="700" spc="10" dirty="0">
                <a:latin typeface="Courier New"/>
                <a:cs typeface="Courier New"/>
              </a:rPr>
              <a:t>Rectangle[] rects = </a:t>
            </a: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700" spc="-6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Rectangle[]</a:t>
            </a:r>
            <a:endParaRPr sz="700">
              <a:latin typeface="Courier New"/>
              <a:cs typeface="Courier New"/>
            </a:endParaRPr>
          </a:p>
          <a:p>
            <a:pPr marL="176530">
              <a:lnSpc>
                <a:spcPts val="830"/>
              </a:lnSpc>
            </a:pPr>
            <a:r>
              <a:rPr sz="700" spc="10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340995">
              <a:lnSpc>
                <a:spcPts val="830"/>
              </a:lnSpc>
            </a:pP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new </a:t>
            </a:r>
            <a:r>
              <a:rPr sz="700" spc="10" dirty="0">
                <a:latin typeface="Courier New"/>
                <a:cs typeface="Courier New"/>
              </a:rPr>
              <a:t>Rectangle(</a:t>
            </a:r>
            <a:r>
              <a:rPr sz="700" spc="10" dirty="0">
                <a:solidFill>
                  <a:srgbClr val="66FF18"/>
                </a:solidFill>
                <a:latin typeface="Courier New"/>
                <a:cs typeface="Courier New"/>
              </a:rPr>
              <a:t>5</a:t>
            </a:r>
            <a:r>
              <a:rPr sz="700" spc="10" dirty="0">
                <a:latin typeface="Courier New"/>
                <a:cs typeface="Courier New"/>
              </a:rPr>
              <a:t>, </a:t>
            </a:r>
            <a:r>
              <a:rPr sz="700" spc="5" dirty="0">
                <a:solidFill>
                  <a:srgbClr val="66FF18"/>
                </a:solidFill>
                <a:latin typeface="Courier New"/>
                <a:cs typeface="Courier New"/>
              </a:rPr>
              <a:t>10</a:t>
            </a:r>
            <a:r>
              <a:rPr sz="700" spc="5" dirty="0">
                <a:latin typeface="Courier New"/>
                <a:cs typeface="Courier New"/>
              </a:rPr>
              <a:t>, </a:t>
            </a:r>
            <a:r>
              <a:rPr sz="700" spc="5" dirty="0">
                <a:solidFill>
                  <a:srgbClr val="66FF18"/>
                </a:solidFill>
                <a:latin typeface="Courier New"/>
                <a:cs typeface="Courier New"/>
              </a:rPr>
              <a:t>20</a:t>
            </a:r>
            <a:r>
              <a:rPr sz="700" spc="5" dirty="0">
                <a:latin typeface="Courier New"/>
                <a:cs typeface="Courier New"/>
              </a:rPr>
              <a:t>,</a:t>
            </a:r>
            <a:r>
              <a:rPr sz="700" spc="-35" dirty="0">
                <a:latin typeface="Courier New"/>
                <a:cs typeface="Courier New"/>
              </a:rPr>
              <a:t> </a:t>
            </a:r>
            <a:r>
              <a:rPr sz="700" spc="5" dirty="0">
                <a:solidFill>
                  <a:srgbClr val="66FF18"/>
                </a:solidFill>
                <a:latin typeface="Courier New"/>
                <a:cs typeface="Courier New"/>
              </a:rPr>
              <a:t>30</a:t>
            </a:r>
            <a:r>
              <a:rPr sz="700" spc="5" dirty="0">
                <a:latin typeface="Courier New"/>
                <a:cs typeface="Courier New"/>
              </a:rPr>
              <a:t>),</a:t>
            </a:r>
            <a:endParaRPr sz="700">
              <a:latin typeface="Courier New"/>
              <a:cs typeface="Courier New"/>
            </a:endParaRPr>
          </a:p>
          <a:p>
            <a:pPr marL="340995">
              <a:lnSpc>
                <a:spcPts val="830"/>
              </a:lnSpc>
            </a:pP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new </a:t>
            </a:r>
            <a:r>
              <a:rPr sz="700" spc="10" dirty="0">
                <a:latin typeface="Courier New"/>
                <a:cs typeface="Courier New"/>
              </a:rPr>
              <a:t>Rectangle(</a:t>
            </a:r>
            <a:r>
              <a:rPr sz="700" spc="10" dirty="0">
                <a:solidFill>
                  <a:srgbClr val="66FF18"/>
                </a:solidFill>
                <a:latin typeface="Courier New"/>
                <a:cs typeface="Courier New"/>
              </a:rPr>
              <a:t>10</a:t>
            </a:r>
            <a:r>
              <a:rPr sz="700" spc="10" dirty="0">
                <a:latin typeface="Courier New"/>
                <a:cs typeface="Courier New"/>
              </a:rPr>
              <a:t>, </a:t>
            </a:r>
            <a:r>
              <a:rPr sz="700" spc="5" dirty="0">
                <a:solidFill>
                  <a:srgbClr val="66FF18"/>
                </a:solidFill>
                <a:latin typeface="Courier New"/>
                <a:cs typeface="Courier New"/>
              </a:rPr>
              <a:t>20</a:t>
            </a:r>
            <a:r>
              <a:rPr sz="700" spc="5" dirty="0">
                <a:latin typeface="Courier New"/>
                <a:cs typeface="Courier New"/>
              </a:rPr>
              <a:t>, </a:t>
            </a:r>
            <a:r>
              <a:rPr sz="700" spc="5" dirty="0">
                <a:solidFill>
                  <a:srgbClr val="66FF18"/>
                </a:solidFill>
                <a:latin typeface="Courier New"/>
                <a:cs typeface="Courier New"/>
              </a:rPr>
              <a:t>30</a:t>
            </a:r>
            <a:r>
              <a:rPr sz="700" spc="5" dirty="0">
                <a:latin typeface="Courier New"/>
                <a:cs typeface="Courier New"/>
              </a:rPr>
              <a:t>,</a:t>
            </a:r>
            <a:r>
              <a:rPr sz="700" spc="-35" dirty="0">
                <a:latin typeface="Courier New"/>
                <a:cs typeface="Courier New"/>
              </a:rPr>
              <a:t> </a:t>
            </a:r>
            <a:r>
              <a:rPr sz="700" spc="5" dirty="0">
                <a:solidFill>
                  <a:srgbClr val="66FF18"/>
                </a:solidFill>
                <a:latin typeface="Courier New"/>
                <a:cs typeface="Courier New"/>
              </a:rPr>
              <a:t>40</a:t>
            </a:r>
            <a:r>
              <a:rPr sz="700" spc="5" dirty="0">
                <a:latin typeface="Courier New"/>
                <a:cs typeface="Courier New"/>
              </a:rPr>
              <a:t>),</a:t>
            </a:r>
            <a:endParaRPr sz="700">
              <a:latin typeface="Courier New"/>
              <a:cs typeface="Courier New"/>
            </a:endParaRPr>
          </a:p>
          <a:p>
            <a:pPr marL="340995">
              <a:lnSpc>
                <a:spcPts val="830"/>
              </a:lnSpc>
            </a:pP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new </a:t>
            </a:r>
            <a:r>
              <a:rPr sz="700" spc="10" dirty="0">
                <a:latin typeface="Courier New"/>
                <a:cs typeface="Courier New"/>
              </a:rPr>
              <a:t>Rectangle(</a:t>
            </a:r>
            <a:r>
              <a:rPr sz="700" spc="10" dirty="0">
                <a:solidFill>
                  <a:srgbClr val="66FF18"/>
                </a:solidFill>
                <a:latin typeface="Courier New"/>
                <a:cs typeface="Courier New"/>
              </a:rPr>
              <a:t>20</a:t>
            </a:r>
            <a:r>
              <a:rPr sz="700" spc="10" dirty="0">
                <a:latin typeface="Courier New"/>
                <a:cs typeface="Courier New"/>
              </a:rPr>
              <a:t>, </a:t>
            </a:r>
            <a:r>
              <a:rPr sz="700" spc="5" dirty="0">
                <a:solidFill>
                  <a:srgbClr val="66FF18"/>
                </a:solidFill>
                <a:latin typeface="Courier New"/>
                <a:cs typeface="Courier New"/>
              </a:rPr>
              <a:t>30</a:t>
            </a:r>
            <a:r>
              <a:rPr sz="700" spc="5" dirty="0">
                <a:latin typeface="Courier New"/>
                <a:cs typeface="Courier New"/>
              </a:rPr>
              <a:t>, </a:t>
            </a:r>
            <a:r>
              <a:rPr sz="700" spc="5" dirty="0">
                <a:solidFill>
                  <a:srgbClr val="66FF18"/>
                </a:solidFill>
                <a:latin typeface="Courier New"/>
                <a:cs typeface="Courier New"/>
              </a:rPr>
              <a:t>5</a:t>
            </a:r>
            <a:r>
              <a:rPr sz="700" spc="5" dirty="0">
                <a:latin typeface="Courier New"/>
                <a:cs typeface="Courier New"/>
              </a:rPr>
              <a:t>,</a:t>
            </a:r>
            <a:r>
              <a:rPr sz="700" spc="-45" dirty="0">
                <a:latin typeface="Courier New"/>
                <a:cs typeface="Courier New"/>
              </a:rPr>
              <a:t> </a:t>
            </a:r>
            <a:r>
              <a:rPr sz="700" spc="5" dirty="0">
                <a:solidFill>
                  <a:srgbClr val="66FF18"/>
                </a:solidFill>
                <a:latin typeface="Courier New"/>
                <a:cs typeface="Courier New"/>
              </a:rPr>
              <a:t>15</a:t>
            </a:r>
            <a:r>
              <a:rPr sz="700" spc="5" dirty="0">
                <a:latin typeface="Courier New"/>
                <a:cs typeface="Courier New"/>
              </a:rPr>
              <a:t>)</a:t>
            </a:r>
            <a:endParaRPr sz="700">
              <a:latin typeface="Courier New"/>
              <a:cs typeface="Courier New"/>
            </a:endParaRPr>
          </a:p>
          <a:p>
            <a:pPr marL="176530">
              <a:lnSpc>
                <a:spcPts val="835"/>
              </a:lnSpc>
            </a:pPr>
            <a:r>
              <a:rPr sz="700" spc="10" dirty="0">
                <a:latin typeface="Courier New"/>
                <a:cs typeface="Courier New"/>
              </a:rPr>
              <a:t>};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5259" y="2685265"/>
            <a:ext cx="28181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830"/>
              </a:lnSpc>
            </a:pP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double </a:t>
            </a:r>
            <a:r>
              <a:rPr sz="700" spc="10" dirty="0">
                <a:latin typeface="Courier New"/>
                <a:cs typeface="Courier New"/>
              </a:rPr>
              <a:t>averageArea = Data.average(rects,</a:t>
            </a:r>
            <a:r>
              <a:rPr sz="700" spc="-40" dirty="0"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areaMeas);  System.out.println(</a:t>
            </a:r>
            <a:r>
              <a:rPr sz="700" spc="10" dirty="0">
                <a:solidFill>
                  <a:srgbClr val="1F9060"/>
                </a:solidFill>
                <a:latin typeface="Courier New"/>
                <a:cs typeface="Courier New"/>
              </a:rPr>
              <a:t>"Average area: " </a:t>
            </a:r>
            <a:r>
              <a:rPr sz="700" spc="10" dirty="0">
                <a:latin typeface="Courier New"/>
                <a:cs typeface="Courier New"/>
              </a:rPr>
              <a:t>+</a:t>
            </a:r>
            <a:r>
              <a:rPr sz="700" spc="-45" dirty="0"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averageArea);  System.out.println(</a:t>
            </a:r>
            <a:r>
              <a:rPr sz="700" spc="10" dirty="0">
                <a:solidFill>
                  <a:srgbClr val="1F9060"/>
                </a:solidFill>
                <a:latin typeface="Courier New"/>
                <a:cs typeface="Courier New"/>
              </a:rPr>
              <a:t>"Expected:</a:t>
            </a:r>
            <a:r>
              <a:rPr sz="700" spc="-65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solidFill>
                  <a:srgbClr val="1F9060"/>
                </a:solidFill>
                <a:latin typeface="Courier New"/>
                <a:cs typeface="Courier New"/>
              </a:rPr>
              <a:t>625"</a:t>
            </a:r>
            <a:r>
              <a:rPr sz="700" spc="10" dirty="0">
                <a:latin typeface="Courier New"/>
                <a:cs typeface="Courier New"/>
              </a:rPr>
              <a:t>);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1056" y="2996561"/>
            <a:ext cx="80645" cy="124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10" dirty="0">
                <a:latin typeface="Courier New"/>
                <a:cs typeface="Courier New"/>
              </a:rPr>
              <a:t>}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7786" y="764426"/>
            <a:ext cx="2708910" cy="2461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31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  </a:t>
            </a: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00" spc="-6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java.awt.Rectangle;</a:t>
            </a:r>
            <a:endParaRPr sz="700">
              <a:latin typeface="Courier New"/>
              <a:cs typeface="Courier New"/>
            </a:endParaRPr>
          </a:p>
          <a:p>
            <a:pPr marL="67310"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</a:t>
            </a:r>
            <a:endParaRPr sz="700">
              <a:latin typeface="Courier New"/>
              <a:cs typeface="Courier New"/>
            </a:endParaRPr>
          </a:p>
          <a:p>
            <a:pPr marL="67310">
              <a:lnSpc>
                <a:spcPts val="81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3</a:t>
            </a:r>
            <a:r>
              <a:rPr sz="700" b="1" spc="34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/**</a:t>
            </a:r>
            <a:endParaRPr sz="700">
              <a:latin typeface="Courier New"/>
              <a:cs typeface="Courier New"/>
            </a:endParaRPr>
          </a:p>
          <a:p>
            <a:pPr marL="67310">
              <a:lnSpc>
                <a:spcPts val="994"/>
              </a:lnSpc>
              <a:tabLst>
                <a:tab pos="395605" algn="l"/>
              </a:tabLst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4	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This program demonstrates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the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use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of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a</a:t>
            </a:r>
            <a:r>
              <a:rPr sz="850" spc="-11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Measurer.</a:t>
            </a:r>
            <a:endParaRPr sz="850">
              <a:latin typeface="Times New Roman"/>
              <a:cs typeface="Times New Roman"/>
            </a:endParaRPr>
          </a:p>
          <a:p>
            <a:pPr marL="67310">
              <a:lnSpc>
                <a:spcPts val="835"/>
              </a:lnSpc>
              <a:spcBef>
                <a:spcPts val="15"/>
              </a:spcBef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5</a:t>
            </a:r>
            <a:r>
              <a:rPr sz="700" b="1" spc="34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*/</a:t>
            </a:r>
            <a:endParaRPr sz="700">
              <a:latin typeface="Courier New"/>
              <a:cs typeface="Courier New"/>
            </a:endParaRPr>
          </a:p>
          <a:p>
            <a:pPr marL="67310"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6  </a:t>
            </a: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700" spc="-6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MeasurerTester</a:t>
            </a:r>
            <a:endParaRPr sz="700">
              <a:latin typeface="Courier New"/>
              <a:cs typeface="Courier New"/>
            </a:endParaRPr>
          </a:p>
          <a:p>
            <a:pPr marL="67310"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7</a:t>
            </a:r>
            <a:r>
              <a:rPr sz="700" b="1" spc="34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67310">
              <a:lnSpc>
                <a:spcPts val="830"/>
              </a:lnSpc>
              <a:tabLst>
                <a:tab pos="395605" algn="l"/>
              </a:tabLst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8	</a:t>
            </a: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public static void </a:t>
            </a:r>
            <a:r>
              <a:rPr sz="700" spc="10" dirty="0">
                <a:latin typeface="Courier New"/>
                <a:cs typeface="Courier New"/>
              </a:rPr>
              <a:t>main(String[]</a:t>
            </a:r>
            <a:r>
              <a:rPr sz="700" spc="-55" dirty="0"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args)</a:t>
            </a:r>
            <a:endParaRPr sz="700">
              <a:latin typeface="Courier New"/>
              <a:cs typeface="Courier New"/>
            </a:endParaRPr>
          </a:p>
          <a:p>
            <a:pPr marL="67310">
              <a:lnSpc>
                <a:spcPts val="830"/>
              </a:lnSpc>
              <a:tabLst>
                <a:tab pos="395605" algn="l"/>
              </a:tabLst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9	</a:t>
            </a:r>
            <a:r>
              <a:rPr sz="700" spc="10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  <a:tabLst>
                <a:tab pos="560070" algn="l"/>
              </a:tabLst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10	</a:t>
            </a:r>
            <a:r>
              <a:rPr sz="700" spc="10" dirty="0">
                <a:latin typeface="Courier New"/>
                <a:cs typeface="Courier New"/>
              </a:rPr>
              <a:t>Measurer areaMeas = </a:t>
            </a: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700" spc="-5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AreaMeasurer();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11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12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r>
              <a:rPr sz="700" b="1" spc="34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}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6864" y="3858778"/>
            <a:ext cx="899160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15" dirty="0">
                <a:latin typeface="Arial"/>
                <a:cs typeface="Arial"/>
              </a:rPr>
              <a:t>Program</a:t>
            </a:r>
            <a:r>
              <a:rPr sz="1000" b="1" spc="-60" dirty="0">
                <a:latin typeface="Arial"/>
                <a:cs typeface="Arial"/>
              </a:rPr>
              <a:t> </a:t>
            </a:r>
            <a:r>
              <a:rPr sz="1000" b="1" spc="15" dirty="0">
                <a:latin typeface="Arial"/>
                <a:cs typeface="Arial"/>
              </a:rPr>
              <a:t>Run: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1729" y="4105098"/>
            <a:ext cx="5580380" cy="272510"/>
          </a:xfrm>
          <a:prstGeom prst="rect">
            <a:avLst/>
          </a:prstGeom>
          <a:ln w="7019">
            <a:solidFill>
              <a:srgbClr val="CCCCC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43815">
              <a:lnSpc>
                <a:spcPts val="890"/>
              </a:lnSpc>
              <a:spcBef>
                <a:spcPts val="325"/>
              </a:spcBef>
            </a:pPr>
            <a:r>
              <a:rPr sz="750" spc="-5" dirty="0">
                <a:latin typeface="Courier" charset="0"/>
                <a:cs typeface="Courier" charset="0"/>
              </a:rPr>
              <a:t>Average area:</a:t>
            </a:r>
            <a:r>
              <a:rPr sz="750" spc="-9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625</a:t>
            </a:r>
            <a:endParaRPr sz="750" dirty="0">
              <a:latin typeface="Courier" charset="0"/>
              <a:cs typeface="Courier" charset="0"/>
            </a:endParaRPr>
          </a:p>
          <a:p>
            <a:pPr marL="43815">
              <a:lnSpc>
                <a:spcPts val="890"/>
              </a:lnSpc>
            </a:pPr>
            <a:r>
              <a:rPr sz="750" spc="-5" dirty="0">
                <a:latin typeface="Courier" charset="0"/>
                <a:cs typeface="Courier" charset="0"/>
              </a:rPr>
              <a:t>Expected:</a:t>
            </a:r>
            <a:r>
              <a:rPr sz="750" spc="-100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625</a:t>
            </a:r>
            <a:endParaRPr sz="7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Self </a:t>
            </a:r>
            <a:r>
              <a:rPr spc="90" dirty="0"/>
              <a:t>Check</a:t>
            </a:r>
            <a:r>
              <a:rPr spc="-85" dirty="0"/>
              <a:t> </a:t>
            </a:r>
            <a:r>
              <a:rPr spc="30" dirty="0"/>
              <a:t>10.16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6864" y="706268"/>
            <a:ext cx="5857240" cy="611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5" dirty="0">
                <a:latin typeface="Arial"/>
                <a:cs typeface="Arial"/>
              </a:rPr>
              <a:t>Suppose you want </a:t>
            </a:r>
            <a:r>
              <a:rPr sz="1000" spc="10" dirty="0">
                <a:latin typeface="Arial"/>
                <a:cs typeface="Arial"/>
              </a:rPr>
              <a:t>to </a:t>
            </a:r>
            <a:r>
              <a:rPr sz="1000" spc="15" dirty="0">
                <a:latin typeface="Arial"/>
                <a:cs typeface="Arial"/>
              </a:rPr>
              <a:t>use </a:t>
            </a:r>
            <a:r>
              <a:rPr sz="1000" spc="10" dirty="0">
                <a:latin typeface="Arial"/>
                <a:cs typeface="Arial"/>
              </a:rPr>
              <a:t>the </a:t>
            </a:r>
            <a:r>
              <a:rPr sz="1000" spc="15" dirty="0">
                <a:latin typeface="Courier" charset="0"/>
                <a:cs typeface="Courier" charset="0"/>
              </a:rPr>
              <a:t>average</a:t>
            </a:r>
            <a:r>
              <a:rPr sz="1000" spc="-345" dirty="0">
                <a:latin typeface="Courier" charset="0"/>
                <a:cs typeface="Courier" charset="0"/>
              </a:rPr>
              <a:t> </a:t>
            </a:r>
            <a:r>
              <a:rPr sz="1000" spc="15" dirty="0">
                <a:latin typeface="Arial"/>
                <a:cs typeface="Arial"/>
              </a:rPr>
              <a:t>method </a:t>
            </a:r>
            <a:r>
              <a:rPr sz="1000" spc="10" dirty="0">
                <a:latin typeface="Arial"/>
                <a:cs typeface="Arial"/>
              </a:rPr>
              <a:t>of </a:t>
            </a:r>
            <a:r>
              <a:rPr sz="1000" spc="15" dirty="0">
                <a:latin typeface="Arial"/>
                <a:cs typeface="Arial"/>
              </a:rPr>
              <a:t>Section 10.1 </a:t>
            </a:r>
            <a:r>
              <a:rPr sz="1000" spc="10" dirty="0">
                <a:latin typeface="Arial"/>
                <a:cs typeface="Arial"/>
              </a:rPr>
              <a:t>to find the </a:t>
            </a:r>
            <a:r>
              <a:rPr sz="1000" spc="15" dirty="0">
                <a:latin typeface="Arial"/>
                <a:cs typeface="Arial"/>
              </a:rPr>
              <a:t>average </a:t>
            </a:r>
            <a:r>
              <a:rPr sz="1000" spc="10" dirty="0">
                <a:latin typeface="Arial"/>
                <a:cs typeface="Arial"/>
              </a:rPr>
              <a:t>length of </a:t>
            </a:r>
            <a:r>
              <a:rPr sz="1000" spc="15" dirty="0">
                <a:latin typeface="Courier" charset="0"/>
                <a:cs typeface="Courier" charset="0"/>
              </a:rPr>
              <a:t>String</a:t>
            </a:r>
            <a:endParaRPr sz="10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10" dirty="0">
                <a:latin typeface="Arial"/>
                <a:cs typeface="Arial"/>
              </a:rPr>
              <a:t>objects. </a:t>
            </a:r>
            <a:r>
              <a:rPr sz="1000" spc="20" dirty="0">
                <a:latin typeface="Arial"/>
                <a:cs typeface="Arial"/>
              </a:rPr>
              <a:t>Why </a:t>
            </a:r>
            <a:r>
              <a:rPr sz="1000" spc="10" dirty="0">
                <a:latin typeface="Arial"/>
                <a:cs typeface="Arial"/>
              </a:rPr>
              <a:t>can’t this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work?</a:t>
            </a:r>
            <a:endParaRPr sz="1000" dirty="0">
              <a:latin typeface="Arial"/>
              <a:cs typeface="Arial"/>
            </a:endParaRPr>
          </a:p>
          <a:p>
            <a:pPr marL="248285">
              <a:lnSpc>
                <a:spcPct val="100000"/>
              </a:lnSpc>
              <a:spcBef>
                <a:spcPts val="810"/>
              </a:spcBef>
            </a:pPr>
            <a:r>
              <a:rPr sz="1200" b="1" spc="20" dirty="0">
                <a:latin typeface="Arial"/>
                <a:cs typeface="Arial"/>
              </a:rPr>
              <a:t>Answer: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The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20" dirty="0">
                <a:latin typeface="Courier" charset="0"/>
                <a:cs typeface="Courier" charset="0"/>
              </a:rPr>
              <a:t>String</a:t>
            </a:r>
            <a:r>
              <a:rPr sz="1200" spc="-375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class doesn't implement the </a:t>
            </a:r>
            <a:r>
              <a:rPr sz="1200" spc="20" dirty="0">
                <a:latin typeface="Courier" charset="0"/>
                <a:cs typeface="Courier" charset="0"/>
              </a:rPr>
              <a:t>Measurable</a:t>
            </a:r>
            <a:r>
              <a:rPr sz="1200" spc="-375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interface.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Self </a:t>
            </a:r>
            <a:r>
              <a:rPr spc="90" dirty="0"/>
              <a:t>Check</a:t>
            </a:r>
            <a:r>
              <a:rPr spc="-85" dirty="0"/>
              <a:t> </a:t>
            </a:r>
            <a:r>
              <a:rPr spc="30" dirty="0"/>
              <a:t>10.17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6864" y="706690"/>
            <a:ext cx="5842635" cy="674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20" dirty="0">
                <a:latin typeface="Arial"/>
                <a:cs typeface="Arial"/>
              </a:rPr>
              <a:t>How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can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you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use</a:t>
            </a:r>
            <a:r>
              <a:rPr sz="1000" spc="10" dirty="0">
                <a:latin typeface="Arial"/>
                <a:cs typeface="Arial"/>
              </a:rPr>
              <a:t> the </a:t>
            </a:r>
            <a:r>
              <a:rPr sz="1000" spc="15" dirty="0">
                <a:latin typeface="Courier" charset="0"/>
                <a:cs typeface="Courier" charset="0"/>
              </a:rPr>
              <a:t>average</a:t>
            </a:r>
            <a:r>
              <a:rPr sz="1000" spc="-315" dirty="0">
                <a:latin typeface="Courier" charset="0"/>
                <a:cs typeface="Courier" charset="0"/>
              </a:rPr>
              <a:t> </a:t>
            </a:r>
            <a:r>
              <a:rPr sz="1000" spc="15" dirty="0">
                <a:latin typeface="Arial"/>
                <a:cs typeface="Arial"/>
              </a:rPr>
              <a:t>method</a:t>
            </a:r>
            <a:r>
              <a:rPr sz="1000" spc="10" dirty="0">
                <a:latin typeface="Arial"/>
                <a:cs typeface="Arial"/>
              </a:rPr>
              <a:t> of this section to find the </a:t>
            </a:r>
            <a:r>
              <a:rPr sz="1000" spc="15" dirty="0">
                <a:latin typeface="Arial"/>
                <a:cs typeface="Arial"/>
              </a:rPr>
              <a:t>average</a:t>
            </a:r>
            <a:r>
              <a:rPr sz="1000" spc="10" dirty="0">
                <a:latin typeface="Arial"/>
                <a:cs typeface="Arial"/>
              </a:rPr>
              <a:t> length of </a:t>
            </a:r>
            <a:r>
              <a:rPr sz="1000" spc="15" dirty="0">
                <a:latin typeface="Courier" charset="0"/>
                <a:cs typeface="Courier" charset="0"/>
              </a:rPr>
              <a:t>String</a:t>
            </a:r>
            <a:r>
              <a:rPr sz="1000" spc="-315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objects?</a:t>
            </a:r>
            <a:endParaRPr sz="1000" dirty="0">
              <a:latin typeface="Arial"/>
              <a:cs typeface="Arial"/>
            </a:endParaRPr>
          </a:p>
          <a:p>
            <a:pPr marL="248285">
              <a:lnSpc>
                <a:spcPct val="100000"/>
              </a:lnSpc>
              <a:spcBef>
                <a:spcPts val="810"/>
              </a:spcBef>
            </a:pPr>
            <a:r>
              <a:rPr sz="1200" b="1" spc="20" dirty="0">
                <a:latin typeface="Arial"/>
                <a:cs typeface="Arial"/>
              </a:rPr>
              <a:t>Answer: </a:t>
            </a:r>
            <a:r>
              <a:rPr sz="1200" spc="15" dirty="0">
                <a:latin typeface="Arial"/>
                <a:cs typeface="Arial"/>
              </a:rPr>
              <a:t>Implement </a:t>
            </a:r>
            <a:r>
              <a:rPr sz="1200" spc="20" dirty="0">
                <a:latin typeface="Arial"/>
                <a:cs typeface="Arial"/>
              </a:rPr>
              <a:t>a </a:t>
            </a:r>
            <a:r>
              <a:rPr sz="1200" spc="15" dirty="0">
                <a:latin typeface="Arial"/>
                <a:cs typeface="Arial"/>
              </a:rPr>
              <a:t>class </a:t>
            </a:r>
            <a:r>
              <a:rPr sz="1200" spc="20" dirty="0">
                <a:latin typeface="Courier" charset="0"/>
                <a:cs typeface="Courier" charset="0"/>
              </a:rPr>
              <a:t>StringMeasurer</a:t>
            </a:r>
            <a:r>
              <a:rPr sz="1200" spc="-35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that implements the </a:t>
            </a:r>
            <a:r>
              <a:rPr sz="1200" spc="20" dirty="0">
                <a:latin typeface="Courier" charset="0"/>
                <a:cs typeface="Courier" charset="0"/>
              </a:rPr>
              <a:t>Measurer</a:t>
            </a:r>
            <a:endParaRPr sz="1200" dirty="0">
              <a:latin typeface="Courier" charset="0"/>
              <a:cs typeface="Courier" charset="0"/>
            </a:endParaRPr>
          </a:p>
          <a:p>
            <a:pPr marL="248285">
              <a:lnSpc>
                <a:spcPct val="100000"/>
              </a:lnSpc>
              <a:spcBef>
                <a:spcPts val="270"/>
              </a:spcBef>
            </a:pPr>
            <a:r>
              <a:rPr sz="1200" spc="15" dirty="0">
                <a:latin typeface="Arial"/>
                <a:cs typeface="Arial"/>
              </a:rPr>
              <a:t>interface.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Self </a:t>
            </a:r>
            <a:r>
              <a:rPr spc="90" dirty="0"/>
              <a:t>Check</a:t>
            </a:r>
            <a:r>
              <a:rPr spc="-85" dirty="0"/>
              <a:t> </a:t>
            </a:r>
            <a:r>
              <a:rPr spc="30" dirty="0"/>
              <a:t>10.18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6864" y="707111"/>
            <a:ext cx="5560695" cy="836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20" dirty="0">
                <a:latin typeface="Arial"/>
                <a:cs typeface="Arial"/>
              </a:rPr>
              <a:t>Why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does</a:t>
            </a:r>
            <a:r>
              <a:rPr sz="1000" spc="10" dirty="0">
                <a:latin typeface="Arial"/>
                <a:cs typeface="Arial"/>
              </a:rPr>
              <a:t> the </a:t>
            </a:r>
            <a:r>
              <a:rPr sz="1000" spc="15" dirty="0">
                <a:latin typeface="Courier" charset="0"/>
                <a:cs typeface="Courier" charset="0"/>
              </a:rPr>
              <a:t>measure</a:t>
            </a:r>
            <a:r>
              <a:rPr sz="1000" spc="-315" dirty="0">
                <a:latin typeface="Courier" charset="0"/>
                <a:cs typeface="Courier" charset="0"/>
              </a:rPr>
              <a:t> </a:t>
            </a:r>
            <a:r>
              <a:rPr sz="1000" spc="15" dirty="0">
                <a:latin typeface="Arial"/>
                <a:cs typeface="Arial"/>
              </a:rPr>
              <a:t>method</a:t>
            </a:r>
            <a:r>
              <a:rPr sz="1000" spc="10" dirty="0">
                <a:latin typeface="Arial"/>
                <a:cs typeface="Arial"/>
              </a:rPr>
              <a:t> of the </a:t>
            </a:r>
            <a:r>
              <a:rPr sz="1000" spc="15" dirty="0">
                <a:latin typeface="Courier" charset="0"/>
                <a:cs typeface="Courier" charset="0"/>
              </a:rPr>
              <a:t>Measurer</a:t>
            </a:r>
            <a:r>
              <a:rPr sz="1000" spc="-315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interface </a:t>
            </a:r>
            <a:r>
              <a:rPr sz="1000" spc="15" dirty="0">
                <a:latin typeface="Arial"/>
                <a:cs typeface="Arial"/>
              </a:rPr>
              <a:t>have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one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more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argument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than</a:t>
            </a:r>
            <a:r>
              <a:rPr sz="1000" spc="10" dirty="0">
                <a:latin typeface="Arial"/>
                <a:cs typeface="Arial"/>
              </a:rPr>
              <a:t> the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000" spc="15" dirty="0">
                <a:latin typeface="Courier" charset="0"/>
                <a:cs typeface="Courier" charset="0"/>
              </a:rPr>
              <a:t>getMeasure</a:t>
            </a:r>
            <a:r>
              <a:rPr sz="1000" spc="-310" dirty="0">
                <a:latin typeface="Courier" charset="0"/>
                <a:cs typeface="Courier" charset="0"/>
              </a:rPr>
              <a:t> </a:t>
            </a:r>
            <a:r>
              <a:rPr sz="1000" spc="15" dirty="0">
                <a:latin typeface="Arial"/>
                <a:cs typeface="Arial"/>
              </a:rPr>
              <a:t>method</a:t>
            </a:r>
            <a:r>
              <a:rPr sz="1000" spc="10" dirty="0">
                <a:latin typeface="Arial"/>
                <a:cs typeface="Arial"/>
              </a:rPr>
              <a:t> of the </a:t>
            </a:r>
            <a:r>
              <a:rPr sz="1000" spc="15" dirty="0">
                <a:latin typeface="Courier" charset="0"/>
                <a:cs typeface="Courier" charset="0"/>
              </a:rPr>
              <a:t>Measurable</a:t>
            </a:r>
            <a:r>
              <a:rPr sz="1000" spc="-310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interface?</a:t>
            </a:r>
            <a:endParaRPr sz="1000" dirty="0">
              <a:latin typeface="Arial"/>
              <a:cs typeface="Arial"/>
            </a:endParaRPr>
          </a:p>
          <a:p>
            <a:pPr marL="248285" marR="5080">
              <a:lnSpc>
                <a:spcPct val="119000"/>
              </a:lnSpc>
              <a:spcBef>
                <a:spcPts val="535"/>
              </a:spcBef>
            </a:pPr>
            <a:r>
              <a:rPr sz="1200" b="1" spc="20" dirty="0">
                <a:latin typeface="Arial"/>
                <a:cs typeface="Arial"/>
              </a:rPr>
              <a:t>Answer: </a:t>
            </a:r>
            <a:r>
              <a:rPr sz="1200" spc="25" dirty="0">
                <a:latin typeface="Arial"/>
                <a:cs typeface="Arial"/>
              </a:rPr>
              <a:t>A </a:t>
            </a:r>
            <a:r>
              <a:rPr sz="1200" spc="20" dirty="0">
                <a:latin typeface="Arial"/>
                <a:cs typeface="Arial"/>
              </a:rPr>
              <a:t>measurer measures an </a:t>
            </a:r>
            <a:r>
              <a:rPr sz="1200" spc="15" dirty="0">
                <a:latin typeface="Arial"/>
                <a:cs typeface="Arial"/>
              </a:rPr>
              <a:t>object, </a:t>
            </a:r>
            <a:r>
              <a:rPr sz="1200" spc="20" dirty="0">
                <a:latin typeface="Arial"/>
                <a:cs typeface="Arial"/>
              </a:rPr>
              <a:t>whereas </a:t>
            </a:r>
            <a:r>
              <a:rPr sz="1200" spc="20" dirty="0">
                <a:latin typeface="Courier" charset="0"/>
                <a:cs typeface="Courier" charset="0"/>
              </a:rPr>
              <a:t>getMeasure</a:t>
            </a:r>
            <a:r>
              <a:rPr sz="1200" spc="-490" dirty="0">
                <a:latin typeface="Courier" charset="0"/>
                <a:cs typeface="Courier" charset="0"/>
              </a:rPr>
              <a:t> </a:t>
            </a:r>
            <a:r>
              <a:rPr sz="1200" spc="20" dirty="0">
                <a:latin typeface="Arial"/>
                <a:cs typeface="Arial"/>
              </a:rPr>
              <a:t>measures  </a:t>
            </a:r>
            <a:r>
              <a:rPr sz="1200" spc="10" dirty="0">
                <a:latin typeface="Arial"/>
                <a:cs typeface="Arial"/>
              </a:rPr>
              <a:t>“itself”, </a:t>
            </a:r>
            <a:r>
              <a:rPr sz="1200" spc="15" dirty="0">
                <a:latin typeface="Arial"/>
                <a:cs typeface="Arial"/>
              </a:rPr>
              <a:t>that </a:t>
            </a:r>
            <a:r>
              <a:rPr sz="1200" spc="10" dirty="0">
                <a:latin typeface="Arial"/>
                <a:cs typeface="Arial"/>
              </a:rPr>
              <a:t>is, </a:t>
            </a:r>
            <a:r>
              <a:rPr sz="1200" spc="15" dirty="0">
                <a:latin typeface="Arial"/>
                <a:cs typeface="Arial"/>
              </a:rPr>
              <a:t>the </a:t>
            </a:r>
            <a:r>
              <a:rPr sz="1200" spc="10" dirty="0">
                <a:latin typeface="Arial"/>
                <a:cs typeface="Arial"/>
              </a:rPr>
              <a:t>implicit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parameter.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0" dirty="0"/>
              <a:t>Defining </a:t>
            </a:r>
            <a:r>
              <a:rPr spc="100" dirty="0"/>
              <a:t>an </a:t>
            </a:r>
            <a:r>
              <a:rPr spc="50" dirty="0"/>
              <a:t>Interface</a:t>
            </a:r>
            <a:r>
              <a:rPr spc="-150" dirty="0"/>
              <a:t> </a:t>
            </a:r>
            <a:r>
              <a:rPr spc="90" dirty="0"/>
              <a:t>Type</a:t>
            </a:r>
          </a:p>
        </p:txBody>
      </p:sp>
      <p:sp>
        <p:nvSpPr>
          <p:cNvPr id="3" name="object 3"/>
          <p:cNvSpPr/>
          <p:nvPr/>
        </p:nvSpPr>
        <p:spPr>
          <a:xfrm>
            <a:off x="677834" y="83520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7834" y="108790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7834" y="157223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02669" y="728434"/>
            <a:ext cx="5273040" cy="938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Problem: </a:t>
            </a:r>
            <a:r>
              <a:rPr sz="1200" spc="20" dirty="0">
                <a:latin typeface="Arial"/>
                <a:cs typeface="Arial"/>
              </a:rPr>
              <a:t>we need </a:t>
            </a:r>
            <a:r>
              <a:rPr sz="1200" spc="15" dirty="0">
                <a:latin typeface="Arial"/>
                <a:cs typeface="Arial"/>
              </a:rPr>
              <a:t>to declare </a:t>
            </a:r>
            <a:r>
              <a:rPr sz="1200" spc="20" dirty="0">
                <a:latin typeface="Arial"/>
                <a:cs typeface="Arial"/>
              </a:rPr>
              <a:t>a </a:t>
            </a:r>
            <a:r>
              <a:rPr sz="1200" spc="15" dirty="0">
                <a:latin typeface="Arial"/>
                <a:cs typeface="Arial"/>
              </a:rPr>
              <a:t>type </a:t>
            </a:r>
            <a:r>
              <a:rPr sz="1200" spc="10" dirty="0">
                <a:latin typeface="Arial"/>
                <a:cs typeface="Arial"/>
              </a:rPr>
              <a:t>for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20" dirty="0">
                <a:latin typeface="Courier" charset="0"/>
                <a:cs typeface="Courier" charset="0"/>
              </a:rPr>
              <a:t>obj</a:t>
            </a:r>
            <a:endParaRPr sz="1200" dirty="0">
              <a:latin typeface="Courier" charset="0"/>
              <a:cs typeface="Courier" charset="0"/>
            </a:endParaRPr>
          </a:p>
          <a:p>
            <a:pPr marL="12700" marR="156210">
              <a:lnSpc>
                <a:spcPct val="119000"/>
              </a:lnSpc>
              <a:spcBef>
                <a:spcPts val="275"/>
              </a:spcBef>
            </a:pPr>
            <a:r>
              <a:rPr sz="1200" spc="20" dirty="0">
                <a:latin typeface="Arial"/>
                <a:cs typeface="Arial"/>
              </a:rPr>
              <a:t>Need </a:t>
            </a:r>
            <a:r>
              <a:rPr sz="1200" spc="15" dirty="0">
                <a:latin typeface="Arial"/>
                <a:cs typeface="Arial"/>
              </a:rPr>
              <a:t>to invent </a:t>
            </a:r>
            <a:r>
              <a:rPr sz="1200" spc="20" dirty="0">
                <a:latin typeface="Arial"/>
                <a:cs typeface="Arial"/>
              </a:rPr>
              <a:t>a new </a:t>
            </a:r>
            <a:r>
              <a:rPr sz="1200" spc="15" dirty="0">
                <a:latin typeface="Arial"/>
                <a:cs typeface="Arial"/>
              </a:rPr>
              <a:t>type that describes </a:t>
            </a:r>
            <a:r>
              <a:rPr sz="1200" spc="20" dirty="0">
                <a:latin typeface="Arial"/>
                <a:cs typeface="Arial"/>
              </a:rPr>
              <a:t>any </a:t>
            </a:r>
            <a:r>
              <a:rPr sz="1200" spc="15" dirty="0">
                <a:latin typeface="Arial"/>
                <a:cs typeface="Arial"/>
              </a:rPr>
              <a:t>class </a:t>
            </a:r>
            <a:r>
              <a:rPr sz="1200" spc="20" dirty="0">
                <a:latin typeface="Arial"/>
                <a:cs typeface="Arial"/>
              </a:rPr>
              <a:t>whose </a:t>
            </a:r>
            <a:r>
              <a:rPr sz="1200" spc="15" dirty="0">
                <a:latin typeface="Arial"/>
                <a:cs typeface="Arial"/>
              </a:rPr>
              <a:t>objects </a:t>
            </a:r>
            <a:r>
              <a:rPr sz="1200" spc="20" dirty="0">
                <a:latin typeface="Arial"/>
                <a:cs typeface="Arial"/>
              </a:rPr>
              <a:t>can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be  measured.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200" spc="20" dirty="0">
                <a:latin typeface="Arial"/>
                <a:cs typeface="Arial"/>
              </a:rPr>
              <a:t>An </a:t>
            </a:r>
            <a:r>
              <a:rPr sz="1200" spc="15" dirty="0">
                <a:latin typeface="Arial"/>
                <a:cs typeface="Arial"/>
              </a:rPr>
              <a:t>interface type </a:t>
            </a:r>
            <a:r>
              <a:rPr sz="1200" spc="10" dirty="0">
                <a:latin typeface="Arial"/>
                <a:cs typeface="Arial"/>
              </a:rPr>
              <a:t>is </a:t>
            </a:r>
            <a:r>
              <a:rPr sz="1200" spc="20" dirty="0">
                <a:latin typeface="Arial"/>
                <a:cs typeface="Arial"/>
              </a:rPr>
              <a:t>used </a:t>
            </a:r>
            <a:r>
              <a:rPr sz="1200" spc="15" dirty="0">
                <a:latin typeface="Arial"/>
                <a:cs typeface="Arial"/>
              </a:rPr>
              <a:t>to specify required operations </a:t>
            </a:r>
            <a:r>
              <a:rPr sz="1200" spc="10" dirty="0">
                <a:latin typeface="Arial"/>
                <a:cs typeface="Arial"/>
              </a:rPr>
              <a:t>(like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20" dirty="0">
                <a:latin typeface="Courier" charset="0"/>
                <a:cs typeface="Courier" charset="0"/>
              </a:rPr>
              <a:t>getMeasure</a:t>
            </a:r>
            <a:r>
              <a:rPr sz="1200" spc="20" dirty="0">
                <a:latin typeface="Arial"/>
                <a:cs typeface="Arial"/>
              </a:rPr>
              <a:t>):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1729" y="1719639"/>
            <a:ext cx="5580380" cy="507190"/>
          </a:xfrm>
          <a:prstGeom prst="rect">
            <a:avLst/>
          </a:prstGeom>
          <a:ln w="7019">
            <a:solidFill>
              <a:srgbClr val="CCCCCC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43815">
              <a:lnSpc>
                <a:spcPts val="890"/>
              </a:lnSpc>
              <a:spcBef>
                <a:spcPts val="355"/>
              </a:spcBef>
            </a:pPr>
            <a:r>
              <a:rPr sz="750" spc="-5" dirty="0">
                <a:latin typeface="Courier" charset="0"/>
                <a:cs typeface="Courier" charset="0"/>
              </a:rPr>
              <a:t>public interface</a:t>
            </a:r>
            <a:r>
              <a:rPr sz="750" spc="-9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Measurable</a:t>
            </a:r>
            <a:endParaRPr sz="750" dirty="0">
              <a:latin typeface="Courier" charset="0"/>
              <a:cs typeface="Courier" charset="0"/>
            </a:endParaRPr>
          </a:p>
          <a:p>
            <a:pPr marL="43815">
              <a:lnSpc>
                <a:spcPts val="885"/>
              </a:lnSpc>
            </a:pPr>
            <a:r>
              <a:rPr sz="750" spc="-5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R="3998595" algn="ctr">
              <a:lnSpc>
                <a:spcPts val="885"/>
              </a:lnSpc>
            </a:pPr>
            <a:r>
              <a:rPr sz="750" spc="-5" dirty="0">
                <a:latin typeface="Courier" charset="0"/>
                <a:cs typeface="Courier" charset="0"/>
              </a:rPr>
              <a:t>double</a:t>
            </a:r>
            <a:r>
              <a:rPr sz="750" spc="-9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getMeasure();</a:t>
            </a:r>
            <a:endParaRPr sz="750" dirty="0">
              <a:latin typeface="Courier" charset="0"/>
              <a:cs typeface="Courier" charset="0"/>
            </a:endParaRPr>
          </a:p>
          <a:p>
            <a:pPr marL="43815">
              <a:lnSpc>
                <a:spcPts val="890"/>
              </a:lnSpc>
            </a:pPr>
            <a:r>
              <a:rPr sz="750" spc="-5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7834" y="244262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02669" y="2301105"/>
            <a:ext cx="4596765" cy="4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000"/>
              </a:lnSpc>
            </a:pPr>
            <a:r>
              <a:rPr sz="1200" spc="25" dirty="0">
                <a:latin typeface="Arial"/>
                <a:cs typeface="Arial"/>
              </a:rPr>
              <a:t>A </a:t>
            </a:r>
            <a:r>
              <a:rPr sz="1200" spc="20" dirty="0">
                <a:latin typeface="Arial"/>
                <a:cs typeface="Arial"/>
              </a:rPr>
              <a:t>Java </a:t>
            </a:r>
            <a:r>
              <a:rPr sz="1200" spc="15" dirty="0">
                <a:latin typeface="Arial"/>
                <a:cs typeface="Arial"/>
              </a:rPr>
              <a:t>interface type declares </a:t>
            </a:r>
            <a:r>
              <a:rPr sz="1200" spc="20" dirty="0">
                <a:latin typeface="Arial"/>
                <a:cs typeface="Arial"/>
              </a:rPr>
              <a:t>methods </a:t>
            </a:r>
            <a:r>
              <a:rPr sz="1200" spc="15" dirty="0">
                <a:latin typeface="Arial"/>
                <a:cs typeface="Arial"/>
              </a:rPr>
              <a:t>but </a:t>
            </a:r>
            <a:r>
              <a:rPr sz="1200" spc="20" dirty="0">
                <a:latin typeface="Arial"/>
                <a:cs typeface="Arial"/>
              </a:rPr>
              <a:t>does </a:t>
            </a:r>
            <a:r>
              <a:rPr sz="1200" spc="15" dirty="0">
                <a:latin typeface="Arial"/>
                <a:cs typeface="Arial"/>
              </a:rPr>
              <a:t>not provide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their  </a:t>
            </a:r>
            <a:r>
              <a:rPr sz="1200" spc="15" dirty="0">
                <a:latin typeface="Arial"/>
                <a:cs typeface="Arial"/>
              </a:rPr>
              <a:t>implementations.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Self </a:t>
            </a:r>
            <a:r>
              <a:rPr spc="90" dirty="0"/>
              <a:t>Check</a:t>
            </a:r>
            <a:r>
              <a:rPr spc="-85" dirty="0"/>
              <a:t> </a:t>
            </a:r>
            <a:r>
              <a:rPr spc="30" dirty="0"/>
              <a:t>10.19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6864" y="704282"/>
            <a:ext cx="5996940" cy="606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299"/>
              </a:lnSpc>
            </a:pPr>
            <a:r>
              <a:rPr sz="1000" spc="10" dirty="0">
                <a:latin typeface="Arial"/>
                <a:cs typeface="Arial"/>
              </a:rPr>
              <a:t>Write </a:t>
            </a:r>
            <a:r>
              <a:rPr sz="1000" spc="15" dirty="0">
                <a:latin typeface="Arial"/>
                <a:cs typeface="Arial"/>
              </a:rPr>
              <a:t>a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method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Courier" charset="0"/>
                <a:cs typeface="Courier" charset="0"/>
              </a:rPr>
              <a:t>max</a:t>
            </a:r>
            <a:r>
              <a:rPr sz="1000" spc="-315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with three </a:t>
            </a:r>
            <a:r>
              <a:rPr sz="1000" spc="15" dirty="0">
                <a:latin typeface="Arial"/>
                <a:cs typeface="Arial"/>
              </a:rPr>
              <a:t>arguments</a:t>
            </a:r>
            <a:r>
              <a:rPr sz="1000" spc="10" dirty="0">
                <a:latin typeface="Arial"/>
                <a:cs typeface="Arial"/>
              </a:rPr>
              <a:t> that finds the larger of </a:t>
            </a:r>
            <a:r>
              <a:rPr sz="1000" spc="15" dirty="0">
                <a:latin typeface="Arial"/>
                <a:cs typeface="Arial"/>
              </a:rPr>
              <a:t>any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two</a:t>
            </a:r>
            <a:r>
              <a:rPr sz="1000" spc="10" dirty="0">
                <a:latin typeface="Arial"/>
                <a:cs typeface="Arial"/>
              </a:rPr>
              <a:t> objects, </a:t>
            </a:r>
            <a:r>
              <a:rPr sz="1000" spc="15" dirty="0">
                <a:latin typeface="Arial"/>
                <a:cs typeface="Arial"/>
              </a:rPr>
              <a:t>using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a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Courier" charset="0"/>
                <a:cs typeface="Courier" charset="0"/>
              </a:rPr>
              <a:t>Measurer</a:t>
            </a:r>
            <a:r>
              <a:rPr sz="1000" spc="-315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to  </a:t>
            </a:r>
            <a:r>
              <a:rPr sz="1000" spc="15" dirty="0">
                <a:latin typeface="Arial"/>
                <a:cs typeface="Arial"/>
              </a:rPr>
              <a:t>compare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them.</a:t>
            </a:r>
            <a:endParaRPr sz="1000" dirty="0">
              <a:latin typeface="Arial"/>
              <a:cs typeface="Arial"/>
            </a:endParaRPr>
          </a:p>
          <a:p>
            <a:pPr marL="248285">
              <a:lnSpc>
                <a:spcPct val="100000"/>
              </a:lnSpc>
              <a:spcBef>
                <a:spcPts val="755"/>
              </a:spcBef>
            </a:pPr>
            <a:r>
              <a:rPr sz="1200" b="1" spc="20" dirty="0">
                <a:latin typeface="Arial"/>
                <a:cs typeface="Arial"/>
              </a:rPr>
              <a:t>Answer: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1729" y="1366721"/>
            <a:ext cx="5580380" cy="965008"/>
          </a:xfrm>
          <a:prstGeom prst="rect">
            <a:avLst/>
          </a:prstGeom>
          <a:ln w="7019">
            <a:solidFill>
              <a:srgbClr val="CCCCC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43815">
              <a:lnSpc>
                <a:spcPts val="890"/>
              </a:lnSpc>
              <a:spcBef>
                <a:spcPts val="325"/>
              </a:spcBef>
            </a:pPr>
            <a:r>
              <a:rPr sz="750" spc="-5" dirty="0">
                <a:latin typeface="Courier" charset="0"/>
                <a:cs typeface="Courier" charset="0"/>
              </a:rPr>
              <a:t>public static Object max(Object a, Object b, Measurer</a:t>
            </a:r>
            <a:r>
              <a:rPr sz="750" spc="-7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m)</a:t>
            </a:r>
            <a:endParaRPr sz="750" dirty="0">
              <a:latin typeface="Courier" charset="0"/>
              <a:cs typeface="Courier" charset="0"/>
            </a:endParaRPr>
          </a:p>
          <a:p>
            <a:pPr marL="43815">
              <a:lnSpc>
                <a:spcPts val="885"/>
              </a:lnSpc>
            </a:pPr>
            <a:r>
              <a:rPr sz="750" spc="-5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214629">
              <a:lnSpc>
                <a:spcPts val="885"/>
              </a:lnSpc>
            </a:pPr>
            <a:r>
              <a:rPr sz="750" spc="-5" dirty="0">
                <a:latin typeface="Courier" charset="0"/>
                <a:cs typeface="Courier" charset="0"/>
              </a:rPr>
              <a:t>if (m.getMeasure(a) &gt;</a:t>
            </a:r>
            <a:r>
              <a:rPr sz="750" spc="-8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m.getMeasure(b))</a:t>
            </a:r>
            <a:endParaRPr sz="750" dirty="0">
              <a:latin typeface="Courier" charset="0"/>
              <a:cs typeface="Courier" charset="0"/>
            </a:endParaRPr>
          </a:p>
          <a:p>
            <a:pPr marL="214629">
              <a:lnSpc>
                <a:spcPts val="885"/>
              </a:lnSpc>
            </a:pPr>
            <a:r>
              <a:rPr sz="750" spc="-5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384810">
              <a:lnSpc>
                <a:spcPts val="885"/>
              </a:lnSpc>
            </a:pPr>
            <a:r>
              <a:rPr sz="750" spc="-5" dirty="0">
                <a:latin typeface="Courier" charset="0"/>
                <a:cs typeface="Courier" charset="0"/>
              </a:rPr>
              <a:t>return</a:t>
            </a:r>
            <a:r>
              <a:rPr sz="750" spc="-100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a;</a:t>
            </a:r>
            <a:endParaRPr sz="750" dirty="0">
              <a:latin typeface="Courier" charset="0"/>
              <a:cs typeface="Courier" charset="0"/>
            </a:endParaRPr>
          </a:p>
          <a:p>
            <a:pPr marL="214629">
              <a:lnSpc>
                <a:spcPts val="885"/>
              </a:lnSpc>
            </a:pPr>
            <a:r>
              <a:rPr sz="750" spc="-5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  <a:p>
            <a:pPr marL="214629">
              <a:lnSpc>
                <a:spcPts val="885"/>
              </a:lnSpc>
            </a:pPr>
            <a:r>
              <a:rPr sz="750" spc="-5" dirty="0">
                <a:latin typeface="Courier" charset="0"/>
                <a:cs typeface="Courier" charset="0"/>
              </a:rPr>
              <a:t>else { return b;</a:t>
            </a:r>
            <a:r>
              <a:rPr sz="750" spc="-100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  <a:p>
            <a:pPr marL="43815">
              <a:lnSpc>
                <a:spcPts val="890"/>
              </a:lnSpc>
            </a:pPr>
            <a:r>
              <a:rPr sz="750" spc="-5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Self </a:t>
            </a:r>
            <a:r>
              <a:rPr spc="90" dirty="0"/>
              <a:t>Check</a:t>
            </a:r>
            <a:r>
              <a:rPr spc="-85" dirty="0"/>
              <a:t> </a:t>
            </a:r>
            <a:r>
              <a:rPr spc="30" dirty="0"/>
              <a:t>10.20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6864" y="697684"/>
            <a:ext cx="6177280" cy="606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299"/>
              </a:lnSpc>
            </a:pPr>
            <a:r>
              <a:rPr sz="1000" spc="10" dirty="0">
                <a:latin typeface="Arial"/>
                <a:cs typeface="Arial"/>
              </a:rPr>
              <a:t>Write </a:t>
            </a:r>
            <a:r>
              <a:rPr sz="1000" spc="15" dirty="0">
                <a:latin typeface="Arial"/>
                <a:cs typeface="Arial"/>
              </a:rPr>
              <a:t>a </a:t>
            </a:r>
            <a:r>
              <a:rPr sz="1000" spc="10" dirty="0">
                <a:latin typeface="Arial"/>
                <a:cs typeface="Arial"/>
              </a:rPr>
              <a:t>call to the </a:t>
            </a:r>
            <a:r>
              <a:rPr sz="1000" spc="15" dirty="0">
                <a:latin typeface="Arial"/>
                <a:cs typeface="Arial"/>
              </a:rPr>
              <a:t>method </a:t>
            </a:r>
            <a:r>
              <a:rPr sz="1000" spc="10" dirty="0">
                <a:latin typeface="Arial"/>
                <a:cs typeface="Arial"/>
              </a:rPr>
              <a:t>of Self </a:t>
            </a:r>
            <a:r>
              <a:rPr sz="1000" spc="15" dirty="0">
                <a:latin typeface="Arial"/>
                <a:cs typeface="Arial"/>
              </a:rPr>
              <a:t>Check 19 </a:t>
            </a:r>
            <a:r>
              <a:rPr sz="1000" spc="10" dirty="0">
                <a:latin typeface="Arial"/>
                <a:cs typeface="Arial"/>
              </a:rPr>
              <a:t>that </a:t>
            </a:r>
            <a:r>
              <a:rPr sz="1000" spc="15" dirty="0">
                <a:latin typeface="Arial"/>
                <a:cs typeface="Arial"/>
              </a:rPr>
              <a:t>computes </a:t>
            </a:r>
            <a:r>
              <a:rPr sz="1000" spc="10" dirty="0">
                <a:latin typeface="Arial"/>
                <a:cs typeface="Arial"/>
              </a:rPr>
              <a:t>the larger of </a:t>
            </a:r>
            <a:r>
              <a:rPr sz="1000" spc="15" dirty="0">
                <a:latin typeface="Arial"/>
                <a:cs typeface="Arial"/>
              </a:rPr>
              <a:t>two </a:t>
            </a:r>
            <a:r>
              <a:rPr sz="1000" spc="10" dirty="0">
                <a:latin typeface="Arial"/>
                <a:cs typeface="Arial"/>
              </a:rPr>
              <a:t>rectangles, </a:t>
            </a:r>
            <a:r>
              <a:rPr sz="1000" spc="15" dirty="0">
                <a:latin typeface="Arial"/>
                <a:cs typeface="Arial"/>
              </a:rPr>
              <a:t>then </a:t>
            </a:r>
            <a:r>
              <a:rPr sz="1000" spc="10" dirty="0">
                <a:latin typeface="Arial"/>
                <a:cs typeface="Arial"/>
              </a:rPr>
              <a:t>prints its width  </a:t>
            </a:r>
            <a:r>
              <a:rPr sz="1000" spc="15" dirty="0">
                <a:latin typeface="Arial"/>
                <a:cs typeface="Arial"/>
              </a:rPr>
              <a:t>and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height.</a:t>
            </a:r>
            <a:endParaRPr sz="1000">
              <a:latin typeface="Arial"/>
              <a:cs typeface="Arial"/>
            </a:endParaRPr>
          </a:p>
          <a:p>
            <a:pPr marL="248285">
              <a:lnSpc>
                <a:spcPct val="100000"/>
              </a:lnSpc>
              <a:spcBef>
                <a:spcPts val="755"/>
              </a:spcBef>
            </a:pPr>
            <a:r>
              <a:rPr sz="1200" b="1" spc="20" dirty="0">
                <a:latin typeface="Arial"/>
                <a:cs typeface="Arial"/>
              </a:rPr>
              <a:t>Answer: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1729" y="1360123"/>
            <a:ext cx="5580380" cy="249299"/>
          </a:xfrm>
          <a:prstGeom prst="rect">
            <a:avLst/>
          </a:prstGeom>
          <a:ln w="7019">
            <a:solidFill>
              <a:srgbClr val="CCCCCC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43815" marR="2817495">
              <a:lnSpc>
                <a:spcPct val="147400"/>
              </a:lnSpc>
              <a:spcBef>
                <a:spcPts val="180"/>
              </a:spcBef>
            </a:pPr>
            <a:r>
              <a:rPr sz="500" spc="10" dirty="0">
                <a:latin typeface="Courier" charset="0"/>
                <a:cs typeface="Courier" charset="0"/>
              </a:rPr>
              <a:t>Rectangle larger = (Rectangle) max(first, second, areaMeas);  System.out.println(larger.getWidth() + " by " +</a:t>
            </a:r>
            <a:r>
              <a:rPr sz="500" spc="15" dirty="0">
                <a:latin typeface="Courier" charset="0"/>
                <a:cs typeface="Courier" charset="0"/>
              </a:rPr>
              <a:t> </a:t>
            </a:r>
            <a:r>
              <a:rPr sz="500" spc="10" dirty="0">
                <a:latin typeface="Courier" charset="0"/>
                <a:cs typeface="Courier" charset="0"/>
              </a:rPr>
              <a:t>larger.getHeight());</a:t>
            </a:r>
            <a:endParaRPr sz="5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0" dirty="0"/>
              <a:t>Lambda</a:t>
            </a:r>
            <a:r>
              <a:rPr spc="-15" dirty="0"/>
              <a:t> </a:t>
            </a:r>
            <a:r>
              <a:rPr spc="110" dirty="0"/>
              <a:t>Expressions</a:t>
            </a:r>
          </a:p>
        </p:txBody>
      </p:sp>
      <p:sp>
        <p:nvSpPr>
          <p:cNvPr id="3" name="object 3"/>
          <p:cNvSpPr/>
          <p:nvPr/>
        </p:nvSpPr>
        <p:spPr>
          <a:xfrm>
            <a:off x="677834" y="82931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7834" y="108201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7834" y="134172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7834" y="159442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7834" y="231038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7834" y="301933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02669" y="722552"/>
            <a:ext cx="5287645" cy="2609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Using </a:t>
            </a:r>
            <a:r>
              <a:rPr sz="1200" spc="20" dirty="0">
                <a:latin typeface="Arial"/>
                <a:cs typeface="Arial"/>
              </a:rPr>
              <a:t>a method such as </a:t>
            </a:r>
            <a:r>
              <a:rPr sz="1200" spc="20" dirty="0">
                <a:latin typeface="Courier" charset="0"/>
                <a:cs typeface="Courier" charset="0"/>
              </a:rPr>
              <a:t>average</a:t>
            </a:r>
            <a:r>
              <a:rPr sz="1200" spc="-470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is </a:t>
            </a:r>
            <a:r>
              <a:rPr sz="1200" spc="15" dirty="0">
                <a:latin typeface="Arial"/>
                <a:cs typeface="Arial"/>
              </a:rPr>
              <a:t>too </a:t>
            </a:r>
            <a:r>
              <a:rPr sz="1200" spc="20" dirty="0">
                <a:latin typeface="Arial"/>
                <a:cs typeface="Arial"/>
              </a:rPr>
              <a:t>much work</a:t>
            </a:r>
            <a:endParaRPr sz="1200" dirty="0">
              <a:latin typeface="Arial"/>
              <a:cs typeface="Arial"/>
            </a:endParaRPr>
          </a:p>
          <a:p>
            <a:pPr marL="12700" marR="539750">
              <a:lnSpc>
                <a:spcPts val="2039"/>
              </a:lnSpc>
              <a:spcBef>
                <a:spcPts val="114"/>
              </a:spcBef>
            </a:pPr>
            <a:r>
              <a:rPr sz="1200" spc="15" dirty="0">
                <a:latin typeface="Arial"/>
                <a:cs typeface="Arial"/>
              </a:rPr>
              <a:t>That's </a:t>
            </a:r>
            <a:r>
              <a:rPr sz="1200" spc="20" dirty="0">
                <a:latin typeface="Arial"/>
                <a:cs typeface="Arial"/>
              </a:rPr>
              <a:t>why you </a:t>
            </a:r>
            <a:r>
              <a:rPr sz="1200" spc="15" dirty="0">
                <a:latin typeface="Arial"/>
                <a:cs typeface="Arial"/>
              </a:rPr>
              <a:t>don't find </a:t>
            </a:r>
            <a:r>
              <a:rPr sz="1200" spc="20" dirty="0">
                <a:latin typeface="Arial"/>
                <a:cs typeface="Arial"/>
              </a:rPr>
              <a:t>many such methods </a:t>
            </a:r>
            <a:r>
              <a:rPr sz="1200" spc="10" dirty="0">
                <a:latin typeface="Arial"/>
                <a:cs typeface="Arial"/>
              </a:rPr>
              <a:t>in </a:t>
            </a:r>
            <a:r>
              <a:rPr sz="1200" spc="15" dirty="0">
                <a:latin typeface="Arial"/>
                <a:cs typeface="Arial"/>
              </a:rPr>
              <a:t>the standard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library  </a:t>
            </a:r>
            <a:r>
              <a:rPr sz="1200" spc="20" dirty="0">
                <a:latin typeface="Arial"/>
                <a:cs typeface="Arial"/>
              </a:rPr>
              <a:t>Java 8 makes </a:t>
            </a:r>
            <a:r>
              <a:rPr sz="1200" spc="10" dirty="0">
                <a:latin typeface="Arial"/>
                <a:cs typeface="Arial"/>
              </a:rPr>
              <a:t>this </a:t>
            </a:r>
            <a:r>
              <a:rPr sz="1200" spc="20" dirty="0">
                <a:latin typeface="Arial"/>
                <a:cs typeface="Arial"/>
              </a:rPr>
              <a:t>much </a:t>
            </a:r>
            <a:r>
              <a:rPr sz="1200" spc="15" dirty="0">
                <a:latin typeface="Arial"/>
                <a:cs typeface="Arial"/>
              </a:rPr>
              <a:t>easier: </a:t>
            </a:r>
            <a:r>
              <a:rPr sz="1200" spc="20" dirty="0">
                <a:latin typeface="Arial"/>
                <a:cs typeface="Arial"/>
              </a:rPr>
              <a:t>Use a </a:t>
            </a:r>
            <a:r>
              <a:rPr sz="1200" i="1" spc="20" dirty="0">
                <a:latin typeface="Arial"/>
                <a:cs typeface="Arial"/>
              </a:rPr>
              <a:t>lambda</a:t>
            </a:r>
            <a:r>
              <a:rPr sz="1200" i="1" spc="-55" dirty="0">
                <a:latin typeface="Arial"/>
                <a:cs typeface="Arial"/>
              </a:rPr>
              <a:t> </a:t>
            </a:r>
            <a:r>
              <a:rPr sz="1200" i="1" spc="15" dirty="0">
                <a:latin typeface="Arial"/>
                <a:cs typeface="Arial"/>
              </a:rPr>
              <a:t>expression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200" spc="20" dirty="0">
                <a:latin typeface="Arial"/>
                <a:cs typeface="Arial"/>
              </a:rPr>
              <a:t>Works </a:t>
            </a:r>
            <a:r>
              <a:rPr sz="1200" spc="15" dirty="0">
                <a:latin typeface="Arial"/>
                <a:cs typeface="Arial"/>
              </a:rPr>
              <a:t>with interfaces that </a:t>
            </a:r>
            <a:r>
              <a:rPr sz="1200" spc="20" dirty="0">
                <a:latin typeface="Arial"/>
                <a:cs typeface="Arial"/>
              </a:rPr>
              <a:t>have a </a:t>
            </a:r>
            <a:r>
              <a:rPr sz="1200" i="1" spc="15" dirty="0">
                <a:latin typeface="Arial"/>
                <a:cs typeface="Arial"/>
              </a:rPr>
              <a:t>single abstract</a:t>
            </a:r>
            <a:r>
              <a:rPr sz="1200" i="1" spc="-75" dirty="0">
                <a:latin typeface="Arial"/>
                <a:cs typeface="Arial"/>
              </a:rPr>
              <a:t> </a:t>
            </a:r>
            <a:r>
              <a:rPr sz="1200" i="1" spc="20" dirty="0">
                <a:latin typeface="Arial"/>
                <a:cs typeface="Arial"/>
              </a:rPr>
              <a:t>method</a:t>
            </a:r>
            <a:endParaRPr sz="1200" dirty="0">
              <a:latin typeface="Arial"/>
              <a:cs typeface="Arial"/>
            </a:endParaRPr>
          </a:p>
          <a:p>
            <a:pPr marL="295275">
              <a:lnSpc>
                <a:spcPct val="100000"/>
              </a:lnSpc>
              <a:spcBef>
                <a:spcPts val="745"/>
              </a:spcBef>
            </a:pPr>
            <a:r>
              <a:rPr sz="950" spc="-5" dirty="0">
                <a:latin typeface="Arial"/>
                <a:cs typeface="Arial"/>
              </a:rPr>
              <a:t>Such interfaces are called </a:t>
            </a:r>
            <a:r>
              <a:rPr sz="950" i="1" spc="-5" dirty="0">
                <a:latin typeface="Arial"/>
                <a:cs typeface="Arial"/>
              </a:rPr>
              <a:t>functional</a:t>
            </a:r>
            <a:r>
              <a:rPr sz="950" i="1" spc="60" dirty="0">
                <a:latin typeface="Arial"/>
                <a:cs typeface="Arial"/>
              </a:rPr>
              <a:t> </a:t>
            </a:r>
            <a:r>
              <a:rPr sz="950" i="1" spc="-5" dirty="0">
                <a:latin typeface="Arial"/>
                <a:cs typeface="Arial"/>
              </a:rPr>
              <a:t>interfaces...</a:t>
            </a:r>
            <a:endParaRPr sz="950" dirty="0">
              <a:latin typeface="Arial"/>
              <a:cs typeface="Arial"/>
            </a:endParaRPr>
          </a:p>
          <a:p>
            <a:pPr marL="295275">
              <a:lnSpc>
                <a:spcPct val="100000"/>
              </a:lnSpc>
              <a:spcBef>
                <a:spcPts val="405"/>
              </a:spcBef>
            </a:pPr>
            <a:r>
              <a:rPr sz="950" spc="-5" dirty="0">
                <a:latin typeface="Arial"/>
                <a:cs typeface="Arial"/>
              </a:rPr>
              <a:t>...because instances are similar to mathematical</a:t>
            </a:r>
            <a:r>
              <a:rPr sz="950" spc="7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functions</a:t>
            </a:r>
            <a:endParaRPr sz="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200" spc="20" dirty="0">
                <a:latin typeface="Arial"/>
                <a:cs typeface="Arial"/>
              </a:rPr>
              <a:t>Lambda </a:t>
            </a:r>
            <a:r>
              <a:rPr sz="1200" spc="15" dirty="0">
                <a:latin typeface="Arial"/>
                <a:cs typeface="Arial"/>
              </a:rPr>
              <a:t>expression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specifies:</a:t>
            </a:r>
            <a:endParaRPr sz="1200" dirty="0">
              <a:latin typeface="Arial"/>
              <a:cs typeface="Arial"/>
            </a:endParaRPr>
          </a:p>
          <a:p>
            <a:pPr marL="295275">
              <a:lnSpc>
                <a:spcPct val="100000"/>
              </a:lnSpc>
              <a:spcBef>
                <a:spcPts val="745"/>
              </a:spcBef>
            </a:pPr>
            <a:r>
              <a:rPr sz="950" spc="-5" dirty="0">
                <a:latin typeface="Arial"/>
                <a:cs typeface="Arial"/>
              </a:rPr>
              <a:t>Parameters</a:t>
            </a:r>
            <a:endParaRPr sz="950" dirty="0">
              <a:latin typeface="Arial"/>
              <a:cs typeface="Arial"/>
            </a:endParaRPr>
          </a:p>
          <a:p>
            <a:pPr marL="295275">
              <a:lnSpc>
                <a:spcPct val="100000"/>
              </a:lnSpc>
              <a:spcBef>
                <a:spcPts val="350"/>
              </a:spcBef>
            </a:pPr>
            <a:r>
              <a:rPr sz="950" spc="-5" dirty="0">
                <a:latin typeface="Arial"/>
                <a:cs typeface="Arial"/>
              </a:rPr>
              <a:t>Code for computing the returned</a:t>
            </a:r>
            <a:r>
              <a:rPr sz="95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value</a:t>
            </a:r>
            <a:endParaRPr sz="950" dirty="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  <a:spcBef>
                <a:spcPts val="490"/>
              </a:spcBef>
            </a:pPr>
            <a:r>
              <a:rPr sz="1200" spc="20" dirty="0">
                <a:latin typeface="Arial"/>
                <a:cs typeface="Arial"/>
              </a:rPr>
              <a:t>Example </a:t>
            </a:r>
            <a:r>
              <a:rPr sz="1200" spc="15" dirty="0">
                <a:latin typeface="Arial"/>
                <a:cs typeface="Arial"/>
              </a:rPr>
              <a:t>of </a:t>
            </a:r>
            <a:r>
              <a:rPr sz="1200" spc="20" dirty="0">
                <a:latin typeface="Arial"/>
                <a:cs typeface="Arial"/>
              </a:rPr>
              <a:t>a lambda </a:t>
            </a:r>
            <a:r>
              <a:rPr sz="1200" spc="15" dirty="0">
                <a:latin typeface="Arial"/>
                <a:cs typeface="Arial"/>
              </a:rPr>
              <a:t>expression: </a:t>
            </a:r>
            <a:r>
              <a:rPr sz="1200" spc="25" dirty="0">
                <a:latin typeface="Arial"/>
                <a:cs typeface="Arial"/>
              </a:rPr>
              <a:t>A </a:t>
            </a:r>
            <a:r>
              <a:rPr sz="1200" spc="15" dirty="0">
                <a:latin typeface="Arial"/>
                <a:cs typeface="Arial"/>
              </a:rPr>
              <a:t>function that gets the balance of </a:t>
            </a:r>
            <a:r>
              <a:rPr sz="1200" spc="20" dirty="0">
                <a:latin typeface="Arial"/>
                <a:cs typeface="Arial"/>
              </a:rPr>
              <a:t>a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bank  </a:t>
            </a:r>
            <a:r>
              <a:rPr sz="1200" spc="15" dirty="0">
                <a:latin typeface="Arial"/>
                <a:cs typeface="Arial"/>
              </a:rPr>
              <a:t>account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1729" y="3394869"/>
            <a:ext cx="5580380" cy="157094"/>
          </a:xfrm>
          <a:prstGeom prst="rect">
            <a:avLst/>
          </a:prstGeom>
          <a:ln w="7019">
            <a:solidFill>
              <a:srgbClr val="CCCCC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25"/>
              </a:spcBef>
            </a:pPr>
            <a:r>
              <a:rPr sz="750" spc="-5" dirty="0">
                <a:latin typeface="Courier" charset="0"/>
                <a:cs typeface="Courier" charset="0"/>
              </a:rPr>
              <a:t>(Object obj) -&gt; ((BankAccount)</a:t>
            </a:r>
            <a:r>
              <a:rPr sz="750" spc="-80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obj).getBalance()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5632" y="3650582"/>
            <a:ext cx="4797425" cy="339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399"/>
              </a:lnSpc>
            </a:pPr>
            <a:r>
              <a:rPr sz="950" spc="-5" dirty="0">
                <a:latin typeface="Arial"/>
                <a:cs typeface="Arial"/>
              </a:rPr>
              <a:t>Name “lambda expression” comes from a mathematical notation that uses the greek letter  lambda </a:t>
            </a:r>
            <a:r>
              <a:rPr sz="950" spc="15" dirty="0">
                <a:latin typeface="Arial"/>
                <a:cs typeface="Arial"/>
              </a:rPr>
              <a:t>(λ) </a:t>
            </a:r>
            <a:r>
              <a:rPr sz="950" spc="-5" dirty="0">
                <a:latin typeface="Arial"/>
                <a:cs typeface="Arial"/>
              </a:rPr>
              <a:t>instead of the </a:t>
            </a:r>
            <a:r>
              <a:rPr sz="950" spc="-5" dirty="0">
                <a:latin typeface="Courier" charset="0"/>
                <a:cs typeface="Courier" charset="0"/>
              </a:rPr>
              <a:t>-&gt;</a:t>
            </a:r>
            <a:r>
              <a:rPr sz="950" spc="-34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Arial"/>
                <a:cs typeface="Arial"/>
              </a:rPr>
              <a:t>symbol</a:t>
            </a:r>
            <a:endParaRPr sz="9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0" dirty="0"/>
              <a:t>Lambda Expressions</a:t>
            </a:r>
            <a:r>
              <a:rPr spc="-90" dirty="0"/>
              <a:t> </a:t>
            </a:r>
            <a:r>
              <a:rPr spc="85" dirty="0"/>
              <a:t>2</a:t>
            </a:r>
          </a:p>
        </p:txBody>
      </p:sp>
      <p:sp>
        <p:nvSpPr>
          <p:cNvPr id="3" name="object 3"/>
          <p:cNvSpPr/>
          <p:nvPr/>
        </p:nvSpPr>
        <p:spPr>
          <a:xfrm>
            <a:off x="677834" y="82272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7834" y="107541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2669" y="715954"/>
            <a:ext cx="4824095" cy="4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In Java, </a:t>
            </a:r>
            <a:r>
              <a:rPr sz="1200" spc="20" dirty="0">
                <a:latin typeface="Arial"/>
                <a:cs typeface="Arial"/>
              </a:rPr>
              <a:t>a lambda </a:t>
            </a:r>
            <a:r>
              <a:rPr sz="1200" spc="15" dirty="0">
                <a:latin typeface="Arial"/>
                <a:cs typeface="Arial"/>
              </a:rPr>
              <a:t>expression cannot stand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alone.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200" spc="10" dirty="0">
                <a:latin typeface="Arial"/>
                <a:cs typeface="Arial"/>
              </a:rPr>
              <a:t>It </a:t>
            </a:r>
            <a:r>
              <a:rPr sz="1200" i="1" spc="20" dirty="0">
                <a:latin typeface="Arial"/>
                <a:cs typeface="Arial"/>
              </a:rPr>
              <a:t>must </a:t>
            </a:r>
            <a:r>
              <a:rPr sz="1200" spc="20" dirty="0">
                <a:latin typeface="Arial"/>
                <a:cs typeface="Arial"/>
              </a:rPr>
              <a:t>be </a:t>
            </a:r>
            <a:r>
              <a:rPr sz="1200" spc="15" dirty="0">
                <a:latin typeface="Arial"/>
                <a:cs typeface="Arial"/>
              </a:rPr>
              <a:t>assigned to </a:t>
            </a:r>
            <a:r>
              <a:rPr sz="1200" spc="20" dirty="0">
                <a:latin typeface="Arial"/>
                <a:cs typeface="Arial"/>
              </a:rPr>
              <a:t>a </a:t>
            </a:r>
            <a:r>
              <a:rPr sz="1200" spc="15" dirty="0">
                <a:latin typeface="Arial"/>
                <a:cs typeface="Arial"/>
              </a:rPr>
              <a:t>variable </a:t>
            </a:r>
            <a:r>
              <a:rPr sz="1200" spc="20" dirty="0">
                <a:latin typeface="Arial"/>
                <a:cs typeface="Arial"/>
              </a:rPr>
              <a:t>whose </a:t>
            </a:r>
            <a:r>
              <a:rPr sz="1200" spc="15" dirty="0">
                <a:latin typeface="Arial"/>
                <a:cs typeface="Arial"/>
              </a:rPr>
              <a:t>type </a:t>
            </a:r>
            <a:r>
              <a:rPr sz="1200" spc="10" dirty="0">
                <a:latin typeface="Arial"/>
                <a:cs typeface="Arial"/>
              </a:rPr>
              <a:t>is </a:t>
            </a:r>
            <a:r>
              <a:rPr sz="1200" spc="20" dirty="0">
                <a:latin typeface="Arial"/>
                <a:cs typeface="Arial"/>
              </a:rPr>
              <a:t>a </a:t>
            </a:r>
            <a:r>
              <a:rPr sz="1200" spc="15" dirty="0">
                <a:latin typeface="Arial"/>
                <a:cs typeface="Arial"/>
              </a:rPr>
              <a:t>functional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interface: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1729" y="1233349"/>
            <a:ext cx="5580380" cy="272510"/>
          </a:xfrm>
          <a:prstGeom prst="rect">
            <a:avLst/>
          </a:prstGeom>
          <a:ln w="7019">
            <a:solidFill>
              <a:srgbClr val="CCCCC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43815">
              <a:lnSpc>
                <a:spcPts val="890"/>
              </a:lnSpc>
              <a:spcBef>
                <a:spcPts val="325"/>
              </a:spcBef>
            </a:pPr>
            <a:r>
              <a:rPr sz="750" b="1" spc="40" dirty="0">
                <a:solidFill>
                  <a:srgbClr val="FF0000"/>
                </a:solidFill>
                <a:latin typeface="Trebuchet MS"/>
                <a:cs typeface="Trebuchet MS"/>
              </a:rPr>
              <a:t>Measurer  </a:t>
            </a:r>
            <a:r>
              <a:rPr sz="750" b="1" spc="35" dirty="0">
                <a:solidFill>
                  <a:srgbClr val="FF0000"/>
                </a:solidFill>
                <a:latin typeface="Trebuchet MS"/>
                <a:cs typeface="Trebuchet MS"/>
              </a:rPr>
              <a:t>accountMeas</a:t>
            </a:r>
            <a:r>
              <a:rPr sz="750" b="1" spc="1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750" b="1" spc="5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endParaRPr sz="750" dirty="0">
              <a:latin typeface="Trebuchet MS"/>
              <a:cs typeface="Trebuchet MS"/>
            </a:endParaRPr>
          </a:p>
          <a:p>
            <a:pPr marL="214629">
              <a:lnSpc>
                <a:spcPts val="890"/>
              </a:lnSpc>
            </a:pPr>
            <a:r>
              <a:rPr sz="750" spc="-5" dirty="0">
                <a:latin typeface="Courier" charset="0"/>
                <a:cs typeface="Courier" charset="0"/>
              </a:rPr>
              <a:t>(Object obj) -&gt; ((BankAccount)</a:t>
            </a:r>
            <a:r>
              <a:rPr sz="750" spc="-7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obj).getBalance();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7834" y="172119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7834" y="289341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02669" y="1614423"/>
            <a:ext cx="5067935" cy="1373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25" dirty="0">
                <a:latin typeface="Arial"/>
                <a:cs typeface="Arial"/>
              </a:rPr>
              <a:t>Now </a:t>
            </a:r>
            <a:r>
              <a:rPr sz="1200" spc="15" dirty="0">
                <a:latin typeface="Arial"/>
                <a:cs typeface="Arial"/>
              </a:rPr>
              <a:t>the following actions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occur:</a:t>
            </a:r>
            <a:endParaRPr sz="1200">
              <a:latin typeface="Arial"/>
              <a:cs typeface="Arial"/>
            </a:endParaRPr>
          </a:p>
          <a:p>
            <a:pPr marL="448309" marR="5080" indent="-187325">
              <a:lnSpc>
                <a:spcPct val="113999"/>
              </a:lnSpc>
              <a:spcBef>
                <a:spcPts val="690"/>
              </a:spcBef>
              <a:buAutoNum type="arabicPeriod"/>
              <a:tabLst>
                <a:tab pos="448945" algn="l"/>
              </a:tabLst>
            </a:pPr>
            <a:r>
              <a:rPr sz="1050" dirty="0">
                <a:latin typeface="Arial"/>
                <a:cs typeface="Arial"/>
              </a:rPr>
              <a:t>A class is defined that implements the functional interface. The single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abstract  method is defined by the lambda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expression.</a:t>
            </a:r>
            <a:endParaRPr sz="1050">
              <a:latin typeface="Arial"/>
              <a:cs typeface="Arial"/>
            </a:endParaRPr>
          </a:p>
          <a:p>
            <a:pPr marL="448309" indent="-187325">
              <a:lnSpc>
                <a:spcPct val="100000"/>
              </a:lnSpc>
              <a:spcBef>
                <a:spcPts val="450"/>
              </a:spcBef>
              <a:buAutoNum type="arabicPeriod"/>
              <a:tabLst>
                <a:tab pos="448945" algn="l"/>
              </a:tabLst>
            </a:pPr>
            <a:r>
              <a:rPr sz="1050" dirty="0">
                <a:latin typeface="Arial"/>
                <a:cs typeface="Arial"/>
              </a:rPr>
              <a:t>An object of that class is</a:t>
            </a:r>
            <a:r>
              <a:rPr sz="1050" spc="-7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constructed.</a:t>
            </a:r>
            <a:endParaRPr sz="1050">
              <a:latin typeface="Arial"/>
              <a:cs typeface="Arial"/>
            </a:endParaRPr>
          </a:p>
          <a:p>
            <a:pPr marL="448309" indent="-187325">
              <a:lnSpc>
                <a:spcPct val="100000"/>
              </a:lnSpc>
              <a:spcBef>
                <a:spcPts val="450"/>
              </a:spcBef>
              <a:buAutoNum type="arabicPeriod"/>
              <a:tabLst>
                <a:tab pos="448945" algn="l"/>
              </a:tabLst>
            </a:pPr>
            <a:r>
              <a:rPr sz="1050" dirty="0">
                <a:latin typeface="Arial"/>
                <a:cs typeface="Arial"/>
              </a:rPr>
              <a:t>The variable is assigned a reference to that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object.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200" spc="20" dirty="0">
                <a:latin typeface="Arial"/>
                <a:cs typeface="Arial"/>
              </a:rPr>
              <a:t>Can </a:t>
            </a:r>
            <a:r>
              <a:rPr sz="1200" spc="15" dirty="0">
                <a:latin typeface="Arial"/>
                <a:cs typeface="Arial"/>
              </a:rPr>
              <a:t>also </a:t>
            </a:r>
            <a:r>
              <a:rPr sz="1200" spc="20" dirty="0">
                <a:latin typeface="Arial"/>
                <a:cs typeface="Arial"/>
              </a:rPr>
              <a:t>pass lambda </a:t>
            </a:r>
            <a:r>
              <a:rPr sz="1200" spc="15" dirty="0">
                <a:latin typeface="Arial"/>
                <a:cs typeface="Arial"/>
              </a:rPr>
              <a:t>expression to </a:t>
            </a:r>
            <a:r>
              <a:rPr sz="1200" spc="20" dirty="0">
                <a:latin typeface="Arial"/>
                <a:cs typeface="Arial"/>
              </a:rPr>
              <a:t>a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method: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1729" y="3051345"/>
            <a:ext cx="5580380" cy="272510"/>
          </a:xfrm>
          <a:prstGeom prst="rect">
            <a:avLst/>
          </a:prstGeom>
          <a:ln w="7019">
            <a:solidFill>
              <a:srgbClr val="CCCCC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43815">
              <a:lnSpc>
                <a:spcPts val="890"/>
              </a:lnSpc>
              <a:spcBef>
                <a:spcPts val="325"/>
              </a:spcBef>
            </a:pPr>
            <a:r>
              <a:rPr sz="750" spc="-5" dirty="0">
                <a:latin typeface="Courier" charset="0"/>
                <a:cs typeface="Courier" charset="0"/>
              </a:rPr>
              <a:t>double averageBalance =</a:t>
            </a:r>
            <a:r>
              <a:rPr sz="750" spc="-80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average(accounts,</a:t>
            </a:r>
            <a:endParaRPr sz="750" dirty="0">
              <a:latin typeface="Courier" charset="0"/>
              <a:cs typeface="Courier" charset="0"/>
            </a:endParaRPr>
          </a:p>
          <a:p>
            <a:pPr marL="214629">
              <a:lnSpc>
                <a:spcPts val="890"/>
              </a:lnSpc>
            </a:pPr>
            <a:r>
              <a:rPr sz="750" b="1" spc="70" dirty="0">
                <a:solidFill>
                  <a:srgbClr val="FF0000"/>
                </a:solidFill>
                <a:latin typeface="Trebuchet MS"/>
                <a:cs typeface="Trebuchet MS"/>
              </a:rPr>
              <a:t>(Object  </a:t>
            </a:r>
            <a:r>
              <a:rPr sz="750" b="1" spc="90" dirty="0">
                <a:solidFill>
                  <a:srgbClr val="FF0000"/>
                </a:solidFill>
                <a:latin typeface="Trebuchet MS"/>
                <a:cs typeface="Trebuchet MS"/>
              </a:rPr>
              <a:t>obj) –&gt; </a:t>
            </a:r>
            <a:r>
              <a:rPr sz="750" b="1" spc="60" dirty="0">
                <a:solidFill>
                  <a:srgbClr val="FF0000"/>
                </a:solidFill>
                <a:latin typeface="Trebuchet MS"/>
                <a:cs typeface="Trebuchet MS"/>
              </a:rPr>
              <a:t>((BankAccount)</a:t>
            </a:r>
            <a:r>
              <a:rPr sz="750" b="1" spc="3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750" b="1" spc="80" dirty="0">
                <a:solidFill>
                  <a:srgbClr val="FF0000"/>
                </a:solidFill>
                <a:latin typeface="Trebuchet MS"/>
                <a:cs typeface="Trebuchet MS"/>
              </a:rPr>
              <a:t>obj).getBalance()</a:t>
            </a:r>
            <a:r>
              <a:rPr sz="750" spc="80" dirty="0">
                <a:latin typeface="Courier" charset="0"/>
                <a:cs typeface="Courier" charset="0"/>
              </a:rPr>
              <a:t>);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2669" y="3432419"/>
            <a:ext cx="3897629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20" dirty="0">
                <a:latin typeface="Arial"/>
                <a:cs typeface="Arial"/>
              </a:rPr>
              <a:t>Then </a:t>
            </a:r>
            <a:r>
              <a:rPr sz="1200" spc="15" dirty="0">
                <a:latin typeface="Arial"/>
                <a:cs typeface="Arial"/>
              </a:rPr>
              <a:t>the parameter variable </a:t>
            </a:r>
            <a:r>
              <a:rPr sz="1200" spc="10" dirty="0">
                <a:latin typeface="Arial"/>
                <a:cs typeface="Arial"/>
              </a:rPr>
              <a:t>is initialized </a:t>
            </a:r>
            <a:r>
              <a:rPr sz="1200" spc="15" dirty="0">
                <a:latin typeface="Arial"/>
                <a:cs typeface="Arial"/>
              </a:rPr>
              <a:t>with the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object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Inner</a:t>
            </a:r>
            <a:r>
              <a:rPr spc="-40" dirty="0"/>
              <a:t> </a:t>
            </a:r>
            <a:r>
              <a:rPr spc="140" dirty="0"/>
              <a:t>Classes</a:t>
            </a:r>
          </a:p>
        </p:txBody>
      </p:sp>
      <p:sp>
        <p:nvSpPr>
          <p:cNvPr id="3" name="object 3"/>
          <p:cNvSpPr/>
          <p:nvPr/>
        </p:nvSpPr>
        <p:spPr>
          <a:xfrm>
            <a:off x="677834" y="82187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2669" y="715106"/>
            <a:ext cx="320675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Trivial </a:t>
            </a:r>
            <a:r>
              <a:rPr sz="1200" spc="15" dirty="0">
                <a:latin typeface="Arial"/>
                <a:cs typeface="Arial"/>
              </a:rPr>
              <a:t>class </a:t>
            </a:r>
            <a:r>
              <a:rPr sz="1200" spc="20" dirty="0">
                <a:latin typeface="Arial"/>
                <a:cs typeface="Arial"/>
              </a:rPr>
              <a:t>can be </a:t>
            </a:r>
            <a:r>
              <a:rPr sz="1200" spc="15" dirty="0">
                <a:latin typeface="Arial"/>
                <a:cs typeface="Arial"/>
              </a:rPr>
              <a:t>declared inside </a:t>
            </a:r>
            <a:r>
              <a:rPr sz="1200" spc="20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method: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1729" y="972787"/>
            <a:ext cx="5580380" cy="1677670"/>
          </a:xfrm>
          <a:prstGeom prst="rect">
            <a:avLst/>
          </a:prstGeom>
          <a:ln w="7019">
            <a:solidFill>
              <a:srgbClr val="CCCCC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43815">
              <a:lnSpc>
                <a:spcPts val="890"/>
              </a:lnSpc>
              <a:spcBef>
                <a:spcPts val="325"/>
              </a:spcBef>
            </a:pPr>
            <a:r>
              <a:rPr sz="750" spc="-5" dirty="0">
                <a:latin typeface="Courier" charset="0"/>
                <a:cs typeface="Courier" charset="0"/>
              </a:rPr>
              <a:t>public class</a:t>
            </a:r>
            <a:r>
              <a:rPr sz="750" spc="-90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MeasurerTester</a:t>
            </a:r>
            <a:endParaRPr sz="750" dirty="0">
              <a:latin typeface="Courier" charset="0"/>
              <a:cs typeface="Courier" charset="0"/>
            </a:endParaRPr>
          </a:p>
          <a:p>
            <a:pPr marL="43815">
              <a:lnSpc>
                <a:spcPts val="885"/>
              </a:lnSpc>
            </a:pPr>
            <a:r>
              <a:rPr sz="750" spc="-5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214629">
              <a:lnSpc>
                <a:spcPts val="885"/>
              </a:lnSpc>
            </a:pPr>
            <a:r>
              <a:rPr sz="750" spc="-5" dirty="0">
                <a:latin typeface="Courier" charset="0"/>
                <a:cs typeface="Courier" charset="0"/>
              </a:rPr>
              <a:t>public static void main(String[]</a:t>
            </a:r>
            <a:r>
              <a:rPr sz="750" spc="-8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args)</a:t>
            </a:r>
            <a:endParaRPr sz="750" dirty="0">
              <a:latin typeface="Courier" charset="0"/>
              <a:cs typeface="Courier" charset="0"/>
            </a:endParaRPr>
          </a:p>
          <a:p>
            <a:pPr marL="214629">
              <a:lnSpc>
                <a:spcPts val="885"/>
              </a:lnSpc>
            </a:pPr>
            <a:r>
              <a:rPr sz="750" spc="-5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384810">
              <a:lnSpc>
                <a:spcPts val="885"/>
              </a:lnSpc>
            </a:pPr>
            <a:r>
              <a:rPr sz="750" spc="-5" dirty="0">
                <a:solidFill>
                  <a:srgbClr val="006BB8"/>
                </a:solidFill>
                <a:latin typeface="Courier" charset="0"/>
                <a:cs typeface="Courier" charset="0"/>
              </a:rPr>
              <a:t>class AreaMeasurer implements</a:t>
            </a:r>
            <a:r>
              <a:rPr sz="750" spc="-85" dirty="0">
                <a:solidFill>
                  <a:srgbClr val="006BB8"/>
                </a:solidFill>
                <a:latin typeface="Courier" charset="0"/>
                <a:cs typeface="Courier" charset="0"/>
              </a:rPr>
              <a:t> </a:t>
            </a:r>
            <a:r>
              <a:rPr sz="750" spc="-5" dirty="0">
                <a:solidFill>
                  <a:srgbClr val="006BB8"/>
                </a:solidFill>
                <a:latin typeface="Courier" charset="0"/>
                <a:cs typeface="Courier" charset="0"/>
              </a:rPr>
              <a:t>Measurer</a:t>
            </a:r>
            <a:endParaRPr sz="750" dirty="0">
              <a:latin typeface="Courier" charset="0"/>
              <a:cs typeface="Courier" charset="0"/>
            </a:endParaRPr>
          </a:p>
          <a:p>
            <a:pPr marL="384810">
              <a:lnSpc>
                <a:spcPts val="885"/>
              </a:lnSpc>
            </a:pPr>
            <a:r>
              <a:rPr sz="750" spc="-5" dirty="0">
                <a:solidFill>
                  <a:srgbClr val="006BB8"/>
                </a:solidFill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555625">
              <a:lnSpc>
                <a:spcPts val="885"/>
              </a:lnSpc>
            </a:pPr>
            <a:r>
              <a:rPr sz="750" spc="-5" dirty="0">
                <a:solidFill>
                  <a:srgbClr val="006BB8"/>
                </a:solidFill>
                <a:latin typeface="Courier" charset="0"/>
                <a:cs typeface="Courier" charset="0"/>
              </a:rPr>
              <a:t>. .</a:t>
            </a:r>
            <a:r>
              <a:rPr sz="750" spc="-105" dirty="0">
                <a:solidFill>
                  <a:srgbClr val="006BB8"/>
                </a:solidFill>
                <a:latin typeface="Courier" charset="0"/>
                <a:cs typeface="Courier" charset="0"/>
              </a:rPr>
              <a:t> </a:t>
            </a:r>
            <a:r>
              <a:rPr sz="750" spc="-5" dirty="0">
                <a:solidFill>
                  <a:srgbClr val="006BB8"/>
                </a:solidFill>
                <a:latin typeface="Courier" charset="0"/>
                <a:cs typeface="Courier" charset="0"/>
              </a:rPr>
              <a:t>.</a:t>
            </a:r>
            <a:endParaRPr sz="750" dirty="0">
              <a:latin typeface="Courier" charset="0"/>
              <a:cs typeface="Courier" charset="0"/>
            </a:endParaRPr>
          </a:p>
          <a:p>
            <a:pPr marL="384810">
              <a:lnSpc>
                <a:spcPts val="885"/>
              </a:lnSpc>
            </a:pPr>
            <a:r>
              <a:rPr sz="750" spc="-5" dirty="0">
                <a:solidFill>
                  <a:srgbClr val="006BB8"/>
                </a:solidFill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  <a:p>
            <a:pPr marL="384810">
              <a:lnSpc>
                <a:spcPts val="885"/>
              </a:lnSpc>
            </a:pPr>
            <a:r>
              <a:rPr sz="750" spc="-5" dirty="0">
                <a:latin typeface="Courier" charset="0"/>
                <a:cs typeface="Courier" charset="0"/>
              </a:rPr>
              <a:t>. .</a:t>
            </a:r>
            <a:r>
              <a:rPr sz="750" spc="-10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.</a:t>
            </a:r>
            <a:endParaRPr sz="750" dirty="0">
              <a:latin typeface="Courier" charset="0"/>
              <a:cs typeface="Courier" charset="0"/>
            </a:endParaRPr>
          </a:p>
          <a:p>
            <a:pPr marL="384810">
              <a:lnSpc>
                <a:spcPts val="885"/>
              </a:lnSpc>
            </a:pPr>
            <a:r>
              <a:rPr sz="750" spc="-5" dirty="0">
                <a:latin typeface="Courier" charset="0"/>
                <a:cs typeface="Courier" charset="0"/>
              </a:rPr>
              <a:t>Measurer areaMeas = new</a:t>
            </a:r>
            <a:r>
              <a:rPr sz="750" spc="-8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AreaMeasurer();</a:t>
            </a:r>
            <a:endParaRPr sz="750" dirty="0">
              <a:latin typeface="Courier" charset="0"/>
              <a:cs typeface="Courier" charset="0"/>
            </a:endParaRPr>
          </a:p>
          <a:p>
            <a:pPr marL="384810">
              <a:lnSpc>
                <a:spcPts val="885"/>
              </a:lnSpc>
            </a:pPr>
            <a:r>
              <a:rPr sz="750" spc="-5" dirty="0">
                <a:latin typeface="Courier" charset="0"/>
                <a:cs typeface="Courier" charset="0"/>
              </a:rPr>
              <a:t>double averageArea = Data.average(rects,</a:t>
            </a:r>
            <a:r>
              <a:rPr sz="750" spc="-7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areaMeas);</a:t>
            </a:r>
            <a:endParaRPr sz="750" dirty="0">
              <a:latin typeface="Courier" charset="0"/>
              <a:cs typeface="Courier" charset="0"/>
            </a:endParaRPr>
          </a:p>
          <a:p>
            <a:pPr marL="384810">
              <a:lnSpc>
                <a:spcPts val="885"/>
              </a:lnSpc>
            </a:pPr>
            <a:r>
              <a:rPr sz="750" spc="-5" dirty="0">
                <a:latin typeface="Courier" charset="0"/>
                <a:cs typeface="Courier" charset="0"/>
              </a:rPr>
              <a:t>. .</a:t>
            </a:r>
            <a:r>
              <a:rPr sz="750" spc="-10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.</a:t>
            </a:r>
            <a:endParaRPr sz="750" dirty="0">
              <a:latin typeface="Courier" charset="0"/>
              <a:cs typeface="Courier" charset="0"/>
            </a:endParaRPr>
          </a:p>
          <a:p>
            <a:pPr marL="214629">
              <a:lnSpc>
                <a:spcPts val="885"/>
              </a:lnSpc>
            </a:pPr>
            <a:r>
              <a:rPr sz="750" spc="-5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  <a:p>
            <a:pPr marL="43815">
              <a:lnSpc>
                <a:spcPts val="890"/>
              </a:lnSpc>
            </a:pPr>
            <a:r>
              <a:rPr sz="750" spc="-5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7834" y="280833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2669" y="2701565"/>
            <a:ext cx="429069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20" dirty="0">
                <a:latin typeface="Arial"/>
                <a:cs typeface="Arial"/>
              </a:rPr>
              <a:t>An </a:t>
            </a:r>
            <a:r>
              <a:rPr sz="1200" spc="15" dirty="0">
                <a:latin typeface="Arial"/>
                <a:cs typeface="Arial"/>
              </a:rPr>
              <a:t>inner class </a:t>
            </a:r>
            <a:r>
              <a:rPr sz="1200" spc="10" dirty="0">
                <a:latin typeface="Arial"/>
                <a:cs typeface="Arial"/>
              </a:rPr>
              <a:t>is </a:t>
            </a:r>
            <a:r>
              <a:rPr sz="1200" spc="20" dirty="0">
                <a:latin typeface="Arial"/>
                <a:cs typeface="Arial"/>
              </a:rPr>
              <a:t>a </a:t>
            </a:r>
            <a:r>
              <a:rPr sz="1200" spc="15" dirty="0">
                <a:latin typeface="Arial"/>
                <a:cs typeface="Arial"/>
              </a:rPr>
              <a:t>class that </a:t>
            </a:r>
            <a:r>
              <a:rPr sz="1200" spc="10" dirty="0">
                <a:latin typeface="Arial"/>
                <a:cs typeface="Arial"/>
              </a:rPr>
              <a:t>is </a:t>
            </a:r>
            <a:r>
              <a:rPr sz="1200" spc="15" dirty="0">
                <a:latin typeface="Arial"/>
                <a:cs typeface="Arial"/>
              </a:rPr>
              <a:t>declared inside another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class.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8233" y="2917050"/>
            <a:ext cx="2042655" cy="19794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Inner</a:t>
            </a:r>
            <a:r>
              <a:rPr spc="-40" dirty="0"/>
              <a:t> </a:t>
            </a:r>
            <a:r>
              <a:rPr spc="140" dirty="0"/>
              <a:t>Classes</a:t>
            </a:r>
          </a:p>
        </p:txBody>
      </p:sp>
      <p:sp>
        <p:nvSpPr>
          <p:cNvPr id="3" name="object 3"/>
          <p:cNvSpPr/>
          <p:nvPr/>
        </p:nvSpPr>
        <p:spPr>
          <a:xfrm>
            <a:off x="677834" y="82271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7834" y="107540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2669" y="646089"/>
            <a:ext cx="5488305" cy="52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8200"/>
              </a:lnSpc>
            </a:pPr>
            <a:r>
              <a:rPr sz="1200" spc="20" dirty="0">
                <a:latin typeface="Arial"/>
                <a:cs typeface="Arial"/>
              </a:rPr>
              <a:t>You can </a:t>
            </a:r>
            <a:r>
              <a:rPr sz="1200" spc="15" dirty="0">
                <a:latin typeface="Arial"/>
                <a:cs typeface="Arial"/>
              </a:rPr>
              <a:t>declare inner class inside </a:t>
            </a:r>
            <a:r>
              <a:rPr sz="1200" spc="20" dirty="0">
                <a:latin typeface="Arial"/>
                <a:cs typeface="Arial"/>
              </a:rPr>
              <a:t>an </a:t>
            </a:r>
            <a:r>
              <a:rPr sz="1200" spc="15" dirty="0">
                <a:latin typeface="Arial"/>
                <a:cs typeface="Arial"/>
              </a:rPr>
              <a:t>enclosing class, but outside </a:t>
            </a:r>
            <a:r>
              <a:rPr sz="1200" spc="10" dirty="0">
                <a:latin typeface="Arial"/>
                <a:cs typeface="Arial"/>
              </a:rPr>
              <a:t>its </a:t>
            </a:r>
            <a:r>
              <a:rPr sz="1200" spc="15" dirty="0">
                <a:latin typeface="Arial"/>
                <a:cs typeface="Arial"/>
              </a:rPr>
              <a:t>methods.  </a:t>
            </a:r>
            <a:r>
              <a:rPr sz="1200" spc="10" dirty="0">
                <a:latin typeface="Arial"/>
                <a:cs typeface="Arial"/>
              </a:rPr>
              <a:t>It is </a:t>
            </a:r>
            <a:r>
              <a:rPr sz="1200" spc="15" dirty="0">
                <a:latin typeface="Arial"/>
                <a:cs typeface="Arial"/>
              </a:rPr>
              <a:t>available to </a:t>
            </a:r>
            <a:r>
              <a:rPr sz="1200" spc="10" dirty="0">
                <a:latin typeface="Arial"/>
                <a:cs typeface="Arial"/>
              </a:rPr>
              <a:t>all </a:t>
            </a:r>
            <a:r>
              <a:rPr sz="1200" spc="20" dirty="0">
                <a:latin typeface="Arial"/>
                <a:cs typeface="Arial"/>
              </a:rPr>
              <a:t>methods </a:t>
            </a:r>
            <a:r>
              <a:rPr sz="1200" spc="15" dirty="0">
                <a:latin typeface="Arial"/>
                <a:cs typeface="Arial"/>
              </a:rPr>
              <a:t>of enclosing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class: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 w="7019">
            <a:solidFill>
              <a:srgbClr val="CCCCC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43815">
              <a:lnSpc>
                <a:spcPts val="890"/>
              </a:lnSpc>
              <a:spcBef>
                <a:spcPts val="325"/>
              </a:spcBef>
            </a:pPr>
            <a:r>
              <a:rPr sz="750" spc="-5" dirty="0">
                <a:latin typeface="Courier" charset="0"/>
                <a:cs typeface="Courier" charset="0"/>
              </a:rPr>
              <a:t>public class</a:t>
            </a:r>
            <a:r>
              <a:rPr sz="750" spc="-90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MeasurerTester</a:t>
            </a:r>
            <a:endParaRPr sz="750" dirty="0">
              <a:latin typeface="Courier" charset="0"/>
              <a:cs typeface="Courier" charset="0"/>
            </a:endParaRPr>
          </a:p>
          <a:p>
            <a:pPr marL="43815">
              <a:lnSpc>
                <a:spcPts val="885"/>
              </a:lnSpc>
            </a:pPr>
            <a:r>
              <a:rPr sz="750" spc="-5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214629">
              <a:lnSpc>
                <a:spcPts val="885"/>
              </a:lnSpc>
            </a:pPr>
            <a:r>
              <a:rPr sz="750" spc="-5" dirty="0">
                <a:latin typeface="Courier" charset="0"/>
                <a:cs typeface="Courier" charset="0"/>
              </a:rPr>
              <a:t>class AreaMeasurer implements</a:t>
            </a:r>
            <a:r>
              <a:rPr sz="750" spc="-8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Measurer</a:t>
            </a:r>
            <a:endParaRPr sz="750" dirty="0">
              <a:latin typeface="Courier" charset="0"/>
              <a:cs typeface="Courier" charset="0"/>
            </a:endParaRPr>
          </a:p>
          <a:p>
            <a:pPr marL="214629">
              <a:lnSpc>
                <a:spcPts val="885"/>
              </a:lnSpc>
            </a:pPr>
            <a:r>
              <a:rPr sz="750" spc="-5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384810">
              <a:lnSpc>
                <a:spcPts val="885"/>
              </a:lnSpc>
            </a:pPr>
            <a:r>
              <a:rPr sz="750" spc="-5" dirty="0">
                <a:latin typeface="Courier" charset="0"/>
                <a:cs typeface="Courier" charset="0"/>
              </a:rPr>
              <a:t>. .</a:t>
            </a:r>
            <a:r>
              <a:rPr sz="750" spc="-10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.</a:t>
            </a:r>
            <a:endParaRPr sz="750" dirty="0">
              <a:latin typeface="Courier" charset="0"/>
              <a:cs typeface="Courier" charset="0"/>
            </a:endParaRPr>
          </a:p>
          <a:p>
            <a:pPr marL="214629">
              <a:lnSpc>
                <a:spcPts val="890"/>
              </a:lnSpc>
            </a:pPr>
            <a:r>
              <a:rPr sz="750" spc="-5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750" dirty="0">
              <a:latin typeface="Times New Roman"/>
              <a:cs typeface="Times New Roman"/>
            </a:endParaRPr>
          </a:p>
          <a:p>
            <a:pPr marL="214629">
              <a:lnSpc>
                <a:spcPts val="890"/>
              </a:lnSpc>
            </a:pPr>
            <a:r>
              <a:rPr sz="750" spc="-5" dirty="0">
                <a:latin typeface="Courier" charset="0"/>
                <a:cs typeface="Courier" charset="0"/>
              </a:rPr>
              <a:t>public static void main(String[]</a:t>
            </a:r>
            <a:r>
              <a:rPr sz="750" spc="-8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args)</a:t>
            </a:r>
            <a:endParaRPr sz="750" dirty="0">
              <a:latin typeface="Courier" charset="0"/>
              <a:cs typeface="Courier" charset="0"/>
            </a:endParaRPr>
          </a:p>
          <a:p>
            <a:pPr marL="214629">
              <a:lnSpc>
                <a:spcPts val="885"/>
              </a:lnSpc>
            </a:pPr>
            <a:r>
              <a:rPr sz="750" spc="-5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384810">
              <a:lnSpc>
                <a:spcPts val="885"/>
              </a:lnSpc>
            </a:pPr>
            <a:r>
              <a:rPr sz="750" spc="-5" dirty="0">
                <a:latin typeface="Courier" charset="0"/>
                <a:cs typeface="Courier" charset="0"/>
              </a:rPr>
              <a:t>Measurer areaMeas = new</a:t>
            </a:r>
            <a:r>
              <a:rPr sz="750" spc="-8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AreaMeasurer();</a:t>
            </a:r>
            <a:endParaRPr sz="750" dirty="0">
              <a:latin typeface="Courier" charset="0"/>
              <a:cs typeface="Courier" charset="0"/>
            </a:endParaRPr>
          </a:p>
          <a:p>
            <a:pPr marL="384810">
              <a:lnSpc>
                <a:spcPts val="885"/>
              </a:lnSpc>
            </a:pPr>
            <a:r>
              <a:rPr sz="750" spc="-5" dirty="0">
                <a:latin typeface="Courier" charset="0"/>
                <a:cs typeface="Courier" charset="0"/>
              </a:rPr>
              <a:t>double averageArea = Data.average(rects,</a:t>
            </a:r>
            <a:r>
              <a:rPr sz="750" spc="-7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areaMeas);</a:t>
            </a:r>
            <a:endParaRPr sz="750" dirty="0">
              <a:latin typeface="Courier" charset="0"/>
              <a:cs typeface="Courier" charset="0"/>
            </a:endParaRPr>
          </a:p>
          <a:p>
            <a:pPr marL="384810">
              <a:lnSpc>
                <a:spcPts val="885"/>
              </a:lnSpc>
            </a:pPr>
            <a:r>
              <a:rPr sz="750" spc="-5" dirty="0">
                <a:latin typeface="Courier" charset="0"/>
                <a:cs typeface="Courier" charset="0"/>
              </a:rPr>
              <a:t>. .</a:t>
            </a:r>
            <a:r>
              <a:rPr sz="750" spc="-10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.</a:t>
            </a:r>
            <a:endParaRPr sz="750" dirty="0">
              <a:latin typeface="Courier" charset="0"/>
              <a:cs typeface="Courier" charset="0"/>
            </a:endParaRPr>
          </a:p>
          <a:p>
            <a:pPr marL="214629">
              <a:lnSpc>
                <a:spcPts val="885"/>
              </a:lnSpc>
            </a:pPr>
            <a:r>
              <a:rPr sz="750" spc="-5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  <a:p>
            <a:pPr marL="43815">
              <a:lnSpc>
                <a:spcPts val="890"/>
              </a:lnSpc>
            </a:pPr>
            <a:r>
              <a:rPr sz="750" spc="-5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7834" y="306888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02669" y="2962122"/>
            <a:ext cx="517334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Compiler turns </a:t>
            </a:r>
            <a:r>
              <a:rPr sz="1200" spc="20" dirty="0">
                <a:latin typeface="Arial"/>
                <a:cs typeface="Arial"/>
              </a:rPr>
              <a:t>an </a:t>
            </a:r>
            <a:r>
              <a:rPr sz="1200" spc="15" dirty="0">
                <a:latin typeface="Arial"/>
                <a:cs typeface="Arial"/>
              </a:rPr>
              <a:t>inner class into </a:t>
            </a:r>
            <a:r>
              <a:rPr sz="1200" spc="20" dirty="0">
                <a:latin typeface="Arial"/>
                <a:cs typeface="Arial"/>
              </a:rPr>
              <a:t>a </a:t>
            </a:r>
            <a:r>
              <a:rPr sz="1200" spc="15" dirty="0">
                <a:latin typeface="Arial"/>
                <a:cs typeface="Arial"/>
              </a:rPr>
              <a:t>regular class </a:t>
            </a:r>
            <a:r>
              <a:rPr sz="1200" spc="10" dirty="0">
                <a:latin typeface="Arial"/>
                <a:cs typeface="Arial"/>
              </a:rPr>
              <a:t>file </a:t>
            </a:r>
            <a:r>
              <a:rPr sz="1200" spc="15" dirty="0">
                <a:latin typeface="Arial"/>
                <a:cs typeface="Arial"/>
              </a:rPr>
              <a:t>with </a:t>
            </a:r>
            <a:r>
              <a:rPr sz="1200" spc="20" dirty="0">
                <a:latin typeface="Arial"/>
                <a:cs typeface="Arial"/>
              </a:rPr>
              <a:t>a </a:t>
            </a:r>
            <a:r>
              <a:rPr sz="1200" spc="15" dirty="0">
                <a:latin typeface="Arial"/>
                <a:cs typeface="Arial"/>
              </a:rPr>
              <a:t>strange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name: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1729" y="3226822"/>
            <a:ext cx="5580380" cy="157094"/>
          </a:xfrm>
          <a:prstGeom prst="rect">
            <a:avLst/>
          </a:prstGeom>
          <a:ln w="7019">
            <a:solidFill>
              <a:srgbClr val="CCCCC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25"/>
              </a:spcBef>
            </a:pPr>
            <a:r>
              <a:rPr sz="750" spc="-5" dirty="0">
                <a:latin typeface="Courier" charset="0"/>
                <a:cs typeface="Courier" charset="0"/>
              </a:rPr>
              <a:t>MeasurerTester$1AreaMeasurer.class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7834" y="360235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02669" y="3460841"/>
            <a:ext cx="5339080" cy="4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000"/>
              </a:lnSpc>
            </a:pPr>
            <a:r>
              <a:rPr sz="1200" spc="15" dirty="0">
                <a:latin typeface="Arial"/>
                <a:cs typeface="Arial"/>
              </a:rPr>
              <a:t>Inner classes are </a:t>
            </a:r>
            <a:r>
              <a:rPr sz="1200" spc="20" dirty="0">
                <a:latin typeface="Arial"/>
                <a:cs typeface="Arial"/>
              </a:rPr>
              <a:t>commonly used </a:t>
            </a:r>
            <a:r>
              <a:rPr sz="1200" spc="10" dirty="0">
                <a:latin typeface="Arial"/>
                <a:cs typeface="Arial"/>
              </a:rPr>
              <a:t>for utility </a:t>
            </a:r>
            <a:r>
              <a:rPr sz="1200" spc="15" dirty="0">
                <a:latin typeface="Arial"/>
                <a:cs typeface="Arial"/>
              </a:rPr>
              <a:t>classes that should not </a:t>
            </a:r>
            <a:r>
              <a:rPr sz="1200" spc="20" dirty="0">
                <a:latin typeface="Arial"/>
                <a:cs typeface="Arial"/>
              </a:rPr>
              <a:t>be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visible  elsewhere </a:t>
            </a:r>
            <a:r>
              <a:rPr sz="1200" spc="10" dirty="0">
                <a:latin typeface="Arial"/>
                <a:cs typeface="Arial"/>
              </a:rPr>
              <a:t>in </a:t>
            </a:r>
            <a:r>
              <a:rPr sz="1200" spc="2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program.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Self </a:t>
            </a:r>
            <a:r>
              <a:rPr spc="90" dirty="0"/>
              <a:t>Check</a:t>
            </a:r>
            <a:r>
              <a:rPr spc="-85" dirty="0"/>
              <a:t> </a:t>
            </a:r>
            <a:r>
              <a:rPr spc="30" dirty="0"/>
              <a:t>10.21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6864" y="698385"/>
            <a:ext cx="5671820" cy="667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20" dirty="0">
                <a:latin typeface="Arial"/>
                <a:cs typeface="Arial"/>
              </a:rPr>
              <a:t>Why </a:t>
            </a:r>
            <a:r>
              <a:rPr sz="1000" spc="15" dirty="0">
                <a:latin typeface="Arial"/>
                <a:cs typeface="Arial"/>
              </a:rPr>
              <a:t>would you use an </a:t>
            </a:r>
            <a:r>
              <a:rPr sz="1000" spc="10" dirty="0">
                <a:latin typeface="Arial"/>
                <a:cs typeface="Arial"/>
              </a:rPr>
              <a:t>inner class instead of </a:t>
            </a:r>
            <a:r>
              <a:rPr sz="1000" spc="15" dirty="0">
                <a:latin typeface="Arial"/>
                <a:cs typeface="Arial"/>
              </a:rPr>
              <a:t>a </a:t>
            </a:r>
            <a:r>
              <a:rPr sz="1000" spc="10" dirty="0">
                <a:latin typeface="Arial"/>
                <a:cs typeface="Arial"/>
              </a:rPr>
              <a:t>regular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class?</a:t>
            </a:r>
            <a:endParaRPr sz="1000" dirty="0">
              <a:latin typeface="Arial"/>
              <a:cs typeface="Arial"/>
            </a:endParaRPr>
          </a:p>
          <a:p>
            <a:pPr marL="248285" marR="5080">
              <a:lnSpc>
                <a:spcPct val="119000"/>
              </a:lnSpc>
              <a:spcBef>
                <a:spcPts val="480"/>
              </a:spcBef>
            </a:pPr>
            <a:r>
              <a:rPr sz="1200" b="1" spc="20" dirty="0">
                <a:latin typeface="Arial"/>
                <a:cs typeface="Arial"/>
              </a:rPr>
              <a:t>Answer: </a:t>
            </a:r>
            <a:r>
              <a:rPr sz="1200" spc="15" dirty="0">
                <a:latin typeface="Arial"/>
                <a:cs typeface="Arial"/>
              </a:rPr>
              <a:t>Inner classes are convenient </a:t>
            </a:r>
            <a:r>
              <a:rPr sz="1200" spc="10" dirty="0">
                <a:latin typeface="Arial"/>
                <a:cs typeface="Arial"/>
              </a:rPr>
              <a:t>for </a:t>
            </a:r>
            <a:r>
              <a:rPr sz="1200" spc="15" dirty="0">
                <a:latin typeface="Arial"/>
                <a:cs typeface="Arial"/>
              </a:rPr>
              <a:t>insignificant classes. Also, </a:t>
            </a:r>
            <a:r>
              <a:rPr sz="1200" spc="10" dirty="0">
                <a:latin typeface="Arial"/>
                <a:cs typeface="Arial"/>
              </a:rPr>
              <a:t>their  </a:t>
            </a:r>
            <a:r>
              <a:rPr sz="1200" spc="20" dirty="0">
                <a:latin typeface="Arial"/>
                <a:cs typeface="Arial"/>
              </a:rPr>
              <a:t>methods can </a:t>
            </a:r>
            <a:r>
              <a:rPr sz="1200" spc="15" dirty="0">
                <a:latin typeface="Arial"/>
                <a:cs typeface="Arial"/>
              </a:rPr>
              <a:t>access local </a:t>
            </a:r>
            <a:r>
              <a:rPr sz="1200" spc="20" dirty="0">
                <a:latin typeface="Arial"/>
                <a:cs typeface="Arial"/>
              </a:rPr>
              <a:t>and </a:t>
            </a:r>
            <a:r>
              <a:rPr sz="1200" spc="15" dirty="0">
                <a:latin typeface="Arial"/>
                <a:cs typeface="Arial"/>
              </a:rPr>
              <a:t>instance variables from the surrounding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scope.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Self </a:t>
            </a:r>
            <a:r>
              <a:rPr spc="90" dirty="0"/>
              <a:t>Check</a:t>
            </a:r>
            <a:r>
              <a:rPr spc="-85" dirty="0"/>
              <a:t> </a:t>
            </a:r>
            <a:r>
              <a:rPr spc="30" dirty="0"/>
              <a:t>10.22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6864" y="698807"/>
            <a:ext cx="5391785" cy="667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20" dirty="0">
                <a:latin typeface="Arial"/>
                <a:cs typeface="Arial"/>
              </a:rPr>
              <a:t>When </a:t>
            </a:r>
            <a:r>
              <a:rPr sz="1000" spc="15" dirty="0">
                <a:latin typeface="Arial"/>
                <a:cs typeface="Arial"/>
              </a:rPr>
              <a:t>would you place an </a:t>
            </a:r>
            <a:r>
              <a:rPr sz="1000" spc="10" dirty="0">
                <a:latin typeface="Arial"/>
                <a:cs typeface="Arial"/>
              </a:rPr>
              <a:t>inner class inside </a:t>
            </a:r>
            <a:r>
              <a:rPr sz="1000" spc="15" dirty="0">
                <a:latin typeface="Arial"/>
                <a:cs typeface="Arial"/>
              </a:rPr>
              <a:t>a </a:t>
            </a:r>
            <a:r>
              <a:rPr sz="1000" spc="10" dirty="0">
                <a:latin typeface="Arial"/>
                <a:cs typeface="Arial"/>
              </a:rPr>
              <a:t>class but outside </a:t>
            </a:r>
            <a:r>
              <a:rPr sz="1000" spc="15" dirty="0">
                <a:latin typeface="Arial"/>
                <a:cs typeface="Arial"/>
              </a:rPr>
              <a:t>any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methods?</a:t>
            </a:r>
            <a:endParaRPr sz="1000" dirty="0">
              <a:latin typeface="Arial"/>
              <a:cs typeface="Arial"/>
            </a:endParaRPr>
          </a:p>
          <a:p>
            <a:pPr marL="248285" marR="5080">
              <a:lnSpc>
                <a:spcPct val="119000"/>
              </a:lnSpc>
              <a:spcBef>
                <a:spcPts val="480"/>
              </a:spcBef>
            </a:pPr>
            <a:r>
              <a:rPr sz="1200" b="1" spc="20" dirty="0">
                <a:latin typeface="Arial"/>
                <a:cs typeface="Arial"/>
              </a:rPr>
              <a:t>Answer: </a:t>
            </a:r>
            <a:r>
              <a:rPr sz="1200" spc="20" dirty="0">
                <a:latin typeface="Arial"/>
                <a:cs typeface="Arial"/>
              </a:rPr>
              <a:t>When </a:t>
            </a:r>
            <a:r>
              <a:rPr sz="1200" spc="15" dirty="0">
                <a:latin typeface="Arial"/>
                <a:cs typeface="Arial"/>
              </a:rPr>
              <a:t>the inner class </a:t>
            </a:r>
            <a:r>
              <a:rPr sz="1200" spc="10" dirty="0">
                <a:latin typeface="Arial"/>
                <a:cs typeface="Arial"/>
              </a:rPr>
              <a:t>is </a:t>
            </a:r>
            <a:r>
              <a:rPr sz="1200" spc="20" dirty="0">
                <a:latin typeface="Arial"/>
                <a:cs typeface="Arial"/>
              </a:rPr>
              <a:t>needed by more </a:t>
            </a:r>
            <a:r>
              <a:rPr sz="1200" spc="15" dirty="0">
                <a:latin typeface="Arial"/>
                <a:cs typeface="Arial"/>
              </a:rPr>
              <a:t>than </a:t>
            </a:r>
            <a:r>
              <a:rPr sz="1200" spc="20" dirty="0">
                <a:latin typeface="Arial"/>
                <a:cs typeface="Arial"/>
              </a:rPr>
              <a:t>one method </a:t>
            </a:r>
            <a:r>
              <a:rPr sz="1200" spc="15" dirty="0">
                <a:latin typeface="Arial"/>
                <a:cs typeface="Arial"/>
              </a:rPr>
              <a:t>of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the  classes.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Self </a:t>
            </a:r>
            <a:r>
              <a:rPr spc="90" dirty="0"/>
              <a:t>Check</a:t>
            </a:r>
            <a:r>
              <a:rPr spc="-85" dirty="0"/>
              <a:t> </a:t>
            </a:r>
            <a:r>
              <a:rPr spc="30" dirty="0"/>
              <a:t>10.23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6864" y="704978"/>
            <a:ext cx="6088380" cy="674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20" dirty="0">
                <a:latin typeface="Arial"/>
                <a:cs typeface="Arial"/>
              </a:rPr>
              <a:t>How </a:t>
            </a:r>
            <a:r>
              <a:rPr sz="1000" spc="15" dirty="0">
                <a:latin typeface="Arial"/>
                <a:cs typeface="Arial"/>
              </a:rPr>
              <a:t>many </a:t>
            </a:r>
            <a:r>
              <a:rPr sz="1000" spc="10" dirty="0">
                <a:latin typeface="Arial"/>
                <a:cs typeface="Arial"/>
              </a:rPr>
              <a:t>class files </a:t>
            </a:r>
            <a:r>
              <a:rPr sz="1000" spc="15" dirty="0">
                <a:latin typeface="Arial"/>
                <a:cs typeface="Arial"/>
              </a:rPr>
              <a:t>are produced when you compile </a:t>
            </a:r>
            <a:r>
              <a:rPr sz="1000" spc="10" dirty="0">
                <a:latin typeface="Arial"/>
                <a:cs typeface="Arial"/>
              </a:rPr>
              <a:t>the </a:t>
            </a:r>
            <a:r>
              <a:rPr sz="1000" spc="15" dirty="0">
                <a:latin typeface="Courier" charset="0"/>
                <a:cs typeface="Courier" charset="0"/>
              </a:rPr>
              <a:t>MeasurerTester</a:t>
            </a:r>
            <a:r>
              <a:rPr sz="1000" spc="-330" dirty="0">
                <a:latin typeface="Courier" charset="0"/>
                <a:cs typeface="Courier" charset="0"/>
              </a:rPr>
              <a:t> </a:t>
            </a:r>
            <a:r>
              <a:rPr sz="1000" spc="15" dirty="0">
                <a:latin typeface="Arial"/>
                <a:cs typeface="Arial"/>
              </a:rPr>
              <a:t>program from </a:t>
            </a:r>
            <a:r>
              <a:rPr sz="1000" spc="10" dirty="0">
                <a:latin typeface="Arial"/>
                <a:cs typeface="Arial"/>
              </a:rPr>
              <a:t>this section?</a:t>
            </a:r>
            <a:endParaRPr sz="1000" dirty="0">
              <a:latin typeface="Arial"/>
              <a:cs typeface="Arial"/>
            </a:endParaRPr>
          </a:p>
          <a:p>
            <a:pPr marL="248285">
              <a:lnSpc>
                <a:spcPct val="100000"/>
              </a:lnSpc>
              <a:spcBef>
                <a:spcPts val="755"/>
              </a:spcBef>
            </a:pPr>
            <a:r>
              <a:rPr sz="1200" b="1" spc="20" dirty="0">
                <a:latin typeface="Arial"/>
                <a:cs typeface="Arial"/>
              </a:rPr>
              <a:t>Answer: </a:t>
            </a:r>
            <a:r>
              <a:rPr sz="1200" spc="15" dirty="0">
                <a:latin typeface="Arial"/>
                <a:cs typeface="Arial"/>
              </a:rPr>
              <a:t>Four: </a:t>
            </a:r>
            <a:r>
              <a:rPr sz="1200" spc="20" dirty="0">
                <a:latin typeface="Arial"/>
                <a:cs typeface="Arial"/>
              </a:rPr>
              <a:t>one </a:t>
            </a:r>
            <a:r>
              <a:rPr sz="1200" spc="10" dirty="0">
                <a:latin typeface="Arial"/>
                <a:cs typeface="Arial"/>
              </a:rPr>
              <a:t>for </a:t>
            </a:r>
            <a:r>
              <a:rPr sz="1200" spc="15" dirty="0">
                <a:latin typeface="Arial"/>
                <a:cs typeface="Arial"/>
              </a:rPr>
              <a:t>the outer class, </a:t>
            </a:r>
            <a:r>
              <a:rPr sz="1200" spc="20" dirty="0">
                <a:latin typeface="Arial"/>
                <a:cs typeface="Arial"/>
              </a:rPr>
              <a:t>one </a:t>
            </a:r>
            <a:r>
              <a:rPr sz="1200" spc="10" dirty="0">
                <a:latin typeface="Arial"/>
                <a:cs typeface="Arial"/>
              </a:rPr>
              <a:t>for </a:t>
            </a:r>
            <a:r>
              <a:rPr sz="1200" spc="15" dirty="0">
                <a:latin typeface="Arial"/>
                <a:cs typeface="Arial"/>
              </a:rPr>
              <a:t>the inner class, </a:t>
            </a:r>
            <a:r>
              <a:rPr sz="1200" spc="20" dirty="0">
                <a:latin typeface="Arial"/>
                <a:cs typeface="Arial"/>
              </a:rPr>
              <a:t>and </a:t>
            </a:r>
            <a:r>
              <a:rPr sz="1200" spc="15" dirty="0">
                <a:latin typeface="Arial"/>
                <a:cs typeface="Arial"/>
              </a:rPr>
              <a:t>two </a:t>
            </a:r>
            <a:r>
              <a:rPr sz="1200" spc="10" dirty="0">
                <a:latin typeface="Arial"/>
                <a:cs typeface="Arial"/>
              </a:rPr>
              <a:t>for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the</a:t>
            </a:r>
            <a:endParaRPr sz="1200" dirty="0">
              <a:latin typeface="Arial"/>
              <a:cs typeface="Arial"/>
            </a:endParaRPr>
          </a:p>
          <a:p>
            <a:pPr marL="248285">
              <a:lnSpc>
                <a:spcPct val="100000"/>
              </a:lnSpc>
              <a:spcBef>
                <a:spcPts val="325"/>
              </a:spcBef>
            </a:pPr>
            <a:r>
              <a:rPr sz="1200" spc="20" dirty="0">
                <a:latin typeface="Courier" charset="0"/>
                <a:cs typeface="Courier" charset="0"/>
              </a:rPr>
              <a:t>Data</a:t>
            </a:r>
            <a:r>
              <a:rPr sz="1200" spc="-395" dirty="0">
                <a:latin typeface="Courier" charset="0"/>
                <a:cs typeface="Courier" charset="0"/>
              </a:rPr>
              <a:t> </a:t>
            </a:r>
            <a:r>
              <a:rPr sz="1200" spc="20" dirty="0">
                <a:latin typeface="Arial"/>
                <a:cs typeface="Arial"/>
              </a:rPr>
              <a:t>and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20" dirty="0">
                <a:latin typeface="Courier" charset="0"/>
                <a:cs typeface="Courier" charset="0"/>
              </a:rPr>
              <a:t>Measurer</a:t>
            </a:r>
            <a:r>
              <a:rPr sz="1200" spc="-395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classes.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0" dirty="0"/>
              <a:t>Mock</a:t>
            </a:r>
            <a:r>
              <a:rPr spc="-65" dirty="0"/>
              <a:t> </a:t>
            </a:r>
            <a:r>
              <a:rPr spc="80" dirty="0"/>
              <a:t>Objects</a:t>
            </a:r>
          </a:p>
        </p:txBody>
      </p:sp>
      <p:sp>
        <p:nvSpPr>
          <p:cNvPr id="3" name="object 3"/>
          <p:cNvSpPr/>
          <p:nvPr/>
        </p:nvSpPr>
        <p:spPr>
          <a:xfrm>
            <a:off x="677834" y="82186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7834" y="107455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7834" y="155186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02669" y="715096"/>
            <a:ext cx="5671820" cy="1366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Problem: </a:t>
            </a:r>
            <a:r>
              <a:rPr sz="1200" spc="20" dirty="0">
                <a:latin typeface="Arial"/>
                <a:cs typeface="Arial"/>
              </a:rPr>
              <a:t>Want </a:t>
            </a:r>
            <a:r>
              <a:rPr sz="1200" spc="15" dirty="0">
                <a:latin typeface="Arial"/>
                <a:cs typeface="Arial"/>
              </a:rPr>
              <a:t>to test </a:t>
            </a:r>
            <a:r>
              <a:rPr sz="1200" spc="20" dirty="0">
                <a:latin typeface="Arial"/>
                <a:cs typeface="Arial"/>
              </a:rPr>
              <a:t>a </a:t>
            </a:r>
            <a:r>
              <a:rPr sz="1200" spc="15" dirty="0">
                <a:latin typeface="Arial"/>
                <a:cs typeface="Arial"/>
              </a:rPr>
              <a:t>class before the entire </a:t>
            </a:r>
            <a:r>
              <a:rPr sz="1200" spc="20" dirty="0">
                <a:latin typeface="Arial"/>
                <a:cs typeface="Arial"/>
              </a:rPr>
              <a:t>program has been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completed.</a:t>
            </a:r>
            <a:endParaRPr sz="1200">
              <a:latin typeface="Arial"/>
              <a:cs typeface="Arial"/>
            </a:endParaRPr>
          </a:p>
          <a:p>
            <a:pPr marL="12700" marR="83820">
              <a:lnSpc>
                <a:spcPct val="119000"/>
              </a:lnSpc>
              <a:spcBef>
                <a:spcPts val="275"/>
              </a:spcBef>
            </a:pPr>
            <a:r>
              <a:rPr sz="1200" spc="25" dirty="0">
                <a:latin typeface="Arial"/>
                <a:cs typeface="Arial"/>
              </a:rPr>
              <a:t>A </a:t>
            </a:r>
            <a:r>
              <a:rPr sz="1200" b="1" spc="20" dirty="0">
                <a:latin typeface="Arial"/>
                <a:cs typeface="Arial"/>
              </a:rPr>
              <a:t>mock </a:t>
            </a:r>
            <a:r>
              <a:rPr sz="1200" b="1" spc="15" dirty="0">
                <a:latin typeface="Arial"/>
                <a:cs typeface="Arial"/>
              </a:rPr>
              <a:t>object </a:t>
            </a:r>
            <a:r>
              <a:rPr sz="1200" spc="15" dirty="0">
                <a:latin typeface="Arial"/>
                <a:cs typeface="Arial"/>
              </a:rPr>
              <a:t>provides the </a:t>
            </a:r>
            <a:r>
              <a:rPr sz="1200" spc="20" dirty="0">
                <a:latin typeface="Arial"/>
                <a:cs typeface="Arial"/>
              </a:rPr>
              <a:t>same </a:t>
            </a:r>
            <a:r>
              <a:rPr sz="1200" spc="15" dirty="0">
                <a:latin typeface="Arial"/>
                <a:cs typeface="Arial"/>
              </a:rPr>
              <a:t>services </a:t>
            </a:r>
            <a:r>
              <a:rPr sz="1200" spc="20" dirty="0">
                <a:latin typeface="Arial"/>
                <a:cs typeface="Arial"/>
              </a:rPr>
              <a:t>as </a:t>
            </a:r>
            <a:r>
              <a:rPr sz="1200" spc="15" dirty="0">
                <a:latin typeface="Arial"/>
                <a:cs typeface="Arial"/>
              </a:rPr>
              <a:t>another object, but </a:t>
            </a:r>
            <a:r>
              <a:rPr sz="1200" spc="10" dirty="0">
                <a:latin typeface="Arial"/>
                <a:cs typeface="Arial"/>
              </a:rPr>
              <a:t>in </a:t>
            </a:r>
            <a:r>
              <a:rPr sz="1200" spc="2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simplified  </a:t>
            </a:r>
            <a:r>
              <a:rPr sz="1200" spc="20" dirty="0">
                <a:latin typeface="Arial"/>
                <a:cs typeface="Arial"/>
              </a:rPr>
              <a:t>manner.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  <a:spcBef>
                <a:spcPts val="330"/>
              </a:spcBef>
            </a:pPr>
            <a:r>
              <a:rPr sz="1200" spc="10" dirty="0">
                <a:latin typeface="Arial"/>
                <a:cs typeface="Arial"/>
              </a:rPr>
              <a:t>If </a:t>
            </a:r>
            <a:r>
              <a:rPr sz="1200" spc="20" dirty="0">
                <a:latin typeface="Arial"/>
                <a:cs typeface="Arial"/>
              </a:rPr>
              <a:t>you </a:t>
            </a:r>
            <a:r>
              <a:rPr sz="1200" spc="10" dirty="0">
                <a:latin typeface="Arial"/>
                <a:cs typeface="Arial"/>
              </a:rPr>
              <a:t>just </a:t>
            </a:r>
            <a:r>
              <a:rPr sz="1200" spc="20" dirty="0">
                <a:latin typeface="Arial"/>
                <a:cs typeface="Arial"/>
              </a:rPr>
              <a:t>want </a:t>
            </a:r>
            <a:r>
              <a:rPr sz="1200" spc="15" dirty="0">
                <a:latin typeface="Arial"/>
                <a:cs typeface="Arial"/>
              </a:rPr>
              <a:t>to practice arranging the Christmas decorations, </a:t>
            </a:r>
            <a:r>
              <a:rPr sz="1200" spc="20" dirty="0">
                <a:latin typeface="Arial"/>
                <a:cs typeface="Arial"/>
              </a:rPr>
              <a:t>you </a:t>
            </a:r>
            <a:r>
              <a:rPr sz="1200" spc="15" dirty="0">
                <a:latin typeface="Arial"/>
                <a:cs typeface="Arial"/>
              </a:rPr>
              <a:t>don’t </a:t>
            </a:r>
            <a:r>
              <a:rPr sz="1200" spc="20" dirty="0">
                <a:latin typeface="Arial"/>
                <a:cs typeface="Arial"/>
              </a:rPr>
              <a:t>need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a  </a:t>
            </a:r>
            <a:r>
              <a:rPr sz="1200" spc="15" dirty="0">
                <a:latin typeface="Arial"/>
                <a:cs typeface="Arial"/>
              </a:rPr>
              <a:t>real tree. Similarly, </a:t>
            </a:r>
            <a:r>
              <a:rPr sz="1200" spc="20" dirty="0">
                <a:latin typeface="Arial"/>
                <a:cs typeface="Arial"/>
              </a:rPr>
              <a:t>when you </a:t>
            </a:r>
            <a:r>
              <a:rPr sz="1200" spc="15" dirty="0">
                <a:latin typeface="Arial"/>
                <a:cs typeface="Arial"/>
              </a:rPr>
              <a:t>develop </a:t>
            </a:r>
            <a:r>
              <a:rPr sz="1200" spc="20" dirty="0">
                <a:latin typeface="Arial"/>
                <a:cs typeface="Arial"/>
              </a:rPr>
              <a:t>a </a:t>
            </a:r>
            <a:r>
              <a:rPr sz="1200" spc="15" dirty="0">
                <a:latin typeface="Arial"/>
                <a:cs typeface="Arial"/>
              </a:rPr>
              <a:t>computer program, </a:t>
            </a:r>
            <a:r>
              <a:rPr sz="1200" spc="20" dirty="0">
                <a:latin typeface="Arial"/>
                <a:cs typeface="Arial"/>
              </a:rPr>
              <a:t>you can use mock  </a:t>
            </a:r>
            <a:r>
              <a:rPr sz="1200" spc="15" dirty="0">
                <a:latin typeface="Arial"/>
                <a:cs typeface="Arial"/>
              </a:rPr>
              <a:t>objects to test parts of your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program.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8233" y="2095766"/>
            <a:ext cx="1200325" cy="1881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>
                <a:solidFill>
                  <a:srgbClr val="125859"/>
                </a:solidFill>
              </a:rPr>
              <a:t>Syntax </a:t>
            </a:r>
            <a:r>
              <a:rPr spc="15" dirty="0">
                <a:solidFill>
                  <a:srgbClr val="125859"/>
                </a:solidFill>
              </a:rPr>
              <a:t>10.1 </a:t>
            </a:r>
            <a:r>
              <a:rPr spc="100" dirty="0"/>
              <a:t>Declaring an</a:t>
            </a:r>
            <a:r>
              <a:rPr spc="-125" dirty="0"/>
              <a:t> </a:t>
            </a:r>
            <a:r>
              <a:rPr spc="50" dirty="0"/>
              <a:t>Interface</a:t>
            </a:r>
          </a:p>
        </p:txBody>
      </p:sp>
      <p:sp>
        <p:nvSpPr>
          <p:cNvPr id="3" name="object 3"/>
          <p:cNvSpPr/>
          <p:nvPr/>
        </p:nvSpPr>
        <p:spPr>
          <a:xfrm>
            <a:off x="712941" y="733996"/>
            <a:ext cx="6373658" cy="1726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0" dirty="0"/>
              <a:t>Mock</a:t>
            </a:r>
            <a:r>
              <a:rPr spc="-65" dirty="0"/>
              <a:t> </a:t>
            </a:r>
            <a:r>
              <a:rPr spc="80" dirty="0"/>
              <a:t>Objects</a:t>
            </a:r>
          </a:p>
        </p:txBody>
      </p:sp>
      <p:sp>
        <p:nvSpPr>
          <p:cNvPr id="3" name="object 3"/>
          <p:cNvSpPr/>
          <p:nvPr/>
        </p:nvSpPr>
        <p:spPr>
          <a:xfrm>
            <a:off x="677834" y="82930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2669" y="680840"/>
            <a:ext cx="5468620" cy="467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800"/>
              </a:lnSpc>
            </a:pPr>
            <a:r>
              <a:rPr sz="1200" b="1" spc="20" dirty="0">
                <a:latin typeface="Arial"/>
                <a:cs typeface="Arial"/>
              </a:rPr>
              <a:t>Example: </a:t>
            </a:r>
            <a:r>
              <a:rPr sz="1200" spc="20" dirty="0">
                <a:latin typeface="Arial"/>
                <a:cs typeface="Arial"/>
              </a:rPr>
              <a:t>a </a:t>
            </a:r>
            <a:r>
              <a:rPr sz="1200" spc="15" dirty="0">
                <a:latin typeface="Arial"/>
                <a:cs typeface="Arial"/>
              </a:rPr>
              <a:t>grade </a:t>
            </a:r>
            <a:r>
              <a:rPr sz="1200" spc="20" dirty="0">
                <a:latin typeface="Arial"/>
                <a:cs typeface="Arial"/>
              </a:rPr>
              <a:t>book </a:t>
            </a:r>
            <a:r>
              <a:rPr sz="1200" spc="15" dirty="0">
                <a:latin typeface="Arial"/>
                <a:cs typeface="Arial"/>
              </a:rPr>
              <a:t>application, </a:t>
            </a:r>
            <a:r>
              <a:rPr sz="1200" spc="20" dirty="0">
                <a:latin typeface="Courier" charset="0"/>
                <a:cs typeface="Courier" charset="0"/>
              </a:rPr>
              <a:t>GradingProgram</a:t>
            </a:r>
            <a:r>
              <a:rPr sz="1200" spc="20" dirty="0">
                <a:latin typeface="Arial"/>
                <a:cs typeface="Arial"/>
              </a:rPr>
              <a:t>, manages </a:t>
            </a:r>
            <a:r>
              <a:rPr sz="1200" spc="15" dirty="0">
                <a:latin typeface="Arial"/>
                <a:cs typeface="Arial"/>
              </a:rPr>
              <a:t>quiz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scores  using class </a:t>
            </a:r>
            <a:r>
              <a:rPr sz="1200" spc="20" dirty="0">
                <a:latin typeface="Courier" charset="0"/>
                <a:cs typeface="Courier" charset="0"/>
              </a:rPr>
              <a:t>GradeBook</a:t>
            </a:r>
            <a:r>
              <a:rPr sz="1200" spc="-405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with methods: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1729" y="1204834"/>
            <a:ext cx="5580380" cy="393698"/>
          </a:xfrm>
          <a:prstGeom prst="rect">
            <a:avLst/>
          </a:prstGeom>
          <a:ln w="7019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 marR="2735580">
              <a:lnSpc>
                <a:spcPts val="880"/>
              </a:lnSpc>
              <a:spcBef>
                <a:spcPts val="370"/>
              </a:spcBef>
            </a:pPr>
            <a:r>
              <a:rPr sz="750" spc="-5" dirty="0">
                <a:latin typeface="Courier" charset="0"/>
                <a:cs typeface="Courier" charset="0"/>
              </a:rPr>
              <a:t>public void addScore(int studentId, double</a:t>
            </a:r>
            <a:r>
              <a:rPr sz="750" spc="-7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score)  public double getAverageScore(int studentId)  public void save(String</a:t>
            </a:r>
            <a:r>
              <a:rPr sz="750" spc="-8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filename)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7834" y="181200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7834" y="229633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71893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pc="20" dirty="0"/>
              <a:t>Want </a:t>
            </a:r>
            <a:r>
              <a:rPr spc="15" dirty="0"/>
              <a:t>to test </a:t>
            </a:r>
            <a:r>
              <a:rPr spc="20" dirty="0">
                <a:latin typeface="Courier" charset="0"/>
                <a:cs typeface="Courier" charset="0"/>
              </a:rPr>
              <a:t>GradingProgram</a:t>
            </a:r>
            <a:r>
              <a:rPr spc="-380" dirty="0">
                <a:latin typeface="Courier" charset="0"/>
                <a:cs typeface="Courier" charset="0"/>
              </a:rPr>
              <a:t> </a:t>
            </a:r>
            <a:r>
              <a:rPr spc="15" dirty="0"/>
              <a:t>without having </a:t>
            </a:r>
            <a:r>
              <a:rPr spc="20" dirty="0"/>
              <a:t>a </a:t>
            </a:r>
            <a:r>
              <a:rPr spc="10" dirty="0"/>
              <a:t>fully </a:t>
            </a:r>
            <a:r>
              <a:rPr spc="15" dirty="0"/>
              <a:t>functional </a:t>
            </a:r>
            <a:r>
              <a:rPr spc="20" dirty="0">
                <a:latin typeface="Courier" charset="0"/>
                <a:cs typeface="Courier" charset="0"/>
              </a:rPr>
              <a:t>GradeBook</a:t>
            </a:r>
          </a:p>
          <a:p>
            <a:pPr>
              <a:lnSpc>
                <a:spcPct val="100000"/>
              </a:lnSpc>
              <a:spcBef>
                <a:spcPts val="270"/>
              </a:spcBef>
            </a:pPr>
            <a:r>
              <a:rPr spc="15" dirty="0"/>
              <a:t>class.</a:t>
            </a:r>
          </a:p>
          <a:p>
            <a:pPr marR="55244">
              <a:lnSpc>
                <a:spcPct val="119000"/>
              </a:lnSpc>
              <a:spcBef>
                <a:spcPts val="385"/>
              </a:spcBef>
            </a:pPr>
            <a:r>
              <a:rPr spc="15" dirty="0"/>
              <a:t>Declare </a:t>
            </a:r>
            <a:r>
              <a:rPr spc="20" dirty="0"/>
              <a:t>an </a:t>
            </a:r>
            <a:r>
              <a:rPr spc="15" dirty="0"/>
              <a:t>interface type with the </a:t>
            </a:r>
            <a:r>
              <a:rPr spc="20" dirty="0"/>
              <a:t>same methods </a:t>
            </a:r>
            <a:r>
              <a:rPr spc="15" dirty="0"/>
              <a:t>that the </a:t>
            </a:r>
            <a:r>
              <a:rPr spc="20" dirty="0">
                <a:latin typeface="Courier" charset="0"/>
                <a:cs typeface="Courier" charset="0"/>
              </a:rPr>
              <a:t>GradeBook</a:t>
            </a:r>
            <a:r>
              <a:rPr spc="-415" dirty="0">
                <a:latin typeface="Courier" charset="0"/>
                <a:cs typeface="Courier" charset="0"/>
              </a:rPr>
              <a:t> </a:t>
            </a:r>
            <a:r>
              <a:rPr spc="15" dirty="0"/>
              <a:t>class  provides</a:t>
            </a:r>
          </a:p>
          <a:p>
            <a:pPr marL="276225">
              <a:lnSpc>
                <a:spcPct val="100000"/>
              </a:lnSpc>
              <a:spcBef>
                <a:spcPts val="800"/>
              </a:spcBef>
            </a:pPr>
            <a:r>
              <a:rPr sz="950" spc="-5" dirty="0">
                <a:latin typeface="Arial"/>
                <a:cs typeface="Arial"/>
              </a:rPr>
              <a:t>Convention: use the letter </a:t>
            </a:r>
            <a:r>
              <a:rPr sz="950" spc="-5" dirty="0">
                <a:latin typeface="Courier" charset="0"/>
                <a:cs typeface="Courier" charset="0"/>
              </a:rPr>
              <a:t>I</a:t>
            </a:r>
            <a:r>
              <a:rPr sz="950" spc="-229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Arial"/>
                <a:cs typeface="Arial"/>
              </a:rPr>
              <a:t>as a prefix for the interface name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2501" y="2903502"/>
            <a:ext cx="5096510" cy="738664"/>
          </a:xfrm>
          <a:prstGeom prst="rect">
            <a:avLst/>
          </a:prstGeom>
          <a:ln w="7019">
            <a:solidFill>
              <a:srgbClr val="CCCCCC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41275">
              <a:lnSpc>
                <a:spcPts val="775"/>
              </a:lnSpc>
              <a:spcBef>
                <a:spcPts val="260"/>
              </a:spcBef>
            </a:pPr>
            <a:r>
              <a:rPr sz="650" spc="10" dirty="0">
                <a:latin typeface="Courier" charset="0"/>
                <a:cs typeface="Courier" charset="0"/>
              </a:rPr>
              <a:t>public interface</a:t>
            </a:r>
            <a:r>
              <a:rPr sz="650" spc="-70" dirty="0">
                <a:latin typeface="Courier" charset="0"/>
                <a:cs typeface="Courier" charset="0"/>
              </a:rPr>
              <a:t> </a:t>
            </a:r>
            <a:r>
              <a:rPr sz="650" spc="10" dirty="0">
                <a:latin typeface="Courier" charset="0"/>
                <a:cs typeface="Courier" charset="0"/>
              </a:rPr>
              <a:t>IGradeBook</a:t>
            </a:r>
            <a:endParaRPr sz="650" dirty="0">
              <a:latin typeface="Courier" charset="0"/>
              <a:cs typeface="Courier" charset="0"/>
            </a:endParaRPr>
          </a:p>
          <a:p>
            <a:pPr marL="41275">
              <a:lnSpc>
                <a:spcPts val="775"/>
              </a:lnSpc>
            </a:pPr>
            <a:r>
              <a:rPr sz="650" spc="10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194945" marR="2687320">
              <a:lnSpc>
                <a:spcPts val="770"/>
              </a:lnSpc>
              <a:spcBef>
                <a:spcPts val="30"/>
              </a:spcBef>
            </a:pPr>
            <a:r>
              <a:rPr sz="650" spc="10" dirty="0">
                <a:latin typeface="Courier" charset="0"/>
                <a:cs typeface="Courier" charset="0"/>
              </a:rPr>
              <a:t>void addScore(int studentId, double score);  double getAverageScore(int</a:t>
            </a:r>
            <a:r>
              <a:rPr sz="650" spc="-55" dirty="0">
                <a:latin typeface="Courier" charset="0"/>
                <a:cs typeface="Courier" charset="0"/>
              </a:rPr>
              <a:t> </a:t>
            </a:r>
            <a:r>
              <a:rPr sz="650" spc="10" dirty="0">
                <a:latin typeface="Courier" charset="0"/>
                <a:cs typeface="Courier" charset="0"/>
              </a:rPr>
              <a:t>studentId);</a:t>
            </a:r>
            <a:endParaRPr sz="650" dirty="0">
              <a:latin typeface="Courier" charset="0"/>
              <a:cs typeface="Courier" charset="0"/>
            </a:endParaRPr>
          </a:p>
          <a:p>
            <a:pPr marL="194945">
              <a:lnSpc>
                <a:spcPts val="745"/>
              </a:lnSpc>
            </a:pPr>
            <a:r>
              <a:rPr sz="650" spc="10" dirty="0">
                <a:latin typeface="Courier" charset="0"/>
                <a:cs typeface="Courier" charset="0"/>
              </a:rPr>
              <a:t>void save(String</a:t>
            </a:r>
            <a:r>
              <a:rPr sz="650" spc="-70" dirty="0">
                <a:latin typeface="Courier" charset="0"/>
                <a:cs typeface="Courier" charset="0"/>
              </a:rPr>
              <a:t> </a:t>
            </a:r>
            <a:r>
              <a:rPr sz="650" spc="10" dirty="0">
                <a:latin typeface="Courier" charset="0"/>
                <a:cs typeface="Courier" charset="0"/>
              </a:rPr>
              <a:t>filename);</a:t>
            </a:r>
            <a:endParaRPr sz="650" dirty="0">
              <a:latin typeface="Courier" charset="0"/>
              <a:cs typeface="Courier" charset="0"/>
            </a:endParaRPr>
          </a:p>
          <a:p>
            <a:pPr marL="194945">
              <a:lnSpc>
                <a:spcPts val="775"/>
              </a:lnSpc>
            </a:pPr>
            <a:r>
              <a:rPr sz="650" spc="10" dirty="0">
                <a:latin typeface="Courier" charset="0"/>
                <a:cs typeface="Courier" charset="0"/>
              </a:rPr>
              <a:t>. .</a:t>
            </a:r>
            <a:r>
              <a:rPr sz="650" spc="-90" dirty="0">
                <a:latin typeface="Courier" charset="0"/>
                <a:cs typeface="Courier" charset="0"/>
              </a:rPr>
              <a:t> </a:t>
            </a:r>
            <a:r>
              <a:rPr sz="650" spc="10" dirty="0">
                <a:latin typeface="Courier" charset="0"/>
                <a:cs typeface="Courier" charset="0"/>
              </a:rPr>
              <a:t>.</a:t>
            </a:r>
            <a:endParaRPr sz="650" dirty="0">
              <a:latin typeface="Courier" charset="0"/>
              <a:cs typeface="Courier" charset="0"/>
            </a:endParaRPr>
          </a:p>
          <a:p>
            <a:pPr marL="41275">
              <a:lnSpc>
                <a:spcPts val="775"/>
              </a:lnSpc>
            </a:pPr>
            <a:r>
              <a:rPr sz="650" spc="10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0" dirty="0"/>
              <a:t>Mock</a:t>
            </a:r>
            <a:r>
              <a:rPr spc="-65" dirty="0"/>
              <a:t> </a:t>
            </a:r>
            <a:r>
              <a:rPr spc="80" dirty="0"/>
              <a:t>Objects</a:t>
            </a:r>
          </a:p>
        </p:txBody>
      </p:sp>
      <p:sp>
        <p:nvSpPr>
          <p:cNvPr id="3" name="object 3"/>
          <p:cNvSpPr/>
          <p:nvPr/>
        </p:nvSpPr>
        <p:spPr>
          <a:xfrm>
            <a:off x="677834" y="82143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7834" y="108114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7834" y="156547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02669" y="655416"/>
            <a:ext cx="5461635" cy="1222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50215">
              <a:lnSpc>
                <a:spcPct val="132400"/>
              </a:lnSpc>
            </a:pPr>
            <a:r>
              <a:rPr sz="1200" spc="15" dirty="0">
                <a:latin typeface="Arial"/>
                <a:cs typeface="Arial"/>
              </a:rPr>
              <a:t>Both the </a:t>
            </a:r>
            <a:r>
              <a:rPr sz="1200" spc="20" dirty="0">
                <a:latin typeface="Arial"/>
                <a:cs typeface="Arial"/>
              </a:rPr>
              <a:t>mock </a:t>
            </a:r>
            <a:r>
              <a:rPr sz="1200" spc="15" dirty="0">
                <a:latin typeface="Arial"/>
                <a:cs typeface="Arial"/>
              </a:rPr>
              <a:t>class </a:t>
            </a:r>
            <a:r>
              <a:rPr sz="1200" spc="20" dirty="0">
                <a:latin typeface="Arial"/>
                <a:cs typeface="Arial"/>
              </a:rPr>
              <a:t>and </a:t>
            </a:r>
            <a:r>
              <a:rPr sz="1200" spc="15" dirty="0">
                <a:latin typeface="Arial"/>
                <a:cs typeface="Arial"/>
              </a:rPr>
              <a:t>the actual class implement the </a:t>
            </a:r>
            <a:r>
              <a:rPr sz="1200" spc="20" dirty="0">
                <a:latin typeface="Arial"/>
                <a:cs typeface="Arial"/>
              </a:rPr>
              <a:t>same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interface.  </a:t>
            </a:r>
            <a:r>
              <a:rPr sz="1200" spc="20" dirty="0">
                <a:latin typeface="Arial"/>
                <a:cs typeface="Arial"/>
              </a:rPr>
              <a:t>The </a:t>
            </a:r>
            <a:r>
              <a:rPr sz="1200" spc="20" dirty="0">
                <a:latin typeface="Courier" charset="0"/>
                <a:cs typeface="Courier" charset="0"/>
              </a:rPr>
              <a:t>GradingProgram </a:t>
            </a:r>
            <a:r>
              <a:rPr sz="1200" spc="15" dirty="0">
                <a:latin typeface="Arial"/>
                <a:cs typeface="Arial"/>
              </a:rPr>
              <a:t>class should </a:t>
            </a:r>
            <a:r>
              <a:rPr sz="1200" i="1" spc="15" dirty="0">
                <a:latin typeface="Arial"/>
                <a:cs typeface="Arial"/>
              </a:rPr>
              <a:t>only </a:t>
            </a:r>
            <a:r>
              <a:rPr sz="1200" spc="20" dirty="0">
                <a:latin typeface="Arial"/>
                <a:cs typeface="Arial"/>
              </a:rPr>
              <a:t>use </a:t>
            </a:r>
            <a:r>
              <a:rPr sz="1200" spc="10" dirty="0">
                <a:latin typeface="Arial"/>
                <a:cs typeface="Arial"/>
              </a:rPr>
              <a:t>this </a:t>
            </a:r>
            <a:r>
              <a:rPr sz="1200" spc="15" dirty="0">
                <a:latin typeface="Arial"/>
                <a:cs typeface="Arial"/>
              </a:rPr>
              <a:t>interface, never the  </a:t>
            </a:r>
            <a:r>
              <a:rPr sz="1200" spc="20" dirty="0">
                <a:latin typeface="Courier" charset="0"/>
                <a:cs typeface="Courier" charset="0"/>
              </a:rPr>
              <a:t>GradeBook</a:t>
            </a:r>
            <a:r>
              <a:rPr sz="1200" spc="-365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class which implements </a:t>
            </a:r>
            <a:r>
              <a:rPr sz="1200" spc="10" dirty="0">
                <a:latin typeface="Arial"/>
                <a:cs typeface="Arial"/>
              </a:rPr>
              <a:t>this </a:t>
            </a:r>
            <a:r>
              <a:rPr sz="1200" spc="15" dirty="0">
                <a:latin typeface="Arial"/>
                <a:cs typeface="Arial"/>
              </a:rPr>
              <a:t>interface.</a:t>
            </a:r>
            <a:endParaRPr sz="1200" dirty="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  <a:spcBef>
                <a:spcPts val="330"/>
              </a:spcBef>
            </a:pPr>
            <a:r>
              <a:rPr sz="1200" spc="15" dirty="0">
                <a:latin typeface="Arial"/>
                <a:cs typeface="Arial"/>
              </a:rPr>
              <a:t>Meanwhile, provide </a:t>
            </a:r>
            <a:r>
              <a:rPr sz="1200" spc="20" dirty="0">
                <a:latin typeface="Arial"/>
                <a:cs typeface="Arial"/>
              </a:rPr>
              <a:t>a </a:t>
            </a:r>
            <a:r>
              <a:rPr sz="1200" spc="15" dirty="0">
                <a:latin typeface="Arial"/>
                <a:cs typeface="Arial"/>
              </a:rPr>
              <a:t>simplified </a:t>
            </a:r>
            <a:r>
              <a:rPr sz="1200" spc="20" dirty="0">
                <a:latin typeface="Arial"/>
                <a:cs typeface="Arial"/>
              </a:rPr>
              <a:t>mock </a:t>
            </a:r>
            <a:r>
              <a:rPr sz="1200" spc="15" dirty="0">
                <a:latin typeface="Arial"/>
                <a:cs typeface="Arial"/>
              </a:rPr>
              <a:t>implementation, restricted to the </a:t>
            </a:r>
            <a:r>
              <a:rPr sz="1200" spc="20" dirty="0">
                <a:latin typeface="Arial"/>
                <a:cs typeface="Arial"/>
              </a:rPr>
              <a:t>case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of  </a:t>
            </a:r>
            <a:r>
              <a:rPr sz="1200" spc="20" dirty="0">
                <a:latin typeface="Arial"/>
                <a:cs typeface="Arial"/>
              </a:rPr>
              <a:t>one </a:t>
            </a:r>
            <a:r>
              <a:rPr sz="1200" spc="15" dirty="0">
                <a:latin typeface="Arial"/>
                <a:cs typeface="Arial"/>
              </a:rPr>
              <a:t>student </a:t>
            </a:r>
            <a:r>
              <a:rPr sz="1200" spc="20" dirty="0">
                <a:latin typeface="Arial"/>
                <a:cs typeface="Arial"/>
              </a:rPr>
              <a:t>and </a:t>
            </a:r>
            <a:r>
              <a:rPr sz="1200" spc="15" dirty="0">
                <a:latin typeface="Arial"/>
                <a:cs typeface="Arial"/>
              </a:rPr>
              <a:t>without saving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functionality: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1729" y="1933991"/>
            <a:ext cx="5580380" cy="2688590"/>
          </a:xfrm>
          <a:prstGeom prst="rect">
            <a:avLst/>
          </a:prstGeom>
          <a:ln w="7019">
            <a:solidFill>
              <a:srgbClr val="CCCCCC"/>
            </a:solidFill>
          </a:ln>
        </p:spPr>
        <p:txBody>
          <a:bodyPr vert="horz" wrap="square" lIns="0" tIns="932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"/>
              </a:spcBef>
            </a:pPr>
            <a:endParaRPr sz="400" dirty="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</a:pPr>
            <a:r>
              <a:rPr sz="500" spc="10" dirty="0">
                <a:latin typeface="Courier" charset="0"/>
                <a:cs typeface="Courier" charset="0"/>
              </a:rPr>
              <a:t>public class MockGradeBook implements</a:t>
            </a:r>
            <a:r>
              <a:rPr sz="500" spc="-15" dirty="0">
                <a:latin typeface="Courier" charset="0"/>
                <a:cs typeface="Courier" charset="0"/>
              </a:rPr>
              <a:t> </a:t>
            </a:r>
            <a:r>
              <a:rPr sz="500" spc="10" dirty="0">
                <a:latin typeface="Courier" charset="0"/>
                <a:cs typeface="Courier" charset="0"/>
              </a:rPr>
              <a:t>IGradeBook</a:t>
            </a:r>
            <a:endParaRPr sz="5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284"/>
              </a:spcBef>
            </a:pPr>
            <a:r>
              <a:rPr sz="500" spc="10" dirty="0">
                <a:latin typeface="Courier" charset="0"/>
                <a:cs typeface="Courier" charset="0"/>
              </a:rPr>
              <a:t>{</a:t>
            </a:r>
            <a:endParaRPr sz="500" dirty="0">
              <a:latin typeface="Courier" charset="0"/>
              <a:cs typeface="Courier" charset="0"/>
            </a:endParaRPr>
          </a:p>
          <a:p>
            <a:pPr marL="163195">
              <a:lnSpc>
                <a:spcPct val="100000"/>
              </a:lnSpc>
              <a:spcBef>
                <a:spcPts val="284"/>
              </a:spcBef>
            </a:pPr>
            <a:r>
              <a:rPr sz="500" spc="10" dirty="0">
                <a:latin typeface="Courier" charset="0"/>
                <a:cs typeface="Courier" charset="0"/>
              </a:rPr>
              <a:t>private ArrayList&lt;Double&gt;</a:t>
            </a:r>
            <a:r>
              <a:rPr sz="500" spc="-40" dirty="0">
                <a:latin typeface="Courier" charset="0"/>
                <a:cs typeface="Courier" charset="0"/>
              </a:rPr>
              <a:t> </a:t>
            </a:r>
            <a:r>
              <a:rPr sz="500" spc="10" dirty="0">
                <a:latin typeface="Courier" charset="0"/>
                <a:cs typeface="Courier" charset="0"/>
              </a:rPr>
              <a:t>scores;</a:t>
            </a:r>
            <a:endParaRPr sz="500" dirty="0">
              <a:latin typeface="Courier" charset="0"/>
              <a:cs typeface="Courier" charset="0"/>
            </a:endParaRPr>
          </a:p>
          <a:p>
            <a:pPr marL="163195" marR="3016250">
              <a:lnSpc>
                <a:spcPct val="294800"/>
              </a:lnSpc>
            </a:pPr>
            <a:r>
              <a:rPr sz="500" spc="10" dirty="0">
                <a:latin typeface="Courier" charset="0"/>
                <a:cs typeface="Courier" charset="0"/>
              </a:rPr>
              <a:t>public MockGradeBook() { scores = new ArrayList&lt;Double&gt;(); }  public void addScore(int studentId, double</a:t>
            </a:r>
            <a:r>
              <a:rPr sz="500" spc="-15" dirty="0">
                <a:latin typeface="Courier" charset="0"/>
                <a:cs typeface="Courier" charset="0"/>
              </a:rPr>
              <a:t> </a:t>
            </a:r>
            <a:r>
              <a:rPr sz="500" spc="10" dirty="0">
                <a:latin typeface="Courier" charset="0"/>
                <a:cs typeface="Courier" charset="0"/>
              </a:rPr>
              <a:t>score)</a:t>
            </a:r>
            <a:endParaRPr sz="500" dirty="0">
              <a:latin typeface="Courier" charset="0"/>
              <a:cs typeface="Courier" charset="0"/>
            </a:endParaRPr>
          </a:p>
          <a:p>
            <a:pPr marL="163195">
              <a:lnSpc>
                <a:spcPct val="100000"/>
              </a:lnSpc>
              <a:spcBef>
                <a:spcPts val="284"/>
              </a:spcBef>
            </a:pPr>
            <a:r>
              <a:rPr sz="500" spc="10" dirty="0">
                <a:latin typeface="Courier" charset="0"/>
                <a:cs typeface="Courier" charset="0"/>
              </a:rPr>
              <a:t>{</a:t>
            </a:r>
            <a:endParaRPr sz="500" dirty="0">
              <a:latin typeface="Courier" charset="0"/>
              <a:cs typeface="Courier" charset="0"/>
            </a:endParaRPr>
          </a:p>
          <a:p>
            <a:pPr marL="282575" marR="4526915">
              <a:lnSpc>
                <a:spcPct val="147400"/>
              </a:lnSpc>
            </a:pPr>
            <a:r>
              <a:rPr sz="500" spc="10" dirty="0">
                <a:latin typeface="Courier" charset="0"/>
                <a:cs typeface="Courier" charset="0"/>
              </a:rPr>
              <a:t>// Ignore</a:t>
            </a:r>
            <a:r>
              <a:rPr sz="500" spc="-55" dirty="0">
                <a:latin typeface="Courier" charset="0"/>
                <a:cs typeface="Courier" charset="0"/>
              </a:rPr>
              <a:t> </a:t>
            </a:r>
            <a:r>
              <a:rPr sz="500" spc="10" dirty="0">
                <a:latin typeface="Courier" charset="0"/>
                <a:cs typeface="Courier" charset="0"/>
              </a:rPr>
              <a:t>studentId  scores.add(score);</a:t>
            </a:r>
            <a:endParaRPr sz="500" dirty="0">
              <a:latin typeface="Courier" charset="0"/>
              <a:cs typeface="Courier" charset="0"/>
            </a:endParaRPr>
          </a:p>
          <a:p>
            <a:pPr marL="163195">
              <a:lnSpc>
                <a:spcPct val="100000"/>
              </a:lnSpc>
              <a:spcBef>
                <a:spcPts val="284"/>
              </a:spcBef>
            </a:pPr>
            <a:r>
              <a:rPr sz="500" spc="10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  <a:p>
            <a:pPr marL="163195">
              <a:lnSpc>
                <a:spcPct val="100000"/>
              </a:lnSpc>
              <a:spcBef>
                <a:spcPts val="284"/>
              </a:spcBef>
            </a:pPr>
            <a:r>
              <a:rPr sz="500" spc="10" dirty="0">
                <a:latin typeface="Courier" charset="0"/>
                <a:cs typeface="Courier" charset="0"/>
              </a:rPr>
              <a:t>public double getAverageScore(int</a:t>
            </a:r>
            <a:r>
              <a:rPr sz="500" spc="-20" dirty="0">
                <a:latin typeface="Courier" charset="0"/>
                <a:cs typeface="Courier" charset="0"/>
              </a:rPr>
              <a:t> </a:t>
            </a:r>
            <a:r>
              <a:rPr sz="500" spc="10" dirty="0">
                <a:latin typeface="Courier" charset="0"/>
                <a:cs typeface="Courier" charset="0"/>
              </a:rPr>
              <a:t>studentId)</a:t>
            </a:r>
            <a:endParaRPr sz="500" dirty="0">
              <a:latin typeface="Courier" charset="0"/>
              <a:cs typeface="Courier" charset="0"/>
            </a:endParaRPr>
          </a:p>
          <a:p>
            <a:pPr marL="163195">
              <a:lnSpc>
                <a:spcPct val="100000"/>
              </a:lnSpc>
              <a:spcBef>
                <a:spcPts val="284"/>
              </a:spcBef>
            </a:pPr>
            <a:r>
              <a:rPr sz="500" spc="10" dirty="0">
                <a:latin typeface="Courier" charset="0"/>
                <a:cs typeface="Courier" charset="0"/>
              </a:rPr>
              <a:t>{</a:t>
            </a:r>
            <a:endParaRPr sz="500" dirty="0">
              <a:latin typeface="Courier" charset="0"/>
              <a:cs typeface="Courier" charset="0"/>
            </a:endParaRPr>
          </a:p>
          <a:p>
            <a:pPr marL="282575">
              <a:lnSpc>
                <a:spcPct val="100000"/>
              </a:lnSpc>
              <a:spcBef>
                <a:spcPts val="284"/>
              </a:spcBef>
            </a:pPr>
            <a:r>
              <a:rPr sz="500" spc="10" dirty="0">
                <a:latin typeface="Courier" charset="0"/>
                <a:cs typeface="Courier" charset="0"/>
              </a:rPr>
              <a:t>double total =</a:t>
            </a:r>
            <a:r>
              <a:rPr sz="500" spc="-70" dirty="0">
                <a:latin typeface="Courier" charset="0"/>
                <a:cs typeface="Courier" charset="0"/>
              </a:rPr>
              <a:t> </a:t>
            </a:r>
            <a:r>
              <a:rPr sz="500" spc="10" dirty="0">
                <a:latin typeface="Courier" charset="0"/>
                <a:cs typeface="Courier" charset="0"/>
              </a:rPr>
              <a:t>0;</a:t>
            </a:r>
            <a:endParaRPr sz="500" dirty="0">
              <a:latin typeface="Courier" charset="0"/>
              <a:cs typeface="Courier" charset="0"/>
            </a:endParaRPr>
          </a:p>
          <a:p>
            <a:pPr marL="282575" marR="3453765">
              <a:lnSpc>
                <a:spcPct val="147400"/>
              </a:lnSpc>
            </a:pPr>
            <a:r>
              <a:rPr sz="500" spc="10" dirty="0">
                <a:latin typeface="Courier" charset="0"/>
                <a:cs typeface="Courier" charset="0"/>
              </a:rPr>
              <a:t>for (double x : scores) { total = total + x; }  return total /</a:t>
            </a:r>
            <a:r>
              <a:rPr sz="500" spc="-45" dirty="0">
                <a:latin typeface="Courier" charset="0"/>
                <a:cs typeface="Courier" charset="0"/>
              </a:rPr>
              <a:t> </a:t>
            </a:r>
            <a:r>
              <a:rPr sz="500" spc="10" dirty="0">
                <a:latin typeface="Courier" charset="0"/>
                <a:cs typeface="Courier" charset="0"/>
              </a:rPr>
              <a:t>scores.size();</a:t>
            </a:r>
            <a:endParaRPr sz="500" dirty="0">
              <a:latin typeface="Courier" charset="0"/>
              <a:cs typeface="Courier" charset="0"/>
            </a:endParaRPr>
          </a:p>
          <a:p>
            <a:pPr marL="163195">
              <a:lnSpc>
                <a:spcPct val="100000"/>
              </a:lnSpc>
              <a:spcBef>
                <a:spcPts val="284"/>
              </a:spcBef>
            </a:pPr>
            <a:r>
              <a:rPr sz="500" spc="10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  <a:p>
            <a:pPr marL="163195">
              <a:lnSpc>
                <a:spcPct val="100000"/>
              </a:lnSpc>
              <a:spcBef>
                <a:spcPts val="284"/>
              </a:spcBef>
            </a:pPr>
            <a:r>
              <a:rPr sz="500" spc="10" dirty="0">
                <a:latin typeface="Courier" charset="0"/>
                <a:cs typeface="Courier" charset="0"/>
              </a:rPr>
              <a:t>public void save(String</a:t>
            </a:r>
            <a:r>
              <a:rPr sz="500" spc="-40" dirty="0">
                <a:latin typeface="Courier" charset="0"/>
                <a:cs typeface="Courier" charset="0"/>
              </a:rPr>
              <a:t> </a:t>
            </a:r>
            <a:r>
              <a:rPr sz="500" spc="10" dirty="0">
                <a:latin typeface="Courier" charset="0"/>
                <a:cs typeface="Courier" charset="0"/>
              </a:rPr>
              <a:t>filename)</a:t>
            </a:r>
            <a:endParaRPr sz="500" dirty="0">
              <a:latin typeface="Courier" charset="0"/>
              <a:cs typeface="Courier" charset="0"/>
            </a:endParaRPr>
          </a:p>
          <a:p>
            <a:pPr marL="163195">
              <a:lnSpc>
                <a:spcPct val="100000"/>
              </a:lnSpc>
              <a:spcBef>
                <a:spcPts val="284"/>
              </a:spcBef>
            </a:pPr>
            <a:r>
              <a:rPr sz="500" spc="10" dirty="0">
                <a:latin typeface="Courier" charset="0"/>
                <a:cs typeface="Courier" charset="0"/>
              </a:rPr>
              <a:t>{</a:t>
            </a:r>
            <a:endParaRPr sz="500" dirty="0">
              <a:latin typeface="Courier" charset="0"/>
              <a:cs typeface="Courier" charset="0"/>
            </a:endParaRPr>
          </a:p>
          <a:p>
            <a:pPr marL="282575">
              <a:lnSpc>
                <a:spcPct val="100000"/>
              </a:lnSpc>
              <a:spcBef>
                <a:spcPts val="284"/>
              </a:spcBef>
            </a:pPr>
            <a:r>
              <a:rPr sz="500" spc="10" dirty="0">
                <a:latin typeface="Courier" charset="0"/>
                <a:cs typeface="Courier" charset="0"/>
              </a:rPr>
              <a:t>// Do</a:t>
            </a:r>
            <a:r>
              <a:rPr sz="500" spc="-75" dirty="0">
                <a:latin typeface="Courier" charset="0"/>
                <a:cs typeface="Courier" charset="0"/>
              </a:rPr>
              <a:t> </a:t>
            </a:r>
            <a:r>
              <a:rPr sz="500" spc="10" dirty="0">
                <a:latin typeface="Courier" charset="0"/>
                <a:cs typeface="Courier" charset="0"/>
              </a:rPr>
              <a:t>nothing</a:t>
            </a:r>
            <a:endParaRPr sz="500" dirty="0">
              <a:latin typeface="Courier" charset="0"/>
              <a:cs typeface="Courier" charset="0"/>
            </a:endParaRPr>
          </a:p>
          <a:p>
            <a:pPr marL="163195">
              <a:lnSpc>
                <a:spcPct val="100000"/>
              </a:lnSpc>
              <a:spcBef>
                <a:spcPts val="284"/>
              </a:spcBef>
            </a:pPr>
            <a:r>
              <a:rPr sz="500" spc="10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  <a:p>
            <a:pPr marL="163195">
              <a:lnSpc>
                <a:spcPct val="100000"/>
              </a:lnSpc>
              <a:spcBef>
                <a:spcPts val="284"/>
              </a:spcBef>
            </a:pPr>
            <a:r>
              <a:rPr sz="500" spc="10" dirty="0">
                <a:latin typeface="Courier" charset="0"/>
                <a:cs typeface="Courier" charset="0"/>
              </a:rPr>
              <a:t>. .</a:t>
            </a:r>
            <a:r>
              <a:rPr sz="500" spc="-85" dirty="0">
                <a:latin typeface="Courier" charset="0"/>
                <a:cs typeface="Courier" charset="0"/>
              </a:rPr>
              <a:t> </a:t>
            </a:r>
            <a:r>
              <a:rPr sz="500" spc="10" dirty="0">
                <a:latin typeface="Courier" charset="0"/>
                <a:cs typeface="Courier" charset="0"/>
              </a:rPr>
              <a:t>.</a:t>
            </a:r>
            <a:endParaRPr sz="5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284"/>
              </a:spcBef>
            </a:pPr>
            <a:r>
              <a:rPr sz="500" spc="10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0" dirty="0"/>
              <a:t>Mock</a:t>
            </a:r>
            <a:r>
              <a:rPr spc="-65" dirty="0"/>
              <a:t> </a:t>
            </a:r>
            <a:r>
              <a:rPr spc="80" dirty="0"/>
              <a:t>Objects</a:t>
            </a:r>
          </a:p>
        </p:txBody>
      </p:sp>
      <p:sp>
        <p:nvSpPr>
          <p:cNvPr id="3" name="object 3"/>
          <p:cNvSpPr/>
          <p:nvPr/>
        </p:nvSpPr>
        <p:spPr>
          <a:xfrm>
            <a:off x="677834" y="82887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7834" y="131320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7834" y="179051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02669" y="722110"/>
            <a:ext cx="5661660" cy="1163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25" dirty="0">
                <a:latin typeface="Arial"/>
                <a:cs typeface="Arial"/>
              </a:rPr>
              <a:t>Now </a:t>
            </a:r>
            <a:r>
              <a:rPr sz="1200" spc="15" dirty="0">
                <a:latin typeface="Arial"/>
                <a:cs typeface="Arial"/>
              </a:rPr>
              <a:t>construct </a:t>
            </a:r>
            <a:r>
              <a:rPr sz="1200" spc="20" dirty="0">
                <a:latin typeface="Arial"/>
                <a:cs typeface="Arial"/>
              </a:rPr>
              <a:t>an </a:t>
            </a:r>
            <a:r>
              <a:rPr sz="1200" spc="15" dirty="0">
                <a:latin typeface="Arial"/>
                <a:cs typeface="Arial"/>
              </a:rPr>
              <a:t>instance of </a:t>
            </a:r>
            <a:r>
              <a:rPr sz="1200" spc="20" dirty="0">
                <a:latin typeface="Courier" charset="0"/>
                <a:cs typeface="Courier" charset="0"/>
              </a:rPr>
              <a:t>MockGradeBook</a:t>
            </a:r>
            <a:r>
              <a:rPr sz="1200" spc="-405" dirty="0">
                <a:latin typeface="Courier" charset="0"/>
                <a:cs typeface="Courier" charset="0"/>
              </a:rPr>
              <a:t> </a:t>
            </a:r>
            <a:r>
              <a:rPr sz="1200" spc="20" dirty="0">
                <a:latin typeface="Arial"/>
                <a:cs typeface="Arial"/>
              </a:rPr>
              <a:t>and use </a:t>
            </a:r>
            <a:r>
              <a:rPr sz="1200" spc="5" dirty="0">
                <a:latin typeface="Arial"/>
                <a:cs typeface="Arial"/>
              </a:rPr>
              <a:t>it </a:t>
            </a:r>
            <a:r>
              <a:rPr sz="1200" spc="15" dirty="0">
                <a:latin typeface="Arial"/>
                <a:cs typeface="Arial"/>
              </a:rPr>
              <a:t>immediately to test the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200" spc="20" dirty="0">
                <a:latin typeface="Courier" charset="0"/>
                <a:cs typeface="Courier" charset="0"/>
              </a:rPr>
              <a:t>GradingProgram</a:t>
            </a:r>
            <a:r>
              <a:rPr sz="1200" spc="-434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class.</a:t>
            </a:r>
            <a:endParaRPr sz="1200" dirty="0">
              <a:latin typeface="Arial"/>
              <a:cs typeface="Arial"/>
            </a:endParaRPr>
          </a:p>
          <a:p>
            <a:pPr marL="12700" marR="139065">
              <a:lnSpc>
                <a:spcPct val="119000"/>
              </a:lnSpc>
              <a:spcBef>
                <a:spcPts val="330"/>
              </a:spcBef>
            </a:pPr>
            <a:r>
              <a:rPr sz="1200" spc="20" dirty="0">
                <a:latin typeface="Arial"/>
                <a:cs typeface="Arial"/>
              </a:rPr>
              <a:t>When you </a:t>
            </a:r>
            <a:r>
              <a:rPr sz="1200" spc="15" dirty="0">
                <a:latin typeface="Arial"/>
                <a:cs typeface="Arial"/>
              </a:rPr>
              <a:t>are ready to test the actual class, simply </a:t>
            </a:r>
            <a:r>
              <a:rPr sz="1200" spc="20" dirty="0">
                <a:latin typeface="Arial"/>
                <a:cs typeface="Arial"/>
              </a:rPr>
              <a:t>use a </a:t>
            </a:r>
            <a:r>
              <a:rPr sz="1200" spc="20" dirty="0">
                <a:latin typeface="Courier" charset="0"/>
                <a:cs typeface="Courier" charset="0"/>
              </a:rPr>
              <a:t>GradeBook</a:t>
            </a:r>
            <a:r>
              <a:rPr sz="1200" spc="-415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instance  instead.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200" spc="15" dirty="0">
                <a:latin typeface="Arial"/>
                <a:cs typeface="Arial"/>
              </a:rPr>
              <a:t>Don’t erase the </a:t>
            </a:r>
            <a:r>
              <a:rPr sz="1200" spc="20" dirty="0">
                <a:latin typeface="Arial"/>
                <a:cs typeface="Arial"/>
              </a:rPr>
              <a:t>mock </a:t>
            </a:r>
            <a:r>
              <a:rPr sz="1200" spc="15" dirty="0">
                <a:latin typeface="Arial"/>
                <a:cs typeface="Arial"/>
              </a:rPr>
              <a:t>class </a:t>
            </a:r>
            <a:r>
              <a:rPr sz="1200" spc="35" dirty="0">
                <a:latin typeface="Arial"/>
                <a:cs typeface="Arial"/>
              </a:rPr>
              <a:t>— </a:t>
            </a:r>
            <a:r>
              <a:rPr sz="1200" spc="5" dirty="0">
                <a:latin typeface="Arial"/>
                <a:cs typeface="Arial"/>
              </a:rPr>
              <a:t>it </a:t>
            </a:r>
            <a:r>
              <a:rPr sz="1200" spc="10" dirty="0">
                <a:latin typeface="Arial"/>
                <a:cs typeface="Arial"/>
              </a:rPr>
              <a:t>will still </a:t>
            </a:r>
            <a:r>
              <a:rPr sz="1200" spc="20" dirty="0">
                <a:latin typeface="Arial"/>
                <a:cs typeface="Arial"/>
              </a:rPr>
              <a:t>come </a:t>
            </a:r>
            <a:r>
              <a:rPr sz="1200" spc="10" dirty="0">
                <a:latin typeface="Arial"/>
                <a:cs typeface="Arial"/>
              </a:rPr>
              <a:t>in </a:t>
            </a:r>
            <a:r>
              <a:rPr sz="1200" spc="20" dirty="0">
                <a:latin typeface="Arial"/>
                <a:cs typeface="Arial"/>
              </a:rPr>
              <a:t>handy </a:t>
            </a:r>
            <a:r>
              <a:rPr sz="1200" spc="10" dirty="0">
                <a:latin typeface="Arial"/>
                <a:cs typeface="Arial"/>
              </a:rPr>
              <a:t>for </a:t>
            </a:r>
            <a:r>
              <a:rPr sz="1200" spc="15" dirty="0">
                <a:latin typeface="Arial"/>
                <a:cs typeface="Arial"/>
              </a:rPr>
              <a:t>regression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testing.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Self </a:t>
            </a:r>
            <a:r>
              <a:rPr spc="90" dirty="0"/>
              <a:t>Check</a:t>
            </a:r>
            <a:r>
              <a:rPr spc="-85" dirty="0"/>
              <a:t> </a:t>
            </a:r>
            <a:r>
              <a:rPr spc="30" dirty="0"/>
              <a:t>10.24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6864" y="697527"/>
            <a:ext cx="5688965" cy="892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20" dirty="0">
                <a:latin typeface="Arial"/>
                <a:cs typeface="Arial"/>
              </a:rPr>
              <a:t>Why </a:t>
            </a:r>
            <a:r>
              <a:rPr sz="1000" spc="10" dirty="0">
                <a:latin typeface="Arial"/>
                <a:cs typeface="Arial"/>
              </a:rPr>
              <a:t>is </a:t>
            </a:r>
            <a:r>
              <a:rPr sz="1000" spc="5" dirty="0">
                <a:latin typeface="Arial"/>
                <a:cs typeface="Arial"/>
              </a:rPr>
              <a:t>it </a:t>
            </a:r>
            <a:r>
              <a:rPr sz="1000" spc="15" dirty="0">
                <a:latin typeface="Arial"/>
                <a:cs typeface="Arial"/>
              </a:rPr>
              <a:t>necessary </a:t>
            </a:r>
            <a:r>
              <a:rPr sz="1000" spc="10" dirty="0">
                <a:latin typeface="Arial"/>
                <a:cs typeface="Arial"/>
              </a:rPr>
              <a:t>that the real class </a:t>
            </a:r>
            <a:r>
              <a:rPr sz="1000" spc="15" dirty="0">
                <a:latin typeface="Arial"/>
                <a:cs typeface="Arial"/>
              </a:rPr>
              <a:t>and </a:t>
            </a:r>
            <a:r>
              <a:rPr sz="1000" spc="10" dirty="0">
                <a:latin typeface="Arial"/>
                <a:cs typeface="Arial"/>
              </a:rPr>
              <a:t>the </a:t>
            </a:r>
            <a:r>
              <a:rPr sz="1000" spc="15" dirty="0">
                <a:latin typeface="Arial"/>
                <a:cs typeface="Arial"/>
              </a:rPr>
              <a:t>mock </a:t>
            </a:r>
            <a:r>
              <a:rPr sz="1000" spc="10" dirty="0">
                <a:latin typeface="Arial"/>
                <a:cs typeface="Arial"/>
              </a:rPr>
              <a:t>class </a:t>
            </a:r>
            <a:r>
              <a:rPr sz="1000" spc="15" dirty="0">
                <a:latin typeface="Arial"/>
                <a:cs typeface="Arial"/>
              </a:rPr>
              <a:t>implement </a:t>
            </a:r>
            <a:r>
              <a:rPr sz="1000" spc="10" dirty="0">
                <a:latin typeface="Arial"/>
                <a:cs typeface="Arial"/>
              </a:rPr>
              <a:t>the </a:t>
            </a:r>
            <a:r>
              <a:rPr sz="1000" spc="15" dirty="0">
                <a:latin typeface="Arial"/>
                <a:cs typeface="Arial"/>
              </a:rPr>
              <a:t>same </a:t>
            </a:r>
            <a:r>
              <a:rPr sz="1000" spc="10" dirty="0">
                <a:latin typeface="Arial"/>
                <a:cs typeface="Arial"/>
              </a:rPr>
              <a:t>interface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type?</a:t>
            </a:r>
            <a:endParaRPr sz="1000" dirty="0">
              <a:latin typeface="Arial"/>
              <a:cs typeface="Arial"/>
            </a:endParaRPr>
          </a:p>
          <a:p>
            <a:pPr marL="248285" marR="5080">
              <a:lnSpc>
                <a:spcPct val="119000"/>
              </a:lnSpc>
              <a:spcBef>
                <a:spcPts val="535"/>
              </a:spcBef>
            </a:pPr>
            <a:r>
              <a:rPr sz="1200" b="1" spc="20" dirty="0">
                <a:latin typeface="Arial"/>
                <a:cs typeface="Arial"/>
              </a:rPr>
              <a:t>Answer: </a:t>
            </a:r>
            <a:r>
              <a:rPr sz="1200" spc="20" dirty="0">
                <a:latin typeface="Arial"/>
                <a:cs typeface="Arial"/>
              </a:rPr>
              <a:t>You want </a:t>
            </a:r>
            <a:r>
              <a:rPr sz="1200" spc="15" dirty="0">
                <a:latin typeface="Arial"/>
                <a:cs typeface="Arial"/>
              </a:rPr>
              <a:t>to implement the </a:t>
            </a:r>
            <a:r>
              <a:rPr sz="1200" spc="20" dirty="0">
                <a:latin typeface="Courier" charset="0"/>
                <a:cs typeface="Courier" charset="0"/>
              </a:rPr>
              <a:t>GradingProgram</a:t>
            </a:r>
            <a:r>
              <a:rPr sz="1200" spc="-40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class </a:t>
            </a:r>
            <a:r>
              <a:rPr sz="1200" spc="10" dirty="0">
                <a:latin typeface="Arial"/>
                <a:cs typeface="Arial"/>
              </a:rPr>
              <a:t>in </a:t>
            </a:r>
            <a:r>
              <a:rPr sz="1200" spc="15" dirty="0">
                <a:latin typeface="Arial"/>
                <a:cs typeface="Arial"/>
              </a:rPr>
              <a:t>terms of that  interface </a:t>
            </a:r>
            <a:r>
              <a:rPr sz="1200" spc="20" dirty="0">
                <a:latin typeface="Arial"/>
                <a:cs typeface="Arial"/>
              </a:rPr>
              <a:t>so </a:t>
            </a:r>
            <a:r>
              <a:rPr sz="1200" spc="15" dirty="0">
                <a:latin typeface="Arial"/>
                <a:cs typeface="Arial"/>
              </a:rPr>
              <a:t>that </a:t>
            </a:r>
            <a:r>
              <a:rPr sz="1200" spc="5" dirty="0">
                <a:latin typeface="Arial"/>
                <a:cs typeface="Arial"/>
              </a:rPr>
              <a:t>it </a:t>
            </a:r>
            <a:r>
              <a:rPr sz="1200" spc="15" dirty="0">
                <a:latin typeface="Arial"/>
                <a:cs typeface="Arial"/>
              </a:rPr>
              <a:t>doesn’t </a:t>
            </a:r>
            <a:r>
              <a:rPr sz="1200" spc="20" dirty="0">
                <a:latin typeface="Arial"/>
                <a:cs typeface="Arial"/>
              </a:rPr>
              <a:t>have </a:t>
            </a: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20" dirty="0">
                <a:latin typeface="Arial"/>
                <a:cs typeface="Arial"/>
              </a:rPr>
              <a:t>change when you </a:t>
            </a:r>
            <a:r>
              <a:rPr sz="1200" spc="15" dirty="0">
                <a:latin typeface="Arial"/>
                <a:cs typeface="Arial"/>
              </a:rPr>
              <a:t>switch </a:t>
            </a:r>
            <a:r>
              <a:rPr sz="1200" spc="20" dirty="0">
                <a:latin typeface="Arial"/>
                <a:cs typeface="Arial"/>
              </a:rPr>
              <a:t>between </a:t>
            </a:r>
            <a:r>
              <a:rPr sz="1200" spc="15" dirty="0">
                <a:latin typeface="Arial"/>
                <a:cs typeface="Arial"/>
              </a:rPr>
              <a:t>the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mock  </a:t>
            </a:r>
            <a:r>
              <a:rPr sz="1200" spc="15" dirty="0">
                <a:latin typeface="Arial"/>
                <a:cs typeface="Arial"/>
              </a:rPr>
              <a:t>class </a:t>
            </a:r>
            <a:r>
              <a:rPr sz="1200" spc="20" dirty="0">
                <a:latin typeface="Arial"/>
                <a:cs typeface="Arial"/>
              </a:rPr>
              <a:t>and </a:t>
            </a:r>
            <a:r>
              <a:rPr sz="1200" spc="15" dirty="0">
                <a:latin typeface="Arial"/>
                <a:cs typeface="Arial"/>
              </a:rPr>
              <a:t>the actual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class.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Self </a:t>
            </a:r>
            <a:r>
              <a:rPr spc="90" dirty="0"/>
              <a:t>Check</a:t>
            </a:r>
            <a:r>
              <a:rPr spc="-85" dirty="0"/>
              <a:t> </a:t>
            </a:r>
            <a:r>
              <a:rPr spc="30" dirty="0"/>
              <a:t>10.25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6864" y="704968"/>
            <a:ext cx="6092190" cy="836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20" dirty="0">
                <a:latin typeface="Arial"/>
                <a:cs typeface="Arial"/>
              </a:rPr>
              <a:t>Why </a:t>
            </a:r>
            <a:r>
              <a:rPr sz="1000" spc="10" dirty="0">
                <a:latin typeface="Arial"/>
                <a:cs typeface="Arial"/>
              </a:rPr>
              <a:t>is the </a:t>
            </a:r>
            <a:r>
              <a:rPr sz="1000" spc="15" dirty="0">
                <a:latin typeface="Arial"/>
                <a:cs typeface="Arial"/>
              </a:rPr>
              <a:t>technique </a:t>
            </a:r>
            <a:r>
              <a:rPr sz="1000" spc="10" dirty="0">
                <a:latin typeface="Arial"/>
                <a:cs typeface="Arial"/>
              </a:rPr>
              <a:t>of </a:t>
            </a:r>
            <a:r>
              <a:rPr sz="1000" spc="15" dirty="0">
                <a:latin typeface="Arial"/>
                <a:cs typeface="Arial"/>
              </a:rPr>
              <a:t>mock </a:t>
            </a:r>
            <a:r>
              <a:rPr sz="1000" spc="10" dirty="0">
                <a:latin typeface="Arial"/>
                <a:cs typeface="Arial"/>
              </a:rPr>
              <a:t>objects particularly effective </a:t>
            </a:r>
            <a:r>
              <a:rPr sz="1000" spc="15" dirty="0">
                <a:latin typeface="Arial"/>
                <a:cs typeface="Arial"/>
              </a:rPr>
              <a:t>when </a:t>
            </a:r>
            <a:r>
              <a:rPr sz="1000" spc="10" dirty="0">
                <a:latin typeface="Arial"/>
                <a:cs typeface="Arial"/>
              </a:rPr>
              <a:t>the </a:t>
            </a:r>
            <a:r>
              <a:rPr sz="1000" spc="15" dirty="0">
                <a:latin typeface="Courier" charset="0"/>
                <a:cs typeface="Courier" charset="0"/>
              </a:rPr>
              <a:t>GradeBook</a:t>
            </a:r>
            <a:r>
              <a:rPr sz="1000" spc="-260" dirty="0">
                <a:latin typeface="Courier" charset="0"/>
                <a:cs typeface="Courier" charset="0"/>
              </a:rPr>
              <a:t> </a:t>
            </a:r>
            <a:r>
              <a:rPr sz="1000" spc="15" dirty="0">
                <a:latin typeface="Arial"/>
                <a:cs typeface="Arial"/>
              </a:rPr>
              <a:t>and </a:t>
            </a:r>
            <a:r>
              <a:rPr sz="1000" spc="15" dirty="0">
                <a:latin typeface="Courier" charset="0"/>
                <a:cs typeface="Courier" charset="0"/>
              </a:rPr>
              <a:t>GradingProgram</a:t>
            </a:r>
            <a:endParaRPr sz="10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10" dirty="0">
                <a:latin typeface="Arial"/>
                <a:cs typeface="Arial"/>
              </a:rPr>
              <a:t>class </a:t>
            </a:r>
            <a:r>
              <a:rPr sz="1000" spc="15" dirty="0">
                <a:latin typeface="Arial"/>
                <a:cs typeface="Arial"/>
              </a:rPr>
              <a:t>are developed by two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programmers?</a:t>
            </a:r>
            <a:endParaRPr sz="1000" dirty="0">
              <a:latin typeface="Arial"/>
              <a:cs typeface="Arial"/>
            </a:endParaRPr>
          </a:p>
          <a:p>
            <a:pPr marL="248285" marR="358140">
              <a:lnSpc>
                <a:spcPct val="122800"/>
              </a:lnSpc>
              <a:spcBef>
                <a:spcPts val="480"/>
              </a:spcBef>
            </a:pPr>
            <a:r>
              <a:rPr sz="1200" b="1" spc="20" dirty="0">
                <a:latin typeface="Arial"/>
                <a:cs typeface="Arial"/>
              </a:rPr>
              <a:t>Answer: </a:t>
            </a:r>
            <a:r>
              <a:rPr sz="1200" spc="20" dirty="0">
                <a:latin typeface="Arial"/>
                <a:cs typeface="Arial"/>
              </a:rPr>
              <a:t>Because </a:t>
            </a:r>
            <a:r>
              <a:rPr sz="1200" spc="15" dirty="0">
                <a:latin typeface="Arial"/>
                <a:cs typeface="Arial"/>
              </a:rPr>
              <a:t>the developer of </a:t>
            </a:r>
            <a:r>
              <a:rPr sz="1200" spc="20" dirty="0">
                <a:latin typeface="Courier" charset="0"/>
                <a:cs typeface="Courier" charset="0"/>
              </a:rPr>
              <a:t>GradingProgram</a:t>
            </a:r>
            <a:r>
              <a:rPr sz="1200" spc="-405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doesn’t </a:t>
            </a:r>
            <a:r>
              <a:rPr sz="1200" spc="20" dirty="0">
                <a:latin typeface="Arial"/>
                <a:cs typeface="Arial"/>
              </a:rPr>
              <a:t>have </a:t>
            </a:r>
            <a:r>
              <a:rPr sz="1200" spc="15" dirty="0">
                <a:latin typeface="Arial"/>
                <a:cs typeface="Arial"/>
              </a:rPr>
              <a:t>to wait </a:t>
            </a:r>
            <a:r>
              <a:rPr sz="1200" spc="10" dirty="0">
                <a:latin typeface="Arial"/>
                <a:cs typeface="Arial"/>
              </a:rPr>
              <a:t>for  </a:t>
            </a:r>
            <a:r>
              <a:rPr sz="1200" spc="15" dirty="0">
                <a:latin typeface="Arial"/>
                <a:cs typeface="Arial"/>
              </a:rPr>
              <a:t>the </a:t>
            </a:r>
            <a:r>
              <a:rPr sz="1200" spc="20" dirty="0">
                <a:latin typeface="Courier" charset="0"/>
                <a:cs typeface="Courier" charset="0"/>
              </a:rPr>
              <a:t>GradeBook</a:t>
            </a:r>
            <a:r>
              <a:rPr sz="1200" spc="-43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class to </a:t>
            </a:r>
            <a:r>
              <a:rPr sz="1200" spc="20" dirty="0">
                <a:latin typeface="Arial"/>
                <a:cs typeface="Arial"/>
              </a:rPr>
              <a:t>be </a:t>
            </a:r>
            <a:r>
              <a:rPr sz="1200" spc="15" dirty="0">
                <a:latin typeface="Arial"/>
                <a:cs typeface="Arial"/>
              </a:rPr>
              <a:t>complete.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Event</a:t>
            </a:r>
            <a:r>
              <a:rPr spc="-75" dirty="0"/>
              <a:t> </a:t>
            </a:r>
            <a:r>
              <a:rPr spc="120" dirty="0"/>
              <a:t>Handling</a:t>
            </a:r>
          </a:p>
        </p:txBody>
      </p:sp>
      <p:sp>
        <p:nvSpPr>
          <p:cNvPr id="3" name="object 3"/>
          <p:cNvSpPr/>
          <p:nvPr/>
        </p:nvSpPr>
        <p:spPr>
          <a:xfrm>
            <a:off x="677834" y="82058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2669" y="679068"/>
            <a:ext cx="5479415" cy="4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000"/>
              </a:lnSpc>
            </a:pPr>
            <a:r>
              <a:rPr sz="1200" spc="15" dirty="0">
                <a:latin typeface="Arial"/>
                <a:cs typeface="Arial"/>
              </a:rPr>
              <a:t>In </a:t>
            </a:r>
            <a:r>
              <a:rPr sz="1200" spc="20" dirty="0">
                <a:latin typeface="Arial"/>
                <a:cs typeface="Arial"/>
              </a:rPr>
              <a:t>an </a:t>
            </a:r>
            <a:r>
              <a:rPr sz="1200" spc="15" dirty="0">
                <a:latin typeface="Arial"/>
                <a:cs typeface="Arial"/>
              </a:rPr>
              <a:t>event-driven user interface, the </a:t>
            </a:r>
            <a:r>
              <a:rPr sz="1200" spc="20" dirty="0">
                <a:latin typeface="Arial"/>
                <a:cs typeface="Arial"/>
              </a:rPr>
              <a:t>program </a:t>
            </a:r>
            <a:r>
              <a:rPr sz="1200" spc="15" dirty="0">
                <a:latin typeface="Arial"/>
                <a:cs typeface="Arial"/>
              </a:rPr>
              <a:t>receives </a:t>
            </a:r>
            <a:r>
              <a:rPr sz="1200" spc="20" dirty="0">
                <a:latin typeface="Arial"/>
                <a:cs typeface="Arial"/>
              </a:rPr>
              <a:t>an </a:t>
            </a:r>
            <a:r>
              <a:rPr sz="1200" spc="15" dirty="0">
                <a:latin typeface="Arial"/>
                <a:cs typeface="Arial"/>
              </a:rPr>
              <a:t>event </a:t>
            </a:r>
            <a:r>
              <a:rPr sz="1200" spc="20" dirty="0">
                <a:latin typeface="Arial"/>
                <a:cs typeface="Arial"/>
              </a:rPr>
              <a:t>whenever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the  user manipulates </a:t>
            </a:r>
            <a:r>
              <a:rPr sz="1200" spc="20" dirty="0">
                <a:latin typeface="Arial"/>
                <a:cs typeface="Arial"/>
              </a:rPr>
              <a:t>an </a:t>
            </a:r>
            <a:r>
              <a:rPr sz="1200" spc="15" dirty="0">
                <a:latin typeface="Arial"/>
                <a:cs typeface="Arial"/>
              </a:rPr>
              <a:t>input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component.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18233" y="1148143"/>
            <a:ext cx="1214363" cy="13828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7834" y="272982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7834" y="320713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7834" y="345983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02669" y="2588316"/>
            <a:ext cx="5548630" cy="966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000"/>
              </a:lnSpc>
            </a:pPr>
            <a:r>
              <a:rPr sz="1200" spc="20" dirty="0">
                <a:latin typeface="Arial"/>
                <a:cs typeface="Arial"/>
              </a:rPr>
              <a:t>User </a:t>
            </a:r>
            <a:r>
              <a:rPr sz="1200" spc="15" dirty="0">
                <a:latin typeface="Arial"/>
                <a:cs typeface="Arial"/>
              </a:rPr>
              <a:t>interface </a:t>
            </a:r>
            <a:r>
              <a:rPr sz="1200" b="1" spc="20" dirty="0">
                <a:latin typeface="Arial"/>
                <a:cs typeface="Arial"/>
              </a:rPr>
              <a:t>events </a:t>
            </a:r>
            <a:r>
              <a:rPr sz="1200" spc="15" dirty="0">
                <a:latin typeface="Arial"/>
                <a:cs typeface="Arial"/>
              </a:rPr>
              <a:t>include key presses, </a:t>
            </a:r>
            <a:r>
              <a:rPr sz="1200" spc="20" dirty="0">
                <a:latin typeface="Arial"/>
                <a:cs typeface="Arial"/>
              </a:rPr>
              <a:t>mouse moves, </a:t>
            </a:r>
            <a:r>
              <a:rPr sz="1200" spc="15" dirty="0">
                <a:latin typeface="Arial"/>
                <a:cs typeface="Arial"/>
              </a:rPr>
              <a:t>button </a:t>
            </a:r>
            <a:r>
              <a:rPr sz="1200" spc="10" dirty="0">
                <a:latin typeface="Arial"/>
                <a:cs typeface="Arial"/>
              </a:rPr>
              <a:t>clicks, </a:t>
            </a:r>
            <a:r>
              <a:rPr sz="1200" spc="20" dirty="0">
                <a:latin typeface="Arial"/>
                <a:cs typeface="Arial"/>
              </a:rPr>
              <a:t>and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so  </a:t>
            </a:r>
            <a:r>
              <a:rPr sz="1200" spc="15" dirty="0">
                <a:latin typeface="Arial"/>
                <a:cs typeface="Arial"/>
              </a:rPr>
              <a:t>on.</a:t>
            </a:r>
            <a:endParaRPr sz="1200">
              <a:latin typeface="Arial"/>
              <a:cs typeface="Arial"/>
            </a:endParaRPr>
          </a:p>
          <a:p>
            <a:pPr marL="12700" marR="1320165">
              <a:lnSpc>
                <a:spcPct val="138200"/>
              </a:lnSpc>
              <a:spcBef>
                <a:spcPts val="55"/>
              </a:spcBef>
            </a:pPr>
            <a:r>
              <a:rPr sz="1200" spc="20" dirty="0">
                <a:latin typeface="Arial"/>
                <a:cs typeface="Arial"/>
              </a:rPr>
              <a:t>Most programs </a:t>
            </a:r>
            <a:r>
              <a:rPr sz="1200" spc="15" dirty="0">
                <a:latin typeface="Arial"/>
                <a:cs typeface="Arial"/>
              </a:rPr>
              <a:t>don't </a:t>
            </a:r>
            <a:r>
              <a:rPr sz="1200" spc="20" dirty="0">
                <a:latin typeface="Arial"/>
                <a:cs typeface="Arial"/>
              </a:rPr>
              <a:t>want </a:t>
            </a: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20" dirty="0">
                <a:latin typeface="Arial"/>
                <a:cs typeface="Arial"/>
              </a:rPr>
              <a:t>be </a:t>
            </a:r>
            <a:r>
              <a:rPr sz="1200" spc="15" dirty="0">
                <a:latin typeface="Arial"/>
                <a:cs typeface="Arial"/>
              </a:rPr>
              <a:t>flooded </a:t>
            </a:r>
            <a:r>
              <a:rPr sz="1200" spc="20" dirty="0">
                <a:latin typeface="Arial"/>
                <a:cs typeface="Arial"/>
              </a:rPr>
              <a:t>by </a:t>
            </a:r>
            <a:r>
              <a:rPr sz="1200" spc="15" dirty="0">
                <a:latin typeface="Arial"/>
                <a:cs typeface="Arial"/>
              </a:rPr>
              <a:t>irrelevant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events.  </a:t>
            </a:r>
            <a:r>
              <a:rPr sz="1200" spc="25" dirty="0">
                <a:latin typeface="Arial"/>
                <a:cs typeface="Arial"/>
              </a:rPr>
              <a:t>A </a:t>
            </a:r>
            <a:r>
              <a:rPr sz="1200" spc="20" dirty="0">
                <a:latin typeface="Arial"/>
                <a:cs typeface="Arial"/>
              </a:rPr>
              <a:t>program must </a:t>
            </a:r>
            <a:r>
              <a:rPr sz="1200" spc="15" dirty="0">
                <a:latin typeface="Arial"/>
                <a:cs typeface="Arial"/>
              </a:rPr>
              <a:t>indicate which events </a:t>
            </a:r>
            <a:r>
              <a:rPr sz="1200" spc="5" dirty="0">
                <a:latin typeface="Arial"/>
                <a:cs typeface="Arial"/>
              </a:rPr>
              <a:t>it </a:t>
            </a:r>
            <a:r>
              <a:rPr sz="1200" spc="20" dirty="0">
                <a:latin typeface="Arial"/>
                <a:cs typeface="Arial"/>
              </a:rPr>
              <a:t>needs </a:t>
            </a:r>
            <a:r>
              <a:rPr sz="1200" spc="15" dirty="0">
                <a:latin typeface="Arial"/>
                <a:cs typeface="Arial"/>
              </a:rPr>
              <a:t>to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receive.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Event</a:t>
            </a:r>
            <a:r>
              <a:rPr spc="-75" dirty="0"/>
              <a:t> </a:t>
            </a:r>
            <a:r>
              <a:rPr spc="120" dirty="0"/>
              <a:t>Handling</a:t>
            </a:r>
          </a:p>
        </p:txBody>
      </p:sp>
      <p:sp>
        <p:nvSpPr>
          <p:cNvPr id="3" name="object 3"/>
          <p:cNvSpPr/>
          <p:nvPr/>
        </p:nvSpPr>
        <p:spPr>
          <a:xfrm>
            <a:off x="677834" y="82100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7834" y="191601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2669" y="714237"/>
            <a:ext cx="4940300" cy="1912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20" dirty="0">
                <a:latin typeface="Arial"/>
                <a:cs typeface="Arial"/>
              </a:rPr>
              <a:t>Event</a:t>
            </a:r>
            <a:r>
              <a:rPr sz="1200" b="1" spc="-70" dirty="0">
                <a:latin typeface="Arial"/>
                <a:cs typeface="Arial"/>
              </a:rPr>
              <a:t> </a:t>
            </a:r>
            <a:r>
              <a:rPr sz="1200" b="1" spc="15" dirty="0">
                <a:latin typeface="Arial"/>
                <a:cs typeface="Arial"/>
              </a:rPr>
              <a:t>listeners:</a:t>
            </a:r>
            <a:endParaRPr sz="1200">
              <a:latin typeface="Arial"/>
              <a:cs typeface="Arial"/>
            </a:endParaRPr>
          </a:p>
          <a:p>
            <a:pPr marL="295275" marR="5080">
              <a:lnSpc>
                <a:spcPct val="130900"/>
              </a:lnSpc>
              <a:spcBef>
                <a:spcPts val="390"/>
              </a:spcBef>
            </a:pPr>
            <a:r>
              <a:rPr sz="950" spc="-5" dirty="0">
                <a:latin typeface="Arial"/>
                <a:cs typeface="Arial"/>
              </a:rPr>
              <a:t>A program indicates which events it needs to receive by installing event listener objects  Belongs to a class provided by the application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programmer</a:t>
            </a:r>
            <a:endParaRPr sz="950">
              <a:latin typeface="Arial"/>
              <a:cs typeface="Arial"/>
            </a:endParaRPr>
          </a:p>
          <a:p>
            <a:pPr marL="295275" marR="1080770">
              <a:lnSpc>
                <a:spcPts val="1550"/>
              </a:lnSpc>
              <a:spcBef>
                <a:spcPts val="60"/>
              </a:spcBef>
            </a:pPr>
            <a:r>
              <a:rPr sz="950" spc="-5" dirty="0">
                <a:latin typeface="Arial"/>
                <a:cs typeface="Arial"/>
              </a:rPr>
              <a:t>Its methods describe the actions to be taken when an event occurs  Notified when event</a:t>
            </a:r>
            <a:r>
              <a:rPr sz="950" spc="-2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happens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200" b="1" spc="20" dirty="0">
                <a:latin typeface="Arial"/>
                <a:cs typeface="Arial"/>
              </a:rPr>
              <a:t>Event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spc="15" dirty="0">
                <a:latin typeface="Arial"/>
                <a:cs typeface="Arial"/>
              </a:rPr>
              <a:t>source:</a:t>
            </a:r>
            <a:endParaRPr sz="1200">
              <a:latin typeface="Arial"/>
              <a:cs typeface="Arial"/>
            </a:endParaRPr>
          </a:p>
          <a:p>
            <a:pPr marL="295275" marR="1454785">
              <a:lnSpc>
                <a:spcPct val="130900"/>
              </a:lnSpc>
              <a:spcBef>
                <a:spcPts val="390"/>
              </a:spcBef>
            </a:pPr>
            <a:r>
              <a:rPr sz="950" spc="-5" dirty="0">
                <a:latin typeface="Arial"/>
                <a:cs typeface="Arial"/>
              </a:rPr>
              <a:t>User interface component that generates a particular event  Add an event listener object to the appropriate event</a:t>
            </a:r>
            <a:r>
              <a:rPr sz="950" spc="7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source</a:t>
            </a:r>
            <a:endParaRPr sz="950">
              <a:latin typeface="Arial"/>
              <a:cs typeface="Arial"/>
            </a:endParaRPr>
          </a:p>
          <a:p>
            <a:pPr marL="295275">
              <a:lnSpc>
                <a:spcPct val="100000"/>
              </a:lnSpc>
              <a:spcBef>
                <a:spcPts val="350"/>
              </a:spcBef>
            </a:pPr>
            <a:r>
              <a:rPr sz="950" spc="-5" dirty="0">
                <a:latin typeface="Arial"/>
                <a:cs typeface="Arial"/>
              </a:rPr>
              <a:t>When an event occurs, the event source notifies all event</a:t>
            </a:r>
            <a:r>
              <a:rPr sz="950" spc="9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listeners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Events</a:t>
            </a:r>
            <a:r>
              <a:rPr spc="-55" dirty="0"/>
              <a:t> </a:t>
            </a:r>
            <a:r>
              <a:rPr spc="120" dirty="0"/>
              <a:t>Handling</a:t>
            </a:r>
          </a:p>
        </p:txBody>
      </p:sp>
      <p:sp>
        <p:nvSpPr>
          <p:cNvPr id="3" name="object 3"/>
          <p:cNvSpPr/>
          <p:nvPr/>
        </p:nvSpPr>
        <p:spPr>
          <a:xfrm>
            <a:off x="677834" y="82142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7834" y="108113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2669" y="637849"/>
            <a:ext cx="5503545" cy="755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2000"/>
              </a:lnSpc>
            </a:pPr>
            <a:r>
              <a:rPr sz="1200" b="1" spc="20" dirty="0">
                <a:latin typeface="Arial"/>
                <a:cs typeface="Arial"/>
              </a:rPr>
              <a:t>Example: </a:t>
            </a:r>
            <a:r>
              <a:rPr sz="1200" spc="25" dirty="0">
                <a:latin typeface="Arial"/>
                <a:cs typeface="Arial"/>
              </a:rPr>
              <a:t>A </a:t>
            </a:r>
            <a:r>
              <a:rPr sz="1200" spc="20" dirty="0">
                <a:latin typeface="Arial"/>
                <a:cs typeface="Arial"/>
              </a:rPr>
              <a:t>program </a:t>
            </a:r>
            <a:r>
              <a:rPr sz="1200" spc="15" dirty="0">
                <a:latin typeface="Arial"/>
                <a:cs typeface="Arial"/>
              </a:rPr>
              <a:t>that prints </a:t>
            </a:r>
            <a:r>
              <a:rPr sz="1200" spc="20" dirty="0">
                <a:latin typeface="Arial"/>
                <a:cs typeface="Arial"/>
              </a:rPr>
              <a:t>a message whenever a </a:t>
            </a:r>
            <a:r>
              <a:rPr sz="1200" spc="15" dirty="0">
                <a:latin typeface="Arial"/>
                <a:cs typeface="Arial"/>
              </a:rPr>
              <a:t>button </a:t>
            </a:r>
            <a:r>
              <a:rPr sz="1200" spc="10" dirty="0">
                <a:latin typeface="Arial"/>
                <a:cs typeface="Arial"/>
              </a:rPr>
              <a:t>is </a:t>
            </a:r>
            <a:r>
              <a:rPr sz="1200" spc="15" dirty="0">
                <a:latin typeface="Arial"/>
                <a:cs typeface="Arial"/>
              </a:rPr>
              <a:t>clicked.  Button listeners </a:t>
            </a:r>
            <a:r>
              <a:rPr sz="1200" spc="20" dirty="0">
                <a:latin typeface="Arial"/>
                <a:cs typeface="Arial"/>
              </a:rPr>
              <a:t>must </a:t>
            </a:r>
            <a:r>
              <a:rPr sz="1200" spc="15" dirty="0">
                <a:latin typeface="Arial"/>
                <a:cs typeface="Arial"/>
              </a:rPr>
              <a:t>belong to </a:t>
            </a:r>
            <a:r>
              <a:rPr sz="1200" spc="20" dirty="0">
                <a:latin typeface="Arial"/>
                <a:cs typeface="Arial"/>
              </a:rPr>
              <a:t>a </a:t>
            </a:r>
            <a:r>
              <a:rPr sz="1200" spc="15" dirty="0">
                <a:latin typeface="Arial"/>
                <a:cs typeface="Arial"/>
              </a:rPr>
              <a:t>class that implements the </a:t>
            </a:r>
            <a:r>
              <a:rPr sz="1200" spc="20" dirty="0">
                <a:latin typeface="Courier" charset="0"/>
                <a:cs typeface="Courier" charset="0"/>
              </a:rPr>
              <a:t>ActionListener</a:t>
            </a:r>
            <a:endParaRPr sz="12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15" dirty="0">
                <a:latin typeface="Arial"/>
                <a:cs typeface="Arial"/>
              </a:rPr>
              <a:t>interface: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1729" y="1456669"/>
            <a:ext cx="5580380" cy="503343"/>
          </a:xfrm>
          <a:prstGeom prst="rect">
            <a:avLst/>
          </a:prstGeom>
          <a:ln w="7019">
            <a:solidFill>
              <a:srgbClr val="CCCCC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43815">
              <a:lnSpc>
                <a:spcPts val="890"/>
              </a:lnSpc>
              <a:spcBef>
                <a:spcPts val="325"/>
              </a:spcBef>
            </a:pPr>
            <a:r>
              <a:rPr sz="750" spc="-5" dirty="0">
                <a:latin typeface="Courier" charset="0"/>
                <a:cs typeface="Courier" charset="0"/>
              </a:rPr>
              <a:t>public interface</a:t>
            </a:r>
            <a:r>
              <a:rPr sz="750" spc="-90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ActionListener</a:t>
            </a:r>
            <a:endParaRPr sz="750" dirty="0">
              <a:latin typeface="Courier" charset="0"/>
              <a:cs typeface="Courier" charset="0"/>
            </a:endParaRPr>
          </a:p>
          <a:p>
            <a:pPr marL="43815">
              <a:lnSpc>
                <a:spcPts val="885"/>
              </a:lnSpc>
            </a:pPr>
            <a:r>
              <a:rPr sz="750" spc="-5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214629">
              <a:lnSpc>
                <a:spcPts val="885"/>
              </a:lnSpc>
            </a:pPr>
            <a:r>
              <a:rPr sz="750" spc="-5" dirty="0">
                <a:latin typeface="Courier" charset="0"/>
                <a:cs typeface="Courier" charset="0"/>
              </a:rPr>
              <a:t>void actionPerformed(ActionEvent</a:t>
            </a:r>
            <a:r>
              <a:rPr sz="750" spc="-80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event);</a:t>
            </a:r>
            <a:endParaRPr sz="750" dirty="0">
              <a:latin typeface="Courier" charset="0"/>
              <a:cs typeface="Courier" charset="0"/>
            </a:endParaRPr>
          </a:p>
          <a:p>
            <a:pPr marL="43815">
              <a:lnSpc>
                <a:spcPts val="890"/>
              </a:lnSpc>
            </a:pPr>
            <a:r>
              <a:rPr sz="750" spc="-5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7834" y="217614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02669" y="2034635"/>
            <a:ext cx="5396865" cy="4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000"/>
              </a:lnSpc>
            </a:pPr>
            <a:r>
              <a:rPr sz="1200" spc="20" dirty="0">
                <a:latin typeface="Arial"/>
                <a:cs typeface="Arial"/>
              </a:rPr>
              <a:t>Your </a:t>
            </a:r>
            <a:r>
              <a:rPr sz="1200" spc="15" dirty="0">
                <a:latin typeface="Arial"/>
                <a:cs typeface="Arial"/>
              </a:rPr>
              <a:t>job </a:t>
            </a:r>
            <a:r>
              <a:rPr sz="1200" spc="10" dirty="0">
                <a:latin typeface="Arial"/>
                <a:cs typeface="Arial"/>
              </a:rPr>
              <a:t>is </a:t>
            </a:r>
            <a:r>
              <a:rPr sz="1200" spc="15" dirty="0">
                <a:latin typeface="Arial"/>
                <a:cs typeface="Arial"/>
              </a:rPr>
              <a:t>to supply </a:t>
            </a:r>
            <a:r>
              <a:rPr sz="1200" spc="20" dirty="0">
                <a:latin typeface="Arial"/>
                <a:cs typeface="Arial"/>
              </a:rPr>
              <a:t>a </a:t>
            </a:r>
            <a:r>
              <a:rPr sz="1200" spc="15" dirty="0">
                <a:latin typeface="Arial"/>
                <a:cs typeface="Arial"/>
              </a:rPr>
              <a:t>class </a:t>
            </a:r>
            <a:r>
              <a:rPr sz="1200" spc="20" dirty="0">
                <a:latin typeface="Arial"/>
                <a:cs typeface="Arial"/>
              </a:rPr>
              <a:t>whose </a:t>
            </a:r>
            <a:r>
              <a:rPr sz="1200" spc="20" dirty="0">
                <a:latin typeface="Courier" charset="0"/>
                <a:cs typeface="Courier" charset="0"/>
              </a:rPr>
              <a:t>actionPerformed</a:t>
            </a:r>
            <a:r>
              <a:rPr sz="1200" spc="-409" dirty="0">
                <a:latin typeface="Courier" charset="0"/>
                <a:cs typeface="Courier" charset="0"/>
              </a:rPr>
              <a:t> </a:t>
            </a:r>
            <a:r>
              <a:rPr sz="1200" spc="20" dirty="0">
                <a:latin typeface="Arial"/>
                <a:cs typeface="Arial"/>
              </a:rPr>
              <a:t>method </a:t>
            </a:r>
            <a:r>
              <a:rPr sz="1200" spc="15" dirty="0">
                <a:latin typeface="Arial"/>
                <a:cs typeface="Arial"/>
              </a:rPr>
              <a:t>contains the  instructions that </a:t>
            </a:r>
            <a:r>
              <a:rPr sz="1200" spc="20" dirty="0">
                <a:latin typeface="Arial"/>
                <a:cs typeface="Arial"/>
              </a:rPr>
              <a:t>you want </a:t>
            </a:r>
            <a:r>
              <a:rPr sz="1200" spc="15" dirty="0">
                <a:latin typeface="Arial"/>
                <a:cs typeface="Arial"/>
              </a:rPr>
              <a:t>executed </a:t>
            </a:r>
            <a:r>
              <a:rPr sz="1200" spc="20" dirty="0">
                <a:latin typeface="Arial"/>
                <a:cs typeface="Arial"/>
              </a:rPr>
              <a:t>whenever </a:t>
            </a:r>
            <a:r>
              <a:rPr sz="1200" spc="15" dirty="0">
                <a:latin typeface="Arial"/>
                <a:cs typeface="Arial"/>
              </a:rPr>
              <a:t>the button </a:t>
            </a:r>
            <a:r>
              <a:rPr sz="1200" spc="10" dirty="0">
                <a:latin typeface="Arial"/>
                <a:cs typeface="Arial"/>
              </a:rPr>
              <a:t>is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clicked.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object 9"/>
          <p:cNvSpPr>
            <a:spLocks noChangeAspect="1"/>
          </p:cNvSpPr>
          <p:nvPr/>
        </p:nvSpPr>
        <p:spPr>
          <a:xfrm>
            <a:off x="818233" y="2502889"/>
            <a:ext cx="3456343" cy="228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section_7_1/</a:t>
            </a:r>
            <a:r>
              <a:rPr spc="55" dirty="0">
                <a:solidFill>
                  <a:srgbClr val="000080"/>
                </a:solidFill>
                <a:hlinkClick r:id="rId2"/>
              </a:rPr>
              <a:t>ClickListener.java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7786" y="764426"/>
            <a:ext cx="2270760" cy="1409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1140" indent="-163830">
              <a:lnSpc>
                <a:spcPts val="835"/>
              </a:lnSpc>
              <a:buClr>
                <a:srgbClr val="0073FF"/>
              </a:buClr>
              <a:buFont typeface="Courier New"/>
              <a:buAutoNum type="arabicPlain"/>
              <a:tabLst>
                <a:tab pos="231775" algn="l"/>
              </a:tabLst>
            </a:pP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00" spc="-5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java.awt.event.ActionEvent;</a:t>
            </a:r>
            <a:endParaRPr sz="700">
              <a:latin typeface="Courier New"/>
              <a:cs typeface="Courier New"/>
            </a:endParaRPr>
          </a:p>
          <a:p>
            <a:pPr marL="231140" indent="-163830">
              <a:lnSpc>
                <a:spcPts val="830"/>
              </a:lnSpc>
              <a:buClr>
                <a:srgbClr val="0073FF"/>
              </a:buClr>
              <a:buFont typeface="Courier New"/>
              <a:buAutoNum type="arabicPlain"/>
              <a:tabLst>
                <a:tab pos="231775" algn="l"/>
              </a:tabLst>
            </a:pP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00" spc="-5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java.awt.event.ActionListener;</a:t>
            </a:r>
            <a:endParaRPr sz="700">
              <a:latin typeface="Courier New"/>
              <a:cs typeface="Courier New"/>
            </a:endParaRPr>
          </a:p>
          <a:p>
            <a:pPr marL="67310"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3</a:t>
            </a:r>
            <a:endParaRPr sz="700">
              <a:latin typeface="Courier New"/>
              <a:cs typeface="Courier New"/>
            </a:endParaRPr>
          </a:p>
          <a:p>
            <a:pPr marL="6731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4</a:t>
            </a:r>
            <a:endParaRPr sz="700">
              <a:latin typeface="Courier New"/>
              <a:cs typeface="Courier New"/>
            </a:endParaRPr>
          </a:p>
          <a:p>
            <a:pPr marL="67310">
              <a:lnSpc>
                <a:spcPct val="100000"/>
              </a:lnSpc>
              <a:spcBef>
                <a:spcPts val="100"/>
              </a:spcBef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5</a:t>
            </a:r>
            <a:endParaRPr sz="700">
              <a:latin typeface="Courier New"/>
              <a:cs typeface="Courier New"/>
            </a:endParaRPr>
          </a:p>
          <a:p>
            <a:pPr marL="67310">
              <a:lnSpc>
                <a:spcPts val="835"/>
              </a:lnSpc>
              <a:spcBef>
                <a:spcPts val="45"/>
              </a:spcBef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6</a:t>
            </a:r>
            <a:endParaRPr sz="700">
              <a:latin typeface="Courier New"/>
              <a:cs typeface="Courier New"/>
            </a:endParaRPr>
          </a:p>
          <a:p>
            <a:pPr marL="67310"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7</a:t>
            </a:r>
            <a:endParaRPr sz="700">
              <a:latin typeface="Courier New"/>
              <a:cs typeface="Courier New"/>
            </a:endParaRPr>
          </a:p>
          <a:p>
            <a:pPr marL="67310"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8</a:t>
            </a:r>
            <a:endParaRPr sz="700">
              <a:latin typeface="Courier New"/>
              <a:cs typeface="Courier New"/>
            </a:endParaRPr>
          </a:p>
          <a:p>
            <a:pPr marL="67310"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9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10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11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12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6778" y="1080294"/>
            <a:ext cx="2872740" cy="1092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15"/>
              </a:lnSpc>
            </a:pPr>
            <a:r>
              <a:rPr sz="700" spc="10" dirty="0">
                <a:latin typeface="Courier New"/>
                <a:cs typeface="Courier New"/>
              </a:rPr>
              <a:t>/**</a:t>
            </a:r>
            <a:endParaRPr sz="700">
              <a:latin typeface="Courier New"/>
              <a:cs typeface="Courier New"/>
            </a:endParaRPr>
          </a:p>
          <a:p>
            <a:pPr marL="176530">
              <a:lnSpc>
                <a:spcPts val="994"/>
              </a:lnSpc>
            </a:pPr>
            <a:r>
              <a:rPr sz="850" spc="20" dirty="0">
                <a:solidFill>
                  <a:srgbClr val="0073FF"/>
                </a:solidFill>
                <a:latin typeface="Times New Roman"/>
                <a:cs typeface="Times New Roman"/>
              </a:rPr>
              <a:t>An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action listener that prints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a</a:t>
            </a:r>
            <a:r>
              <a:rPr sz="850" spc="-5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message.</a:t>
            </a: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ts val="835"/>
              </a:lnSpc>
              <a:spcBef>
                <a:spcPts val="15"/>
              </a:spcBef>
            </a:pPr>
            <a:r>
              <a:rPr sz="700" spc="10" dirty="0">
                <a:latin typeface="Courier New"/>
                <a:cs typeface="Courier New"/>
              </a:rPr>
              <a:t>*/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public class </a:t>
            </a:r>
            <a:r>
              <a:rPr sz="700" spc="10" dirty="0">
                <a:latin typeface="Courier New"/>
                <a:cs typeface="Courier New"/>
              </a:rPr>
              <a:t>ClickListener </a:t>
            </a: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implements</a:t>
            </a:r>
            <a:r>
              <a:rPr sz="700" spc="-4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ActionListener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spc="10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176530">
              <a:lnSpc>
                <a:spcPts val="830"/>
              </a:lnSpc>
            </a:pP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public void </a:t>
            </a:r>
            <a:r>
              <a:rPr sz="700" spc="10" dirty="0">
                <a:latin typeface="Courier New"/>
                <a:cs typeface="Courier New"/>
              </a:rPr>
              <a:t>actionPerformed(ActionEvent</a:t>
            </a:r>
            <a:r>
              <a:rPr sz="700" spc="-45" dirty="0"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event)</a:t>
            </a:r>
            <a:endParaRPr sz="700">
              <a:latin typeface="Courier New"/>
              <a:cs typeface="Courier New"/>
            </a:endParaRPr>
          </a:p>
          <a:p>
            <a:pPr marL="176530">
              <a:lnSpc>
                <a:spcPts val="830"/>
              </a:lnSpc>
            </a:pPr>
            <a:r>
              <a:rPr sz="700" spc="10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340995">
              <a:lnSpc>
                <a:spcPts val="830"/>
              </a:lnSpc>
            </a:pPr>
            <a:r>
              <a:rPr sz="700" spc="10" dirty="0">
                <a:latin typeface="Courier New"/>
                <a:cs typeface="Courier New"/>
              </a:rPr>
              <a:t>System.out.println(</a:t>
            </a:r>
            <a:r>
              <a:rPr sz="700" spc="10" dirty="0">
                <a:solidFill>
                  <a:srgbClr val="1F9060"/>
                </a:solidFill>
                <a:latin typeface="Courier New"/>
                <a:cs typeface="Courier New"/>
              </a:rPr>
              <a:t>"I was</a:t>
            </a:r>
            <a:r>
              <a:rPr sz="700" spc="-65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solidFill>
                  <a:srgbClr val="1F9060"/>
                </a:solidFill>
                <a:latin typeface="Courier New"/>
                <a:cs typeface="Courier New"/>
              </a:rPr>
              <a:t>clicked."</a:t>
            </a:r>
            <a:r>
              <a:rPr sz="700" spc="10" dirty="0">
                <a:latin typeface="Courier New"/>
                <a:cs typeface="Courier New"/>
              </a:rPr>
              <a:t>);</a:t>
            </a:r>
            <a:endParaRPr sz="700">
              <a:latin typeface="Courier New"/>
              <a:cs typeface="Courier New"/>
            </a:endParaRPr>
          </a:p>
          <a:p>
            <a:pPr marL="176530">
              <a:lnSpc>
                <a:spcPts val="830"/>
              </a:lnSpc>
            </a:pPr>
            <a:r>
              <a:rPr sz="700" spc="10" dirty="0">
                <a:latin typeface="Courier New"/>
                <a:cs typeface="Courier New"/>
              </a:rPr>
              <a:t>}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spc="10" dirty="0">
                <a:latin typeface="Courier New"/>
                <a:cs typeface="Courier New"/>
              </a:rPr>
              <a:t>}</a:t>
            </a:r>
            <a:endParaRPr sz="700">
              <a:latin typeface="Courier New"/>
              <a:cs typeface="Courier New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Event </a:t>
            </a:r>
            <a:r>
              <a:rPr spc="120" dirty="0"/>
              <a:t>Handling </a:t>
            </a:r>
            <a:r>
              <a:rPr spc="-110" dirty="0"/>
              <a:t>- </a:t>
            </a:r>
            <a:r>
              <a:rPr spc="95" dirty="0"/>
              <a:t>Listening </a:t>
            </a:r>
            <a:r>
              <a:rPr spc="65" dirty="0"/>
              <a:t>to</a:t>
            </a:r>
            <a:r>
              <a:rPr spc="-80" dirty="0"/>
              <a:t> </a:t>
            </a:r>
            <a:r>
              <a:rPr spc="85" dirty="0"/>
              <a:t>Events</a:t>
            </a:r>
          </a:p>
        </p:txBody>
      </p:sp>
      <p:sp>
        <p:nvSpPr>
          <p:cNvPr id="3" name="object 3"/>
          <p:cNvSpPr/>
          <p:nvPr/>
        </p:nvSpPr>
        <p:spPr>
          <a:xfrm>
            <a:off x="677834" y="82801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7834" y="129830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2669" y="686504"/>
            <a:ext cx="5574030" cy="706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000"/>
              </a:lnSpc>
            </a:pPr>
            <a:r>
              <a:rPr sz="1200" spc="20" dirty="0">
                <a:latin typeface="Courier" charset="0"/>
                <a:cs typeface="Courier" charset="0"/>
              </a:rPr>
              <a:t>event</a:t>
            </a:r>
            <a:r>
              <a:rPr sz="1200" spc="-375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parameter of </a:t>
            </a:r>
            <a:r>
              <a:rPr sz="1200" spc="20" dirty="0">
                <a:latin typeface="Courier" charset="0"/>
                <a:cs typeface="Courier" charset="0"/>
              </a:rPr>
              <a:t>actionPerformed</a:t>
            </a:r>
            <a:r>
              <a:rPr sz="1200" spc="-375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contains details about the event, </a:t>
            </a:r>
            <a:r>
              <a:rPr sz="1200" spc="20" dirty="0">
                <a:latin typeface="Arial"/>
                <a:cs typeface="Arial"/>
              </a:rPr>
              <a:t>such  as </a:t>
            </a:r>
            <a:r>
              <a:rPr sz="1200" spc="15" dirty="0">
                <a:latin typeface="Arial"/>
                <a:cs typeface="Arial"/>
              </a:rPr>
              <a:t>the time at which </a:t>
            </a:r>
            <a:r>
              <a:rPr sz="1200" spc="5" dirty="0">
                <a:latin typeface="Arial"/>
                <a:cs typeface="Arial"/>
              </a:rPr>
              <a:t>it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occurred.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200" spc="15" dirty="0">
                <a:latin typeface="Arial"/>
                <a:cs typeface="Arial"/>
              </a:rPr>
              <a:t>Construct </a:t>
            </a:r>
            <a:r>
              <a:rPr sz="1200" spc="20" dirty="0">
                <a:latin typeface="Arial"/>
                <a:cs typeface="Arial"/>
              </a:rPr>
              <a:t>an </a:t>
            </a:r>
            <a:r>
              <a:rPr sz="1200" spc="15" dirty="0">
                <a:latin typeface="Arial"/>
                <a:cs typeface="Arial"/>
              </a:rPr>
              <a:t>object of the listener </a:t>
            </a:r>
            <a:r>
              <a:rPr sz="1200" spc="20" dirty="0">
                <a:latin typeface="Arial"/>
                <a:cs typeface="Arial"/>
              </a:rPr>
              <a:t>and add </a:t>
            </a:r>
            <a:r>
              <a:rPr sz="1200" spc="5" dirty="0">
                <a:latin typeface="Arial"/>
                <a:cs typeface="Arial"/>
              </a:rPr>
              <a:t>it </a:t>
            </a:r>
            <a:r>
              <a:rPr sz="1200" spc="15" dirty="0">
                <a:latin typeface="Arial"/>
                <a:cs typeface="Arial"/>
              </a:rPr>
              <a:t>to the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button: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1729" y="1456242"/>
            <a:ext cx="5580380" cy="278281"/>
          </a:xfrm>
          <a:prstGeom prst="rect">
            <a:avLst/>
          </a:prstGeom>
          <a:ln w="7019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 marR="2906395">
              <a:lnSpc>
                <a:spcPts val="880"/>
              </a:lnSpc>
              <a:spcBef>
                <a:spcPts val="370"/>
              </a:spcBef>
            </a:pPr>
            <a:r>
              <a:rPr sz="750" spc="-5" dirty="0">
                <a:latin typeface="Courier" charset="0"/>
                <a:cs typeface="Courier" charset="0"/>
              </a:rPr>
              <a:t>ActionListener listener = new</a:t>
            </a:r>
            <a:r>
              <a:rPr sz="750" spc="-7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ClickListener();  button.addActionListener(listener);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7834" y="194408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02669" y="1837319"/>
            <a:ext cx="273494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20" dirty="0">
                <a:latin typeface="Arial"/>
                <a:cs typeface="Arial"/>
              </a:rPr>
              <a:t>Whenever </a:t>
            </a:r>
            <a:r>
              <a:rPr sz="1200" spc="15" dirty="0">
                <a:latin typeface="Arial"/>
                <a:cs typeface="Arial"/>
              </a:rPr>
              <a:t>the button </a:t>
            </a:r>
            <a:r>
              <a:rPr sz="1200" spc="10" dirty="0">
                <a:latin typeface="Arial"/>
                <a:cs typeface="Arial"/>
              </a:rPr>
              <a:t>is </a:t>
            </a:r>
            <a:r>
              <a:rPr sz="1200" spc="15" dirty="0">
                <a:latin typeface="Arial"/>
                <a:cs typeface="Arial"/>
              </a:rPr>
              <a:t>clicked, </a:t>
            </a:r>
            <a:r>
              <a:rPr sz="1200" spc="5" dirty="0">
                <a:latin typeface="Arial"/>
                <a:cs typeface="Arial"/>
              </a:rPr>
              <a:t>it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calls: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1729" y="2102016"/>
            <a:ext cx="5580380" cy="157094"/>
          </a:xfrm>
          <a:prstGeom prst="rect">
            <a:avLst/>
          </a:prstGeom>
          <a:ln w="7019">
            <a:solidFill>
              <a:srgbClr val="CCCCC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25"/>
              </a:spcBef>
            </a:pPr>
            <a:r>
              <a:rPr sz="750" spc="-5" dirty="0">
                <a:latin typeface="Courier" charset="0"/>
                <a:cs typeface="Courier" charset="0"/>
              </a:rPr>
              <a:t>listener.actionPerformed(event);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7834" y="273726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7834" y="299697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02669" y="2293975"/>
            <a:ext cx="5476240" cy="1015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506470">
              <a:lnSpc>
                <a:spcPct val="142000"/>
              </a:lnSpc>
            </a:pPr>
            <a:r>
              <a:rPr sz="1200" spc="20" dirty="0">
                <a:latin typeface="Arial"/>
                <a:cs typeface="Arial"/>
              </a:rPr>
              <a:t>And </a:t>
            </a:r>
            <a:r>
              <a:rPr sz="1200" spc="15" dirty="0">
                <a:latin typeface="Arial"/>
                <a:cs typeface="Arial"/>
              </a:rPr>
              <a:t>the </a:t>
            </a:r>
            <a:r>
              <a:rPr sz="1200" spc="20" dirty="0">
                <a:latin typeface="Arial"/>
                <a:cs typeface="Arial"/>
              </a:rPr>
              <a:t>message </a:t>
            </a:r>
            <a:r>
              <a:rPr sz="1200" spc="10" dirty="0">
                <a:latin typeface="Arial"/>
                <a:cs typeface="Arial"/>
              </a:rPr>
              <a:t>is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printed.  Similar to </a:t>
            </a:r>
            <a:r>
              <a:rPr sz="1200" spc="20" dirty="0">
                <a:latin typeface="Arial"/>
                <a:cs typeface="Arial"/>
              </a:rPr>
              <a:t>a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callback</a:t>
            </a:r>
            <a:endParaRPr sz="1200" dirty="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  <a:spcBef>
                <a:spcPts val="330"/>
              </a:spcBef>
            </a:pPr>
            <a:r>
              <a:rPr sz="1200" spc="20" dirty="0">
                <a:latin typeface="Arial"/>
                <a:cs typeface="Arial"/>
              </a:rPr>
              <a:t>Use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a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20" dirty="0">
                <a:latin typeface="Courier" charset="0"/>
                <a:cs typeface="Courier" charset="0"/>
              </a:rPr>
              <a:t>JButton</a:t>
            </a:r>
            <a:r>
              <a:rPr sz="1200" spc="-380" dirty="0">
                <a:latin typeface="Courier" charset="0"/>
                <a:cs typeface="Courier" charset="0"/>
              </a:rPr>
              <a:t> </a:t>
            </a:r>
            <a:r>
              <a:rPr sz="1200" spc="20" dirty="0">
                <a:latin typeface="Arial"/>
                <a:cs typeface="Arial"/>
              </a:rPr>
              <a:t>component</a:t>
            </a:r>
            <a:r>
              <a:rPr sz="1200" spc="10" dirty="0">
                <a:latin typeface="Arial"/>
                <a:cs typeface="Arial"/>
              </a:rPr>
              <a:t> for </a:t>
            </a:r>
            <a:r>
              <a:rPr sz="1200" spc="15" dirty="0">
                <a:latin typeface="Arial"/>
                <a:cs typeface="Arial"/>
              </a:rPr>
              <a:t>the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button;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attach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an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20" dirty="0">
                <a:latin typeface="Courier" charset="0"/>
                <a:cs typeface="Courier" charset="0"/>
              </a:rPr>
              <a:t>ActionListener</a:t>
            </a:r>
            <a:r>
              <a:rPr sz="1200" spc="-38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to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the  button.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0" dirty="0"/>
              <a:t>Defining </a:t>
            </a:r>
            <a:r>
              <a:rPr spc="100" dirty="0"/>
              <a:t>an </a:t>
            </a:r>
            <a:r>
              <a:rPr spc="50" dirty="0"/>
              <a:t>Interface</a:t>
            </a:r>
            <a:r>
              <a:rPr spc="-150" dirty="0"/>
              <a:t> </a:t>
            </a:r>
            <a:r>
              <a:rPr spc="90" dirty="0"/>
              <a:t>Type</a:t>
            </a:r>
          </a:p>
        </p:txBody>
      </p:sp>
      <p:sp>
        <p:nvSpPr>
          <p:cNvPr id="3" name="object 3"/>
          <p:cNvSpPr/>
          <p:nvPr/>
        </p:nvSpPr>
        <p:spPr>
          <a:xfrm>
            <a:off x="677834" y="82801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7834" y="108071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9664" y="1322876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59" h="35559">
                <a:moveTo>
                  <a:pt x="29249" y="35096"/>
                </a:moveTo>
                <a:lnTo>
                  <a:pt x="5847" y="35096"/>
                </a:lnTo>
                <a:lnTo>
                  <a:pt x="0" y="29270"/>
                </a:lnTo>
                <a:lnTo>
                  <a:pt x="0" y="5826"/>
                </a:lnTo>
                <a:lnTo>
                  <a:pt x="5847" y="0"/>
                </a:lnTo>
                <a:lnTo>
                  <a:pt x="29249" y="0"/>
                </a:lnTo>
                <a:lnTo>
                  <a:pt x="35096" y="5826"/>
                </a:lnTo>
                <a:lnTo>
                  <a:pt x="35096" y="29270"/>
                </a:lnTo>
                <a:lnTo>
                  <a:pt x="29249" y="35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79664" y="1526435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59" h="35559">
                <a:moveTo>
                  <a:pt x="29249" y="35096"/>
                </a:moveTo>
                <a:lnTo>
                  <a:pt x="5847" y="35096"/>
                </a:lnTo>
                <a:lnTo>
                  <a:pt x="0" y="29270"/>
                </a:lnTo>
                <a:lnTo>
                  <a:pt x="0" y="5826"/>
                </a:lnTo>
                <a:lnTo>
                  <a:pt x="5847" y="0"/>
                </a:lnTo>
                <a:lnTo>
                  <a:pt x="29249" y="0"/>
                </a:lnTo>
                <a:lnTo>
                  <a:pt x="35096" y="5826"/>
                </a:lnTo>
                <a:lnTo>
                  <a:pt x="35096" y="29270"/>
                </a:lnTo>
                <a:lnTo>
                  <a:pt x="29249" y="35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11300" y="171595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077" y="14038"/>
                </a:moveTo>
                <a:lnTo>
                  <a:pt x="28077" y="23374"/>
                </a:lnTo>
                <a:lnTo>
                  <a:pt x="23395" y="28077"/>
                </a:lnTo>
                <a:lnTo>
                  <a:pt x="14038" y="28077"/>
                </a:lnTo>
                <a:lnTo>
                  <a:pt x="4681" y="28077"/>
                </a:lnTo>
                <a:lnTo>
                  <a:pt x="0" y="23374"/>
                </a:lnTo>
                <a:lnTo>
                  <a:pt x="0" y="14038"/>
                </a:lnTo>
                <a:lnTo>
                  <a:pt x="0" y="4702"/>
                </a:lnTo>
                <a:lnTo>
                  <a:pt x="4681" y="0"/>
                </a:lnTo>
                <a:lnTo>
                  <a:pt x="14038" y="0"/>
                </a:lnTo>
                <a:lnTo>
                  <a:pt x="23395" y="0"/>
                </a:lnTo>
                <a:lnTo>
                  <a:pt x="28077" y="4702"/>
                </a:lnTo>
                <a:lnTo>
                  <a:pt x="28077" y="14038"/>
                </a:lnTo>
                <a:close/>
              </a:path>
            </a:pathLst>
          </a:custGeom>
          <a:ln w="70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9664" y="1919516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59" h="35560">
                <a:moveTo>
                  <a:pt x="29249" y="35096"/>
                </a:moveTo>
                <a:lnTo>
                  <a:pt x="5847" y="35096"/>
                </a:lnTo>
                <a:lnTo>
                  <a:pt x="0" y="29270"/>
                </a:lnTo>
                <a:lnTo>
                  <a:pt x="0" y="5826"/>
                </a:lnTo>
                <a:lnTo>
                  <a:pt x="5847" y="0"/>
                </a:lnTo>
                <a:lnTo>
                  <a:pt x="29249" y="0"/>
                </a:lnTo>
                <a:lnTo>
                  <a:pt x="35096" y="5826"/>
                </a:lnTo>
                <a:lnTo>
                  <a:pt x="35096" y="29270"/>
                </a:lnTo>
                <a:lnTo>
                  <a:pt x="29249" y="35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79664" y="2109037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59" h="35560">
                <a:moveTo>
                  <a:pt x="29249" y="35096"/>
                </a:moveTo>
                <a:lnTo>
                  <a:pt x="5847" y="35096"/>
                </a:lnTo>
                <a:lnTo>
                  <a:pt x="0" y="29270"/>
                </a:lnTo>
                <a:lnTo>
                  <a:pt x="0" y="5826"/>
                </a:lnTo>
                <a:lnTo>
                  <a:pt x="5847" y="0"/>
                </a:lnTo>
                <a:lnTo>
                  <a:pt x="29249" y="0"/>
                </a:lnTo>
                <a:lnTo>
                  <a:pt x="35096" y="5826"/>
                </a:lnTo>
                <a:lnTo>
                  <a:pt x="35096" y="29270"/>
                </a:lnTo>
                <a:lnTo>
                  <a:pt x="29249" y="35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11300" y="230557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077" y="14038"/>
                </a:moveTo>
                <a:lnTo>
                  <a:pt x="28077" y="23374"/>
                </a:lnTo>
                <a:lnTo>
                  <a:pt x="23395" y="28077"/>
                </a:lnTo>
                <a:lnTo>
                  <a:pt x="14038" y="28077"/>
                </a:lnTo>
                <a:lnTo>
                  <a:pt x="4681" y="28077"/>
                </a:lnTo>
                <a:lnTo>
                  <a:pt x="0" y="23374"/>
                </a:lnTo>
                <a:lnTo>
                  <a:pt x="0" y="14038"/>
                </a:lnTo>
                <a:lnTo>
                  <a:pt x="0" y="4702"/>
                </a:lnTo>
                <a:lnTo>
                  <a:pt x="4681" y="0"/>
                </a:lnTo>
                <a:lnTo>
                  <a:pt x="14038" y="0"/>
                </a:lnTo>
                <a:lnTo>
                  <a:pt x="23395" y="0"/>
                </a:lnTo>
                <a:lnTo>
                  <a:pt x="28077" y="4702"/>
                </a:lnTo>
                <a:lnTo>
                  <a:pt x="28077" y="14038"/>
                </a:lnTo>
                <a:close/>
              </a:path>
            </a:pathLst>
          </a:custGeom>
          <a:ln w="70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02669" y="651383"/>
            <a:ext cx="4723765" cy="173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626235">
              <a:lnSpc>
                <a:spcPct val="138200"/>
              </a:lnSpc>
            </a:pPr>
            <a:r>
              <a:rPr sz="1200" spc="20" dirty="0">
                <a:latin typeface="Arial"/>
                <a:cs typeface="Arial"/>
              </a:rPr>
              <a:t>An </a:t>
            </a:r>
            <a:r>
              <a:rPr sz="1200" spc="15" dirty="0">
                <a:latin typeface="Arial"/>
                <a:cs typeface="Arial"/>
              </a:rPr>
              <a:t>interface type </a:t>
            </a:r>
            <a:r>
              <a:rPr sz="1200" spc="10" dirty="0">
                <a:latin typeface="Arial"/>
                <a:cs typeface="Arial"/>
              </a:rPr>
              <a:t>is </a:t>
            </a:r>
            <a:r>
              <a:rPr sz="1200" spc="15" dirty="0">
                <a:latin typeface="Arial"/>
                <a:cs typeface="Arial"/>
              </a:rPr>
              <a:t>similar to </a:t>
            </a:r>
            <a:r>
              <a:rPr sz="1200" spc="20" dirty="0">
                <a:latin typeface="Arial"/>
                <a:cs typeface="Arial"/>
              </a:rPr>
              <a:t>a </a:t>
            </a:r>
            <a:r>
              <a:rPr sz="1200" spc="15" dirty="0">
                <a:latin typeface="Arial"/>
                <a:cs typeface="Arial"/>
              </a:rPr>
              <a:t>class.  Differences </a:t>
            </a:r>
            <a:r>
              <a:rPr sz="1200" spc="20" dirty="0">
                <a:latin typeface="Arial"/>
                <a:cs typeface="Arial"/>
              </a:rPr>
              <a:t>between </a:t>
            </a:r>
            <a:r>
              <a:rPr sz="1200" spc="15" dirty="0">
                <a:latin typeface="Arial"/>
                <a:cs typeface="Arial"/>
              </a:rPr>
              <a:t>classes </a:t>
            </a:r>
            <a:r>
              <a:rPr sz="1200" spc="20" dirty="0">
                <a:latin typeface="Arial"/>
                <a:cs typeface="Arial"/>
              </a:rPr>
              <a:t>and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interfaces:</a:t>
            </a:r>
            <a:endParaRPr sz="1200" dirty="0">
              <a:latin typeface="Arial"/>
              <a:cs typeface="Arial"/>
            </a:endParaRPr>
          </a:p>
          <a:p>
            <a:pPr marL="295275">
              <a:lnSpc>
                <a:spcPct val="100000"/>
              </a:lnSpc>
              <a:spcBef>
                <a:spcPts val="745"/>
              </a:spcBef>
            </a:pPr>
            <a:r>
              <a:rPr sz="950" spc="-5" dirty="0">
                <a:latin typeface="Arial"/>
                <a:cs typeface="Arial"/>
              </a:rPr>
              <a:t>An interface type does not have instance</a:t>
            </a:r>
            <a:r>
              <a:rPr sz="950" spc="4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variables.</a:t>
            </a:r>
            <a:endParaRPr sz="950" dirty="0">
              <a:latin typeface="Arial"/>
              <a:cs typeface="Arial"/>
            </a:endParaRPr>
          </a:p>
          <a:p>
            <a:pPr marL="295275">
              <a:lnSpc>
                <a:spcPct val="100000"/>
              </a:lnSpc>
              <a:spcBef>
                <a:spcPts val="459"/>
              </a:spcBef>
            </a:pPr>
            <a:r>
              <a:rPr sz="950" spc="-5" dirty="0">
                <a:latin typeface="Arial"/>
                <a:cs typeface="Arial"/>
              </a:rPr>
              <a:t>All</a:t>
            </a:r>
            <a:r>
              <a:rPr sz="95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methods</a:t>
            </a:r>
            <a:r>
              <a:rPr sz="95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in</a:t>
            </a:r>
            <a:r>
              <a:rPr sz="95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an</a:t>
            </a:r>
            <a:r>
              <a:rPr sz="95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interface</a:t>
            </a:r>
            <a:r>
              <a:rPr sz="95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type</a:t>
            </a:r>
            <a:r>
              <a:rPr sz="95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are</a:t>
            </a:r>
            <a:r>
              <a:rPr sz="950" dirty="0">
                <a:latin typeface="Arial"/>
                <a:cs typeface="Arial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abstract</a:t>
            </a:r>
            <a:r>
              <a:rPr sz="950" spc="-30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Arial"/>
                <a:cs typeface="Arial"/>
              </a:rPr>
              <a:t>(or</a:t>
            </a:r>
            <a:r>
              <a:rPr sz="95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in</a:t>
            </a:r>
            <a:r>
              <a:rPr sz="95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Java</a:t>
            </a:r>
            <a:r>
              <a:rPr sz="95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8,</a:t>
            </a:r>
            <a:r>
              <a:rPr sz="950" dirty="0">
                <a:latin typeface="Arial"/>
                <a:cs typeface="Arial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static</a:t>
            </a:r>
            <a:r>
              <a:rPr sz="950" spc="-30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Arial"/>
                <a:cs typeface="Arial"/>
              </a:rPr>
              <a:t>or</a:t>
            </a:r>
            <a:r>
              <a:rPr sz="950" dirty="0">
                <a:latin typeface="Arial"/>
                <a:cs typeface="Arial"/>
              </a:rPr>
              <a:t> </a:t>
            </a:r>
            <a:r>
              <a:rPr sz="950" spc="-5" dirty="0">
                <a:latin typeface="Courier" charset="0"/>
                <a:cs typeface="Courier" charset="0"/>
              </a:rPr>
              <a:t>default</a:t>
            </a:r>
            <a:r>
              <a:rPr sz="950" spc="-5" dirty="0">
                <a:latin typeface="Arial"/>
                <a:cs typeface="Arial"/>
              </a:rPr>
              <a:t>)</a:t>
            </a:r>
            <a:endParaRPr sz="950" dirty="0">
              <a:latin typeface="Arial"/>
              <a:cs typeface="Arial"/>
            </a:endParaRPr>
          </a:p>
          <a:p>
            <a:pPr marL="511809">
              <a:lnSpc>
                <a:spcPct val="100000"/>
              </a:lnSpc>
              <a:spcBef>
                <a:spcPts val="545"/>
              </a:spcBef>
            </a:pPr>
            <a:r>
              <a:rPr sz="700" spc="10" dirty="0">
                <a:latin typeface="Arial"/>
                <a:cs typeface="Arial"/>
              </a:rPr>
              <a:t>They have a name, parameters, and a return type, but no</a:t>
            </a:r>
            <a:r>
              <a:rPr sz="700" spc="-3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implementation.</a:t>
            </a:r>
            <a:endParaRPr sz="700" dirty="0">
              <a:latin typeface="Arial"/>
              <a:cs typeface="Arial"/>
            </a:endParaRPr>
          </a:p>
          <a:p>
            <a:pPr marL="295275" marR="1418590">
              <a:lnSpc>
                <a:spcPct val="130900"/>
              </a:lnSpc>
              <a:spcBef>
                <a:spcPts val="215"/>
              </a:spcBef>
            </a:pPr>
            <a:r>
              <a:rPr sz="950" spc="-5" dirty="0">
                <a:latin typeface="Arial"/>
                <a:cs typeface="Arial"/>
              </a:rPr>
              <a:t>All methods in an interface type are automatically public.  An interface type has no</a:t>
            </a:r>
            <a:r>
              <a:rPr sz="950" spc="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constructor.</a:t>
            </a:r>
            <a:endParaRPr sz="950" dirty="0">
              <a:latin typeface="Arial"/>
              <a:cs typeface="Arial"/>
            </a:endParaRPr>
          </a:p>
          <a:p>
            <a:pPr marL="511809">
              <a:lnSpc>
                <a:spcPct val="100000"/>
              </a:lnSpc>
              <a:spcBef>
                <a:spcPts val="600"/>
              </a:spcBef>
            </a:pPr>
            <a:r>
              <a:rPr sz="700" spc="10" dirty="0">
                <a:latin typeface="Arial"/>
                <a:cs typeface="Arial"/>
              </a:rPr>
              <a:t>You cannot construct objects of an interface</a:t>
            </a:r>
            <a:r>
              <a:rPr sz="700" spc="-8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type.</a:t>
            </a:r>
            <a:endParaRPr sz="7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0" dirty="0"/>
              <a:t>section_7_1/</a:t>
            </a:r>
            <a:r>
              <a:rPr spc="50" dirty="0">
                <a:solidFill>
                  <a:srgbClr val="000080"/>
                </a:solidFill>
                <a:hlinkClick r:id="rId2"/>
              </a:rPr>
              <a:t>ButtonViewer.java</a:t>
            </a:r>
          </a:p>
        </p:txBody>
      </p:sp>
      <p:sp>
        <p:nvSpPr>
          <p:cNvPr id="3" name="object 3"/>
          <p:cNvSpPr/>
          <p:nvPr/>
        </p:nvSpPr>
        <p:spPr>
          <a:xfrm>
            <a:off x="583074" y="711348"/>
            <a:ext cx="6163310" cy="1060450"/>
          </a:xfrm>
          <a:custGeom>
            <a:avLst/>
            <a:gdLst/>
            <a:ahLst/>
            <a:cxnLst/>
            <a:rect l="l" t="t" r="r" b="b"/>
            <a:pathLst>
              <a:path w="6163309" h="1060450">
                <a:moveTo>
                  <a:pt x="0" y="0"/>
                </a:moveTo>
                <a:lnTo>
                  <a:pt x="6162936" y="0"/>
                </a:lnTo>
                <a:lnTo>
                  <a:pt x="6162936" y="1059912"/>
                </a:lnTo>
                <a:lnTo>
                  <a:pt x="0" y="1059912"/>
                </a:lnTo>
                <a:lnTo>
                  <a:pt x="0" y="0"/>
                </a:lnTo>
                <a:close/>
              </a:path>
            </a:pathLst>
          </a:custGeom>
          <a:ln w="70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2745" y="1758828"/>
            <a:ext cx="6043930" cy="0"/>
          </a:xfrm>
          <a:custGeom>
            <a:avLst/>
            <a:gdLst/>
            <a:ahLst/>
            <a:cxnLst/>
            <a:rect l="l" t="t" r="r" b="b"/>
            <a:pathLst>
              <a:path w="6043930">
                <a:moveTo>
                  <a:pt x="0" y="0"/>
                </a:moveTo>
                <a:lnTo>
                  <a:pt x="6043608" y="0"/>
                </a:lnTo>
              </a:path>
            </a:pathLst>
          </a:custGeom>
          <a:ln w="2810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2264" y="771447"/>
            <a:ext cx="2190750" cy="974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830" indent="-163830">
              <a:lnSpc>
                <a:spcPts val="835"/>
              </a:lnSpc>
              <a:buClr>
                <a:srgbClr val="0073FF"/>
              </a:buClr>
              <a:buFont typeface="Courier New"/>
              <a:buAutoNum type="arabicPlain"/>
              <a:tabLst>
                <a:tab pos="164465" algn="l"/>
              </a:tabLst>
            </a:pP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00" spc="-5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java.awt.event.ActionListener;</a:t>
            </a:r>
            <a:endParaRPr sz="700">
              <a:latin typeface="Courier New"/>
              <a:cs typeface="Courier New"/>
            </a:endParaRPr>
          </a:p>
          <a:p>
            <a:pPr marL="163830" indent="-163830">
              <a:lnSpc>
                <a:spcPts val="830"/>
              </a:lnSpc>
              <a:buClr>
                <a:srgbClr val="0073FF"/>
              </a:buClr>
              <a:buFont typeface="Courier New"/>
              <a:buAutoNum type="arabicPlain"/>
              <a:tabLst>
                <a:tab pos="164465" algn="l"/>
              </a:tabLst>
            </a:pP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00" spc="-6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javax.swing.JButton;</a:t>
            </a:r>
            <a:endParaRPr sz="700">
              <a:latin typeface="Courier New"/>
              <a:cs typeface="Courier New"/>
            </a:endParaRPr>
          </a:p>
          <a:p>
            <a:pPr marL="163830" indent="-163830">
              <a:lnSpc>
                <a:spcPts val="830"/>
              </a:lnSpc>
              <a:buClr>
                <a:srgbClr val="0073FF"/>
              </a:buClr>
              <a:buFont typeface="Courier New"/>
              <a:buAutoNum type="arabicPlain"/>
              <a:tabLst>
                <a:tab pos="164465" algn="l"/>
              </a:tabLst>
            </a:pP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00" spc="-6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javax.swing.JFrame;</a:t>
            </a:r>
            <a:endParaRPr sz="700">
              <a:latin typeface="Courier New"/>
              <a:cs typeface="Courier New"/>
            </a:endParaRPr>
          </a:p>
          <a:p>
            <a:pPr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4</a:t>
            </a:r>
            <a:endParaRPr sz="700">
              <a:latin typeface="Courier New"/>
              <a:cs typeface="Courier New"/>
            </a:endParaRPr>
          </a:p>
          <a:p>
            <a:pPr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5</a:t>
            </a:r>
            <a:endParaRPr sz="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6</a:t>
            </a:r>
            <a:endParaRPr sz="700">
              <a:latin typeface="Courier New"/>
              <a:cs typeface="Courier New"/>
            </a:endParaRPr>
          </a:p>
          <a:p>
            <a:pPr>
              <a:lnSpc>
                <a:spcPts val="835"/>
              </a:lnSpc>
              <a:spcBef>
                <a:spcPts val="45"/>
              </a:spcBef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7</a:t>
            </a:r>
            <a:endParaRPr sz="700">
              <a:latin typeface="Courier New"/>
              <a:cs typeface="Courier New"/>
            </a:endParaRPr>
          </a:p>
          <a:p>
            <a:pPr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8</a:t>
            </a:r>
            <a:endParaRPr sz="700">
              <a:latin typeface="Courier New"/>
              <a:cs typeface="Courier New"/>
            </a:endParaRPr>
          </a:p>
          <a:p>
            <a:pPr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9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498" y="1192605"/>
            <a:ext cx="2856230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15"/>
              </a:lnSpc>
            </a:pPr>
            <a:r>
              <a:rPr sz="700" spc="10" dirty="0">
                <a:latin typeface="Courier New"/>
                <a:cs typeface="Courier New"/>
              </a:rPr>
              <a:t>/**</a:t>
            </a:r>
            <a:endParaRPr sz="700">
              <a:latin typeface="Courier New"/>
              <a:cs typeface="Courier New"/>
            </a:endParaRPr>
          </a:p>
          <a:p>
            <a:pPr marL="163830">
              <a:lnSpc>
                <a:spcPts val="994"/>
              </a:lnSpc>
            </a:pP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This program demonstrates how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to install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an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action</a:t>
            </a:r>
            <a:r>
              <a:rPr sz="850" spc="-6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listener.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ts val="835"/>
              </a:lnSpc>
              <a:spcBef>
                <a:spcPts val="15"/>
              </a:spcBef>
            </a:pPr>
            <a:r>
              <a:rPr sz="700" spc="10" dirty="0">
                <a:latin typeface="Courier New"/>
                <a:cs typeface="Courier New"/>
              </a:rPr>
              <a:t>*/</a:t>
            </a:r>
            <a:endParaRPr sz="700">
              <a:latin typeface="Courier New"/>
              <a:cs typeface="Courier New"/>
            </a:endParaRPr>
          </a:p>
          <a:p>
            <a:pPr>
              <a:lnSpc>
                <a:spcPts val="830"/>
              </a:lnSpc>
            </a:pP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700" spc="-6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ButtonViewer</a:t>
            </a:r>
            <a:endParaRPr sz="700">
              <a:latin typeface="Courier New"/>
              <a:cs typeface="Courier New"/>
            </a:endParaRPr>
          </a:p>
          <a:p>
            <a:pPr>
              <a:lnSpc>
                <a:spcPts val="835"/>
              </a:lnSpc>
            </a:pPr>
            <a:r>
              <a:rPr sz="700" spc="10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30339" y="719964"/>
            <a:ext cx="112309" cy="10529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23316" y="719961"/>
            <a:ext cx="119333" cy="3930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5" dirty="0"/>
              <a:t>Using </a:t>
            </a:r>
            <a:r>
              <a:rPr spc="70" dirty="0"/>
              <a:t>Inner </a:t>
            </a:r>
            <a:r>
              <a:rPr spc="140" dirty="0"/>
              <a:t>Classes </a:t>
            </a:r>
            <a:r>
              <a:rPr spc="75" dirty="0"/>
              <a:t>for</a:t>
            </a:r>
            <a:r>
              <a:rPr spc="-260" dirty="0"/>
              <a:t> </a:t>
            </a:r>
            <a:r>
              <a:rPr spc="80" dirty="0"/>
              <a:t>Listeners</a:t>
            </a:r>
          </a:p>
        </p:txBody>
      </p:sp>
      <p:sp>
        <p:nvSpPr>
          <p:cNvPr id="3" name="object 3"/>
          <p:cNvSpPr/>
          <p:nvPr/>
        </p:nvSpPr>
        <p:spPr>
          <a:xfrm>
            <a:off x="677834" y="82056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2669" y="713806"/>
            <a:ext cx="415925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Implement simple listener classes </a:t>
            </a:r>
            <a:r>
              <a:rPr sz="1200" spc="20" dirty="0">
                <a:latin typeface="Arial"/>
                <a:cs typeface="Arial"/>
              </a:rPr>
              <a:t>as </a:t>
            </a:r>
            <a:r>
              <a:rPr sz="1200" spc="15" dirty="0">
                <a:latin typeface="Arial"/>
                <a:cs typeface="Arial"/>
              </a:rPr>
              <a:t>inner classes </a:t>
            </a:r>
            <a:r>
              <a:rPr sz="1200" spc="10" dirty="0">
                <a:latin typeface="Arial"/>
                <a:cs typeface="Arial"/>
              </a:rPr>
              <a:t>like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this: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1729" y="971484"/>
            <a:ext cx="5580380" cy="1168954"/>
          </a:xfrm>
          <a:prstGeom prst="rect">
            <a:avLst/>
          </a:prstGeom>
          <a:ln w="7019">
            <a:solidFill>
              <a:srgbClr val="CCCCCC"/>
            </a:solidFill>
          </a:ln>
        </p:spPr>
        <p:txBody>
          <a:bodyPr vert="horz" wrap="square" lIns="0" tIns="933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"/>
              </a:spcBef>
            </a:pPr>
            <a:endParaRPr sz="400" dirty="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</a:pPr>
            <a:r>
              <a:rPr sz="500" spc="10" dirty="0">
                <a:latin typeface="Courier" charset="0"/>
                <a:cs typeface="Courier" charset="0"/>
              </a:rPr>
              <a:t>JButton button = new JButton(". .</a:t>
            </a:r>
            <a:r>
              <a:rPr sz="500" spc="-35" dirty="0">
                <a:latin typeface="Courier" charset="0"/>
                <a:cs typeface="Courier" charset="0"/>
              </a:rPr>
              <a:t> </a:t>
            </a:r>
            <a:r>
              <a:rPr sz="500" spc="10" dirty="0">
                <a:latin typeface="Courier" charset="0"/>
                <a:cs typeface="Courier" charset="0"/>
              </a:rPr>
              <a:t>.");</a:t>
            </a:r>
            <a:endParaRPr sz="500" dirty="0">
              <a:latin typeface="Courier" charset="0"/>
              <a:cs typeface="Courier" charset="0"/>
            </a:endParaRPr>
          </a:p>
          <a:p>
            <a:pPr>
              <a:lnSpc>
                <a:spcPct val="100000"/>
              </a:lnSpc>
            </a:pPr>
            <a:endParaRPr sz="500" dirty="0">
              <a:latin typeface="Times New Roman"/>
              <a:cs typeface="Times New Roman"/>
            </a:endParaRPr>
          </a:p>
          <a:p>
            <a:pPr marL="43815" marR="2618740">
              <a:lnSpc>
                <a:spcPct val="147400"/>
              </a:lnSpc>
              <a:spcBef>
                <a:spcPts val="309"/>
              </a:spcBef>
            </a:pPr>
            <a:r>
              <a:rPr sz="500" spc="10" dirty="0">
                <a:latin typeface="Courier" charset="0"/>
                <a:cs typeface="Courier" charset="0"/>
              </a:rPr>
              <a:t>// This inner class is declared in the same method as the button variable  class MyListener implements</a:t>
            </a:r>
            <a:r>
              <a:rPr sz="500" spc="-25" dirty="0">
                <a:latin typeface="Courier" charset="0"/>
                <a:cs typeface="Courier" charset="0"/>
              </a:rPr>
              <a:t> </a:t>
            </a:r>
            <a:r>
              <a:rPr sz="500" spc="10" dirty="0">
                <a:latin typeface="Courier" charset="0"/>
                <a:cs typeface="Courier" charset="0"/>
              </a:rPr>
              <a:t>ActionListener</a:t>
            </a:r>
            <a:endParaRPr sz="5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284"/>
              </a:spcBef>
            </a:pPr>
            <a:r>
              <a:rPr sz="500" spc="10" dirty="0">
                <a:latin typeface="Courier" charset="0"/>
                <a:cs typeface="Courier" charset="0"/>
              </a:rPr>
              <a:t>{</a:t>
            </a:r>
            <a:endParaRPr sz="500" dirty="0">
              <a:latin typeface="Courier" charset="0"/>
              <a:cs typeface="Courier" charset="0"/>
            </a:endParaRPr>
          </a:p>
          <a:p>
            <a:pPr marL="163195">
              <a:lnSpc>
                <a:spcPct val="100000"/>
              </a:lnSpc>
              <a:spcBef>
                <a:spcPts val="284"/>
              </a:spcBef>
            </a:pPr>
            <a:r>
              <a:rPr sz="500" spc="10" dirty="0">
                <a:latin typeface="Courier" charset="0"/>
                <a:cs typeface="Courier" charset="0"/>
              </a:rPr>
              <a:t>. .</a:t>
            </a:r>
            <a:r>
              <a:rPr sz="500" spc="-85" dirty="0">
                <a:latin typeface="Courier" charset="0"/>
                <a:cs typeface="Courier" charset="0"/>
              </a:rPr>
              <a:t> </a:t>
            </a:r>
            <a:r>
              <a:rPr sz="500" spc="10" dirty="0">
                <a:latin typeface="Courier" charset="0"/>
                <a:cs typeface="Courier" charset="0"/>
              </a:rPr>
              <a:t>.</a:t>
            </a:r>
            <a:endParaRPr sz="5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284"/>
              </a:spcBef>
            </a:pPr>
            <a:r>
              <a:rPr sz="500" spc="10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  <a:p>
            <a:pPr>
              <a:lnSpc>
                <a:spcPct val="100000"/>
              </a:lnSpc>
            </a:pPr>
            <a:endParaRPr sz="500" dirty="0">
              <a:latin typeface="Times New Roman"/>
              <a:cs typeface="Times New Roman"/>
            </a:endParaRPr>
          </a:p>
          <a:p>
            <a:pPr marL="43815" marR="3811270">
              <a:lnSpc>
                <a:spcPct val="147400"/>
              </a:lnSpc>
              <a:spcBef>
                <a:spcPts val="309"/>
              </a:spcBef>
            </a:pPr>
            <a:r>
              <a:rPr sz="500" spc="10" dirty="0">
                <a:latin typeface="Courier" charset="0"/>
                <a:cs typeface="Courier" charset="0"/>
              </a:rPr>
              <a:t>ActionListener listener = new MyListener();  button.addActionListener(listener);</a:t>
            </a:r>
            <a:endParaRPr sz="5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7834" y="235779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2669" y="2251030"/>
            <a:ext cx="5381625" cy="796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20" dirty="0">
                <a:latin typeface="Arial"/>
                <a:cs typeface="Arial"/>
              </a:rPr>
              <a:t>Advantages</a:t>
            </a:r>
            <a:endParaRPr sz="1200">
              <a:latin typeface="Arial"/>
              <a:cs typeface="Arial"/>
            </a:endParaRPr>
          </a:p>
          <a:p>
            <a:pPr marL="295275" marR="12065">
              <a:lnSpc>
                <a:spcPct val="111500"/>
              </a:lnSpc>
              <a:spcBef>
                <a:spcPts val="665"/>
              </a:spcBef>
            </a:pPr>
            <a:r>
              <a:rPr sz="950" spc="-5" dirty="0">
                <a:latin typeface="Arial"/>
                <a:cs typeface="Arial"/>
              </a:rPr>
              <a:t>Places the trivial listener class exactly where it is needed, without cluttering up the remainder of  the</a:t>
            </a:r>
            <a:r>
              <a:rPr sz="950" spc="-7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project</a:t>
            </a:r>
            <a:endParaRPr sz="950">
              <a:latin typeface="Arial"/>
              <a:cs typeface="Arial"/>
            </a:endParaRPr>
          </a:p>
          <a:p>
            <a:pPr marL="295275">
              <a:lnSpc>
                <a:spcPct val="100000"/>
              </a:lnSpc>
              <a:spcBef>
                <a:spcPts val="350"/>
              </a:spcBef>
            </a:pPr>
            <a:r>
              <a:rPr sz="950" spc="-5" dirty="0">
                <a:latin typeface="Arial"/>
                <a:cs typeface="Arial"/>
              </a:rPr>
              <a:t>Methods of an inner class can access instance variables and methods of the surrounding</a:t>
            </a:r>
            <a:r>
              <a:rPr sz="950" spc="16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class: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5" dirty="0"/>
              <a:t>Using </a:t>
            </a:r>
            <a:r>
              <a:rPr spc="70" dirty="0"/>
              <a:t>Inner </a:t>
            </a:r>
            <a:r>
              <a:rPr spc="140" dirty="0"/>
              <a:t>Classes </a:t>
            </a:r>
            <a:r>
              <a:rPr spc="75" dirty="0"/>
              <a:t>for</a:t>
            </a:r>
            <a:r>
              <a:rPr spc="-260" dirty="0"/>
              <a:t> </a:t>
            </a:r>
            <a:r>
              <a:rPr spc="80" dirty="0"/>
              <a:t>Listeners</a:t>
            </a:r>
          </a:p>
        </p:txBody>
      </p:sp>
      <p:sp>
        <p:nvSpPr>
          <p:cNvPr id="3" name="object 3"/>
          <p:cNvSpPr/>
          <p:nvPr/>
        </p:nvSpPr>
        <p:spPr>
          <a:xfrm>
            <a:off x="677834" y="81972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7834" y="129703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2669" y="712957"/>
            <a:ext cx="5610225" cy="678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Local variables that are </a:t>
            </a:r>
            <a:r>
              <a:rPr sz="1200" spc="20" dirty="0">
                <a:latin typeface="Arial"/>
                <a:cs typeface="Arial"/>
              </a:rPr>
              <a:t>accessed by an </a:t>
            </a:r>
            <a:r>
              <a:rPr sz="1200" spc="15" dirty="0">
                <a:latin typeface="Arial"/>
                <a:cs typeface="Arial"/>
              </a:rPr>
              <a:t>inner class </a:t>
            </a:r>
            <a:r>
              <a:rPr sz="1200" spc="20" dirty="0">
                <a:latin typeface="Arial"/>
                <a:cs typeface="Arial"/>
              </a:rPr>
              <a:t>method must be </a:t>
            </a:r>
            <a:r>
              <a:rPr sz="1200" spc="15" dirty="0">
                <a:latin typeface="Arial"/>
                <a:cs typeface="Arial"/>
              </a:rPr>
              <a:t>declared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as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200" spc="20" dirty="0">
                <a:latin typeface="Courier" charset="0"/>
                <a:cs typeface="Courier" charset="0"/>
              </a:rPr>
              <a:t>final</a:t>
            </a:r>
            <a:r>
              <a:rPr sz="1200" spc="-38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(or</a:t>
            </a:r>
            <a:r>
              <a:rPr sz="1200" spc="10" dirty="0">
                <a:latin typeface="Arial"/>
                <a:cs typeface="Arial"/>
              </a:rPr>
              <a:t> in </a:t>
            </a:r>
            <a:r>
              <a:rPr sz="1200" spc="20" dirty="0">
                <a:latin typeface="Arial"/>
                <a:cs typeface="Arial"/>
              </a:rPr>
              <a:t>Java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8,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20" dirty="0">
                <a:latin typeface="Courier" charset="0"/>
                <a:cs typeface="Courier" charset="0"/>
              </a:rPr>
              <a:t>effectively</a:t>
            </a:r>
            <a:r>
              <a:rPr sz="1200" spc="30" dirty="0">
                <a:latin typeface="Courier" charset="0"/>
                <a:cs typeface="Courier" charset="0"/>
              </a:rPr>
              <a:t> </a:t>
            </a:r>
            <a:r>
              <a:rPr sz="1200" spc="20" dirty="0">
                <a:latin typeface="Courier" charset="0"/>
                <a:cs typeface="Courier" charset="0"/>
              </a:rPr>
              <a:t>final</a:t>
            </a:r>
            <a:r>
              <a:rPr sz="1200" spc="-38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[not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modified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after</a:t>
            </a:r>
            <a:r>
              <a:rPr sz="1200" spc="10" dirty="0">
                <a:latin typeface="Arial"/>
                <a:cs typeface="Arial"/>
              </a:rPr>
              <a:t> initialized]).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200" b="1" spc="20" dirty="0">
                <a:latin typeface="Arial"/>
                <a:cs typeface="Arial"/>
              </a:rPr>
              <a:t>Example: </a:t>
            </a:r>
            <a:r>
              <a:rPr sz="1200" spc="20" dirty="0">
                <a:latin typeface="Arial"/>
                <a:cs typeface="Arial"/>
              </a:rPr>
              <a:t>add </a:t>
            </a:r>
            <a:r>
              <a:rPr sz="1200" spc="15" dirty="0">
                <a:latin typeface="Arial"/>
                <a:cs typeface="Arial"/>
              </a:rPr>
              <a:t>interest to </a:t>
            </a:r>
            <a:r>
              <a:rPr sz="1200" spc="20" dirty="0">
                <a:latin typeface="Arial"/>
                <a:cs typeface="Arial"/>
              </a:rPr>
              <a:t>a bank </a:t>
            </a:r>
            <a:r>
              <a:rPr sz="1200" spc="15" dirty="0">
                <a:latin typeface="Arial"/>
                <a:cs typeface="Arial"/>
              </a:rPr>
              <a:t>account </a:t>
            </a:r>
            <a:r>
              <a:rPr sz="1200" spc="20" dirty="0">
                <a:latin typeface="Arial"/>
                <a:cs typeface="Arial"/>
              </a:rPr>
              <a:t>whenever a </a:t>
            </a:r>
            <a:r>
              <a:rPr sz="1200" spc="15" dirty="0">
                <a:latin typeface="Arial"/>
                <a:cs typeface="Arial"/>
              </a:rPr>
              <a:t>button </a:t>
            </a:r>
            <a:r>
              <a:rPr sz="1200" spc="10" dirty="0">
                <a:latin typeface="Arial"/>
                <a:cs typeface="Arial"/>
              </a:rPr>
              <a:t>is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clicked: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1729" y="1454966"/>
            <a:ext cx="5580380" cy="1895475"/>
          </a:xfrm>
          <a:prstGeom prst="rect">
            <a:avLst/>
          </a:prstGeom>
          <a:ln w="7019">
            <a:solidFill>
              <a:srgbClr val="CCCCCC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43815" marR="3731895">
              <a:lnSpc>
                <a:spcPct val="147400"/>
              </a:lnSpc>
              <a:spcBef>
                <a:spcPts val="180"/>
              </a:spcBef>
            </a:pPr>
            <a:r>
              <a:rPr sz="500" spc="10" dirty="0">
                <a:latin typeface="Courier" charset="0"/>
                <a:cs typeface="Courier" charset="0"/>
              </a:rPr>
              <a:t>JButton button = new JButton("Add Interest");  frame.add(button);</a:t>
            </a:r>
            <a:endParaRPr sz="5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284"/>
              </a:spcBef>
            </a:pPr>
            <a:r>
              <a:rPr sz="500" spc="10" dirty="0">
                <a:latin typeface="Courier" charset="0"/>
                <a:cs typeface="Courier" charset="0"/>
              </a:rPr>
              <a:t>final BankAccount </a:t>
            </a:r>
            <a:r>
              <a:rPr sz="500" spc="10" dirty="0">
                <a:solidFill>
                  <a:srgbClr val="006BB8"/>
                </a:solidFill>
                <a:latin typeface="Courier" charset="0"/>
                <a:cs typeface="Courier" charset="0"/>
              </a:rPr>
              <a:t>account </a:t>
            </a:r>
            <a:r>
              <a:rPr sz="500" spc="10" dirty="0">
                <a:latin typeface="Courier" charset="0"/>
                <a:cs typeface="Courier" charset="0"/>
              </a:rPr>
              <a:t>= new</a:t>
            </a:r>
            <a:r>
              <a:rPr sz="500" spc="5" dirty="0">
                <a:latin typeface="Courier" charset="0"/>
                <a:cs typeface="Courier" charset="0"/>
              </a:rPr>
              <a:t> </a:t>
            </a:r>
            <a:r>
              <a:rPr sz="500" spc="10" dirty="0">
                <a:latin typeface="Courier" charset="0"/>
                <a:cs typeface="Courier" charset="0"/>
              </a:rPr>
              <a:t>BankAccount(INITIAL_BALANCE);</a:t>
            </a:r>
            <a:endParaRPr sz="500" dirty="0">
              <a:latin typeface="Courier" charset="0"/>
              <a:cs typeface="Courier" charset="0"/>
            </a:endParaRPr>
          </a:p>
          <a:p>
            <a:pPr>
              <a:lnSpc>
                <a:spcPct val="100000"/>
              </a:lnSpc>
            </a:pPr>
            <a:endParaRPr sz="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</a:pPr>
            <a:r>
              <a:rPr sz="500" spc="10" dirty="0">
                <a:latin typeface="Courier" charset="0"/>
                <a:cs typeface="Courier" charset="0"/>
              </a:rPr>
              <a:t>class AddInterestListener implements</a:t>
            </a:r>
            <a:r>
              <a:rPr sz="500" spc="-5" dirty="0">
                <a:latin typeface="Courier" charset="0"/>
                <a:cs typeface="Courier" charset="0"/>
              </a:rPr>
              <a:t> </a:t>
            </a:r>
            <a:r>
              <a:rPr sz="500" spc="10" dirty="0">
                <a:latin typeface="Courier" charset="0"/>
                <a:cs typeface="Courier" charset="0"/>
              </a:rPr>
              <a:t>ActionListener</a:t>
            </a:r>
            <a:endParaRPr sz="5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284"/>
              </a:spcBef>
            </a:pPr>
            <a:r>
              <a:rPr sz="500" spc="10" dirty="0">
                <a:latin typeface="Courier" charset="0"/>
                <a:cs typeface="Courier" charset="0"/>
              </a:rPr>
              <a:t>{</a:t>
            </a:r>
            <a:endParaRPr sz="500" dirty="0">
              <a:latin typeface="Courier" charset="0"/>
              <a:cs typeface="Courier" charset="0"/>
            </a:endParaRPr>
          </a:p>
          <a:p>
            <a:pPr marL="163195">
              <a:lnSpc>
                <a:spcPct val="100000"/>
              </a:lnSpc>
              <a:spcBef>
                <a:spcPts val="284"/>
              </a:spcBef>
            </a:pPr>
            <a:r>
              <a:rPr sz="500" spc="10" dirty="0">
                <a:latin typeface="Courier" charset="0"/>
                <a:cs typeface="Courier" charset="0"/>
              </a:rPr>
              <a:t>public void actionPerformed(ActionEvent</a:t>
            </a:r>
            <a:r>
              <a:rPr sz="500" spc="-15" dirty="0">
                <a:latin typeface="Courier" charset="0"/>
                <a:cs typeface="Courier" charset="0"/>
              </a:rPr>
              <a:t> </a:t>
            </a:r>
            <a:r>
              <a:rPr sz="500" spc="10" dirty="0">
                <a:latin typeface="Courier" charset="0"/>
                <a:cs typeface="Courier" charset="0"/>
              </a:rPr>
              <a:t>event)</a:t>
            </a:r>
            <a:endParaRPr sz="500" dirty="0">
              <a:latin typeface="Courier" charset="0"/>
              <a:cs typeface="Courier" charset="0"/>
            </a:endParaRPr>
          </a:p>
          <a:p>
            <a:pPr marL="163195">
              <a:lnSpc>
                <a:spcPct val="100000"/>
              </a:lnSpc>
              <a:spcBef>
                <a:spcPts val="284"/>
              </a:spcBef>
            </a:pPr>
            <a:r>
              <a:rPr sz="500" spc="10" dirty="0">
                <a:latin typeface="Courier" charset="0"/>
                <a:cs typeface="Courier" charset="0"/>
              </a:rPr>
              <a:t>{</a:t>
            </a:r>
            <a:endParaRPr sz="500" dirty="0">
              <a:latin typeface="Courier" charset="0"/>
              <a:cs typeface="Courier" charset="0"/>
            </a:endParaRPr>
          </a:p>
          <a:p>
            <a:pPr marL="282575">
              <a:lnSpc>
                <a:spcPct val="100000"/>
              </a:lnSpc>
              <a:spcBef>
                <a:spcPts val="284"/>
              </a:spcBef>
            </a:pPr>
            <a:r>
              <a:rPr sz="500" spc="10" dirty="0">
                <a:latin typeface="Courier" charset="0"/>
                <a:cs typeface="Courier" charset="0"/>
              </a:rPr>
              <a:t>// The listener method accesses the account</a:t>
            </a:r>
            <a:r>
              <a:rPr sz="500" spc="-15" dirty="0">
                <a:latin typeface="Courier" charset="0"/>
                <a:cs typeface="Courier" charset="0"/>
              </a:rPr>
              <a:t> </a:t>
            </a:r>
            <a:r>
              <a:rPr sz="500" spc="10" dirty="0">
                <a:latin typeface="Courier" charset="0"/>
                <a:cs typeface="Courier" charset="0"/>
              </a:rPr>
              <a:t>variable</a:t>
            </a:r>
            <a:endParaRPr sz="500" dirty="0">
              <a:latin typeface="Courier" charset="0"/>
              <a:cs typeface="Courier" charset="0"/>
            </a:endParaRPr>
          </a:p>
          <a:p>
            <a:pPr marL="282575">
              <a:lnSpc>
                <a:spcPct val="100000"/>
              </a:lnSpc>
              <a:spcBef>
                <a:spcPts val="284"/>
              </a:spcBef>
            </a:pPr>
            <a:r>
              <a:rPr sz="500" spc="10" dirty="0">
                <a:latin typeface="Courier" charset="0"/>
                <a:cs typeface="Courier" charset="0"/>
              </a:rPr>
              <a:t>// from the surrounding</a:t>
            </a:r>
            <a:r>
              <a:rPr sz="500" spc="-50" dirty="0">
                <a:latin typeface="Courier" charset="0"/>
                <a:cs typeface="Courier" charset="0"/>
              </a:rPr>
              <a:t> </a:t>
            </a:r>
            <a:r>
              <a:rPr sz="500" spc="10" dirty="0">
                <a:latin typeface="Courier" charset="0"/>
                <a:cs typeface="Courier" charset="0"/>
              </a:rPr>
              <a:t>block</a:t>
            </a:r>
            <a:endParaRPr sz="500" dirty="0">
              <a:latin typeface="Courier" charset="0"/>
              <a:cs typeface="Courier" charset="0"/>
            </a:endParaRPr>
          </a:p>
          <a:p>
            <a:pPr marL="282575" marR="2857500">
              <a:lnSpc>
                <a:spcPct val="147400"/>
              </a:lnSpc>
            </a:pPr>
            <a:r>
              <a:rPr sz="500" spc="10" dirty="0">
                <a:latin typeface="Courier" charset="0"/>
                <a:cs typeface="Courier" charset="0"/>
              </a:rPr>
              <a:t>double interest = </a:t>
            </a:r>
            <a:r>
              <a:rPr sz="500" spc="10" dirty="0">
                <a:solidFill>
                  <a:srgbClr val="006BB8"/>
                </a:solidFill>
                <a:latin typeface="Courier" charset="0"/>
                <a:cs typeface="Courier" charset="0"/>
              </a:rPr>
              <a:t>account</a:t>
            </a:r>
            <a:r>
              <a:rPr sz="500" spc="10" dirty="0">
                <a:latin typeface="Courier" charset="0"/>
                <a:cs typeface="Courier" charset="0"/>
              </a:rPr>
              <a:t>.getBalance() * INTEREST_RATE / 100;  </a:t>
            </a:r>
            <a:r>
              <a:rPr sz="500" spc="10" dirty="0">
                <a:solidFill>
                  <a:srgbClr val="006BB8"/>
                </a:solidFill>
                <a:latin typeface="Courier" charset="0"/>
                <a:cs typeface="Courier" charset="0"/>
              </a:rPr>
              <a:t>account</a:t>
            </a:r>
            <a:r>
              <a:rPr sz="500" spc="10" dirty="0">
                <a:latin typeface="Courier" charset="0"/>
                <a:cs typeface="Courier" charset="0"/>
              </a:rPr>
              <a:t>.deposit(interest);</a:t>
            </a:r>
            <a:endParaRPr sz="500" dirty="0">
              <a:latin typeface="Courier" charset="0"/>
              <a:cs typeface="Courier" charset="0"/>
            </a:endParaRPr>
          </a:p>
          <a:p>
            <a:pPr marL="163195">
              <a:lnSpc>
                <a:spcPct val="100000"/>
              </a:lnSpc>
              <a:spcBef>
                <a:spcPts val="284"/>
              </a:spcBef>
            </a:pPr>
            <a:r>
              <a:rPr sz="500" spc="10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284"/>
              </a:spcBef>
            </a:pPr>
            <a:r>
              <a:rPr sz="500" spc="10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  <a:p>
            <a:pPr marL="43815" marR="3453765">
              <a:lnSpc>
                <a:spcPct val="147400"/>
              </a:lnSpc>
            </a:pPr>
            <a:r>
              <a:rPr sz="500" spc="10" dirty="0">
                <a:latin typeface="Courier" charset="0"/>
                <a:cs typeface="Courier" charset="0"/>
              </a:rPr>
              <a:t>ActionListener listener = new AddInterestListener();  button.addActionListener(listener);</a:t>
            </a:r>
            <a:endParaRPr sz="5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729" y="4803589"/>
            <a:ext cx="5580380" cy="451484"/>
          </a:xfrm>
          <a:custGeom>
            <a:avLst/>
            <a:gdLst/>
            <a:ahLst/>
            <a:cxnLst/>
            <a:rect l="l" t="t" r="r" b="b"/>
            <a:pathLst>
              <a:path w="5580380" h="451485">
                <a:moveTo>
                  <a:pt x="0" y="0"/>
                </a:moveTo>
                <a:lnTo>
                  <a:pt x="5580335" y="0"/>
                </a:lnTo>
                <a:lnTo>
                  <a:pt x="5580335" y="450932"/>
                </a:lnTo>
              </a:path>
            </a:pathLst>
          </a:custGeom>
          <a:ln w="701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1729" y="4803589"/>
            <a:ext cx="0" cy="451484"/>
          </a:xfrm>
          <a:custGeom>
            <a:avLst/>
            <a:gdLst/>
            <a:ahLst/>
            <a:cxnLst/>
            <a:rect l="l" t="t" r="r" b="b"/>
            <a:pathLst>
              <a:path h="451485">
                <a:moveTo>
                  <a:pt x="0" y="450932"/>
                </a:moveTo>
                <a:lnTo>
                  <a:pt x="0" y="0"/>
                </a:lnTo>
              </a:path>
            </a:pathLst>
          </a:custGeom>
          <a:ln w="701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section_7_2/</a:t>
            </a:r>
            <a:r>
              <a:rPr spc="60" dirty="0">
                <a:solidFill>
                  <a:srgbClr val="000080"/>
                </a:solidFill>
                <a:hlinkClick r:id="rId2"/>
              </a:rPr>
              <a:t>InvestmentViewer1.java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6778" y="1290873"/>
            <a:ext cx="2934335" cy="903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15"/>
              </a:lnSpc>
            </a:pPr>
            <a:r>
              <a:rPr sz="700" spc="10" dirty="0">
                <a:latin typeface="Courier New"/>
                <a:cs typeface="Courier New"/>
              </a:rPr>
              <a:t>/**</a:t>
            </a:r>
            <a:endParaRPr sz="700">
              <a:latin typeface="Courier New"/>
              <a:cs typeface="Courier New"/>
            </a:endParaRPr>
          </a:p>
          <a:p>
            <a:pPr marL="176530" marR="5080">
              <a:lnSpc>
                <a:spcPts val="990"/>
              </a:lnSpc>
              <a:spcBef>
                <a:spcPts val="30"/>
              </a:spcBef>
            </a:pP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This program demonstrates how an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action listener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can</a:t>
            </a:r>
            <a:r>
              <a:rPr sz="850" spc="-5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access 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a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variable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from a surrounding</a:t>
            </a:r>
            <a:r>
              <a:rPr sz="850" spc="-7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block.</a:t>
            </a: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ts val="819"/>
              </a:lnSpc>
            </a:pPr>
            <a:r>
              <a:rPr sz="700" spc="10" dirty="0">
                <a:latin typeface="Courier New"/>
                <a:cs typeface="Courier New"/>
              </a:rPr>
              <a:t>*/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700" spc="-6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InvestmentViewer1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spc="10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176530" marR="394970">
              <a:lnSpc>
                <a:spcPts val="830"/>
              </a:lnSpc>
              <a:spcBef>
                <a:spcPts val="30"/>
              </a:spcBef>
            </a:pP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private static final int </a:t>
            </a:r>
            <a:r>
              <a:rPr sz="700" spc="10" dirty="0">
                <a:latin typeface="Courier New"/>
                <a:cs typeface="Courier New"/>
              </a:rPr>
              <a:t>FRAME_WIDTH =</a:t>
            </a:r>
            <a:r>
              <a:rPr sz="700" spc="-35" dirty="0">
                <a:latin typeface="Courier New"/>
                <a:cs typeface="Courier New"/>
              </a:rPr>
              <a:t> </a:t>
            </a:r>
            <a:r>
              <a:rPr sz="700" spc="5" dirty="0">
                <a:solidFill>
                  <a:srgbClr val="66FF18"/>
                </a:solidFill>
                <a:latin typeface="Courier New"/>
                <a:cs typeface="Courier New"/>
              </a:rPr>
              <a:t>120</a:t>
            </a:r>
            <a:r>
              <a:rPr sz="700" spc="5" dirty="0">
                <a:latin typeface="Courier New"/>
                <a:cs typeface="Courier New"/>
              </a:rPr>
              <a:t>;  </a:t>
            </a: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private static final int </a:t>
            </a:r>
            <a:r>
              <a:rPr sz="700" spc="10" dirty="0">
                <a:latin typeface="Courier New"/>
                <a:cs typeface="Courier New"/>
              </a:rPr>
              <a:t>FRAME_HEIGHT =</a:t>
            </a:r>
            <a:r>
              <a:rPr sz="700" spc="-40" dirty="0">
                <a:latin typeface="Courier New"/>
                <a:cs typeface="Courier New"/>
              </a:rPr>
              <a:t> </a:t>
            </a:r>
            <a:r>
              <a:rPr sz="700" spc="5" dirty="0">
                <a:solidFill>
                  <a:srgbClr val="66FF18"/>
                </a:solidFill>
                <a:latin typeface="Courier New"/>
                <a:cs typeface="Courier New"/>
              </a:rPr>
              <a:t>60</a:t>
            </a:r>
            <a:r>
              <a:rPr sz="700" spc="5" dirty="0">
                <a:latin typeface="Courier New"/>
                <a:cs typeface="Courier New"/>
              </a:rPr>
              <a:t>;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0964" y="2285165"/>
            <a:ext cx="281813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830"/>
              </a:lnSpc>
            </a:pP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private static final double </a:t>
            </a:r>
            <a:r>
              <a:rPr sz="700" spc="10" dirty="0">
                <a:latin typeface="Courier New"/>
                <a:cs typeface="Courier New"/>
              </a:rPr>
              <a:t>INTEREST_RATE = </a:t>
            </a:r>
            <a:r>
              <a:rPr sz="700" spc="5" dirty="0">
                <a:solidFill>
                  <a:srgbClr val="66FF18"/>
                </a:solidFill>
                <a:latin typeface="Courier New"/>
                <a:cs typeface="Courier New"/>
              </a:rPr>
              <a:t>10</a:t>
            </a:r>
            <a:r>
              <a:rPr sz="700" spc="5" dirty="0">
                <a:latin typeface="Courier New"/>
                <a:cs typeface="Courier New"/>
              </a:rPr>
              <a:t>;  </a:t>
            </a: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private static final double </a:t>
            </a:r>
            <a:r>
              <a:rPr sz="700" spc="10" dirty="0">
                <a:latin typeface="Courier New"/>
                <a:cs typeface="Courier New"/>
              </a:rPr>
              <a:t>INITIAL_BALANCE =</a:t>
            </a:r>
            <a:r>
              <a:rPr sz="700" spc="-45" dirty="0">
                <a:latin typeface="Courier New"/>
                <a:cs typeface="Courier New"/>
              </a:rPr>
              <a:t> </a:t>
            </a:r>
            <a:r>
              <a:rPr sz="700" spc="10" dirty="0">
                <a:solidFill>
                  <a:srgbClr val="66FF18"/>
                </a:solidFill>
                <a:latin typeface="Courier New"/>
                <a:cs typeface="Courier New"/>
              </a:rPr>
              <a:t>1000</a:t>
            </a:r>
            <a:r>
              <a:rPr sz="700" spc="10" dirty="0">
                <a:latin typeface="Courier New"/>
                <a:cs typeface="Courier New"/>
              </a:rPr>
              <a:t>;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0964" y="2596461"/>
            <a:ext cx="2106295" cy="33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35"/>
              </a:lnSpc>
            </a:pP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public static void </a:t>
            </a:r>
            <a:r>
              <a:rPr sz="700" spc="10" dirty="0">
                <a:latin typeface="Courier New"/>
                <a:cs typeface="Courier New"/>
              </a:rPr>
              <a:t>main(String[]</a:t>
            </a:r>
            <a:r>
              <a:rPr sz="700" spc="-55" dirty="0"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args)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spc="10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176530">
              <a:lnSpc>
                <a:spcPts val="835"/>
              </a:lnSpc>
            </a:pPr>
            <a:r>
              <a:rPr sz="700" spc="10" dirty="0">
                <a:latin typeface="Courier New"/>
                <a:cs typeface="Courier New"/>
              </a:rPr>
              <a:t>JFrame frame = </a:t>
            </a: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700" spc="-6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JFrame();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5259" y="3012607"/>
            <a:ext cx="2489835" cy="361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10" dirty="0">
                <a:latin typeface="Courier New"/>
                <a:cs typeface="Courier New"/>
              </a:rPr>
              <a:t>//</a:t>
            </a:r>
            <a:r>
              <a:rPr sz="700" spc="-215" dirty="0">
                <a:latin typeface="Courier New"/>
                <a:cs typeface="Courier New"/>
              </a:rPr>
              <a:t>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The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button to trigger the calculation</a:t>
            </a:r>
            <a:endParaRPr sz="850">
              <a:latin typeface="Times New Roman"/>
              <a:cs typeface="Times New Roman"/>
            </a:endParaRPr>
          </a:p>
          <a:p>
            <a:pPr marL="12700" marR="5080">
              <a:lnSpc>
                <a:spcPts val="830"/>
              </a:lnSpc>
              <a:spcBef>
                <a:spcPts val="50"/>
              </a:spcBef>
            </a:pPr>
            <a:r>
              <a:rPr sz="700" spc="10" dirty="0">
                <a:latin typeface="Courier New"/>
                <a:cs typeface="Courier New"/>
              </a:rPr>
              <a:t>JButton button = </a:t>
            </a: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new </a:t>
            </a:r>
            <a:r>
              <a:rPr sz="700" spc="10" dirty="0">
                <a:latin typeface="Courier New"/>
                <a:cs typeface="Courier New"/>
              </a:rPr>
              <a:t>JButton(</a:t>
            </a:r>
            <a:r>
              <a:rPr sz="700" spc="10" dirty="0">
                <a:solidFill>
                  <a:srgbClr val="1F9060"/>
                </a:solidFill>
                <a:latin typeface="Courier New"/>
                <a:cs typeface="Courier New"/>
              </a:rPr>
              <a:t>"Add</a:t>
            </a:r>
            <a:r>
              <a:rPr sz="700" spc="-60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solidFill>
                  <a:srgbClr val="1F9060"/>
                </a:solidFill>
                <a:latin typeface="Courier New"/>
                <a:cs typeface="Courier New"/>
              </a:rPr>
              <a:t>Interest"</a:t>
            </a:r>
            <a:r>
              <a:rPr sz="700" spc="10" dirty="0">
                <a:latin typeface="Courier New"/>
                <a:cs typeface="Courier New"/>
              </a:rPr>
              <a:t>);  frame.add(button);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5259" y="3454822"/>
            <a:ext cx="33661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10" dirty="0">
                <a:latin typeface="Courier New"/>
                <a:cs typeface="Courier New"/>
              </a:rPr>
              <a:t>//</a:t>
            </a:r>
            <a:r>
              <a:rPr sz="700" spc="-250" dirty="0">
                <a:latin typeface="Courier New"/>
                <a:cs typeface="Courier New"/>
              </a:rPr>
              <a:t>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The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application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adds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interest to this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bank account</a:t>
            </a: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final </a:t>
            </a:r>
            <a:r>
              <a:rPr sz="700" spc="10" dirty="0">
                <a:latin typeface="Courier New"/>
                <a:cs typeface="Courier New"/>
              </a:rPr>
              <a:t>BankAccount account = </a:t>
            </a: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700" spc="-3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BankAccount(INITIAL_BALANCE);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5259" y="3796760"/>
            <a:ext cx="2818130" cy="691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35"/>
              </a:lnSpc>
            </a:pP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class </a:t>
            </a:r>
            <a:r>
              <a:rPr sz="700" spc="10" dirty="0">
                <a:latin typeface="Courier New"/>
                <a:cs typeface="Courier New"/>
              </a:rPr>
              <a:t>AddInterestListener </a:t>
            </a: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implements</a:t>
            </a:r>
            <a:r>
              <a:rPr sz="700" spc="-4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ActionListener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spc="10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176530">
              <a:lnSpc>
                <a:spcPts val="830"/>
              </a:lnSpc>
            </a:pP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public void </a:t>
            </a:r>
            <a:r>
              <a:rPr sz="700" spc="10" dirty="0">
                <a:latin typeface="Courier New"/>
                <a:cs typeface="Courier New"/>
              </a:rPr>
              <a:t>actionPerformed(ActionEvent</a:t>
            </a:r>
            <a:r>
              <a:rPr sz="700" spc="-45" dirty="0"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event)</a:t>
            </a:r>
            <a:endParaRPr sz="700">
              <a:latin typeface="Courier New"/>
              <a:cs typeface="Courier New"/>
            </a:endParaRPr>
          </a:p>
          <a:p>
            <a:pPr marL="176530">
              <a:lnSpc>
                <a:spcPts val="810"/>
              </a:lnSpc>
            </a:pPr>
            <a:r>
              <a:rPr sz="700" spc="10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340995">
              <a:lnSpc>
                <a:spcPts val="980"/>
              </a:lnSpc>
            </a:pPr>
            <a:r>
              <a:rPr sz="700" spc="10" dirty="0">
                <a:latin typeface="Courier New"/>
                <a:cs typeface="Courier New"/>
              </a:rPr>
              <a:t>//</a:t>
            </a:r>
            <a:r>
              <a:rPr sz="700" spc="-225" dirty="0">
                <a:latin typeface="Courier New"/>
                <a:cs typeface="Courier New"/>
              </a:rPr>
              <a:t>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The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listener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method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accesses the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account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variable</a:t>
            </a:r>
            <a:endParaRPr sz="850">
              <a:latin typeface="Times New Roman"/>
              <a:cs typeface="Times New Roman"/>
            </a:endParaRPr>
          </a:p>
          <a:p>
            <a:pPr marL="340995">
              <a:lnSpc>
                <a:spcPts val="1005"/>
              </a:lnSpc>
            </a:pPr>
            <a:r>
              <a:rPr sz="700" spc="10" dirty="0">
                <a:latin typeface="Courier New"/>
                <a:cs typeface="Courier New"/>
              </a:rPr>
              <a:t>//</a:t>
            </a:r>
            <a:r>
              <a:rPr sz="700" spc="-305" dirty="0">
                <a:latin typeface="Courier New"/>
                <a:cs typeface="Courier New"/>
              </a:rPr>
              <a:t>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from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the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surrounding block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7786" y="764426"/>
            <a:ext cx="2270760" cy="3830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1140" indent="-163830">
              <a:lnSpc>
                <a:spcPts val="835"/>
              </a:lnSpc>
              <a:buClr>
                <a:srgbClr val="0073FF"/>
              </a:buClr>
              <a:buFont typeface="Courier New"/>
              <a:buAutoNum type="arabicPlain"/>
              <a:tabLst>
                <a:tab pos="231775" algn="l"/>
              </a:tabLst>
            </a:pP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00" spc="-5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java.awt.event.ActionEvent;</a:t>
            </a:r>
            <a:endParaRPr sz="700">
              <a:latin typeface="Courier New"/>
              <a:cs typeface="Courier New"/>
            </a:endParaRPr>
          </a:p>
          <a:p>
            <a:pPr marL="231140" indent="-163830">
              <a:lnSpc>
                <a:spcPts val="830"/>
              </a:lnSpc>
              <a:buClr>
                <a:srgbClr val="0073FF"/>
              </a:buClr>
              <a:buFont typeface="Courier New"/>
              <a:buAutoNum type="arabicPlain"/>
              <a:tabLst>
                <a:tab pos="231775" algn="l"/>
              </a:tabLst>
            </a:pP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00" spc="-5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java.awt.event.ActionListener;</a:t>
            </a:r>
            <a:endParaRPr sz="700">
              <a:latin typeface="Courier New"/>
              <a:cs typeface="Courier New"/>
            </a:endParaRPr>
          </a:p>
          <a:p>
            <a:pPr marL="231140" indent="-163830">
              <a:lnSpc>
                <a:spcPts val="830"/>
              </a:lnSpc>
              <a:buClr>
                <a:srgbClr val="0073FF"/>
              </a:buClr>
              <a:buFont typeface="Courier New"/>
              <a:buAutoNum type="arabicPlain"/>
              <a:tabLst>
                <a:tab pos="231775" algn="l"/>
              </a:tabLst>
            </a:pP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00" spc="-6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javax.swing.JButton;</a:t>
            </a:r>
            <a:endParaRPr sz="700">
              <a:latin typeface="Courier New"/>
              <a:cs typeface="Courier New"/>
            </a:endParaRPr>
          </a:p>
          <a:p>
            <a:pPr marL="231140" indent="-163830">
              <a:lnSpc>
                <a:spcPts val="830"/>
              </a:lnSpc>
              <a:buClr>
                <a:srgbClr val="0073FF"/>
              </a:buClr>
              <a:buFont typeface="Courier New"/>
              <a:buAutoNum type="arabicPlain"/>
              <a:tabLst>
                <a:tab pos="231775" algn="l"/>
              </a:tabLst>
            </a:pP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00" spc="-6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javax.swing.JFrame;</a:t>
            </a:r>
            <a:endParaRPr sz="700">
              <a:latin typeface="Courier New"/>
              <a:cs typeface="Courier New"/>
            </a:endParaRPr>
          </a:p>
          <a:p>
            <a:pPr marL="67310"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5</a:t>
            </a:r>
            <a:endParaRPr sz="700">
              <a:latin typeface="Courier New"/>
              <a:cs typeface="Courier New"/>
            </a:endParaRPr>
          </a:p>
          <a:p>
            <a:pPr marL="6731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6</a:t>
            </a:r>
            <a:endParaRPr sz="700">
              <a:latin typeface="Courier New"/>
              <a:cs typeface="Courier New"/>
            </a:endParaRPr>
          </a:p>
          <a:p>
            <a:pPr marL="67310">
              <a:lnSpc>
                <a:spcPct val="100000"/>
              </a:lnSpc>
              <a:spcBef>
                <a:spcPts val="100"/>
              </a:spcBef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7</a:t>
            </a:r>
            <a:endParaRPr sz="700">
              <a:latin typeface="Courier New"/>
              <a:cs typeface="Courier New"/>
            </a:endParaRPr>
          </a:p>
          <a:p>
            <a:pPr marL="67310">
              <a:lnSpc>
                <a:spcPct val="100000"/>
              </a:lnSpc>
              <a:spcBef>
                <a:spcPts val="155"/>
              </a:spcBef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8</a:t>
            </a:r>
            <a:endParaRPr sz="700">
              <a:latin typeface="Courier New"/>
              <a:cs typeface="Courier New"/>
            </a:endParaRPr>
          </a:p>
          <a:p>
            <a:pPr marL="67310">
              <a:lnSpc>
                <a:spcPts val="835"/>
              </a:lnSpc>
              <a:spcBef>
                <a:spcPts val="45"/>
              </a:spcBef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9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10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11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12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  <a:spcBef>
                <a:spcPts val="45"/>
              </a:spcBef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25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26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  <a:spcBef>
                <a:spcPts val="45"/>
              </a:spcBef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27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28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29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30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31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32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33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34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35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53847" y="4470612"/>
            <a:ext cx="3366135" cy="124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double </a:t>
            </a:r>
            <a:r>
              <a:rPr sz="700" spc="10" dirty="0">
                <a:latin typeface="Courier New"/>
                <a:cs typeface="Courier New"/>
              </a:rPr>
              <a:t>interest = account.getBalance() * INTEREST_RATE /</a:t>
            </a:r>
            <a:r>
              <a:rPr sz="700" spc="-20" dirty="0">
                <a:latin typeface="Courier New"/>
                <a:cs typeface="Courier New"/>
              </a:rPr>
              <a:t> </a:t>
            </a:r>
            <a:r>
              <a:rPr sz="700" spc="5" dirty="0">
                <a:solidFill>
                  <a:srgbClr val="66FF18"/>
                </a:solidFill>
                <a:latin typeface="Courier New"/>
                <a:cs typeface="Courier New"/>
              </a:rPr>
              <a:t>100</a:t>
            </a:r>
            <a:r>
              <a:rPr sz="700" spc="5" dirty="0">
                <a:latin typeface="Courier New"/>
                <a:cs typeface="Courier New"/>
              </a:rPr>
              <a:t>;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623316" y="712941"/>
            <a:ext cx="112311" cy="38606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16293" y="712941"/>
            <a:ext cx="119336" cy="28218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66864" y="4557272"/>
            <a:ext cx="1168400" cy="8771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15" dirty="0">
                <a:latin typeface="Arial"/>
                <a:cs typeface="Arial"/>
              </a:rPr>
              <a:t>Program</a:t>
            </a:r>
            <a:r>
              <a:rPr sz="1000" b="1" spc="-60" dirty="0">
                <a:latin typeface="Arial"/>
                <a:cs typeface="Arial"/>
              </a:rPr>
              <a:t> </a:t>
            </a:r>
            <a:r>
              <a:rPr sz="1000" b="1" spc="15" dirty="0">
                <a:latin typeface="Arial"/>
                <a:cs typeface="Arial"/>
              </a:rPr>
              <a:t>Run: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302260">
              <a:lnSpc>
                <a:spcPts val="890"/>
              </a:lnSpc>
            </a:pPr>
            <a:r>
              <a:rPr sz="750" spc="-5" dirty="0">
                <a:latin typeface="Courier" charset="0"/>
                <a:cs typeface="Courier" charset="0"/>
              </a:rPr>
              <a:t>balance:</a:t>
            </a:r>
            <a:r>
              <a:rPr sz="750" spc="-100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1100.0</a:t>
            </a:r>
            <a:endParaRPr sz="750" dirty="0">
              <a:latin typeface="Courier" charset="0"/>
              <a:cs typeface="Courier" charset="0"/>
            </a:endParaRPr>
          </a:p>
          <a:p>
            <a:pPr marL="302260">
              <a:lnSpc>
                <a:spcPts val="885"/>
              </a:lnSpc>
            </a:pPr>
            <a:r>
              <a:rPr sz="750" spc="-5" dirty="0">
                <a:latin typeface="Courier" charset="0"/>
                <a:cs typeface="Courier" charset="0"/>
              </a:rPr>
              <a:t>balance:</a:t>
            </a:r>
            <a:r>
              <a:rPr sz="750" spc="-100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1210.0</a:t>
            </a:r>
            <a:endParaRPr sz="750" dirty="0">
              <a:latin typeface="Courier" charset="0"/>
              <a:cs typeface="Courier" charset="0"/>
            </a:endParaRPr>
          </a:p>
          <a:p>
            <a:pPr marL="302260">
              <a:lnSpc>
                <a:spcPts val="890"/>
              </a:lnSpc>
            </a:pPr>
            <a:r>
              <a:rPr sz="750" spc="-5" dirty="0">
                <a:latin typeface="Courier" charset="0"/>
                <a:cs typeface="Courier" charset="0"/>
              </a:rPr>
              <a:t>balance:</a:t>
            </a:r>
            <a:r>
              <a:rPr sz="750" spc="-100" dirty="0">
                <a:latin typeface="Courier" charset="0"/>
                <a:cs typeface="Courier" charset="0"/>
              </a:rPr>
              <a:t> </a:t>
            </a:r>
            <a:r>
              <a:rPr sz="750" spc="-5" dirty="0" smtClean="0">
                <a:latin typeface="Courier" charset="0"/>
                <a:cs typeface="Courier" charset="0"/>
              </a:rPr>
              <a:t>1331.0</a:t>
            </a:r>
            <a:endParaRPr lang="en-US" sz="750" spc="-5" dirty="0" smtClean="0">
              <a:latin typeface="Courier" charset="0"/>
              <a:cs typeface="Courier" charset="0"/>
            </a:endParaRPr>
          </a:p>
          <a:p>
            <a:pPr marL="302260">
              <a:lnSpc>
                <a:spcPts val="890"/>
              </a:lnSpc>
            </a:pPr>
            <a:r>
              <a:rPr lang="it-IT" sz="750" spc="-5" dirty="0">
                <a:latin typeface="Courier" charset="0"/>
                <a:cs typeface="Courier" charset="0"/>
              </a:rPr>
              <a:t>balance:</a:t>
            </a:r>
            <a:r>
              <a:rPr lang="it-IT" sz="750" spc="-100" dirty="0">
                <a:latin typeface="Courier" charset="0"/>
                <a:cs typeface="Courier" charset="0"/>
              </a:rPr>
              <a:t> </a:t>
            </a:r>
            <a:r>
              <a:rPr lang="it-IT" sz="750" spc="-5" dirty="0">
                <a:latin typeface="Courier" charset="0"/>
                <a:cs typeface="Courier" charset="0"/>
              </a:rPr>
              <a:t>1464.1</a:t>
            </a:r>
            <a:endParaRPr lang="it-IT" sz="750" dirty="0">
              <a:latin typeface="Courier" charset="0"/>
              <a:cs typeface="Courier" charset="0"/>
            </a:endParaRPr>
          </a:p>
          <a:p>
            <a:pPr marL="302260">
              <a:lnSpc>
                <a:spcPts val="890"/>
              </a:lnSpc>
            </a:pPr>
            <a:endParaRPr sz="7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Self </a:t>
            </a:r>
            <a:r>
              <a:rPr spc="90" dirty="0"/>
              <a:t>Check</a:t>
            </a:r>
            <a:r>
              <a:rPr spc="-85" dirty="0"/>
              <a:t> </a:t>
            </a:r>
            <a:r>
              <a:rPr spc="30" dirty="0"/>
              <a:t>10.26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6864" y="703256"/>
            <a:ext cx="5677535" cy="674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5" dirty="0">
                <a:latin typeface="Arial"/>
                <a:cs typeface="Arial"/>
              </a:rPr>
              <a:t>Which </a:t>
            </a:r>
            <a:r>
              <a:rPr sz="1000" spc="10" dirty="0">
                <a:latin typeface="Arial"/>
                <a:cs typeface="Arial"/>
              </a:rPr>
              <a:t>objects </a:t>
            </a:r>
            <a:r>
              <a:rPr sz="1000" spc="15" dirty="0">
                <a:latin typeface="Arial"/>
                <a:cs typeface="Arial"/>
              </a:rPr>
              <a:t>are </a:t>
            </a:r>
            <a:r>
              <a:rPr sz="1000" spc="10" dirty="0">
                <a:latin typeface="Arial"/>
                <a:cs typeface="Arial"/>
              </a:rPr>
              <a:t>the </a:t>
            </a:r>
            <a:r>
              <a:rPr sz="1000" spc="15" dirty="0">
                <a:latin typeface="Arial"/>
                <a:cs typeface="Arial"/>
              </a:rPr>
              <a:t>event source and </a:t>
            </a:r>
            <a:r>
              <a:rPr sz="1000" spc="10" dirty="0">
                <a:latin typeface="Arial"/>
                <a:cs typeface="Arial"/>
              </a:rPr>
              <a:t>the </a:t>
            </a:r>
            <a:r>
              <a:rPr sz="1000" spc="15" dirty="0">
                <a:latin typeface="Arial"/>
                <a:cs typeface="Arial"/>
              </a:rPr>
              <a:t>event </a:t>
            </a:r>
            <a:r>
              <a:rPr sz="1000" spc="10" dirty="0">
                <a:latin typeface="Arial"/>
                <a:cs typeface="Arial"/>
              </a:rPr>
              <a:t>listener in the </a:t>
            </a:r>
            <a:r>
              <a:rPr sz="1000" spc="15" dirty="0">
                <a:latin typeface="Courier" charset="0"/>
                <a:cs typeface="Courier" charset="0"/>
              </a:rPr>
              <a:t>ButtonViewer</a:t>
            </a:r>
            <a:r>
              <a:rPr sz="1000" spc="-330" dirty="0">
                <a:latin typeface="Courier" charset="0"/>
                <a:cs typeface="Courier" charset="0"/>
              </a:rPr>
              <a:t> </a:t>
            </a:r>
            <a:r>
              <a:rPr sz="1000" spc="15" dirty="0">
                <a:latin typeface="Arial"/>
                <a:cs typeface="Arial"/>
              </a:rPr>
              <a:t>program?</a:t>
            </a:r>
            <a:endParaRPr sz="1000" dirty="0">
              <a:latin typeface="Arial"/>
              <a:cs typeface="Arial"/>
            </a:endParaRPr>
          </a:p>
          <a:p>
            <a:pPr marL="248285" marR="5080">
              <a:lnSpc>
                <a:spcPct val="119000"/>
              </a:lnSpc>
              <a:spcBef>
                <a:spcPts val="535"/>
              </a:spcBef>
            </a:pPr>
            <a:r>
              <a:rPr sz="1200" b="1" spc="20" dirty="0">
                <a:latin typeface="Arial"/>
                <a:cs typeface="Arial"/>
              </a:rPr>
              <a:t>Answer: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The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20" dirty="0">
                <a:latin typeface="Courier" charset="0"/>
                <a:cs typeface="Courier" charset="0"/>
              </a:rPr>
              <a:t>button</a:t>
            </a:r>
            <a:r>
              <a:rPr sz="1200" spc="-38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object</a:t>
            </a:r>
            <a:r>
              <a:rPr sz="1200" spc="10" dirty="0">
                <a:latin typeface="Arial"/>
                <a:cs typeface="Arial"/>
              </a:rPr>
              <a:t> is </a:t>
            </a:r>
            <a:r>
              <a:rPr sz="1200" spc="15" dirty="0">
                <a:latin typeface="Arial"/>
                <a:cs typeface="Arial"/>
              </a:rPr>
              <a:t>the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event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source.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The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20" dirty="0">
                <a:latin typeface="Courier" charset="0"/>
                <a:cs typeface="Courier" charset="0"/>
              </a:rPr>
              <a:t>listener</a:t>
            </a:r>
            <a:r>
              <a:rPr sz="1200" spc="-38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object</a:t>
            </a:r>
            <a:r>
              <a:rPr sz="1200" spc="10" dirty="0">
                <a:latin typeface="Arial"/>
                <a:cs typeface="Arial"/>
              </a:rPr>
              <a:t> is </a:t>
            </a:r>
            <a:r>
              <a:rPr sz="1200" spc="15" dirty="0">
                <a:latin typeface="Arial"/>
                <a:cs typeface="Arial"/>
              </a:rPr>
              <a:t>the  event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listener.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Self </a:t>
            </a:r>
            <a:r>
              <a:rPr spc="90" dirty="0"/>
              <a:t>Check</a:t>
            </a:r>
            <a:r>
              <a:rPr spc="-85" dirty="0"/>
              <a:t> </a:t>
            </a:r>
            <a:r>
              <a:rPr spc="30" dirty="0"/>
              <a:t>10.27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6864" y="703677"/>
            <a:ext cx="5353050" cy="674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8285" indent="-236220">
              <a:lnSpc>
                <a:spcPct val="100000"/>
              </a:lnSpc>
            </a:pPr>
            <a:r>
              <a:rPr sz="1000" spc="20" dirty="0">
                <a:latin typeface="Arial"/>
                <a:cs typeface="Arial"/>
              </a:rPr>
              <a:t>Why </a:t>
            </a:r>
            <a:r>
              <a:rPr sz="1000" spc="10" dirty="0">
                <a:latin typeface="Arial"/>
                <a:cs typeface="Arial"/>
              </a:rPr>
              <a:t>is </a:t>
            </a:r>
            <a:r>
              <a:rPr sz="1000" spc="5" dirty="0">
                <a:latin typeface="Arial"/>
                <a:cs typeface="Arial"/>
              </a:rPr>
              <a:t>it </a:t>
            </a:r>
            <a:r>
              <a:rPr sz="1000" spc="10" dirty="0">
                <a:latin typeface="Arial"/>
                <a:cs typeface="Arial"/>
              </a:rPr>
              <a:t>legal to </a:t>
            </a:r>
            <a:r>
              <a:rPr sz="1000" spc="15" dirty="0">
                <a:latin typeface="Arial"/>
                <a:cs typeface="Arial"/>
              </a:rPr>
              <a:t>assign a </a:t>
            </a:r>
            <a:r>
              <a:rPr sz="1000" spc="15" dirty="0">
                <a:latin typeface="Courier" charset="0"/>
                <a:cs typeface="Courier" charset="0"/>
              </a:rPr>
              <a:t>ClickListener</a:t>
            </a:r>
            <a:r>
              <a:rPr sz="1000" spc="-275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object to </a:t>
            </a:r>
            <a:r>
              <a:rPr sz="1000" spc="15" dirty="0">
                <a:latin typeface="Arial"/>
                <a:cs typeface="Arial"/>
              </a:rPr>
              <a:t>a </a:t>
            </a:r>
            <a:r>
              <a:rPr sz="1000" spc="10" dirty="0">
                <a:latin typeface="Arial"/>
                <a:cs typeface="Arial"/>
              </a:rPr>
              <a:t>variable of type </a:t>
            </a:r>
            <a:r>
              <a:rPr sz="1000" spc="15" dirty="0">
                <a:latin typeface="Courier" charset="0"/>
                <a:cs typeface="Courier" charset="0"/>
              </a:rPr>
              <a:t>ActionListener</a:t>
            </a:r>
            <a:r>
              <a:rPr sz="1000" spc="15" dirty="0">
                <a:latin typeface="Arial"/>
                <a:cs typeface="Arial"/>
              </a:rPr>
              <a:t>?</a:t>
            </a:r>
            <a:endParaRPr sz="1000" dirty="0">
              <a:latin typeface="Arial"/>
              <a:cs typeface="Arial"/>
            </a:endParaRPr>
          </a:p>
          <a:p>
            <a:pPr marL="248285">
              <a:lnSpc>
                <a:spcPct val="100000"/>
              </a:lnSpc>
              <a:spcBef>
                <a:spcPts val="810"/>
              </a:spcBef>
            </a:pPr>
            <a:r>
              <a:rPr sz="1200" b="1" spc="20" dirty="0">
                <a:latin typeface="Arial"/>
                <a:cs typeface="Arial"/>
              </a:rPr>
              <a:t>Answer: </a:t>
            </a:r>
            <a:r>
              <a:rPr sz="1200" spc="20" dirty="0">
                <a:latin typeface="Arial"/>
                <a:cs typeface="Arial"/>
              </a:rPr>
              <a:t>The </a:t>
            </a:r>
            <a:r>
              <a:rPr sz="1200" spc="20" dirty="0">
                <a:latin typeface="Courier" charset="0"/>
                <a:cs typeface="Courier" charset="0"/>
              </a:rPr>
              <a:t>ClickListener</a:t>
            </a:r>
            <a:r>
              <a:rPr sz="1200" spc="-37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class implements the </a:t>
            </a:r>
            <a:r>
              <a:rPr sz="1200" spc="20" dirty="0">
                <a:latin typeface="Courier" charset="0"/>
                <a:cs typeface="Courier" charset="0"/>
              </a:rPr>
              <a:t>ActionListener</a:t>
            </a:r>
            <a:endParaRPr sz="1200" dirty="0">
              <a:latin typeface="Courier" charset="0"/>
              <a:cs typeface="Courier" charset="0"/>
            </a:endParaRPr>
          </a:p>
          <a:p>
            <a:pPr marL="248285">
              <a:lnSpc>
                <a:spcPct val="100000"/>
              </a:lnSpc>
              <a:spcBef>
                <a:spcPts val="270"/>
              </a:spcBef>
            </a:pPr>
            <a:r>
              <a:rPr sz="1200" spc="15" dirty="0">
                <a:latin typeface="Arial"/>
                <a:cs typeface="Arial"/>
              </a:rPr>
              <a:t>interface.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Self </a:t>
            </a:r>
            <a:r>
              <a:rPr spc="90" dirty="0"/>
              <a:t>Check</a:t>
            </a:r>
            <a:r>
              <a:rPr spc="-85" dirty="0"/>
              <a:t> </a:t>
            </a:r>
            <a:r>
              <a:rPr spc="30" dirty="0"/>
              <a:t>10.28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6864" y="702829"/>
            <a:ext cx="4570095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20" dirty="0">
                <a:latin typeface="Arial"/>
                <a:cs typeface="Arial"/>
              </a:rPr>
              <a:t>When </a:t>
            </a:r>
            <a:r>
              <a:rPr sz="1000" spc="15" dirty="0">
                <a:latin typeface="Arial"/>
                <a:cs typeface="Arial"/>
              </a:rPr>
              <a:t>do you </a:t>
            </a:r>
            <a:r>
              <a:rPr sz="1000" spc="10" dirty="0">
                <a:latin typeface="Arial"/>
                <a:cs typeface="Arial"/>
              </a:rPr>
              <a:t>call the </a:t>
            </a:r>
            <a:r>
              <a:rPr sz="1000" spc="15" dirty="0">
                <a:latin typeface="Courier" charset="0"/>
                <a:cs typeface="Courier" charset="0"/>
              </a:rPr>
              <a:t>actionPerformed</a:t>
            </a:r>
            <a:r>
              <a:rPr sz="1000" spc="-360" dirty="0">
                <a:latin typeface="Courier" charset="0"/>
                <a:cs typeface="Courier" charset="0"/>
              </a:rPr>
              <a:t> </a:t>
            </a:r>
            <a:r>
              <a:rPr sz="1000" spc="15" dirty="0">
                <a:latin typeface="Arial"/>
                <a:cs typeface="Arial"/>
              </a:rPr>
              <a:t>method?</a:t>
            </a:r>
            <a:endParaRPr sz="1000" dirty="0">
              <a:latin typeface="Arial"/>
              <a:cs typeface="Arial"/>
            </a:endParaRPr>
          </a:p>
          <a:p>
            <a:pPr marL="248285">
              <a:lnSpc>
                <a:spcPct val="100000"/>
              </a:lnSpc>
              <a:spcBef>
                <a:spcPts val="755"/>
              </a:spcBef>
            </a:pPr>
            <a:r>
              <a:rPr sz="1200" b="1" spc="20" dirty="0">
                <a:latin typeface="Arial"/>
                <a:cs typeface="Arial"/>
              </a:rPr>
              <a:t>Answer: </a:t>
            </a:r>
            <a:r>
              <a:rPr sz="1200" spc="20" dirty="0">
                <a:latin typeface="Arial"/>
                <a:cs typeface="Arial"/>
              </a:rPr>
              <a:t>You </a:t>
            </a:r>
            <a:r>
              <a:rPr sz="1200" spc="15" dirty="0">
                <a:latin typeface="Arial"/>
                <a:cs typeface="Arial"/>
              </a:rPr>
              <a:t>don’t. </a:t>
            </a:r>
            <a:r>
              <a:rPr sz="1200" spc="10" dirty="0">
                <a:latin typeface="Arial"/>
                <a:cs typeface="Arial"/>
              </a:rPr>
              <a:t>It is </a:t>
            </a:r>
            <a:r>
              <a:rPr sz="1200" spc="15" dirty="0">
                <a:latin typeface="Arial"/>
                <a:cs typeface="Arial"/>
              </a:rPr>
              <a:t>called </a:t>
            </a:r>
            <a:r>
              <a:rPr sz="1200" spc="20" dirty="0">
                <a:latin typeface="Arial"/>
                <a:cs typeface="Arial"/>
              </a:rPr>
              <a:t>whenever </a:t>
            </a:r>
            <a:r>
              <a:rPr sz="1200" spc="15" dirty="0">
                <a:latin typeface="Arial"/>
                <a:cs typeface="Arial"/>
              </a:rPr>
              <a:t>the button </a:t>
            </a:r>
            <a:r>
              <a:rPr sz="1200" spc="10" dirty="0">
                <a:latin typeface="Arial"/>
                <a:cs typeface="Arial"/>
              </a:rPr>
              <a:t>is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clicked.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Self </a:t>
            </a:r>
            <a:r>
              <a:rPr spc="90" dirty="0"/>
              <a:t>Check</a:t>
            </a:r>
            <a:r>
              <a:rPr spc="-85" dirty="0"/>
              <a:t> </a:t>
            </a:r>
            <a:r>
              <a:rPr spc="30" dirty="0"/>
              <a:t>10.29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6864" y="696231"/>
            <a:ext cx="5810250" cy="667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20" dirty="0">
                <a:latin typeface="Arial"/>
                <a:cs typeface="Arial"/>
              </a:rPr>
              <a:t>Why </a:t>
            </a:r>
            <a:r>
              <a:rPr sz="1000" spc="15" dirty="0">
                <a:latin typeface="Arial"/>
                <a:cs typeface="Arial"/>
              </a:rPr>
              <a:t>would an </a:t>
            </a:r>
            <a:r>
              <a:rPr sz="1000" spc="10" dirty="0">
                <a:latin typeface="Arial"/>
                <a:cs typeface="Arial"/>
              </a:rPr>
              <a:t>inner class </a:t>
            </a:r>
            <a:r>
              <a:rPr sz="1000" spc="15" dirty="0">
                <a:latin typeface="Arial"/>
                <a:cs typeface="Arial"/>
              </a:rPr>
              <a:t>method want </a:t>
            </a:r>
            <a:r>
              <a:rPr sz="1000" spc="10" dirty="0">
                <a:latin typeface="Arial"/>
                <a:cs typeface="Arial"/>
              </a:rPr>
              <a:t>to </a:t>
            </a:r>
            <a:r>
              <a:rPr sz="1000" spc="15" dirty="0">
                <a:latin typeface="Arial"/>
                <a:cs typeface="Arial"/>
              </a:rPr>
              <a:t>access a </a:t>
            </a:r>
            <a:r>
              <a:rPr sz="1000" spc="10" dirty="0">
                <a:latin typeface="Arial"/>
                <a:cs typeface="Arial"/>
              </a:rPr>
              <a:t>variable </a:t>
            </a:r>
            <a:r>
              <a:rPr sz="1000" spc="15" dirty="0">
                <a:latin typeface="Arial"/>
                <a:cs typeface="Arial"/>
              </a:rPr>
              <a:t>from a surrounding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scope?</a:t>
            </a:r>
            <a:endParaRPr sz="1000" dirty="0">
              <a:latin typeface="Arial"/>
              <a:cs typeface="Arial"/>
            </a:endParaRPr>
          </a:p>
          <a:p>
            <a:pPr marL="248285" marR="5080">
              <a:lnSpc>
                <a:spcPct val="119000"/>
              </a:lnSpc>
              <a:spcBef>
                <a:spcPts val="480"/>
              </a:spcBef>
            </a:pPr>
            <a:r>
              <a:rPr sz="1200" b="1" spc="20" dirty="0">
                <a:latin typeface="Arial"/>
                <a:cs typeface="Arial"/>
              </a:rPr>
              <a:t>Answer: </a:t>
            </a:r>
            <a:r>
              <a:rPr sz="1200" spc="15" dirty="0">
                <a:latin typeface="Arial"/>
                <a:cs typeface="Arial"/>
              </a:rPr>
              <a:t>Direct access </a:t>
            </a:r>
            <a:r>
              <a:rPr sz="1200" spc="10" dirty="0">
                <a:latin typeface="Arial"/>
                <a:cs typeface="Arial"/>
              </a:rPr>
              <a:t>is </a:t>
            </a:r>
            <a:r>
              <a:rPr sz="1200" spc="15" dirty="0">
                <a:latin typeface="Arial"/>
                <a:cs typeface="Arial"/>
              </a:rPr>
              <a:t>simpler than the alternative </a:t>
            </a:r>
            <a:r>
              <a:rPr sz="1200" spc="35" dirty="0">
                <a:latin typeface="Arial"/>
                <a:cs typeface="Arial"/>
              </a:rPr>
              <a:t>— </a:t>
            </a:r>
            <a:r>
              <a:rPr sz="1200" spc="15" dirty="0">
                <a:latin typeface="Arial"/>
                <a:cs typeface="Arial"/>
              </a:rPr>
              <a:t>passing the variable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as  an argument </a:t>
            </a: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20" dirty="0">
                <a:latin typeface="Arial"/>
                <a:cs typeface="Arial"/>
              </a:rPr>
              <a:t>a </a:t>
            </a:r>
            <a:r>
              <a:rPr sz="1200" spc="15" dirty="0">
                <a:latin typeface="Arial"/>
                <a:cs typeface="Arial"/>
              </a:rPr>
              <a:t>constructor or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method.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Self </a:t>
            </a:r>
            <a:r>
              <a:rPr spc="90" dirty="0"/>
              <a:t>Check</a:t>
            </a:r>
            <a:r>
              <a:rPr spc="-85" dirty="0"/>
              <a:t> </a:t>
            </a:r>
            <a:r>
              <a:rPr spc="30" dirty="0"/>
              <a:t>10.30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6864" y="696653"/>
            <a:ext cx="5880735" cy="674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5" dirty="0">
                <a:latin typeface="Arial"/>
                <a:cs typeface="Arial"/>
              </a:rPr>
              <a:t>If </a:t>
            </a:r>
            <a:r>
              <a:rPr sz="1000" spc="15" dirty="0">
                <a:latin typeface="Arial"/>
                <a:cs typeface="Arial"/>
              </a:rPr>
              <a:t>an </a:t>
            </a:r>
            <a:r>
              <a:rPr sz="1000" spc="10" dirty="0">
                <a:latin typeface="Arial"/>
                <a:cs typeface="Arial"/>
              </a:rPr>
              <a:t>inner class </a:t>
            </a:r>
            <a:r>
              <a:rPr sz="1000" spc="15" dirty="0">
                <a:latin typeface="Arial"/>
                <a:cs typeface="Arial"/>
              </a:rPr>
              <a:t>accesses a </a:t>
            </a:r>
            <a:r>
              <a:rPr sz="1000" spc="10" dirty="0">
                <a:latin typeface="Arial"/>
                <a:cs typeface="Arial"/>
              </a:rPr>
              <a:t>local variable </a:t>
            </a:r>
            <a:r>
              <a:rPr sz="1000" spc="15" dirty="0">
                <a:latin typeface="Arial"/>
                <a:cs typeface="Arial"/>
              </a:rPr>
              <a:t>from a surrounding scope, what </a:t>
            </a:r>
            <a:r>
              <a:rPr sz="1000" spc="10" dirty="0">
                <a:latin typeface="Arial"/>
                <a:cs typeface="Arial"/>
              </a:rPr>
              <a:t>special rule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applies?</a:t>
            </a:r>
            <a:endParaRPr sz="1000" dirty="0">
              <a:latin typeface="Arial"/>
              <a:cs typeface="Arial"/>
            </a:endParaRPr>
          </a:p>
          <a:p>
            <a:pPr marL="248285" marR="5080">
              <a:lnSpc>
                <a:spcPct val="122800"/>
              </a:lnSpc>
              <a:spcBef>
                <a:spcPts val="425"/>
              </a:spcBef>
            </a:pPr>
            <a:r>
              <a:rPr sz="1200" b="1" spc="20" dirty="0">
                <a:latin typeface="Arial"/>
                <a:cs typeface="Arial"/>
              </a:rPr>
              <a:t>Answer: </a:t>
            </a:r>
            <a:r>
              <a:rPr sz="1200" spc="20" dirty="0">
                <a:latin typeface="Arial"/>
                <a:cs typeface="Arial"/>
              </a:rPr>
              <a:t>The </a:t>
            </a:r>
            <a:r>
              <a:rPr sz="1200" spc="15" dirty="0">
                <a:latin typeface="Arial"/>
                <a:cs typeface="Arial"/>
              </a:rPr>
              <a:t>local variable </a:t>
            </a:r>
            <a:r>
              <a:rPr sz="1200" spc="20" dirty="0">
                <a:latin typeface="Arial"/>
                <a:cs typeface="Arial"/>
              </a:rPr>
              <a:t>must </a:t>
            </a:r>
            <a:r>
              <a:rPr sz="1200" spc="15" dirty="0">
                <a:latin typeface="Arial"/>
                <a:cs typeface="Arial"/>
              </a:rPr>
              <a:t>not change. Prior to </a:t>
            </a:r>
            <a:r>
              <a:rPr sz="1200" spc="20" dirty="0">
                <a:latin typeface="Arial"/>
                <a:cs typeface="Arial"/>
              </a:rPr>
              <a:t>Java </a:t>
            </a:r>
            <a:r>
              <a:rPr sz="1200" spc="15" dirty="0">
                <a:latin typeface="Arial"/>
                <a:cs typeface="Arial"/>
              </a:rPr>
              <a:t>8, </a:t>
            </a:r>
            <a:r>
              <a:rPr sz="1200" spc="5" dirty="0">
                <a:latin typeface="Arial"/>
                <a:cs typeface="Arial"/>
              </a:rPr>
              <a:t>it </a:t>
            </a:r>
            <a:r>
              <a:rPr sz="1200" spc="20" dirty="0">
                <a:latin typeface="Arial"/>
                <a:cs typeface="Arial"/>
              </a:rPr>
              <a:t>must be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declared  </a:t>
            </a:r>
            <a:r>
              <a:rPr sz="1200" spc="20" dirty="0">
                <a:latin typeface="Arial"/>
                <a:cs typeface="Arial"/>
              </a:rPr>
              <a:t>as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20" dirty="0">
                <a:latin typeface="Courier" charset="0"/>
                <a:cs typeface="Courier" charset="0"/>
              </a:rPr>
              <a:t>final</a:t>
            </a:r>
            <a:r>
              <a:rPr sz="1200" spc="20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Building </a:t>
            </a:r>
            <a:r>
              <a:rPr spc="95" dirty="0"/>
              <a:t>Applications </a:t>
            </a:r>
            <a:r>
              <a:rPr spc="70" dirty="0"/>
              <a:t>with</a:t>
            </a:r>
            <a:r>
              <a:rPr spc="-145" dirty="0"/>
              <a:t> </a:t>
            </a:r>
            <a:r>
              <a:rPr spc="90" dirty="0"/>
              <a:t>Buttons</a:t>
            </a:r>
          </a:p>
        </p:txBody>
      </p:sp>
      <p:sp>
        <p:nvSpPr>
          <p:cNvPr id="3" name="object 3"/>
          <p:cNvSpPr/>
          <p:nvPr/>
        </p:nvSpPr>
        <p:spPr>
          <a:xfrm>
            <a:off x="677834" y="81420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2669" y="672693"/>
            <a:ext cx="5347335" cy="4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000"/>
              </a:lnSpc>
            </a:pPr>
            <a:r>
              <a:rPr sz="1200" b="1" spc="20" dirty="0">
                <a:latin typeface="Arial"/>
                <a:cs typeface="Arial"/>
              </a:rPr>
              <a:t>Example: </a:t>
            </a:r>
            <a:r>
              <a:rPr sz="1200" spc="15" dirty="0">
                <a:latin typeface="Arial"/>
                <a:cs typeface="Arial"/>
              </a:rPr>
              <a:t>investment viewer program; </a:t>
            </a:r>
            <a:r>
              <a:rPr sz="1200" spc="20" dirty="0">
                <a:latin typeface="Arial"/>
                <a:cs typeface="Arial"/>
              </a:rPr>
              <a:t>whenever </a:t>
            </a:r>
            <a:r>
              <a:rPr sz="1200" spc="15" dirty="0">
                <a:latin typeface="Arial"/>
                <a:cs typeface="Arial"/>
              </a:rPr>
              <a:t>button </a:t>
            </a:r>
            <a:r>
              <a:rPr sz="1200" spc="10" dirty="0">
                <a:latin typeface="Arial"/>
                <a:cs typeface="Arial"/>
              </a:rPr>
              <a:t>is </a:t>
            </a:r>
            <a:r>
              <a:rPr sz="1200" spc="15" dirty="0">
                <a:latin typeface="Arial"/>
                <a:cs typeface="Arial"/>
              </a:rPr>
              <a:t>clicked, interest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is  </a:t>
            </a:r>
            <a:r>
              <a:rPr sz="1200" spc="15" dirty="0">
                <a:latin typeface="Arial"/>
                <a:cs typeface="Arial"/>
              </a:rPr>
              <a:t>added, </a:t>
            </a:r>
            <a:r>
              <a:rPr sz="1200" spc="20" dirty="0">
                <a:latin typeface="Arial"/>
                <a:cs typeface="Arial"/>
              </a:rPr>
              <a:t>and new </a:t>
            </a:r>
            <a:r>
              <a:rPr sz="1200" spc="15" dirty="0">
                <a:latin typeface="Arial"/>
                <a:cs typeface="Arial"/>
              </a:rPr>
              <a:t>balance </a:t>
            </a:r>
            <a:r>
              <a:rPr sz="1200" spc="10" dirty="0">
                <a:latin typeface="Arial"/>
                <a:cs typeface="Arial"/>
              </a:rPr>
              <a:t>is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displayed: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18233" y="1148154"/>
            <a:ext cx="3264039" cy="877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7834" y="222507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2669" y="2118318"/>
            <a:ext cx="29698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Construct </a:t>
            </a:r>
            <a:r>
              <a:rPr sz="1200" spc="20" dirty="0">
                <a:latin typeface="Arial"/>
                <a:cs typeface="Arial"/>
              </a:rPr>
              <a:t>an </a:t>
            </a:r>
            <a:r>
              <a:rPr sz="1200" spc="15" dirty="0">
                <a:latin typeface="Arial"/>
                <a:cs typeface="Arial"/>
              </a:rPr>
              <a:t>object of the </a:t>
            </a:r>
            <a:r>
              <a:rPr sz="1200" spc="20" dirty="0">
                <a:latin typeface="Courier" charset="0"/>
                <a:cs typeface="Courier" charset="0"/>
              </a:rPr>
              <a:t>JButton</a:t>
            </a:r>
            <a:r>
              <a:rPr sz="1200" spc="-44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class: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1729" y="2383013"/>
            <a:ext cx="5580380" cy="139444"/>
          </a:xfrm>
          <a:prstGeom prst="rect">
            <a:avLst/>
          </a:prstGeom>
          <a:ln w="7019">
            <a:solidFill>
              <a:srgbClr val="CCCCCC"/>
            </a:solidFill>
          </a:ln>
        </p:spPr>
        <p:txBody>
          <a:bodyPr vert="horz" wrap="square" lIns="0" tIns="9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"/>
              </a:spcBef>
            </a:pPr>
            <a:endParaRPr sz="400" dirty="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</a:pPr>
            <a:r>
              <a:rPr sz="500" spc="10" dirty="0">
                <a:latin typeface="Courier" charset="0"/>
                <a:cs typeface="Courier" charset="0"/>
              </a:rPr>
              <a:t>JButton button = new JButton(</a:t>
            </a:r>
            <a:r>
              <a:rPr sz="500" spc="10" dirty="0">
                <a:solidFill>
                  <a:srgbClr val="006BB8"/>
                </a:solidFill>
                <a:latin typeface="Courier" charset="0"/>
                <a:cs typeface="Courier" charset="0"/>
              </a:rPr>
              <a:t>"Add</a:t>
            </a:r>
            <a:r>
              <a:rPr sz="500" spc="-30" dirty="0">
                <a:solidFill>
                  <a:srgbClr val="006BB8"/>
                </a:solidFill>
                <a:latin typeface="Courier" charset="0"/>
                <a:cs typeface="Courier" charset="0"/>
              </a:rPr>
              <a:t> </a:t>
            </a:r>
            <a:r>
              <a:rPr sz="500" spc="10" dirty="0">
                <a:solidFill>
                  <a:srgbClr val="006BB8"/>
                </a:solidFill>
                <a:latin typeface="Courier" charset="0"/>
                <a:cs typeface="Courier" charset="0"/>
              </a:rPr>
              <a:t>Interest"</a:t>
            </a:r>
            <a:r>
              <a:rPr sz="500" spc="10" dirty="0">
                <a:latin typeface="Courier" charset="0"/>
                <a:cs typeface="Courier" charset="0"/>
              </a:rPr>
              <a:t>);</a:t>
            </a:r>
            <a:endParaRPr sz="50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7834" y="275854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02669" y="2651784"/>
            <a:ext cx="437832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25" dirty="0">
                <a:latin typeface="Arial"/>
                <a:cs typeface="Arial"/>
              </a:rPr>
              <a:t>We </a:t>
            </a:r>
            <a:r>
              <a:rPr sz="1200" spc="20" dirty="0">
                <a:latin typeface="Arial"/>
                <a:cs typeface="Arial"/>
              </a:rPr>
              <a:t>need a </a:t>
            </a:r>
            <a:r>
              <a:rPr sz="1200" spc="15" dirty="0">
                <a:latin typeface="Arial"/>
                <a:cs typeface="Arial"/>
              </a:rPr>
              <a:t>user interface </a:t>
            </a:r>
            <a:r>
              <a:rPr sz="1200" spc="20" dirty="0">
                <a:latin typeface="Arial"/>
                <a:cs typeface="Arial"/>
              </a:rPr>
              <a:t>component </a:t>
            </a:r>
            <a:r>
              <a:rPr sz="1200" spc="15" dirty="0">
                <a:latin typeface="Arial"/>
                <a:cs typeface="Arial"/>
              </a:rPr>
              <a:t>that displays </a:t>
            </a:r>
            <a:r>
              <a:rPr sz="1200" spc="20" dirty="0">
                <a:latin typeface="Arial"/>
                <a:cs typeface="Arial"/>
              </a:rPr>
              <a:t>a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message: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1729" y="2916479"/>
            <a:ext cx="5580380" cy="139444"/>
          </a:xfrm>
          <a:prstGeom prst="rect">
            <a:avLst/>
          </a:prstGeom>
          <a:ln w="7019">
            <a:solidFill>
              <a:srgbClr val="CCCCCC"/>
            </a:solidFill>
          </a:ln>
        </p:spPr>
        <p:txBody>
          <a:bodyPr vert="horz" wrap="square" lIns="0" tIns="9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"/>
              </a:spcBef>
            </a:pPr>
            <a:endParaRPr sz="400" dirty="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</a:pPr>
            <a:r>
              <a:rPr sz="500" spc="10" dirty="0">
                <a:latin typeface="Courier" charset="0"/>
                <a:cs typeface="Courier" charset="0"/>
              </a:rPr>
              <a:t>JLabel label = new JLabel("balance: " +</a:t>
            </a:r>
            <a:r>
              <a:rPr sz="500" spc="5" dirty="0">
                <a:latin typeface="Courier" charset="0"/>
                <a:cs typeface="Courier" charset="0"/>
              </a:rPr>
              <a:t> </a:t>
            </a:r>
            <a:r>
              <a:rPr sz="500" spc="10" dirty="0">
                <a:latin typeface="Courier" charset="0"/>
                <a:cs typeface="Courier" charset="0"/>
              </a:rPr>
              <a:t>account.getBalance());</a:t>
            </a:r>
            <a:endParaRPr sz="500" dirty="0">
              <a:latin typeface="Courier" charset="0"/>
              <a:cs typeface="Courier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7834" y="329903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02669" y="3192269"/>
            <a:ext cx="550608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20" dirty="0">
                <a:latin typeface="Arial"/>
                <a:cs typeface="Arial"/>
              </a:rPr>
              <a:t>Use a </a:t>
            </a:r>
            <a:r>
              <a:rPr sz="1200" spc="20" dirty="0">
                <a:latin typeface="Courier" charset="0"/>
                <a:cs typeface="Courier" charset="0"/>
              </a:rPr>
              <a:t>JPanel</a:t>
            </a:r>
            <a:r>
              <a:rPr sz="1200" spc="-415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container to group multiple user interface </a:t>
            </a:r>
            <a:r>
              <a:rPr sz="1200" spc="20" dirty="0">
                <a:latin typeface="Arial"/>
                <a:cs typeface="Arial"/>
              </a:rPr>
              <a:t>components </a:t>
            </a:r>
            <a:r>
              <a:rPr sz="1200" spc="15" dirty="0">
                <a:latin typeface="Arial"/>
                <a:cs typeface="Arial"/>
              </a:rPr>
              <a:t>together: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1729" y="3456965"/>
            <a:ext cx="5580380" cy="475515"/>
          </a:xfrm>
          <a:prstGeom prst="rect">
            <a:avLst/>
          </a:prstGeom>
          <a:ln w="7019">
            <a:solidFill>
              <a:srgbClr val="CCCCCC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43815" marR="4408170">
              <a:lnSpc>
                <a:spcPct val="147400"/>
              </a:lnSpc>
              <a:spcBef>
                <a:spcPts val="180"/>
              </a:spcBef>
            </a:pPr>
            <a:r>
              <a:rPr sz="500" spc="10" dirty="0">
                <a:latin typeface="Courier" charset="0"/>
                <a:cs typeface="Courier" charset="0"/>
              </a:rPr>
              <a:t>JPanel panel = new JPanel();  panel.add(button);  panel.add(label);  frame.add(panel);</a:t>
            </a:r>
            <a:endParaRPr sz="5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0" dirty="0"/>
              <a:t>Defining </a:t>
            </a:r>
            <a:r>
              <a:rPr spc="100" dirty="0"/>
              <a:t>an </a:t>
            </a:r>
            <a:r>
              <a:rPr spc="50" dirty="0"/>
              <a:t>Interface</a:t>
            </a:r>
            <a:r>
              <a:rPr spc="-150" dirty="0"/>
              <a:t> </a:t>
            </a:r>
            <a:r>
              <a:rPr spc="90" dirty="0"/>
              <a:t>Type</a:t>
            </a:r>
          </a:p>
        </p:txBody>
      </p:sp>
      <p:sp>
        <p:nvSpPr>
          <p:cNvPr id="3" name="object 3"/>
          <p:cNvSpPr/>
          <p:nvPr/>
        </p:nvSpPr>
        <p:spPr>
          <a:xfrm>
            <a:off x="677834" y="82780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2669" y="721029"/>
            <a:ext cx="297116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Implementing </a:t>
            </a:r>
            <a:r>
              <a:rPr sz="1200" spc="20" dirty="0">
                <a:latin typeface="Arial"/>
                <a:cs typeface="Arial"/>
              </a:rPr>
              <a:t>a </a:t>
            </a:r>
            <a:r>
              <a:rPr sz="1200" spc="15" dirty="0">
                <a:latin typeface="Arial"/>
                <a:cs typeface="Arial"/>
              </a:rPr>
              <a:t>reusable average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method: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1729" y="975208"/>
            <a:ext cx="5580380" cy="1175120"/>
          </a:xfrm>
          <a:prstGeom prst="rect">
            <a:avLst/>
          </a:prstGeom>
          <a:ln w="7019">
            <a:solidFill>
              <a:srgbClr val="CCCCCC"/>
            </a:solidFill>
          </a:ln>
        </p:spPr>
        <p:txBody>
          <a:bodyPr vert="horz" wrap="square" lIns="0" tIns="2467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"/>
              </a:spcBef>
            </a:pPr>
            <a:endParaRPr sz="400" dirty="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</a:pPr>
            <a:r>
              <a:rPr sz="500" spc="10" dirty="0">
                <a:latin typeface="Courier" charset="0"/>
                <a:cs typeface="Courier" charset="0"/>
              </a:rPr>
              <a:t>public static double average(Measurable[]</a:t>
            </a:r>
            <a:r>
              <a:rPr sz="500" spc="-20" dirty="0">
                <a:latin typeface="Courier" charset="0"/>
                <a:cs typeface="Courier" charset="0"/>
              </a:rPr>
              <a:t> </a:t>
            </a:r>
            <a:r>
              <a:rPr sz="500" spc="10" dirty="0">
                <a:latin typeface="Courier" charset="0"/>
                <a:cs typeface="Courier" charset="0"/>
              </a:rPr>
              <a:t>objects)</a:t>
            </a:r>
            <a:endParaRPr sz="5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284"/>
              </a:spcBef>
            </a:pPr>
            <a:r>
              <a:rPr sz="500" spc="10" dirty="0">
                <a:latin typeface="Courier" charset="0"/>
                <a:cs typeface="Courier" charset="0"/>
              </a:rPr>
              <a:t>{</a:t>
            </a:r>
            <a:endParaRPr sz="500" dirty="0">
              <a:latin typeface="Courier" charset="0"/>
              <a:cs typeface="Courier" charset="0"/>
            </a:endParaRPr>
          </a:p>
          <a:p>
            <a:pPr marL="163195">
              <a:lnSpc>
                <a:spcPct val="100000"/>
              </a:lnSpc>
              <a:spcBef>
                <a:spcPts val="284"/>
              </a:spcBef>
            </a:pPr>
            <a:r>
              <a:rPr sz="500" spc="10" dirty="0">
                <a:latin typeface="Courier" charset="0"/>
                <a:cs typeface="Courier" charset="0"/>
              </a:rPr>
              <a:t>double sum =</a:t>
            </a:r>
            <a:r>
              <a:rPr sz="500" spc="-70" dirty="0">
                <a:latin typeface="Courier" charset="0"/>
                <a:cs typeface="Courier" charset="0"/>
              </a:rPr>
              <a:t> </a:t>
            </a:r>
            <a:r>
              <a:rPr sz="500" spc="10" dirty="0">
                <a:latin typeface="Courier" charset="0"/>
                <a:cs typeface="Courier" charset="0"/>
              </a:rPr>
              <a:t>0;</a:t>
            </a:r>
            <a:endParaRPr sz="500" dirty="0">
              <a:latin typeface="Courier" charset="0"/>
              <a:cs typeface="Courier" charset="0"/>
            </a:endParaRPr>
          </a:p>
          <a:p>
            <a:pPr marL="163195">
              <a:lnSpc>
                <a:spcPct val="100000"/>
              </a:lnSpc>
              <a:spcBef>
                <a:spcPts val="284"/>
              </a:spcBef>
            </a:pPr>
            <a:r>
              <a:rPr sz="500" spc="10" dirty="0">
                <a:latin typeface="Courier" charset="0"/>
                <a:cs typeface="Courier" charset="0"/>
              </a:rPr>
              <a:t>for (Measurable obj :</a:t>
            </a:r>
            <a:r>
              <a:rPr sz="500" spc="-50" dirty="0">
                <a:latin typeface="Courier" charset="0"/>
                <a:cs typeface="Courier" charset="0"/>
              </a:rPr>
              <a:t> </a:t>
            </a:r>
            <a:r>
              <a:rPr sz="500" spc="10" dirty="0">
                <a:latin typeface="Courier" charset="0"/>
                <a:cs typeface="Courier" charset="0"/>
              </a:rPr>
              <a:t>objects)</a:t>
            </a:r>
            <a:endParaRPr sz="500" dirty="0">
              <a:latin typeface="Courier" charset="0"/>
              <a:cs typeface="Courier" charset="0"/>
            </a:endParaRPr>
          </a:p>
          <a:p>
            <a:pPr marL="163195">
              <a:lnSpc>
                <a:spcPct val="100000"/>
              </a:lnSpc>
              <a:spcBef>
                <a:spcPts val="284"/>
              </a:spcBef>
            </a:pPr>
            <a:r>
              <a:rPr sz="500" spc="10" dirty="0">
                <a:latin typeface="Courier" charset="0"/>
                <a:cs typeface="Courier" charset="0"/>
              </a:rPr>
              <a:t>{</a:t>
            </a:r>
            <a:endParaRPr sz="500" dirty="0">
              <a:latin typeface="Courier" charset="0"/>
              <a:cs typeface="Courier" charset="0"/>
            </a:endParaRPr>
          </a:p>
          <a:p>
            <a:pPr marL="282575">
              <a:lnSpc>
                <a:spcPct val="100000"/>
              </a:lnSpc>
              <a:spcBef>
                <a:spcPts val="284"/>
              </a:spcBef>
            </a:pPr>
            <a:r>
              <a:rPr sz="500" spc="10" dirty="0">
                <a:latin typeface="Courier" charset="0"/>
                <a:cs typeface="Courier" charset="0"/>
              </a:rPr>
              <a:t>sum = sum +</a:t>
            </a:r>
            <a:r>
              <a:rPr sz="500" spc="-55" dirty="0">
                <a:latin typeface="Courier" charset="0"/>
                <a:cs typeface="Courier" charset="0"/>
              </a:rPr>
              <a:t> </a:t>
            </a:r>
            <a:r>
              <a:rPr sz="500" spc="10" dirty="0">
                <a:latin typeface="Courier" charset="0"/>
                <a:cs typeface="Courier" charset="0"/>
              </a:rPr>
              <a:t>obj.getMeasure();</a:t>
            </a:r>
            <a:endParaRPr sz="500" dirty="0">
              <a:latin typeface="Courier" charset="0"/>
              <a:cs typeface="Courier" charset="0"/>
            </a:endParaRPr>
          </a:p>
          <a:p>
            <a:pPr marL="163195">
              <a:lnSpc>
                <a:spcPct val="100000"/>
              </a:lnSpc>
              <a:spcBef>
                <a:spcPts val="284"/>
              </a:spcBef>
            </a:pPr>
            <a:r>
              <a:rPr sz="500" spc="10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  <a:p>
            <a:pPr marL="163195" marR="3175635">
              <a:lnSpc>
                <a:spcPct val="147400"/>
              </a:lnSpc>
            </a:pPr>
            <a:r>
              <a:rPr sz="500" spc="10" dirty="0">
                <a:latin typeface="Courier" charset="0"/>
                <a:cs typeface="Courier" charset="0"/>
              </a:rPr>
              <a:t>if (objects.length &gt; 0) { return sum / objects.length; }  else { return 0;</a:t>
            </a:r>
            <a:r>
              <a:rPr sz="500" spc="-70" dirty="0">
                <a:latin typeface="Courier" charset="0"/>
                <a:cs typeface="Courier" charset="0"/>
              </a:rPr>
              <a:t> </a:t>
            </a:r>
            <a:r>
              <a:rPr sz="500" spc="10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284"/>
              </a:spcBef>
            </a:pPr>
            <a:r>
              <a:rPr sz="500" spc="10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7834" y="236502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2669" y="2258254"/>
            <a:ext cx="5024755" cy="40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This </a:t>
            </a:r>
            <a:r>
              <a:rPr sz="1200" spc="20" dirty="0">
                <a:latin typeface="Arial"/>
                <a:cs typeface="Arial"/>
              </a:rPr>
              <a:t>method </a:t>
            </a:r>
            <a:r>
              <a:rPr sz="1200" spc="10" dirty="0">
                <a:latin typeface="Arial"/>
                <a:cs typeface="Arial"/>
              </a:rPr>
              <a:t>is </a:t>
            </a:r>
            <a:r>
              <a:rPr sz="1200" spc="20" dirty="0">
                <a:latin typeface="Arial"/>
                <a:cs typeface="Arial"/>
              </a:rPr>
              <a:t>can be used </a:t>
            </a:r>
            <a:r>
              <a:rPr sz="1200" spc="10" dirty="0">
                <a:latin typeface="Arial"/>
                <a:cs typeface="Arial"/>
              </a:rPr>
              <a:t>for </a:t>
            </a:r>
            <a:r>
              <a:rPr sz="1200" spc="15" dirty="0">
                <a:latin typeface="Arial"/>
                <a:cs typeface="Arial"/>
              </a:rPr>
              <a:t>objects of </a:t>
            </a:r>
            <a:r>
              <a:rPr sz="1200" spc="20" dirty="0">
                <a:latin typeface="Arial"/>
                <a:cs typeface="Arial"/>
              </a:rPr>
              <a:t>any </a:t>
            </a:r>
            <a:r>
              <a:rPr sz="1200" spc="15" dirty="0">
                <a:latin typeface="Arial"/>
                <a:cs typeface="Arial"/>
              </a:rPr>
              <a:t>class that conforms to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the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200" spc="20" dirty="0">
                <a:latin typeface="Courier" charset="0"/>
                <a:cs typeface="Courier" charset="0"/>
              </a:rPr>
              <a:t>Measurable</a:t>
            </a:r>
            <a:r>
              <a:rPr sz="1200" spc="-445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type.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8233" y="2734551"/>
            <a:ext cx="1460042" cy="23795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73895" y="3486258"/>
            <a:ext cx="377444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0" indent="-171450">
              <a:buFont typeface="Wingdings" charset="2"/>
              <a:buChar char="§"/>
            </a:pPr>
            <a:r>
              <a:rPr sz="1200" spc="15" dirty="0">
                <a:latin typeface="Arial"/>
                <a:cs typeface="Arial"/>
              </a:rPr>
              <a:t>This stand-mixer provides the “rotation” service to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20" dirty="0" smtClean="0">
                <a:latin typeface="Arial"/>
                <a:cs typeface="Arial"/>
              </a:rPr>
              <a:t>any</a:t>
            </a:r>
            <a:r>
              <a:rPr lang="en-US" sz="1200" spc="20" dirty="0" smtClean="0">
                <a:latin typeface="Arial"/>
                <a:cs typeface="Arial"/>
              </a:rPr>
              <a:t> </a:t>
            </a:r>
            <a:r>
              <a:rPr lang="en-US" sz="1200" spc="15" dirty="0">
                <a:latin typeface="Arial"/>
                <a:cs typeface="Arial"/>
              </a:rPr>
              <a:t>attachment that conforms to </a:t>
            </a:r>
            <a:r>
              <a:rPr lang="en-US" sz="1200" spc="20" dirty="0">
                <a:latin typeface="Arial"/>
                <a:cs typeface="Arial"/>
              </a:rPr>
              <a:t>a common </a:t>
            </a:r>
            <a:r>
              <a:rPr lang="en-US" sz="1200" spc="15" dirty="0">
                <a:latin typeface="Arial"/>
                <a:cs typeface="Arial"/>
              </a:rPr>
              <a:t>interface. Similarly, the average </a:t>
            </a:r>
            <a:r>
              <a:rPr lang="en-US" sz="1200" spc="20" dirty="0">
                <a:latin typeface="Arial"/>
                <a:cs typeface="Arial"/>
              </a:rPr>
              <a:t>method  </a:t>
            </a:r>
            <a:r>
              <a:rPr lang="en-US" sz="1200" spc="15" dirty="0">
                <a:latin typeface="Arial"/>
                <a:cs typeface="Arial"/>
              </a:rPr>
              <a:t>at the </a:t>
            </a:r>
            <a:r>
              <a:rPr lang="en-US" sz="1200" spc="20" dirty="0">
                <a:latin typeface="Arial"/>
                <a:cs typeface="Arial"/>
              </a:rPr>
              <a:t>end </a:t>
            </a:r>
            <a:r>
              <a:rPr lang="en-US" sz="1200" spc="15" dirty="0">
                <a:latin typeface="Arial"/>
                <a:cs typeface="Arial"/>
              </a:rPr>
              <a:t>of </a:t>
            </a:r>
            <a:r>
              <a:rPr lang="en-US" sz="1200" spc="10" dirty="0">
                <a:latin typeface="Arial"/>
                <a:cs typeface="Arial"/>
              </a:rPr>
              <a:t>this </a:t>
            </a:r>
            <a:r>
              <a:rPr lang="en-US" sz="1200" spc="15" dirty="0">
                <a:latin typeface="Arial"/>
                <a:cs typeface="Arial"/>
              </a:rPr>
              <a:t>section works with </a:t>
            </a:r>
            <a:r>
              <a:rPr lang="en-US" sz="1200" spc="20" dirty="0">
                <a:latin typeface="Arial"/>
                <a:cs typeface="Arial"/>
              </a:rPr>
              <a:t>any </a:t>
            </a:r>
            <a:r>
              <a:rPr lang="en-US" sz="1200" spc="15" dirty="0">
                <a:latin typeface="Arial"/>
                <a:cs typeface="Arial"/>
              </a:rPr>
              <a:t>class that implements </a:t>
            </a:r>
            <a:r>
              <a:rPr lang="en-US" sz="1200" spc="20" dirty="0">
                <a:latin typeface="Arial"/>
                <a:cs typeface="Arial"/>
              </a:rPr>
              <a:t>a common  </a:t>
            </a:r>
            <a:r>
              <a:rPr lang="en-US" sz="1200" spc="15" dirty="0">
                <a:latin typeface="Arial"/>
                <a:cs typeface="Arial"/>
              </a:rPr>
              <a:t>interface.</a:t>
            </a:r>
            <a:endParaRPr lang="en-US"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2941" y="839292"/>
            <a:ext cx="1656588" cy="16214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Event</a:t>
            </a:r>
            <a:r>
              <a:rPr spc="-75" dirty="0"/>
              <a:t> </a:t>
            </a:r>
            <a:r>
              <a:rPr spc="120" dirty="0"/>
              <a:t>Handling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75501" y="726132"/>
            <a:ext cx="3844925" cy="310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299"/>
              </a:lnSpc>
            </a:pPr>
            <a:r>
              <a:rPr sz="1000" spc="15" dirty="0">
                <a:latin typeface="Arial"/>
                <a:cs typeface="Arial"/>
              </a:rPr>
              <a:t>Whenever a </a:t>
            </a:r>
            <a:r>
              <a:rPr sz="1000" spc="10" dirty="0">
                <a:latin typeface="Arial"/>
                <a:cs typeface="Arial"/>
              </a:rPr>
              <a:t>button is </a:t>
            </a:r>
            <a:r>
              <a:rPr sz="1000" spc="15" dirty="0">
                <a:latin typeface="Arial"/>
                <a:cs typeface="Arial"/>
              </a:rPr>
              <a:t>pressed, </a:t>
            </a:r>
            <a:r>
              <a:rPr sz="1000" spc="10" dirty="0">
                <a:latin typeface="Arial"/>
                <a:cs typeface="Arial"/>
              </a:rPr>
              <a:t>the </a:t>
            </a:r>
            <a:r>
              <a:rPr sz="1000" spc="15" dirty="0">
                <a:latin typeface="Courier" charset="0"/>
                <a:cs typeface="Courier" charset="0"/>
              </a:rPr>
              <a:t>actionPerformed</a:t>
            </a:r>
            <a:r>
              <a:rPr sz="1000" spc="-335" dirty="0">
                <a:latin typeface="Courier" charset="0"/>
                <a:cs typeface="Courier" charset="0"/>
              </a:rPr>
              <a:t> </a:t>
            </a:r>
            <a:r>
              <a:rPr sz="1000" spc="15" dirty="0">
                <a:latin typeface="Arial"/>
                <a:cs typeface="Arial"/>
              </a:rPr>
              <a:t>method </a:t>
            </a:r>
            <a:r>
              <a:rPr sz="1000" spc="10" dirty="0">
                <a:latin typeface="Arial"/>
                <a:cs typeface="Arial"/>
              </a:rPr>
              <a:t>is  called </a:t>
            </a:r>
            <a:r>
              <a:rPr sz="1000" spc="15" dirty="0">
                <a:latin typeface="Arial"/>
                <a:cs typeface="Arial"/>
              </a:rPr>
              <a:t>on </a:t>
            </a:r>
            <a:r>
              <a:rPr sz="1000" spc="10" dirty="0">
                <a:latin typeface="Arial"/>
                <a:cs typeface="Arial"/>
              </a:rPr>
              <a:t>all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listeners.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7818" y="2588225"/>
            <a:ext cx="538226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Specify button click actions </a:t>
            </a:r>
            <a:r>
              <a:rPr sz="1000" spc="15" dirty="0">
                <a:latin typeface="Arial"/>
                <a:cs typeface="Arial"/>
              </a:rPr>
              <a:t>through classes </a:t>
            </a:r>
            <a:r>
              <a:rPr sz="1000" spc="10" dirty="0">
                <a:latin typeface="Arial"/>
                <a:cs typeface="Arial"/>
              </a:rPr>
              <a:t>that </a:t>
            </a:r>
            <a:r>
              <a:rPr sz="1000" spc="15" dirty="0">
                <a:latin typeface="Arial"/>
                <a:cs typeface="Arial"/>
              </a:rPr>
              <a:t>implement </a:t>
            </a:r>
            <a:r>
              <a:rPr sz="1000" spc="10" dirty="0">
                <a:latin typeface="Arial"/>
                <a:cs typeface="Arial"/>
              </a:rPr>
              <a:t>the </a:t>
            </a:r>
            <a:r>
              <a:rPr sz="1000" spc="15" dirty="0">
                <a:latin typeface="Courier" charset="0"/>
                <a:cs typeface="Courier" charset="0"/>
              </a:rPr>
              <a:t>ActionListener</a:t>
            </a:r>
            <a:r>
              <a:rPr sz="1000" spc="-265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interface.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Building </a:t>
            </a:r>
            <a:r>
              <a:rPr spc="95" dirty="0"/>
              <a:t>Applications </a:t>
            </a:r>
            <a:r>
              <a:rPr spc="70" dirty="0"/>
              <a:t>with</a:t>
            </a:r>
            <a:r>
              <a:rPr spc="-145" dirty="0"/>
              <a:t> </a:t>
            </a:r>
            <a:r>
              <a:rPr spc="90" dirty="0"/>
              <a:t>Buttons</a:t>
            </a:r>
          </a:p>
        </p:txBody>
      </p:sp>
      <p:sp>
        <p:nvSpPr>
          <p:cNvPr id="3" name="object 3"/>
          <p:cNvSpPr/>
          <p:nvPr/>
        </p:nvSpPr>
        <p:spPr>
          <a:xfrm>
            <a:off x="677834" y="82012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2669" y="713364"/>
            <a:ext cx="488505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AddInterestListener class </a:t>
            </a:r>
            <a:r>
              <a:rPr sz="1200" spc="20" dirty="0">
                <a:latin typeface="Arial"/>
                <a:cs typeface="Arial"/>
              </a:rPr>
              <a:t>adds </a:t>
            </a:r>
            <a:r>
              <a:rPr sz="1200" spc="15" dirty="0">
                <a:latin typeface="Arial"/>
                <a:cs typeface="Arial"/>
              </a:rPr>
              <a:t>interest </a:t>
            </a:r>
            <a:r>
              <a:rPr sz="1200" spc="20" dirty="0">
                <a:latin typeface="Arial"/>
                <a:cs typeface="Arial"/>
              </a:rPr>
              <a:t>and </a:t>
            </a:r>
            <a:r>
              <a:rPr sz="1200" spc="15" dirty="0">
                <a:latin typeface="Arial"/>
                <a:cs typeface="Arial"/>
              </a:rPr>
              <a:t>displays the </a:t>
            </a:r>
            <a:r>
              <a:rPr sz="1200" spc="20" dirty="0">
                <a:latin typeface="Arial"/>
                <a:cs typeface="Arial"/>
              </a:rPr>
              <a:t>new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balance: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1729" y="971040"/>
            <a:ext cx="5580380" cy="1058157"/>
          </a:xfrm>
          <a:prstGeom prst="rect">
            <a:avLst/>
          </a:prstGeom>
          <a:ln w="7019">
            <a:solidFill>
              <a:srgbClr val="CCCCCC"/>
            </a:solidFill>
          </a:ln>
        </p:spPr>
        <p:txBody>
          <a:bodyPr vert="horz" wrap="square" lIns="0" tIns="9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"/>
              </a:spcBef>
            </a:pPr>
            <a:endParaRPr sz="400" dirty="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</a:pPr>
            <a:r>
              <a:rPr sz="500" spc="10" dirty="0">
                <a:latin typeface="Courier" charset="0"/>
                <a:cs typeface="Courier" charset="0"/>
              </a:rPr>
              <a:t>class AddInterestListener implements</a:t>
            </a:r>
            <a:r>
              <a:rPr sz="500" spc="-5" dirty="0">
                <a:latin typeface="Courier" charset="0"/>
                <a:cs typeface="Courier" charset="0"/>
              </a:rPr>
              <a:t> </a:t>
            </a:r>
            <a:r>
              <a:rPr sz="500" spc="10" dirty="0">
                <a:latin typeface="Courier" charset="0"/>
                <a:cs typeface="Courier" charset="0"/>
              </a:rPr>
              <a:t>ActionListener</a:t>
            </a:r>
            <a:endParaRPr sz="5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284"/>
              </a:spcBef>
            </a:pPr>
            <a:r>
              <a:rPr sz="500" spc="10" dirty="0">
                <a:latin typeface="Courier" charset="0"/>
                <a:cs typeface="Courier" charset="0"/>
              </a:rPr>
              <a:t>{</a:t>
            </a:r>
            <a:endParaRPr sz="500" dirty="0">
              <a:latin typeface="Courier" charset="0"/>
              <a:cs typeface="Courier" charset="0"/>
            </a:endParaRPr>
          </a:p>
          <a:p>
            <a:pPr marL="163195">
              <a:lnSpc>
                <a:spcPct val="100000"/>
              </a:lnSpc>
              <a:spcBef>
                <a:spcPts val="284"/>
              </a:spcBef>
            </a:pPr>
            <a:r>
              <a:rPr sz="500" spc="10" dirty="0">
                <a:latin typeface="Courier" charset="0"/>
                <a:cs typeface="Courier" charset="0"/>
              </a:rPr>
              <a:t>public void actionPerformed(ActionEvent</a:t>
            </a:r>
            <a:r>
              <a:rPr sz="500" spc="-15" dirty="0">
                <a:latin typeface="Courier" charset="0"/>
                <a:cs typeface="Courier" charset="0"/>
              </a:rPr>
              <a:t> </a:t>
            </a:r>
            <a:r>
              <a:rPr sz="500" spc="10" dirty="0">
                <a:latin typeface="Courier" charset="0"/>
                <a:cs typeface="Courier" charset="0"/>
              </a:rPr>
              <a:t>event)</a:t>
            </a:r>
            <a:endParaRPr sz="500" dirty="0">
              <a:latin typeface="Courier" charset="0"/>
              <a:cs typeface="Courier" charset="0"/>
            </a:endParaRPr>
          </a:p>
          <a:p>
            <a:pPr marL="163195">
              <a:lnSpc>
                <a:spcPct val="100000"/>
              </a:lnSpc>
              <a:spcBef>
                <a:spcPts val="284"/>
              </a:spcBef>
            </a:pPr>
            <a:r>
              <a:rPr sz="500" spc="10" dirty="0">
                <a:latin typeface="Courier" charset="0"/>
                <a:cs typeface="Courier" charset="0"/>
              </a:rPr>
              <a:t>{</a:t>
            </a:r>
            <a:endParaRPr sz="500" dirty="0">
              <a:latin typeface="Courier" charset="0"/>
              <a:cs typeface="Courier" charset="0"/>
            </a:endParaRPr>
          </a:p>
          <a:p>
            <a:pPr marL="282575" marR="2857500">
              <a:lnSpc>
                <a:spcPct val="147400"/>
              </a:lnSpc>
            </a:pPr>
            <a:r>
              <a:rPr sz="500" spc="10" dirty="0">
                <a:latin typeface="Courier" charset="0"/>
                <a:cs typeface="Courier" charset="0"/>
              </a:rPr>
              <a:t>double interest = account.getBalance() * INTEREST_RATE / 100;  account.deposit(interest);</a:t>
            </a:r>
            <a:endParaRPr sz="500" dirty="0">
              <a:latin typeface="Courier" charset="0"/>
              <a:cs typeface="Courier" charset="0"/>
            </a:endParaRPr>
          </a:p>
          <a:p>
            <a:pPr marL="282575">
              <a:lnSpc>
                <a:spcPct val="100000"/>
              </a:lnSpc>
              <a:spcBef>
                <a:spcPts val="284"/>
              </a:spcBef>
            </a:pPr>
            <a:r>
              <a:rPr sz="500" spc="10" dirty="0">
                <a:latin typeface="Courier" charset="0"/>
                <a:cs typeface="Courier" charset="0"/>
              </a:rPr>
              <a:t>label.setText("balance=" +</a:t>
            </a:r>
            <a:r>
              <a:rPr sz="500" spc="-10" dirty="0">
                <a:latin typeface="Courier" charset="0"/>
                <a:cs typeface="Courier" charset="0"/>
              </a:rPr>
              <a:t> </a:t>
            </a:r>
            <a:r>
              <a:rPr sz="500" spc="10" dirty="0">
                <a:latin typeface="Courier" charset="0"/>
                <a:cs typeface="Courier" charset="0"/>
              </a:rPr>
              <a:t>account.getBalance());</a:t>
            </a:r>
            <a:endParaRPr sz="500" dirty="0">
              <a:latin typeface="Courier" charset="0"/>
              <a:cs typeface="Courier" charset="0"/>
            </a:endParaRPr>
          </a:p>
          <a:p>
            <a:pPr marL="163195">
              <a:lnSpc>
                <a:spcPct val="100000"/>
              </a:lnSpc>
              <a:spcBef>
                <a:spcPts val="284"/>
              </a:spcBef>
            </a:pPr>
            <a:r>
              <a:rPr sz="500" spc="10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284"/>
              </a:spcBef>
            </a:pPr>
            <a:r>
              <a:rPr sz="500" spc="10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7834" y="225206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2669" y="2103602"/>
            <a:ext cx="5444490" cy="692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800"/>
              </a:lnSpc>
            </a:pPr>
            <a:r>
              <a:rPr sz="1200" spc="20" dirty="0">
                <a:latin typeface="Arial"/>
                <a:cs typeface="Arial"/>
              </a:rPr>
              <a:t>Add </a:t>
            </a:r>
            <a:r>
              <a:rPr sz="1200" spc="20" dirty="0">
                <a:latin typeface="Courier" charset="0"/>
                <a:cs typeface="Courier" charset="0"/>
              </a:rPr>
              <a:t>AddInterestListener </a:t>
            </a:r>
            <a:r>
              <a:rPr sz="1200" spc="20" dirty="0">
                <a:latin typeface="Arial"/>
                <a:cs typeface="Arial"/>
              </a:rPr>
              <a:t>as </a:t>
            </a:r>
            <a:r>
              <a:rPr sz="1200" spc="15" dirty="0">
                <a:latin typeface="Arial"/>
                <a:cs typeface="Arial"/>
              </a:rPr>
              <a:t>inner class </a:t>
            </a:r>
            <a:r>
              <a:rPr sz="1200" spc="20" dirty="0">
                <a:latin typeface="Arial"/>
                <a:cs typeface="Arial"/>
              </a:rPr>
              <a:t>so </a:t>
            </a:r>
            <a:r>
              <a:rPr sz="1200" spc="5" dirty="0">
                <a:latin typeface="Arial"/>
                <a:cs typeface="Arial"/>
              </a:rPr>
              <a:t>it </a:t>
            </a:r>
            <a:r>
              <a:rPr sz="1200" spc="20" dirty="0">
                <a:latin typeface="Arial"/>
                <a:cs typeface="Arial"/>
              </a:rPr>
              <a:t>can have </a:t>
            </a:r>
            <a:r>
              <a:rPr sz="1200" spc="15" dirty="0">
                <a:latin typeface="Arial"/>
                <a:cs typeface="Arial"/>
              </a:rPr>
              <a:t>access to  surrounding variables </a:t>
            </a:r>
            <a:r>
              <a:rPr sz="1200" spc="10" dirty="0">
                <a:latin typeface="Arial"/>
                <a:cs typeface="Arial"/>
              </a:rPr>
              <a:t>(prior</a:t>
            </a:r>
            <a:r>
              <a:rPr sz="1200" spc="15" dirty="0">
                <a:latin typeface="Arial"/>
                <a:cs typeface="Arial"/>
              </a:rPr>
              <a:t> to </a:t>
            </a:r>
            <a:r>
              <a:rPr sz="1200" spc="20" dirty="0">
                <a:latin typeface="Arial"/>
                <a:cs typeface="Arial"/>
              </a:rPr>
              <a:t>Java</a:t>
            </a:r>
            <a:r>
              <a:rPr sz="1200" spc="15" dirty="0">
                <a:latin typeface="Arial"/>
                <a:cs typeface="Arial"/>
              </a:rPr>
              <a:t> 8,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20" dirty="0">
                <a:latin typeface="Courier" charset="0"/>
                <a:cs typeface="Courier" charset="0"/>
              </a:rPr>
              <a:t>account</a:t>
            </a:r>
            <a:r>
              <a:rPr sz="1200" spc="-375" dirty="0">
                <a:latin typeface="Courier" charset="0"/>
                <a:cs typeface="Courier" charset="0"/>
              </a:rPr>
              <a:t> </a:t>
            </a:r>
            <a:r>
              <a:rPr sz="1200" spc="20" dirty="0">
                <a:latin typeface="Arial"/>
                <a:cs typeface="Arial"/>
              </a:rPr>
              <a:t>and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20" dirty="0">
                <a:latin typeface="Courier" charset="0"/>
                <a:cs typeface="Courier" charset="0"/>
              </a:rPr>
              <a:t>label</a:t>
            </a:r>
            <a:r>
              <a:rPr sz="1200" spc="-375" dirty="0">
                <a:latin typeface="Courier" charset="0"/>
                <a:cs typeface="Courier" charset="0"/>
              </a:rPr>
              <a:t> </a:t>
            </a:r>
            <a:r>
              <a:rPr sz="1200" spc="20" dirty="0">
                <a:latin typeface="Arial"/>
                <a:cs typeface="Arial"/>
              </a:rPr>
              <a:t>must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be</a:t>
            </a:r>
            <a:r>
              <a:rPr sz="1200" spc="15" dirty="0">
                <a:latin typeface="Arial"/>
                <a:cs typeface="Arial"/>
              </a:rPr>
              <a:t> declared  </a:t>
            </a:r>
            <a:r>
              <a:rPr sz="1200" spc="15" dirty="0">
                <a:latin typeface="Courier" charset="0"/>
                <a:cs typeface="Courier" charset="0"/>
              </a:rPr>
              <a:t>final</a:t>
            </a:r>
            <a:r>
              <a:rPr sz="1200" spc="15" dirty="0">
                <a:latin typeface="Arial"/>
                <a:cs typeface="Arial"/>
              </a:rPr>
              <a:t>).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section_8/</a:t>
            </a:r>
            <a:r>
              <a:rPr spc="65" dirty="0">
                <a:solidFill>
                  <a:srgbClr val="000080"/>
                </a:solidFill>
                <a:hlinkClick r:id="rId2"/>
              </a:rPr>
              <a:t>InvestmentViewer2.java</a:t>
            </a:r>
          </a:p>
        </p:txBody>
      </p:sp>
      <p:sp>
        <p:nvSpPr>
          <p:cNvPr id="3" name="object 3"/>
          <p:cNvSpPr/>
          <p:nvPr/>
        </p:nvSpPr>
        <p:spPr>
          <a:xfrm>
            <a:off x="583074" y="707938"/>
            <a:ext cx="6163310" cy="1060450"/>
          </a:xfrm>
          <a:custGeom>
            <a:avLst/>
            <a:gdLst/>
            <a:ahLst/>
            <a:cxnLst/>
            <a:rect l="l" t="t" r="r" b="b"/>
            <a:pathLst>
              <a:path w="6163309" h="1060450">
                <a:moveTo>
                  <a:pt x="0" y="0"/>
                </a:moveTo>
                <a:lnTo>
                  <a:pt x="6162936" y="0"/>
                </a:lnTo>
                <a:lnTo>
                  <a:pt x="6162936" y="1059912"/>
                </a:lnTo>
                <a:lnTo>
                  <a:pt x="0" y="1059912"/>
                </a:lnTo>
                <a:lnTo>
                  <a:pt x="0" y="0"/>
                </a:lnTo>
                <a:close/>
              </a:path>
            </a:pathLst>
          </a:custGeom>
          <a:ln w="70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2745" y="1758828"/>
            <a:ext cx="6043930" cy="0"/>
          </a:xfrm>
          <a:custGeom>
            <a:avLst/>
            <a:gdLst/>
            <a:ahLst/>
            <a:cxnLst/>
            <a:rect l="l" t="t" r="r" b="b"/>
            <a:pathLst>
              <a:path w="6043930">
                <a:moveTo>
                  <a:pt x="0" y="0"/>
                </a:moveTo>
                <a:lnTo>
                  <a:pt x="6043608" y="0"/>
                </a:lnTo>
              </a:path>
            </a:pathLst>
          </a:custGeom>
          <a:ln w="2810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2264" y="771447"/>
            <a:ext cx="2190750" cy="967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830" indent="-163830">
              <a:lnSpc>
                <a:spcPts val="835"/>
              </a:lnSpc>
              <a:buClr>
                <a:srgbClr val="0073FF"/>
              </a:buClr>
              <a:buFont typeface="Courier New"/>
              <a:buAutoNum type="arabicPlain"/>
              <a:tabLst>
                <a:tab pos="164465" algn="l"/>
              </a:tabLst>
            </a:pP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00" spc="-5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java.awt.event.ActionEvent;</a:t>
            </a:r>
            <a:endParaRPr sz="700">
              <a:latin typeface="Courier New"/>
              <a:cs typeface="Courier New"/>
            </a:endParaRPr>
          </a:p>
          <a:p>
            <a:pPr marL="163830" indent="-163830">
              <a:lnSpc>
                <a:spcPts val="830"/>
              </a:lnSpc>
              <a:buClr>
                <a:srgbClr val="0073FF"/>
              </a:buClr>
              <a:buFont typeface="Courier New"/>
              <a:buAutoNum type="arabicPlain"/>
              <a:tabLst>
                <a:tab pos="164465" algn="l"/>
              </a:tabLst>
            </a:pP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00" spc="-5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java.awt.event.ActionListener;</a:t>
            </a:r>
            <a:endParaRPr sz="700">
              <a:latin typeface="Courier New"/>
              <a:cs typeface="Courier New"/>
            </a:endParaRPr>
          </a:p>
          <a:p>
            <a:pPr marL="163830" indent="-163830">
              <a:lnSpc>
                <a:spcPts val="830"/>
              </a:lnSpc>
              <a:buClr>
                <a:srgbClr val="0073FF"/>
              </a:buClr>
              <a:buFont typeface="Courier New"/>
              <a:buAutoNum type="arabicPlain"/>
              <a:tabLst>
                <a:tab pos="164465" algn="l"/>
              </a:tabLst>
            </a:pP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00" spc="-6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javax.swing.JButton;</a:t>
            </a:r>
            <a:endParaRPr sz="700">
              <a:latin typeface="Courier New"/>
              <a:cs typeface="Courier New"/>
            </a:endParaRPr>
          </a:p>
          <a:p>
            <a:pPr marL="163830" indent="-163830">
              <a:lnSpc>
                <a:spcPts val="830"/>
              </a:lnSpc>
              <a:buClr>
                <a:srgbClr val="0073FF"/>
              </a:buClr>
              <a:buFont typeface="Courier New"/>
              <a:buAutoNum type="arabicPlain"/>
              <a:tabLst>
                <a:tab pos="164465" algn="l"/>
              </a:tabLst>
            </a:pP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00" spc="-6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javax.swing.JFrame;</a:t>
            </a:r>
            <a:endParaRPr sz="700">
              <a:latin typeface="Courier New"/>
              <a:cs typeface="Courier New"/>
            </a:endParaRPr>
          </a:p>
          <a:p>
            <a:pPr marL="163830" indent="-163830">
              <a:lnSpc>
                <a:spcPts val="830"/>
              </a:lnSpc>
              <a:buClr>
                <a:srgbClr val="0073FF"/>
              </a:buClr>
              <a:buFont typeface="Courier New"/>
              <a:buAutoNum type="arabicPlain"/>
              <a:tabLst>
                <a:tab pos="164465" algn="l"/>
              </a:tabLst>
            </a:pP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00" spc="-6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javax.swing.JLabel;</a:t>
            </a:r>
            <a:endParaRPr sz="700">
              <a:latin typeface="Courier New"/>
              <a:cs typeface="Courier New"/>
            </a:endParaRPr>
          </a:p>
          <a:p>
            <a:pPr marL="163830" indent="-163830">
              <a:lnSpc>
                <a:spcPts val="830"/>
              </a:lnSpc>
              <a:buClr>
                <a:srgbClr val="0073FF"/>
              </a:buClr>
              <a:buFont typeface="Courier New"/>
              <a:buAutoNum type="arabicPlain"/>
              <a:tabLst>
                <a:tab pos="164465" algn="l"/>
              </a:tabLst>
            </a:pP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00" spc="-6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javax.swing.JPanel;</a:t>
            </a:r>
            <a:endParaRPr sz="700">
              <a:latin typeface="Courier New"/>
              <a:cs typeface="Courier New"/>
            </a:endParaRPr>
          </a:p>
          <a:p>
            <a:pPr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7</a:t>
            </a:r>
            <a:endParaRPr sz="700">
              <a:latin typeface="Courier New"/>
              <a:cs typeface="Courier New"/>
            </a:endParaRPr>
          </a:p>
          <a:p>
            <a:pPr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8</a:t>
            </a:r>
            <a:endParaRPr sz="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9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498" y="1508473"/>
            <a:ext cx="2485390" cy="23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15"/>
              </a:lnSpc>
            </a:pPr>
            <a:r>
              <a:rPr sz="700" spc="10" dirty="0">
                <a:latin typeface="Courier New"/>
                <a:cs typeface="Courier New"/>
              </a:rPr>
              <a:t>/**</a:t>
            </a:r>
            <a:endParaRPr sz="700">
              <a:latin typeface="Courier New"/>
              <a:cs typeface="Courier New"/>
            </a:endParaRPr>
          </a:p>
          <a:p>
            <a:pPr marL="163830">
              <a:lnSpc>
                <a:spcPts val="994"/>
              </a:lnSpc>
            </a:pP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This program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displays the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growth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of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an</a:t>
            </a:r>
            <a:r>
              <a:rPr sz="850" spc="-2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investment.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30339" y="719964"/>
            <a:ext cx="112309" cy="10529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23316" y="719961"/>
            <a:ext cx="119333" cy="189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Self </a:t>
            </a:r>
            <a:r>
              <a:rPr spc="90" dirty="0"/>
              <a:t>Check</a:t>
            </a:r>
            <a:r>
              <a:rPr spc="-85" dirty="0"/>
              <a:t> </a:t>
            </a:r>
            <a:r>
              <a:rPr spc="30" dirty="0"/>
              <a:t>10.31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6864" y="696890"/>
            <a:ext cx="557657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20" dirty="0">
                <a:latin typeface="Arial"/>
                <a:cs typeface="Arial"/>
              </a:rPr>
              <a:t>How </a:t>
            </a:r>
            <a:r>
              <a:rPr sz="1000" spc="15" dirty="0">
                <a:latin typeface="Arial"/>
                <a:cs typeface="Arial"/>
              </a:rPr>
              <a:t>do you place </a:t>
            </a:r>
            <a:r>
              <a:rPr sz="1000" spc="10" dirty="0">
                <a:latin typeface="Arial"/>
                <a:cs typeface="Arial"/>
              </a:rPr>
              <a:t>the </a:t>
            </a:r>
            <a:r>
              <a:rPr sz="1000" spc="15" dirty="0">
                <a:latin typeface="Arial"/>
                <a:cs typeface="Arial"/>
              </a:rPr>
              <a:t>"</a:t>
            </a:r>
            <a:r>
              <a:rPr sz="1000" spc="15" dirty="0">
                <a:latin typeface="Courier" charset="0"/>
                <a:cs typeface="Courier" charset="0"/>
              </a:rPr>
              <a:t>balance: . . .</a:t>
            </a:r>
            <a:r>
              <a:rPr sz="1000" spc="15" dirty="0">
                <a:latin typeface="Arial"/>
                <a:cs typeface="Arial"/>
              </a:rPr>
              <a:t>" message </a:t>
            </a:r>
            <a:r>
              <a:rPr sz="1000" spc="10" dirty="0">
                <a:latin typeface="Arial"/>
                <a:cs typeface="Arial"/>
              </a:rPr>
              <a:t>to the left of the </a:t>
            </a:r>
            <a:r>
              <a:rPr sz="1000" spc="15" dirty="0">
                <a:latin typeface="Arial"/>
                <a:cs typeface="Arial"/>
              </a:rPr>
              <a:t>"</a:t>
            </a:r>
            <a:r>
              <a:rPr sz="1000" spc="15" dirty="0">
                <a:latin typeface="Courier" charset="0"/>
                <a:cs typeface="Courier" charset="0"/>
              </a:rPr>
              <a:t>Add Interest</a:t>
            </a:r>
            <a:r>
              <a:rPr sz="1000" spc="15" dirty="0">
                <a:latin typeface="Arial"/>
                <a:cs typeface="Arial"/>
              </a:rPr>
              <a:t>"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button?</a:t>
            </a:r>
            <a:endParaRPr sz="1000" dirty="0">
              <a:latin typeface="Arial"/>
              <a:cs typeface="Arial"/>
            </a:endParaRPr>
          </a:p>
          <a:p>
            <a:pPr marL="248285">
              <a:lnSpc>
                <a:spcPct val="100000"/>
              </a:lnSpc>
              <a:spcBef>
                <a:spcPts val="810"/>
              </a:spcBef>
            </a:pPr>
            <a:r>
              <a:rPr sz="1200" b="1" spc="20" dirty="0">
                <a:latin typeface="Arial"/>
                <a:cs typeface="Arial"/>
              </a:rPr>
              <a:t>Answer: </a:t>
            </a:r>
            <a:r>
              <a:rPr sz="1200" spc="10" dirty="0">
                <a:latin typeface="Arial"/>
                <a:cs typeface="Arial"/>
              </a:rPr>
              <a:t>First </a:t>
            </a:r>
            <a:r>
              <a:rPr sz="1200" spc="20" dirty="0">
                <a:latin typeface="Arial"/>
                <a:cs typeface="Arial"/>
              </a:rPr>
              <a:t>add </a:t>
            </a:r>
            <a:r>
              <a:rPr sz="1200" spc="20" dirty="0">
                <a:latin typeface="Courier" charset="0"/>
                <a:cs typeface="Courier" charset="0"/>
              </a:rPr>
              <a:t>label</a:t>
            </a:r>
            <a:r>
              <a:rPr sz="1200" spc="-44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to the panel, then </a:t>
            </a:r>
            <a:r>
              <a:rPr sz="1200" spc="20" dirty="0">
                <a:latin typeface="Arial"/>
                <a:cs typeface="Arial"/>
              </a:rPr>
              <a:t>add </a:t>
            </a:r>
            <a:r>
              <a:rPr sz="1200" spc="20" dirty="0">
                <a:latin typeface="Courier" charset="0"/>
                <a:cs typeface="Courier" charset="0"/>
              </a:rPr>
              <a:t>button</a:t>
            </a:r>
            <a:r>
              <a:rPr sz="1200" spc="20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Self </a:t>
            </a:r>
            <a:r>
              <a:rPr spc="90" dirty="0"/>
              <a:t>Check</a:t>
            </a:r>
            <a:r>
              <a:rPr spc="-85" dirty="0"/>
              <a:t> </a:t>
            </a:r>
            <a:r>
              <a:rPr spc="30" dirty="0"/>
              <a:t>10.32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6864" y="706202"/>
            <a:ext cx="535305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20" dirty="0">
                <a:latin typeface="Arial"/>
                <a:cs typeface="Arial"/>
              </a:rPr>
              <a:t>Why </a:t>
            </a:r>
            <a:r>
              <a:rPr sz="1000" spc="15" dirty="0">
                <a:latin typeface="Arial"/>
                <a:cs typeface="Arial"/>
              </a:rPr>
              <a:t>was </a:t>
            </a:r>
            <a:r>
              <a:rPr sz="1000" spc="5" dirty="0">
                <a:latin typeface="Arial"/>
                <a:cs typeface="Arial"/>
              </a:rPr>
              <a:t>it </a:t>
            </a:r>
            <a:r>
              <a:rPr sz="1000" spc="10" dirty="0">
                <a:latin typeface="Arial"/>
                <a:cs typeface="Arial"/>
              </a:rPr>
              <a:t>not </a:t>
            </a:r>
            <a:r>
              <a:rPr sz="1000" spc="15" dirty="0">
                <a:latin typeface="Arial"/>
                <a:cs typeface="Arial"/>
              </a:rPr>
              <a:t>necessary </a:t>
            </a:r>
            <a:r>
              <a:rPr sz="1000" spc="10" dirty="0">
                <a:latin typeface="Arial"/>
                <a:cs typeface="Arial"/>
              </a:rPr>
              <a:t>to declare the </a:t>
            </a:r>
            <a:r>
              <a:rPr sz="1000" spc="15" dirty="0">
                <a:latin typeface="Courier" charset="0"/>
                <a:cs typeface="Courier" charset="0"/>
              </a:rPr>
              <a:t>button</a:t>
            </a:r>
            <a:r>
              <a:rPr sz="1000" spc="-325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variable </a:t>
            </a:r>
            <a:r>
              <a:rPr sz="1000" spc="15" dirty="0">
                <a:latin typeface="Arial"/>
                <a:cs typeface="Arial"/>
              </a:rPr>
              <a:t>as </a:t>
            </a:r>
            <a:r>
              <a:rPr sz="1000" spc="15" dirty="0">
                <a:latin typeface="Courier" charset="0"/>
                <a:cs typeface="Courier" charset="0"/>
              </a:rPr>
              <a:t>final</a:t>
            </a:r>
            <a:r>
              <a:rPr sz="1000" spc="15" dirty="0">
                <a:latin typeface="Arial"/>
                <a:cs typeface="Arial"/>
              </a:rPr>
              <a:t>?</a:t>
            </a:r>
            <a:endParaRPr sz="1000" dirty="0">
              <a:latin typeface="Arial"/>
              <a:cs typeface="Arial"/>
            </a:endParaRPr>
          </a:p>
          <a:p>
            <a:pPr marL="248285">
              <a:lnSpc>
                <a:spcPct val="100000"/>
              </a:lnSpc>
              <a:spcBef>
                <a:spcPts val="810"/>
              </a:spcBef>
            </a:pPr>
            <a:r>
              <a:rPr sz="1200" b="1" spc="20" dirty="0">
                <a:latin typeface="Arial"/>
                <a:cs typeface="Arial"/>
              </a:rPr>
              <a:t>Answer: </a:t>
            </a:r>
            <a:r>
              <a:rPr sz="1200" spc="20" dirty="0">
                <a:latin typeface="Arial"/>
                <a:cs typeface="Arial"/>
              </a:rPr>
              <a:t>The </a:t>
            </a:r>
            <a:r>
              <a:rPr sz="1200" spc="20" dirty="0">
                <a:latin typeface="Courier" charset="0"/>
                <a:cs typeface="Courier" charset="0"/>
              </a:rPr>
              <a:t>actionPerformed</a:t>
            </a:r>
            <a:r>
              <a:rPr sz="1200" spc="-425" dirty="0">
                <a:latin typeface="Courier" charset="0"/>
                <a:cs typeface="Courier" charset="0"/>
              </a:rPr>
              <a:t> </a:t>
            </a:r>
            <a:r>
              <a:rPr sz="1200" spc="20" dirty="0">
                <a:latin typeface="Arial"/>
                <a:cs typeface="Arial"/>
              </a:rPr>
              <a:t>method does </a:t>
            </a:r>
            <a:r>
              <a:rPr sz="1200" spc="15" dirty="0">
                <a:latin typeface="Arial"/>
                <a:cs typeface="Arial"/>
              </a:rPr>
              <a:t>not access that variable.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0" dirty="0"/>
              <a:t>Processing </a:t>
            </a:r>
            <a:r>
              <a:rPr spc="80" dirty="0"/>
              <a:t>Timer</a:t>
            </a:r>
            <a:r>
              <a:rPr spc="-100" dirty="0"/>
              <a:t> </a:t>
            </a:r>
            <a:r>
              <a:rPr spc="85" dirty="0"/>
              <a:t>Events</a:t>
            </a:r>
          </a:p>
        </p:txBody>
      </p:sp>
      <p:sp>
        <p:nvSpPr>
          <p:cNvPr id="3" name="object 3"/>
          <p:cNvSpPr/>
          <p:nvPr/>
        </p:nvSpPr>
        <p:spPr>
          <a:xfrm>
            <a:off x="677834" y="82629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7834" y="129658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7834" y="156331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02669" y="684782"/>
            <a:ext cx="5691505" cy="990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000"/>
              </a:lnSpc>
            </a:pPr>
            <a:r>
              <a:rPr sz="1200" spc="20" dirty="0">
                <a:latin typeface="Courier" charset="0"/>
                <a:cs typeface="Courier" charset="0"/>
              </a:rPr>
              <a:t>javax.swing.Timer</a:t>
            </a:r>
            <a:r>
              <a:rPr sz="1200" spc="-34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generates equally </a:t>
            </a:r>
            <a:r>
              <a:rPr sz="1200" spc="20" dirty="0">
                <a:latin typeface="Arial"/>
                <a:cs typeface="Arial"/>
              </a:rPr>
              <a:t>spaced </a:t>
            </a:r>
            <a:r>
              <a:rPr sz="1200" spc="15" dirty="0">
                <a:latin typeface="Arial"/>
                <a:cs typeface="Arial"/>
              </a:rPr>
              <a:t>timer events, sending events to  installed action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listeners.</a:t>
            </a:r>
            <a:endParaRPr sz="1200" dirty="0">
              <a:latin typeface="Arial"/>
              <a:cs typeface="Arial"/>
            </a:endParaRPr>
          </a:p>
          <a:p>
            <a:pPr marL="12700" marR="601345">
              <a:lnSpc>
                <a:spcPts val="2100"/>
              </a:lnSpc>
              <a:spcBef>
                <a:spcPts val="70"/>
              </a:spcBef>
            </a:pPr>
            <a:r>
              <a:rPr sz="1200" spc="15" dirty="0">
                <a:latin typeface="Arial"/>
                <a:cs typeface="Arial"/>
              </a:rPr>
              <a:t>Useful </a:t>
            </a:r>
            <a:r>
              <a:rPr sz="1200" spc="20" dirty="0">
                <a:latin typeface="Arial"/>
                <a:cs typeface="Arial"/>
              </a:rPr>
              <a:t>whenever you want </a:t>
            </a: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20" dirty="0">
                <a:latin typeface="Arial"/>
                <a:cs typeface="Arial"/>
              </a:rPr>
              <a:t>have an </a:t>
            </a:r>
            <a:r>
              <a:rPr sz="1200" spc="15" dirty="0">
                <a:latin typeface="Arial"/>
                <a:cs typeface="Arial"/>
              </a:rPr>
              <a:t>object updated </a:t>
            </a:r>
            <a:r>
              <a:rPr sz="1200" spc="10" dirty="0">
                <a:latin typeface="Arial"/>
                <a:cs typeface="Arial"/>
              </a:rPr>
              <a:t>in </a:t>
            </a:r>
            <a:r>
              <a:rPr sz="1200" spc="15" dirty="0">
                <a:latin typeface="Arial"/>
                <a:cs typeface="Arial"/>
              </a:rPr>
              <a:t>regular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intervals.  Declare </a:t>
            </a:r>
            <a:r>
              <a:rPr sz="1200" spc="20" dirty="0">
                <a:latin typeface="Arial"/>
                <a:cs typeface="Arial"/>
              </a:rPr>
              <a:t>a </a:t>
            </a:r>
            <a:r>
              <a:rPr sz="1200" spc="15" dirty="0">
                <a:latin typeface="Arial"/>
                <a:cs typeface="Arial"/>
              </a:rPr>
              <a:t>class that implements the </a:t>
            </a:r>
            <a:r>
              <a:rPr sz="1200" spc="20" dirty="0">
                <a:latin typeface="Courier" charset="0"/>
                <a:cs typeface="Courier" charset="0"/>
              </a:rPr>
              <a:t>ActionListener</a:t>
            </a:r>
            <a:r>
              <a:rPr sz="1200" spc="-38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interface: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1729" y="1714231"/>
            <a:ext cx="5580380" cy="849592"/>
          </a:xfrm>
          <a:prstGeom prst="rect">
            <a:avLst/>
          </a:prstGeom>
          <a:ln w="7019">
            <a:solidFill>
              <a:srgbClr val="CCCCC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43815">
              <a:lnSpc>
                <a:spcPts val="890"/>
              </a:lnSpc>
              <a:spcBef>
                <a:spcPts val="325"/>
              </a:spcBef>
            </a:pPr>
            <a:r>
              <a:rPr sz="750" spc="-5" dirty="0">
                <a:latin typeface="Courier" charset="0"/>
                <a:cs typeface="Courier" charset="0"/>
              </a:rPr>
              <a:t>class MyListener implements</a:t>
            </a:r>
            <a:r>
              <a:rPr sz="750" spc="-80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ActionListener</a:t>
            </a:r>
            <a:endParaRPr sz="750" dirty="0">
              <a:latin typeface="Courier" charset="0"/>
              <a:cs typeface="Courier" charset="0"/>
            </a:endParaRPr>
          </a:p>
          <a:p>
            <a:pPr marL="43815">
              <a:lnSpc>
                <a:spcPts val="885"/>
              </a:lnSpc>
            </a:pPr>
            <a:r>
              <a:rPr sz="750" spc="-5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214629">
              <a:lnSpc>
                <a:spcPts val="885"/>
              </a:lnSpc>
            </a:pPr>
            <a:r>
              <a:rPr sz="750" spc="-5" dirty="0">
                <a:latin typeface="Courier" charset="0"/>
                <a:cs typeface="Courier" charset="0"/>
              </a:rPr>
              <a:t>void actionPerformed(ActionEvent</a:t>
            </a:r>
            <a:r>
              <a:rPr sz="750" spc="-80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event)</a:t>
            </a:r>
            <a:endParaRPr sz="750" dirty="0">
              <a:latin typeface="Courier" charset="0"/>
              <a:cs typeface="Courier" charset="0"/>
            </a:endParaRPr>
          </a:p>
          <a:p>
            <a:pPr marL="214629">
              <a:lnSpc>
                <a:spcPts val="885"/>
              </a:lnSpc>
            </a:pPr>
            <a:r>
              <a:rPr sz="750" spc="-5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413384">
              <a:lnSpc>
                <a:spcPts val="885"/>
              </a:lnSpc>
            </a:pPr>
            <a:r>
              <a:rPr sz="750" spc="-5" dirty="0">
                <a:latin typeface="Comic Sans MS"/>
                <a:cs typeface="Comic Sans MS"/>
              </a:rPr>
              <a:t>Listener action (executed at each timer</a:t>
            </a:r>
            <a:r>
              <a:rPr sz="750" spc="-50" dirty="0">
                <a:latin typeface="Comic Sans MS"/>
                <a:cs typeface="Comic Sans MS"/>
              </a:rPr>
              <a:t> </a:t>
            </a:r>
            <a:r>
              <a:rPr sz="750" spc="-5" dirty="0">
                <a:latin typeface="Comic Sans MS"/>
                <a:cs typeface="Comic Sans MS"/>
              </a:rPr>
              <a:t>event)</a:t>
            </a:r>
            <a:endParaRPr sz="750" dirty="0">
              <a:latin typeface="Comic Sans MS"/>
              <a:cs typeface="Comic Sans MS"/>
            </a:endParaRPr>
          </a:p>
          <a:p>
            <a:pPr marL="214629">
              <a:lnSpc>
                <a:spcPts val="885"/>
              </a:lnSpc>
            </a:pPr>
            <a:r>
              <a:rPr sz="750" spc="-5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  <a:p>
            <a:pPr marL="43815">
              <a:lnSpc>
                <a:spcPts val="890"/>
              </a:lnSpc>
            </a:pPr>
            <a:r>
              <a:rPr sz="750" spc="-5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7834" y="277063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02669" y="2622176"/>
            <a:ext cx="5426710" cy="467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800"/>
              </a:lnSpc>
            </a:pPr>
            <a:r>
              <a:rPr sz="1200" spc="20" dirty="0">
                <a:latin typeface="Arial"/>
                <a:cs typeface="Arial"/>
              </a:rPr>
              <a:t>To </a:t>
            </a:r>
            <a:r>
              <a:rPr sz="1200" spc="15" dirty="0">
                <a:latin typeface="Arial"/>
                <a:cs typeface="Arial"/>
              </a:rPr>
              <a:t>create </a:t>
            </a:r>
            <a:r>
              <a:rPr sz="1200" spc="20" dirty="0">
                <a:latin typeface="Arial"/>
                <a:cs typeface="Arial"/>
              </a:rPr>
              <a:t>a </a:t>
            </a:r>
            <a:r>
              <a:rPr sz="1200" spc="15" dirty="0">
                <a:latin typeface="Arial"/>
                <a:cs typeface="Arial"/>
              </a:rPr>
              <a:t>timer, specify the frequency of the events </a:t>
            </a:r>
            <a:r>
              <a:rPr sz="1200" spc="20" dirty="0">
                <a:latin typeface="Arial"/>
                <a:cs typeface="Arial"/>
              </a:rPr>
              <a:t>and an </a:t>
            </a:r>
            <a:r>
              <a:rPr sz="1200" spc="15" dirty="0">
                <a:latin typeface="Arial"/>
                <a:cs typeface="Arial"/>
              </a:rPr>
              <a:t>object of </a:t>
            </a:r>
            <a:r>
              <a:rPr sz="1200" spc="20" dirty="0">
                <a:latin typeface="Arial"/>
                <a:cs typeface="Arial"/>
              </a:rPr>
              <a:t>a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class  that implements the </a:t>
            </a:r>
            <a:r>
              <a:rPr sz="1200" spc="20" dirty="0">
                <a:latin typeface="Courier" charset="0"/>
                <a:cs typeface="Courier" charset="0"/>
              </a:rPr>
              <a:t>ActionListener</a:t>
            </a:r>
            <a:r>
              <a:rPr sz="1200" spc="-395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interface: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1729" y="3146166"/>
            <a:ext cx="5580380" cy="393698"/>
          </a:xfrm>
          <a:prstGeom prst="rect">
            <a:avLst/>
          </a:prstGeom>
          <a:ln w="7019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 marR="3247390">
              <a:lnSpc>
                <a:spcPts val="880"/>
              </a:lnSpc>
              <a:spcBef>
                <a:spcPts val="370"/>
              </a:spcBef>
            </a:pPr>
            <a:r>
              <a:rPr sz="750" spc="-5" dirty="0">
                <a:latin typeface="Courier" charset="0"/>
                <a:cs typeface="Courier" charset="0"/>
              </a:rPr>
              <a:t>MyListener listener = new </a:t>
            </a:r>
            <a:r>
              <a:rPr sz="750" i="1" spc="55" dirty="0">
                <a:latin typeface="Trebuchet MS"/>
                <a:cs typeface="Trebuchet MS"/>
              </a:rPr>
              <a:t>MyListener</a:t>
            </a:r>
            <a:r>
              <a:rPr sz="750" spc="55" dirty="0">
                <a:latin typeface="Courier" charset="0"/>
                <a:cs typeface="Courier" charset="0"/>
              </a:rPr>
              <a:t>();  </a:t>
            </a:r>
            <a:r>
              <a:rPr sz="750" spc="-5" dirty="0">
                <a:latin typeface="Courier" charset="0"/>
                <a:cs typeface="Courier" charset="0"/>
              </a:rPr>
              <a:t>Timer t = new Timer(interval,</a:t>
            </a:r>
            <a:r>
              <a:rPr sz="750" spc="-80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listener);  t.start();</a:t>
            </a:r>
            <a:endParaRPr sz="7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20" dirty="0"/>
              <a:t>s</a:t>
            </a:r>
            <a:r>
              <a:rPr spc="15" dirty="0"/>
              <a:t>e</a:t>
            </a:r>
            <a:r>
              <a:rPr spc="30" dirty="0"/>
              <a:t>c</a:t>
            </a:r>
            <a:r>
              <a:rPr spc="10" dirty="0"/>
              <a:t>t</a:t>
            </a:r>
            <a:r>
              <a:rPr spc="40" dirty="0"/>
              <a:t>i</a:t>
            </a:r>
            <a:r>
              <a:rPr spc="120" dirty="0"/>
              <a:t>o</a:t>
            </a:r>
            <a:r>
              <a:rPr spc="105" dirty="0"/>
              <a:t>n</a:t>
            </a:r>
            <a:r>
              <a:rPr spc="-145" dirty="0"/>
              <a:t>_</a:t>
            </a:r>
            <a:r>
              <a:rPr spc="85" dirty="0"/>
              <a:t>9</a:t>
            </a:r>
            <a:r>
              <a:rPr spc="250" dirty="0"/>
              <a:t>/</a:t>
            </a:r>
            <a:r>
              <a:rPr spc="130" dirty="0">
                <a:solidFill>
                  <a:srgbClr val="000080"/>
                </a:solidFill>
                <a:hlinkClick r:id="rId2"/>
              </a:rPr>
              <a:t>R</a:t>
            </a:r>
            <a:r>
              <a:rPr spc="15" dirty="0">
                <a:solidFill>
                  <a:srgbClr val="000080"/>
                </a:solidFill>
                <a:hlinkClick r:id="rId2"/>
              </a:rPr>
              <a:t>e</a:t>
            </a:r>
            <a:r>
              <a:rPr spc="30" dirty="0">
                <a:solidFill>
                  <a:srgbClr val="000080"/>
                </a:solidFill>
                <a:hlinkClick r:id="rId2"/>
              </a:rPr>
              <a:t>c</a:t>
            </a:r>
            <a:r>
              <a:rPr spc="10" dirty="0">
                <a:solidFill>
                  <a:srgbClr val="000080"/>
                </a:solidFill>
                <a:hlinkClick r:id="rId2"/>
              </a:rPr>
              <a:t>t</a:t>
            </a:r>
            <a:r>
              <a:rPr spc="90" dirty="0">
                <a:solidFill>
                  <a:srgbClr val="000080"/>
                </a:solidFill>
                <a:hlinkClick r:id="rId2"/>
              </a:rPr>
              <a:t>a</a:t>
            </a:r>
            <a:r>
              <a:rPr spc="105" dirty="0">
                <a:solidFill>
                  <a:srgbClr val="000080"/>
                </a:solidFill>
                <a:hlinkClick r:id="rId2"/>
              </a:rPr>
              <a:t>n</a:t>
            </a:r>
            <a:r>
              <a:rPr spc="260" dirty="0">
                <a:solidFill>
                  <a:srgbClr val="000080"/>
                </a:solidFill>
                <a:hlinkClick r:id="rId2"/>
              </a:rPr>
              <a:t>g</a:t>
            </a:r>
            <a:r>
              <a:rPr spc="50" dirty="0">
                <a:solidFill>
                  <a:srgbClr val="000080"/>
                </a:solidFill>
                <a:hlinkClick r:id="rId2"/>
              </a:rPr>
              <a:t>l</a:t>
            </a:r>
            <a:r>
              <a:rPr spc="15" dirty="0">
                <a:solidFill>
                  <a:srgbClr val="000080"/>
                </a:solidFill>
                <a:hlinkClick r:id="rId2"/>
              </a:rPr>
              <a:t>e</a:t>
            </a:r>
            <a:r>
              <a:rPr spc="165" dirty="0">
                <a:solidFill>
                  <a:srgbClr val="000080"/>
                </a:solidFill>
                <a:hlinkClick r:id="rId2"/>
              </a:rPr>
              <a:t>C</a:t>
            </a:r>
            <a:r>
              <a:rPr spc="120" dirty="0">
                <a:solidFill>
                  <a:srgbClr val="000080"/>
                </a:solidFill>
                <a:hlinkClick r:id="rId2"/>
              </a:rPr>
              <a:t>o</a:t>
            </a:r>
            <a:r>
              <a:rPr spc="180" dirty="0">
                <a:solidFill>
                  <a:srgbClr val="000080"/>
                </a:solidFill>
                <a:hlinkClick r:id="rId2"/>
              </a:rPr>
              <a:t>m</a:t>
            </a:r>
            <a:r>
              <a:rPr spc="130" dirty="0">
                <a:solidFill>
                  <a:srgbClr val="000080"/>
                </a:solidFill>
                <a:hlinkClick r:id="rId2"/>
              </a:rPr>
              <a:t>p</a:t>
            </a:r>
            <a:r>
              <a:rPr spc="120" dirty="0">
                <a:solidFill>
                  <a:srgbClr val="000080"/>
                </a:solidFill>
                <a:hlinkClick r:id="rId2"/>
              </a:rPr>
              <a:t>o</a:t>
            </a:r>
            <a:r>
              <a:rPr spc="105" dirty="0">
                <a:solidFill>
                  <a:srgbClr val="000080"/>
                </a:solidFill>
                <a:hlinkClick r:id="rId2"/>
              </a:rPr>
              <a:t>n</a:t>
            </a:r>
            <a:r>
              <a:rPr spc="15" dirty="0">
                <a:solidFill>
                  <a:srgbClr val="000080"/>
                </a:solidFill>
                <a:hlinkClick r:id="rId2"/>
              </a:rPr>
              <a:t>e</a:t>
            </a:r>
            <a:r>
              <a:rPr spc="105" dirty="0">
                <a:solidFill>
                  <a:srgbClr val="000080"/>
                </a:solidFill>
                <a:hlinkClick r:id="rId2"/>
              </a:rPr>
              <a:t>n</a:t>
            </a:r>
            <a:r>
              <a:rPr spc="10" dirty="0">
                <a:solidFill>
                  <a:srgbClr val="000080"/>
                </a:solidFill>
                <a:hlinkClick r:id="rId2"/>
              </a:rPr>
              <a:t>t</a:t>
            </a:r>
            <a:r>
              <a:rPr spc="-200" dirty="0">
                <a:solidFill>
                  <a:srgbClr val="000080"/>
                </a:solidFill>
                <a:hlinkClick r:id="rId2"/>
              </a:rPr>
              <a:t>.</a:t>
            </a:r>
            <a:r>
              <a:rPr spc="-60" dirty="0">
                <a:solidFill>
                  <a:srgbClr val="000080"/>
                </a:solidFill>
                <a:hlinkClick r:id="rId2"/>
              </a:rPr>
              <a:t>j</a:t>
            </a:r>
            <a:r>
              <a:rPr spc="90" dirty="0">
                <a:solidFill>
                  <a:srgbClr val="000080"/>
                </a:solidFill>
                <a:hlinkClick r:id="rId2"/>
              </a:rPr>
              <a:t>a</a:t>
            </a:r>
            <a:r>
              <a:rPr spc="105" dirty="0">
                <a:solidFill>
                  <a:srgbClr val="000080"/>
                </a:solidFill>
                <a:hlinkClick r:id="rId2"/>
              </a:rPr>
              <a:t>v</a:t>
            </a:r>
            <a:r>
              <a:rPr spc="90" dirty="0">
                <a:solidFill>
                  <a:srgbClr val="000080"/>
                </a:solidFill>
                <a:hlinkClick r:id="rId2"/>
              </a:rPr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818" y="713464"/>
            <a:ext cx="5732780" cy="626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Displays </a:t>
            </a:r>
            <a:r>
              <a:rPr sz="1000" spc="15" dirty="0">
                <a:latin typeface="Arial"/>
                <a:cs typeface="Arial"/>
              </a:rPr>
              <a:t>a </a:t>
            </a:r>
            <a:r>
              <a:rPr sz="1000" spc="10" dirty="0">
                <a:latin typeface="Arial"/>
                <a:cs typeface="Arial"/>
              </a:rPr>
              <a:t>rectangle that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moves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 dirty="0">
              <a:latin typeface="Times New Roman"/>
              <a:cs typeface="Times New Roman"/>
            </a:endParaRPr>
          </a:p>
          <a:p>
            <a:pPr marL="12700" marR="5080">
              <a:lnSpc>
                <a:spcPct val="105900"/>
              </a:lnSpc>
            </a:pPr>
            <a:r>
              <a:rPr sz="1000" spc="15" dirty="0">
                <a:latin typeface="Arial"/>
                <a:cs typeface="Arial"/>
              </a:rPr>
              <a:t>The </a:t>
            </a:r>
            <a:r>
              <a:rPr sz="1000" spc="15" dirty="0">
                <a:latin typeface="Courier" charset="0"/>
                <a:cs typeface="Courier" charset="0"/>
              </a:rPr>
              <a:t>repaint</a:t>
            </a:r>
            <a:r>
              <a:rPr sz="1000" spc="-350" dirty="0">
                <a:latin typeface="Courier" charset="0"/>
                <a:cs typeface="Courier" charset="0"/>
              </a:rPr>
              <a:t> </a:t>
            </a:r>
            <a:r>
              <a:rPr sz="1000" spc="15" dirty="0">
                <a:latin typeface="Arial"/>
                <a:cs typeface="Arial"/>
              </a:rPr>
              <a:t>method causes a component </a:t>
            </a:r>
            <a:r>
              <a:rPr sz="1000" spc="10" dirty="0">
                <a:latin typeface="Arial"/>
                <a:cs typeface="Arial"/>
              </a:rPr>
              <a:t>to repaint itself. Call this </a:t>
            </a:r>
            <a:r>
              <a:rPr sz="1000" spc="15" dirty="0">
                <a:latin typeface="Arial"/>
                <a:cs typeface="Arial"/>
              </a:rPr>
              <a:t>method whenever you modify  </a:t>
            </a:r>
            <a:r>
              <a:rPr sz="1000" spc="10" dirty="0">
                <a:latin typeface="Arial"/>
                <a:cs typeface="Arial"/>
              </a:rPr>
              <a:t>the </a:t>
            </a:r>
            <a:r>
              <a:rPr sz="1000" spc="15" dirty="0">
                <a:latin typeface="Arial"/>
                <a:cs typeface="Arial"/>
              </a:rPr>
              <a:t>shapes </a:t>
            </a:r>
            <a:r>
              <a:rPr sz="1000" spc="10" dirty="0">
                <a:latin typeface="Arial"/>
                <a:cs typeface="Arial"/>
              </a:rPr>
              <a:t>that the </a:t>
            </a:r>
            <a:r>
              <a:rPr sz="1000" spc="15" dirty="0">
                <a:latin typeface="Courier" charset="0"/>
                <a:cs typeface="Courier" charset="0"/>
              </a:rPr>
              <a:t>paintComponent</a:t>
            </a:r>
            <a:r>
              <a:rPr sz="1000" spc="-335" dirty="0">
                <a:latin typeface="Courier" charset="0"/>
                <a:cs typeface="Courier" charset="0"/>
              </a:rPr>
              <a:t> </a:t>
            </a:r>
            <a:r>
              <a:rPr sz="1000" spc="15" dirty="0">
                <a:latin typeface="Arial"/>
                <a:cs typeface="Arial"/>
              </a:rPr>
              <a:t>method draws.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2745" y="2523954"/>
            <a:ext cx="6043930" cy="0"/>
          </a:xfrm>
          <a:custGeom>
            <a:avLst/>
            <a:gdLst/>
            <a:ahLst/>
            <a:cxnLst/>
            <a:rect l="l" t="t" r="r" b="b"/>
            <a:pathLst>
              <a:path w="6043930">
                <a:moveTo>
                  <a:pt x="0" y="0"/>
                </a:moveTo>
                <a:lnTo>
                  <a:pt x="6043608" y="0"/>
                </a:lnTo>
              </a:path>
            </a:pathLst>
          </a:custGeom>
          <a:ln w="2810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2264" y="1536572"/>
            <a:ext cx="1807210" cy="974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830" indent="-163830">
              <a:lnSpc>
                <a:spcPts val="835"/>
              </a:lnSpc>
              <a:buClr>
                <a:srgbClr val="0073FF"/>
              </a:buClr>
              <a:buFont typeface="Courier New"/>
              <a:buAutoNum type="arabicPlain"/>
              <a:tabLst>
                <a:tab pos="164465" algn="l"/>
              </a:tabLst>
            </a:pP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00" spc="-6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java.awt.Graphics;</a:t>
            </a:r>
            <a:endParaRPr sz="700">
              <a:latin typeface="Courier New"/>
              <a:cs typeface="Courier New"/>
            </a:endParaRPr>
          </a:p>
          <a:p>
            <a:pPr marL="163830" indent="-163830">
              <a:lnSpc>
                <a:spcPts val="830"/>
              </a:lnSpc>
              <a:buClr>
                <a:srgbClr val="0073FF"/>
              </a:buClr>
              <a:buFont typeface="Courier New"/>
              <a:buAutoNum type="arabicPlain"/>
              <a:tabLst>
                <a:tab pos="164465" algn="l"/>
              </a:tabLst>
            </a:pP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00" spc="-6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java.awt.Graphics2D;</a:t>
            </a:r>
            <a:endParaRPr sz="700">
              <a:latin typeface="Courier New"/>
              <a:cs typeface="Courier New"/>
            </a:endParaRPr>
          </a:p>
          <a:p>
            <a:pPr marL="163830" indent="-163830">
              <a:lnSpc>
                <a:spcPts val="830"/>
              </a:lnSpc>
              <a:buClr>
                <a:srgbClr val="0073FF"/>
              </a:buClr>
              <a:buFont typeface="Courier New"/>
              <a:buAutoNum type="arabicPlain"/>
              <a:tabLst>
                <a:tab pos="164465" algn="l"/>
              </a:tabLst>
            </a:pP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00" spc="-6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java.awt.Rectangle;</a:t>
            </a:r>
            <a:endParaRPr sz="700">
              <a:latin typeface="Courier New"/>
              <a:cs typeface="Courier New"/>
            </a:endParaRPr>
          </a:p>
          <a:p>
            <a:pPr marL="163830" indent="-163830">
              <a:lnSpc>
                <a:spcPts val="830"/>
              </a:lnSpc>
              <a:buClr>
                <a:srgbClr val="0073FF"/>
              </a:buClr>
              <a:buFont typeface="Courier New"/>
              <a:buAutoNum type="arabicPlain"/>
              <a:tabLst>
                <a:tab pos="164465" algn="l"/>
              </a:tabLst>
            </a:pP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00" spc="-6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javax.swing.JComponent;</a:t>
            </a:r>
            <a:endParaRPr sz="700">
              <a:latin typeface="Courier New"/>
              <a:cs typeface="Courier New"/>
            </a:endParaRPr>
          </a:p>
          <a:p>
            <a:pPr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5</a:t>
            </a:r>
            <a:endParaRPr sz="700">
              <a:latin typeface="Courier New"/>
              <a:cs typeface="Courier New"/>
            </a:endParaRPr>
          </a:p>
          <a:p>
            <a:pPr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6</a:t>
            </a:r>
            <a:endParaRPr sz="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7</a:t>
            </a:r>
            <a:endParaRPr sz="700">
              <a:latin typeface="Courier New"/>
              <a:cs typeface="Courier New"/>
            </a:endParaRPr>
          </a:p>
          <a:p>
            <a:pPr>
              <a:lnSpc>
                <a:spcPts val="835"/>
              </a:lnSpc>
              <a:spcBef>
                <a:spcPts val="45"/>
              </a:spcBef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8</a:t>
            </a:r>
            <a:endParaRPr sz="700">
              <a:latin typeface="Courier New"/>
              <a:cs typeface="Courier New"/>
            </a:endParaRPr>
          </a:p>
          <a:p>
            <a:pPr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9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498" y="2063019"/>
            <a:ext cx="2738120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15"/>
              </a:lnSpc>
            </a:pPr>
            <a:r>
              <a:rPr sz="700" spc="10" dirty="0">
                <a:latin typeface="Courier New"/>
                <a:cs typeface="Courier New"/>
              </a:rPr>
              <a:t>/**</a:t>
            </a:r>
            <a:endParaRPr sz="700">
              <a:latin typeface="Courier New"/>
              <a:cs typeface="Courier New"/>
            </a:endParaRPr>
          </a:p>
          <a:p>
            <a:pPr marL="107314" algn="ctr">
              <a:lnSpc>
                <a:spcPts val="994"/>
              </a:lnSpc>
            </a:pP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This component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displays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a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rectangle that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can be</a:t>
            </a:r>
            <a:r>
              <a:rPr sz="850" spc="-3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moved.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ts val="835"/>
              </a:lnSpc>
              <a:spcBef>
                <a:spcPts val="15"/>
              </a:spcBef>
            </a:pPr>
            <a:r>
              <a:rPr sz="700" spc="10" dirty="0">
                <a:latin typeface="Courier New"/>
                <a:cs typeface="Courier New"/>
              </a:rPr>
              <a:t>*/</a:t>
            </a:r>
            <a:endParaRPr sz="700">
              <a:latin typeface="Courier New"/>
              <a:cs typeface="Courier New"/>
            </a:endParaRPr>
          </a:p>
          <a:p>
            <a:pPr>
              <a:lnSpc>
                <a:spcPts val="835"/>
              </a:lnSpc>
            </a:pP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public class </a:t>
            </a:r>
            <a:r>
              <a:rPr sz="700" spc="10" dirty="0">
                <a:latin typeface="Courier New"/>
                <a:cs typeface="Courier New"/>
              </a:rPr>
              <a:t>RectangleComponent </a:t>
            </a: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extends</a:t>
            </a:r>
            <a:r>
              <a:rPr sz="700" spc="-4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JComponent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30339" y="1485087"/>
            <a:ext cx="112309" cy="10529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23316" y="1485087"/>
            <a:ext cx="119333" cy="2597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section_9/</a:t>
            </a:r>
            <a:r>
              <a:rPr spc="60" dirty="0">
                <a:solidFill>
                  <a:srgbClr val="000080"/>
                </a:solidFill>
                <a:hlinkClick r:id="rId2"/>
              </a:rPr>
              <a:t>RectangleFrame.java</a:t>
            </a:r>
          </a:p>
        </p:txBody>
      </p:sp>
      <p:sp>
        <p:nvSpPr>
          <p:cNvPr id="4" name="object 4"/>
          <p:cNvSpPr/>
          <p:nvPr/>
        </p:nvSpPr>
        <p:spPr>
          <a:xfrm>
            <a:off x="642745" y="1660546"/>
            <a:ext cx="6043930" cy="105410"/>
          </a:xfrm>
          <a:custGeom>
            <a:avLst/>
            <a:gdLst/>
            <a:ahLst/>
            <a:cxnLst/>
            <a:rect l="l" t="t" r="r" b="b"/>
            <a:pathLst>
              <a:path w="6043930" h="105410">
                <a:moveTo>
                  <a:pt x="0" y="0"/>
                </a:moveTo>
                <a:lnTo>
                  <a:pt x="6043608" y="0"/>
                </a:lnTo>
                <a:lnTo>
                  <a:pt x="6043608" y="105289"/>
                </a:lnTo>
                <a:lnTo>
                  <a:pt x="0" y="10528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2264" y="771447"/>
            <a:ext cx="2190750" cy="996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830" indent="-163830">
              <a:lnSpc>
                <a:spcPts val="835"/>
              </a:lnSpc>
              <a:buClr>
                <a:srgbClr val="0073FF"/>
              </a:buClr>
              <a:buFont typeface="Courier New"/>
              <a:buAutoNum type="arabicPlain"/>
              <a:tabLst>
                <a:tab pos="164465" algn="l"/>
              </a:tabLst>
            </a:pP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00" spc="-5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java.awt.event.ActionEvent;</a:t>
            </a:r>
            <a:endParaRPr sz="700">
              <a:latin typeface="Courier New"/>
              <a:cs typeface="Courier New"/>
            </a:endParaRPr>
          </a:p>
          <a:p>
            <a:pPr marL="163830" indent="-163830">
              <a:lnSpc>
                <a:spcPts val="830"/>
              </a:lnSpc>
              <a:buClr>
                <a:srgbClr val="0073FF"/>
              </a:buClr>
              <a:buFont typeface="Courier New"/>
              <a:buAutoNum type="arabicPlain"/>
              <a:tabLst>
                <a:tab pos="164465" algn="l"/>
              </a:tabLst>
            </a:pP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00" spc="-5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java.awt.event.ActionListener;</a:t>
            </a:r>
            <a:endParaRPr sz="700">
              <a:latin typeface="Courier New"/>
              <a:cs typeface="Courier New"/>
            </a:endParaRPr>
          </a:p>
          <a:p>
            <a:pPr marL="163830" indent="-163830">
              <a:lnSpc>
                <a:spcPts val="830"/>
              </a:lnSpc>
              <a:buClr>
                <a:srgbClr val="0073FF"/>
              </a:buClr>
              <a:buFont typeface="Courier New"/>
              <a:buAutoNum type="arabicPlain"/>
              <a:tabLst>
                <a:tab pos="164465" algn="l"/>
              </a:tabLst>
            </a:pP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00" spc="-6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javax.swing.JFrame;</a:t>
            </a:r>
            <a:endParaRPr sz="700">
              <a:latin typeface="Courier New"/>
              <a:cs typeface="Courier New"/>
            </a:endParaRPr>
          </a:p>
          <a:p>
            <a:pPr marL="163830" indent="-163830">
              <a:lnSpc>
                <a:spcPts val="830"/>
              </a:lnSpc>
              <a:buClr>
                <a:srgbClr val="0073FF"/>
              </a:buClr>
              <a:buFont typeface="Courier New"/>
              <a:buAutoNum type="arabicPlain"/>
              <a:tabLst>
                <a:tab pos="164465" algn="l"/>
              </a:tabLst>
            </a:pP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00" spc="-6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javax.swing.Timer;</a:t>
            </a:r>
            <a:endParaRPr sz="700">
              <a:latin typeface="Courier New"/>
              <a:cs typeface="Courier New"/>
            </a:endParaRPr>
          </a:p>
          <a:p>
            <a:pPr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5</a:t>
            </a:r>
            <a:endParaRPr sz="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6</a:t>
            </a:r>
            <a:endParaRPr sz="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7</a:t>
            </a:r>
            <a:endParaRPr sz="700">
              <a:latin typeface="Courier New"/>
              <a:cs typeface="Courier New"/>
            </a:endParaRPr>
          </a:p>
          <a:p>
            <a:pPr>
              <a:lnSpc>
                <a:spcPts val="835"/>
              </a:lnSpc>
              <a:spcBef>
                <a:spcPts val="45"/>
              </a:spcBef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8</a:t>
            </a:r>
            <a:endParaRPr sz="700">
              <a:latin typeface="Courier New"/>
              <a:cs typeface="Courier New"/>
            </a:endParaRPr>
          </a:p>
          <a:p>
            <a:pPr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9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498" y="1311932"/>
            <a:ext cx="2299970" cy="45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10" dirty="0">
                <a:latin typeface="Courier New"/>
                <a:cs typeface="Courier New"/>
              </a:rPr>
              <a:t>/**</a:t>
            </a:r>
            <a:endParaRPr sz="700">
              <a:latin typeface="Courier New"/>
              <a:cs typeface="Courier New"/>
            </a:endParaRPr>
          </a:p>
          <a:p>
            <a:pPr marL="163830">
              <a:lnSpc>
                <a:spcPct val="100000"/>
              </a:lnSpc>
              <a:spcBef>
                <a:spcPts val="5"/>
              </a:spcBef>
            </a:pP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This frame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contains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a moving</a:t>
            </a:r>
            <a:r>
              <a:rPr sz="850" spc="-4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rectangle.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ts val="835"/>
              </a:lnSpc>
              <a:spcBef>
                <a:spcPts val="15"/>
              </a:spcBef>
            </a:pPr>
            <a:r>
              <a:rPr sz="700" spc="10" dirty="0">
                <a:latin typeface="Courier New"/>
                <a:cs typeface="Courier New"/>
              </a:rPr>
              <a:t>*/</a:t>
            </a:r>
            <a:endParaRPr sz="700">
              <a:latin typeface="Courier New"/>
              <a:cs typeface="Courier New"/>
            </a:endParaRPr>
          </a:p>
          <a:p>
            <a:pPr>
              <a:lnSpc>
                <a:spcPts val="835"/>
              </a:lnSpc>
            </a:pP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public class </a:t>
            </a:r>
            <a:r>
              <a:rPr sz="700" spc="10" dirty="0">
                <a:latin typeface="Courier New"/>
                <a:cs typeface="Courier New"/>
              </a:rPr>
              <a:t>RectangleFrame </a:t>
            </a: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extends</a:t>
            </a:r>
            <a:r>
              <a:rPr sz="700" spc="-5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JFrame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30339" y="719964"/>
            <a:ext cx="112309" cy="10529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23316" y="719961"/>
            <a:ext cx="119333" cy="2807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section_9/</a:t>
            </a:r>
            <a:r>
              <a:rPr spc="60" dirty="0">
                <a:solidFill>
                  <a:srgbClr val="000080"/>
                </a:solidFill>
                <a:hlinkClick r:id="rId2"/>
              </a:rPr>
              <a:t>RectangleViewer.java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264" y="771447"/>
            <a:ext cx="2409190" cy="996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  </a:t>
            </a: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00" spc="-6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javax.swing.JFrame;</a:t>
            </a:r>
            <a:endParaRPr sz="700" dirty="0">
              <a:latin typeface="Courier New"/>
              <a:cs typeface="Courier New"/>
            </a:endParaRPr>
          </a:p>
          <a:p>
            <a:pPr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</a:t>
            </a:r>
            <a:endParaRPr sz="7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3</a:t>
            </a:r>
            <a:r>
              <a:rPr sz="700" b="1" spc="34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/**</a:t>
            </a:r>
            <a:endParaRPr sz="7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  <a:tabLst>
                <a:tab pos="328295" algn="l"/>
              </a:tabLst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4	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This program moves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the</a:t>
            </a:r>
            <a:r>
              <a:rPr sz="850" spc="-5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rectangle.</a:t>
            </a:r>
            <a:endParaRPr sz="850" dirty="0">
              <a:latin typeface="Times New Roman"/>
              <a:cs typeface="Times New Roman"/>
            </a:endParaRPr>
          </a:p>
          <a:p>
            <a:pPr>
              <a:lnSpc>
                <a:spcPts val="835"/>
              </a:lnSpc>
              <a:spcBef>
                <a:spcPts val="15"/>
              </a:spcBef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5</a:t>
            </a:r>
            <a:r>
              <a:rPr sz="700" b="1" spc="34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*/</a:t>
            </a:r>
            <a:endParaRPr sz="700" dirty="0">
              <a:latin typeface="Courier New"/>
              <a:cs typeface="Courier New"/>
            </a:endParaRPr>
          </a:p>
          <a:p>
            <a:pPr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6  </a:t>
            </a: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700" spc="-6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RectangleViewer</a:t>
            </a:r>
            <a:endParaRPr sz="700" dirty="0">
              <a:latin typeface="Courier New"/>
              <a:cs typeface="Courier New"/>
            </a:endParaRPr>
          </a:p>
          <a:p>
            <a:pPr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7</a:t>
            </a:r>
            <a:r>
              <a:rPr sz="700" b="1" spc="34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{</a:t>
            </a:r>
            <a:endParaRPr sz="700" dirty="0">
              <a:latin typeface="Courier New"/>
              <a:cs typeface="Courier New"/>
            </a:endParaRPr>
          </a:p>
          <a:p>
            <a:pPr>
              <a:lnSpc>
                <a:spcPts val="830"/>
              </a:lnSpc>
              <a:tabLst>
                <a:tab pos="328295" algn="l"/>
              </a:tabLst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8	</a:t>
            </a: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public static void </a:t>
            </a:r>
            <a:r>
              <a:rPr sz="700" spc="10" dirty="0">
                <a:latin typeface="Courier New"/>
                <a:cs typeface="Courier New"/>
              </a:rPr>
              <a:t>main(String[]</a:t>
            </a:r>
            <a:r>
              <a:rPr sz="700" spc="-55" dirty="0"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args)</a:t>
            </a:r>
            <a:endParaRPr sz="700" dirty="0">
              <a:latin typeface="Courier New"/>
              <a:cs typeface="Courier New"/>
            </a:endParaRPr>
          </a:p>
          <a:p>
            <a:pPr>
              <a:lnSpc>
                <a:spcPts val="835"/>
              </a:lnSpc>
              <a:tabLst>
                <a:tab pos="328295" algn="l"/>
              </a:tabLst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9	</a:t>
            </a:r>
            <a:r>
              <a:rPr sz="700" spc="10" dirty="0">
                <a:latin typeface="Courier New"/>
                <a:cs typeface="Courier New"/>
              </a:rPr>
              <a:t>{</a:t>
            </a:r>
            <a:endParaRPr sz="7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30339" y="719964"/>
            <a:ext cx="112309" cy="10529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23316" y="719961"/>
            <a:ext cx="119333" cy="6457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Self </a:t>
            </a:r>
            <a:r>
              <a:rPr spc="90" dirty="0"/>
              <a:t>Check</a:t>
            </a:r>
            <a:r>
              <a:rPr spc="-85" dirty="0"/>
              <a:t> </a:t>
            </a:r>
            <a:r>
              <a:rPr spc="30" dirty="0"/>
              <a:t>10.33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6864" y="694941"/>
            <a:ext cx="5391150" cy="674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20" dirty="0">
                <a:latin typeface="Arial"/>
                <a:cs typeface="Arial"/>
              </a:rPr>
              <a:t>Why </a:t>
            </a:r>
            <a:r>
              <a:rPr sz="1000" spc="15" dirty="0">
                <a:latin typeface="Arial"/>
                <a:cs typeface="Arial"/>
              </a:rPr>
              <a:t>does a </a:t>
            </a:r>
            <a:r>
              <a:rPr sz="1000" spc="10" dirty="0">
                <a:latin typeface="Arial"/>
                <a:cs typeface="Arial"/>
              </a:rPr>
              <a:t>timer require </a:t>
            </a:r>
            <a:r>
              <a:rPr sz="1000" spc="15" dirty="0">
                <a:latin typeface="Arial"/>
                <a:cs typeface="Arial"/>
              </a:rPr>
              <a:t>a </a:t>
            </a:r>
            <a:r>
              <a:rPr sz="1000" spc="10" dirty="0">
                <a:latin typeface="Arial"/>
                <a:cs typeface="Arial"/>
              </a:rPr>
              <a:t>listener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object?</a:t>
            </a:r>
            <a:endParaRPr sz="1000" dirty="0">
              <a:latin typeface="Arial"/>
              <a:cs typeface="Arial"/>
            </a:endParaRPr>
          </a:p>
          <a:p>
            <a:pPr marL="248285" marR="5080">
              <a:lnSpc>
                <a:spcPct val="122800"/>
              </a:lnSpc>
              <a:spcBef>
                <a:spcPts val="425"/>
              </a:spcBef>
            </a:pPr>
            <a:r>
              <a:rPr sz="1200" b="1" spc="20" dirty="0">
                <a:latin typeface="Arial"/>
                <a:cs typeface="Arial"/>
              </a:rPr>
              <a:t>Answer: </a:t>
            </a:r>
            <a:r>
              <a:rPr sz="1200" spc="20" dirty="0">
                <a:latin typeface="Arial"/>
                <a:cs typeface="Arial"/>
              </a:rPr>
              <a:t>The </a:t>
            </a:r>
            <a:r>
              <a:rPr sz="1200" spc="15" dirty="0">
                <a:latin typeface="Arial"/>
                <a:cs typeface="Arial"/>
              </a:rPr>
              <a:t>timer </a:t>
            </a:r>
            <a:r>
              <a:rPr sz="1200" spc="20" dirty="0">
                <a:latin typeface="Arial"/>
                <a:cs typeface="Arial"/>
              </a:rPr>
              <a:t>needs </a:t>
            </a: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call </a:t>
            </a:r>
            <a:r>
              <a:rPr sz="1200" spc="20" dirty="0">
                <a:latin typeface="Arial"/>
                <a:cs typeface="Arial"/>
              </a:rPr>
              <a:t>some method whenever </a:t>
            </a:r>
            <a:r>
              <a:rPr sz="1200" spc="15" dirty="0">
                <a:latin typeface="Arial"/>
                <a:cs typeface="Arial"/>
              </a:rPr>
              <a:t>the time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interval  expires. </a:t>
            </a:r>
            <a:r>
              <a:rPr sz="1200" spc="10" dirty="0">
                <a:latin typeface="Arial"/>
                <a:cs typeface="Arial"/>
              </a:rPr>
              <a:t>It </a:t>
            </a:r>
            <a:r>
              <a:rPr sz="1200" spc="15" dirty="0">
                <a:latin typeface="Arial"/>
                <a:cs typeface="Arial"/>
              </a:rPr>
              <a:t>calls the </a:t>
            </a:r>
            <a:r>
              <a:rPr sz="1200" spc="20" dirty="0">
                <a:latin typeface="Courier" charset="0"/>
                <a:cs typeface="Courier" charset="0"/>
              </a:rPr>
              <a:t>actionPerformed</a:t>
            </a:r>
            <a:r>
              <a:rPr sz="1200" spc="-430" dirty="0">
                <a:latin typeface="Courier" charset="0"/>
                <a:cs typeface="Courier" charset="0"/>
              </a:rPr>
              <a:t> </a:t>
            </a:r>
            <a:r>
              <a:rPr sz="1200" spc="20" dirty="0">
                <a:latin typeface="Arial"/>
                <a:cs typeface="Arial"/>
              </a:rPr>
              <a:t>method </a:t>
            </a:r>
            <a:r>
              <a:rPr sz="1200" spc="15" dirty="0">
                <a:latin typeface="Arial"/>
                <a:cs typeface="Arial"/>
              </a:rPr>
              <a:t>of the listener object.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Implementing an </a:t>
            </a:r>
            <a:r>
              <a:rPr spc="50" dirty="0"/>
              <a:t>Interface</a:t>
            </a:r>
            <a:r>
              <a:rPr spc="-160" dirty="0"/>
              <a:t> </a:t>
            </a:r>
            <a:r>
              <a:rPr spc="90" dirty="0"/>
              <a:t>Type</a:t>
            </a:r>
          </a:p>
        </p:txBody>
      </p:sp>
      <p:sp>
        <p:nvSpPr>
          <p:cNvPr id="3" name="object 3"/>
          <p:cNvSpPr/>
          <p:nvPr/>
        </p:nvSpPr>
        <p:spPr>
          <a:xfrm>
            <a:off x="677834" y="83464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2669" y="693129"/>
            <a:ext cx="5648325" cy="4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000"/>
              </a:lnSpc>
            </a:pPr>
            <a:r>
              <a:rPr sz="1200" spc="20" dirty="0">
                <a:latin typeface="Arial"/>
                <a:cs typeface="Arial"/>
              </a:rPr>
              <a:t>Use </a:t>
            </a:r>
            <a:r>
              <a:rPr sz="1200" spc="20" dirty="0">
                <a:latin typeface="Courier" charset="0"/>
                <a:cs typeface="Courier" charset="0"/>
              </a:rPr>
              <a:t>implements</a:t>
            </a:r>
            <a:r>
              <a:rPr sz="1200" spc="-40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reserved </a:t>
            </a:r>
            <a:r>
              <a:rPr sz="1200" spc="20" dirty="0">
                <a:latin typeface="Arial"/>
                <a:cs typeface="Arial"/>
              </a:rPr>
              <a:t>word </a:t>
            </a:r>
            <a:r>
              <a:rPr sz="1200" spc="15" dirty="0">
                <a:latin typeface="Arial"/>
                <a:cs typeface="Arial"/>
              </a:rPr>
              <a:t>to indicate that </a:t>
            </a:r>
            <a:r>
              <a:rPr sz="1200" spc="20" dirty="0">
                <a:latin typeface="Arial"/>
                <a:cs typeface="Arial"/>
              </a:rPr>
              <a:t>a </a:t>
            </a:r>
            <a:r>
              <a:rPr sz="1200" spc="15" dirty="0">
                <a:latin typeface="Arial"/>
                <a:cs typeface="Arial"/>
              </a:rPr>
              <a:t>class implements </a:t>
            </a:r>
            <a:r>
              <a:rPr sz="1200" spc="20" dirty="0">
                <a:latin typeface="Arial"/>
                <a:cs typeface="Arial"/>
              </a:rPr>
              <a:t>an </a:t>
            </a:r>
            <a:r>
              <a:rPr sz="1200" spc="15" dirty="0">
                <a:latin typeface="Arial"/>
                <a:cs typeface="Arial"/>
              </a:rPr>
              <a:t>interface  type: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1729" y="1199652"/>
            <a:ext cx="5580380" cy="1003935"/>
          </a:xfrm>
          <a:prstGeom prst="rect">
            <a:avLst/>
          </a:prstGeom>
          <a:ln w="7019">
            <a:solidFill>
              <a:srgbClr val="CCCCCC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43815">
              <a:lnSpc>
                <a:spcPts val="890"/>
              </a:lnSpc>
              <a:spcBef>
                <a:spcPts val="355"/>
              </a:spcBef>
            </a:pPr>
            <a:r>
              <a:rPr sz="750" spc="-5" dirty="0">
                <a:latin typeface="Courier" charset="0"/>
                <a:cs typeface="Courier" charset="0"/>
              </a:rPr>
              <a:t>public class BankAccount </a:t>
            </a:r>
            <a:r>
              <a:rPr sz="750" spc="-5" dirty="0">
                <a:solidFill>
                  <a:srgbClr val="006BB8"/>
                </a:solidFill>
                <a:latin typeface="Courier" charset="0"/>
                <a:cs typeface="Courier" charset="0"/>
              </a:rPr>
              <a:t>implements</a:t>
            </a:r>
            <a:r>
              <a:rPr sz="750" spc="-85" dirty="0">
                <a:solidFill>
                  <a:srgbClr val="006BB8"/>
                </a:solidFill>
                <a:latin typeface="Courier" charset="0"/>
                <a:cs typeface="Courier" charset="0"/>
              </a:rPr>
              <a:t> </a:t>
            </a:r>
            <a:r>
              <a:rPr sz="750" spc="-5" dirty="0">
                <a:solidFill>
                  <a:srgbClr val="006BB8"/>
                </a:solidFill>
                <a:latin typeface="Courier" charset="0"/>
                <a:cs typeface="Courier" charset="0"/>
              </a:rPr>
              <a:t>Measurable</a:t>
            </a:r>
            <a:endParaRPr sz="750" dirty="0">
              <a:latin typeface="Courier" charset="0"/>
              <a:cs typeface="Courier" charset="0"/>
            </a:endParaRPr>
          </a:p>
          <a:p>
            <a:pPr marL="43815">
              <a:lnSpc>
                <a:spcPts val="885"/>
              </a:lnSpc>
            </a:pPr>
            <a:r>
              <a:rPr sz="750" spc="-5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214629">
              <a:lnSpc>
                <a:spcPts val="885"/>
              </a:lnSpc>
            </a:pPr>
            <a:r>
              <a:rPr sz="750" spc="-5" dirty="0">
                <a:latin typeface="Courier" charset="0"/>
                <a:cs typeface="Courier" charset="0"/>
              </a:rPr>
              <a:t>...</a:t>
            </a:r>
            <a:endParaRPr sz="750" dirty="0">
              <a:latin typeface="Courier" charset="0"/>
              <a:cs typeface="Courier" charset="0"/>
            </a:endParaRPr>
          </a:p>
          <a:p>
            <a:pPr marL="214629">
              <a:lnSpc>
                <a:spcPts val="885"/>
              </a:lnSpc>
            </a:pPr>
            <a:r>
              <a:rPr sz="750" spc="-5" dirty="0">
                <a:solidFill>
                  <a:srgbClr val="006BB8"/>
                </a:solidFill>
                <a:latin typeface="Courier" charset="0"/>
                <a:cs typeface="Courier" charset="0"/>
              </a:rPr>
              <a:t>public double</a:t>
            </a:r>
            <a:r>
              <a:rPr sz="750" spc="-90" dirty="0">
                <a:solidFill>
                  <a:srgbClr val="006BB8"/>
                </a:solidFill>
                <a:latin typeface="Courier" charset="0"/>
                <a:cs typeface="Courier" charset="0"/>
              </a:rPr>
              <a:t> </a:t>
            </a:r>
            <a:r>
              <a:rPr sz="750" spc="-5" dirty="0">
                <a:solidFill>
                  <a:srgbClr val="006BB8"/>
                </a:solidFill>
                <a:latin typeface="Courier" charset="0"/>
                <a:cs typeface="Courier" charset="0"/>
              </a:rPr>
              <a:t>getMeasure()</a:t>
            </a:r>
            <a:endParaRPr sz="750" dirty="0">
              <a:latin typeface="Courier" charset="0"/>
              <a:cs typeface="Courier" charset="0"/>
            </a:endParaRPr>
          </a:p>
          <a:p>
            <a:pPr marL="214629">
              <a:lnSpc>
                <a:spcPts val="885"/>
              </a:lnSpc>
            </a:pPr>
            <a:r>
              <a:rPr sz="750" spc="-5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384810">
              <a:lnSpc>
                <a:spcPts val="885"/>
              </a:lnSpc>
            </a:pPr>
            <a:r>
              <a:rPr sz="750" spc="-5" dirty="0">
                <a:latin typeface="Courier" charset="0"/>
                <a:cs typeface="Courier" charset="0"/>
              </a:rPr>
              <a:t>return</a:t>
            </a:r>
            <a:r>
              <a:rPr sz="750" spc="-100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balance;</a:t>
            </a:r>
            <a:endParaRPr sz="750" dirty="0">
              <a:latin typeface="Courier" charset="0"/>
              <a:cs typeface="Courier" charset="0"/>
            </a:endParaRPr>
          </a:p>
          <a:p>
            <a:pPr marL="214629">
              <a:lnSpc>
                <a:spcPts val="885"/>
              </a:lnSpc>
            </a:pPr>
            <a:r>
              <a:rPr sz="750" spc="-5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  <a:p>
            <a:pPr marL="43815">
              <a:lnSpc>
                <a:spcPts val="890"/>
              </a:lnSpc>
            </a:pPr>
            <a:r>
              <a:rPr sz="750" spc="-5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7834" y="237187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2669" y="2265100"/>
            <a:ext cx="440118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20" dirty="0">
                <a:latin typeface="Courier" charset="0"/>
                <a:cs typeface="Courier" charset="0"/>
              </a:rPr>
              <a:t>BankAccount</a:t>
            </a:r>
            <a:r>
              <a:rPr sz="1200" spc="-38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objects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are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instances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of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the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20" dirty="0">
                <a:latin typeface="Courier" charset="0"/>
                <a:cs typeface="Courier" charset="0"/>
              </a:rPr>
              <a:t>Measurable</a:t>
            </a:r>
            <a:r>
              <a:rPr sz="1200" spc="-38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type: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1729" y="2526298"/>
            <a:ext cx="5580380" cy="160941"/>
          </a:xfrm>
          <a:prstGeom prst="rect">
            <a:avLst/>
          </a:prstGeom>
          <a:ln w="7019">
            <a:solidFill>
              <a:srgbClr val="CCCCCC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55"/>
              </a:spcBef>
            </a:pPr>
            <a:r>
              <a:rPr sz="750" spc="-5" dirty="0">
                <a:latin typeface="Courier" charset="0"/>
                <a:cs typeface="Courier" charset="0"/>
              </a:rPr>
              <a:t>Measurable obj = new BankAccount(); //</a:t>
            </a:r>
            <a:r>
              <a:rPr sz="750" spc="-8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OK</a:t>
            </a:r>
            <a:endParaRPr sz="7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Self </a:t>
            </a:r>
            <a:r>
              <a:rPr spc="90" dirty="0"/>
              <a:t>Check</a:t>
            </a:r>
            <a:r>
              <a:rPr spc="-85" dirty="0"/>
              <a:t> </a:t>
            </a:r>
            <a:r>
              <a:rPr spc="30" dirty="0"/>
              <a:t>10.34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6864" y="698572"/>
            <a:ext cx="5937250" cy="667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5" dirty="0">
                <a:latin typeface="Arial"/>
                <a:cs typeface="Arial"/>
              </a:rPr>
              <a:t>What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would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happen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if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you</a:t>
            </a:r>
            <a:r>
              <a:rPr sz="1000" spc="10" dirty="0">
                <a:latin typeface="Arial"/>
                <a:cs typeface="Arial"/>
              </a:rPr>
              <a:t> omitted the call to </a:t>
            </a:r>
            <a:r>
              <a:rPr sz="1000" spc="15" dirty="0">
                <a:latin typeface="Courier" charset="0"/>
                <a:cs typeface="Courier" charset="0"/>
              </a:rPr>
              <a:t>repaint</a:t>
            </a:r>
            <a:r>
              <a:rPr sz="1000" spc="-315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in the </a:t>
            </a:r>
            <a:r>
              <a:rPr sz="1000" spc="15" dirty="0">
                <a:latin typeface="Courier" charset="0"/>
                <a:cs typeface="Courier" charset="0"/>
              </a:rPr>
              <a:t>moveBy</a:t>
            </a:r>
            <a:r>
              <a:rPr sz="1000" spc="-315" dirty="0">
                <a:latin typeface="Courier" charset="0"/>
                <a:cs typeface="Courier" charset="0"/>
              </a:rPr>
              <a:t> </a:t>
            </a:r>
            <a:r>
              <a:rPr sz="1000" spc="15" dirty="0">
                <a:latin typeface="Arial"/>
                <a:cs typeface="Arial"/>
              </a:rPr>
              <a:t>method?</a:t>
            </a:r>
            <a:endParaRPr sz="1000" dirty="0">
              <a:latin typeface="Arial"/>
              <a:cs typeface="Arial"/>
            </a:endParaRPr>
          </a:p>
          <a:p>
            <a:pPr marL="248285" marR="5080">
              <a:lnSpc>
                <a:spcPct val="119000"/>
              </a:lnSpc>
              <a:spcBef>
                <a:spcPts val="480"/>
              </a:spcBef>
            </a:pPr>
            <a:r>
              <a:rPr sz="1200" b="1" spc="20" dirty="0">
                <a:latin typeface="Arial"/>
                <a:cs typeface="Arial"/>
              </a:rPr>
              <a:t>Answer: </a:t>
            </a:r>
            <a:r>
              <a:rPr sz="1200" spc="20" dirty="0">
                <a:latin typeface="Arial"/>
                <a:cs typeface="Arial"/>
              </a:rPr>
              <a:t>The moved </a:t>
            </a:r>
            <a:r>
              <a:rPr sz="1200" spc="15" dirty="0">
                <a:latin typeface="Arial"/>
                <a:cs typeface="Arial"/>
              </a:rPr>
              <a:t>rectangles won't </a:t>
            </a:r>
            <a:r>
              <a:rPr sz="1200" spc="20" dirty="0">
                <a:latin typeface="Arial"/>
                <a:cs typeface="Arial"/>
              </a:rPr>
              <a:t>be </a:t>
            </a:r>
            <a:r>
              <a:rPr sz="1200" spc="15" dirty="0">
                <a:latin typeface="Arial"/>
                <a:cs typeface="Arial"/>
              </a:rPr>
              <a:t>painted, </a:t>
            </a:r>
            <a:r>
              <a:rPr sz="1200" spc="20" dirty="0">
                <a:latin typeface="Arial"/>
                <a:cs typeface="Arial"/>
              </a:rPr>
              <a:t>and </a:t>
            </a:r>
            <a:r>
              <a:rPr sz="1200" spc="15" dirty="0">
                <a:latin typeface="Arial"/>
                <a:cs typeface="Arial"/>
              </a:rPr>
              <a:t>the rectangle </a:t>
            </a:r>
            <a:r>
              <a:rPr sz="1200" spc="10" dirty="0">
                <a:latin typeface="Arial"/>
                <a:cs typeface="Arial"/>
              </a:rPr>
              <a:t>will </a:t>
            </a:r>
            <a:r>
              <a:rPr sz="1200" spc="15" dirty="0">
                <a:latin typeface="Arial"/>
                <a:cs typeface="Arial"/>
              </a:rPr>
              <a:t>appear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to  </a:t>
            </a:r>
            <a:r>
              <a:rPr sz="1200" spc="20" dirty="0">
                <a:latin typeface="Arial"/>
                <a:cs typeface="Arial"/>
              </a:rPr>
              <a:t>be </a:t>
            </a:r>
            <a:r>
              <a:rPr sz="1200" spc="15" dirty="0">
                <a:latin typeface="Arial"/>
                <a:cs typeface="Arial"/>
              </a:rPr>
              <a:t>stationary </a:t>
            </a:r>
            <a:r>
              <a:rPr sz="1200" spc="10" dirty="0">
                <a:latin typeface="Arial"/>
                <a:cs typeface="Arial"/>
              </a:rPr>
              <a:t>until </a:t>
            </a:r>
            <a:r>
              <a:rPr sz="1200" spc="15" dirty="0">
                <a:latin typeface="Arial"/>
                <a:cs typeface="Arial"/>
              </a:rPr>
              <a:t>the frame </a:t>
            </a:r>
            <a:r>
              <a:rPr sz="1200" spc="10" dirty="0">
                <a:latin typeface="Arial"/>
                <a:cs typeface="Arial"/>
              </a:rPr>
              <a:t>is </a:t>
            </a:r>
            <a:r>
              <a:rPr sz="1200" spc="15" dirty="0">
                <a:latin typeface="Arial"/>
                <a:cs typeface="Arial"/>
              </a:rPr>
              <a:t>repainted </a:t>
            </a:r>
            <a:r>
              <a:rPr sz="1200" spc="10" dirty="0">
                <a:latin typeface="Arial"/>
                <a:cs typeface="Arial"/>
              </a:rPr>
              <a:t>for </a:t>
            </a:r>
            <a:r>
              <a:rPr sz="1200" spc="20" dirty="0">
                <a:latin typeface="Arial"/>
                <a:cs typeface="Arial"/>
              </a:rPr>
              <a:t>an </a:t>
            </a:r>
            <a:r>
              <a:rPr sz="1200" spc="15" dirty="0">
                <a:latin typeface="Arial"/>
                <a:cs typeface="Arial"/>
              </a:rPr>
              <a:t>external reason.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5" dirty="0"/>
              <a:t>Mouse</a:t>
            </a:r>
            <a:r>
              <a:rPr spc="-45" dirty="0"/>
              <a:t> </a:t>
            </a:r>
            <a:r>
              <a:rPr spc="85" dirty="0"/>
              <a:t>Events</a:t>
            </a:r>
          </a:p>
        </p:txBody>
      </p:sp>
      <p:sp>
        <p:nvSpPr>
          <p:cNvPr id="3" name="object 3"/>
          <p:cNvSpPr/>
          <p:nvPr/>
        </p:nvSpPr>
        <p:spPr>
          <a:xfrm>
            <a:off x="677834" y="82434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7834" y="108405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2669" y="717580"/>
            <a:ext cx="4665345" cy="461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20" dirty="0">
                <a:latin typeface="Arial"/>
                <a:cs typeface="Arial"/>
              </a:rPr>
              <a:t>Use a mouse </a:t>
            </a:r>
            <a:r>
              <a:rPr sz="1200" spc="15" dirty="0">
                <a:latin typeface="Arial"/>
                <a:cs typeface="Arial"/>
              </a:rPr>
              <a:t>listener to capture </a:t>
            </a:r>
            <a:r>
              <a:rPr sz="1200" spc="20" dirty="0">
                <a:latin typeface="Arial"/>
                <a:cs typeface="Arial"/>
              </a:rPr>
              <a:t>mouse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events.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200" spc="15" dirty="0">
                <a:latin typeface="Arial"/>
                <a:cs typeface="Arial"/>
              </a:rPr>
              <a:t>Implement the </a:t>
            </a:r>
            <a:r>
              <a:rPr sz="1200" spc="20" dirty="0">
                <a:latin typeface="Courier" charset="0"/>
                <a:cs typeface="Courier" charset="0"/>
              </a:rPr>
              <a:t>MouseListener</a:t>
            </a:r>
            <a:r>
              <a:rPr sz="1200" spc="-335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interface which </a:t>
            </a:r>
            <a:r>
              <a:rPr sz="1200" spc="20" dirty="0">
                <a:latin typeface="Arial"/>
                <a:cs typeface="Arial"/>
              </a:rPr>
              <a:t>has </a:t>
            </a:r>
            <a:r>
              <a:rPr sz="1200" spc="10" dirty="0">
                <a:latin typeface="Arial"/>
                <a:cs typeface="Arial"/>
              </a:rPr>
              <a:t>five </a:t>
            </a:r>
            <a:r>
              <a:rPr sz="1200" spc="15" dirty="0">
                <a:latin typeface="Arial"/>
                <a:cs typeface="Arial"/>
              </a:rPr>
              <a:t>methods: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1729" y="1241988"/>
            <a:ext cx="5580380" cy="1558290"/>
          </a:xfrm>
          <a:prstGeom prst="rect">
            <a:avLst/>
          </a:prstGeom>
          <a:ln w="7019">
            <a:solidFill>
              <a:srgbClr val="CCCCCC"/>
            </a:solidFill>
          </a:ln>
        </p:spPr>
        <p:txBody>
          <a:bodyPr vert="horz" wrap="square" lIns="0" tIns="937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"/>
              </a:spcBef>
            </a:pPr>
            <a:endParaRPr sz="400" dirty="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</a:pPr>
            <a:r>
              <a:rPr sz="500" spc="10" dirty="0">
                <a:latin typeface="Courier" charset="0"/>
                <a:cs typeface="Courier" charset="0"/>
              </a:rPr>
              <a:t>public interface</a:t>
            </a:r>
            <a:r>
              <a:rPr sz="500" spc="-45" dirty="0">
                <a:latin typeface="Courier" charset="0"/>
                <a:cs typeface="Courier" charset="0"/>
              </a:rPr>
              <a:t> </a:t>
            </a:r>
            <a:r>
              <a:rPr sz="500" spc="10" dirty="0">
                <a:latin typeface="Courier" charset="0"/>
                <a:cs typeface="Courier" charset="0"/>
              </a:rPr>
              <a:t>MouseListener</a:t>
            </a:r>
            <a:endParaRPr sz="5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284"/>
              </a:spcBef>
            </a:pPr>
            <a:r>
              <a:rPr sz="500" spc="10" dirty="0">
                <a:latin typeface="Courier" charset="0"/>
                <a:cs typeface="Courier" charset="0"/>
              </a:rPr>
              <a:t>{</a:t>
            </a:r>
            <a:endParaRPr sz="500" dirty="0">
              <a:latin typeface="Courier" charset="0"/>
              <a:cs typeface="Courier" charset="0"/>
            </a:endParaRPr>
          </a:p>
          <a:p>
            <a:pPr marL="163195">
              <a:lnSpc>
                <a:spcPct val="100000"/>
              </a:lnSpc>
              <a:spcBef>
                <a:spcPts val="284"/>
              </a:spcBef>
            </a:pPr>
            <a:r>
              <a:rPr sz="500" spc="10" dirty="0">
                <a:latin typeface="Courier" charset="0"/>
                <a:cs typeface="Courier" charset="0"/>
              </a:rPr>
              <a:t>void mousePressed(MouseEvent</a:t>
            </a:r>
            <a:r>
              <a:rPr sz="500" spc="-30" dirty="0">
                <a:latin typeface="Courier" charset="0"/>
                <a:cs typeface="Courier" charset="0"/>
              </a:rPr>
              <a:t> </a:t>
            </a:r>
            <a:r>
              <a:rPr sz="500" spc="10" dirty="0">
                <a:latin typeface="Courier" charset="0"/>
                <a:cs typeface="Courier" charset="0"/>
              </a:rPr>
              <a:t>event);</a:t>
            </a:r>
            <a:endParaRPr sz="500" dirty="0">
              <a:latin typeface="Courier" charset="0"/>
              <a:cs typeface="Courier" charset="0"/>
            </a:endParaRPr>
          </a:p>
          <a:p>
            <a:pPr marL="163195" marR="2817495" indent="158750">
              <a:lnSpc>
                <a:spcPct val="147400"/>
              </a:lnSpc>
            </a:pPr>
            <a:r>
              <a:rPr sz="500" spc="10" dirty="0">
                <a:latin typeface="Courier" charset="0"/>
                <a:cs typeface="Courier" charset="0"/>
              </a:rPr>
              <a:t>// Called when a mouse button has been pressed on a component  void mouseReleased(MouseEvent</a:t>
            </a:r>
            <a:r>
              <a:rPr sz="500" spc="-30" dirty="0">
                <a:latin typeface="Courier" charset="0"/>
                <a:cs typeface="Courier" charset="0"/>
              </a:rPr>
              <a:t> </a:t>
            </a:r>
            <a:r>
              <a:rPr sz="500" spc="10" dirty="0">
                <a:latin typeface="Courier" charset="0"/>
                <a:cs typeface="Courier" charset="0"/>
              </a:rPr>
              <a:t>event);</a:t>
            </a:r>
            <a:endParaRPr sz="500" dirty="0">
              <a:latin typeface="Courier" charset="0"/>
              <a:cs typeface="Courier" charset="0"/>
            </a:endParaRPr>
          </a:p>
          <a:p>
            <a:pPr marL="163195" marR="2778125" indent="158750">
              <a:lnSpc>
                <a:spcPct val="147400"/>
              </a:lnSpc>
            </a:pPr>
            <a:r>
              <a:rPr sz="500" spc="10" dirty="0">
                <a:latin typeface="Courier" charset="0"/>
                <a:cs typeface="Courier" charset="0"/>
              </a:rPr>
              <a:t>// Called when a mouse button has been released on a component  void mouseClicked(MouseEvent</a:t>
            </a:r>
            <a:r>
              <a:rPr sz="500" spc="-30" dirty="0">
                <a:latin typeface="Courier" charset="0"/>
                <a:cs typeface="Courier" charset="0"/>
              </a:rPr>
              <a:t> </a:t>
            </a:r>
            <a:r>
              <a:rPr sz="500" spc="10" dirty="0">
                <a:latin typeface="Courier" charset="0"/>
                <a:cs typeface="Courier" charset="0"/>
              </a:rPr>
              <a:t>event);</a:t>
            </a:r>
            <a:endParaRPr sz="500" dirty="0">
              <a:latin typeface="Courier" charset="0"/>
              <a:cs typeface="Courier" charset="0"/>
            </a:endParaRPr>
          </a:p>
          <a:p>
            <a:pPr marL="163195" marR="3016250" indent="158750">
              <a:lnSpc>
                <a:spcPct val="147400"/>
              </a:lnSpc>
            </a:pPr>
            <a:r>
              <a:rPr sz="500" spc="10" dirty="0">
                <a:latin typeface="Courier" charset="0"/>
                <a:cs typeface="Courier" charset="0"/>
              </a:rPr>
              <a:t>// Called when the mouse has been clicked on a component  void mouseEntered(MouseEvent</a:t>
            </a:r>
            <a:r>
              <a:rPr sz="500" spc="-30" dirty="0">
                <a:latin typeface="Courier" charset="0"/>
                <a:cs typeface="Courier" charset="0"/>
              </a:rPr>
              <a:t> </a:t>
            </a:r>
            <a:r>
              <a:rPr sz="500" spc="10" dirty="0">
                <a:latin typeface="Courier" charset="0"/>
                <a:cs typeface="Courier" charset="0"/>
              </a:rPr>
              <a:t>event);</a:t>
            </a:r>
            <a:endParaRPr sz="500" dirty="0">
              <a:latin typeface="Courier" charset="0"/>
              <a:cs typeface="Courier" charset="0"/>
            </a:endParaRPr>
          </a:p>
          <a:p>
            <a:pPr marL="163195" marR="3533140" indent="158750">
              <a:lnSpc>
                <a:spcPct val="147400"/>
              </a:lnSpc>
            </a:pPr>
            <a:r>
              <a:rPr sz="500" spc="10" dirty="0">
                <a:latin typeface="Courier" charset="0"/>
                <a:cs typeface="Courier" charset="0"/>
              </a:rPr>
              <a:t>// Called when the mouse enters a component  void mouseExited(MouseEvent</a:t>
            </a:r>
            <a:r>
              <a:rPr sz="500" spc="-35" dirty="0">
                <a:latin typeface="Courier" charset="0"/>
                <a:cs typeface="Courier" charset="0"/>
              </a:rPr>
              <a:t> </a:t>
            </a:r>
            <a:r>
              <a:rPr sz="500" spc="10" dirty="0">
                <a:latin typeface="Courier" charset="0"/>
                <a:cs typeface="Courier" charset="0"/>
              </a:rPr>
              <a:t>event);</a:t>
            </a:r>
            <a:endParaRPr sz="500" dirty="0">
              <a:latin typeface="Courier" charset="0"/>
              <a:cs typeface="Courier" charset="0"/>
            </a:endParaRPr>
          </a:p>
          <a:p>
            <a:pPr marL="322580">
              <a:lnSpc>
                <a:spcPct val="100000"/>
              </a:lnSpc>
              <a:spcBef>
                <a:spcPts val="284"/>
              </a:spcBef>
            </a:pPr>
            <a:r>
              <a:rPr sz="500" spc="10" dirty="0">
                <a:latin typeface="Courier" charset="0"/>
                <a:cs typeface="Courier" charset="0"/>
              </a:rPr>
              <a:t>// Called when the mouse exits a</a:t>
            </a:r>
            <a:r>
              <a:rPr sz="500" spc="-30" dirty="0">
                <a:latin typeface="Courier" charset="0"/>
                <a:cs typeface="Courier" charset="0"/>
              </a:rPr>
              <a:t> </a:t>
            </a:r>
            <a:r>
              <a:rPr sz="500" spc="10" dirty="0">
                <a:latin typeface="Courier" charset="0"/>
                <a:cs typeface="Courier" charset="0"/>
              </a:rPr>
              <a:t>component</a:t>
            </a:r>
            <a:endParaRPr sz="5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284"/>
              </a:spcBef>
            </a:pPr>
            <a:r>
              <a:rPr sz="500" spc="10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5" dirty="0"/>
              <a:t>Mouse</a:t>
            </a:r>
            <a:r>
              <a:rPr spc="-45" dirty="0"/>
              <a:t> </a:t>
            </a:r>
            <a:r>
              <a:rPr spc="85" dirty="0"/>
              <a:t>Events</a:t>
            </a:r>
          </a:p>
        </p:txBody>
      </p:sp>
      <p:sp>
        <p:nvSpPr>
          <p:cNvPr id="3" name="object 3"/>
          <p:cNvSpPr/>
          <p:nvPr/>
        </p:nvSpPr>
        <p:spPr>
          <a:xfrm>
            <a:off x="677834" y="82797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2669" y="721211"/>
            <a:ext cx="5151120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20" dirty="0">
                <a:latin typeface="Arial"/>
                <a:cs typeface="Arial"/>
              </a:rPr>
              <a:t>Add a mouse </a:t>
            </a:r>
            <a:r>
              <a:rPr sz="1200" spc="15" dirty="0">
                <a:latin typeface="Arial"/>
                <a:cs typeface="Arial"/>
              </a:rPr>
              <a:t>listener to </a:t>
            </a:r>
            <a:r>
              <a:rPr sz="1200" spc="20" dirty="0">
                <a:latin typeface="Arial"/>
                <a:cs typeface="Arial"/>
              </a:rPr>
              <a:t>a component by </a:t>
            </a:r>
            <a:r>
              <a:rPr sz="1200" spc="15" dirty="0">
                <a:latin typeface="Arial"/>
                <a:cs typeface="Arial"/>
              </a:rPr>
              <a:t>calling the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20" dirty="0">
                <a:latin typeface="Courier" charset="0"/>
                <a:cs typeface="Courier" charset="0"/>
              </a:rPr>
              <a:t>addMouseListener</a:t>
            </a:r>
            <a:endParaRPr sz="12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15" dirty="0">
                <a:latin typeface="Arial"/>
                <a:cs typeface="Arial"/>
              </a:rPr>
              <a:t>method: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1729" y="1196483"/>
            <a:ext cx="5580380" cy="734175"/>
          </a:xfrm>
          <a:prstGeom prst="rect">
            <a:avLst/>
          </a:prstGeom>
          <a:ln w="7019">
            <a:solidFill>
              <a:srgbClr val="CCCCC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43815">
              <a:lnSpc>
                <a:spcPts val="890"/>
              </a:lnSpc>
              <a:spcBef>
                <a:spcPts val="325"/>
              </a:spcBef>
            </a:pPr>
            <a:r>
              <a:rPr sz="750" spc="-5" dirty="0">
                <a:latin typeface="Courier" charset="0"/>
                <a:cs typeface="Courier" charset="0"/>
              </a:rPr>
              <a:t>public class MyMouseListener implements</a:t>
            </a:r>
            <a:r>
              <a:rPr sz="750" spc="-7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MouseListener</a:t>
            </a:r>
            <a:endParaRPr sz="750" dirty="0">
              <a:latin typeface="Courier" charset="0"/>
              <a:cs typeface="Courier" charset="0"/>
            </a:endParaRPr>
          </a:p>
          <a:p>
            <a:pPr marL="43815">
              <a:lnSpc>
                <a:spcPts val="885"/>
              </a:lnSpc>
            </a:pPr>
            <a:r>
              <a:rPr sz="750" spc="-5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214629">
              <a:lnSpc>
                <a:spcPts val="885"/>
              </a:lnSpc>
            </a:pPr>
            <a:r>
              <a:rPr sz="750" spc="-5" dirty="0">
                <a:latin typeface="Courier" charset="0"/>
                <a:cs typeface="Courier" charset="0"/>
              </a:rPr>
              <a:t>// Implements five</a:t>
            </a:r>
            <a:r>
              <a:rPr sz="750" spc="-90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methods</a:t>
            </a:r>
            <a:endParaRPr sz="750" dirty="0">
              <a:latin typeface="Courier" charset="0"/>
              <a:cs typeface="Courier" charset="0"/>
            </a:endParaRPr>
          </a:p>
          <a:p>
            <a:pPr marL="43815">
              <a:lnSpc>
                <a:spcPts val="885"/>
              </a:lnSpc>
            </a:pPr>
            <a:r>
              <a:rPr sz="750" spc="-5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  <a:p>
            <a:pPr marL="43815" marR="2849245">
              <a:lnSpc>
                <a:spcPts val="880"/>
              </a:lnSpc>
              <a:spcBef>
                <a:spcPts val="35"/>
              </a:spcBef>
            </a:pPr>
            <a:r>
              <a:rPr sz="750" spc="-5" dirty="0">
                <a:latin typeface="Courier" charset="0"/>
                <a:cs typeface="Courier" charset="0"/>
              </a:rPr>
              <a:t>MouseListener listener = new</a:t>
            </a:r>
            <a:r>
              <a:rPr sz="750" spc="-7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MyMouseListener();  component.addMouseListener(listener);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7834" y="214057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2669" y="1999071"/>
            <a:ext cx="5173980" cy="4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000"/>
              </a:lnSpc>
            </a:pPr>
            <a:r>
              <a:rPr sz="1200" spc="20" dirty="0">
                <a:latin typeface="Arial"/>
                <a:cs typeface="Arial"/>
              </a:rPr>
              <a:t>Sample </a:t>
            </a:r>
            <a:r>
              <a:rPr sz="1200" spc="15" dirty="0">
                <a:latin typeface="Arial"/>
                <a:cs typeface="Arial"/>
              </a:rPr>
              <a:t>program: </a:t>
            </a:r>
            <a:r>
              <a:rPr sz="1200" spc="20" dirty="0">
                <a:latin typeface="Arial"/>
                <a:cs typeface="Arial"/>
              </a:rPr>
              <a:t>enhance </a:t>
            </a:r>
            <a:r>
              <a:rPr sz="1200" spc="20" dirty="0">
                <a:latin typeface="Courier" charset="0"/>
                <a:cs typeface="Courier" charset="0"/>
              </a:rPr>
              <a:t>RectangleComponent</a:t>
            </a:r>
            <a:r>
              <a:rPr sz="1200" spc="-415" dirty="0">
                <a:latin typeface="Courier" charset="0"/>
                <a:cs typeface="Courier" charset="0"/>
              </a:rPr>
              <a:t> </a:t>
            </a:r>
            <a:r>
              <a:rPr sz="1200" spc="20" dirty="0">
                <a:latin typeface="Arial"/>
                <a:cs typeface="Arial"/>
              </a:rPr>
              <a:t>– when </a:t>
            </a:r>
            <a:r>
              <a:rPr sz="1200" spc="15" dirty="0">
                <a:latin typeface="Arial"/>
                <a:cs typeface="Arial"/>
              </a:rPr>
              <a:t>user clicks </a:t>
            </a:r>
            <a:r>
              <a:rPr sz="1200" spc="20" dirty="0">
                <a:latin typeface="Arial"/>
                <a:cs typeface="Arial"/>
              </a:rPr>
              <a:t>on  </a:t>
            </a:r>
            <a:r>
              <a:rPr sz="1200" spc="15" dirty="0">
                <a:latin typeface="Arial"/>
                <a:cs typeface="Arial"/>
              </a:rPr>
              <a:t>rectangle component, </a:t>
            </a:r>
            <a:r>
              <a:rPr sz="1200" spc="20" dirty="0">
                <a:latin typeface="Arial"/>
                <a:cs typeface="Arial"/>
              </a:rPr>
              <a:t>move </a:t>
            </a:r>
            <a:r>
              <a:rPr sz="1200" spc="15" dirty="0">
                <a:latin typeface="Arial"/>
                <a:cs typeface="Arial"/>
              </a:rPr>
              <a:t>the rectangle to the </a:t>
            </a:r>
            <a:r>
              <a:rPr sz="1200" spc="20" dirty="0">
                <a:latin typeface="Arial"/>
                <a:cs typeface="Arial"/>
              </a:rPr>
              <a:t>mouse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location.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section_10/</a:t>
            </a:r>
            <a:r>
              <a:rPr spc="75" dirty="0">
                <a:solidFill>
                  <a:srgbClr val="000080"/>
                </a:solidFill>
                <a:hlinkClick r:id="rId2"/>
              </a:rPr>
              <a:t>RectangleComponent2.java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818" y="722165"/>
            <a:ext cx="381889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First </a:t>
            </a:r>
            <a:r>
              <a:rPr sz="1000" spc="15" dirty="0">
                <a:latin typeface="Arial"/>
                <a:cs typeface="Arial"/>
              </a:rPr>
              <a:t>add a </a:t>
            </a:r>
            <a:r>
              <a:rPr sz="1000" spc="15" dirty="0">
                <a:latin typeface="Courier" charset="0"/>
                <a:cs typeface="Courier" charset="0"/>
              </a:rPr>
              <a:t>moveRectangle</a:t>
            </a:r>
            <a:r>
              <a:rPr sz="1000" spc="-310" dirty="0">
                <a:latin typeface="Courier" charset="0"/>
                <a:cs typeface="Courier" charset="0"/>
              </a:rPr>
              <a:t> </a:t>
            </a:r>
            <a:r>
              <a:rPr sz="1000" spc="15" dirty="0">
                <a:latin typeface="Arial"/>
                <a:cs typeface="Arial"/>
              </a:rPr>
              <a:t>method </a:t>
            </a:r>
            <a:r>
              <a:rPr sz="1000" spc="10" dirty="0">
                <a:latin typeface="Arial"/>
                <a:cs typeface="Arial"/>
              </a:rPr>
              <a:t>to </a:t>
            </a:r>
            <a:r>
              <a:rPr sz="1000" spc="15" dirty="0">
                <a:latin typeface="Courier" charset="0"/>
                <a:cs typeface="Courier" charset="0"/>
              </a:rPr>
              <a:t>RectangleComponent</a:t>
            </a:r>
            <a:r>
              <a:rPr sz="1000" spc="15" dirty="0">
                <a:latin typeface="Arial"/>
                <a:cs typeface="Arial"/>
              </a:rPr>
              <a:t>: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2264" y="1087322"/>
            <a:ext cx="1807210" cy="974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830" indent="-163830">
              <a:lnSpc>
                <a:spcPts val="835"/>
              </a:lnSpc>
              <a:buClr>
                <a:srgbClr val="0073FF"/>
              </a:buClr>
              <a:buFont typeface="Courier New"/>
              <a:buAutoNum type="arabicPlain"/>
              <a:tabLst>
                <a:tab pos="164465" algn="l"/>
              </a:tabLst>
            </a:pP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00" spc="-6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java.awt.Graphics;</a:t>
            </a:r>
            <a:endParaRPr sz="700">
              <a:latin typeface="Courier New"/>
              <a:cs typeface="Courier New"/>
            </a:endParaRPr>
          </a:p>
          <a:p>
            <a:pPr marL="163830" indent="-163830">
              <a:lnSpc>
                <a:spcPts val="830"/>
              </a:lnSpc>
              <a:buClr>
                <a:srgbClr val="0073FF"/>
              </a:buClr>
              <a:buFont typeface="Courier New"/>
              <a:buAutoNum type="arabicPlain"/>
              <a:tabLst>
                <a:tab pos="164465" algn="l"/>
              </a:tabLst>
            </a:pP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00" spc="-6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java.awt.Graphics2D;</a:t>
            </a:r>
            <a:endParaRPr sz="700">
              <a:latin typeface="Courier New"/>
              <a:cs typeface="Courier New"/>
            </a:endParaRPr>
          </a:p>
          <a:p>
            <a:pPr marL="163830" indent="-163830">
              <a:lnSpc>
                <a:spcPts val="830"/>
              </a:lnSpc>
              <a:buClr>
                <a:srgbClr val="0073FF"/>
              </a:buClr>
              <a:buFont typeface="Courier New"/>
              <a:buAutoNum type="arabicPlain"/>
              <a:tabLst>
                <a:tab pos="164465" algn="l"/>
              </a:tabLst>
            </a:pP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00" spc="-6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java.awt.Rectangle;</a:t>
            </a:r>
            <a:endParaRPr sz="700">
              <a:latin typeface="Courier New"/>
              <a:cs typeface="Courier New"/>
            </a:endParaRPr>
          </a:p>
          <a:p>
            <a:pPr marL="163830" indent="-163830">
              <a:lnSpc>
                <a:spcPts val="830"/>
              </a:lnSpc>
              <a:buClr>
                <a:srgbClr val="0073FF"/>
              </a:buClr>
              <a:buFont typeface="Courier New"/>
              <a:buAutoNum type="arabicPlain"/>
              <a:tabLst>
                <a:tab pos="164465" algn="l"/>
              </a:tabLst>
            </a:pP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00" spc="-6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javax.swing.JComponent;</a:t>
            </a:r>
            <a:endParaRPr sz="700">
              <a:latin typeface="Courier New"/>
              <a:cs typeface="Courier New"/>
            </a:endParaRPr>
          </a:p>
          <a:p>
            <a:pPr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5</a:t>
            </a:r>
            <a:endParaRPr sz="700">
              <a:latin typeface="Courier New"/>
              <a:cs typeface="Courier New"/>
            </a:endParaRPr>
          </a:p>
          <a:p>
            <a:pPr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6</a:t>
            </a:r>
            <a:endParaRPr sz="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7</a:t>
            </a:r>
            <a:endParaRPr sz="700">
              <a:latin typeface="Courier New"/>
              <a:cs typeface="Courier New"/>
            </a:endParaRPr>
          </a:p>
          <a:p>
            <a:pPr>
              <a:lnSpc>
                <a:spcPts val="835"/>
              </a:lnSpc>
              <a:spcBef>
                <a:spcPts val="45"/>
              </a:spcBef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8</a:t>
            </a:r>
            <a:endParaRPr sz="700">
              <a:latin typeface="Courier New"/>
              <a:cs typeface="Courier New"/>
            </a:endParaRPr>
          </a:p>
          <a:p>
            <a:pPr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9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498" y="1613768"/>
            <a:ext cx="2792730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15"/>
              </a:lnSpc>
            </a:pPr>
            <a:r>
              <a:rPr sz="700" spc="10" dirty="0">
                <a:latin typeface="Courier New"/>
                <a:cs typeface="Courier New"/>
              </a:rPr>
              <a:t>/**</a:t>
            </a:r>
            <a:endParaRPr sz="700">
              <a:latin typeface="Courier New"/>
              <a:cs typeface="Courier New"/>
            </a:endParaRPr>
          </a:p>
          <a:p>
            <a:pPr marL="52705" algn="ctr">
              <a:lnSpc>
                <a:spcPts val="994"/>
              </a:lnSpc>
            </a:pP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This component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displays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a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rectangle that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can be</a:t>
            </a:r>
            <a:r>
              <a:rPr sz="850" spc="-3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moved.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ts val="835"/>
              </a:lnSpc>
              <a:spcBef>
                <a:spcPts val="15"/>
              </a:spcBef>
            </a:pPr>
            <a:r>
              <a:rPr sz="700" spc="10" dirty="0">
                <a:latin typeface="Courier New"/>
                <a:cs typeface="Courier New"/>
              </a:rPr>
              <a:t>*/</a:t>
            </a:r>
            <a:endParaRPr sz="700">
              <a:latin typeface="Courier New"/>
              <a:cs typeface="Courier New"/>
            </a:endParaRPr>
          </a:p>
          <a:p>
            <a:pPr>
              <a:lnSpc>
                <a:spcPts val="835"/>
              </a:lnSpc>
            </a:pP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public class </a:t>
            </a:r>
            <a:r>
              <a:rPr sz="700" spc="10" dirty="0">
                <a:latin typeface="Courier New"/>
                <a:cs typeface="Courier New"/>
              </a:rPr>
              <a:t>RectangleComponent2 </a:t>
            </a: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extends</a:t>
            </a:r>
            <a:r>
              <a:rPr sz="700" spc="-4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JComponent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30339" y="1035838"/>
            <a:ext cx="112309" cy="10529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23316" y="1035836"/>
            <a:ext cx="119333" cy="2597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5" dirty="0"/>
              <a:t>Mouse</a:t>
            </a:r>
            <a:r>
              <a:rPr spc="-45" dirty="0"/>
              <a:t> </a:t>
            </a:r>
            <a:r>
              <a:rPr spc="85" dirty="0"/>
              <a:t>Events</a:t>
            </a:r>
          </a:p>
        </p:txBody>
      </p:sp>
      <p:sp>
        <p:nvSpPr>
          <p:cNvPr id="3" name="object 3"/>
          <p:cNvSpPr/>
          <p:nvPr/>
        </p:nvSpPr>
        <p:spPr>
          <a:xfrm>
            <a:off x="677834" y="82119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7834" y="129148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2669" y="679687"/>
            <a:ext cx="5609590" cy="923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000"/>
              </a:lnSpc>
            </a:pPr>
            <a:r>
              <a:rPr sz="1200" spc="15" dirty="0">
                <a:latin typeface="Arial"/>
                <a:cs typeface="Arial"/>
              </a:rPr>
              <a:t>Call </a:t>
            </a:r>
            <a:r>
              <a:rPr sz="1200" spc="20" dirty="0">
                <a:latin typeface="Courier" charset="0"/>
                <a:cs typeface="Courier" charset="0"/>
              </a:rPr>
              <a:t>repaint</a:t>
            </a:r>
            <a:r>
              <a:rPr sz="1200" spc="-409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tell </a:t>
            </a:r>
            <a:r>
              <a:rPr sz="1200" spc="15" dirty="0">
                <a:latin typeface="Arial"/>
                <a:cs typeface="Arial"/>
              </a:rPr>
              <a:t>the </a:t>
            </a:r>
            <a:r>
              <a:rPr sz="1200" spc="20" dirty="0">
                <a:latin typeface="Arial"/>
                <a:cs typeface="Arial"/>
              </a:rPr>
              <a:t>component </a:t>
            </a:r>
            <a:r>
              <a:rPr sz="1200" spc="15" dirty="0">
                <a:latin typeface="Arial"/>
                <a:cs typeface="Arial"/>
              </a:rPr>
              <a:t>to repaint </a:t>
            </a:r>
            <a:r>
              <a:rPr sz="1200" spc="10" dirty="0">
                <a:latin typeface="Arial"/>
                <a:cs typeface="Arial"/>
              </a:rPr>
              <a:t>itself </a:t>
            </a:r>
            <a:r>
              <a:rPr sz="1200" spc="20" dirty="0">
                <a:latin typeface="Arial"/>
                <a:cs typeface="Arial"/>
              </a:rPr>
              <a:t>and show </a:t>
            </a:r>
            <a:r>
              <a:rPr sz="1200" spc="15" dirty="0">
                <a:latin typeface="Arial"/>
                <a:cs typeface="Arial"/>
              </a:rPr>
              <a:t>the rectangle </a:t>
            </a:r>
            <a:r>
              <a:rPr sz="1200" spc="10" dirty="0">
                <a:latin typeface="Arial"/>
                <a:cs typeface="Arial"/>
              </a:rPr>
              <a:t>in its  </a:t>
            </a:r>
            <a:r>
              <a:rPr sz="1200" spc="20" dirty="0">
                <a:latin typeface="Arial"/>
                <a:cs typeface="Arial"/>
              </a:rPr>
              <a:t>new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position.</a:t>
            </a:r>
            <a:endParaRPr sz="1200" dirty="0">
              <a:latin typeface="Arial"/>
              <a:cs typeface="Arial"/>
            </a:endParaRPr>
          </a:p>
          <a:p>
            <a:pPr marL="12700" marR="414655">
              <a:lnSpc>
                <a:spcPct val="119000"/>
              </a:lnSpc>
              <a:spcBef>
                <a:spcPts val="275"/>
              </a:spcBef>
            </a:pPr>
            <a:r>
              <a:rPr sz="1200" spc="20" dirty="0">
                <a:latin typeface="Arial"/>
                <a:cs typeface="Arial"/>
              </a:rPr>
              <a:t>When </a:t>
            </a:r>
            <a:r>
              <a:rPr sz="1200" spc="15" dirty="0">
                <a:latin typeface="Arial"/>
                <a:cs typeface="Arial"/>
              </a:rPr>
              <a:t>the </a:t>
            </a:r>
            <a:r>
              <a:rPr sz="1200" spc="20" dirty="0">
                <a:latin typeface="Arial"/>
                <a:cs typeface="Arial"/>
              </a:rPr>
              <a:t>mouse </a:t>
            </a:r>
            <a:r>
              <a:rPr sz="1200" spc="10" dirty="0">
                <a:latin typeface="Arial"/>
                <a:cs typeface="Arial"/>
              </a:rPr>
              <a:t>is </a:t>
            </a:r>
            <a:r>
              <a:rPr sz="1200" spc="15" dirty="0">
                <a:latin typeface="Arial"/>
                <a:cs typeface="Arial"/>
              </a:rPr>
              <a:t>pressed,the </a:t>
            </a:r>
            <a:r>
              <a:rPr sz="1200" spc="20" dirty="0">
                <a:latin typeface="Arial"/>
                <a:cs typeface="Arial"/>
              </a:rPr>
              <a:t>mouse </a:t>
            </a:r>
            <a:r>
              <a:rPr sz="1200" spc="15" dirty="0">
                <a:latin typeface="Arial"/>
                <a:cs typeface="Arial"/>
              </a:rPr>
              <a:t>listener </a:t>
            </a:r>
            <a:r>
              <a:rPr sz="1200" spc="20" dirty="0">
                <a:latin typeface="Arial"/>
                <a:cs typeface="Arial"/>
              </a:rPr>
              <a:t>moves </a:t>
            </a:r>
            <a:r>
              <a:rPr sz="1200" spc="15" dirty="0">
                <a:latin typeface="Arial"/>
                <a:cs typeface="Arial"/>
              </a:rPr>
              <a:t>the rectangle to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the  </a:t>
            </a:r>
            <a:r>
              <a:rPr sz="1200" spc="20" dirty="0">
                <a:latin typeface="Arial"/>
                <a:cs typeface="Arial"/>
              </a:rPr>
              <a:t>mouse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location: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1729" y="1667018"/>
            <a:ext cx="5580380" cy="1670685"/>
          </a:xfrm>
          <a:prstGeom prst="rect">
            <a:avLst/>
          </a:prstGeom>
          <a:ln w="7019">
            <a:solidFill>
              <a:srgbClr val="CCCCC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43815">
              <a:lnSpc>
                <a:spcPts val="890"/>
              </a:lnSpc>
              <a:spcBef>
                <a:spcPts val="325"/>
              </a:spcBef>
            </a:pPr>
            <a:r>
              <a:rPr sz="750" spc="-5" dirty="0">
                <a:latin typeface="Courier" charset="0"/>
                <a:cs typeface="Courier" charset="0"/>
              </a:rPr>
              <a:t>class MousePressListener implements</a:t>
            </a:r>
            <a:r>
              <a:rPr sz="750" spc="-7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MouseListener</a:t>
            </a:r>
            <a:endParaRPr sz="750" dirty="0">
              <a:latin typeface="Courier" charset="0"/>
              <a:cs typeface="Courier" charset="0"/>
            </a:endParaRPr>
          </a:p>
          <a:p>
            <a:pPr marL="43815">
              <a:lnSpc>
                <a:spcPts val="885"/>
              </a:lnSpc>
            </a:pPr>
            <a:r>
              <a:rPr sz="750" spc="-5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214629">
              <a:lnSpc>
                <a:spcPts val="885"/>
              </a:lnSpc>
            </a:pPr>
            <a:r>
              <a:rPr sz="750" spc="-5" dirty="0">
                <a:latin typeface="Courier" charset="0"/>
                <a:cs typeface="Courier" charset="0"/>
              </a:rPr>
              <a:t>public void mousePressed(MouseEvent</a:t>
            </a:r>
            <a:r>
              <a:rPr sz="750" spc="-80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event)</a:t>
            </a:r>
            <a:endParaRPr sz="750" dirty="0">
              <a:latin typeface="Courier" charset="0"/>
              <a:cs typeface="Courier" charset="0"/>
            </a:endParaRPr>
          </a:p>
          <a:p>
            <a:pPr marL="214629">
              <a:lnSpc>
                <a:spcPts val="885"/>
              </a:lnSpc>
            </a:pPr>
            <a:r>
              <a:rPr sz="750" spc="-5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384810" marR="3872865">
              <a:lnSpc>
                <a:spcPts val="880"/>
              </a:lnSpc>
              <a:spcBef>
                <a:spcPts val="35"/>
              </a:spcBef>
            </a:pPr>
            <a:r>
              <a:rPr sz="750" spc="-5" dirty="0">
                <a:latin typeface="Courier" charset="0"/>
                <a:cs typeface="Courier" charset="0"/>
              </a:rPr>
              <a:t>int x = event.getX();  int y = event.getY();  component.moveTo(x,</a:t>
            </a:r>
            <a:r>
              <a:rPr sz="750" spc="-9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y);</a:t>
            </a:r>
            <a:endParaRPr sz="750" dirty="0">
              <a:latin typeface="Courier" charset="0"/>
              <a:cs typeface="Courier" charset="0"/>
            </a:endParaRPr>
          </a:p>
          <a:p>
            <a:pPr marL="214629">
              <a:lnSpc>
                <a:spcPts val="850"/>
              </a:lnSpc>
            </a:pPr>
            <a:r>
              <a:rPr sz="750" spc="-5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  <a:p>
            <a:pPr marL="214629">
              <a:lnSpc>
                <a:spcPts val="885"/>
              </a:lnSpc>
            </a:pPr>
            <a:r>
              <a:rPr sz="750" spc="-5" dirty="0">
                <a:latin typeface="Courier" charset="0"/>
                <a:cs typeface="Courier" charset="0"/>
              </a:rPr>
              <a:t>// Do-nothing</a:t>
            </a:r>
            <a:r>
              <a:rPr sz="750" spc="-9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methods</a:t>
            </a:r>
            <a:endParaRPr sz="750" dirty="0">
              <a:latin typeface="Courier" charset="0"/>
              <a:cs typeface="Courier" charset="0"/>
            </a:endParaRPr>
          </a:p>
          <a:p>
            <a:pPr marL="214629" marR="2735580">
              <a:lnSpc>
                <a:spcPts val="880"/>
              </a:lnSpc>
              <a:spcBef>
                <a:spcPts val="35"/>
              </a:spcBef>
            </a:pPr>
            <a:r>
              <a:rPr sz="750" spc="-5" dirty="0">
                <a:latin typeface="Courier" charset="0"/>
                <a:cs typeface="Courier" charset="0"/>
              </a:rPr>
              <a:t>public void mouseReleased(MouseEvent event)</a:t>
            </a:r>
            <a:r>
              <a:rPr sz="750" spc="-75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{}  public void mouseClicked(MouseEvent event) {}  public void mouseEntered(MouseEvent event) {}  public void mouseExited(MouseEvent event)</a:t>
            </a:r>
            <a:r>
              <a:rPr sz="750" spc="-80" dirty="0">
                <a:latin typeface="Courier" charset="0"/>
                <a:cs typeface="Courier" charset="0"/>
              </a:rPr>
              <a:t> </a:t>
            </a:r>
            <a:r>
              <a:rPr sz="750" spc="-5" dirty="0">
                <a:latin typeface="Courier" charset="0"/>
                <a:cs typeface="Courier" charset="0"/>
              </a:rPr>
              <a:t>{}</a:t>
            </a:r>
            <a:endParaRPr sz="750" dirty="0">
              <a:latin typeface="Courier" charset="0"/>
              <a:cs typeface="Courier" charset="0"/>
            </a:endParaRPr>
          </a:p>
          <a:p>
            <a:pPr marL="43815">
              <a:lnSpc>
                <a:spcPts val="860"/>
              </a:lnSpc>
            </a:pPr>
            <a:r>
              <a:rPr sz="750" spc="-5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7834" y="350256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02669" y="3361056"/>
            <a:ext cx="5532120" cy="4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000"/>
              </a:lnSpc>
            </a:pPr>
            <a:r>
              <a:rPr sz="1200" spc="10" dirty="0">
                <a:latin typeface="Arial"/>
                <a:cs typeface="Arial"/>
              </a:rPr>
              <a:t>All five </a:t>
            </a:r>
            <a:r>
              <a:rPr sz="1200" spc="20" dirty="0">
                <a:latin typeface="Arial"/>
                <a:cs typeface="Arial"/>
              </a:rPr>
              <a:t>methods </a:t>
            </a:r>
            <a:r>
              <a:rPr sz="1200" spc="15" dirty="0">
                <a:latin typeface="Arial"/>
                <a:cs typeface="Arial"/>
              </a:rPr>
              <a:t>of the interface </a:t>
            </a:r>
            <a:r>
              <a:rPr sz="1200" spc="20" dirty="0">
                <a:latin typeface="Arial"/>
                <a:cs typeface="Arial"/>
              </a:rPr>
              <a:t>must be </a:t>
            </a:r>
            <a:r>
              <a:rPr sz="1200" spc="15" dirty="0">
                <a:latin typeface="Arial"/>
                <a:cs typeface="Arial"/>
              </a:rPr>
              <a:t>implemented; </a:t>
            </a:r>
            <a:r>
              <a:rPr sz="1200" spc="20" dirty="0">
                <a:latin typeface="Arial"/>
                <a:cs typeface="Arial"/>
              </a:rPr>
              <a:t>unused methods can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be  </a:t>
            </a:r>
            <a:r>
              <a:rPr sz="1200" spc="15" dirty="0">
                <a:latin typeface="Arial"/>
                <a:cs typeface="Arial"/>
              </a:rPr>
              <a:t>empty.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0" dirty="0">
                <a:latin typeface="Trebuchet MS"/>
                <a:cs typeface="Trebuchet MS"/>
              </a:rPr>
              <a:t>RectangleViewer2 </a:t>
            </a:r>
            <a:r>
              <a:rPr spc="110" dirty="0"/>
              <a:t>Program</a:t>
            </a:r>
            <a:r>
              <a:rPr spc="-110" dirty="0"/>
              <a:t> </a:t>
            </a:r>
            <a:r>
              <a:rPr spc="114" dirty="0"/>
              <a:t>Run</a:t>
            </a:r>
          </a:p>
        </p:txBody>
      </p:sp>
      <p:sp>
        <p:nvSpPr>
          <p:cNvPr id="3" name="object 3"/>
          <p:cNvSpPr/>
          <p:nvPr/>
        </p:nvSpPr>
        <p:spPr>
          <a:xfrm>
            <a:off x="712941" y="733971"/>
            <a:ext cx="1579371" cy="21058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7818" y="2960222"/>
            <a:ext cx="2945130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15" dirty="0">
                <a:latin typeface="Arial"/>
                <a:cs typeface="Arial"/>
              </a:rPr>
              <a:t>Figure 9 </a:t>
            </a:r>
            <a:r>
              <a:rPr sz="1000" spc="10" dirty="0">
                <a:latin typeface="Arial"/>
                <a:cs typeface="Arial"/>
              </a:rPr>
              <a:t>Clicking the </a:t>
            </a:r>
            <a:r>
              <a:rPr sz="1000" spc="15" dirty="0">
                <a:latin typeface="Arial"/>
                <a:cs typeface="Arial"/>
              </a:rPr>
              <a:t>Mouse Moves </a:t>
            </a:r>
            <a:r>
              <a:rPr sz="1000" spc="10" dirty="0">
                <a:latin typeface="Arial"/>
                <a:cs typeface="Arial"/>
              </a:rPr>
              <a:t>the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Rectangle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20" dirty="0"/>
              <a:t>s</a:t>
            </a:r>
            <a:r>
              <a:rPr spc="15" dirty="0"/>
              <a:t>e</a:t>
            </a:r>
            <a:r>
              <a:rPr spc="30" dirty="0"/>
              <a:t>c</a:t>
            </a:r>
            <a:r>
              <a:rPr spc="10" dirty="0"/>
              <a:t>t</a:t>
            </a:r>
            <a:r>
              <a:rPr spc="40" dirty="0"/>
              <a:t>i</a:t>
            </a:r>
            <a:r>
              <a:rPr spc="120" dirty="0"/>
              <a:t>o</a:t>
            </a:r>
            <a:r>
              <a:rPr spc="105" dirty="0"/>
              <a:t>n</a:t>
            </a:r>
            <a:r>
              <a:rPr spc="-145" dirty="0"/>
              <a:t>_</a:t>
            </a:r>
            <a:r>
              <a:rPr spc="85" dirty="0"/>
              <a:t>10</a:t>
            </a:r>
            <a:r>
              <a:rPr spc="250" dirty="0"/>
              <a:t>/</a:t>
            </a:r>
            <a:r>
              <a:rPr spc="130" dirty="0">
                <a:solidFill>
                  <a:srgbClr val="000080"/>
                </a:solidFill>
                <a:hlinkClick r:id="rId2"/>
              </a:rPr>
              <a:t>R</a:t>
            </a:r>
            <a:r>
              <a:rPr spc="15" dirty="0">
                <a:solidFill>
                  <a:srgbClr val="000080"/>
                </a:solidFill>
                <a:hlinkClick r:id="rId2"/>
              </a:rPr>
              <a:t>e</a:t>
            </a:r>
            <a:r>
              <a:rPr spc="30" dirty="0">
                <a:solidFill>
                  <a:srgbClr val="000080"/>
                </a:solidFill>
                <a:hlinkClick r:id="rId2"/>
              </a:rPr>
              <a:t>c</a:t>
            </a:r>
            <a:r>
              <a:rPr spc="10" dirty="0">
                <a:solidFill>
                  <a:srgbClr val="000080"/>
                </a:solidFill>
                <a:hlinkClick r:id="rId2"/>
              </a:rPr>
              <a:t>t</a:t>
            </a:r>
            <a:r>
              <a:rPr spc="90" dirty="0">
                <a:solidFill>
                  <a:srgbClr val="000080"/>
                </a:solidFill>
                <a:hlinkClick r:id="rId2"/>
              </a:rPr>
              <a:t>a</a:t>
            </a:r>
            <a:r>
              <a:rPr spc="105" dirty="0">
                <a:solidFill>
                  <a:srgbClr val="000080"/>
                </a:solidFill>
                <a:hlinkClick r:id="rId2"/>
              </a:rPr>
              <a:t>n</a:t>
            </a:r>
            <a:r>
              <a:rPr spc="260" dirty="0">
                <a:solidFill>
                  <a:srgbClr val="000080"/>
                </a:solidFill>
                <a:hlinkClick r:id="rId2"/>
              </a:rPr>
              <a:t>g</a:t>
            </a:r>
            <a:r>
              <a:rPr spc="50" dirty="0">
                <a:solidFill>
                  <a:srgbClr val="000080"/>
                </a:solidFill>
                <a:hlinkClick r:id="rId2"/>
              </a:rPr>
              <a:t>l</a:t>
            </a:r>
            <a:r>
              <a:rPr spc="15" dirty="0">
                <a:solidFill>
                  <a:srgbClr val="000080"/>
                </a:solidFill>
                <a:hlinkClick r:id="rId2"/>
              </a:rPr>
              <a:t>e</a:t>
            </a:r>
            <a:r>
              <a:rPr spc="-20" dirty="0">
                <a:solidFill>
                  <a:srgbClr val="000080"/>
                </a:solidFill>
                <a:hlinkClick r:id="rId2"/>
              </a:rPr>
              <a:t>F</a:t>
            </a:r>
            <a:r>
              <a:rPr spc="45" dirty="0">
                <a:solidFill>
                  <a:srgbClr val="000080"/>
                </a:solidFill>
                <a:hlinkClick r:id="rId2"/>
              </a:rPr>
              <a:t>r</a:t>
            </a:r>
            <a:r>
              <a:rPr spc="90" dirty="0">
                <a:solidFill>
                  <a:srgbClr val="000080"/>
                </a:solidFill>
                <a:hlinkClick r:id="rId2"/>
              </a:rPr>
              <a:t>a</a:t>
            </a:r>
            <a:r>
              <a:rPr spc="180" dirty="0">
                <a:solidFill>
                  <a:srgbClr val="000080"/>
                </a:solidFill>
                <a:hlinkClick r:id="rId2"/>
              </a:rPr>
              <a:t>m</a:t>
            </a:r>
            <a:r>
              <a:rPr spc="15" dirty="0">
                <a:solidFill>
                  <a:srgbClr val="000080"/>
                </a:solidFill>
                <a:hlinkClick r:id="rId2"/>
              </a:rPr>
              <a:t>e</a:t>
            </a:r>
            <a:r>
              <a:rPr spc="85" dirty="0">
                <a:solidFill>
                  <a:srgbClr val="000080"/>
                </a:solidFill>
                <a:hlinkClick r:id="rId2"/>
              </a:rPr>
              <a:t>2</a:t>
            </a:r>
            <a:r>
              <a:rPr spc="-200" dirty="0">
                <a:solidFill>
                  <a:srgbClr val="000080"/>
                </a:solidFill>
                <a:hlinkClick r:id="rId2"/>
              </a:rPr>
              <a:t>.</a:t>
            </a:r>
            <a:r>
              <a:rPr spc="-60" dirty="0">
                <a:solidFill>
                  <a:srgbClr val="000080"/>
                </a:solidFill>
                <a:hlinkClick r:id="rId2"/>
              </a:rPr>
              <a:t>j</a:t>
            </a:r>
            <a:r>
              <a:rPr spc="90" dirty="0">
                <a:solidFill>
                  <a:srgbClr val="000080"/>
                </a:solidFill>
                <a:hlinkClick r:id="rId2"/>
              </a:rPr>
              <a:t>a</a:t>
            </a:r>
            <a:r>
              <a:rPr spc="105" dirty="0">
                <a:solidFill>
                  <a:srgbClr val="000080"/>
                </a:solidFill>
                <a:hlinkClick r:id="rId2"/>
              </a:rPr>
              <a:t>v</a:t>
            </a:r>
            <a:r>
              <a:rPr spc="90" dirty="0">
                <a:solidFill>
                  <a:srgbClr val="000080"/>
                </a:solidFill>
                <a:hlinkClick r:id="rId2"/>
              </a:rPr>
              <a:t>a</a:t>
            </a:r>
          </a:p>
        </p:txBody>
      </p:sp>
      <p:sp>
        <p:nvSpPr>
          <p:cNvPr id="4" name="object 4"/>
          <p:cNvSpPr/>
          <p:nvPr/>
        </p:nvSpPr>
        <p:spPr>
          <a:xfrm>
            <a:off x="642745" y="1769357"/>
            <a:ext cx="6043930" cy="0"/>
          </a:xfrm>
          <a:custGeom>
            <a:avLst/>
            <a:gdLst/>
            <a:ahLst/>
            <a:cxnLst/>
            <a:rect l="l" t="t" r="r" b="b"/>
            <a:pathLst>
              <a:path w="6043930">
                <a:moveTo>
                  <a:pt x="0" y="0"/>
                </a:moveTo>
                <a:lnTo>
                  <a:pt x="6043608" y="0"/>
                </a:lnTo>
              </a:path>
            </a:pathLst>
          </a:custGeom>
          <a:ln w="70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2264" y="771447"/>
            <a:ext cx="2135505" cy="996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830" indent="-163830">
              <a:lnSpc>
                <a:spcPts val="835"/>
              </a:lnSpc>
              <a:buClr>
                <a:srgbClr val="0073FF"/>
              </a:buClr>
              <a:buFont typeface="Courier New"/>
              <a:buAutoNum type="arabicPlain"/>
              <a:tabLst>
                <a:tab pos="164465" algn="l"/>
              </a:tabLst>
            </a:pP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00" spc="-5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java.awt.event.MouseListener;</a:t>
            </a:r>
            <a:endParaRPr sz="700">
              <a:latin typeface="Courier New"/>
              <a:cs typeface="Courier New"/>
            </a:endParaRPr>
          </a:p>
          <a:p>
            <a:pPr marL="163830" indent="-163830">
              <a:lnSpc>
                <a:spcPts val="830"/>
              </a:lnSpc>
              <a:buClr>
                <a:srgbClr val="0073FF"/>
              </a:buClr>
              <a:buFont typeface="Courier New"/>
              <a:buAutoNum type="arabicPlain"/>
              <a:tabLst>
                <a:tab pos="164465" algn="l"/>
              </a:tabLst>
            </a:pP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00" spc="-5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java.awt.event.MouseEvent;</a:t>
            </a:r>
            <a:endParaRPr sz="700">
              <a:latin typeface="Courier New"/>
              <a:cs typeface="Courier New"/>
            </a:endParaRPr>
          </a:p>
          <a:p>
            <a:pPr marL="163830" indent="-163830">
              <a:lnSpc>
                <a:spcPts val="830"/>
              </a:lnSpc>
              <a:buClr>
                <a:srgbClr val="0073FF"/>
              </a:buClr>
              <a:buFont typeface="Courier New"/>
              <a:buAutoNum type="arabicPlain"/>
              <a:tabLst>
                <a:tab pos="164465" algn="l"/>
              </a:tabLst>
            </a:pP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00" spc="-6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javax.swing.JFrame;</a:t>
            </a:r>
            <a:endParaRPr sz="700">
              <a:latin typeface="Courier New"/>
              <a:cs typeface="Courier New"/>
            </a:endParaRPr>
          </a:p>
          <a:p>
            <a:pPr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4</a:t>
            </a:r>
            <a:endParaRPr sz="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5</a:t>
            </a:r>
            <a:endParaRPr sz="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6</a:t>
            </a:r>
            <a:endParaRPr sz="700">
              <a:latin typeface="Courier New"/>
              <a:cs typeface="Courier New"/>
            </a:endParaRPr>
          </a:p>
          <a:p>
            <a:pPr>
              <a:lnSpc>
                <a:spcPts val="835"/>
              </a:lnSpc>
              <a:spcBef>
                <a:spcPts val="45"/>
              </a:spcBef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7</a:t>
            </a:r>
            <a:endParaRPr sz="700">
              <a:latin typeface="Courier New"/>
              <a:cs typeface="Courier New"/>
            </a:endParaRPr>
          </a:p>
          <a:p>
            <a:pPr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8</a:t>
            </a:r>
            <a:endParaRPr sz="700">
              <a:latin typeface="Courier New"/>
              <a:cs typeface="Courier New"/>
            </a:endParaRPr>
          </a:p>
          <a:p>
            <a:pPr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9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498" y="1206643"/>
            <a:ext cx="2354580" cy="56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10" dirty="0">
                <a:latin typeface="Courier New"/>
                <a:cs typeface="Courier New"/>
              </a:rPr>
              <a:t>/**</a:t>
            </a:r>
            <a:endParaRPr sz="700">
              <a:latin typeface="Courier New"/>
              <a:cs typeface="Courier New"/>
            </a:endParaRPr>
          </a:p>
          <a:p>
            <a:pPr marL="163830">
              <a:lnSpc>
                <a:spcPct val="100000"/>
              </a:lnSpc>
              <a:spcBef>
                <a:spcPts val="5"/>
              </a:spcBef>
            </a:pP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This frame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contains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a moving</a:t>
            </a:r>
            <a:r>
              <a:rPr sz="850" spc="-4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rectangle.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ts val="835"/>
              </a:lnSpc>
              <a:spcBef>
                <a:spcPts val="15"/>
              </a:spcBef>
            </a:pPr>
            <a:r>
              <a:rPr sz="700" spc="10" dirty="0">
                <a:latin typeface="Courier New"/>
                <a:cs typeface="Courier New"/>
              </a:rPr>
              <a:t>*/</a:t>
            </a:r>
            <a:endParaRPr sz="700">
              <a:latin typeface="Courier New"/>
              <a:cs typeface="Courier New"/>
            </a:endParaRPr>
          </a:p>
          <a:p>
            <a:pPr>
              <a:lnSpc>
                <a:spcPts val="830"/>
              </a:lnSpc>
            </a:pP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public class </a:t>
            </a:r>
            <a:r>
              <a:rPr sz="700" spc="10" dirty="0">
                <a:latin typeface="Courier New"/>
                <a:cs typeface="Courier New"/>
              </a:rPr>
              <a:t>RectangleFrame2 </a:t>
            </a: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extends</a:t>
            </a:r>
            <a:r>
              <a:rPr sz="700" spc="-5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JFrame</a:t>
            </a:r>
            <a:endParaRPr sz="700">
              <a:latin typeface="Courier New"/>
              <a:cs typeface="Courier New"/>
            </a:endParaRPr>
          </a:p>
          <a:p>
            <a:pPr>
              <a:lnSpc>
                <a:spcPts val="835"/>
              </a:lnSpc>
            </a:pPr>
            <a:r>
              <a:rPr sz="700" spc="10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30339" y="719964"/>
            <a:ext cx="112309" cy="10529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23316" y="719961"/>
            <a:ext cx="119333" cy="2526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20" dirty="0"/>
              <a:t>s</a:t>
            </a:r>
            <a:r>
              <a:rPr spc="15" dirty="0"/>
              <a:t>e</a:t>
            </a:r>
            <a:r>
              <a:rPr spc="30" dirty="0"/>
              <a:t>c</a:t>
            </a:r>
            <a:r>
              <a:rPr spc="10" dirty="0"/>
              <a:t>t</a:t>
            </a:r>
            <a:r>
              <a:rPr spc="40" dirty="0"/>
              <a:t>i</a:t>
            </a:r>
            <a:r>
              <a:rPr spc="120" dirty="0"/>
              <a:t>o</a:t>
            </a:r>
            <a:r>
              <a:rPr spc="105" dirty="0"/>
              <a:t>n</a:t>
            </a:r>
            <a:r>
              <a:rPr spc="-145" dirty="0"/>
              <a:t>_</a:t>
            </a:r>
            <a:r>
              <a:rPr spc="85" dirty="0"/>
              <a:t>10</a:t>
            </a:r>
            <a:r>
              <a:rPr spc="250" dirty="0"/>
              <a:t>/</a:t>
            </a:r>
            <a:r>
              <a:rPr spc="130" dirty="0">
                <a:solidFill>
                  <a:srgbClr val="000080"/>
                </a:solidFill>
                <a:hlinkClick r:id="rId2"/>
              </a:rPr>
              <a:t>R</a:t>
            </a:r>
            <a:r>
              <a:rPr spc="15" dirty="0">
                <a:solidFill>
                  <a:srgbClr val="000080"/>
                </a:solidFill>
                <a:hlinkClick r:id="rId2"/>
              </a:rPr>
              <a:t>e</a:t>
            </a:r>
            <a:r>
              <a:rPr spc="30" dirty="0">
                <a:solidFill>
                  <a:srgbClr val="000080"/>
                </a:solidFill>
                <a:hlinkClick r:id="rId2"/>
              </a:rPr>
              <a:t>c</a:t>
            </a:r>
            <a:r>
              <a:rPr spc="10" dirty="0">
                <a:solidFill>
                  <a:srgbClr val="000080"/>
                </a:solidFill>
                <a:hlinkClick r:id="rId2"/>
              </a:rPr>
              <a:t>t</a:t>
            </a:r>
            <a:r>
              <a:rPr spc="90" dirty="0">
                <a:solidFill>
                  <a:srgbClr val="000080"/>
                </a:solidFill>
                <a:hlinkClick r:id="rId2"/>
              </a:rPr>
              <a:t>a</a:t>
            </a:r>
            <a:r>
              <a:rPr spc="105" dirty="0">
                <a:solidFill>
                  <a:srgbClr val="000080"/>
                </a:solidFill>
                <a:hlinkClick r:id="rId2"/>
              </a:rPr>
              <a:t>n</a:t>
            </a:r>
            <a:r>
              <a:rPr spc="260" dirty="0">
                <a:solidFill>
                  <a:srgbClr val="000080"/>
                </a:solidFill>
                <a:hlinkClick r:id="rId2"/>
              </a:rPr>
              <a:t>g</a:t>
            </a:r>
            <a:r>
              <a:rPr spc="50" dirty="0">
                <a:solidFill>
                  <a:srgbClr val="000080"/>
                </a:solidFill>
                <a:hlinkClick r:id="rId2"/>
              </a:rPr>
              <a:t>l</a:t>
            </a:r>
            <a:r>
              <a:rPr spc="15" dirty="0">
                <a:solidFill>
                  <a:srgbClr val="000080"/>
                </a:solidFill>
                <a:hlinkClick r:id="rId2"/>
              </a:rPr>
              <a:t>e</a:t>
            </a:r>
            <a:r>
              <a:rPr spc="125" dirty="0">
                <a:solidFill>
                  <a:srgbClr val="000080"/>
                </a:solidFill>
                <a:hlinkClick r:id="rId2"/>
              </a:rPr>
              <a:t>V</a:t>
            </a:r>
            <a:r>
              <a:rPr spc="40" dirty="0">
                <a:solidFill>
                  <a:srgbClr val="000080"/>
                </a:solidFill>
                <a:hlinkClick r:id="rId2"/>
              </a:rPr>
              <a:t>i</a:t>
            </a:r>
            <a:r>
              <a:rPr spc="15" dirty="0">
                <a:solidFill>
                  <a:srgbClr val="000080"/>
                </a:solidFill>
                <a:hlinkClick r:id="rId2"/>
              </a:rPr>
              <a:t>e</a:t>
            </a:r>
            <a:r>
              <a:rPr spc="130" dirty="0">
                <a:solidFill>
                  <a:srgbClr val="000080"/>
                </a:solidFill>
                <a:hlinkClick r:id="rId2"/>
              </a:rPr>
              <a:t>w</a:t>
            </a:r>
            <a:r>
              <a:rPr spc="15" dirty="0">
                <a:solidFill>
                  <a:srgbClr val="000080"/>
                </a:solidFill>
                <a:hlinkClick r:id="rId2"/>
              </a:rPr>
              <a:t>e</a:t>
            </a:r>
            <a:r>
              <a:rPr spc="45" dirty="0">
                <a:solidFill>
                  <a:srgbClr val="000080"/>
                </a:solidFill>
                <a:hlinkClick r:id="rId2"/>
              </a:rPr>
              <a:t>r</a:t>
            </a:r>
            <a:r>
              <a:rPr spc="85" dirty="0">
                <a:solidFill>
                  <a:srgbClr val="000080"/>
                </a:solidFill>
                <a:hlinkClick r:id="rId2"/>
              </a:rPr>
              <a:t>2</a:t>
            </a:r>
            <a:r>
              <a:rPr spc="-200" dirty="0">
                <a:solidFill>
                  <a:srgbClr val="000080"/>
                </a:solidFill>
                <a:hlinkClick r:id="rId2"/>
              </a:rPr>
              <a:t>.</a:t>
            </a:r>
            <a:r>
              <a:rPr spc="-60" dirty="0">
                <a:solidFill>
                  <a:srgbClr val="000080"/>
                </a:solidFill>
                <a:hlinkClick r:id="rId2"/>
              </a:rPr>
              <a:t>j</a:t>
            </a:r>
            <a:r>
              <a:rPr spc="90" dirty="0">
                <a:solidFill>
                  <a:srgbClr val="000080"/>
                </a:solidFill>
                <a:hlinkClick r:id="rId2"/>
              </a:rPr>
              <a:t>a</a:t>
            </a:r>
            <a:r>
              <a:rPr spc="105" dirty="0">
                <a:solidFill>
                  <a:srgbClr val="000080"/>
                </a:solidFill>
                <a:hlinkClick r:id="rId2"/>
              </a:rPr>
              <a:t>v</a:t>
            </a:r>
            <a:r>
              <a:rPr spc="90" dirty="0">
                <a:solidFill>
                  <a:srgbClr val="000080"/>
                </a:solidFill>
                <a:hlinkClick r:id="rId2"/>
              </a:rPr>
              <a:t>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264" y="771447"/>
            <a:ext cx="3441065" cy="974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  </a:t>
            </a: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00" spc="-6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javax.swing.JFrame;</a:t>
            </a:r>
            <a:endParaRPr sz="700">
              <a:latin typeface="Courier New"/>
              <a:cs typeface="Courier New"/>
            </a:endParaRPr>
          </a:p>
          <a:p>
            <a:pPr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2</a:t>
            </a:r>
            <a:endParaRPr sz="700">
              <a:latin typeface="Courier New"/>
              <a:cs typeface="Courier New"/>
            </a:endParaRPr>
          </a:p>
          <a:p>
            <a:pPr>
              <a:lnSpc>
                <a:spcPts val="81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3</a:t>
            </a:r>
            <a:r>
              <a:rPr sz="700" b="1" spc="34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/**</a:t>
            </a:r>
            <a:endParaRPr sz="700">
              <a:latin typeface="Courier New"/>
              <a:cs typeface="Courier New"/>
            </a:endParaRPr>
          </a:p>
          <a:p>
            <a:pPr>
              <a:lnSpc>
                <a:spcPts val="994"/>
              </a:lnSpc>
              <a:tabLst>
                <a:tab pos="328295" algn="l"/>
              </a:tabLst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4	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This program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displays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a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rectangle that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can be moved with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the</a:t>
            </a:r>
            <a:r>
              <a:rPr sz="850" spc="-4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mouse.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ts val="835"/>
              </a:lnSpc>
              <a:spcBef>
                <a:spcPts val="15"/>
              </a:spcBef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5</a:t>
            </a:r>
            <a:r>
              <a:rPr sz="700" b="1" spc="34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*/</a:t>
            </a:r>
            <a:endParaRPr sz="700">
              <a:latin typeface="Courier New"/>
              <a:cs typeface="Courier New"/>
            </a:endParaRPr>
          </a:p>
          <a:p>
            <a:pPr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6  </a:t>
            </a: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700" spc="-6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RectangleViewer2</a:t>
            </a:r>
            <a:endParaRPr sz="700">
              <a:latin typeface="Courier New"/>
              <a:cs typeface="Courier New"/>
            </a:endParaRPr>
          </a:p>
          <a:p>
            <a:pPr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7</a:t>
            </a:r>
            <a:r>
              <a:rPr sz="700" b="1" spc="34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>
              <a:lnSpc>
                <a:spcPts val="830"/>
              </a:lnSpc>
              <a:tabLst>
                <a:tab pos="328295" algn="l"/>
              </a:tabLst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8	</a:t>
            </a: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public static void </a:t>
            </a:r>
            <a:r>
              <a:rPr sz="700" spc="10" dirty="0">
                <a:latin typeface="Courier New"/>
                <a:cs typeface="Courier New"/>
              </a:rPr>
              <a:t>main(String[]</a:t>
            </a:r>
            <a:r>
              <a:rPr sz="700" spc="-55" dirty="0"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args)</a:t>
            </a:r>
            <a:endParaRPr sz="700">
              <a:latin typeface="Courier New"/>
              <a:cs typeface="Courier New"/>
            </a:endParaRPr>
          </a:p>
          <a:p>
            <a:pPr>
              <a:lnSpc>
                <a:spcPts val="835"/>
              </a:lnSpc>
              <a:tabLst>
                <a:tab pos="328295" algn="l"/>
              </a:tabLst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9	</a:t>
            </a:r>
            <a:r>
              <a:rPr sz="700" spc="10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2745" y="1758828"/>
            <a:ext cx="274320" cy="0"/>
          </a:xfrm>
          <a:custGeom>
            <a:avLst/>
            <a:gdLst/>
            <a:ahLst/>
            <a:cxnLst/>
            <a:rect l="l" t="t" r="r" b="b"/>
            <a:pathLst>
              <a:path w="274319">
                <a:moveTo>
                  <a:pt x="0" y="0"/>
                </a:moveTo>
                <a:lnTo>
                  <a:pt x="273752" y="0"/>
                </a:lnTo>
              </a:path>
            </a:pathLst>
          </a:custGeom>
          <a:ln w="2810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30339" y="719964"/>
            <a:ext cx="112309" cy="10529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23316" y="719961"/>
            <a:ext cx="119333" cy="6949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Self </a:t>
            </a:r>
            <a:r>
              <a:rPr spc="90" dirty="0"/>
              <a:t>Check</a:t>
            </a:r>
            <a:r>
              <a:rPr spc="-85" dirty="0"/>
              <a:t> </a:t>
            </a:r>
            <a:r>
              <a:rPr spc="30" dirty="0"/>
              <a:t>10.35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6864" y="696865"/>
            <a:ext cx="5933440" cy="828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20" dirty="0">
                <a:latin typeface="Arial"/>
                <a:cs typeface="Arial"/>
              </a:rPr>
              <a:t>Why</a:t>
            </a:r>
            <a:r>
              <a:rPr sz="1000" spc="15" dirty="0">
                <a:latin typeface="Arial"/>
                <a:cs typeface="Arial"/>
              </a:rPr>
              <a:t> was </a:t>
            </a:r>
            <a:r>
              <a:rPr sz="1000" spc="10" dirty="0">
                <a:latin typeface="Arial"/>
                <a:cs typeface="Arial"/>
              </a:rPr>
              <a:t>the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15" dirty="0">
                <a:latin typeface="Courier" charset="0"/>
                <a:cs typeface="Courier" charset="0"/>
              </a:rPr>
              <a:t>moveRectangleBy</a:t>
            </a:r>
            <a:r>
              <a:rPr sz="1000" spc="-310" dirty="0">
                <a:latin typeface="Courier" charset="0"/>
                <a:cs typeface="Courier" charset="0"/>
              </a:rPr>
              <a:t> </a:t>
            </a:r>
            <a:r>
              <a:rPr sz="1000" spc="15" dirty="0">
                <a:latin typeface="Arial"/>
                <a:cs typeface="Arial"/>
              </a:rPr>
              <a:t>method </a:t>
            </a:r>
            <a:r>
              <a:rPr sz="1000" spc="10" dirty="0">
                <a:latin typeface="Arial"/>
                <a:cs typeface="Arial"/>
              </a:rPr>
              <a:t>in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the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15" dirty="0">
                <a:latin typeface="Courier" charset="0"/>
                <a:cs typeface="Courier" charset="0"/>
              </a:rPr>
              <a:t>RectangleComponent</a:t>
            </a:r>
            <a:r>
              <a:rPr sz="1000" spc="-310" dirty="0">
                <a:latin typeface="Courier" charset="0"/>
                <a:cs typeface="Courier" charset="0"/>
              </a:rPr>
              <a:t> </a:t>
            </a:r>
            <a:r>
              <a:rPr sz="1000" spc="15" dirty="0">
                <a:latin typeface="Arial"/>
                <a:cs typeface="Arial"/>
              </a:rPr>
              <a:t>replaced </a:t>
            </a:r>
            <a:r>
              <a:rPr sz="1000" spc="10" dirty="0">
                <a:latin typeface="Arial"/>
                <a:cs typeface="Arial"/>
              </a:rPr>
              <a:t>with</a:t>
            </a:r>
            <a:r>
              <a:rPr sz="1000" spc="15" dirty="0">
                <a:latin typeface="Arial"/>
                <a:cs typeface="Arial"/>
              </a:rPr>
              <a:t> a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000" spc="15" dirty="0">
                <a:latin typeface="Courier" charset="0"/>
                <a:cs typeface="Courier" charset="0"/>
              </a:rPr>
              <a:t>moveRectangleTo</a:t>
            </a:r>
            <a:r>
              <a:rPr sz="1000" spc="-345" dirty="0">
                <a:latin typeface="Courier" charset="0"/>
                <a:cs typeface="Courier" charset="0"/>
              </a:rPr>
              <a:t> </a:t>
            </a:r>
            <a:r>
              <a:rPr sz="1000" spc="15" dirty="0">
                <a:latin typeface="Arial"/>
                <a:cs typeface="Arial"/>
              </a:rPr>
              <a:t>method?</a:t>
            </a:r>
            <a:endParaRPr sz="1000" dirty="0">
              <a:latin typeface="Arial"/>
              <a:cs typeface="Arial"/>
            </a:endParaRPr>
          </a:p>
          <a:p>
            <a:pPr marL="248285" marR="5080">
              <a:lnSpc>
                <a:spcPct val="119000"/>
              </a:lnSpc>
              <a:spcBef>
                <a:spcPts val="480"/>
              </a:spcBef>
            </a:pPr>
            <a:r>
              <a:rPr sz="1200" b="1" spc="20" dirty="0">
                <a:latin typeface="Arial"/>
                <a:cs typeface="Arial"/>
              </a:rPr>
              <a:t>Answer: </a:t>
            </a:r>
            <a:r>
              <a:rPr sz="1200" spc="20" dirty="0">
                <a:latin typeface="Arial"/>
                <a:cs typeface="Arial"/>
              </a:rPr>
              <a:t>Because you know </a:t>
            </a:r>
            <a:r>
              <a:rPr sz="1200" spc="15" dirty="0">
                <a:latin typeface="Arial"/>
                <a:cs typeface="Arial"/>
              </a:rPr>
              <a:t>the current </a:t>
            </a:r>
            <a:r>
              <a:rPr sz="1200" spc="20" dirty="0">
                <a:latin typeface="Arial"/>
                <a:cs typeface="Arial"/>
              </a:rPr>
              <a:t>mouse </a:t>
            </a:r>
            <a:r>
              <a:rPr sz="1200" spc="15" dirty="0">
                <a:latin typeface="Arial"/>
                <a:cs typeface="Arial"/>
              </a:rPr>
              <a:t>position, not the </a:t>
            </a:r>
            <a:r>
              <a:rPr sz="1200" spc="20" dirty="0">
                <a:latin typeface="Arial"/>
                <a:cs typeface="Arial"/>
              </a:rPr>
              <a:t>amount by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which  the </a:t>
            </a:r>
            <a:r>
              <a:rPr sz="1200" spc="20" dirty="0">
                <a:latin typeface="Arial"/>
                <a:cs typeface="Arial"/>
              </a:rPr>
              <a:t>mouse has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moved.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Self </a:t>
            </a:r>
            <a:r>
              <a:rPr spc="90" dirty="0"/>
              <a:t>Check</a:t>
            </a:r>
            <a:r>
              <a:rPr spc="-85" dirty="0"/>
              <a:t> </a:t>
            </a:r>
            <a:r>
              <a:rPr spc="30" dirty="0"/>
              <a:t>10.36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6864" y="706177"/>
            <a:ext cx="580961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20" dirty="0">
                <a:latin typeface="Arial"/>
                <a:cs typeface="Arial"/>
              </a:rPr>
              <a:t>Why </a:t>
            </a:r>
            <a:r>
              <a:rPr sz="1000" spc="15" dirty="0">
                <a:latin typeface="Arial"/>
                <a:cs typeface="Arial"/>
              </a:rPr>
              <a:t>must </a:t>
            </a:r>
            <a:r>
              <a:rPr sz="1000" spc="10" dirty="0">
                <a:latin typeface="Arial"/>
                <a:cs typeface="Arial"/>
              </a:rPr>
              <a:t>the </a:t>
            </a:r>
            <a:r>
              <a:rPr sz="1000" spc="15" dirty="0">
                <a:latin typeface="Courier" charset="0"/>
                <a:cs typeface="Courier" charset="0"/>
              </a:rPr>
              <a:t>MousePressListener</a:t>
            </a:r>
            <a:r>
              <a:rPr sz="1000" spc="-330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class </a:t>
            </a:r>
            <a:r>
              <a:rPr sz="1000" spc="15" dirty="0">
                <a:latin typeface="Arial"/>
                <a:cs typeface="Arial"/>
              </a:rPr>
              <a:t>supply </a:t>
            </a:r>
            <a:r>
              <a:rPr sz="1000" spc="10" dirty="0">
                <a:latin typeface="Arial"/>
                <a:cs typeface="Arial"/>
              </a:rPr>
              <a:t>five </a:t>
            </a:r>
            <a:r>
              <a:rPr sz="1000" spc="15" dirty="0">
                <a:latin typeface="Arial"/>
                <a:cs typeface="Arial"/>
              </a:rPr>
              <a:t>methods?</a:t>
            </a:r>
            <a:endParaRPr sz="1000" dirty="0">
              <a:latin typeface="Arial"/>
              <a:cs typeface="Arial"/>
            </a:endParaRPr>
          </a:p>
          <a:p>
            <a:pPr marL="248285">
              <a:lnSpc>
                <a:spcPct val="100000"/>
              </a:lnSpc>
              <a:spcBef>
                <a:spcPts val="810"/>
              </a:spcBef>
            </a:pPr>
            <a:r>
              <a:rPr sz="1200" b="1" spc="20" dirty="0">
                <a:latin typeface="Arial"/>
                <a:cs typeface="Arial"/>
              </a:rPr>
              <a:t>Answer: </a:t>
            </a:r>
            <a:r>
              <a:rPr sz="1200" spc="10" dirty="0">
                <a:latin typeface="Arial"/>
                <a:cs typeface="Arial"/>
              </a:rPr>
              <a:t>It </a:t>
            </a:r>
            <a:r>
              <a:rPr sz="1200" spc="15" dirty="0">
                <a:latin typeface="Arial"/>
                <a:cs typeface="Arial"/>
              </a:rPr>
              <a:t>implements the </a:t>
            </a:r>
            <a:r>
              <a:rPr sz="1200" spc="20" dirty="0">
                <a:latin typeface="Courier" charset="0"/>
                <a:cs typeface="Courier" charset="0"/>
              </a:rPr>
              <a:t>MouseListener</a:t>
            </a:r>
            <a:r>
              <a:rPr sz="1200" spc="-34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interface, which </a:t>
            </a:r>
            <a:r>
              <a:rPr sz="1200" spc="20" dirty="0">
                <a:latin typeface="Arial"/>
                <a:cs typeface="Arial"/>
              </a:rPr>
              <a:t>has </a:t>
            </a:r>
            <a:r>
              <a:rPr sz="1200" spc="10" dirty="0">
                <a:latin typeface="Arial"/>
                <a:cs typeface="Arial"/>
              </a:rPr>
              <a:t>five </a:t>
            </a:r>
            <a:r>
              <a:rPr sz="1200" spc="15" dirty="0">
                <a:latin typeface="Arial"/>
                <a:cs typeface="Arial"/>
              </a:rPr>
              <a:t>methods.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8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5857</Words>
  <Application>Microsoft Office PowerPoint</Application>
  <PresentationFormat>Custom</PresentationFormat>
  <Paragraphs>943</Paragraphs>
  <Slides>99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0" baseType="lpstr">
      <vt:lpstr>Office Theme</vt:lpstr>
      <vt:lpstr>Chapter 10 – Interfaces</vt:lpstr>
      <vt:lpstr>Chapter Goals</vt:lpstr>
      <vt:lpstr>Using Interfaces for Algorithm Reuse</vt:lpstr>
      <vt:lpstr>Defining an Interface Type</vt:lpstr>
      <vt:lpstr>Defining an Interface Type</vt:lpstr>
      <vt:lpstr>Syntax 10.1 Declaring an Interface</vt:lpstr>
      <vt:lpstr>Defining an Interface Type</vt:lpstr>
      <vt:lpstr>Defining an Interface Type</vt:lpstr>
      <vt:lpstr>Implementing an Interface Type</vt:lpstr>
      <vt:lpstr>Implementing an Interface Type</vt:lpstr>
      <vt:lpstr>Implementing an Interface Type</vt:lpstr>
      <vt:lpstr>Syntax 10.2 Implementing an Interface</vt:lpstr>
      <vt:lpstr>section_1/Data.java</vt:lpstr>
      <vt:lpstr>section_1/MeasurableTester.java</vt:lpstr>
      <vt:lpstr>Comparing Interfaces and Inheritance</vt:lpstr>
      <vt:lpstr>Self Check 10.1</vt:lpstr>
      <vt:lpstr>Self Check 10.2</vt:lpstr>
      <vt:lpstr>Self Check 10.3</vt:lpstr>
      <vt:lpstr>Self Check 10.4</vt:lpstr>
      <vt:lpstr>Self Check 10.5</vt:lpstr>
      <vt:lpstr>Converting From Classes to Interfaces</vt:lpstr>
      <vt:lpstr>Variables of Class and Interface Types</vt:lpstr>
      <vt:lpstr>Casting from Interfaces to Classes</vt:lpstr>
      <vt:lpstr>Casting from Interfaces to Classes</vt:lpstr>
      <vt:lpstr>Self Check 10.6</vt:lpstr>
      <vt:lpstr>Self Check 10.7</vt:lpstr>
      <vt:lpstr>Self Check 10.8</vt:lpstr>
      <vt:lpstr>Self Check 10.9</vt:lpstr>
      <vt:lpstr>Self Check 10.10</vt:lpstr>
      <vt:lpstr>The Comparable Interface</vt:lpstr>
      <vt:lpstr>The Comparable Interface</vt:lpstr>
      <vt:lpstr>The Comparable Interface</vt:lpstr>
      <vt:lpstr>Self Check 10.11</vt:lpstr>
      <vt:lpstr>Self Check 10.12</vt:lpstr>
      <vt:lpstr>Self Check 10.13</vt:lpstr>
      <vt:lpstr>Self Check 10.14</vt:lpstr>
      <vt:lpstr>Self Check 10.15</vt:lpstr>
      <vt:lpstr>Using Interfaces for Callbacks</vt:lpstr>
      <vt:lpstr>Using Interfaces for Callbacks</vt:lpstr>
      <vt:lpstr>Using Interfaces for Callbacks</vt:lpstr>
      <vt:lpstr>Using Interfaces for Callbacks</vt:lpstr>
      <vt:lpstr>Using Interfaces for Callbacks</vt:lpstr>
      <vt:lpstr>section_4/Measurer.java</vt:lpstr>
      <vt:lpstr>section_4/AreaMeasurer.java</vt:lpstr>
      <vt:lpstr>section_4/Data.java</vt:lpstr>
      <vt:lpstr>section_4/MeasurerTester.java</vt:lpstr>
      <vt:lpstr>Self Check 10.16</vt:lpstr>
      <vt:lpstr>Self Check 10.17</vt:lpstr>
      <vt:lpstr>Self Check 10.18</vt:lpstr>
      <vt:lpstr>Self Check 10.19</vt:lpstr>
      <vt:lpstr>Self Check 10.20</vt:lpstr>
      <vt:lpstr>Lambda Expressions</vt:lpstr>
      <vt:lpstr>Lambda Expressions 2</vt:lpstr>
      <vt:lpstr>Inner Classes</vt:lpstr>
      <vt:lpstr>Inner Classes</vt:lpstr>
      <vt:lpstr>Self Check 10.21</vt:lpstr>
      <vt:lpstr>Self Check 10.22</vt:lpstr>
      <vt:lpstr>Self Check 10.23</vt:lpstr>
      <vt:lpstr>Mock Objects</vt:lpstr>
      <vt:lpstr>Mock Objects</vt:lpstr>
      <vt:lpstr>Mock Objects</vt:lpstr>
      <vt:lpstr>Mock Objects</vt:lpstr>
      <vt:lpstr>Self Check 10.24</vt:lpstr>
      <vt:lpstr>Self Check 10.25</vt:lpstr>
      <vt:lpstr>Event Handling</vt:lpstr>
      <vt:lpstr>Event Handling</vt:lpstr>
      <vt:lpstr>Events Handling</vt:lpstr>
      <vt:lpstr>section_7_1/ClickListener.java</vt:lpstr>
      <vt:lpstr>Event Handling - Listening to Events</vt:lpstr>
      <vt:lpstr>section_7_1/ButtonViewer.java</vt:lpstr>
      <vt:lpstr>Using Inner Classes for Listeners</vt:lpstr>
      <vt:lpstr>Using Inner Classes for Listeners</vt:lpstr>
      <vt:lpstr>section_7_2/InvestmentViewer1.java</vt:lpstr>
      <vt:lpstr>Self Check 10.26</vt:lpstr>
      <vt:lpstr>Self Check 10.27</vt:lpstr>
      <vt:lpstr>Self Check 10.28</vt:lpstr>
      <vt:lpstr>Self Check 10.29</vt:lpstr>
      <vt:lpstr>Self Check 10.30</vt:lpstr>
      <vt:lpstr>Building Applications with Buttons</vt:lpstr>
      <vt:lpstr>Event Handling</vt:lpstr>
      <vt:lpstr>Building Applications with Buttons</vt:lpstr>
      <vt:lpstr>section_8/InvestmentViewer2.java</vt:lpstr>
      <vt:lpstr>Self Check 10.31</vt:lpstr>
      <vt:lpstr>Self Check 10.32</vt:lpstr>
      <vt:lpstr>Processing Timer Events</vt:lpstr>
      <vt:lpstr>section_9/RectangleComponent.java</vt:lpstr>
      <vt:lpstr>section_9/RectangleFrame.java</vt:lpstr>
      <vt:lpstr>section_9/RectangleViewer.java</vt:lpstr>
      <vt:lpstr>Self Check 10.33</vt:lpstr>
      <vt:lpstr>Self Check 10.34</vt:lpstr>
      <vt:lpstr>Mouse Events</vt:lpstr>
      <vt:lpstr>Mouse Events</vt:lpstr>
      <vt:lpstr>section_10/RectangleComponent2.java</vt:lpstr>
      <vt:lpstr>Mouse Events</vt:lpstr>
      <vt:lpstr>RectangleViewer2 Program Run</vt:lpstr>
      <vt:lpstr>section_10/RectangleFrame2.java</vt:lpstr>
      <vt:lpstr>section_10/RectangleViewer2.java</vt:lpstr>
      <vt:lpstr>Self Check 10.35</vt:lpstr>
      <vt:lpstr>Self Check 10.36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 – Interfaces</dc:title>
  <dc:creator>GDonini</dc:creator>
  <cp:lastModifiedBy>GD</cp:lastModifiedBy>
  <cp:revision>5</cp:revision>
  <dcterms:created xsi:type="dcterms:W3CDTF">2016-01-18T23:25:08Z</dcterms:created>
  <dcterms:modified xsi:type="dcterms:W3CDTF">2016-01-23T05:08:50Z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2016-01-18T00:00:00Z</vt:filetime>
  </property>
  <property fmtid="{D5CDD505-2E9C-101B-9397-08002B2CF9AE}" pid="3" name="Creator">
    <vt:lpwstr>Chromium</vt:lpwstr>
  </property>
  <property fmtid="{D5CDD505-2E9C-101B-9397-08002B2CF9AE}" pid="4" name="LastSaved">
    <vt:filetime>2016-01-18T00:00:00Z</vt:filetime>
  </property>
</Properties>
</file>