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90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8" r:id="rId35"/>
    <p:sldId id="389" r:id="rId36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52" autoAdjust="0"/>
  </p:normalViewPr>
  <p:slideViewPr>
    <p:cSldViewPr>
      <p:cViewPr varScale="1">
        <p:scale>
          <a:sx n="78" d="100"/>
          <a:sy n="78" d="100"/>
        </p:scale>
        <p:origin x="-608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536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6115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705" y="218137"/>
            <a:ext cx="6185788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059" y="1414515"/>
            <a:ext cx="5717080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localhost\Users\Mili\Downloads\BJ6_LectureSlides\ch07\code\section_7\LargestInArrayLi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7\code\section_8\ScoreTester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15" dirty="0"/>
              <a:t> </a:t>
            </a:r>
            <a:r>
              <a:rPr spc="80" dirty="0"/>
              <a:t>7</a:t>
            </a:r>
            <a:r>
              <a:rPr spc="15" dirty="0"/>
              <a:t> </a:t>
            </a:r>
            <a:r>
              <a:rPr spc="210" dirty="0"/>
              <a:t>–</a:t>
            </a:r>
            <a:r>
              <a:rPr spc="15" dirty="0"/>
              <a:t> </a:t>
            </a:r>
            <a:r>
              <a:rPr spc="100" dirty="0"/>
              <a:t>Arrays</a:t>
            </a:r>
            <a:r>
              <a:rPr spc="15" dirty="0"/>
              <a:t> </a:t>
            </a:r>
            <a:r>
              <a:rPr spc="105" dirty="0"/>
              <a:t>and</a:t>
            </a:r>
            <a:r>
              <a:rPr spc="15" dirty="0"/>
              <a:t> </a:t>
            </a:r>
            <a:r>
              <a:rPr spc="80" dirty="0"/>
              <a:t>Array</a:t>
            </a:r>
            <a:r>
              <a:rPr spc="15" dirty="0"/>
              <a:t> </a:t>
            </a:r>
            <a:r>
              <a:rPr spc="105" dirty="0"/>
              <a:t>Lists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33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</a:t>
            </a:r>
            <a:r>
              <a:rPr spc="-290" dirty="0"/>
              <a:t> </a:t>
            </a:r>
            <a:r>
              <a:rPr spc="40" dirty="0"/>
              <a:t>the </a:t>
            </a:r>
            <a:r>
              <a:rPr spc="75" dirty="0"/>
              <a:t>Enhanced </a:t>
            </a:r>
            <a:r>
              <a:rPr spc="70" dirty="0"/>
              <a:t>for </a:t>
            </a:r>
            <a:r>
              <a:rPr spc="95" dirty="0"/>
              <a:t>Loop </a:t>
            </a:r>
            <a:r>
              <a:rPr spc="65" dirty="0"/>
              <a:t>with </a:t>
            </a:r>
            <a:r>
              <a:rPr spc="80" dirty="0"/>
              <a:t>Array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9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0918"/>
            <a:ext cx="50984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to visit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37974"/>
            <a:ext cx="5588000" cy="591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names = . . . ;  for (String name :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names)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System.out.println(name);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75766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650597"/>
            <a:ext cx="14503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is equivalent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to: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914629"/>
            <a:ext cx="5588000" cy="5968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name = names.get(i);  System.out.println(name);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93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Copying </a:t>
            </a:r>
            <a:r>
              <a:rPr spc="80" dirty="0"/>
              <a:t>Array</a:t>
            </a:r>
            <a:r>
              <a:rPr spc="-135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5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27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06303"/>
            <a:ext cx="5440680" cy="76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384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reference yields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references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list.  </a:t>
            </a:r>
            <a:r>
              <a:rPr sz="1200" spc="10" dirty="0">
                <a:latin typeface="Arial"/>
                <a:cs typeface="Arial"/>
              </a:rPr>
              <a:t>After the </a:t>
            </a:r>
            <a:r>
              <a:rPr sz="1200" spc="15" dirty="0">
                <a:latin typeface="Arial"/>
                <a:cs typeface="Arial"/>
              </a:rPr>
              <a:t>code below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executed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Both </a:t>
            </a:r>
            <a:r>
              <a:rPr sz="950" spc="-10" dirty="0">
                <a:latin typeface="Courier" charset="0"/>
                <a:cs typeface="Courier" charset="0"/>
              </a:rPr>
              <a:t>names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and </a:t>
            </a:r>
            <a:r>
              <a:rPr sz="950" spc="-10" dirty="0">
                <a:latin typeface="Courier" charset="0"/>
                <a:cs typeface="Courier" charset="0"/>
              </a:rPr>
              <a:t>friends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reference the </a:t>
            </a:r>
            <a:r>
              <a:rPr sz="950" spc="-10" dirty="0">
                <a:latin typeface="Arial"/>
                <a:cs typeface="Arial"/>
              </a:rPr>
              <a:t>same</a:t>
            </a:r>
            <a:r>
              <a:rPr sz="950" spc="-5" dirty="0">
                <a:latin typeface="Arial"/>
                <a:cs typeface="Arial"/>
              </a:rPr>
              <a:t> array list to which the string </a:t>
            </a:r>
            <a:r>
              <a:rPr sz="950" spc="-10" dirty="0">
                <a:latin typeface="Courier" charset="0"/>
                <a:cs typeface="Courier" charset="0"/>
              </a:rPr>
              <a:t>"Harry"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Arial"/>
                <a:cs typeface="Arial"/>
              </a:rPr>
              <a:t>was</a:t>
            </a:r>
            <a:r>
              <a:rPr sz="950" spc="-5" dirty="0">
                <a:latin typeface="Arial"/>
                <a:cs typeface="Arial"/>
              </a:rPr>
              <a:t> added.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125" y="1419901"/>
            <a:ext cx="5106670" cy="24237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275" marR="3322320">
              <a:lnSpc>
                <a:spcPts val="770"/>
              </a:lnSpc>
              <a:spcBef>
                <a:spcPts val="290"/>
              </a:spcBef>
            </a:pPr>
            <a:r>
              <a:rPr sz="650" spc="5" dirty="0">
                <a:latin typeface="Courier" charset="0"/>
                <a:cs typeface="Courier" charset="0"/>
              </a:rPr>
              <a:t>ArrayList&lt;String&gt; friends = names;  friends.add("Harry");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635" y="1819272"/>
            <a:ext cx="2825521" cy="111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36696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025466"/>
            <a:ext cx="553212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19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List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make a 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0" dirty="0">
                <a:latin typeface="Arial"/>
                <a:cs typeface="Arial"/>
              </a:rPr>
              <a:t>construct the </a:t>
            </a:r>
            <a:r>
              <a:rPr sz="1200" spc="15" dirty="0">
                <a:latin typeface="Arial"/>
                <a:cs typeface="Arial"/>
              </a:rPr>
              <a:t>copy and pass </a:t>
            </a:r>
            <a:r>
              <a:rPr sz="1200" spc="10" dirty="0">
                <a:latin typeface="Arial"/>
                <a:cs typeface="Arial"/>
              </a:rPr>
              <a:t>the original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into  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constructor: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4042918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newNames = new</a:t>
            </a:r>
            <a:r>
              <a:rPr sz="700" spc="7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ArrayList&lt;String&gt;(names);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23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Working </a:t>
            </a:r>
            <a:r>
              <a:rPr spc="65" dirty="0"/>
              <a:t>with </a:t>
            </a:r>
            <a:r>
              <a:rPr spc="80" dirty="0"/>
              <a:t>Array</a:t>
            </a:r>
            <a:r>
              <a:rPr spc="-16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603" y="784398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925" marR="201930" indent="-127000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ArrayList&lt;String&gt; names =  new</a:t>
            </a:r>
            <a:r>
              <a:rPr sz="550" spc="-6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ArrayList&lt;String&gt;();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6112" y="830534"/>
            <a:ext cx="268795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Constructs an empty array </a:t>
            </a:r>
            <a:r>
              <a:rPr sz="900" spc="5" dirty="0">
                <a:latin typeface="Arial"/>
                <a:cs typeface="Arial"/>
              </a:rPr>
              <a:t>list that </a:t>
            </a:r>
            <a:r>
              <a:rPr sz="900" spc="10" dirty="0">
                <a:latin typeface="Arial"/>
                <a:cs typeface="Arial"/>
              </a:rPr>
              <a:t>can hold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strings.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603" y="1230869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names.add("Ann");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names.add("Cindy");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6112" y="1277005"/>
            <a:ext cx="138684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Adds elements </a:t>
            </a:r>
            <a:r>
              <a:rPr sz="900" spc="5" dirty="0">
                <a:latin typeface="Arial"/>
                <a:cs typeface="Arial"/>
              </a:rPr>
              <a:t>to </a:t>
            </a:r>
            <a:r>
              <a:rPr sz="900" spc="10" dirty="0">
                <a:latin typeface="Arial"/>
                <a:cs typeface="Arial"/>
              </a:rPr>
              <a:t>the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end.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603" y="1677340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System.out.println(names);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6112" y="1681619"/>
            <a:ext cx="12369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Prints </a:t>
            </a:r>
            <a:r>
              <a:rPr sz="900" spc="10" dirty="0">
                <a:latin typeface="Courier" charset="0"/>
                <a:cs typeface="Courier" charset="0"/>
              </a:rPr>
              <a:t>[Ann,</a:t>
            </a:r>
            <a:r>
              <a:rPr sz="900" spc="-3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603" y="2040098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names.add(1,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"Bob");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36112" y="2044377"/>
            <a:ext cx="357695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Inserts </a:t>
            </a:r>
            <a:r>
              <a:rPr sz="900" spc="10" dirty="0">
                <a:latin typeface="Arial"/>
                <a:cs typeface="Arial"/>
              </a:rPr>
              <a:t>an element </a:t>
            </a:r>
            <a:r>
              <a:rPr sz="900" spc="5" dirty="0">
                <a:latin typeface="Arial"/>
                <a:cs typeface="Arial"/>
              </a:rPr>
              <a:t>at </a:t>
            </a:r>
            <a:r>
              <a:rPr sz="900" spc="10" dirty="0">
                <a:latin typeface="Arial"/>
                <a:cs typeface="Arial"/>
              </a:rPr>
              <a:t>index </a:t>
            </a:r>
            <a:r>
              <a:rPr sz="900" spc="5" dirty="0">
                <a:latin typeface="Arial"/>
                <a:cs typeface="Arial"/>
              </a:rPr>
              <a:t>1.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[Ann, Bob,</a:t>
            </a:r>
            <a:r>
              <a:rPr sz="900" spc="-2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603" y="2402856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names.remove(0);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36112" y="2407135"/>
            <a:ext cx="339979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Removes the element </a:t>
            </a:r>
            <a:r>
              <a:rPr sz="900" spc="5" dirty="0">
                <a:latin typeface="Arial"/>
                <a:cs typeface="Arial"/>
              </a:rPr>
              <a:t>at </a:t>
            </a:r>
            <a:r>
              <a:rPr sz="900" spc="10" dirty="0">
                <a:latin typeface="Arial"/>
                <a:cs typeface="Arial"/>
              </a:rPr>
              <a:t>index </a:t>
            </a:r>
            <a:r>
              <a:rPr sz="900" spc="5" dirty="0">
                <a:latin typeface="Arial"/>
                <a:cs typeface="Arial"/>
              </a:rPr>
              <a:t>0.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[Bob,</a:t>
            </a:r>
            <a:r>
              <a:rPr sz="900" spc="-30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603" y="2765613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names.set(0,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"Bill");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536112" y="2769892"/>
            <a:ext cx="399796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Replaces an element with a </a:t>
            </a:r>
            <a:r>
              <a:rPr sz="900" spc="5" dirty="0">
                <a:latin typeface="Arial"/>
                <a:cs typeface="Arial"/>
              </a:rPr>
              <a:t>different </a:t>
            </a:r>
            <a:r>
              <a:rPr sz="900" spc="10" dirty="0">
                <a:latin typeface="Arial"/>
                <a:cs typeface="Arial"/>
              </a:rPr>
              <a:t>value. </a:t>
            </a:r>
            <a:r>
              <a:rPr sz="900" spc="10" dirty="0">
                <a:latin typeface="Courier" charset="0"/>
                <a:cs typeface="Courier" charset="0"/>
              </a:rPr>
              <a:t>names </a:t>
            </a:r>
            <a:r>
              <a:rPr sz="900" spc="5" dirty="0">
                <a:latin typeface="Arial"/>
                <a:cs typeface="Arial"/>
              </a:rPr>
              <a:t>is </a:t>
            </a:r>
            <a:r>
              <a:rPr sz="900" spc="10" dirty="0">
                <a:latin typeface="Arial"/>
                <a:cs typeface="Arial"/>
              </a:rPr>
              <a:t>now </a:t>
            </a:r>
            <a:r>
              <a:rPr sz="900" spc="10" dirty="0">
                <a:latin typeface="Courier" charset="0"/>
                <a:cs typeface="Courier" charset="0"/>
              </a:rPr>
              <a:t>[Bill,</a:t>
            </a:r>
            <a:r>
              <a:rPr sz="900" spc="-29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Cindy]</a:t>
            </a:r>
            <a:r>
              <a:rPr sz="900" spc="10" dirty="0">
                <a:latin typeface="Arial"/>
                <a:cs typeface="Arial"/>
              </a:rPr>
              <a:t>.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7603" y="3128371"/>
            <a:ext cx="1395730" cy="1160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String name =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names.get(i);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36112" y="3132650"/>
            <a:ext cx="91757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Gets an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element.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603" y="3491129"/>
            <a:ext cx="1395730" cy="20069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1925" marR="32384" indent="-127000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String last =  names.get(names.size() -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1);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36112" y="3537264"/>
            <a:ext cx="11652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Gets the </a:t>
            </a:r>
            <a:r>
              <a:rPr sz="900" spc="5" dirty="0">
                <a:latin typeface="Arial"/>
                <a:cs typeface="Arial"/>
              </a:rPr>
              <a:t>last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element.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7603" y="3937600"/>
            <a:ext cx="1395730" cy="53925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925" marR="159385" algn="r">
              <a:lnSpc>
                <a:spcPct val="100000"/>
              </a:lnSpc>
              <a:spcBef>
                <a:spcPts val="245"/>
              </a:spcBef>
            </a:pPr>
            <a:r>
              <a:rPr sz="550" dirty="0">
                <a:latin typeface="Courier" charset="0"/>
                <a:cs typeface="Courier" charset="0"/>
              </a:rPr>
              <a:t>ArrayList&lt;Integer&gt;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squares</a:t>
            </a:r>
            <a:r>
              <a:rPr sz="550" spc="-3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=  new</a:t>
            </a:r>
            <a:r>
              <a:rPr sz="550" spc="-5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ArrayList&lt;Integer&gt;();  for (int i = 0; i &lt; 10;</a:t>
            </a:r>
            <a:r>
              <a:rPr sz="550" spc="-65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i++)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{</a:t>
            </a:r>
          </a:p>
          <a:p>
            <a:pPr marL="161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squares.add(i *</a:t>
            </a:r>
            <a:r>
              <a:rPr sz="550" spc="-70" dirty="0">
                <a:latin typeface="Courier" charset="0"/>
                <a:cs typeface="Courier" charset="0"/>
              </a:rPr>
              <a:t> </a:t>
            </a:r>
            <a:r>
              <a:rPr sz="550" dirty="0">
                <a:latin typeface="Courier" charset="0"/>
                <a:cs typeface="Courier" charset="0"/>
              </a:rPr>
              <a:t>i);</a:t>
            </a:r>
          </a:p>
          <a:p>
            <a:pPr marL="34925">
              <a:lnSpc>
                <a:spcPct val="100000"/>
              </a:lnSpc>
            </a:pPr>
            <a:r>
              <a:rPr sz="550" dirty="0">
                <a:latin typeface="Courier" charset="0"/>
                <a:cs typeface="Courier" charset="0"/>
              </a:rPr>
              <a:t>}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36112" y="4151162"/>
            <a:ext cx="272732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Constructs an array </a:t>
            </a:r>
            <a:r>
              <a:rPr sz="900" spc="5" dirty="0">
                <a:latin typeface="Arial"/>
                <a:cs typeface="Arial"/>
              </a:rPr>
              <a:t>list </a:t>
            </a:r>
            <a:r>
              <a:rPr sz="900" spc="10" dirty="0">
                <a:latin typeface="Arial"/>
                <a:cs typeface="Arial"/>
              </a:rPr>
              <a:t>holding the </a:t>
            </a:r>
            <a:r>
              <a:rPr sz="900" spc="5" dirty="0">
                <a:latin typeface="Arial"/>
                <a:cs typeface="Arial"/>
              </a:rPr>
              <a:t>first </a:t>
            </a:r>
            <a:r>
              <a:rPr sz="900" spc="10" dirty="0">
                <a:latin typeface="Arial"/>
                <a:cs typeface="Arial"/>
              </a:rPr>
              <a:t>ten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squares.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83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Wrapper</a:t>
            </a:r>
            <a:r>
              <a:rPr spc="-70" dirty="0"/>
              <a:t> </a:t>
            </a:r>
            <a:r>
              <a:rPr spc="13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4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26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74415"/>
            <a:ext cx="5497830" cy="66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cannot </a:t>
            </a:r>
            <a:r>
              <a:rPr sz="1200" spc="10" dirty="0">
                <a:latin typeface="Arial"/>
                <a:cs typeface="Arial"/>
              </a:rPr>
              <a:t>directly insert primitive type values into array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z="1200" spc="10" dirty="0">
                <a:latin typeface="Arial"/>
                <a:cs typeface="Arial"/>
              </a:rPr>
              <a:t>Like truffles that </a:t>
            </a:r>
            <a:r>
              <a:rPr sz="1200" spc="15" dirty="0">
                <a:latin typeface="Arial"/>
                <a:cs typeface="Arial"/>
              </a:rPr>
              <a:t>must be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wrapper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sold, </a:t>
            </a:r>
            <a:r>
              <a:rPr sz="1200" spc="15" dirty="0">
                <a:latin typeface="Arial"/>
                <a:cs typeface="Arial"/>
              </a:rPr>
              <a:t>a number must be placed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  wrapper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393672"/>
            <a:ext cx="983701" cy="1688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2510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143958"/>
            <a:ext cx="2292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matching wrapper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2"/>
          <p:cNvSpPr>
            <a:spLocks noChangeAspect="1"/>
          </p:cNvSpPr>
          <p:nvPr/>
        </p:nvSpPr>
        <p:spPr>
          <a:xfrm>
            <a:off x="982468" y="3345253"/>
            <a:ext cx="1567538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73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Wrapper</a:t>
            </a:r>
            <a:r>
              <a:rPr spc="-70" dirty="0"/>
              <a:t> </a:t>
            </a:r>
            <a:r>
              <a:rPr spc="13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83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64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5208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81290"/>
            <a:ext cx="5541645" cy="116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Courier" charset="0"/>
                <a:cs typeface="Courier" charset="0"/>
              </a:rPr>
              <a:t>double </a:t>
            </a:r>
            <a:r>
              <a:rPr sz="1200" spc="10" dirty="0">
                <a:latin typeface="Arial"/>
                <a:cs typeface="Arial"/>
              </a:rPr>
              <a:t>values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5" dirty="0">
                <a:latin typeface="Arial"/>
                <a:cs typeface="Arial"/>
              </a:rPr>
              <a:t>you use an </a:t>
            </a:r>
            <a:r>
              <a:rPr sz="1200" spc="15" dirty="0">
                <a:latin typeface="Courier" charset="0"/>
                <a:cs typeface="Courier" charset="0"/>
              </a:rPr>
              <a:t>ArrayList&lt;Double&gt;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5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you</a:t>
            </a:r>
            <a:r>
              <a:rPr sz="1200" spc="10" dirty="0">
                <a:latin typeface="Arial"/>
                <a:cs typeface="Arial"/>
              </a:rPr>
              <a:t> assign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value to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variable, the </a:t>
            </a:r>
            <a:r>
              <a:rPr sz="1200" spc="15" dirty="0">
                <a:latin typeface="Arial"/>
                <a:cs typeface="Arial"/>
              </a:rPr>
              <a:t>number</a:t>
            </a:r>
            <a:r>
              <a:rPr sz="1200" spc="10" dirty="0">
                <a:latin typeface="Arial"/>
                <a:cs typeface="Arial"/>
              </a:rPr>
              <a:t> is automatically  “put into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box”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Called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auto-boxing: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Automatic conversion between primitive types and the corresponding wrapper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classes: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25" y="1901050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Double wrapper =</a:t>
            </a:r>
            <a:r>
              <a:rPr sz="650" spc="-2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29.95;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281" y="2129190"/>
            <a:ext cx="330009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Wrapper values are automatically “unboxed” to primitive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types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5" y="2340545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double x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wrapper;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68119" y="2733229"/>
            <a:ext cx="2867380" cy="103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3848444"/>
            <a:ext cx="25615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20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Wrapper Class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0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80" dirty="0"/>
              <a:t>Array </a:t>
            </a:r>
            <a:r>
              <a:rPr spc="114" dirty="0"/>
              <a:t>Algorithms</a:t>
            </a:r>
            <a:r>
              <a:rPr spc="-305" dirty="0"/>
              <a:t> </a:t>
            </a:r>
            <a:r>
              <a:rPr spc="65" dirty="0"/>
              <a:t>with </a:t>
            </a:r>
            <a:r>
              <a:rPr spc="80" dirty="0"/>
              <a:t>Array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550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7146"/>
            <a:ext cx="559244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array algorithms </a:t>
            </a:r>
            <a:r>
              <a:rPr sz="1200" spc="15" dirty="0">
                <a:latin typeface="Arial"/>
                <a:cs typeface="Arial"/>
              </a:rPr>
              <a:t>can be </a:t>
            </a:r>
            <a:r>
              <a:rPr sz="1200" spc="10" dirty="0">
                <a:latin typeface="Arial"/>
                <a:cs typeface="Arial"/>
              </a:rPr>
              <a:t>converted to array lists simply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using the array </a:t>
            </a:r>
            <a:r>
              <a:rPr sz="1200" spc="5" dirty="0">
                <a:latin typeface="Arial"/>
                <a:cs typeface="Arial"/>
              </a:rPr>
              <a:t>list  </a:t>
            </a:r>
            <a:r>
              <a:rPr sz="1200" spc="15" dirty="0">
                <a:latin typeface="Arial"/>
                <a:cs typeface="Arial"/>
              </a:rPr>
              <a:t>methods </a:t>
            </a:r>
            <a:r>
              <a:rPr sz="1200" spc="10" dirty="0">
                <a:latin typeface="Arial"/>
                <a:cs typeface="Arial"/>
              </a:rPr>
              <a:t>instead of the array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syntax.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Code </a:t>
            </a:r>
            <a:r>
              <a:rPr sz="1200" spc="10" dirty="0">
                <a:latin typeface="Arial"/>
                <a:cs typeface="Arial"/>
              </a:rPr>
              <a:t>to find the largest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array</a:t>
            </a:r>
            <a:r>
              <a:rPr sz="1200" spc="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12045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5665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459521"/>
            <a:ext cx="33178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Code </a:t>
            </a:r>
            <a:r>
              <a:rPr sz="1200" spc="10" dirty="0">
                <a:latin typeface="Arial"/>
                <a:cs typeface="Arial"/>
              </a:rPr>
              <a:t>to find the largest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b="1" spc="10" dirty="0">
                <a:latin typeface="Arial"/>
                <a:cs typeface="Arial"/>
              </a:rPr>
              <a:t>array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723554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values.get(0);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values.size();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(values.get(i) &gt;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33819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values.get(i);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6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Storing </a:t>
            </a:r>
            <a:r>
              <a:rPr spc="85" dirty="0"/>
              <a:t>Input </a:t>
            </a:r>
            <a:r>
              <a:rPr spc="95" dirty="0"/>
              <a:t>Values </a:t>
            </a:r>
            <a:r>
              <a:rPr spc="70" dirty="0"/>
              <a:t>in </a:t>
            </a:r>
            <a:r>
              <a:rPr spc="90" dirty="0"/>
              <a:t>an </a:t>
            </a:r>
            <a:r>
              <a:rPr spc="80" dirty="0"/>
              <a:t>Array</a:t>
            </a:r>
            <a:r>
              <a:rPr spc="-310" dirty="0"/>
              <a:t> </a:t>
            </a:r>
            <a:r>
              <a:rPr spc="7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2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486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0745"/>
            <a:ext cx="552386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an unknown number </a:t>
            </a:r>
            <a:r>
              <a:rPr sz="1200" spc="10" dirty="0">
                <a:latin typeface="Arial"/>
                <a:cs typeface="Arial"/>
              </a:rPr>
              <a:t>of inputs, array lists are </a:t>
            </a:r>
            <a:r>
              <a:rPr sz="1200" spc="15" dirty="0">
                <a:latin typeface="Arial"/>
                <a:cs typeface="Arial"/>
              </a:rPr>
              <a:t>much </a:t>
            </a:r>
            <a:r>
              <a:rPr sz="1200" spc="10" dirty="0">
                <a:latin typeface="Arial"/>
                <a:cs typeface="Arial"/>
              </a:rPr>
              <a:t>easier to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than  arrays.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Simply read </a:t>
            </a:r>
            <a:r>
              <a:rPr sz="1200" spc="10" dirty="0">
                <a:latin typeface="Arial"/>
                <a:cs typeface="Arial"/>
              </a:rPr>
              <a:t>the inputs </a:t>
            </a:r>
            <a:r>
              <a:rPr sz="1200" spc="15" dirty="0">
                <a:latin typeface="Arial"/>
                <a:cs typeface="Arial"/>
              </a:rPr>
              <a:t>and add them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05645"/>
            <a:ext cx="5588000" cy="591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64795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ArrayList&lt;Double&gt; inputs = new ArrayList&lt;Double&gt;();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inputs.add(in.nextDouble());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93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Removing</a:t>
            </a:r>
            <a:r>
              <a:rPr spc="-60" dirty="0"/>
              <a:t> </a:t>
            </a:r>
            <a:r>
              <a:rPr spc="100" dirty="0"/>
              <a:t>Matches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5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56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19273"/>
            <a:ext cx="44551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remove elements from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list, </a:t>
            </a:r>
            <a:r>
              <a:rPr sz="1200" spc="10" dirty="0">
                <a:latin typeface="Arial"/>
                <a:cs typeface="Arial"/>
              </a:rPr>
              <a:t>call the </a:t>
            </a:r>
            <a:r>
              <a:rPr sz="1200" spc="15" dirty="0">
                <a:latin typeface="Courier" charset="0"/>
                <a:cs typeface="Courier" charset="0"/>
              </a:rPr>
              <a:t>remove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method.  </a:t>
            </a:r>
            <a:r>
              <a:rPr sz="1200" spc="10" dirty="0">
                <a:latin typeface="Arial"/>
                <a:cs typeface="Arial"/>
              </a:rPr>
              <a:t>Error: skips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after the </a:t>
            </a:r>
            <a:r>
              <a:rPr sz="1200" spc="15" dirty="0">
                <a:latin typeface="Arial"/>
                <a:cs typeface="Arial"/>
              </a:rPr>
              <a:t>moved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202661"/>
            <a:ext cx="5588000" cy="10277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words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...;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words.size();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word = words.get(i);  if (word.length() &lt;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4)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6329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Remove the element </a:t>
            </a:r>
            <a:r>
              <a:rPr sz="700" spc="15" dirty="0">
                <a:latin typeface="Comic Sans MS"/>
                <a:cs typeface="Comic Sans MS"/>
              </a:rPr>
              <a:t>at index</a:t>
            </a:r>
            <a:r>
              <a:rPr sz="700" spc="-8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i.</a:t>
            </a:r>
            <a:endParaRPr sz="700" dirty="0">
              <a:latin typeface="Comic Sans MS"/>
              <a:cs typeface="Comic Sans MS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4688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361754"/>
            <a:ext cx="12941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Concrete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607614"/>
            <a:ext cx="1862747" cy="906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6966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3589549"/>
            <a:ext cx="3681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Should </a:t>
            </a:r>
            <a:r>
              <a:rPr sz="1200" spc="10" dirty="0">
                <a:latin typeface="Arial"/>
                <a:cs typeface="Arial"/>
              </a:rPr>
              <a:t>not increment </a:t>
            </a:r>
            <a:r>
              <a:rPr sz="1200" spc="15" dirty="0">
                <a:latin typeface="Courier" charset="0"/>
                <a:cs typeface="Courier" charset="0"/>
              </a:rPr>
              <a:t>i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when an element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removed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52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Removing</a:t>
            </a:r>
            <a:r>
              <a:rPr spc="-60" dirty="0"/>
              <a:t> </a:t>
            </a:r>
            <a:r>
              <a:rPr spc="100" dirty="0"/>
              <a:t>Matches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18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74110"/>
            <a:ext cx="8947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Pseudocode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31168"/>
            <a:ext cx="5588000" cy="55118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344424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mic Sans MS"/>
                <a:cs typeface="Comic Sans MS"/>
              </a:rPr>
              <a:t>If the element </a:t>
            </a:r>
            <a:r>
              <a:rPr sz="700" spc="15" dirty="0">
                <a:latin typeface="Comic Sans MS"/>
                <a:cs typeface="Comic Sans MS"/>
              </a:rPr>
              <a:t>at index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matches the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condition  </a:t>
            </a:r>
            <a:r>
              <a:rPr sz="700" spc="20" dirty="0">
                <a:latin typeface="Comic Sans MS"/>
                <a:cs typeface="Comic Sans MS"/>
              </a:rPr>
              <a:t>Remove the</a:t>
            </a:r>
            <a:r>
              <a:rPr sz="700" spc="-5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element.</a:t>
            </a:r>
            <a:endParaRPr sz="700">
              <a:latin typeface="Comic Sans MS"/>
              <a:cs typeface="Comic Sans MS"/>
            </a:endParaRPr>
          </a:p>
          <a:p>
            <a:pPr marL="43815" marR="4989195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Else  </a:t>
            </a:r>
            <a:r>
              <a:rPr sz="700" spc="20" dirty="0">
                <a:latin typeface="Comic Sans MS"/>
                <a:cs typeface="Comic Sans MS"/>
              </a:rPr>
              <a:t>Increment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i.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4621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539148"/>
            <a:ext cx="23856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while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803181"/>
            <a:ext cx="5588000" cy="145860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i =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while (i &lt;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words.size())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String word = words.get(i);  if (word.length() &lt;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4)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words.remove(i);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else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82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Choosing </a:t>
            </a:r>
            <a:r>
              <a:rPr spc="45" dirty="0"/>
              <a:t>Between </a:t>
            </a:r>
            <a:r>
              <a:rPr spc="80" dirty="0"/>
              <a:t>Array </a:t>
            </a:r>
            <a:r>
              <a:rPr spc="105" dirty="0"/>
              <a:t>Lists and</a:t>
            </a:r>
            <a:r>
              <a:rPr spc="-28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748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4920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0410"/>
            <a:ext cx="5282565" cy="168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For most programming </a:t>
            </a:r>
            <a:r>
              <a:rPr sz="1200" spc="10" dirty="0">
                <a:latin typeface="Arial"/>
                <a:cs typeface="Arial"/>
              </a:rPr>
              <a:t>tasks, array lists are easier to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than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293370" marR="3319779">
              <a:lnSpc>
                <a:spcPct val="1301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Array lists can grow and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shrink.  Arrays have a nicer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syntax.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If the size of a collection never changes, use an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array.</a:t>
            </a:r>
            <a:endParaRPr sz="950">
              <a:latin typeface="Arial"/>
              <a:cs typeface="Arial"/>
            </a:endParaRPr>
          </a:p>
          <a:p>
            <a:pPr marL="293370" marR="5080">
              <a:lnSpc>
                <a:spcPct val="110800"/>
              </a:lnSpc>
              <a:spcBef>
                <a:spcPts val="219"/>
              </a:spcBef>
            </a:pPr>
            <a:r>
              <a:rPr sz="950" spc="-5" dirty="0">
                <a:latin typeface="Arial"/>
                <a:cs typeface="Arial"/>
              </a:rPr>
              <a:t>If you collect a long sequence of primitive type values and you are concerned about efficiency,  use an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array.</a:t>
            </a:r>
            <a:endParaRPr sz="95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395"/>
              </a:spcBef>
            </a:pPr>
            <a:r>
              <a:rPr sz="950" spc="-5" dirty="0">
                <a:latin typeface="Arial"/>
                <a:cs typeface="Arial"/>
              </a:rPr>
              <a:t>Otherwise, use an array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list.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-65" dirty="0"/>
              <a:t> </a:t>
            </a:r>
            <a:r>
              <a:rPr spc="114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3125520" cy="2225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32032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4613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371245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9705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2217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96144"/>
            <a:ext cx="452437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using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39200"/>
              </a:lnSpc>
              <a:spcBef>
                <a:spcPts val="25"/>
              </a:spcBef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for traversing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learn </a:t>
            </a:r>
            <a:r>
              <a:rPr sz="1200" spc="15" dirty="0">
                <a:latin typeface="Arial"/>
                <a:cs typeface="Arial"/>
              </a:rPr>
              <a:t>common </a:t>
            </a:r>
            <a:r>
              <a:rPr sz="1200" spc="10" dirty="0">
                <a:latin typeface="Arial"/>
                <a:cs typeface="Arial"/>
              </a:rPr>
              <a:t>algorithms for processing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work </a:t>
            </a:r>
            <a:r>
              <a:rPr sz="1200" spc="10" dirty="0">
                <a:latin typeface="Arial"/>
                <a:cs typeface="Arial"/>
              </a:rPr>
              <a:t>with two-dimensional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To understand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concept </a:t>
            </a:r>
            <a:r>
              <a:rPr sz="1200" spc="10" dirty="0">
                <a:latin typeface="Arial"/>
                <a:cs typeface="Arial"/>
              </a:rPr>
              <a:t>of regression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42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Choosing </a:t>
            </a:r>
            <a:r>
              <a:rPr spc="45" dirty="0"/>
              <a:t>Between </a:t>
            </a:r>
            <a:r>
              <a:rPr spc="80" dirty="0"/>
              <a:t>Array </a:t>
            </a:r>
            <a:r>
              <a:rPr spc="105" dirty="0"/>
              <a:t>Lists and</a:t>
            </a:r>
            <a:r>
              <a:rPr spc="-28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709977" y="730897"/>
            <a:ext cx="5775145" cy="3383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72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81" y="4746322"/>
            <a:ext cx="5588000" cy="505459"/>
          </a:xfrm>
          <a:custGeom>
            <a:avLst/>
            <a:gdLst/>
            <a:ahLst/>
            <a:cxnLst/>
            <a:rect l="l" t="t" r="r" b="b"/>
            <a:pathLst>
              <a:path w="5588000" h="505460">
                <a:moveTo>
                  <a:pt x="0" y="0"/>
                </a:moveTo>
                <a:lnTo>
                  <a:pt x="5587864" y="0"/>
                </a:lnTo>
                <a:lnTo>
                  <a:pt x="5587864" y="505421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081" y="4746322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505421"/>
                </a:moveTo>
                <a:lnTo>
                  <a:pt x="0" y="0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section_7/</a:t>
            </a:r>
            <a:r>
              <a:rPr spc="65" dirty="0">
                <a:solidFill>
                  <a:srgbClr val="000080"/>
                </a:solidFill>
                <a:hlinkClick r:id="rId2"/>
              </a:rPr>
              <a:t>LargestInArrayList.java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141" y="2032138"/>
            <a:ext cx="69278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Read inputs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067" y="2273035"/>
            <a:ext cx="296418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19"/>
              </a:lnSpc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"Please enter values, Q to quit:"</a:t>
            </a:r>
            <a:r>
              <a:rPr sz="700" spc="5" dirty="0">
                <a:latin typeface="Courier New"/>
                <a:cs typeface="Courier New"/>
              </a:rPr>
              <a:t>);  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79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(in.hasNextDouble())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values.add(in.nextDouble());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141" y="2994841"/>
            <a:ext cx="1126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Find the largest value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067" y="3230151"/>
            <a:ext cx="2147570" cy="85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values.get(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i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5" dirty="0">
                <a:latin typeface="Courier New"/>
                <a:cs typeface="Courier New"/>
              </a:rPr>
              <a:t>; i &lt; values.size();</a:t>
            </a:r>
            <a:r>
              <a:rPr sz="70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i++)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5" dirty="0">
                <a:latin typeface="Courier New"/>
                <a:cs typeface="Courier New"/>
              </a:rPr>
              <a:t>(values.get(i) &gt;</a:t>
            </a:r>
            <a:r>
              <a:rPr sz="700" spc="-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largest)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154940" algn="ctr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values.get(i);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4961" y="760608"/>
            <a:ext cx="4159885" cy="376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870" indent="-163195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0504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java.util.ArrayList;</a:t>
            </a:r>
            <a:endParaRPr sz="700">
              <a:latin typeface="Courier New"/>
              <a:cs typeface="Courier New"/>
            </a:endParaRPr>
          </a:p>
          <a:p>
            <a:pPr marL="229870" indent="-163195">
              <a:lnSpc>
                <a:spcPts val="825"/>
              </a:lnSpc>
              <a:buClr>
                <a:srgbClr val="0073FF"/>
              </a:buClr>
              <a:buFont typeface="Courier New"/>
              <a:buAutoNum type="arabicPlain"/>
              <a:tabLst>
                <a:tab pos="230504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0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990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sequence of values and prints them, marking the largest</a:t>
            </a: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value.</a:t>
            </a: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7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LargestInArrayList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5" dirty="0">
                <a:latin typeface="Courier New"/>
                <a:cs typeface="Courier New"/>
              </a:rPr>
              <a:t>ArrayList&lt;Double&gt; values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ArrayList&lt;Double&gt;();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067" y="4166828"/>
            <a:ext cx="1749425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Print </a:t>
            </a:r>
            <a:r>
              <a:rPr sz="850" spc="5" dirty="0">
                <a:solidFill>
                  <a:srgbClr val="0073FF"/>
                </a:solidFill>
                <a:latin typeface="Times New Roman"/>
                <a:cs typeface="Times New Roman"/>
              </a:rPr>
              <a:t>all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values, marking the largest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element :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6149" y="709993"/>
            <a:ext cx="111619" cy="383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9163" y="709985"/>
            <a:ext cx="118604" cy="3006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705" y="4500712"/>
            <a:ext cx="2065020" cy="946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Program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0355" marR="508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Please enter values, Q to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quit:  35 80 115 44.5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</a:t>
            </a:r>
            <a:endParaRPr sz="700" dirty="0">
              <a:latin typeface="Courier" charset="0"/>
              <a:cs typeface="Courier" charset="0"/>
            </a:endParaRPr>
          </a:p>
          <a:p>
            <a:pPr marL="12700">
              <a:lnSpc>
                <a:spcPts val="830"/>
              </a:lnSpc>
            </a:pPr>
            <a:r>
              <a:rPr lang="en-US" sz="700" spc="20" dirty="0">
                <a:latin typeface="Courier" charset="0"/>
                <a:cs typeface="Courier" charset="0"/>
              </a:rPr>
              <a:t>     </a:t>
            </a:r>
            <a:r>
              <a:rPr sz="700" spc="20" dirty="0">
                <a:latin typeface="Courier" charset="0"/>
                <a:cs typeface="Courier" charset="0"/>
              </a:rPr>
              <a:t>35</a:t>
            </a:r>
            <a:r>
              <a:rPr lang="en-US" sz="700" spc="20" dirty="0">
                <a:latin typeface="Courier" charset="0"/>
                <a:cs typeface="Courier" charset="0"/>
              </a:rPr>
              <a:t> 80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ts val="830"/>
              </a:lnSpc>
            </a:pPr>
            <a:r>
              <a:rPr lang="en-US" sz="700" spc="20" dirty="0">
                <a:latin typeface="Courier" charset="0"/>
                <a:cs typeface="Courier" charset="0"/>
              </a:rPr>
              <a:t>     115 &lt;== largest</a:t>
            </a:r>
            <a:r>
              <a:rPr lang="en-US" sz="700" spc="-30" dirty="0">
                <a:latin typeface="Courier" charset="0"/>
                <a:cs typeface="Courier" charset="0"/>
              </a:rPr>
              <a:t> </a:t>
            </a:r>
            <a:r>
              <a:rPr lang="en-US" sz="700" spc="20" dirty="0">
                <a:latin typeface="Courier" charset="0"/>
                <a:cs typeface="Courier" charset="0"/>
              </a:rPr>
              <a:t>value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700" spc="20" dirty="0">
                <a:latin typeface="Courier" charset="0"/>
                <a:cs typeface="Courier" charset="0"/>
              </a:rPr>
              <a:t>     44.5</a:t>
            </a:r>
            <a:endParaRPr lang="en-US"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626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0726"/>
            <a:ext cx="5850255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of integers that contains the </a:t>
            </a:r>
            <a:r>
              <a:rPr sz="1000" spc="5" dirty="0">
                <a:latin typeface="Arial"/>
                <a:cs typeface="Arial"/>
              </a:rPr>
              <a:t>first five </a:t>
            </a:r>
            <a:r>
              <a:rPr sz="1000" spc="10" dirty="0">
                <a:latin typeface="Arial"/>
                <a:cs typeface="Arial"/>
              </a:rPr>
              <a:t>prime numbers </a:t>
            </a:r>
            <a:r>
              <a:rPr sz="1000" spc="5" dirty="0">
                <a:latin typeface="Arial"/>
                <a:cs typeface="Arial"/>
              </a:rPr>
              <a:t>(2, </a:t>
            </a:r>
            <a:r>
              <a:rPr sz="1000" spc="10" dirty="0">
                <a:latin typeface="Arial"/>
                <a:cs typeface="Arial"/>
              </a:rPr>
              <a:t>3, 5, 7, and 11).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74452"/>
            <a:ext cx="5588000" cy="72096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53492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ArrayList&lt;Integer&gt; primes = new ArrayList&lt;Integer&gt;();  primes.add(2);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46812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primes.add(3);  primes.add(5);  primes.add(7);  primes.add(11);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22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4325"/>
            <a:ext cx="602361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declared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35, write a loop to </a:t>
            </a:r>
            <a:r>
              <a:rPr sz="1000" spc="5" dirty="0">
                <a:latin typeface="Arial"/>
                <a:cs typeface="Arial"/>
              </a:rPr>
              <a:t>print its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reverse order,  starting with the </a:t>
            </a:r>
            <a:r>
              <a:rPr sz="1000" spc="5" dirty="0">
                <a:latin typeface="Arial"/>
                <a:cs typeface="Arial"/>
              </a:rPr>
              <a:t>last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321526"/>
            <a:ext cx="5588000" cy="4783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primes.size() - 1; i &gt;= 0; i--)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System.out.println(primes.get(i));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52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3648"/>
            <a:ext cx="40773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the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5" dirty="0">
                <a:latin typeface="Arial"/>
                <a:cs typeface="Arial"/>
              </a:rPr>
              <a:t>names </a:t>
            </a:r>
            <a:r>
              <a:rPr sz="1000" spc="10" dirty="0">
                <a:latin typeface="Arial"/>
                <a:cs typeface="Arial"/>
              </a:rPr>
              <a:t>contain after the following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statements?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7402"/>
            <a:ext cx="5999480" cy="49308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368427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 = new ArrayList&lt;String&gt;;  names.add("Bob");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5002530">
              <a:lnSpc>
                <a:spcPts val="710"/>
              </a:lnSpc>
              <a:spcBef>
                <a:spcPts val="25"/>
              </a:spcBef>
            </a:pPr>
            <a:r>
              <a:rPr sz="600" spc="5" dirty="0">
                <a:latin typeface="Courier" charset="0"/>
                <a:cs typeface="Courier" charset="0"/>
              </a:rPr>
              <a:t>names.add(0, "Ann");  names.remove(1);  names.add("Cal");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1503286"/>
            <a:ext cx="171386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"Ann"</a:t>
            </a:r>
            <a:r>
              <a:rPr sz="1200" spc="15" dirty="0">
                <a:latin typeface="Arial"/>
                <a:cs typeface="Arial"/>
              </a:rPr>
              <a:t>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"Cal"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12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247"/>
            <a:ext cx="22034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wrong with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code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snippet?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1001"/>
            <a:ext cx="5999480" cy="22377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481457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names;  names.add(Bob);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1224817"/>
            <a:ext cx="37363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names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variable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been </a:t>
            </a:r>
            <a:r>
              <a:rPr sz="1200" spc="10" dirty="0">
                <a:latin typeface="Arial"/>
                <a:cs typeface="Arial"/>
              </a:rPr>
              <a:t>initialized.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4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3547"/>
            <a:ext cx="441071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method that appends the elements of one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another: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867301"/>
            <a:ext cx="5999480" cy="66749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public void append(ArrayList&lt;String&gt; target, ArrayList&lt;String&gt;</a:t>
            </a:r>
            <a:r>
              <a:rPr sz="600" spc="1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source)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0; i &lt; source.size();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target.add(source.get(i));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05" y="1626250"/>
            <a:ext cx="410717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contents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names1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names2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after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statements?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630" y="1836980"/>
            <a:ext cx="5999480" cy="67262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 marR="3543300">
              <a:lnSpc>
                <a:spcPct val="100000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names1 = new ArrayList&lt;String&gt;();  names1.add("Emily");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5002530">
              <a:lnSpc>
                <a:spcPts val="710"/>
              </a:lnSpc>
              <a:spcBef>
                <a:spcPts val="25"/>
              </a:spcBef>
            </a:pPr>
            <a:r>
              <a:rPr sz="600" spc="5" dirty="0">
                <a:latin typeface="Courier" charset="0"/>
                <a:cs typeface="Courier" charset="0"/>
              </a:rPr>
              <a:t>names1.add("Bob");  names1.add("Cindy");</a:t>
            </a:r>
            <a:endParaRPr sz="600" dirty="0">
              <a:latin typeface="Courier" charset="0"/>
              <a:cs typeface="Courier" charset="0"/>
            </a:endParaRPr>
          </a:p>
          <a:p>
            <a:pPr marL="40005" marR="3543300">
              <a:lnSpc>
                <a:spcPts val="710"/>
              </a:lnSpc>
              <a:spcBef>
                <a:spcPts val="5"/>
              </a:spcBef>
            </a:pPr>
            <a:r>
              <a:rPr sz="600" spc="5" dirty="0">
                <a:latin typeface="Courier" charset="0"/>
                <a:cs typeface="Courier" charset="0"/>
              </a:rPr>
              <a:t>ArrayList&lt;String&gt; names2 = new ArrayList&lt;String&gt;();  names2.add("Dave");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690"/>
              </a:lnSpc>
            </a:pPr>
            <a:r>
              <a:rPr sz="600" spc="5" dirty="0">
                <a:latin typeface="Courier" charset="0"/>
                <a:cs typeface="Courier" charset="0"/>
              </a:rPr>
              <a:t>append(names1,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names2);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059" y="2647266"/>
            <a:ext cx="518477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names1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</a:t>
            </a:r>
            <a:r>
              <a:rPr sz="1200" spc="15" dirty="0">
                <a:latin typeface="Courier" charset="0"/>
                <a:cs typeface="Courier" charset="0"/>
              </a:rPr>
              <a:t>"Emily"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"Bob"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"Cindy"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5" dirty="0">
                <a:latin typeface="Courier" charset="0"/>
                <a:cs typeface="Courier" charset="0"/>
              </a:rPr>
              <a:t>"Dave"</a:t>
            </a:r>
            <a:r>
              <a:rPr sz="1200" spc="15" dirty="0">
                <a:latin typeface="Arial"/>
                <a:cs typeface="Arial"/>
              </a:rPr>
              <a:t>; </a:t>
            </a:r>
            <a:r>
              <a:rPr sz="1200" spc="15" dirty="0">
                <a:latin typeface="Courier" charset="0"/>
                <a:cs typeface="Courier" charset="0"/>
              </a:rPr>
              <a:t>names2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Arial"/>
                <a:cs typeface="Arial"/>
              </a:rPr>
              <a:t>contains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"Dave"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30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146"/>
            <a:ext cx="606044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you want to store the </a:t>
            </a:r>
            <a:r>
              <a:rPr sz="1000" spc="15" dirty="0">
                <a:latin typeface="Arial"/>
                <a:cs typeface="Arial"/>
              </a:rPr>
              <a:t>names </a:t>
            </a:r>
            <a:r>
              <a:rPr sz="1000" spc="10" dirty="0">
                <a:latin typeface="Arial"/>
                <a:cs typeface="Arial"/>
              </a:rPr>
              <a:t>of the weekdays. Should you use an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or an array of seven  strings?</a:t>
            </a:r>
            <a:endParaRPr sz="1000" dirty="0">
              <a:latin typeface="Arial"/>
              <a:cs typeface="Arial"/>
            </a:endParaRPr>
          </a:p>
          <a:p>
            <a:pPr marL="247015" marR="871219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Because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weekdays </a:t>
            </a:r>
            <a:r>
              <a:rPr sz="1200" spc="10" dirty="0">
                <a:latin typeface="Arial"/>
                <a:cs typeface="Arial"/>
              </a:rPr>
              <a:t>doesn’t </a:t>
            </a:r>
            <a:r>
              <a:rPr sz="1200" spc="15" dirty="0">
                <a:latin typeface="Arial"/>
                <a:cs typeface="Arial"/>
              </a:rPr>
              <a:t>change, </a:t>
            </a:r>
            <a:r>
              <a:rPr sz="1200" spc="10" dirty="0">
                <a:latin typeface="Arial"/>
                <a:cs typeface="Arial"/>
              </a:rPr>
              <a:t>there 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no  disadvantage </a:t>
            </a:r>
            <a:r>
              <a:rPr sz="1200" spc="10" dirty="0">
                <a:latin typeface="Arial"/>
                <a:cs typeface="Arial"/>
              </a:rPr>
              <a:t>to using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is easier 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initialize: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530607"/>
            <a:ext cx="5588000" cy="38164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69875" marR="2930525" indent="-22606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String[] weekdayNames = { "Monday", "Tuesday",  "Wednesday", "Thursday", “Friday”,  "Saturday", "Sunday"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932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0421"/>
            <a:ext cx="613092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ch07/section_7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directory of your source code contains an alternate implementation of the problem  solution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To 7.1 on page 330. Compare the array and array </a:t>
            </a:r>
            <a:r>
              <a:rPr sz="1000" spc="5" dirty="0">
                <a:latin typeface="Arial"/>
                <a:cs typeface="Arial"/>
              </a:rPr>
              <a:t>list </a:t>
            </a:r>
            <a:r>
              <a:rPr sz="1000" spc="10" dirty="0">
                <a:latin typeface="Arial"/>
                <a:cs typeface="Arial"/>
              </a:rPr>
              <a:t>implementations. 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the  primary advantage of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latter?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Reading </a:t>
            </a:r>
            <a:r>
              <a:rPr sz="1200" spc="10" dirty="0">
                <a:latin typeface="Arial"/>
                <a:cs typeface="Arial"/>
              </a:rPr>
              <a:t>inputs into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easier.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92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Regression</a:t>
            </a:r>
            <a:r>
              <a:rPr spc="-15" dirty="0"/>
              <a:t> </a:t>
            </a:r>
            <a:r>
              <a:rPr spc="105" dirty="0"/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05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3171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2898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73501"/>
            <a:ext cx="567118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Test </a:t>
            </a:r>
            <a:r>
              <a:rPr sz="1200" b="1" spc="10" dirty="0">
                <a:latin typeface="Arial"/>
                <a:cs typeface="Arial"/>
              </a:rPr>
              <a:t>suite: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set of tests for </a:t>
            </a:r>
            <a:r>
              <a:rPr sz="1200" spc="15" dirty="0">
                <a:latin typeface="Arial"/>
                <a:cs typeface="Arial"/>
              </a:rPr>
              <a:t>repeated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b="1" spc="15" dirty="0">
                <a:latin typeface="Arial"/>
                <a:cs typeface="Arial"/>
              </a:rPr>
              <a:t>Cycling: </a:t>
            </a:r>
            <a:r>
              <a:rPr sz="1200" spc="15" dirty="0">
                <a:latin typeface="Arial"/>
                <a:cs typeface="Arial"/>
              </a:rPr>
              <a:t>bug </a:t>
            </a:r>
            <a:r>
              <a:rPr sz="1200" spc="10" dirty="0">
                <a:latin typeface="Arial"/>
                <a:cs typeface="Arial"/>
              </a:rPr>
              <a:t>that is fixed but </a:t>
            </a:r>
            <a:r>
              <a:rPr sz="1200" spc="15" dirty="0">
                <a:latin typeface="Arial"/>
                <a:cs typeface="Arial"/>
              </a:rPr>
              <a:t>reappears </a:t>
            </a:r>
            <a:r>
              <a:rPr sz="1200" spc="10" dirty="0">
                <a:latin typeface="Arial"/>
                <a:cs typeface="Arial"/>
              </a:rPr>
              <a:t>in later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versions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b="1" spc="15" dirty="0">
                <a:latin typeface="Arial"/>
                <a:cs typeface="Arial"/>
              </a:rPr>
              <a:t>Regression </a:t>
            </a:r>
            <a:r>
              <a:rPr sz="1200" b="1" spc="10" dirty="0">
                <a:latin typeface="Arial"/>
                <a:cs typeface="Arial"/>
              </a:rPr>
              <a:t>testing: </a:t>
            </a:r>
            <a:r>
              <a:rPr sz="1200" spc="10" dirty="0">
                <a:latin typeface="Arial"/>
                <a:cs typeface="Arial"/>
              </a:rPr>
              <a:t>involves repeating previously run tests to </a:t>
            </a:r>
            <a:r>
              <a:rPr sz="1200" spc="15" dirty="0">
                <a:latin typeface="Arial"/>
                <a:cs typeface="Arial"/>
              </a:rPr>
              <a:t>ensure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known  </a:t>
            </a:r>
            <a:r>
              <a:rPr sz="1200" spc="10" dirty="0">
                <a:latin typeface="Arial"/>
                <a:cs typeface="Arial"/>
              </a:rPr>
              <a:t>failures of prior versions </a:t>
            </a:r>
            <a:r>
              <a:rPr sz="1200" spc="15" dirty="0">
                <a:latin typeface="Arial"/>
                <a:cs typeface="Arial"/>
              </a:rPr>
              <a:t>do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appear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new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versions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0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7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6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458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3109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7783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619409"/>
            <a:ext cx="5493385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678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stores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</a:t>
            </a:r>
            <a:r>
              <a:rPr sz="1200" spc="15" dirty="0">
                <a:latin typeface="Arial"/>
                <a:cs typeface="Arial"/>
              </a:rPr>
              <a:t>whose </a:t>
            </a:r>
            <a:r>
              <a:rPr sz="1200" spc="10" dirty="0">
                <a:latin typeface="Arial"/>
                <a:cs typeface="Arial"/>
              </a:rPr>
              <a:t>size </a:t>
            </a:r>
            <a:r>
              <a:rPr sz="1200" spc="15" dirty="0">
                <a:latin typeface="Arial"/>
                <a:cs typeface="Arial"/>
              </a:rPr>
              <a:t>can change. 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can grow and </a:t>
            </a:r>
            <a:r>
              <a:rPr sz="1200" spc="10" dirty="0">
                <a:latin typeface="Arial"/>
                <a:cs typeface="Arial"/>
              </a:rPr>
              <a:t>shrink </a:t>
            </a:r>
            <a:r>
              <a:rPr sz="1200" spc="15" dirty="0">
                <a:latin typeface="Arial"/>
                <a:cs typeface="Arial"/>
              </a:rPr>
              <a:t>as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80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ArrayList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 supplies </a:t>
            </a:r>
            <a:r>
              <a:rPr sz="1200" spc="15" dirty="0">
                <a:latin typeface="Arial"/>
                <a:cs typeface="Arial"/>
              </a:rPr>
              <a:t>methods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many common </a:t>
            </a:r>
            <a:r>
              <a:rPr sz="1200" spc="10" dirty="0">
                <a:latin typeface="Arial"/>
                <a:cs typeface="Arial"/>
              </a:rPr>
              <a:t>tasks, </a:t>
            </a:r>
            <a:r>
              <a:rPr sz="1200" spc="15" dirty="0">
                <a:latin typeface="Arial"/>
                <a:cs typeface="Arial"/>
              </a:rPr>
              <a:t>such as </a:t>
            </a:r>
            <a:r>
              <a:rPr sz="1200" spc="10" dirty="0">
                <a:latin typeface="Arial"/>
                <a:cs typeface="Arial"/>
              </a:rPr>
              <a:t>inserting  </a:t>
            </a:r>
            <a:r>
              <a:rPr sz="1200" spc="15" dirty="0">
                <a:latin typeface="Arial"/>
                <a:cs typeface="Arial"/>
              </a:rPr>
              <a:t>and removing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expands </a:t>
            </a:r>
            <a:r>
              <a:rPr sz="1200" spc="10" dirty="0">
                <a:latin typeface="Arial"/>
                <a:cs typeface="Arial"/>
              </a:rPr>
              <a:t>to hold </a:t>
            </a:r>
            <a:r>
              <a:rPr sz="1200" spc="15" dirty="0">
                <a:latin typeface="Arial"/>
                <a:cs typeface="Arial"/>
              </a:rPr>
              <a:t>as many elements as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4635" y="1909965"/>
            <a:ext cx="1437182" cy="209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52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Regression </a:t>
            </a:r>
            <a:r>
              <a:rPr spc="105" dirty="0"/>
              <a:t>Testing </a:t>
            </a:r>
            <a:r>
              <a:rPr spc="-114" dirty="0"/>
              <a:t>- </a:t>
            </a:r>
            <a:r>
              <a:rPr spc="114" dirty="0"/>
              <a:t>Two</a:t>
            </a:r>
            <a:r>
              <a:rPr spc="-15" dirty="0"/>
              <a:t> </a:t>
            </a:r>
            <a:r>
              <a:rPr spc="100" dirty="0"/>
              <a:t>Approaches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114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3660"/>
            <a:ext cx="47942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200" spc="15" dirty="0">
                <a:latin typeface="Arial"/>
                <a:cs typeface="Arial"/>
              </a:rPr>
              <a:t>Organize a </a:t>
            </a:r>
            <a:r>
              <a:rPr sz="1200" spc="10" dirty="0">
                <a:latin typeface="Arial"/>
                <a:cs typeface="Arial"/>
              </a:rPr>
              <a:t>suite of test with multiple tester classes: </a:t>
            </a:r>
            <a:r>
              <a:rPr sz="1200" spc="15" dirty="0">
                <a:latin typeface="Courier" charset="0"/>
                <a:cs typeface="Courier" charset="0"/>
              </a:rPr>
              <a:t>ScoreTester1</a:t>
            </a:r>
            <a:r>
              <a:rPr sz="1200" spc="15" dirty="0">
                <a:latin typeface="Arial"/>
                <a:cs typeface="Arial"/>
              </a:rPr>
              <a:t>,  </a:t>
            </a:r>
            <a:r>
              <a:rPr sz="1200" spc="15" dirty="0">
                <a:latin typeface="Courier" charset="0"/>
                <a:cs typeface="Courier" charset="0"/>
              </a:rPr>
              <a:t>ScoreTester2</a:t>
            </a:r>
            <a:r>
              <a:rPr sz="1200" spc="15" dirty="0">
                <a:latin typeface="Arial"/>
                <a:cs typeface="Arial"/>
              </a:rPr>
              <a:t>,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154371"/>
            <a:ext cx="5588000" cy="137242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class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ScoreTester1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static void main(String[] args)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38201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Student fred = new Student(100);  fred.addScore(10);  fred.addScore(20);  fred.addScore(5);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202628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System.out.println("Final score: " + fred.finalScore());  System.out.println("Expected: 30");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8670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759933"/>
            <a:ext cx="425577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Provide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generic tester,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feed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inputs </a:t>
            </a:r>
            <a:r>
              <a:rPr sz="1200" spc="15" dirty="0">
                <a:latin typeface="Arial"/>
                <a:cs typeface="Arial"/>
              </a:rPr>
              <a:t>from </a:t>
            </a:r>
            <a:r>
              <a:rPr sz="1200" spc="10" dirty="0">
                <a:latin typeface="Arial"/>
                <a:cs typeface="Arial"/>
              </a:rPr>
              <a:t>multiple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82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B4D6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section_8/</a:t>
            </a:r>
            <a:r>
              <a:rPr spc="50" dirty="0">
                <a:solidFill>
                  <a:srgbClr val="000080"/>
                </a:solidFill>
                <a:hlinkClick r:id="rId2"/>
              </a:rPr>
              <a:t>ScoreTester.java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961" y="677871"/>
            <a:ext cx="361759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Generic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tester: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71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ScoreTester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expected =</a:t>
            </a:r>
            <a:r>
              <a:rPr sz="700" spc="1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in.nextDouble();</a:t>
            </a:r>
            <a:endParaRPr sz="700">
              <a:latin typeface="Courier New"/>
              <a:cs typeface="Courier New"/>
            </a:endParaRPr>
          </a:p>
          <a:p>
            <a:pPr marL="556260" indent="-489584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Student fred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Student(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</a:t>
            </a:r>
            <a:r>
              <a:rPr sz="700" spc="-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(in.hasNextDouble())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1945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</a:t>
            </a:r>
            <a:r>
              <a:rPr sz="70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(!fred.addScore(in.nextDouble()))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2009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883285" indent="-870585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883919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"Too many</a:t>
            </a:r>
            <a:r>
              <a:rPr sz="700" spc="2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scores."</a:t>
            </a:r>
            <a:r>
              <a:rPr sz="700" spc="5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883285" indent="-870585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4"/>
              <a:tabLst>
                <a:tab pos="883919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72009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556260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8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"Final score: " </a:t>
            </a:r>
            <a:r>
              <a:rPr sz="700" spc="5" dirty="0">
                <a:latin typeface="Courier New"/>
                <a:cs typeface="Courier New"/>
              </a:rPr>
              <a:t>+</a:t>
            </a:r>
            <a:r>
              <a:rPr sz="700" spc="7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fred.finalScore());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8"/>
              <a:tabLst>
                <a:tab pos="556895" algn="l"/>
              </a:tabLst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"Expected: " </a:t>
            </a:r>
            <a:r>
              <a:rPr sz="700" spc="5" dirty="0">
                <a:latin typeface="Courier New"/>
                <a:cs typeface="Courier New"/>
              </a:rPr>
              <a:t>+</a:t>
            </a:r>
            <a:r>
              <a:rPr sz="700" spc="4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expected);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	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71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Input </a:t>
            </a:r>
            <a:r>
              <a:rPr spc="105" dirty="0"/>
              <a:t>and </a:t>
            </a:r>
            <a:r>
              <a:rPr spc="90" dirty="0"/>
              <a:t>Output</a:t>
            </a:r>
            <a:r>
              <a:rPr spc="-160" dirty="0"/>
              <a:t> </a:t>
            </a:r>
            <a:r>
              <a:rPr spc="55" dirty="0"/>
              <a:t>Redirection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3416" y="681437"/>
            <a:ext cx="270256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b="1" spc="80" dirty="0">
                <a:latin typeface="Tahoma"/>
                <a:cs typeface="Tahoma"/>
              </a:rPr>
              <a:t>Section_8/</a:t>
            </a:r>
            <a:r>
              <a:rPr sz="1850" b="1" spc="80" dirty="0">
                <a:latin typeface="Comic Sans MS"/>
                <a:cs typeface="Comic Sans MS"/>
              </a:rPr>
              <a:t>input1.txt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770" y="1104760"/>
            <a:ext cx="5497195" cy="4783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20</a:t>
            </a:r>
            <a:endParaRPr sz="700" dirty="0">
              <a:latin typeface="Courier" charset="0"/>
              <a:cs typeface="Courier" charset="0"/>
            </a:endParaRPr>
          </a:p>
          <a:p>
            <a:pPr marL="4699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5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198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12738"/>
            <a:ext cx="336994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Type </a:t>
            </a:r>
            <a:r>
              <a:rPr sz="1200" spc="10" dirty="0">
                <a:latin typeface="Arial"/>
                <a:cs typeface="Arial"/>
              </a:rPr>
              <a:t>the following </a:t>
            </a:r>
            <a:r>
              <a:rPr sz="1200" spc="15" dirty="0">
                <a:latin typeface="Arial"/>
                <a:cs typeface="Arial"/>
              </a:rPr>
              <a:t>command </a:t>
            </a:r>
            <a:r>
              <a:rPr sz="1200" spc="10" dirty="0">
                <a:latin typeface="Arial"/>
                <a:cs typeface="Arial"/>
              </a:rPr>
              <a:t>into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shell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window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Input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redirection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7125" y="2200009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java ScoreTester &lt;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input1.txt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25732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466158"/>
            <a:ext cx="99821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Program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Run: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2730194"/>
            <a:ext cx="5588000" cy="2628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score: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Expected: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5071" y="32150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107960"/>
            <a:ext cx="13112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Output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redirection: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081" y="3365020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java ScoreTester &lt; input1.txt &gt;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output1.txt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31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0440"/>
            <a:ext cx="5988050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you modified the code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a method.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do you want to repeat tests that already passed with  the previous version of the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code?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is possible to introduce errors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0" dirty="0">
                <a:latin typeface="Arial"/>
                <a:cs typeface="Arial"/>
              </a:rPr>
              <a:t>modifying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code.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3261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6739"/>
            <a:ext cx="608901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Suppose a customer of your program finds an error. What action should you take beyond </a:t>
            </a:r>
            <a:r>
              <a:rPr sz="1000" spc="5" dirty="0">
                <a:latin typeface="Arial"/>
                <a:cs typeface="Arial"/>
              </a:rPr>
              <a:t>fixing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error?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Add a </a:t>
            </a:r>
            <a:r>
              <a:rPr sz="1200" spc="10" dirty="0">
                <a:latin typeface="Arial"/>
                <a:cs typeface="Arial"/>
              </a:rPr>
              <a:t>test </a:t>
            </a:r>
            <a:r>
              <a:rPr sz="1200" spc="15" dirty="0">
                <a:latin typeface="Arial"/>
                <a:cs typeface="Arial"/>
              </a:rPr>
              <a:t>case </a:t>
            </a:r>
            <a:r>
              <a:rPr sz="1200" spc="10" dirty="0">
                <a:latin typeface="Arial"/>
                <a:cs typeface="Arial"/>
              </a:rPr>
              <a:t>to the test suite that verifies that the error 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fixed.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2621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7.44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7315"/>
            <a:ext cx="568833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doesn't the </a:t>
            </a:r>
            <a:r>
              <a:rPr sz="1000" spc="15" dirty="0">
                <a:latin typeface="Courier" charset="0"/>
                <a:cs typeface="Courier" charset="0"/>
              </a:rPr>
              <a:t>ScoreTester</a:t>
            </a:r>
            <a:r>
              <a:rPr sz="1000" spc="-36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program contain prompts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inputs?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no human </a:t>
            </a:r>
            <a:r>
              <a:rPr sz="1200" spc="10" dirty="0">
                <a:latin typeface="Arial"/>
                <a:cs typeface="Arial"/>
              </a:rPr>
              <a:t>user </a:t>
            </a:r>
            <a:r>
              <a:rPr sz="1200" spc="15" dirty="0">
                <a:latin typeface="Arial"/>
                <a:cs typeface="Arial"/>
              </a:rPr>
              <a:t>who would see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prompts because </a:t>
            </a:r>
            <a:r>
              <a:rPr sz="1200" spc="10" dirty="0">
                <a:latin typeface="Arial"/>
                <a:cs typeface="Arial"/>
              </a:rPr>
              <a:t>input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is  provided </a:t>
            </a:r>
            <a:r>
              <a:rPr sz="1200" spc="15" dirty="0">
                <a:latin typeface="Arial"/>
                <a:cs typeface="Arial"/>
              </a:rPr>
              <a:t>from a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file.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63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24A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7.4 </a:t>
            </a:r>
            <a:r>
              <a:rPr spc="80" dirty="0"/>
              <a:t>Array</a:t>
            </a:r>
            <a:r>
              <a:rPr spc="-65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884"/>
            <a:ext cx="5274310" cy="2609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93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45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7521"/>
            <a:ext cx="22923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strings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44577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ArrayList&lt;String&gt; names = new</a:t>
            </a:r>
            <a:r>
              <a:rPr sz="700" spc="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ArrayList&lt;String&gt;();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42941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322347"/>
            <a:ext cx="13544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use 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58637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java.util.ArrayList;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19665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2246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859508"/>
            <a:ext cx="393382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" charset="0"/>
                <a:cs typeface="Courier" charset="0"/>
              </a:rPr>
              <a:t>ArrayList</a:t>
            </a:r>
            <a:r>
              <a:rPr sz="1200" spc="-4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5" dirty="0">
                <a:latin typeface="Arial"/>
                <a:cs typeface="Arial"/>
              </a:rPr>
              <a:t>generic class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Angle </a:t>
            </a:r>
            <a:r>
              <a:rPr sz="1200" spc="10" dirty="0">
                <a:latin typeface="Arial"/>
                <a:cs typeface="Arial"/>
              </a:rPr>
              <a:t>brackets </a:t>
            </a:r>
            <a:r>
              <a:rPr sz="1200" spc="15" dirty="0">
                <a:latin typeface="Arial"/>
                <a:cs typeface="Arial"/>
              </a:rPr>
              <a:t>denote a </a:t>
            </a:r>
            <a:r>
              <a:rPr sz="1200" b="1" spc="15" dirty="0">
                <a:latin typeface="Arial"/>
                <a:cs typeface="Arial"/>
              </a:rPr>
              <a:t>type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parameter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Replace </a:t>
            </a:r>
            <a:r>
              <a:rPr sz="950" spc="-10" dirty="0">
                <a:latin typeface="Courier" charset="0"/>
                <a:cs typeface="Courier" charset="0"/>
              </a:rPr>
              <a:t>String</a:t>
            </a:r>
            <a:r>
              <a:rPr sz="950" spc="-34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with any other class to get a different array list type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53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1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5328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8097"/>
            <a:ext cx="446024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Courier" charset="0"/>
                <a:cs typeface="Courier" charset="0"/>
              </a:rPr>
              <a:t>ArrayList&lt;String&gt;</a:t>
            </a:r>
            <a:r>
              <a:rPr sz="1200" spc="-36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constructed,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size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add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an </a:t>
            </a:r>
            <a:r>
              <a:rPr sz="1200" spc="10" dirty="0">
                <a:latin typeface="Arial"/>
                <a:cs typeface="Arial"/>
              </a:rPr>
              <a:t>object to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array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210245"/>
            <a:ext cx="5588000" cy="3624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2367915">
              <a:lnSpc>
                <a:spcPct val="146500"/>
              </a:lnSpc>
              <a:spcBef>
                <a:spcPts val="180"/>
              </a:spcBef>
            </a:pPr>
            <a:r>
              <a:rPr sz="500" spc="5" dirty="0">
                <a:latin typeface="Courier" charset="0"/>
                <a:cs typeface="Courier" charset="0"/>
              </a:rPr>
              <a:t>names.add("Emily"); // Now names has size 1 and element "Emily"  names.add("Bob"); // Now names has size 2 and elements "Emily", "Bob"  names.add("Cindy"); // names has size 3 and elements "Emily", "Bob", and</a:t>
            </a:r>
            <a:r>
              <a:rPr sz="500" spc="2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"Cindy"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8136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706609"/>
            <a:ext cx="39109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size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gives the current size of the array </a:t>
            </a:r>
            <a:r>
              <a:rPr sz="1200" spc="5" dirty="0">
                <a:latin typeface="Arial"/>
                <a:cs typeface="Arial"/>
              </a:rPr>
              <a:t>list.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Size is </a:t>
            </a:r>
            <a:r>
              <a:rPr sz="950" spc="-10" dirty="0">
                <a:latin typeface="Arial"/>
                <a:cs typeface="Arial"/>
              </a:rPr>
              <a:t>now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3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251821"/>
            <a:ext cx="5748718" cy="111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5256" y="3471565"/>
            <a:ext cx="34347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17 </a:t>
            </a:r>
            <a:r>
              <a:rPr sz="1200" spc="15" dirty="0">
                <a:latin typeface="Arial"/>
                <a:cs typeface="Arial"/>
              </a:rPr>
              <a:t>Adding an </a:t>
            </a:r>
            <a:r>
              <a:rPr sz="1200" spc="10" dirty="0">
                <a:latin typeface="Arial"/>
                <a:cs typeface="Arial"/>
              </a:rPr>
              <a:t>Array List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with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add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83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146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176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94396"/>
            <a:ext cx="361759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0" dirty="0">
                <a:latin typeface="Arial"/>
                <a:cs typeface="Arial"/>
              </a:rPr>
              <a:t>element,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get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Index starts at</a:t>
            </a:r>
            <a:r>
              <a:rPr sz="950" spc="-9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0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retrieve the </a:t>
            </a:r>
            <a:r>
              <a:rPr sz="1200" spc="15" dirty="0">
                <a:latin typeface="Arial"/>
                <a:cs typeface="Arial"/>
              </a:rPr>
              <a:t>name </a:t>
            </a:r>
            <a:r>
              <a:rPr sz="1200" spc="10" dirty="0">
                <a:latin typeface="Arial"/>
                <a:cs typeface="Arial"/>
              </a:rPr>
              <a:t>with index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2: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67684"/>
            <a:ext cx="5588000" cy="13865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String name = names.get(2); // Gets the third element of the array</a:t>
            </a:r>
            <a:r>
              <a:rPr sz="500" spc="19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list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854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747789"/>
            <a:ext cx="30695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last valid index is </a:t>
            </a:r>
            <a:r>
              <a:rPr sz="1200" spc="15" dirty="0">
                <a:latin typeface="Courier" charset="0"/>
                <a:cs typeface="Courier" charset="0"/>
              </a:rPr>
              <a:t>names.size() -</a:t>
            </a:r>
            <a:r>
              <a:rPr sz="1200" spc="-2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1</a:t>
            </a:r>
            <a:endParaRPr sz="1200" dirty="0">
              <a:latin typeface="Courier" charset="0"/>
              <a:cs typeface="Courier" charset="0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10" dirty="0">
                <a:latin typeface="Arial"/>
                <a:cs typeface="Arial"/>
              </a:rPr>
              <a:t>A common </a:t>
            </a:r>
            <a:r>
              <a:rPr sz="950" spc="-5" dirty="0">
                <a:latin typeface="Arial"/>
                <a:cs typeface="Arial"/>
              </a:rPr>
              <a:t>bounds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error: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5" y="2235056"/>
            <a:ext cx="5106670" cy="23788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int i =</a:t>
            </a:r>
            <a:r>
              <a:rPr sz="650" spc="-3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names.size();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name = names.get(i); //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Error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071" y="27129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2605850"/>
            <a:ext cx="44945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set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 new </a:t>
            </a:r>
            <a:r>
              <a:rPr sz="1200" spc="10" dirty="0">
                <a:latin typeface="Arial"/>
                <a:cs typeface="Arial"/>
              </a:rPr>
              <a:t>value,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set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869882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names.set(2,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"Carolyn");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43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880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1019"/>
            <a:ext cx="51676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5" dirty="0">
                <a:latin typeface="Arial"/>
                <a:cs typeface="Arial"/>
              </a:rPr>
              <a:t>list </a:t>
            </a:r>
            <a:r>
              <a:rPr sz="1200" spc="15" dirty="0">
                <a:latin typeface="Arial"/>
                <a:cs typeface="Arial"/>
              </a:rPr>
              <a:t>has methods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adding and removing elements </a:t>
            </a:r>
            <a:r>
              <a:rPr sz="1200" spc="10" dirty="0">
                <a:latin typeface="Arial"/>
                <a:cs typeface="Arial"/>
              </a:rPr>
              <a:t>in 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middle.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926254"/>
            <a:ext cx="1004630" cy="1248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3437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03225"/>
            <a:ext cx="538480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This statement </a:t>
            </a:r>
            <a:r>
              <a:rPr sz="1200" spc="15" dirty="0">
                <a:latin typeface="Arial"/>
                <a:cs typeface="Arial"/>
              </a:rPr>
              <a:t>adds a new element </a:t>
            </a:r>
            <a:r>
              <a:rPr sz="1200" spc="10" dirty="0">
                <a:latin typeface="Arial"/>
                <a:cs typeface="Arial"/>
              </a:rPr>
              <a:t>at position </a:t>
            </a:r>
            <a:r>
              <a:rPr sz="1200" spc="15" dirty="0">
                <a:latin typeface="Arial"/>
                <a:cs typeface="Arial"/>
              </a:rPr>
              <a:t>1 and moves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with  index </a:t>
            </a:r>
            <a:r>
              <a:rPr sz="1200" spc="15" dirty="0">
                <a:latin typeface="Arial"/>
                <a:cs typeface="Arial"/>
              </a:rPr>
              <a:t>1 </a:t>
            </a:r>
            <a:r>
              <a:rPr sz="1200" spc="10" dirty="0">
                <a:latin typeface="Arial"/>
                <a:cs typeface="Arial"/>
              </a:rPr>
              <a:t>or larger </a:t>
            </a:r>
            <a:r>
              <a:rPr sz="1200" spc="15" dirty="0">
                <a:latin typeface="Arial"/>
                <a:cs typeface="Arial"/>
              </a:rPr>
              <a:t>by one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716983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names.add(1,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"Ann")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30902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983135"/>
            <a:ext cx="3914140" cy="82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remove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method,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removes the element at a given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position</a:t>
            </a:r>
            <a:endParaRPr sz="950">
              <a:latin typeface="Arial"/>
              <a:cs typeface="Arial"/>
            </a:endParaRPr>
          </a:p>
          <a:p>
            <a:pPr marL="293370" marR="5080">
              <a:lnSpc>
                <a:spcPts val="1540"/>
              </a:lnSpc>
              <a:spcBef>
                <a:spcPts val="60"/>
              </a:spcBef>
            </a:pPr>
            <a:r>
              <a:rPr sz="950" spc="-10" dirty="0">
                <a:latin typeface="Arial"/>
                <a:cs typeface="Arial"/>
              </a:rPr>
              <a:t>moves </a:t>
            </a:r>
            <a:r>
              <a:rPr sz="950" spc="-5" dirty="0">
                <a:latin typeface="Arial"/>
                <a:cs typeface="Arial"/>
              </a:rPr>
              <a:t>all elements after the removed element </a:t>
            </a:r>
            <a:r>
              <a:rPr sz="950" spc="-10" dirty="0">
                <a:latin typeface="Arial"/>
                <a:cs typeface="Arial"/>
              </a:rPr>
              <a:t>down </a:t>
            </a:r>
            <a:r>
              <a:rPr sz="950" spc="-5" dirty="0">
                <a:latin typeface="Arial"/>
                <a:cs typeface="Arial"/>
              </a:rPr>
              <a:t>by one position  and reduces the size of the array list by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125" y="3854089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names.remove(1);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5071" y="4227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059" y="4120241"/>
            <a:ext cx="14497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list: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081" y="4384273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System.out.println(names); // Prints [Emily, Bob,</a:t>
            </a:r>
            <a:r>
              <a:rPr sz="700" spc="8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Carolyn]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6736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 </a:t>
            </a:r>
            <a:r>
              <a:rPr spc="105" dirty="0"/>
              <a:t>and </a:t>
            </a:r>
            <a:r>
              <a:rPr spc="140" dirty="0"/>
              <a:t>Using </a:t>
            </a:r>
            <a:r>
              <a:rPr spc="80" dirty="0"/>
              <a:t>Array</a:t>
            </a:r>
            <a:r>
              <a:rPr spc="-280" dirty="0"/>
              <a:t> </a:t>
            </a:r>
            <a:r>
              <a:rPr spc="105" dirty="0"/>
              <a:t>Lists</a:t>
            </a:r>
          </a:p>
        </p:txBody>
      </p:sp>
      <p:sp>
        <p:nvSpPr>
          <p:cNvPr id="4" name="object 4"/>
          <p:cNvSpPr/>
          <p:nvPr/>
        </p:nvSpPr>
        <p:spPr>
          <a:xfrm>
            <a:off x="577429" y="710006"/>
            <a:ext cx="4074337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853" y="3426425"/>
            <a:ext cx="418592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18 </a:t>
            </a:r>
            <a:r>
              <a:rPr sz="1000" spc="10" dirty="0">
                <a:latin typeface="Arial"/>
                <a:cs typeface="Arial"/>
              </a:rPr>
              <a:t>Adding and Removing 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Middle of an Array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2134</Words>
  <Application>Microsoft Office PowerPoint</Application>
  <PresentationFormat>Custom</PresentationFormat>
  <Paragraphs>335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Chapter 7 – Arrays and Array Lists</vt:lpstr>
      <vt:lpstr>Chapter Goals</vt:lpstr>
      <vt:lpstr>Array Lists</vt:lpstr>
      <vt:lpstr>Syntax 7.4 Array Lists</vt:lpstr>
      <vt:lpstr>Declaring and Using Array Lists</vt:lpstr>
      <vt:lpstr>Declaring and Using Array Lists</vt:lpstr>
      <vt:lpstr>Declaring and Using Array Lists</vt:lpstr>
      <vt:lpstr>Declaring and Using Array Lists</vt:lpstr>
      <vt:lpstr>Declaring and Using Array Lists</vt:lpstr>
      <vt:lpstr>Using the Enhanced for Loop with Array Lists</vt:lpstr>
      <vt:lpstr>Copying Array Lists</vt:lpstr>
      <vt:lpstr>Working with Array Lists</vt:lpstr>
      <vt:lpstr>Wrapper Classes</vt:lpstr>
      <vt:lpstr>Wrapper Classes</vt:lpstr>
      <vt:lpstr>Using Array Algorithms with Array Lists</vt:lpstr>
      <vt:lpstr>Storing Input Values in an Array List</vt:lpstr>
      <vt:lpstr>Removing Matches</vt:lpstr>
      <vt:lpstr>Removing Matches</vt:lpstr>
      <vt:lpstr>Choosing Between Array Lists and Arrays</vt:lpstr>
      <vt:lpstr>Choosing Between Array Lists and Arrays</vt:lpstr>
      <vt:lpstr>section_7/LargestInArrayList.java</vt:lpstr>
      <vt:lpstr>Self Check 7.35</vt:lpstr>
      <vt:lpstr>Self Check 7.36</vt:lpstr>
      <vt:lpstr>Self Check 7.37</vt:lpstr>
      <vt:lpstr>Self Check 7.38</vt:lpstr>
      <vt:lpstr>Self Check 7.39</vt:lpstr>
      <vt:lpstr>Self Check 7.40</vt:lpstr>
      <vt:lpstr>Self Check 7.41</vt:lpstr>
      <vt:lpstr>Regression Testing</vt:lpstr>
      <vt:lpstr>Regression Testing - Two Approaches</vt:lpstr>
      <vt:lpstr>section_8/ScoreTester.java</vt:lpstr>
      <vt:lpstr>Input and Output Redirection</vt:lpstr>
      <vt:lpstr>Self Check 7.42</vt:lpstr>
      <vt:lpstr>Self Check 7.43</vt:lpstr>
      <vt:lpstr>Self Check 7.44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Arrays and Array Lists</dc:title>
  <dc:creator>GDonini</dc:creator>
  <cp:lastModifiedBy>Greg</cp:lastModifiedBy>
  <cp:revision>7</cp:revision>
  <dcterms:created xsi:type="dcterms:W3CDTF">2016-01-18T23:25:17Z</dcterms:created>
  <dcterms:modified xsi:type="dcterms:W3CDTF">2020-09-01T09:18:24Z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