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1342" y="545153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8642" y="222745"/>
            <a:ext cx="6177914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6928" y="1197859"/>
            <a:ext cx="5101342" cy="1178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\\localhost\Users\Mili\Downloads\BJ6_LectureSlides\ch09\code\section_3\QuestionDemo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ile:///\\localhost\Users\Mili\Downloads\BJ6_LectureSlides\ch09\code\section_3\ChoiceQuestio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\\localhost\Users\Mili\Downloads\BJ6_LectureSlides\ch09\code\section_4\QuestionDemo3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\\localhost\Users\Mili\Downloads\BJ6_LectureSlides\ch09\code\section_1\Questio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9\code\section_1\QuestionDemo1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80834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Chapter </a:t>
            </a:r>
            <a:r>
              <a:rPr spc="90" dirty="0"/>
              <a:t>9 </a:t>
            </a:r>
            <a:r>
              <a:rPr spc="220" dirty="0"/>
              <a:t>–</a:t>
            </a:r>
            <a:r>
              <a:rPr spc="-155" dirty="0"/>
              <a:t> </a:t>
            </a:r>
            <a:r>
              <a:rPr spc="65" dirty="0"/>
              <a:t>Inheritance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4836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-5" dirty="0"/>
              <a:t>9.2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642" y="708869"/>
            <a:ext cx="589597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What </a:t>
            </a:r>
            <a:r>
              <a:rPr sz="1000" spc="15" dirty="0">
                <a:latin typeface="Arial"/>
                <a:cs typeface="Arial"/>
              </a:rPr>
              <a:t>are the inheritance relationships between classes </a:t>
            </a:r>
            <a:r>
              <a:rPr sz="1000" spc="20" dirty="0">
                <a:latin typeface="Courier" charset="0"/>
                <a:cs typeface="Courier" charset="0"/>
              </a:rPr>
              <a:t>BankAccount</a:t>
            </a:r>
            <a:r>
              <a:rPr sz="1000" spc="20" dirty="0">
                <a:latin typeface="Arial"/>
                <a:cs typeface="Arial"/>
              </a:rPr>
              <a:t>, </a:t>
            </a:r>
            <a:r>
              <a:rPr sz="1000" spc="20" dirty="0">
                <a:latin typeface="Courier" charset="0"/>
                <a:cs typeface="Courier" charset="0"/>
              </a:rPr>
              <a:t>CheckingAccount</a:t>
            </a:r>
            <a:r>
              <a:rPr sz="1000" spc="20" dirty="0">
                <a:latin typeface="Arial"/>
                <a:cs typeface="Arial"/>
              </a:rPr>
              <a:t>,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and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spc="20" dirty="0">
                <a:latin typeface="Courier" charset="0"/>
                <a:cs typeface="Courier" charset="0"/>
              </a:rPr>
              <a:t>SavingsAccount</a:t>
            </a:r>
            <a:r>
              <a:rPr sz="1000" spc="20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 marL="249554" marR="5080">
              <a:lnSpc>
                <a:spcPct val="118500"/>
              </a:lnSpc>
              <a:spcBef>
                <a:spcPts val="495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Courier" charset="0"/>
                <a:cs typeface="Courier" charset="0"/>
              </a:rPr>
              <a:t>CheckingAccount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and </a:t>
            </a:r>
            <a:r>
              <a:rPr sz="1250" spc="-5" dirty="0">
                <a:latin typeface="Courier" charset="0"/>
                <a:cs typeface="Courier" charset="0"/>
              </a:rPr>
              <a:t>SavingsAccount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both inherit from the more  general class</a:t>
            </a:r>
            <a:r>
              <a:rPr sz="1250" spc="-65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BankAccount</a:t>
            </a:r>
            <a:r>
              <a:rPr sz="1250" spc="-5" dirty="0">
                <a:latin typeface="Arial"/>
                <a:cs typeface="Arial"/>
              </a:rPr>
              <a:t>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4277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-5" dirty="0"/>
              <a:t>9.3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642" y="708310"/>
            <a:ext cx="611378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What </a:t>
            </a:r>
            <a:r>
              <a:rPr sz="1000" spc="15" dirty="0">
                <a:latin typeface="Arial"/>
                <a:cs typeface="Arial"/>
              </a:rPr>
              <a:t>are </a:t>
            </a:r>
            <a:r>
              <a:rPr sz="1000" spc="10" dirty="0">
                <a:latin typeface="Arial"/>
                <a:cs typeface="Arial"/>
              </a:rPr>
              <a:t>all </a:t>
            </a:r>
            <a:r>
              <a:rPr sz="1000" spc="15" dirty="0">
                <a:latin typeface="Arial"/>
                <a:cs typeface="Arial"/>
              </a:rPr>
              <a:t>the superclasses of the </a:t>
            </a:r>
            <a:r>
              <a:rPr sz="1000" spc="20" dirty="0">
                <a:latin typeface="Courier" charset="0"/>
                <a:cs typeface="Courier" charset="0"/>
              </a:rPr>
              <a:t>JFrame</a:t>
            </a:r>
            <a:r>
              <a:rPr sz="1000" spc="-26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class? Consult the Java API documentation or Appendix D.</a:t>
            </a:r>
            <a:endParaRPr sz="1000" dirty="0">
              <a:latin typeface="Arial"/>
              <a:cs typeface="Arial"/>
            </a:endParaRPr>
          </a:p>
          <a:p>
            <a:pPr marL="249554" marR="679450">
              <a:lnSpc>
                <a:spcPct val="118500"/>
              </a:lnSpc>
              <a:spcBef>
                <a:spcPts val="495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The classes </a:t>
            </a:r>
            <a:r>
              <a:rPr sz="1250" spc="-5" dirty="0">
                <a:latin typeface="Courier" charset="0"/>
                <a:cs typeface="Courier" charset="0"/>
              </a:rPr>
              <a:t>Frame</a:t>
            </a:r>
            <a:r>
              <a:rPr sz="1250" spc="-5" dirty="0">
                <a:latin typeface="Arial"/>
                <a:cs typeface="Arial"/>
              </a:rPr>
              <a:t>, </a:t>
            </a:r>
            <a:r>
              <a:rPr sz="1250" spc="-5" dirty="0">
                <a:latin typeface="Courier" charset="0"/>
                <a:cs typeface="Courier" charset="0"/>
              </a:rPr>
              <a:t>Window</a:t>
            </a:r>
            <a:r>
              <a:rPr sz="1250" spc="-5" dirty="0">
                <a:latin typeface="Arial"/>
                <a:cs typeface="Arial"/>
              </a:rPr>
              <a:t>, and </a:t>
            </a:r>
            <a:r>
              <a:rPr sz="1250" spc="-5" dirty="0">
                <a:latin typeface="Courier" charset="0"/>
                <a:cs typeface="Courier" charset="0"/>
              </a:rPr>
              <a:t>Component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in the </a:t>
            </a:r>
            <a:r>
              <a:rPr sz="1250" spc="-5" dirty="0">
                <a:latin typeface="Courier" charset="0"/>
                <a:cs typeface="Courier" charset="0"/>
              </a:rPr>
              <a:t>java.awt  package</a:t>
            </a:r>
            <a:r>
              <a:rPr sz="1250" spc="-5" dirty="0">
                <a:latin typeface="Arial"/>
                <a:cs typeface="Arial"/>
              </a:rPr>
              <a:t>, and the class </a:t>
            </a:r>
            <a:r>
              <a:rPr sz="1250" spc="-5" dirty="0">
                <a:latin typeface="Courier" charset="0"/>
                <a:cs typeface="Courier" charset="0"/>
              </a:rPr>
              <a:t>Object </a:t>
            </a:r>
            <a:r>
              <a:rPr sz="1250" spc="-5" dirty="0">
                <a:latin typeface="Arial"/>
                <a:cs typeface="Arial"/>
              </a:rPr>
              <a:t>in the </a:t>
            </a:r>
            <a:r>
              <a:rPr sz="1250" spc="-5" dirty="0">
                <a:latin typeface="Courier" charset="0"/>
                <a:cs typeface="Courier" charset="0"/>
              </a:rPr>
              <a:t>java.lang</a:t>
            </a:r>
            <a:r>
              <a:rPr sz="1250" spc="-43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package.</a:t>
            </a:r>
            <a:endParaRPr sz="12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3845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-5" dirty="0"/>
              <a:t>9.4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259" y="729043"/>
            <a:ext cx="57702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Consider the </a:t>
            </a:r>
            <a:r>
              <a:rPr sz="1000" spc="20" dirty="0">
                <a:latin typeface="Arial"/>
                <a:cs typeface="Arial"/>
              </a:rPr>
              <a:t>method </a:t>
            </a:r>
            <a:r>
              <a:rPr sz="1000" spc="20" dirty="0">
                <a:latin typeface="Courier" charset="0"/>
                <a:cs typeface="Courier" charset="0"/>
              </a:rPr>
              <a:t>doSomething(Car </a:t>
            </a:r>
            <a:r>
              <a:rPr sz="1000" spc="15" dirty="0">
                <a:latin typeface="Courier" charset="0"/>
                <a:cs typeface="Courier" charset="0"/>
              </a:rPr>
              <a:t>c)</a:t>
            </a:r>
            <a:r>
              <a:rPr sz="1000" spc="15" dirty="0">
                <a:latin typeface="Arial"/>
                <a:cs typeface="Arial"/>
              </a:rPr>
              <a:t>. </a:t>
            </a:r>
            <a:r>
              <a:rPr sz="1000" spc="10" dirty="0">
                <a:latin typeface="Arial"/>
                <a:cs typeface="Arial"/>
              </a:rPr>
              <a:t>List all </a:t>
            </a:r>
            <a:r>
              <a:rPr sz="1000" spc="15" dirty="0">
                <a:latin typeface="Arial"/>
                <a:cs typeface="Arial"/>
              </a:rPr>
              <a:t>vehicle classes from Figure </a:t>
            </a:r>
            <a:r>
              <a:rPr sz="1000" spc="20" dirty="0">
                <a:latin typeface="Arial"/>
                <a:cs typeface="Arial"/>
              </a:rPr>
              <a:t>1 whose</a:t>
            </a:r>
            <a:r>
              <a:rPr sz="1000" spc="15" dirty="0">
                <a:latin typeface="Arial"/>
                <a:cs typeface="Arial"/>
              </a:rPr>
              <a:t> objects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i="1" spc="15" dirty="0">
                <a:latin typeface="Arial"/>
                <a:cs typeface="Arial"/>
              </a:rPr>
              <a:t>cannot </a:t>
            </a:r>
            <a:r>
              <a:rPr sz="1000" spc="20" dirty="0">
                <a:latin typeface="Arial"/>
                <a:cs typeface="Arial"/>
              </a:rPr>
              <a:t>be </a:t>
            </a:r>
            <a:r>
              <a:rPr sz="1000" spc="15" dirty="0">
                <a:latin typeface="Arial"/>
                <a:cs typeface="Arial"/>
              </a:rPr>
              <a:t>passed to </a:t>
            </a:r>
            <a:r>
              <a:rPr sz="1000" spc="10" dirty="0">
                <a:latin typeface="Arial"/>
                <a:cs typeface="Arial"/>
              </a:rPr>
              <a:t>this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method.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5432" y="1054100"/>
            <a:ext cx="3012719" cy="2398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5641" y="3582727"/>
            <a:ext cx="254571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Vehicle, Truck,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Motorcycle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3286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-5" dirty="0"/>
              <a:t>9.5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642" y="707320"/>
            <a:ext cx="4549140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Should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class </a:t>
            </a:r>
            <a:r>
              <a:rPr sz="1000" spc="20" dirty="0">
                <a:latin typeface="Courier" charset="0"/>
                <a:cs typeface="Courier" charset="0"/>
              </a:rPr>
              <a:t>Quiz</a:t>
            </a:r>
            <a:r>
              <a:rPr sz="1000" spc="-34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inherit </a:t>
            </a:r>
            <a:r>
              <a:rPr sz="1000" spc="15" dirty="0">
                <a:latin typeface="Arial"/>
                <a:cs typeface="Arial"/>
              </a:rPr>
              <a:t>from the class </a:t>
            </a:r>
            <a:r>
              <a:rPr sz="1000" spc="20" dirty="0">
                <a:latin typeface="Courier" charset="0"/>
                <a:cs typeface="Courier" charset="0"/>
              </a:rPr>
              <a:t>Question</a:t>
            </a:r>
            <a:r>
              <a:rPr sz="1000" spc="20" dirty="0">
                <a:latin typeface="Arial"/>
                <a:cs typeface="Arial"/>
              </a:rPr>
              <a:t>? Why </a:t>
            </a:r>
            <a:r>
              <a:rPr sz="1000" spc="15" dirty="0">
                <a:latin typeface="Arial"/>
                <a:cs typeface="Arial"/>
              </a:rPr>
              <a:t>or </a:t>
            </a: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5" dirty="0">
                <a:latin typeface="Arial"/>
                <a:cs typeface="Arial"/>
              </a:rPr>
              <a:t>not?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15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It shouldn’t. A quiz isn’t a question; it </a:t>
            </a:r>
            <a:r>
              <a:rPr sz="1250" i="1" spc="-5" dirty="0">
                <a:latin typeface="Arial"/>
                <a:cs typeface="Arial"/>
              </a:rPr>
              <a:t>has</a:t>
            </a:r>
            <a:r>
              <a:rPr sz="1250" i="1" spc="2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questions.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2854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Implementing</a:t>
            </a:r>
            <a:r>
              <a:rPr spc="-60" dirty="0"/>
              <a:t> </a:t>
            </a:r>
            <a:r>
              <a:rPr spc="125" dirty="0"/>
              <a:t>Subclasses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15432" y="736600"/>
            <a:ext cx="2109609" cy="1573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29044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3468" y="314787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397" y="35274"/>
                </a:moveTo>
                <a:lnTo>
                  <a:pt x="5876" y="35274"/>
                </a:lnTo>
                <a:lnTo>
                  <a:pt x="0" y="29630"/>
                </a:lnTo>
                <a:lnTo>
                  <a:pt x="0" y="5643"/>
                </a:lnTo>
                <a:lnTo>
                  <a:pt x="5876" y="0"/>
                </a:lnTo>
                <a:lnTo>
                  <a:pt x="29397" y="0"/>
                </a:lnTo>
                <a:lnTo>
                  <a:pt x="35274" y="5643"/>
                </a:lnTo>
                <a:lnTo>
                  <a:pt x="35274" y="29630"/>
                </a:lnTo>
                <a:lnTo>
                  <a:pt x="29397" y="35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3468" y="333835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397" y="35274"/>
                </a:moveTo>
                <a:lnTo>
                  <a:pt x="5876" y="35274"/>
                </a:lnTo>
                <a:lnTo>
                  <a:pt x="0" y="29630"/>
                </a:lnTo>
                <a:lnTo>
                  <a:pt x="0" y="5643"/>
                </a:lnTo>
                <a:lnTo>
                  <a:pt x="5876" y="0"/>
                </a:lnTo>
                <a:lnTo>
                  <a:pt x="29397" y="0"/>
                </a:lnTo>
                <a:lnTo>
                  <a:pt x="35274" y="5643"/>
                </a:lnTo>
                <a:lnTo>
                  <a:pt x="35274" y="29630"/>
                </a:lnTo>
                <a:lnTo>
                  <a:pt x="29397" y="35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3468" y="353589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397" y="35274"/>
                </a:moveTo>
                <a:lnTo>
                  <a:pt x="5876" y="35274"/>
                </a:lnTo>
                <a:lnTo>
                  <a:pt x="0" y="29630"/>
                </a:lnTo>
                <a:lnTo>
                  <a:pt x="0" y="5643"/>
                </a:lnTo>
                <a:lnTo>
                  <a:pt x="5876" y="0"/>
                </a:lnTo>
                <a:lnTo>
                  <a:pt x="29397" y="0"/>
                </a:lnTo>
                <a:lnTo>
                  <a:pt x="35274" y="5643"/>
                </a:lnTo>
                <a:lnTo>
                  <a:pt x="35274" y="29630"/>
                </a:lnTo>
                <a:lnTo>
                  <a:pt x="29397" y="35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110" y="381455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0259" y="2326760"/>
            <a:ext cx="5768975" cy="158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000" spc="15" dirty="0">
                <a:latin typeface="Arial"/>
                <a:cs typeface="Arial"/>
              </a:rPr>
              <a:t>Like the manufacturer of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stretch limo, </a:t>
            </a:r>
            <a:r>
              <a:rPr sz="1000" spc="20" dirty="0">
                <a:latin typeface="Arial"/>
                <a:cs typeface="Arial"/>
              </a:rPr>
              <a:t>who </a:t>
            </a:r>
            <a:r>
              <a:rPr sz="1000" spc="10" dirty="0">
                <a:latin typeface="Arial"/>
                <a:cs typeface="Arial"/>
              </a:rPr>
              <a:t>starts </a:t>
            </a:r>
            <a:r>
              <a:rPr sz="1000" spc="15" dirty="0">
                <a:latin typeface="Arial"/>
                <a:cs typeface="Arial"/>
              </a:rPr>
              <a:t>with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regular car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modifies </a:t>
            </a:r>
            <a:r>
              <a:rPr sz="1000" spc="5" dirty="0">
                <a:latin typeface="Arial"/>
                <a:cs typeface="Arial"/>
              </a:rPr>
              <a:t>it, </a:t>
            </a:r>
            <a:r>
              <a:rPr sz="1000" spc="2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programmer  makes a </a:t>
            </a:r>
            <a:r>
              <a:rPr sz="1000" spc="15" dirty="0">
                <a:latin typeface="Arial"/>
                <a:cs typeface="Arial"/>
              </a:rPr>
              <a:t>subclass by modifying another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class.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To get a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class, implement it as a subclass of </a:t>
            </a:r>
            <a:r>
              <a:rPr sz="1250" spc="-5" dirty="0">
                <a:latin typeface="Courier" charset="0"/>
                <a:cs typeface="Courier" charset="0"/>
              </a:rPr>
              <a:t>Question</a:t>
            </a:r>
            <a:endParaRPr sz="1250" dirty="0">
              <a:latin typeface="Courier" charset="0"/>
              <a:cs typeface="Courier" charset="0"/>
            </a:endParaRPr>
          </a:p>
          <a:p>
            <a:pPr marL="401955">
              <a:lnSpc>
                <a:spcPct val="100000"/>
              </a:lnSpc>
              <a:spcBef>
                <a:spcPts val="745"/>
              </a:spcBef>
            </a:pPr>
            <a:r>
              <a:rPr sz="950" dirty="0">
                <a:latin typeface="Arial"/>
                <a:cs typeface="Arial"/>
              </a:rPr>
              <a:t>Specify what makes the subclass different from its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superclass.</a:t>
            </a:r>
          </a:p>
          <a:p>
            <a:pPr marL="401955" marR="300355">
              <a:lnSpc>
                <a:spcPts val="1560"/>
              </a:lnSpc>
              <a:spcBef>
                <a:spcPts val="60"/>
              </a:spcBef>
            </a:pPr>
            <a:r>
              <a:rPr sz="950" dirty="0">
                <a:latin typeface="Arial"/>
                <a:cs typeface="Arial"/>
              </a:rPr>
              <a:t>Subclass objects automatically have the instance variables that are declared in 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superclass.  Only declare instance variables that are not part of the superclass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objects.</a:t>
            </a:r>
          </a:p>
          <a:p>
            <a:pPr marL="117475">
              <a:lnSpc>
                <a:spcPct val="100000"/>
              </a:lnSpc>
              <a:spcBef>
                <a:spcPts val="605"/>
              </a:spcBef>
            </a:pPr>
            <a:r>
              <a:rPr sz="1250" spc="-5" dirty="0">
                <a:latin typeface="Arial"/>
                <a:cs typeface="Arial"/>
              </a:rPr>
              <a:t>A subclass inherits all methods that it does not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override.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1" name="object 2"/>
          <p:cNvSpPr>
            <a:spLocks noChangeAspect="1"/>
          </p:cNvSpPr>
          <p:nvPr/>
        </p:nvSpPr>
        <p:spPr>
          <a:xfrm>
            <a:off x="985296" y="3945822"/>
            <a:ext cx="739967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1981200" y="4827608"/>
            <a:ext cx="499237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r>
              <a:rPr sz="1250" b="1" spc="-5" dirty="0">
                <a:latin typeface="Arial"/>
                <a:cs typeface="Arial"/>
              </a:rPr>
              <a:t>Figure 4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 is a Subclass of the </a:t>
            </a:r>
            <a:r>
              <a:rPr sz="1250" spc="-5" dirty="0">
                <a:latin typeface="Courier" charset="0"/>
                <a:cs typeface="Courier" charset="0"/>
              </a:rPr>
              <a:t>Question</a:t>
            </a:r>
            <a:endParaRPr sz="1250" dirty="0">
              <a:latin typeface="Courier" charset="0"/>
              <a:cs typeface="Courier" charset="0"/>
            </a:endParaRPr>
          </a:p>
          <a:p>
            <a:pPr marL="12700">
              <a:lnSpc>
                <a:spcPts val="1360"/>
              </a:lnSpc>
            </a:pPr>
            <a:r>
              <a:rPr sz="1250" spc="-5" dirty="0">
                <a:latin typeface="Arial"/>
                <a:cs typeface="Arial"/>
              </a:rPr>
              <a:t>Class.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1736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Implementing</a:t>
            </a:r>
            <a:r>
              <a:rPr spc="-60" dirty="0"/>
              <a:t> </a:t>
            </a:r>
            <a:r>
              <a:rPr spc="125" dirty="0"/>
              <a:t>Subclasses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80110" y="8221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107615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10" y="13371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110" y="18098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641" y="645858"/>
            <a:ext cx="5568950" cy="125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87780">
              <a:lnSpc>
                <a:spcPct val="133300"/>
              </a:lnSpc>
            </a:pPr>
            <a:r>
              <a:rPr sz="1250" spc="-5" dirty="0">
                <a:latin typeface="Arial"/>
                <a:cs typeface="Arial"/>
              </a:rPr>
              <a:t>The subclass inherits all public methods from the superclass.  You declare any methods that are new to the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subclass.</a:t>
            </a: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14799"/>
              </a:lnSpc>
              <a:spcBef>
                <a:spcPts val="330"/>
              </a:spcBef>
            </a:pPr>
            <a:r>
              <a:rPr sz="1250" spc="-5" dirty="0">
                <a:latin typeface="Arial"/>
                <a:cs typeface="Arial"/>
              </a:rPr>
              <a:t>You change the implementation of inherited methods if the inherited behavior is  not</a:t>
            </a:r>
            <a:r>
              <a:rPr sz="1250" spc="-7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appropriate.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50" b="1" spc="-5" dirty="0">
                <a:latin typeface="Arial"/>
                <a:cs typeface="Arial"/>
              </a:rPr>
              <a:t>Override a method</a:t>
            </a:r>
            <a:r>
              <a:rPr sz="1250" spc="-5" dirty="0">
                <a:latin typeface="Arial"/>
                <a:cs typeface="Arial"/>
              </a:rPr>
              <a:t>: supply a new implementation for an inherited</a:t>
            </a:r>
            <a:r>
              <a:rPr sz="1250" spc="1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method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1304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Implementing</a:t>
            </a:r>
            <a:r>
              <a:rPr spc="-60" dirty="0"/>
              <a:t> </a:t>
            </a:r>
            <a:r>
              <a:rPr spc="125" dirty="0"/>
              <a:t>Subclasses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80110" y="11392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14002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10" y="16612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0259" y="726503"/>
            <a:ext cx="5750560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ChoiceQuestion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object</a:t>
            </a:r>
            <a:r>
              <a:rPr sz="1000" spc="10" dirty="0">
                <a:latin typeface="Arial"/>
                <a:cs typeface="Arial"/>
              </a:rPr>
              <a:t> differs </a:t>
            </a:r>
            <a:r>
              <a:rPr sz="1000" spc="15" dirty="0">
                <a:latin typeface="Arial"/>
                <a:cs typeface="Arial"/>
              </a:rPr>
              <a:t>from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Question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object</a:t>
            </a:r>
            <a:r>
              <a:rPr sz="1000" spc="10" dirty="0">
                <a:latin typeface="Arial"/>
                <a:cs typeface="Arial"/>
              </a:rPr>
              <a:t> in </a:t>
            </a:r>
            <a:r>
              <a:rPr sz="1000" spc="15" dirty="0">
                <a:latin typeface="Arial"/>
                <a:cs typeface="Arial"/>
              </a:rPr>
              <a:t>three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ways:</a:t>
            </a:r>
            <a:endParaRPr sz="1000" dirty="0">
              <a:latin typeface="Arial"/>
              <a:cs typeface="Arial"/>
            </a:endParaRPr>
          </a:p>
          <a:p>
            <a:pPr marL="117475" marR="2032000">
              <a:lnSpc>
                <a:spcPct val="137000"/>
              </a:lnSpc>
              <a:spcBef>
                <a:spcPts val="605"/>
              </a:spcBef>
            </a:pPr>
            <a:r>
              <a:rPr sz="1250" spc="-5" dirty="0">
                <a:latin typeface="Arial"/>
                <a:cs typeface="Arial"/>
              </a:rPr>
              <a:t>Its objects store the various choices for the answer.  There is a method for adding answer</a:t>
            </a:r>
            <a:r>
              <a:rPr sz="1250" spc="-2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choices.</a:t>
            </a:r>
            <a:endParaRPr sz="1250" dirty="0">
              <a:latin typeface="Arial"/>
              <a:cs typeface="Arial"/>
            </a:endParaRPr>
          </a:p>
          <a:p>
            <a:pPr marL="117475" marR="5080">
              <a:lnSpc>
                <a:spcPct val="114799"/>
              </a:lnSpc>
              <a:spcBef>
                <a:spcPts val="330"/>
              </a:spcBef>
            </a:pPr>
            <a:r>
              <a:rPr sz="1250" spc="-5" dirty="0">
                <a:latin typeface="Arial"/>
                <a:cs typeface="Arial"/>
              </a:rPr>
              <a:t>The display method of the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38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 shows these choices so that  the respondent can choose one of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them.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0745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Implementing</a:t>
            </a:r>
            <a:r>
              <a:rPr spc="-60" dirty="0"/>
              <a:t> </a:t>
            </a:r>
            <a:r>
              <a:rPr spc="125" dirty="0"/>
              <a:t>Subclasses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80110" y="8282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641" y="715359"/>
            <a:ext cx="489013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The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39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 needs to spell out the three differences: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734" y="976399"/>
            <a:ext cx="5573395" cy="1289496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296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public class ChoiceQuestion extends</a:t>
            </a:r>
            <a:r>
              <a:rPr sz="500" spc="4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Question</a:t>
            </a:r>
            <a:endParaRPr sz="5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85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3830" marR="3395979">
              <a:lnSpc>
                <a:spcPct val="148100"/>
              </a:lnSpc>
            </a:pPr>
            <a:r>
              <a:rPr sz="500" spc="10" dirty="0">
                <a:latin typeface="Courier" charset="0"/>
                <a:cs typeface="Courier" charset="0"/>
              </a:rPr>
              <a:t>// This instance variable is added to the subclass  private ArrayList&lt;String&gt;</a:t>
            </a:r>
            <a:r>
              <a:rPr sz="500" spc="1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choices;</a:t>
            </a:r>
            <a:endParaRPr sz="5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// This method is added to the</a:t>
            </a:r>
            <a:r>
              <a:rPr sz="500" spc="1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subclass</a:t>
            </a:r>
            <a:endParaRPr sz="500" dirty="0">
              <a:latin typeface="Courier" charset="0"/>
              <a:cs typeface="Courier" charset="0"/>
            </a:endParaRPr>
          </a:p>
          <a:p>
            <a:pPr marL="163830">
              <a:lnSpc>
                <a:spcPct val="100000"/>
              </a:lnSpc>
              <a:spcBef>
                <a:spcPts val="285"/>
              </a:spcBef>
            </a:pPr>
            <a:r>
              <a:rPr sz="500" spc="10" dirty="0">
                <a:latin typeface="Courier" charset="0"/>
                <a:cs typeface="Courier" charset="0"/>
              </a:rPr>
              <a:t>public void addChoice(String choice, boolean correct) { . . .</a:t>
            </a:r>
            <a:r>
              <a:rPr sz="500" spc="8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 marL="163830" marR="3275965">
              <a:lnSpc>
                <a:spcPct val="148100"/>
              </a:lnSpc>
              <a:spcBef>
                <a:spcPts val="315"/>
              </a:spcBef>
            </a:pPr>
            <a:r>
              <a:rPr sz="500" spc="10" dirty="0">
                <a:latin typeface="Courier" charset="0"/>
                <a:cs typeface="Courier" charset="0"/>
              </a:rPr>
              <a:t>// This method overrides a method from the superclass  public void display() { . . .</a:t>
            </a:r>
            <a:r>
              <a:rPr sz="500" spc="-1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285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110" y="24931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641" y="2380303"/>
            <a:ext cx="54527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The </a:t>
            </a:r>
            <a:r>
              <a:rPr sz="1250" spc="-5" dirty="0">
                <a:latin typeface="Courier" charset="0"/>
                <a:cs typeface="Courier" charset="0"/>
              </a:rPr>
              <a:t>extends</a:t>
            </a:r>
            <a:r>
              <a:rPr sz="1250" spc="-36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reserved word indicates that a class inherits from a superclass.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Implementing</a:t>
            </a:r>
            <a:r>
              <a:rPr spc="-60" dirty="0"/>
              <a:t> </a:t>
            </a:r>
            <a:r>
              <a:rPr spc="125" dirty="0"/>
              <a:t>Subclasses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278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641" y="714927"/>
            <a:ext cx="3025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UML of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46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and </a:t>
            </a:r>
            <a:r>
              <a:rPr sz="1250" spc="-5" dirty="0">
                <a:latin typeface="Courier" charset="0"/>
                <a:cs typeface="Courier" charset="0"/>
              </a:rPr>
              <a:t>Question</a:t>
            </a:r>
            <a:endParaRPr sz="12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1267" y="941222"/>
            <a:ext cx="1700390" cy="2405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0259" y="3516490"/>
            <a:ext cx="5738495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000" b="1" spc="15" dirty="0">
                <a:latin typeface="Arial"/>
                <a:cs typeface="Arial"/>
              </a:rPr>
              <a:t>Figure </a:t>
            </a:r>
            <a:r>
              <a:rPr sz="1000" b="1" spc="20" dirty="0">
                <a:latin typeface="Arial"/>
                <a:cs typeface="Arial"/>
              </a:rPr>
              <a:t>5 </a:t>
            </a: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20" dirty="0">
                <a:latin typeface="Courier" charset="0"/>
                <a:cs typeface="Courier" charset="0"/>
              </a:rPr>
              <a:t>ChoiceQuestion</a:t>
            </a:r>
            <a:r>
              <a:rPr sz="1000" spc="-36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Class </a:t>
            </a:r>
            <a:r>
              <a:rPr sz="1000" spc="20" dirty="0">
                <a:latin typeface="Arial"/>
                <a:cs typeface="Arial"/>
              </a:rPr>
              <a:t>Adds an </a:t>
            </a:r>
            <a:r>
              <a:rPr sz="1000" spc="15" dirty="0">
                <a:latin typeface="Arial"/>
                <a:cs typeface="Arial"/>
              </a:rPr>
              <a:t>Instance Variable </a:t>
            </a:r>
            <a:r>
              <a:rPr sz="1000" spc="20" dirty="0">
                <a:latin typeface="Arial"/>
                <a:cs typeface="Arial"/>
              </a:rPr>
              <a:t>and a </a:t>
            </a:r>
            <a:r>
              <a:rPr sz="1000" spc="15" dirty="0">
                <a:latin typeface="Arial"/>
                <a:cs typeface="Arial"/>
              </a:rPr>
              <a:t>Method,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Overrides </a:t>
            </a:r>
            <a:r>
              <a:rPr sz="1000" spc="20" dirty="0">
                <a:latin typeface="Arial"/>
                <a:cs typeface="Arial"/>
              </a:rPr>
              <a:t>a  Method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>
                <a:solidFill>
                  <a:srgbClr val="125859"/>
                </a:solidFill>
              </a:rPr>
              <a:t>Syntax </a:t>
            </a:r>
            <a:r>
              <a:rPr spc="-5" dirty="0">
                <a:solidFill>
                  <a:srgbClr val="125859"/>
                </a:solidFill>
              </a:rPr>
              <a:t>9.1 </a:t>
            </a:r>
            <a:r>
              <a:rPr spc="125" dirty="0"/>
              <a:t>Subclass</a:t>
            </a:r>
            <a:r>
              <a:rPr spc="-35" dirty="0"/>
              <a:t> </a:t>
            </a:r>
            <a:r>
              <a:rPr spc="80" dirty="0"/>
              <a:t>Declaration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15432" y="736600"/>
            <a:ext cx="6371167" cy="285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80338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Chapter</a:t>
            </a:r>
            <a:r>
              <a:rPr spc="-55" dirty="0"/>
              <a:t> </a:t>
            </a:r>
            <a:r>
              <a:rPr spc="125"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715432" y="736600"/>
            <a:ext cx="3443109" cy="3379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4365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10" y="46262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110" y="48802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110" y="51483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5641" y="4252372"/>
            <a:ext cx="4961890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To learn about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inheritance</a:t>
            </a:r>
            <a:endParaRPr sz="1250" dirty="0">
              <a:latin typeface="Arial"/>
              <a:cs typeface="Arial"/>
            </a:endParaRPr>
          </a:p>
          <a:p>
            <a:pPr marL="12700" marR="5080">
              <a:lnSpc>
                <a:spcPct val="133300"/>
              </a:lnSpc>
              <a:spcBef>
                <a:spcPts val="55"/>
              </a:spcBef>
            </a:pPr>
            <a:r>
              <a:rPr sz="1250" spc="-5" dirty="0">
                <a:latin typeface="Arial"/>
                <a:cs typeface="Arial"/>
              </a:rPr>
              <a:t>To implement subclasses that inherit and override superclass methods  To understand the concept of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polymorphism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50" spc="-5" dirty="0">
                <a:latin typeface="Arial"/>
                <a:cs typeface="Arial"/>
              </a:rPr>
              <a:t>To be familiar with the common superclass </a:t>
            </a:r>
            <a:r>
              <a:rPr sz="1250" spc="-5" dirty="0">
                <a:latin typeface="Courier" charset="0"/>
                <a:cs typeface="Courier" charset="0"/>
              </a:rPr>
              <a:t>Object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and its methods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Implementing</a:t>
            </a:r>
            <a:r>
              <a:rPr spc="-60" dirty="0"/>
              <a:t> </a:t>
            </a:r>
            <a:r>
              <a:rPr spc="125" dirty="0"/>
              <a:t>Subclasses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268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641" y="713937"/>
            <a:ext cx="19735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A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47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object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1267" y="941209"/>
            <a:ext cx="4332109" cy="130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10" y="24423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641" y="2329497"/>
            <a:ext cx="397002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You can call the inherited methods on a subclass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object: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734" y="2597591"/>
            <a:ext cx="5573395" cy="161583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choiceQuestion.setAnswer("2");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110" y="29785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110" y="32466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110" y="37334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5641" y="2865666"/>
            <a:ext cx="5417185" cy="118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The private instance variables of the superclass are</a:t>
            </a:r>
            <a:r>
              <a:rPr sz="1250" spc="3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inaccessible.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50" spc="-5" dirty="0">
                <a:latin typeface="Arial"/>
                <a:cs typeface="Arial"/>
              </a:rPr>
              <a:t>The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38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methods cannot directly access the instance variable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50" spc="-5" dirty="0">
                <a:latin typeface="Courier" charset="0"/>
                <a:cs typeface="Courier" charset="0"/>
              </a:rPr>
              <a:t>answer</a:t>
            </a:r>
            <a:r>
              <a:rPr sz="1250" spc="-5" dirty="0">
                <a:latin typeface="Arial"/>
                <a:cs typeface="Arial"/>
              </a:rPr>
              <a:t>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methods must use the public interface of the </a:t>
            </a:r>
            <a:r>
              <a:rPr sz="1250" spc="-5" dirty="0">
                <a:latin typeface="Courier" charset="0"/>
                <a:cs typeface="Courier" charset="0"/>
              </a:rPr>
              <a:t>Question</a:t>
            </a:r>
            <a:endParaRPr sz="12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50" spc="-5" dirty="0">
                <a:latin typeface="Arial"/>
                <a:cs typeface="Arial"/>
              </a:rPr>
              <a:t>class to access its private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data.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Implementing</a:t>
            </a:r>
            <a:r>
              <a:rPr spc="-60" dirty="0"/>
              <a:t> </a:t>
            </a:r>
            <a:r>
              <a:rPr spc="125" dirty="0"/>
              <a:t>Subclasses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262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641" y="713378"/>
            <a:ext cx="249936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Adding a new method:</a:t>
            </a:r>
            <a:r>
              <a:rPr sz="1250" spc="-60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addChoice</a:t>
            </a:r>
            <a:endParaRPr sz="12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734" y="974416"/>
            <a:ext cx="5573395" cy="1235075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void addChoice(String choice, boolean</a:t>
            </a:r>
            <a:r>
              <a:rPr sz="750" spc="3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correct)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 marR="4199890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choices.add(choice);  if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(correct)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5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67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// Convert choices.size() to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string</a:t>
            </a:r>
            <a:endParaRPr sz="750" dirty="0">
              <a:latin typeface="Courier" charset="0"/>
              <a:cs typeface="Courier" charset="0"/>
            </a:endParaRPr>
          </a:p>
          <a:p>
            <a:pPr marL="386715" marR="2771775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String choiceString = "" + choices.size();  setAnswer(choiceString);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55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110" y="237833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110" y="26464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110" y="29145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5641" y="2187911"/>
            <a:ext cx="5591175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700"/>
              </a:lnSpc>
            </a:pPr>
            <a:r>
              <a:rPr sz="1250" spc="-5" dirty="0">
                <a:latin typeface="Courier" charset="0"/>
                <a:cs typeface="Courier" charset="0"/>
              </a:rPr>
              <a:t>addChoice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can not just access the </a:t>
            </a:r>
            <a:r>
              <a:rPr sz="1250" spc="-5" dirty="0">
                <a:latin typeface="Courier" charset="0"/>
                <a:cs typeface="Courier" charset="0"/>
              </a:rPr>
              <a:t>answer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variable in the superclass:  It must use the </a:t>
            </a:r>
            <a:r>
              <a:rPr sz="1250" spc="-5" dirty="0">
                <a:latin typeface="Courier" charset="0"/>
                <a:cs typeface="Courier" charset="0"/>
              </a:rPr>
              <a:t>setAnswer</a:t>
            </a:r>
            <a:r>
              <a:rPr sz="1250" spc="-45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50" spc="-5" dirty="0">
                <a:latin typeface="Arial"/>
                <a:cs typeface="Arial"/>
              </a:rPr>
              <a:t>Invoke </a:t>
            </a:r>
            <a:r>
              <a:rPr sz="1250" spc="-5" dirty="0">
                <a:latin typeface="Courier" charset="0"/>
                <a:cs typeface="Courier" charset="0"/>
              </a:rPr>
              <a:t>setAnswer</a:t>
            </a:r>
            <a:r>
              <a:rPr sz="1250" spc="-43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on the implicit parameter: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734" y="3062652"/>
            <a:ext cx="5573395" cy="161583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setAnswer(choiceString);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641" y="3337782"/>
            <a:ext cx="26289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OR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734" y="3598820"/>
            <a:ext cx="5573395" cy="161583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this.setAnswer(choiceString);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-5" dirty="0"/>
              <a:t>9.6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259" y="721296"/>
            <a:ext cx="5645150" cy="147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000" spc="20" dirty="0">
                <a:latin typeface="Arial"/>
                <a:cs typeface="Arial"/>
              </a:rPr>
              <a:t>Suppose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q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an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object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class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Question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cq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an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object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class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ChoiceQuestion</a:t>
            </a:r>
            <a:r>
              <a:rPr sz="1000" spc="20" dirty="0">
                <a:latin typeface="Arial"/>
                <a:cs typeface="Arial"/>
              </a:rPr>
              <a:t>.  Which </a:t>
            </a:r>
            <a:r>
              <a:rPr sz="1000" spc="15" dirty="0">
                <a:latin typeface="Arial"/>
                <a:cs typeface="Arial"/>
              </a:rPr>
              <a:t>of the following </a:t>
            </a:r>
            <a:r>
              <a:rPr sz="1000" spc="10" dirty="0">
                <a:latin typeface="Arial"/>
                <a:cs typeface="Arial"/>
              </a:rPr>
              <a:t>calls </a:t>
            </a:r>
            <a:r>
              <a:rPr sz="1000" spc="15" dirty="0">
                <a:latin typeface="Arial"/>
                <a:cs typeface="Arial"/>
              </a:rPr>
              <a:t>are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legal?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58750" indent="-146050">
              <a:lnSpc>
                <a:spcPct val="100000"/>
              </a:lnSpc>
              <a:buFont typeface="Arial"/>
              <a:buAutoNum type="alphaLcPeriod"/>
              <a:tabLst>
                <a:tab pos="159385" algn="l"/>
              </a:tabLst>
            </a:pPr>
            <a:r>
              <a:rPr sz="1000" spc="20" dirty="0">
                <a:latin typeface="Courier" charset="0"/>
                <a:cs typeface="Courier" charset="0"/>
              </a:rPr>
              <a:t>q.setAnswer(response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58750" indent="-146050">
              <a:lnSpc>
                <a:spcPct val="100000"/>
              </a:lnSpc>
              <a:spcBef>
                <a:spcPts val="75"/>
              </a:spcBef>
              <a:buFont typeface="Arial"/>
              <a:buAutoNum type="alphaLcPeriod"/>
              <a:tabLst>
                <a:tab pos="159385" algn="l"/>
              </a:tabLst>
            </a:pPr>
            <a:r>
              <a:rPr sz="1000" spc="20" dirty="0">
                <a:latin typeface="Courier" charset="0"/>
                <a:cs typeface="Courier" charset="0"/>
              </a:rPr>
              <a:t>cq.setAnswer(response)</a:t>
            </a:r>
            <a:endParaRPr sz="1000" dirty="0">
              <a:latin typeface="Courier" charset="0"/>
              <a:cs typeface="Courier" charset="0"/>
            </a:endParaRPr>
          </a:p>
          <a:p>
            <a:pPr marL="151130" indent="-138430">
              <a:lnSpc>
                <a:spcPct val="100000"/>
              </a:lnSpc>
              <a:spcBef>
                <a:spcPts val="75"/>
              </a:spcBef>
              <a:buFont typeface="Arial"/>
              <a:buAutoNum type="alphaLcPeriod"/>
              <a:tabLst>
                <a:tab pos="151765" algn="l"/>
              </a:tabLst>
            </a:pPr>
            <a:r>
              <a:rPr sz="1000" spc="20" dirty="0">
                <a:latin typeface="Courier" charset="0"/>
                <a:cs typeface="Courier" charset="0"/>
              </a:rPr>
              <a:t>q.addChoice(choice,</a:t>
            </a:r>
            <a:r>
              <a:rPr sz="1000" spc="-3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true)</a:t>
            </a:r>
            <a:endParaRPr sz="1000" dirty="0">
              <a:latin typeface="Courier" charset="0"/>
              <a:cs typeface="Courier" charset="0"/>
            </a:endParaRPr>
          </a:p>
          <a:p>
            <a:pPr marL="158750" indent="-146050">
              <a:lnSpc>
                <a:spcPct val="100000"/>
              </a:lnSpc>
              <a:spcBef>
                <a:spcPts val="75"/>
              </a:spcBef>
              <a:buFont typeface="Arial"/>
              <a:buAutoNum type="alphaLcPeriod"/>
              <a:tabLst>
                <a:tab pos="159385" algn="l"/>
              </a:tabLst>
            </a:pPr>
            <a:r>
              <a:rPr sz="1000" spc="20" dirty="0">
                <a:latin typeface="Courier" charset="0"/>
                <a:cs typeface="Courier" charset="0"/>
              </a:rPr>
              <a:t>cq.addChoice(choice,</a:t>
            </a:r>
            <a:r>
              <a:rPr sz="1000" spc="-3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true)</a:t>
            </a:r>
            <a:endParaRPr sz="10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a, b,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d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-5" dirty="0"/>
              <a:t>9.7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701808"/>
            <a:ext cx="309689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Suppose </a:t>
            </a:r>
            <a:r>
              <a:rPr sz="1000" spc="15" dirty="0">
                <a:latin typeface="Arial"/>
                <a:cs typeface="Arial"/>
              </a:rPr>
              <a:t>the class </a:t>
            </a:r>
            <a:r>
              <a:rPr sz="1000" spc="20" dirty="0">
                <a:latin typeface="Courier" charset="0"/>
                <a:cs typeface="Courier" charset="0"/>
              </a:rPr>
              <a:t>Employee</a:t>
            </a:r>
            <a:r>
              <a:rPr sz="1000" spc="-38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declared as follows: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73" y="902877"/>
            <a:ext cx="5989955" cy="1002030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45"/>
              </a:spcBef>
            </a:pPr>
            <a:r>
              <a:rPr sz="600" spc="10" dirty="0">
                <a:latin typeface="Courier" charset="0"/>
                <a:cs typeface="Courier" charset="0"/>
              </a:rPr>
              <a:t>public class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Employee</a:t>
            </a:r>
            <a:endParaRPr sz="600" dirty="0">
              <a:latin typeface="Courier" charset="0"/>
              <a:cs typeface="Courier" charset="0"/>
            </a:endParaRPr>
          </a:p>
          <a:p>
            <a:pPr marL="40640">
              <a:lnSpc>
                <a:spcPct val="100000"/>
              </a:lnSpc>
            </a:pPr>
            <a:r>
              <a:rPr sz="600" spc="10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3515" marR="4552950">
              <a:lnSpc>
                <a:spcPct val="100000"/>
              </a:lnSpc>
            </a:pPr>
            <a:r>
              <a:rPr sz="600" spc="10" dirty="0">
                <a:latin typeface="Courier" charset="0"/>
                <a:cs typeface="Courier" charset="0"/>
              </a:rPr>
              <a:t>private String name;  private double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baseSalary;</a:t>
            </a:r>
            <a:endParaRPr sz="6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</a:pPr>
            <a:r>
              <a:rPr sz="600" spc="10" dirty="0">
                <a:latin typeface="Courier" charset="0"/>
                <a:cs typeface="Courier" charset="0"/>
              </a:rPr>
              <a:t>public void setName(String newName) { . . .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83515" marR="3267710">
              <a:lnSpc>
                <a:spcPct val="100000"/>
              </a:lnSpc>
            </a:pPr>
            <a:r>
              <a:rPr sz="600" spc="10" dirty="0">
                <a:latin typeface="Courier" charset="0"/>
                <a:cs typeface="Courier" charset="0"/>
              </a:rPr>
              <a:t>public void setBaseSalary(double newSalary) { . . . }  public String getName() { . . .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83515">
              <a:lnSpc>
                <a:spcPct val="100000"/>
              </a:lnSpc>
            </a:pPr>
            <a:r>
              <a:rPr sz="600" spc="10" dirty="0">
                <a:latin typeface="Courier" charset="0"/>
                <a:cs typeface="Courier" charset="0"/>
              </a:rPr>
              <a:t>public double getSalary() { . . .</a:t>
            </a:r>
            <a:r>
              <a:rPr sz="600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640">
              <a:lnSpc>
                <a:spcPct val="100000"/>
              </a:lnSpc>
            </a:pPr>
            <a:r>
              <a:rPr sz="600" spc="10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642" y="1947773"/>
            <a:ext cx="61702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000" spc="15" dirty="0">
                <a:latin typeface="Arial"/>
                <a:cs typeface="Arial"/>
              </a:rPr>
              <a:t>Declare </a:t>
            </a:r>
            <a:r>
              <a:rPr sz="1000" spc="2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 class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Manager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that </a:t>
            </a:r>
            <a:r>
              <a:rPr sz="1000" spc="10" dirty="0">
                <a:latin typeface="Arial"/>
                <a:cs typeface="Arial"/>
              </a:rPr>
              <a:t>inherits</a:t>
            </a:r>
            <a:r>
              <a:rPr sz="1000" spc="15" dirty="0">
                <a:latin typeface="Arial"/>
                <a:cs typeface="Arial"/>
              </a:rPr>
              <a:t> from the class </a:t>
            </a:r>
            <a:r>
              <a:rPr sz="1000" spc="20" dirty="0">
                <a:latin typeface="Courier" charset="0"/>
                <a:cs typeface="Courier" charset="0"/>
              </a:rPr>
              <a:t>Employee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and</a:t>
            </a:r>
            <a:r>
              <a:rPr sz="1000" spc="15" dirty="0">
                <a:latin typeface="Arial"/>
                <a:cs typeface="Arial"/>
              </a:rPr>
              <a:t> adds </a:t>
            </a:r>
            <a:r>
              <a:rPr sz="1000" spc="20" dirty="0">
                <a:latin typeface="Arial"/>
                <a:cs typeface="Arial"/>
              </a:rPr>
              <a:t>an</a:t>
            </a:r>
            <a:r>
              <a:rPr sz="1000" spc="15" dirty="0">
                <a:latin typeface="Arial"/>
                <a:cs typeface="Arial"/>
              </a:rPr>
              <a:t> instance variable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bonus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for  </a:t>
            </a:r>
            <a:r>
              <a:rPr sz="1000" spc="15" dirty="0">
                <a:latin typeface="Arial"/>
                <a:cs typeface="Arial"/>
              </a:rPr>
              <a:t>storing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salary bonus. Omit constructors </a:t>
            </a:r>
            <a:r>
              <a:rPr sz="1000" spc="20" dirty="0">
                <a:latin typeface="Arial"/>
                <a:cs typeface="Arial"/>
              </a:rPr>
              <a:t>and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methods.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15"/>
              </a:spcBef>
            </a:pPr>
            <a:r>
              <a:rPr sz="1250" b="1" spc="-5" dirty="0">
                <a:latin typeface="Arial"/>
                <a:cs typeface="Arial"/>
              </a:rPr>
              <a:t>Answer: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734" y="2617205"/>
            <a:ext cx="5573395" cy="623248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 Manager extends</a:t>
            </a:r>
            <a:r>
              <a:rPr sz="750" spc="-1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Employee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730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private double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bonus;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// Constructors and methods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omitted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-5" dirty="0"/>
              <a:t>9.8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700741"/>
            <a:ext cx="4429760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Which </a:t>
            </a:r>
            <a:r>
              <a:rPr sz="1000" spc="15" dirty="0">
                <a:latin typeface="Arial"/>
                <a:cs typeface="Arial"/>
              </a:rPr>
              <a:t>instance variables does the </a:t>
            </a:r>
            <a:r>
              <a:rPr sz="1000" spc="20" dirty="0">
                <a:latin typeface="Courier" charset="0"/>
                <a:cs typeface="Courier" charset="0"/>
              </a:rPr>
              <a:t>Manager</a:t>
            </a:r>
            <a:r>
              <a:rPr sz="1000" spc="-38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class from Self </a:t>
            </a:r>
            <a:r>
              <a:rPr sz="1000" spc="20" dirty="0">
                <a:latin typeface="Arial"/>
                <a:cs typeface="Arial"/>
              </a:rPr>
              <a:t>Check 7 have?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70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Courier" charset="0"/>
                <a:cs typeface="Courier" charset="0"/>
              </a:rPr>
              <a:t>name</a:t>
            </a:r>
            <a:r>
              <a:rPr sz="1250" spc="-5" dirty="0">
                <a:latin typeface="Arial"/>
                <a:cs typeface="Arial"/>
              </a:rPr>
              <a:t>, </a:t>
            </a:r>
            <a:r>
              <a:rPr sz="1250" spc="-5" dirty="0">
                <a:latin typeface="Courier" charset="0"/>
                <a:cs typeface="Courier" charset="0"/>
              </a:rPr>
              <a:t>baseSalary</a:t>
            </a:r>
            <a:r>
              <a:rPr sz="1250" spc="-5" dirty="0">
                <a:latin typeface="Arial"/>
                <a:cs typeface="Arial"/>
              </a:rPr>
              <a:t>, and</a:t>
            </a:r>
            <a:r>
              <a:rPr sz="1250" spc="-65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bonus</a:t>
            </a:r>
            <a:endParaRPr sz="12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-5" dirty="0"/>
              <a:t>9.9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91038"/>
            <a:ext cx="5637530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500"/>
              </a:lnSpc>
            </a:pPr>
            <a:r>
              <a:rPr sz="1000" spc="15" dirty="0">
                <a:latin typeface="Arial"/>
                <a:cs typeface="Arial"/>
              </a:rPr>
              <a:t>In the </a:t>
            </a:r>
            <a:r>
              <a:rPr sz="1000" spc="20" dirty="0">
                <a:latin typeface="Courier" charset="0"/>
                <a:cs typeface="Courier" charset="0"/>
              </a:rPr>
              <a:t>Manager</a:t>
            </a:r>
            <a:r>
              <a:rPr sz="1000" spc="-36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class, provide the </a:t>
            </a:r>
            <a:r>
              <a:rPr sz="1000" spc="20" dirty="0">
                <a:latin typeface="Arial"/>
                <a:cs typeface="Arial"/>
              </a:rPr>
              <a:t>method </a:t>
            </a:r>
            <a:r>
              <a:rPr sz="1000" spc="15" dirty="0">
                <a:latin typeface="Arial"/>
                <a:cs typeface="Arial"/>
              </a:rPr>
              <a:t>header (but not the implementation) </a:t>
            </a:r>
            <a:r>
              <a:rPr sz="1000" spc="10" dirty="0">
                <a:latin typeface="Arial"/>
                <a:cs typeface="Arial"/>
              </a:rPr>
              <a:t>for </a:t>
            </a:r>
            <a:r>
              <a:rPr sz="1000" spc="20" dirty="0">
                <a:latin typeface="Arial"/>
                <a:cs typeface="Arial"/>
              </a:rPr>
              <a:t>a method </a:t>
            </a:r>
            <a:r>
              <a:rPr sz="1000" spc="15" dirty="0">
                <a:latin typeface="Arial"/>
                <a:cs typeface="Arial"/>
              </a:rPr>
              <a:t>that  overrides the </a:t>
            </a:r>
            <a:r>
              <a:rPr sz="1000" spc="20" dirty="0">
                <a:latin typeface="Courier" charset="0"/>
                <a:cs typeface="Courier" charset="0"/>
              </a:rPr>
              <a:t>getSalary</a:t>
            </a:r>
            <a:r>
              <a:rPr sz="1000" spc="-39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method </a:t>
            </a:r>
            <a:r>
              <a:rPr sz="1000" spc="15" dirty="0">
                <a:latin typeface="Arial"/>
                <a:cs typeface="Arial"/>
              </a:rPr>
              <a:t>from the class </a:t>
            </a:r>
            <a:r>
              <a:rPr sz="1000" spc="20" dirty="0">
                <a:latin typeface="Courier" charset="0"/>
                <a:cs typeface="Courier" charset="0"/>
              </a:rPr>
              <a:t>Employee</a:t>
            </a:r>
            <a:r>
              <a:rPr sz="1000" spc="2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15"/>
              </a:spcBef>
            </a:pPr>
            <a:r>
              <a:rPr sz="1250" b="1" spc="-5" dirty="0">
                <a:latin typeface="Arial"/>
                <a:cs typeface="Arial"/>
              </a:rPr>
              <a:t>Answer: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734" y="1367633"/>
            <a:ext cx="5573395" cy="623248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 Manager extends</a:t>
            </a:r>
            <a:r>
              <a:rPr sz="750" spc="-1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Employee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public double getSalary() { . . .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99877"/>
            <a:ext cx="395414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Which methods </a:t>
            </a:r>
            <a:r>
              <a:rPr sz="1000" spc="15" dirty="0">
                <a:latin typeface="Arial"/>
                <a:cs typeface="Arial"/>
              </a:rPr>
              <a:t>does the </a:t>
            </a:r>
            <a:r>
              <a:rPr sz="1000" spc="20" dirty="0">
                <a:latin typeface="Courier" charset="0"/>
                <a:cs typeface="Courier" charset="0"/>
              </a:rPr>
              <a:t>Manager</a:t>
            </a:r>
            <a:r>
              <a:rPr sz="1000" spc="-42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class from Self </a:t>
            </a:r>
            <a:r>
              <a:rPr sz="1000" spc="20" dirty="0">
                <a:latin typeface="Arial"/>
                <a:cs typeface="Arial"/>
              </a:rPr>
              <a:t>Check 9 </a:t>
            </a:r>
            <a:r>
              <a:rPr sz="1000" spc="15" dirty="0">
                <a:latin typeface="Arial"/>
                <a:cs typeface="Arial"/>
              </a:rPr>
              <a:t>inherit?</a:t>
            </a:r>
            <a:endParaRPr sz="1000" dirty="0">
              <a:latin typeface="Arial"/>
              <a:cs typeface="Arial"/>
            </a:endParaRPr>
          </a:p>
          <a:p>
            <a:pPr marR="33020" algn="ctr">
              <a:lnSpc>
                <a:spcPct val="100000"/>
              </a:lnSpc>
              <a:spcBef>
                <a:spcPts val="770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Courier" charset="0"/>
                <a:cs typeface="Courier" charset="0"/>
              </a:rPr>
              <a:t>getName</a:t>
            </a:r>
            <a:r>
              <a:rPr sz="1250" spc="-5" dirty="0">
                <a:latin typeface="Arial"/>
                <a:cs typeface="Arial"/>
              </a:rPr>
              <a:t>, </a:t>
            </a:r>
            <a:r>
              <a:rPr sz="1250" spc="-5" dirty="0">
                <a:latin typeface="Courier" charset="0"/>
                <a:cs typeface="Courier" charset="0"/>
              </a:rPr>
              <a:t>setName</a:t>
            </a:r>
            <a:r>
              <a:rPr sz="1250" spc="-5" dirty="0">
                <a:latin typeface="Arial"/>
                <a:cs typeface="Arial"/>
              </a:rPr>
              <a:t>,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setBaseSalary</a:t>
            </a:r>
            <a:endParaRPr sz="12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812963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642" y="256070"/>
            <a:ext cx="4993640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39"/>
              </a:lnSpc>
            </a:pPr>
            <a:r>
              <a:rPr spc="150" dirty="0"/>
              <a:t>Common </a:t>
            </a:r>
            <a:r>
              <a:rPr spc="20" dirty="0"/>
              <a:t>Error: </a:t>
            </a:r>
            <a:r>
              <a:rPr spc="85" dirty="0"/>
              <a:t>Replicating </a:t>
            </a:r>
            <a:r>
              <a:rPr spc="90" dirty="0"/>
              <a:t>Instance</a:t>
            </a:r>
            <a:r>
              <a:rPr spc="-145" dirty="0"/>
              <a:t> </a:t>
            </a:r>
            <a:r>
              <a:rPr spc="95" dirty="0"/>
              <a:t>Variables  </a:t>
            </a:r>
            <a:r>
              <a:rPr spc="110" dirty="0"/>
              <a:t>from </a:t>
            </a:r>
            <a:r>
              <a:rPr spc="50" dirty="0"/>
              <a:t>the</a:t>
            </a:r>
            <a:r>
              <a:rPr spc="-125" dirty="0"/>
              <a:t> </a:t>
            </a:r>
            <a:r>
              <a:rPr spc="105" dirty="0"/>
              <a:t>Superclass</a:t>
            </a:r>
          </a:p>
        </p:txBody>
      </p:sp>
      <p:sp>
        <p:nvSpPr>
          <p:cNvPr id="4" name="object 4"/>
          <p:cNvSpPr/>
          <p:nvPr/>
        </p:nvSpPr>
        <p:spPr>
          <a:xfrm>
            <a:off x="680110" y="10634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641" y="950525"/>
            <a:ext cx="539242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A subclass has no access to the private instance variables of the</a:t>
            </a:r>
            <a:r>
              <a:rPr sz="1250" spc="4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superclass: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734" y="1211562"/>
            <a:ext cx="5573395" cy="507831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ChoiceQuestion(String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questionText)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text = questionText; // Error—tries to access private superclass</a:t>
            </a:r>
            <a:r>
              <a:rPr sz="750" spc="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variable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110" y="193115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110" y="24108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5641" y="1790077"/>
            <a:ext cx="548259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99"/>
              </a:lnSpc>
            </a:pPr>
            <a:r>
              <a:rPr sz="1250" spc="-5" dirty="0">
                <a:latin typeface="Arial"/>
                <a:cs typeface="Arial"/>
              </a:rPr>
              <a:t>Beginner's error: "solve" this problem by adding another instance variable with  same</a:t>
            </a:r>
            <a:r>
              <a:rPr sz="1250" spc="-9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name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50" spc="-5" dirty="0">
                <a:latin typeface="Arial"/>
                <a:cs typeface="Arial"/>
              </a:rPr>
              <a:t>Error!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734" y="2566093"/>
            <a:ext cx="5573395" cy="738664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 ChoiceQuestion extends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Question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 marR="3399790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private ArrayList&lt;String&gt; choices;  private String text; //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Don’t!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55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0110" y="351849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5641" y="3405613"/>
            <a:ext cx="428879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The constructor compiles, but it doesn’t set the correct</a:t>
            </a:r>
            <a:r>
              <a:rPr sz="1250" spc="15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text</a:t>
            </a:r>
            <a:r>
              <a:rPr sz="1250" spc="-5" dirty="0">
                <a:latin typeface="Arial"/>
                <a:cs typeface="Arial"/>
              </a:rPr>
              <a:t>!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1267" y="3636438"/>
            <a:ext cx="2638780" cy="112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0110" y="49647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5641" y="4851857"/>
            <a:ext cx="5274945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50" spc="-5" dirty="0">
                <a:latin typeface="Arial"/>
                <a:cs typeface="Arial"/>
              </a:rPr>
              <a:t>The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constructor should call the </a:t>
            </a:r>
            <a:r>
              <a:rPr sz="1250" spc="-5" dirty="0">
                <a:latin typeface="Courier" charset="0"/>
                <a:cs typeface="Courier" charset="0"/>
              </a:rPr>
              <a:t>setText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of </a:t>
            </a:r>
            <a:r>
              <a:rPr sz="1250" spc="-5" dirty="0" smtClean="0">
                <a:latin typeface="Arial"/>
                <a:cs typeface="Arial"/>
              </a:rPr>
              <a:t>the</a:t>
            </a:r>
            <a:r>
              <a:rPr lang="en-US" sz="1250" spc="-5" dirty="0" smtClean="0">
                <a:latin typeface="Arial"/>
                <a:cs typeface="Arial"/>
              </a:rPr>
              <a:t> </a:t>
            </a:r>
            <a:r>
              <a:rPr lang="en-US" sz="1250" spc="-5" dirty="0">
                <a:latin typeface="Courier" charset="0"/>
                <a:cs typeface="Courier" charset="0"/>
              </a:rPr>
              <a:t>Question</a:t>
            </a:r>
            <a:r>
              <a:rPr lang="en-US" sz="1250" spc="-484" dirty="0">
                <a:latin typeface="Courier" charset="0"/>
                <a:cs typeface="Courier" charset="0"/>
              </a:rPr>
              <a:t> </a:t>
            </a:r>
            <a:r>
              <a:rPr lang="en-US" sz="1250" spc="-5" dirty="0">
                <a:latin typeface="Arial"/>
                <a:cs typeface="Arial"/>
              </a:rPr>
              <a:t>class.</a:t>
            </a:r>
            <a:endParaRPr lang="en-US"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Overriding</a:t>
            </a:r>
            <a:r>
              <a:rPr spc="-50" dirty="0"/>
              <a:t> </a:t>
            </a:r>
            <a:r>
              <a:rPr spc="13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156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110" y="133768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18174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5641" y="702741"/>
            <a:ext cx="5471795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If you are not satisfied with the behavior of an inherited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method,</a:t>
            </a:r>
            <a:endParaRPr sz="1250" dirty="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745"/>
              </a:spcBef>
            </a:pPr>
            <a:r>
              <a:rPr sz="950" dirty="0">
                <a:latin typeface="Arial"/>
                <a:cs typeface="Arial"/>
              </a:rPr>
              <a:t>you override it by specifying a new implementation in the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subclass.</a:t>
            </a:r>
          </a:p>
          <a:p>
            <a:pPr marL="12700" marR="5080">
              <a:lnSpc>
                <a:spcPct val="114799"/>
              </a:lnSpc>
              <a:spcBef>
                <a:spcPts val="505"/>
              </a:spcBef>
            </a:pPr>
            <a:r>
              <a:rPr sz="1250" spc="-5" dirty="0">
                <a:latin typeface="Arial"/>
                <a:cs typeface="Arial"/>
              </a:rPr>
              <a:t>An overriding method can extend or replace the functionality of the superclass  method.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50" spc="-5" dirty="0">
                <a:latin typeface="Arial"/>
                <a:cs typeface="Arial"/>
              </a:rPr>
              <a:t>The display method of the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41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 needs to:</a:t>
            </a:r>
            <a:endParaRPr sz="1250" dirty="0">
              <a:latin typeface="Arial"/>
              <a:cs typeface="Arial"/>
            </a:endParaRPr>
          </a:p>
          <a:p>
            <a:pPr marL="296545" marR="3668395">
              <a:lnSpc>
                <a:spcPct val="136400"/>
              </a:lnSpc>
              <a:spcBef>
                <a:spcPts val="330"/>
              </a:spcBef>
            </a:pPr>
            <a:r>
              <a:rPr sz="950" dirty="0">
                <a:latin typeface="Arial"/>
                <a:cs typeface="Arial"/>
              </a:rPr>
              <a:t>Display the question text.  Display the answer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choices.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Overriding</a:t>
            </a:r>
            <a:r>
              <a:rPr spc="-50" dirty="0"/>
              <a:t> </a:t>
            </a:r>
            <a:r>
              <a:rPr spc="13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2161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110" y="130134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641" y="680535"/>
            <a:ext cx="5624195" cy="94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99"/>
              </a:lnSpc>
            </a:pPr>
            <a:r>
              <a:rPr sz="1250" spc="-5" dirty="0">
                <a:latin typeface="Arial"/>
                <a:cs typeface="Arial"/>
              </a:rPr>
              <a:t>Problem: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5" dirty="0">
                <a:latin typeface="Arial"/>
                <a:cs typeface="Arial"/>
              </a:rPr>
              <a:t>'s </a:t>
            </a:r>
            <a:r>
              <a:rPr sz="1250" spc="-5" dirty="0">
                <a:latin typeface="Courier" charset="0"/>
                <a:cs typeface="Courier" charset="0"/>
              </a:rPr>
              <a:t>display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can’t access the </a:t>
            </a:r>
            <a:r>
              <a:rPr sz="1250" spc="-5" dirty="0">
                <a:latin typeface="Courier" charset="0"/>
                <a:cs typeface="Courier" charset="0"/>
              </a:rPr>
              <a:t>text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variable  of the superclass directly because it is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private.</a:t>
            </a:r>
            <a:endParaRPr sz="1250" dirty="0">
              <a:latin typeface="Arial"/>
              <a:cs typeface="Arial"/>
            </a:endParaRPr>
          </a:p>
          <a:p>
            <a:pPr marL="12700" marR="553720">
              <a:lnSpc>
                <a:spcPct val="118500"/>
              </a:lnSpc>
              <a:spcBef>
                <a:spcPts val="275"/>
              </a:spcBef>
            </a:pPr>
            <a:r>
              <a:rPr sz="1250" spc="-5" dirty="0">
                <a:latin typeface="Arial"/>
                <a:cs typeface="Arial"/>
              </a:rPr>
              <a:t>Solution: It can call the </a:t>
            </a:r>
            <a:r>
              <a:rPr sz="1250" spc="-5" dirty="0">
                <a:latin typeface="Courier" charset="0"/>
                <a:cs typeface="Courier" charset="0"/>
              </a:rPr>
              <a:t>display</a:t>
            </a:r>
            <a:r>
              <a:rPr sz="1250" spc="-37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of the superclass, by using the  reserved word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super</a:t>
            </a:r>
            <a:endParaRPr sz="12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734" y="1682306"/>
            <a:ext cx="5573395" cy="854080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void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display()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 marR="3742690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// Display the question text  super.display(); //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OK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55"/>
              </a:lnSpc>
            </a:pPr>
            <a:r>
              <a:rPr sz="750" spc="-5" dirty="0">
                <a:latin typeface="Courier" charset="0"/>
                <a:cs typeface="Courier" charset="0"/>
              </a:rPr>
              <a:t>// Display the answer</a:t>
            </a:r>
            <a:r>
              <a:rPr sz="750" spc="-3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choices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110" y="27475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641" y="2634703"/>
            <a:ext cx="5192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Courier" charset="0"/>
                <a:cs typeface="Courier" charset="0"/>
              </a:rPr>
              <a:t>super</a:t>
            </a:r>
            <a:r>
              <a:rPr sz="1250" spc="-37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is a reserved word that forces execution of the superclass method.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9360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Inheritance</a:t>
            </a:r>
            <a:r>
              <a:rPr spc="-60" dirty="0"/>
              <a:t> </a:t>
            </a:r>
            <a:r>
              <a:rPr spc="80" dirty="0"/>
              <a:t>Hierarchies</a:t>
            </a:r>
          </a:p>
        </p:txBody>
      </p:sp>
      <p:sp>
        <p:nvSpPr>
          <p:cNvPr id="4" name="object 4"/>
          <p:cNvSpPr/>
          <p:nvPr/>
        </p:nvSpPr>
        <p:spPr>
          <a:xfrm>
            <a:off x="680110" y="8298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13024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10" y="15635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3468" y="180690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397" y="35274"/>
                </a:moveTo>
                <a:lnTo>
                  <a:pt x="5876" y="35274"/>
                </a:lnTo>
                <a:lnTo>
                  <a:pt x="0" y="29418"/>
                </a:lnTo>
                <a:lnTo>
                  <a:pt x="0" y="5855"/>
                </a:lnTo>
                <a:lnTo>
                  <a:pt x="5876" y="0"/>
                </a:lnTo>
                <a:lnTo>
                  <a:pt x="29397" y="0"/>
                </a:lnTo>
                <a:lnTo>
                  <a:pt x="35274" y="5855"/>
                </a:lnTo>
                <a:lnTo>
                  <a:pt x="35274" y="29418"/>
                </a:lnTo>
                <a:lnTo>
                  <a:pt x="29397" y="35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641" y="688721"/>
            <a:ext cx="5462905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99"/>
              </a:lnSpc>
            </a:pPr>
            <a:r>
              <a:rPr sz="1250" spc="-5" dirty="0">
                <a:latin typeface="Arial"/>
                <a:cs typeface="Arial"/>
              </a:rPr>
              <a:t>Inheritance: the relationship between a more general class (superclass) and a  more specialized class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(subclass).</a:t>
            </a:r>
            <a:endParaRPr sz="1250">
              <a:latin typeface="Arial"/>
              <a:cs typeface="Arial"/>
            </a:endParaRPr>
          </a:p>
          <a:p>
            <a:pPr marL="12700" marR="1181735">
              <a:lnSpc>
                <a:spcPts val="2060"/>
              </a:lnSpc>
              <a:spcBef>
                <a:spcPts val="100"/>
              </a:spcBef>
            </a:pPr>
            <a:r>
              <a:rPr sz="1250" spc="-5" dirty="0">
                <a:latin typeface="Arial"/>
                <a:cs typeface="Arial"/>
              </a:rPr>
              <a:t>The subclass inherits data and behavior from the superclass.  Cars share the common traits of all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vehicles</a:t>
            </a:r>
            <a:endParaRPr sz="125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580"/>
              </a:spcBef>
            </a:pPr>
            <a:r>
              <a:rPr sz="950" dirty="0">
                <a:latin typeface="Arial"/>
                <a:cs typeface="Arial"/>
              </a:rPr>
              <a:t>Example: the ability to transport people from one place to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another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1267" y="2126538"/>
            <a:ext cx="3012719" cy="2398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3601" y="4674685"/>
            <a:ext cx="3767454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-5" dirty="0">
                <a:latin typeface="Arial"/>
                <a:cs typeface="Arial"/>
              </a:rPr>
              <a:t>Figure 1 </a:t>
            </a:r>
            <a:r>
              <a:rPr sz="1250" spc="-5" dirty="0">
                <a:latin typeface="Arial"/>
                <a:cs typeface="Arial"/>
              </a:rPr>
              <a:t>An Inheritance Hierarchy of Vehicle Classes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section_3/</a:t>
            </a:r>
            <a:r>
              <a:rPr spc="85" dirty="0">
                <a:solidFill>
                  <a:srgbClr val="000080"/>
                </a:solidFill>
                <a:hlinkClick r:id="rId2"/>
              </a:rPr>
              <a:t>QuestionDemo2.java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401" y="2481958"/>
            <a:ext cx="3658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ChoiceQuestion second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ChoiceQuestion();</a:t>
            </a:r>
            <a:endParaRPr sz="700">
              <a:latin typeface="Courier New"/>
              <a:cs typeface="Courier New"/>
            </a:endParaRPr>
          </a:p>
          <a:p>
            <a:pPr marL="12700" marR="5080">
              <a:lnSpc>
                <a:spcPts val="830"/>
              </a:lnSpc>
              <a:spcBef>
                <a:spcPts val="30"/>
              </a:spcBef>
            </a:pPr>
            <a:r>
              <a:rPr sz="700" spc="10" dirty="0">
                <a:latin typeface="Courier New"/>
                <a:cs typeface="Courier New"/>
              </a:rPr>
              <a:t>second.setText(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"In which country was the inventor of Java born?"</a:t>
            </a:r>
            <a:r>
              <a:rPr sz="700" spc="10" dirty="0">
                <a:latin typeface="Courier New"/>
                <a:cs typeface="Courier New"/>
              </a:rPr>
              <a:t>);  second.addChoice(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"Australia"</a:t>
            </a:r>
            <a:r>
              <a:rPr sz="700" spc="10" dirty="0">
                <a:latin typeface="Courier New"/>
                <a:cs typeface="Courier New"/>
              </a:rPr>
              <a:t>,</a:t>
            </a:r>
            <a:r>
              <a:rPr sz="700" spc="15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false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 marR="138049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second.addChoice(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"Canada"</a:t>
            </a:r>
            <a:r>
              <a:rPr sz="700" spc="10" dirty="0">
                <a:latin typeface="Courier New"/>
                <a:cs typeface="Courier New"/>
              </a:rPr>
              <a:t>,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700" spc="10" dirty="0">
                <a:latin typeface="Courier New"/>
                <a:cs typeface="Courier New"/>
              </a:rPr>
              <a:t>);  second.addChoice(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"Denmark"</a:t>
            </a:r>
            <a:r>
              <a:rPr sz="700" spc="10" dirty="0">
                <a:latin typeface="Courier New"/>
                <a:cs typeface="Courier New"/>
              </a:rPr>
              <a:t>,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false</a:t>
            </a:r>
            <a:r>
              <a:rPr sz="700" spc="10" dirty="0">
                <a:latin typeface="Courier New"/>
                <a:cs typeface="Courier New"/>
              </a:rPr>
              <a:t>);  second.addChoice(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"United States"</a:t>
            </a:r>
            <a:r>
              <a:rPr sz="700" spc="10" dirty="0">
                <a:latin typeface="Courier New"/>
                <a:cs typeface="Courier New"/>
              </a:rPr>
              <a:t>,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false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401" y="3222717"/>
            <a:ext cx="134683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presentQuestion(first);  presentQuestion(second);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366" y="3434363"/>
            <a:ext cx="8064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153" y="767629"/>
            <a:ext cx="4208145" cy="378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1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994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shows a simple quiz with two choice</a:t>
            </a:r>
            <a:r>
              <a:rPr sz="85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questions.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QuestionDemo2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0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62610" indent="-54991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3245" algn="l"/>
              </a:tabLst>
            </a:pPr>
            <a:r>
              <a:rPr sz="700" spc="10" dirty="0">
                <a:latin typeface="Courier New"/>
                <a:cs typeface="Courier New"/>
              </a:rPr>
              <a:t>ChoiceQuestion first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ChoiceQuestion();</a:t>
            </a:r>
            <a:endParaRPr sz="700">
              <a:latin typeface="Courier New"/>
              <a:cs typeface="Courier New"/>
            </a:endParaRPr>
          </a:p>
          <a:p>
            <a:pPr marL="562610" indent="-54991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3245" algn="l"/>
              </a:tabLst>
            </a:pPr>
            <a:r>
              <a:rPr sz="700" spc="10" dirty="0">
                <a:latin typeface="Courier New"/>
                <a:cs typeface="Courier New"/>
              </a:rPr>
              <a:t>first.setText(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"What was the original name of the Java</a:t>
            </a:r>
            <a:r>
              <a:rPr sz="700" spc="9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language?"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562610" indent="-54991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3245" algn="l"/>
              </a:tabLst>
            </a:pPr>
            <a:r>
              <a:rPr sz="700" spc="10" dirty="0">
                <a:latin typeface="Courier New"/>
                <a:cs typeface="Courier New"/>
              </a:rPr>
              <a:t>first.addChoice(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"*7"</a:t>
            </a:r>
            <a:r>
              <a:rPr sz="700" spc="10" dirty="0">
                <a:latin typeface="Courier New"/>
                <a:cs typeface="Courier New"/>
              </a:rPr>
              <a:t>,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false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562610" indent="-54991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3245" algn="l"/>
              </a:tabLst>
            </a:pPr>
            <a:r>
              <a:rPr sz="700" spc="10" dirty="0">
                <a:latin typeface="Courier New"/>
                <a:cs typeface="Courier New"/>
              </a:rPr>
              <a:t>first.addChoice(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"Duke"</a:t>
            </a:r>
            <a:r>
              <a:rPr sz="700" spc="10" dirty="0">
                <a:latin typeface="Courier New"/>
                <a:cs typeface="Courier New"/>
              </a:rPr>
              <a:t>,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false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562610" indent="-54991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3245" algn="l"/>
              </a:tabLst>
            </a:pPr>
            <a:r>
              <a:rPr sz="700" spc="10" dirty="0">
                <a:latin typeface="Courier New"/>
                <a:cs typeface="Courier New"/>
              </a:rPr>
              <a:t>first.addChoice(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"Oak"</a:t>
            </a:r>
            <a:r>
              <a:rPr sz="700" spc="10" dirty="0">
                <a:latin typeface="Courier New"/>
                <a:cs typeface="Courier New"/>
              </a:rPr>
              <a:t>,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562610" indent="-54991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3245" algn="l"/>
              </a:tabLst>
            </a:pPr>
            <a:r>
              <a:rPr sz="700" spc="10" dirty="0">
                <a:latin typeface="Courier New"/>
                <a:cs typeface="Courier New"/>
              </a:rPr>
              <a:t>first.addChoice(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"Gosling"</a:t>
            </a:r>
            <a:r>
              <a:rPr sz="700" spc="10" dirty="0">
                <a:latin typeface="Courier New"/>
                <a:cs typeface="Courier New"/>
              </a:rPr>
              <a:t>,</a:t>
            </a:r>
            <a:r>
              <a:rPr sz="700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false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273" y="3646008"/>
            <a:ext cx="2887345" cy="90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985"/>
              </a:lnSpc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Presents a question to the user and checks the</a:t>
            </a:r>
            <a:r>
              <a:rPr sz="850" spc="-11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response.</a:t>
            </a:r>
            <a:endParaRPr sz="850">
              <a:latin typeface="Times New Roman"/>
              <a:cs typeface="Times New Roman"/>
            </a:endParaRPr>
          </a:p>
          <a:p>
            <a:pPr marL="177800">
              <a:lnSpc>
                <a:spcPts val="1010"/>
              </a:lnSpc>
            </a:pPr>
            <a:r>
              <a:rPr sz="700" spc="10" dirty="0">
                <a:latin typeface="Courier New"/>
                <a:cs typeface="Courier New"/>
              </a:rPr>
              <a:t>@param q</a:t>
            </a:r>
            <a:r>
              <a:rPr sz="700" spc="-275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the question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0" dirty="0">
                <a:latin typeface="Courier New"/>
                <a:cs typeface="Courier New"/>
              </a:rPr>
              <a:t>presentQuestion(ChoiceQuestion</a:t>
            </a:r>
            <a:r>
              <a:rPr sz="700" spc="6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7800" marR="829944">
              <a:lnSpc>
                <a:spcPts val="830"/>
              </a:lnSpc>
              <a:spcBef>
                <a:spcPts val="30"/>
              </a:spcBef>
            </a:pPr>
            <a:r>
              <a:rPr sz="700" spc="10" dirty="0">
                <a:latin typeface="Courier New"/>
                <a:cs typeface="Courier New"/>
              </a:rPr>
              <a:t>q.display();  System.out.print(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"Your answer: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0929" y="715432"/>
            <a:ext cx="112889" cy="3880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3880" y="715432"/>
            <a:ext cx="119948" cy="33443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section_3/</a:t>
            </a:r>
            <a:r>
              <a:rPr spc="75" dirty="0">
                <a:solidFill>
                  <a:srgbClr val="000080"/>
                </a:solidFill>
                <a:hlinkClick r:id="rId2"/>
              </a:rPr>
              <a:t>ChoiceQuestion.java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5273" y="1741199"/>
            <a:ext cx="2250440" cy="7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994"/>
              </a:lnSpc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Constructs a choice question with no</a:t>
            </a:r>
            <a:r>
              <a:rPr sz="850" spc="-8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choices.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70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ChoiceQuestion()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choices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00" spc="10" dirty="0">
                <a:latin typeface="Courier New"/>
                <a:cs typeface="Courier New"/>
              </a:rPr>
              <a:t>ArrayList&lt;String&gt;();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153" y="767629"/>
            <a:ext cx="2667000" cy="310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java.util.ArrayList;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1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994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2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question with multiple</a:t>
            </a:r>
            <a:r>
              <a:rPr sz="850" spc="-10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choices.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00" spc="10" dirty="0">
                <a:latin typeface="Courier New"/>
                <a:cs typeface="Courier New"/>
              </a:rPr>
              <a:t>ChoiceQuestion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700" spc="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Question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00" spc="10" dirty="0">
                <a:latin typeface="Courier New"/>
                <a:cs typeface="Courier New"/>
              </a:rPr>
              <a:t>ArrayList&lt;String&gt;</a:t>
            </a:r>
            <a:r>
              <a:rPr sz="700" spc="1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choices;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273" y="2608945"/>
            <a:ext cx="3124200" cy="1266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985"/>
              </a:lnSpc>
            </a:pPr>
            <a:r>
              <a:rPr sz="850" spc="20" dirty="0">
                <a:solidFill>
                  <a:srgbClr val="0073FF"/>
                </a:solidFill>
                <a:latin typeface="Times New Roman"/>
                <a:cs typeface="Times New Roman"/>
              </a:rPr>
              <a:t>Adds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an answer choice to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this</a:t>
            </a:r>
            <a:r>
              <a:rPr sz="850" spc="-9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question.</a:t>
            </a:r>
            <a:endParaRPr sz="850">
              <a:latin typeface="Times New Roman"/>
              <a:cs typeface="Times New Roman"/>
            </a:endParaRPr>
          </a:p>
          <a:p>
            <a:pPr marL="177800">
              <a:lnSpc>
                <a:spcPts val="1000"/>
              </a:lnSpc>
            </a:pPr>
            <a:r>
              <a:rPr sz="700" spc="10" dirty="0">
                <a:latin typeface="Courier New"/>
                <a:cs typeface="Courier New"/>
              </a:rPr>
              <a:t>@param choice</a:t>
            </a:r>
            <a:r>
              <a:rPr sz="700" spc="-270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the choice to add</a:t>
            </a:r>
            <a:endParaRPr sz="850">
              <a:latin typeface="Times New Roman"/>
              <a:cs typeface="Times New Roman"/>
            </a:endParaRPr>
          </a:p>
          <a:p>
            <a:pPr marL="177800">
              <a:lnSpc>
                <a:spcPts val="1010"/>
              </a:lnSpc>
            </a:pPr>
            <a:r>
              <a:rPr sz="700" spc="10" dirty="0">
                <a:latin typeface="Courier New"/>
                <a:cs typeface="Courier New"/>
              </a:rPr>
              <a:t>@param correct</a:t>
            </a:r>
            <a:r>
              <a:rPr sz="700" spc="-245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true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if this is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the correct choice,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false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otherwise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00" spc="10" dirty="0">
                <a:latin typeface="Courier New"/>
                <a:cs typeface="Courier New"/>
              </a:rPr>
              <a:t>addChoice(String choice,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boolean</a:t>
            </a:r>
            <a:r>
              <a:rPr sz="700" spc="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correct)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7800" marR="1837055">
              <a:lnSpc>
                <a:spcPts val="830"/>
              </a:lnSpc>
              <a:spcBef>
                <a:spcPts val="30"/>
              </a:spcBef>
            </a:pPr>
            <a:r>
              <a:rPr sz="700" spc="10" dirty="0">
                <a:latin typeface="Courier New"/>
                <a:cs typeface="Courier New"/>
              </a:rPr>
              <a:t>choices.add(choice);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if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(correct)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785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R="880744" algn="ctr">
              <a:lnSpc>
                <a:spcPts val="994"/>
              </a:lnSpc>
            </a:pPr>
            <a:r>
              <a:rPr sz="700" spc="10" dirty="0">
                <a:latin typeface="Courier New"/>
                <a:cs typeface="Courier New"/>
              </a:rPr>
              <a:t>//</a:t>
            </a:r>
            <a:r>
              <a:rPr sz="700" spc="-275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Convert choices.size() to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string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0929" y="715432"/>
            <a:ext cx="112889" cy="3174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3880" y="715432"/>
            <a:ext cx="119948" cy="1961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828800"/>
            <a:ext cx="5573395" cy="598170"/>
          </a:xfrm>
          <a:custGeom>
            <a:avLst/>
            <a:gdLst/>
            <a:ahLst/>
            <a:cxnLst/>
            <a:rect l="l" t="t" r="r" b="b"/>
            <a:pathLst>
              <a:path w="5573395" h="598169">
                <a:moveTo>
                  <a:pt x="5573331" y="0"/>
                </a:moveTo>
                <a:lnTo>
                  <a:pt x="5573331" y="598153"/>
                </a:lnTo>
                <a:lnTo>
                  <a:pt x="0" y="598153"/>
                </a:lnTo>
                <a:lnTo>
                  <a:pt x="0" y="0"/>
                </a:lnTo>
              </a:path>
            </a:pathLst>
          </a:custGeom>
          <a:ln w="70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2561" y="1809653"/>
            <a:ext cx="93980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750" spc="-5" dirty="0">
                <a:latin typeface="Courier" charset="0"/>
                <a:cs typeface="Courier" charset="0"/>
              </a:rPr>
              <a:t>2: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Canada</a:t>
            </a:r>
            <a:endParaRPr sz="750" dirty="0">
              <a:latin typeface="Courier" charset="0"/>
              <a:cs typeface="Courier" charset="0"/>
            </a:endParaRPr>
          </a:p>
          <a:p>
            <a:pPr marL="12700">
              <a:lnSpc>
                <a:spcPts val="875"/>
              </a:lnSpc>
            </a:pPr>
            <a:r>
              <a:rPr sz="750" spc="-5" dirty="0">
                <a:latin typeface="Courier" charset="0"/>
                <a:cs typeface="Courier" charset="0"/>
              </a:rPr>
              <a:t>3: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Denmark</a:t>
            </a:r>
            <a:endParaRPr sz="750" dirty="0">
              <a:latin typeface="Courier" charset="0"/>
              <a:cs typeface="Courier" charset="0"/>
            </a:endParaRPr>
          </a:p>
          <a:p>
            <a:pPr marL="127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4: United</a:t>
            </a:r>
            <a:r>
              <a:rPr sz="750" spc="-6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States</a:t>
            </a:r>
            <a:endParaRPr sz="750" dirty="0">
              <a:latin typeface="Courier" charset="0"/>
              <a:cs typeface="Courier" charset="0"/>
            </a:endParaRPr>
          </a:p>
          <a:p>
            <a:pPr marL="12700" marR="118745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Your answer:</a:t>
            </a:r>
            <a:r>
              <a:rPr sz="750" spc="-7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2  true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48826" y="639056"/>
            <a:ext cx="5573395" cy="1144270"/>
          </a:xfrm>
          <a:custGeom>
            <a:avLst/>
            <a:gdLst/>
            <a:ahLst/>
            <a:cxnLst/>
            <a:rect l="l" t="t" r="r" b="b"/>
            <a:pathLst>
              <a:path w="5573395" h="1144270">
                <a:moveTo>
                  <a:pt x="0" y="0"/>
                </a:moveTo>
                <a:lnTo>
                  <a:pt x="5573331" y="0"/>
                </a:lnTo>
                <a:lnTo>
                  <a:pt x="5573331" y="1143845"/>
                </a:lnTo>
              </a:path>
            </a:pathLst>
          </a:custGeom>
          <a:ln w="70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448826" y="639056"/>
            <a:ext cx="0" cy="1144270"/>
          </a:xfrm>
          <a:custGeom>
            <a:avLst/>
            <a:gdLst/>
            <a:ahLst/>
            <a:cxnLst/>
            <a:rect l="l" t="t" r="r" b="b"/>
            <a:pathLst>
              <a:path h="1144270">
                <a:moveTo>
                  <a:pt x="0" y="1143845"/>
                </a:moveTo>
                <a:lnTo>
                  <a:pt x="0" y="0"/>
                </a:lnTo>
              </a:path>
            </a:pathLst>
          </a:custGeom>
          <a:ln w="70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192734" y="395660"/>
            <a:ext cx="3059430" cy="1351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48205" algn="ctr">
              <a:lnSpc>
                <a:spcPct val="100000"/>
              </a:lnSpc>
            </a:pPr>
            <a:r>
              <a:rPr sz="1000" b="1" spc="20" dirty="0">
                <a:latin typeface="Arial"/>
                <a:cs typeface="Arial"/>
              </a:rPr>
              <a:t>Program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spc="20" dirty="0">
                <a:latin typeface="Arial"/>
                <a:cs typeface="Arial"/>
              </a:rPr>
              <a:t>Run: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03530" marR="508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What was the original name of the Java language?  1: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*7</a:t>
            </a:r>
            <a:endParaRPr sz="750" dirty="0">
              <a:latin typeface="Courier" charset="0"/>
              <a:cs typeface="Courier" charset="0"/>
            </a:endParaRPr>
          </a:p>
          <a:p>
            <a:pPr marL="303530">
              <a:lnSpc>
                <a:spcPts val="855"/>
              </a:lnSpc>
            </a:pPr>
            <a:r>
              <a:rPr sz="750" spc="-5" dirty="0">
                <a:latin typeface="Courier" charset="0"/>
                <a:cs typeface="Courier" charset="0"/>
              </a:rPr>
              <a:t>2:</a:t>
            </a:r>
            <a:r>
              <a:rPr sz="750" spc="-9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Duke</a:t>
            </a:r>
            <a:endParaRPr sz="750" dirty="0">
              <a:latin typeface="Courier" charset="0"/>
              <a:cs typeface="Courier" charset="0"/>
            </a:endParaRPr>
          </a:p>
          <a:p>
            <a:pPr marL="30353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3: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Oak</a:t>
            </a:r>
            <a:endParaRPr sz="750" dirty="0">
              <a:latin typeface="Courier" charset="0"/>
              <a:cs typeface="Courier" charset="0"/>
            </a:endParaRPr>
          </a:p>
          <a:p>
            <a:pPr marL="30353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4: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Gosling</a:t>
            </a:r>
            <a:endParaRPr sz="750" dirty="0">
              <a:latin typeface="Courier" charset="0"/>
              <a:cs typeface="Courier" charset="0"/>
            </a:endParaRPr>
          </a:p>
          <a:p>
            <a:pPr marL="303530" marR="1890395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Your answer:</a:t>
            </a:r>
            <a:r>
              <a:rPr sz="750" spc="-7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*7  false</a:t>
            </a:r>
            <a:endParaRPr sz="750" dirty="0">
              <a:latin typeface="Courier" charset="0"/>
              <a:cs typeface="Courier" charset="0"/>
            </a:endParaRPr>
          </a:p>
          <a:p>
            <a:pPr marL="303530">
              <a:lnSpc>
                <a:spcPts val="855"/>
              </a:lnSpc>
            </a:pPr>
            <a:r>
              <a:rPr sz="750" spc="-5" dirty="0">
                <a:latin typeface="Courier" charset="0"/>
                <a:cs typeface="Courier" charset="0"/>
              </a:rPr>
              <a:t>In which country was the inventor of Java</a:t>
            </a:r>
            <a:r>
              <a:rPr sz="750" spc="1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born?</a:t>
            </a:r>
            <a:endParaRPr sz="750" dirty="0">
              <a:latin typeface="Courier" charset="0"/>
              <a:cs typeface="Courier" charset="0"/>
            </a:endParaRPr>
          </a:p>
          <a:p>
            <a:pPr marL="30353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1: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Australia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>
                <a:solidFill>
                  <a:srgbClr val="125859"/>
                </a:solidFill>
              </a:rPr>
              <a:t>Syntax </a:t>
            </a:r>
            <a:r>
              <a:rPr spc="-5" dirty="0">
                <a:solidFill>
                  <a:srgbClr val="125859"/>
                </a:solidFill>
              </a:rPr>
              <a:t>9.2 </a:t>
            </a:r>
            <a:r>
              <a:rPr spc="110" dirty="0"/>
              <a:t>Calling </a:t>
            </a:r>
            <a:r>
              <a:rPr spc="95" dirty="0"/>
              <a:t>a </a:t>
            </a:r>
            <a:r>
              <a:rPr spc="105" dirty="0"/>
              <a:t>Superclass</a:t>
            </a:r>
            <a:r>
              <a:rPr spc="-160" dirty="0"/>
              <a:t> </a:t>
            </a:r>
            <a:r>
              <a:rPr spc="114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715432" y="736600"/>
            <a:ext cx="4776609" cy="1763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95356"/>
            <a:ext cx="433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What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20" dirty="0">
                <a:latin typeface="Arial"/>
                <a:cs typeface="Arial"/>
              </a:rPr>
              <a:t>wrong </a:t>
            </a:r>
            <a:r>
              <a:rPr sz="1000" spc="15" dirty="0">
                <a:latin typeface="Arial"/>
                <a:cs typeface="Arial"/>
              </a:rPr>
              <a:t>with the following implementation of the </a:t>
            </a:r>
            <a:r>
              <a:rPr sz="1000" spc="20" dirty="0">
                <a:latin typeface="Courier" charset="0"/>
                <a:cs typeface="Courier" charset="0"/>
              </a:rPr>
              <a:t>display</a:t>
            </a:r>
            <a:r>
              <a:rPr sz="1000" spc="-37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method?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73" y="896422"/>
            <a:ext cx="5989955" cy="1162964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10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400" spc="20" dirty="0">
                <a:latin typeface="Courier" charset="0"/>
                <a:cs typeface="Courier" charset="0"/>
              </a:rPr>
              <a:t>public class</a:t>
            </a:r>
            <a:r>
              <a:rPr sz="400" spc="-50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ChoiceQuestion</a:t>
            </a:r>
            <a:endParaRPr sz="400" dirty="0">
              <a:latin typeface="Courier" charset="0"/>
              <a:cs typeface="Courier" charset="0"/>
            </a:endParaRPr>
          </a:p>
          <a:p>
            <a:pPr marL="40640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{</a:t>
            </a:r>
            <a:endParaRPr sz="400" dirty="0">
              <a:latin typeface="Courier" charset="0"/>
              <a:cs typeface="Courier" charset="0"/>
            </a:endParaRPr>
          </a:p>
          <a:p>
            <a:pPr marL="14033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. .</a:t>
            </a:r>
            <a:r>
              <a:rPr sz="400" spc="-80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.</a:t>
            </a:r>
            <a:endParaRPr sz="400" dirty="0">
              <a:latin typeface="Courier" charset="0"/>
              <a:cs typeface="Courier" charset="0"/>
            </a:endParaRPr>
          </a:p>
          <a:p>
            <a:pPr marL="14033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public void</a:t>
            </a:r>
            <a:r>
              <a:rPr sz="400" spc="-55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display()</a:t>
            </a:r>
            <a:endParaRPr sz="400" dirty="0">
              <a:latin typeface="Courier" charset="0"/>
              <a:cs typeface="Courier" charset="0"/>
            </a:endParaRPr>
          </a:p>
          <a:p>
            <a:pPr marL="14033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{</a:t>
            </a:r>
            <a:endParaRPr sz="400" dirty="0">
              <a:latin typeface="Courier" charset="0"/>
              <a:cs typeface="Courier" charset="0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System.out.println(text);</a:t>
            </a:r>
            <a:endParaRPr sz="400" dirty="0">
              <a:latin typeface="Courier" charset="0"/>
              <a:cs typeface="Courier" charset="0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for (int i = 0; i &lt; choices.size();</a:t>
            </a:r>
            <a:r>
              <a:rPr sz="400" spc="-40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i++)</a:t>
            </a:r>
            <a:endParaRPr sz="400" dirty="0">
              <a:latin typeface="Courier" charset="0"/>
              <a:cs typeface="Courier" charset="0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{</a:t>
            </a:r>
            <a:endParaRPr sz="400" dirty="0">
              <a:latin typeface="Courier" charset="0"/>
              <a:cs typeface="Courier" charset="0"/>
            </a:endParaRP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int choiceNumber = i +</a:t>
            </a:r>
            <a:r>
              <a:rPr sz="400" spc="-55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1;</a:t>
            </a:r>
            <a:endParaRPr sz="400" dirty="0">
              <a:latin typeface="Courier" charset="0"/>
              <a:cs typeface="Courier" charset="0"/>
            </a:endParaRP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System.out.println(choiceNumber + ": " +</a:t>
            </a:r>
            <a:r>
              <a:rPr sz="400" spc="-10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choices.get(i));</a:t>
            </a:r>
            <a:endParaRPr sz="400" dirty="0">
              <a:latin typeface="Courier" charset="0"/>
              <a:cs typeface="Courier" charset="0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}</a:t>
            </a:r>
            <a:endParaRPr sz="400" dirty="0">
              <a:latin typeface="Courier" charset="0"/>
              <a:cs typeface="Courier" charset="0"/>
            </a:endParaRPr>
          </a:p>
          <a:p>
            <a:pPr marL="14033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}</a:t>
            </a:r>
            <a:endParaRPr sz="400" dirty="0">
              <a:latin typeface="Courier" charset="0"/>
              <a:cs typeface="Courier" charset="0"/>
            </a:endParaRPr>
          </a:p>
          <a:p>
            <a:pPr marL="40640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}</a:t>
            </a:r>
            <a:endParaRPr sz="4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641" y="2243918"/>
            <a:ext cx="552704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99"/>
              </a:lnSpc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The method is not allowed to access the instance variable </a:t>
            </a:r>
            <a:r>
              <a:rPr sz="1250" spc="-5" dirty="0">
                <a:latin typeface="Courier" charset="0"/>
                <a:cs typeface="Courier" charset="0"/>
              </a:rPr>
              <a:t>text</a:t>
            </a:r>
            <a:r>
              <a:rPr sz="1250" spc="-37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from  the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superclass.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88505"/>
            <a:ext cx="418909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What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20" dirty="0">
                <a:latin typeface="Arial"/>
                <a:cs typeface="Arial"/>
              </a:rPr>
              <a:t>wrong </a:t>
            </a:r>
            <a:r>
              <a:rPr sz="1000" spc="15" dirty="0">
                <a:latin typeface="Arial"/>
                <a:cs typeface="Arial"/>
              </a:rPr>
              <a:t>with the following implementation of the display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method?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73" y="889570"/>
            <a:ext cx="5989955" cy="1162965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10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sz="350" dirty="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400" spc="20" dirty="0">
                <a:latin typeface="Courier" charset="0"/>
                <a:cs typeface="Courier" charset="0"/>
              </a:rPr>
              <a:t>public class</a:t>
            </a:r>
            <a:r>
              <a:rPr sz="400" spc="-50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ChoiceQuestion</a:t>
            </a:r>
            <a:endParaRPr sz="400" dirty="0">
              <a:latin typeface="Courier" charset="0"/>
              <a:cs typeface="Courier" charset="0"/>
            </a:endParaRPr>
          </a:p>
          <a:p>
            <a:pPr marL="40640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{</a:t>
            </a:r>
            <a:endParaRPr sz="400" dirty="0">
              <a:latin typeface="Courier" charset="0"/>
              <a:cs typeface="Courier" charset="0"/>
            </a:endParaRPr>
          </a:p>
          <a:p>
            <a:pPr marL="14033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. .</a:t>
            </a:r>
            <a:r>
              <a:rPr sz="400" spc="-80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.</a:t>
            </a:r>
            <a:endParaRPr sz="400" dirty="0">
              <a:latin typeface="Courier" charset="0"/>
              <a:cs typeface="Courier" charset="0"/>
            </a:endParaRPr>
          </a:p>
          <a:p>
            <a:pPr marL="14033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public void</a:t>
            </a:r>
            <a:r>
              <a:rPr sz="400" spc="-55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display()</a:t>
            </a:r>
            <a:endParaRPr sz="400" dirty="0">
              <a:latin typeface="Courier" charset="0"/>
              <a:cs typeface="Courier" charset="0"/>
            </a:endParaRPr>
          </a:p>
          <a:p>
            <a:pPr marL="14033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{</a:t>
            </a:r>
            <a:endParaRPr sz="400" dirty="0">
              <a:latin typeface="Courier" charset="0"/>
              <a:cs typeface="Courier" charset="0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this.display();</a:t>
            </a:r>
            <a:endParaRPr sz="400" dirty="0">
              <a:latin typeface="Courier" charset="0"/>
              <a:cs typeface="Courier" charset="0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for (int i = 0; i &lt; choices.size();</a:t>
            </a:r>
            <a:r>
              <a:rPr sz="400" spc="-40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i++)</a:t>
            </a:r>
            <a:endParaRPr sz="400" dirty="0">
              <a:latin typeface="Courier" charset="0"/>
              <a:cs typeface="Courier" charset="0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{</a:t>
            </a:r>
            <a:endParaRPr sz="400" dirty="0">
              <a:latin typeface="Courier" charset="0"/>
              <a:cs typeface="Courier" charset="0"/>
            </a:endParaRP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int choiceNumber = i +</a:t>
            </a:r>
            <a:r>
              <a:rPr sz="400" spc="-55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1;</a:t>
            </a:r>
            <a:endParaRPr sz="400" dirty="0">
              <a:latin typeface="Courier" charset="0"/>
              <a:cs typeface="Courier" charset="0"/>
            </a:endParaRP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System.out.println(choiceNumber + ": " +</a:t>
            </a:r>
            <a:r>
              <a:rPr sz="400" spc="-10" dirty="0">
                <a:latin typeface="Courier" charset="0"/>
                <a:cs typeface="Courier" charset="0"/>
              </a:rPr>
              <a:t> </a:t>
            </a:r>
            <a:r>
              <a:rPr sz="400" spc="20" dirty="0">
                <a:latin typeface="Courier" charset="0"/>
                <a:cs typeface="Courier" charset="0"/>
              </a:rPr>
              <a:t>choices.get(i));</a:t>
            </a:r>
            <a:endParaRPr sz="400" dirty="0">
              <a:latin typeface="Courier" charset="0"/>
              <a:cs typeface="Courier" charset="0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}</a:t>
            </a:r>
            <a:endParaRPr sz="400" dirty="0">
              <a:latin typeface="Courier" charset="0"/>
              <a:cs typeface="Courier" charset="0"/>
            </a:endParaRPr>
          </a:p>
          <a:p>
            <a:pPr marL="140335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}</a:t>
            </a:r>
            <a:endParaRPr sz="400" dirty="0">
              <a:latin typeface="Courier" charset="0"/>
              <a:cs typeface="Courier" charset="0"/>
            </a:endParaRPr>
          </a:p>
          <a:p>
            <a:pPr marL="40640">
              <a:lnSpc>
                <a:spcPct val="100000"/>
              </a:lnSpc>
              <a:spcBef>
                <a:spcPts val="240"/>
              </a:spcBef>
            </a:pPr>
            <a:r>
              <a:rPr sz="400" spc="20" dirty="0">
                <a:latin typeface="Courier" charset="0"/>
                <a:cs typeface="Courier" charset="0"/>
              </a:rPr>
              <a:t>}</a:t>
            </a:r>
            <a:endParaRPr sz="4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641" y="2265260"/>
            <a:ext cx="556514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The type of the this reference is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5" dirty="0">
                <a:latin typeface="Arial"/>
                <a:cs typeface="Arial"/>
              </a:rPr>
              <a:t>. Therefore,</a:t>
            </a:r>
            <a:r>
              <a:rPr sz="1250" spc="2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the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50" spc="-5" dirty="0">
                <a:latin typeface="Courier" charset="0"/>
                <a:cs typeface="Courier" charset="0"/>
              </a:rPr>
              <a:t>display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of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is selected, and the method calls itself.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84587"/>
            <a:ext cx="5924550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500"/>
              </a:lnSpc>
            </a:pPr>
            <a:r>
              <a:rPr sz="1000" spc="15" dirty="0">
                <a:latin typeface="Arial"/>
                <a:cs typeface="Arial"/>
              </a:rPr>
              <a:t>Look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again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implementation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addChoice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that</a:t>
            </a:r>
            <a:r>
              <a:rPr sz="1000" spc="10" dirty="0">
                <a:latin typeface="Arial"/>
                <a:cs typeface="Arial"/>
              </a:rPr>
              <a:t> calls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setAnswer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  superclass. </a:t>
            </a: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5" dirty="0">
                <a:latin typeface="Arial"/>
                <a:cs typeface="Arial"/>
              </a:rPr>
              <a:t>don’t you </a:t>
            </a:r>
            <a:r>
              <a:rPr sz="1000" spc="20" dirty="0">
                <a:latin typeface="Arial"/>
                <a:cs typeface="Arial"/>
              </a:rPr>
              <a:t>need </a:t>
            </a:r>
            <a:r>
              <a:rPr sz="1000" spc="15" dirty="0">
                <a:latin typeface="Arial"/>
                <a:cs typeface="Arial"/>
              </a:rPr>
              <a:t>to </a:t>
            </a:r>
            <a:r>
              <a:rPr sz="1000" spc="10" dirty="0">
                <a:latin typeface="Arial"/>
                <a:cs typeface="Arial"/>
              </a:rPr>
              <a:t>call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super.setAnswer</a:t>
            </a:r>
            <a:r>
              <a:rPr sz="1000" spc="20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15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Because there is no ambiguity. The subclass doesn’t have</a:t>
            </a:r>
            <a:r>
              <a:rPr sz="1250" spc="1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a</a:t>
            </a:r>
            <a:endParaRPr sz="125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275"/>
              </a:spcBef>
            </a:pPr>
            <a:r>
              <a:rPr sz="1250" spc="-5" dirty="0">
                <a:latin typeface="Courier" charset="0"/>
                <a:cs typeface="Courier" charset="0"/>
              </a:rPr>
              <a:t>setAnswer</a:t>
            </a:r>
            <a:r>
              <a:rPr sz="1250" spc="-484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84790"/>
            <a:ext cx="6031230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500"/>
              </a:lnSpc>
            </a:pPr>
            <a:r>
              <a:rPr sz="1000" spc="15" dirty="0">
                <a:latin typeface="Arial"/>
                <a:cs typeface="Arial"/>
              </a:rPr>
              <a:t>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Manager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class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Self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Check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7,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override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getName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so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that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managers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have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* </a:t>
            </a:r>
            <a:r>
              <a:rPr sz="1000" spc="15" dirty="0">
                <a:latin typeface="Arial"/>
                <a:cs typeface="Arial"/>
              </a:rPr>
              <a:t>before  </a:t>
            </a:r>
            <a:r>
              <a:rPr sz="1000" spc="10" dirty="0">
                <a:latin typeface="Arial"/>
                <a:cs typeface="Arial"/>
              </a:rPr>
              <a:t>their </a:t>
            </a:r>
            <a:r>
              <a:rPr sz="1000" spc="20" dirty="0">
                <a:latin typeface="Arial"/>
                <a:cs typeface="Arial"/>
              </a:rPr>
              <a:t>name </a:t>
            </a:r>
            <a:r>
              <a:rPr sz="1000" spc="15" dirty="0">
                <a:latin typeface="Arial"/>
                <a:cs typeface="Arial"/>
              </a:rPr>
              <a:t>(such as </a:t>
            </a:r>
            <a:r>
              <a:rPr sz="1000" spc="15" dirty="0">
                <a:latin typeface="Courier" charset="0"/>
                <a:cs typeface="Courier" charset="0"/>
              </a:rPr>
              <a:t>*Lin</a:t>
            </a:r>
            <a:r>
              <a:rPr sz="1000" spc="15" dirty="0">
                <a:latin typeface="Arial"/>
                <a:cs typeface="Arial"/>
              </a:rPr>
              <a:t>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Sally</a:t>
            </a:r>
            <a:r>
              <a:rPr sz="1000" spc="15" dirty="0">
                <a:latin typeface="Arial"/>
                <a:cs typeface="Arial"/>
              </a:rPr>
              <a:t>).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15"/>
              </a:spcBef>
            </a:pPr>
            <a:r>
              <a:rPr sz="1250" b="1" spc="-5" dirty="0">
                <a:latin typeface="Arial"/>
                <a:cs typeface="Arial"/>
              </a:rPr>
              <a:t>Answer: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734" y="1361381"/>
            <a:ext cx="5573395" cy="507831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String</a:t>
            </a:r>
            <a:r>
              <a:rPr sz="750" spc="-4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getName()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return "*" +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super.getName();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90886"/>
            <a:ext cx="60579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000" spc="15" dirty="0">
                <a:latin typeface="Arial"/>
                <a:cs typeface="Arial"/>
              </a:rPr>
              <a:t>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Manager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class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Self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Check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9,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override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getSalary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so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that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returns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sum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  salary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bonus.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15"/>
              </a:spcBef>
            </a:pPr>
            <a:r>
              <a:rPr sz="1250" b="1" spc="-5" dirty="0">
                <a:latin typeface="Arial"/>
                <a:cs typeface="Arial"/>
              </a:rPr>
              <a:t>Answer: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734" y="1353259"/>
            <a:ext cx="5573395" cy="507831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double</a:t>
            </a:r>
            <a:r>
              <a:rPr sz="750" spc="-4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getSalary()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return super.getSalary() +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bonus;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Common </a:t>
            </a:r>
            <a:r>
              <a:rPr spc="20" dirty="0"/>
              <a:t>Error: </a:t>
            </a:r>
            <a:r>
              <a:rPr spc="70" dirty="0"/>
              <a:t>Accidental</a:t>
            </a:r>
            <a:r>
              <a:rPr spc="-75" dirty="0"/>
              <a:t> </a:t>
            </a:r>
            <a:r>
              <a:rPr spc="110" dirty="0"/>
              <a:t>Overloading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102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110" y="12829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176264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5641" y="669163"/>
            <a:ext cx="551561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99"/>
              </a:lnSpc>
            </a:pPr>
            <a:r>
              <a:rPr sz="1250" b="1" spc="-5" dirty="0">
                <a:latin typeface="Arial"/>
                <a:cs typeface="Arial"/>
              </a:rPr>
              <a:t>Overloading</a:t>
            </a:r>
            <a:r>
              <a:rPr sz="1250" spc="-5" dirty="0">
                <a:latin typeface="Arial"/>
                <a:cs typeface="Arial"/>
              </a:rPr>
              <a:t>: when two methods have the same name but different parameter  types.</a:t>
            </a:r>
            <a:endParaRPr sz="1250">
              <a:latin typeface="Arial"/>
              <a:cs typeface="Arial"/>
            </a:endParaRPr>
          </a:p>
          <a:p>
            <a:pPr marL="12700" marR="584200">
              <a:lnSpc>
                <a:spcPct val="114799"/>
              </a:lnSpc>
              <a:spcBef>
                <a:spcPts val="275"/>
              </a:spcBef>
            </a:pPr>
            <a:r>
              <a:rPr sz="1250" b="1" spc="-5" dirty="0">
                <a:latin typeface="Arial"/>
                <a:cs typeface="Arial"/>
              </a:rPr>
              <a:t>Overriding</a:t>
            </a:r>
            <a:r>
              <a:rPr sz="1250" spc="-5" dirty="0">
                <a:latin typeface="Arial"/>
                <a:cs typeface="Arial"/>
              </a:rPr>
              <a:t>: when a subclass method provides an implementation of a  superclass method whose parameter variables have the same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types.</a:t>
            </a:r>
            <a:endParaRPr sz="1250">
              <a:latin typeface="Arial"/>
              <a:cs typeface="Arial"/>
            </a:endParaRPr>
          </a:p>
          <a:p>
            <a:pPr marL="12700" marR="92710">
              <a:lnSpc>
                <a:spcPct val="114799"/>
              </a:lnSpc>
              <a:spcBef>
                <a:spcPts val="330"/>
              </a:spcBef>
            </a:pPr>
            <a:r>
              <a:rPr sz="1250" spc="-5" dirty="0">
                <a:latin typeface="Arial"/>
                <a:cs typeface="Arial"/>
              </a:rPr>
              <a:t>When </a:t>
            </a:r>
            <a:r>
              <a:rPr sz="1250" b="1" spc="-5" dirty="0">
                <a:latin typeface="Arial"/>
                <a:cs typeface="Arial"/>
              </a:rPr>
              <a:t>overriding </a:t>
            </a:r>
            <a:r>
              <a:rPr sz="1250" spc="-5" dirty="0">
                <a:latin typeface="Arial"/>
                <a:cs typeface="Arial"/>
              </a:rPr>
              <a:t>a method, the types of the parameter variables must match  exactly.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8369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Inheritance</a:t>
            </a:r>
            <a:r>
              <a:rPr spc="-60" dirty="0"/>
              <a:t> </a:t>
            </a:r>
            <a:r>
              <a:rPr spc="80" dirty="0"/>
              <a:t>Hierarchies</a:t>
            </a:r>
          </a:p>
        </p:txBody>
      </p:sp>
      <p:sp>
        <p:nvSpPr>
          <p:cNvPr id="4" name="object 4"/>
          <p:cNvSpPr/>
          <p:nvPr/>
        </p:nvSpPr>
        <p:spPr>
          <a:xfrm>
            <a:off x="680110" y="8358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10969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10" y="13649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641" y="722979"/>
            <a:ext cx="3322954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The class </a:t>
            </a:r>
            <a:r>
              <a:rPr sz="1250" spc="-5" dirty="0">
                <a:latin typeface="Courier" charset="0"/>
                <a:cs typeface="Courier" charset="0"/>
              </a:rPr>
              <a:t>Car</a:t>
            </a:r>
            <a:r>
              <a:rPr sz="1250" spc="-43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inherits from the class </a:t>
            </a:r>
            <a:r>
              <a:rPr sz="1250" spc="-5" dirty="0">
                <a:latin typeface="Courier" charset="0"/>
                <a:cs typeface="Courier" charset="0"/>
              </a:rPr>
              <a:t>Vehicle</a:t>
            </a:r>
            <a:endParaRPr sz="1250" dirty="0">
              <a:latin typeface="Courier" charset="0"/>
              <a:cs typeface="Courier" charset="0"/>
            </a:endParaRPr>
          </a:p>
          <a:p>
            <a:pPr marL="12700" marR="694055">
              <a:lnSpc>
                <a:spcPts val="2110"/>
              </a:lnSpc>
              <a:spcBef>
                <a:spcPts val="114"/>
              </a:spcBef>
            </a:pPr>
            <a:r>
              <a:rPr sz="1250" spc="-5" dirty="0">
                <a:latin typeface="Arial"/>
                <a:cs typeface="Arial"/>
              </a:rPr>
              <a:t>The </a:t>
            </a:r>
            <a:r>
              <a:rPr sz="1250" spc="-5" dirty="0">
                <a:latin typeface="Courier" charset="0"/>
                <a:cs typeface="Courier" charset="0"/>
              </a:rPr>
              <a:t>Vehicle</a:t>
            </a:r>
            <a:r>
              <a:rPr sz="1250" spc="-45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 is the superclass  The </a:t>
            </a:r>
            <a:r>
              <a:rPr sz="1250" spc="-5" dirty="0">
                <a:latin typeface="Courier" charset="0"/>
                <a:cs typeface="Courier" charset="0"/>
              </a:rPr>
              <a:t>Car</a:t>
            </a:r>
            <a:r>
              <a:rPr sz="1250" spc="-45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 is the subclass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1267" y="1505661"/>
            <a:ext cx="1093610" cy="175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3601" y="3389712"/>
            <a:ext cx="210693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-5" dirty="0">
                <a:latin typeface="Arial"/>
                <a:cs typeface="Arial"/>
              </a:rPr>
              <a:t>Figure 2 </a:t>
            </a:r>
            <a:r>
              <a:rPr sz="1250" spc="-5" dirty="0">
                <a:latin typeface="Arial"/>
                <a:cs typeface="Arial"/>
              </a:rPr>
              <a:t>Inheritance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Diagram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805644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642" y="248754"/>
            <a:ext cx="4950460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39"/>
              </a:lnSpc>
            </a:pPr>
            <a:r>
              <a:rPr spc="150" dirty="0"/>
              <a:t>Common </a:t>
            </a:r>
            <a:r>
              <a:rPr spc="20" dirty="0"/>
              <a:t>Error: </a:t>
            </a:r>
            <a:r>
              <a:rPr spc="90" dirty="0"/>
              <a:t>Forgetting </a:t>
            </a:r>
            <a:r>
              <a:rPr spc="70" dirty="0"/>
              <a:t>to </a:t>
            </a:r>
            <a:r>
              <a:rPr spc="114" dirty="0"/>
              <a:t>Use </a:t>
            </a:r>
            <a:r>
              <a:rPr spc="110" dirty="0"/>
              <a:t>super</a:t>
            </a:r>
            <a:r>
              <a:rPr spc="-290" dirty="0"/>
              <a:t> </a:t>
            </a:r>
            <a:r>
              <a:rPr spc="70" dirty="0"/>
              <a:t>When  </a:t>
            </a:r>
            <a:r>
              <a:rPr spc="125" dirty="0"/>
              <a:t>Invoking </a:t>
            </a:r>
            <a:r>
              <a:rPr spc="105" dirty="0"/>
              <a:t>Superclass</a:t>
            </a:r>
            <a:r>
              <a:rPr spc="-120" dirty="0"/>
              <a:t> </a:t>
            </a:r>
            <a:r>
              <a:rPr spc="114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680110" y="10631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641" y="950264"/>
            <a:ext cx="48494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Use </a:t>
            </a:r>
            <a:r>
              <a:rPr sz="1250" spc="-5" dirty="0">
                <a:latin typeface="Courier" charset="0"/>
                <a:cs typeface="Courier" charset="0"/>
              </a:rPr>
              <a:t>super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when extending Employee functionality to Manager class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734" y="1211298"/>
            <a:ext cx="5573395" cy="969496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6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 Manager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..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public double getSalary()</a:t>
            </a:r>
            <a:r>
              <a:rPr sz="750" spc="-3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67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double baseSalary =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getSalary();</a:t>
            </a:r>
            <a:endParaRPr sz="750" dirty="0">
              <a:latin typeface="Courier" charset="0"/>
              <a:cs typeface="Courier" charset="0"/>
            </a:endParaRPr>
          </a:p>
          <a:p>
            <a:pPr marL="443865" marR="2886075" indent="113664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// Error: should be super.getSalary()  return baseSalary +</a:t>
            </a:r>
            <a:r>
              <a:rPr sz="750" spc="-4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bonus;</a:t>
            </a:r>
            <a:endParaRPr sz="750" dirty="0">
              <a:latin typeface="Courier" charset="0"/>
              <a:cs typeface="Courier" charset="0"/>
            </a:endParaRPr>
          </a:p>
          <a:p>
            <a:pPr marL="273050">
              <a:lnSpc>
                <a:spcPts val="855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>
                <a:solidFill>
                  <a:srgbClr val="125859"/>
                </a:solidFill>
              </a:rPr>
              <a:t>Syntax </a:t>
            </a:r>
            <a:r>
              <a:rPr spc="-5" dirty="0">
                <a:solidFill>
                  <a:srgbClr val="125859"/>
                </a:solidFill>
              </a:rPr>
              <a:t>9.3 </a:t>
            </a:r>
            <a:r>
              <a:rPr spc="95" dirty="0"/>
              <a:t>Constructor </a:t>
            </a:r>
            <a:r>
              <a:rPr spc="75" dirty="0"/>
              <a:t>with </a:t>
            </a:r>
            <a:r>
              <a:rPr spc="105" dirty="0"/>
              <a:t>Superclass</a:t>
            </a:r>
            <a:r>
              <a:rPr spc="-105" dirty="0"/>
              <a:t> </a:t>
            </a:r>
            <a:r>
              <a:rPr spc="60" dirty="0"/>
              <a:t>Initializer</a:t>
            </a:r>
          </a:p>
        </p:txBody>
      </p:sp>
      <p:sp>
        <p:nvSpPr>
          <p:cNvPr id="3" name="object 3"/>
          <p:cNvSpPr/>
          <p:nvPr/>
        </p:nvSpPr>
        <p:spPr>
          <a:xfrm>
            <a:off x="715432" y="736600"/>
            <a:ext cx="4826000" cy="2116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P</a:t>
            </a:r>
            <a:r>
              <a:rPr spc="125" dirty="0"/>
              <a:t>o</a:t>
            </a:r>
            <a:r>
              <a:rPr spc="50" dirty="0"/>
              <a:t>l</a:t>
            </a:r>
            <a:r>
              <a:rPr spc="85" dirty="0"/>
              <a:t>y</a:t>
            </a:r>
            <a:r>
              <a:rPr spc="190" dirty="0"/>
              <a:t>m</a:t>
            </a:r>
            <a:r>
              <a:rPr spc="125" dirty="0"/>
              <a:t>o</a:t>
            </a:r>
            <a:r>
              <a:rPr spc="45" dirty="0"/>
              <a:t>r</a:t>
            </a:r>
            <a:r>
              <a:rPr spc="135" dirty="0"/>
              <a:t>p</a:t>
            </a:r>
            <a:r>
              <a:rPr spc="110" dirty="0"/>
              <a:t>h</a:t>
            </a:r>
            <a:r>
              <a:rPr spc="45" dirty="0"/>
              <a:t>i</a:t>
            </a:r>
            <a:r>
              <a:rPr spc="225" dirty="0"/>
              <a:t>s</a:t>
            </a:r>
            <a:r>
              <a:rPr spc="190" dirty="0"/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153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110" y="12880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20146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10" y="22757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641" y="674287"/>
            <a:ext cx="5265420" cy="192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99"/>
              </a:lnSpc>
            </a:pPr>
            <a:r>
              <a:rPr sz="1250" spc="-5" dirty="0">
                <a:latin typeface="Arial"/>
                <a:cs typeface="Arial"/>
              </a:rPr>
              <a:t>Problem: to present both </a:t>
            </a:r>
            <a:r>
              <a:rPr sz="1250" spc="-5" dirty="0">
                <a:latin typeface="Courier" charset="0"/>
                <a:cs typeface="Courier" charset="0"/>
              </a:rPr>
              <a:t>Question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and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with the same  program.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50" spc="-5" dirty="0">
                <a:latin typeface="Arial"/>
                <a:cs typeface="Arial"/>
              </a:rPr>
              <a:t>We do not need to know the exact type of the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question</a:t>
            </a:r>
            <a:endParaRPr sz="1250" dirty="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745"/>
              </a:spcBef>
            </a:pPr>
            <a:r>
              <a:rPr sz="950" dirty="0">
                <a:latin typeface="Arial"/>
                <a:cs typeface="Arial"/>
              </a:rPr>
              <a:t>We need to display the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question</a:t>
            </a:r>
          </a:p>
          <a:p>
            <a:pPr marL="296545">
              <a:lnSpc>
                <a:spcPct val="100000"/>
              </a:lnSpc>
              <a:spcBef>
                <a:spcPts val="415"/>
              </a:spcBef>
            </a:pPr>
            <a:r>
              <a:rPr sz="950" dirty="0">
                <a:latin typeface="Arial"/>
                <a:cs typeface="Arial"/>
              </a:rPr>
              <a:t>We need to check whether the user supplied the correct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answer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50" spc="-5" dirty="0">
                <a:latin typeface="Arial"/>
                <a:cs typeface="Arial"/>
              </a:rPr>
              <a:t>The </a:t>
            </a:r>
            <a:r>
              <a:rPr sz="1250" spc="-5" dirty="0">
                <a:latin typeface="Courier" charset="0"/>
                <a:cs typeface="Courier" charset="0"/>
              </a:rPr>
              <a:t>Question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superclass has methods for displaying and checking.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50" spc="-5" dirty="0">
                <a:latin typeface="Arial"/>
                <a:cs typeface="Arial"/>
              </a:rPr>
              <a:t>We can simply declare the parameter variable of the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presentQuestion</a:t>
            </a:r>
            <a:endParaRPr sz="12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50" spc="-5" dirty="0">
                <a:latin typeface="Arial"/>
                <a:cs typeface="Arial"/>
              </a:rPr>
              <a:t>method to have the type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Question</a:t>
            </a:r>
            <a:r>
              <a:rPr sz="1250" spc="-5" dirty="0">
                <a:latin typeface="Arial"/>
                <a:cs typeface="Arial"/>
              </a:rPr>
              <a:t>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734" y="2660205"/>
            <a:ext cx="5573395" cy="1002030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static void presentQuestion(Question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q)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 marR="3399790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q.display();  System.out.print("Your answer: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");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55"/>
              </a:lnSpc>
            </a:pPr>
            <a:r>
              <a:rPr sz="750" spc="-5" dirty="0">
                <a:latin typeface="Courier" charset="0"/>
                <a:cs typeface="Courier" charset="0"/>
              </a:rPr>
              <a:t>Scanner in = new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Scanner(System.in);</a:t>
            </a:r>
            <a:endParaRPr sz="750" dirty="0">
              <a:latin typeface="Courier" charset="0"/>
              <a:cs typeface="Courier" charset="0"/>
            </a:endParaRPr>
          </a:p>
          <a:p>
            <a:pPr marL="215900" marR="2828925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String response = in.nextLine();  System.out.println(q.checkAnswer(response));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6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Polymorphism </a:t>
            </a:r>
            <a:r>
              <a:rPr spc="-110" dirty="0"/>
              <a:t>-</a:t>
            </a:r>
            <a:r>
              <a:rPr spc="-120" dirty="0"/>
              <a:t> </a:t>
            </a:r>
            <a:r>
              <a:rPr spc="80" dirty="0"/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072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641" y="694359"/>
            <a:ext cx="555053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We can substitute a subclass object whenever a superclass object is</a:t>
            </a:r>
            <a:r>
              <a:rPr sz="1250" spc="4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expected: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734" y="958919"/>
            <a:ext cx="5573395" cy="388568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ChoiceQuestion second = new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ChoiceQuestion();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presentQuestion(second); // OK to pass a</a:t>
            </a:r>
            <a:r>
              <a:rPr sz="750" spc="3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ChoiceQuestion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110" y="15691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641" y="1456283"/>
            <a:ext cx="4091304" cy="65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When the </a:t>
            </a:r>
            <a:r>
              <a:rPr sz="1250" spc="-5" dirty="0">
                <a:latin typeface="Courier" charset="0"/>
                <a:cs typeface="Courier" charset="0"/>
              </a:rPr>
              <a:t>presentQuestion</a:t>
            </a:r>
            <a:r>
              <a:rPr sz="1250" spc="-44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executes -</a:t>
            </a:r>
            <a:endParaRPr sz="1250" dirty="0">
              <a:latin typeface="Arial"/>
              <a:cs typeface="Arial"/>
            </a:endParaRPr>
          </a:p>
          <a:p>
            <a:pPr marL="296545" marR="5080">
              <a:lnSpc>
                <a:spcPct val="136400"/>
              </a:lnSpc>
              <a:spcBef>
                <a:spcPts val="440"/>
              </a:spcBef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object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references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stored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second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and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q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refer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to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same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object  The object is of type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ChoiceQuestion</a:t>
            </a:r>
          </a:p>
        </p:txBody>
      </p:sp>
      <p:sp>
        <p:nvSpPr>
          <p:cNvPr id="8" name="object 8"/>
          <p:cNvSpPr/>
          <p:nvPr/>
        </p:nvSpPr>
        <p:spPr>
          <a:xfrm>
            <a:off x="821267" y="2211209"/>
            <a:ext cx="4120451" cy="1594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3601" y="3904316"/>
            <a:ext cx="47244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-5" dirty="0">
                <a:latin typeface="Arial"/>
                <a:cs typeface="Arial"/>
              </a:rPr>
              <a:t>Figure 7 </a:t>
            </a:r>
            <a:r>
              <a:rPr sz="1250" spc="-5" dirty="0">
                <a:latin typeface="Arial"/>
                <a:cs typeface="Arial"/>
              </a:rPr>
              <a:t>Variables of Different Types Referring to the Same</a:t>
            </a:r>
            <a:r>
              <a:rPr sz="1250" spc="2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Object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Polymorphism </a:t>
            </a:r>
            <a:r>
              <a:rPr spc="-110" dirty="0"/>
              <a:t>-</a:t>
            </a:r>
            <a:r>
              <a:rPr spc="-120" dirty="0"/>
              <a:t> </a:t>
            </a:r>
            <a:r>
              <a:rPr spc="80" dirty="0"/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1449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641" y="701618"/>
            <a:ext cx="546163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The variable </a:t>
            </a:r>
            <a:r>
              <a:rPr sz="1250" spc="-5" dirty="0">
                <a:latin typeface="Courier" charset="0"/>
                <a:cs typeface="Courier" charset="0"/>
              </a:rPr>
              <a:t>q</a:t>
            </a:r>
            <a:r>
              <a:rPr sz="1250" spc="-35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knows less than the full story about the object to which it refers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1267" y="976489"/>
            <a:ext cx="4141609" cy="109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10" y="278985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641" y="2210879"/>
            <a:ext cx="5410200" cy="89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" marR="5080">
              <a:lnSpc>
                <a:spcPts val="1220"/>
              </a:lnSpc>
            </a:pPr>
            <a:r>
              <a:rPr sz="1250" b="1" spc="-5" dirty="0">
                <a:latin typeface="Arial"/>
                <a:cs typeface="Arial"/>
              </a:rPr>
              <a:t>Figure 8 </a:t>
            </a:r>
            <a:r>
              <a:rPr sz="1250" spc="-5" dirty="0">
                <a:latin typeface="Arial"/>
                <a:cs typeface="Arial"/>
              </a:rPr>
              <a:t>A Question Reference Can Refer to an Object of Any Subclass of  Question</a:t>
            </a:r>
            <a:endParaRPr sz="1250">
              <a:latin typeface="Arial"/>
              <a:cs typeface="Arial"/>
            </a:endParaRPr>
          </a:p>
          <a:p>
            <a:pPr marL="12700" marR="505459">
              <a:lnSpc>
                <a:spcPct val="114799"/>
              </a:lnSpc>
              <a:spcBef>
                <a:spcPts val="1005"/>
              </a:spcBef>
            </a:pPr>
            <a:r>
              <a:rPr sz="1250" spc="-5" dirty="0">
                <a:latin typeface="Arial"/>
                <a:cs typeface="Arial"/>
              </a:rPr>
              <a:t>In the same way that vehicles can differ in their method of locomotion,  polymorphic objects carry out tasks in different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ways.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1267" y="3135487"/>
            <a:ext cx="980721" cy="980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Polymorphism </a:t>
            </a:r>
            <a:r>
              <a:rPr spc="-110" dirty="0"/>
              <a:t>-</a:t>
            </a:r>
            <a:r>
              <a:rPr spc="-120" dirty="0"/>
              <a:t> </a:t>
            </a:r>
            <a:r>
              <a:rPr spc="80" dirty="0"/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063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110" y="15189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19986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10" y="22526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110" y="27323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641" y="693496"/>
            <a:ext cx="5488940" cy="2534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When the virtual machine calls an instance method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-</a:t>
            </a:r>
            <a:endParaRPr sz="1250">
              <a:latin typeface="Arial"/>
              <a:cs typeface="Arial"/>
            </a:endParaRPr>
          </a:p>
          <a:p>
            <a:pPr marL="296545" marR="2309495">
              <a:lnSpc>
                <a:spcPct val="131600"/>
              </a:lnSpc>
              <a:spcBef>
                <a:spcPts val="384"/>
              </a:spcBef>
            </a:pPr>
            <a:r>
              <a:rPr sz="950" dirty="0">
                <a:latin typeface="Arial"/>
                <a:cs typeface="Arial"/>
              </a:rPr>
              <a:t>It locates the method of the implicit parameter’s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class.  This is called dynamic method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lookup</a:t>
            </a:r>
            <a:endParaRPr sz="950">
              <a:latin typeface="Arial"/>
              <a:cs typeface="Arial"/>
            </a:endParaRPr>
          </a:p>
          <a:p>
            <a:pPr marL="12700" marR="338455">
              <a:lnSpc>
                <a:spcPct val="114799"/>
              </a:lnSpc>
              <a:spcBef>
                <a:spcPts val="505"/>
              </a:spcBef>
            </a:pPr>
            <a:r>
              <a:rPr sz="1250" spc="-5" dirty="0">
                <a:latin typeface="Arial"/>
                <a:cs typeface="Arial"/>
              </a:rPr>
              <a:t>Dynamic method lookup allows us to treat objects of different classes in a  uniform</a:t>
            </a:r>
            <a:r>
              <a:rPr sz="1250" spc="-8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way.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50" spc="-5" dirty="0">
                <a:latin typeface="Arial"/>
                <a:cs typeface="Arial"/>
              </a:rPr>
              <a:t>This feature is called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polymorphism.</a:t>
            </a: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14799"/>
              </a:lnSpc>
              <a:spcBef>
                <a:spcPts val="275"/>
              </a:spcBef>
            </a:pPr>
            <a:r>
              <a:rPr sz="1250" spc="-5" dirty="0">
                <a:latin typeface="Arial"/>
                <a:cs typeface="Arial"/>
              </a:rPr>
              <a:t>We ask multiple objects to carry out a task, and each object does so in its own  way.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50" spc="-5" dirty="0">
                <a:latin typeface="Arial"/>
                <a:cs typeface="Arial"/>
              </a:rPr>
              <a:t>Polymorphism means “having multiple</a:t>
            </a:r>
            <a:r>
              <a:rPr sz="1250" spc="-2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forms”</a:t>
            </a:r>
            <a:endParaRPr sz="1250">
              <a:latin typeface="Arial"/>
              <a:cs typeface="Arial"/>
            </a:endParaRPr>
          </a:p>
          <a:p>
            <a:pPr marL="296545" marR="112395">
              <a:lnSpc>
                <a:spcPct val="112100"/>
              </a:lnSpc>
              <a:spcBef>
                <a:spcPts val="605"/>
              </a:spcBef>
            </a:pPr>
            <a:r>
              <a:rPr sz="950" dirty="0">
                <a:latin typeface="Arial"/>
                <a:cs typeface="Arial"/>
              </a:rPr>
              <a:t>It allows us to manipulate objects that share a set of tasks, even though the tasks are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executed  in different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ways.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section_4/</a:t>
            </a:r>
            <a:r>
              <a:rPr spc="85" dirty="0">
                <a:solidFill>
                  <a:srgbClr val="000080"/>
                </a:solidFill>
                <a:hlinkClick r:id="rId2"/>
              </a:rPr>
              <a:t>QuestionDemo3.java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0401" y="2164490"/>
            <a:ext cx="3658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ChoiceQuestion second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ChoiceQuestion();</a:t>
            </a:r>
            <a:endParaRPr sz="700">
              <a:latin typeface="Courier New"/>
              <a:cs typeface="Courier New"/>
            </a:endParaRPr>
          </a:p>
          <a:p>
            <a:pPr marL="12700" marR="5080">
              <a:lnSpc>
                <a:spcPts val="830"/>
              </a:lnSpc>
              <a:spcBef>
                <a:spcPts val="30"/>
              </a:spcBef>
            </a:pPr>
            <a:r>
              <a:rPr sz="700" spc="10" dirty="0">
                <a:latin typeface="Courier New"/>
                <a:cs typeface="Courier New"/>
              </a:rPr>
              <a:t>second.setText(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"In which country was the inventor of Java born?"</a:t>
            </a:r>
            <a:r>
              <a:rPr sz="700" spc="10" dirty="0">
                <a:latin typeface="Courier New"/>
                <a:cs typeface="Courier New"/>
              </a:rPr>
              <a:t>);  second.addChoice(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"Australia"</a:t>
            </a:r>
            <a:r>
              <a:rPr sz="700" spc="10" dirty="0">
                <a:latin typeface="Courier New"/>
                <a:cs typeface="Courier New"/>
              </a:rPr>
              <a:t>,</a:t>
            </a:r>
            <a:r>
              <a:rPr sz="700" spc="15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false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 marR="138049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second.addChoice(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"Canada"</a:t>
            </a:r>
            <a:r>
              <a:rPr sz="700" spc="10" dirty="0">
                <a:latin typeface="Courier New"/>
                <a:cs typeface="Courier New"/>
              </a:rPr>
              <a:t>,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700" spc="10" dirty="0">
                <a:latin typeface="Courier New"/>
                <a:cs typeface="Courier New"/>
              </a:rPr>
              <a:t>);  second.addChoice(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"Denmark"</a:t>
            </a:r>
            <a:r>
              <a:rPr sz="700" spc="10" dirty="0">
                <a:latin typeface="Courier New"/>
                <a:cs typeface="Courier New"/>
              </a:rPr>
              <a:t>,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false</a:t>
            </a:r>
            <a:r>
              <a:rPr sz="700" spc="10" dirty="0">
                <a:latin typeface="Courier New"/>
                <a:cs typeface="Courier New"/>
              </a:rPr>
              <a:t>);  second.addChoice(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"United States"</a:t>
            </a:r>
            <a:r>
              <a:rPr sz="700" spc="10" dirty="0">
                <a:latin typeface="Courier New"/>
                <a:cs typeface="Courier New"/>
              </a:rPr>
              <a:t>,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false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401" y="2905249"/>
            <a:ext cx="134683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presentQuestion(first);  presentQuestion(second);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366" y="3116895"/>
            <a:ext cx="8064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153" y="767629"/>
            <a:ext cx="3162300" cy="378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1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994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shows a simple quiz with two question</a:t>
            </a:r>
            <a:r>
              <a:rPr sz="85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types.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QuestionDemo3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0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62610" indent="-54991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3245" algn="l"/>
              </a:tabLst>
            </a:pPr>
            <a:r>
              <a:rPr sz="700" spc="10" dirty="0">
                <a:latin typeface="Courier New"/>
                <a:cs typeface="Courier New"/>
              </a:rPr>
              <a:t>Question first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Question();</a:t>
            </a:r>
            <a:endParaRPr sz="700">
              <a:latin typeface="Courier New"/>
              <a:cs typeface="Courier New"/>
            </a:endParaRPr>
          </a:p>
          <a:p>
            <a:pPr marL="562610" indent="-54991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3245" algn="l"/>
              </a:tabLst>
            </a:pPr>
            <a:r>
              <a:rPr sz="700" spc="10" dirty="0">
                <a:latin typeface="Courier New"/>
                <a:cs typeface="Courier New"/>
              </a:rPr>
              <a:t>first.setText(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"Who was the inventor of</a:t>
            </a:r>
            <a:r>
              <a:rPr sz="700" spc="3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Java?"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562610" indent="-54991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3245" algn="l"/>
              </a:tabLst>
            </a:pPr>
            <a:r>
              <a:rPr sz="700" spc="10" dirty="0">
                <a:latin typeface="Courier New"/>
                <a:cs typeface="Courier New"/>
              </a:rPr>
              <a:t>first.setAnswer(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"James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Gosling"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273" y="3328540"/>
            <a:ext cx="2698750" cy="1224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985"/>
              </a:lnSpc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Presents a question to the user and checks the</a:t>
            </a:r>
            <a:r>
              <a:rPr sz="850" spc="-11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response.</a:t>
            </a:r>
            <a:endParaRPr sz="850">
              <a:latin typeface="Times New Roman"/>
              <a:cs typeface="Times New Roman"/>
            </a:endParaRPr>
          </a:p>
          <a:p>
            <a:pPr marL="177800">
              <a:lnSpc>
                <a:spcPts val="1010"/>
              </a:lnSpc>
            </a:pPr>
            <a:r>
              <a:rPr sz="700" spc="10" dirty="0">
                <a:latin typeface="Courier New"/>
                <a:cs typeface="Courier New"/>
              </a:rPr>
              <a:t>@param q</a:t>
            </a:r>
            <a:r>
              <a:rPr sz="700" spc="-275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the question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0" dirty="0">
                <a:latin typeface="Courier New"/>
                <a:cs typeface="Courier New"/>
              </a:rPr>
              <a:t>presentQuestion(Question</a:t>
            </a:r>
            <a:r>
              <a:rPr sz="700" spc="4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7800" marR="641350">
              <a:lnSpc>
                <a:spcPts val="830"/>
              </a:lnSpc>
              <a:spcBef>
                <a:spcPts val="30"/>
              </a:spcBef>
            </a:pPr>
            <a:r>
              <a:rPr sz="700" spc="10" dirty="0">
                <a:latin typeface="Courier New"/>
                <a:cs typeface="Courier New"/>
              </a:rPr>
              <a:t>q.display();  System.out.print(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"Your answer: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77800" marR="531495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Scanner in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00" spc="10" dirty="0">
                <a:latin typeface="Courier New"/>
                <a:cs typeface="Courier New"/>
              </a:rPr>
              <a:t>Scanner(System.in);  String response =</a:t>
            </a:r>
            <a:r>
              <a:rPr sz="700" spc="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in.nextLine();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805"/>
              </a:lnSpc>
            </a:pPr>
            <a:r>
              <a:rPr sz="700" spc="10" dirty="0">
                <a:latin typeface="Courier New"/>
                <a:cs typeface="Courier New"/>
              </a:rPr>
              <a:t>System.out.println(q.checkAnswer(response));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20929" y="715432"/>
            <a:ext cx="112889" cy="3880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3880" y="715432"/>
            <a:ext cx="119948" cy="3591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439" y="1546758"/>
            <a:ext cx="5573395" cy="820419"/>
          </a:xfrm>
          <a:custGeom>
            <a:avLst/>
            <a:gdLst/>
            <a:ahLst/>
            <a:cxnLst/>
            <a:rect l="l" t="t" r="r" b="b"/>
            <a:pathLst>
              <a:path w="5573395" h="820419">
                <a:moveTo>
                  <a:pt x="5573331" y="0"/>
                </a:moveTo>
                <a:lnTo>
                  <a:pt x="5573331" y="820291"/>
                </a:lnTo>
                <a:lnTo>
                  <a:pt x="0" y="820291"/>
                </a:lnTo>
                <a:lnTo>
                  <a:pt x="0" y="0"/>
                </a:lnTo>
              </a:path>
            </a:pathLst>
          </a:custGeom>
          <a:ln w="70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2710815" cy="7956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85"/>
              </a:spcBef>
            </a:pPr>
            <a:r>
              <a:rPr sz="750" spc="-5" dirty="0">
                <a:latin typeface="Courier" charset="0"/>
                <a:cs typeface="Courier" charset="0"/>
              </a:rPr>
              <a:t>In which country was the inventor of Java born?  1: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Australia</a:t>
            </a:r>
            <a:endParaRPr sz="750" dirty="0">
              <a:latin typeface="Courier" charset="0"/>
              <a:cs typeface="Courier" charset="0"/>
            </a:endParaRPr>
          </a:p>
          <a:p>
            <a:pPr marL="12700">
              <a:lnSpc>
                <a:spcPts val="865"/>
              </a:lnSpc>
            </a:pPr>
            <a:r>
              <a:rPr sz="750" spc="-5" dirty="0">
                <a:latin typeface="Courier" charset="0"/>
                <a:cs typeface="Courier" charset="0"/>
              </a:rPr>
              <a:t>2: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Canada</a:t>
            </a:r>
            <a:endParaRPr sz="750" dirty="0">
              <a:latin typeface="Courier" charset="0"/>
              <a:cs typeface="Courier" charset="0"/>
            </a:endParaRPr>
          </a:p>
          <a:p>
            <a:pPr marL="127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3: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Denmark</a:t>
            </a:r>
            <a:endParaRPr sz="750" dirty="0">
              <a:latin typeface="Courier" charset="0"/>
              <a:cs typeface="Courier" charset="0"/>
            </a:endParaRPr>
          </a:p>
          <a:p>
            <a:pPr marL="127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4: United</a:t>
            </a:r>
            <a:r>
              <a:rPr sz="750" spc="-6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States</a:t>
            </a:r>
            <a:endParaRPr sz="750" dirty="0">
              <a:latin typeface="Courier" charset="0"/>
              <a:cs typeface="Courier" charset="0"/>
            </a:endParaRPr>
          </a:p>
          <a:p>
            <a:pPr marL="12700" marR="1890395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Your answer:</a:t>
            </a:r>
            <a:r>
              <a:rPr sz="750" spc="-7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2  true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650439" y="946566"/>
            <a:ext cx="5573395" cy="442595"/>
          </a:xfrm>
          <a:custGeom>
            <a:avLst/>
            <a:gdLst/>
            <a:ahLst/>
            <a:cxnLst/>
            <a:rect l="l" t="t" r="r" b="b"/>
            <a:pathLst>
              <a:path w="5573395" h="442595">
                <a:moveTo>
                  <a:pt x="0" y="0"/>
                </a:moveTo>
                <a:lnTo>
                  <a:pt x="5573331" y="0"/>
                </a:lnTo>
                <a:lnTo>
                  <a:pt x="5573331" y="441978"/>
                </a:lnTo>
              </a:path>
            </a:pathLst>
          </a:custGeom>
          <a:ln w="70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650439" y="946566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5">
                <a:moveTo>
                  <a:pt x="0" y="441978"/>
                </a:moveTo>
                <a:lnTo>
                  <a:pt x="0" y="0"/>
                </a:lnTo>
              </a:path>
            </a:pathLst>
          </a:custGeom>
          <a:ln w="70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394347" y="699647"/>
            <a:ext cx="2031364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20" dirty="0">
                <a:latin typeface="Arial"/>
                <a:cs typeface="Arial"/>
              </a:rPr>
              <a:t>Program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spc="20" dirty="0">
                <a:latin typeface="Arial"/>
                <a:cs typeface="Arial"/>
              </a:rPr>
              <a:t>Run: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03530" marR="508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Who was the inventor of Java?  Your answer: Bjarne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Stroustrup  false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86568"/>
            <a:ext cx="6091555" cy="141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000" spc="20" dirty="0">
                <a:latin typeface="Arial"/>
                <a:cs typeface="Arial"/>
              </a:rPr>
              <a:t>Assuming </a:t>
            </a:r>
            <a:r>
              <a:rPr sz="1000" spc="20" dirty="0">
                <a:latin typeface="Courier" charset="0"/>
                <a:cs typeface="Courier" charset="0"/>
              </a:rPr>
              <a:t>SavingsAccount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subclass of </a:t>
            </a:r>
            <a:r>
              <a:rPr sz="1000" spc="20" dirty="0">
                <a:latin typeface="Courier" charset="0"/>
                <a:cs typeface="Courier" charset="0"/>
              </a:rPr>
              <a:t>BankAccount</a:t>
            </a:r>
            <a:r>
              <a:rPr sz="1000" spc="20" dirty="0">
                <a:latin typeface="Arial"/>
                <a:cs typeface="Arial"/>
              </a:rPr>
              <a:t>, </a:t>
            </a:r>
            <a:r>
              <a:rPr sz="1000" spc="15" dirty="0">
                <a:latin typeface="Arial"/>
                <a:cs typeface="Arial"/>
              </a:rPr>
              <a:t>which of the following code fragments are  valid </a:t>
            </a:r>
            <a:r>
              <a:rPr sz="1000" spc="10" dirty="0">
                <a:latin typeface="Arial"/>
                <a:cs typeface="Arial"/>
              </a:rPr>
              <a:t>in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Java?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58750" indent="-146050">
              <a:lnSpc>
                <a:spcPct val="100000"/>
              </a:lnSpc>
              <a:buFont typeface="Arial"/>
              <a:buAutoNum type="alphaLcPeriod"/>
              <a:tabLst>
                <a:tab pos="159385" algn="l"/>
              </a:tabLst>
            </a:pPr>
            <a:r>
              <a:rPr sz="1000" spc="20" dirty="0">
                <a:latin typeface="Courier" charset="0"/>
                <a:cs typeface="Courier" charset="0"/>
              </a:rPr>
              <a:t>BankAccount account = new</a:t>
            </a:r>
            <a:r>
              <a:rPr sz="1000" spc="-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SavingsAccount();</a:t>
            </a:r>
            <a:endParaRPr sz="1000" dirty="0">
              <a:latin typeface="Courier" charset="0"/>
              <a:cs typeface="Courier" charset="0"/>
            </a:endParaRPr>
          </a:p>
          <a:p>
            <a:pPr marL="158750" indent="-146050">
              <a:lnSpc>
                <a:spcPct val="100000"/>
              </a:lnSpc>
              <a:spcBef>
                <a:spcPts val="75"/>
              </a:spcBef>
              <a:buFont typeface="Arial"/>
              <a:buAutoNum type="alphaLcPeriod"/>
              <a:tabLst>
                <a:tab pos="159385" algn="l"/>
              </a:tabLst>
            </a:pPr>
            <a:r>
              <a:rPr sz="1000" spc="20" dirty="0">
                <a:latin typeface="Courier" charset="0"/>
                <a:cs typeface="Courier" charset="0"/>
              </a:rPr>
              <a:t>SavingsAccount account2 = new</a:t>
            </a:r>
            <a:r>
              <a:rPr sz="100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BankAccount();</a:t>
            </a:r>
            <a:endParaRPr sz="1000" dirty="0">
              <a:latin typeface="Courier" charset="0"/>
              <a:cs typeface="Courier" charset="0"/>
            </a:endParaRPr>
          </a:p>
          <a:p>
            <a:pPr marL="151130" indent="-138430">
              <a:lnSpc>
                <a:spcPct val="100000"/>
              </a:lnSpc>
              <a:spcBef>
                <a:spcPts val="75"/>
              </a:spcBef>
              <a:buFont typeface="Arial"/>
              <a:buAutoNum type="alphaLcPeriod"/>
              <a:tabLst>
                <a:tab pos="151765" algn="l"/>
              </a:tabLst>
            </a:pPr>
            <a:r>
              <a:rPr sz="1000" spc="20" dirty="0">
                <a:latin typeface="Courier" charset="0"/>
                <a:cs typeface="Courier" charset="0"/>
              </a:rPr>
              <a:t>BankAccount account =</a:t>
            </a:r>
            <a:r>
              <a:rPr sz="1000" spc="-3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null;</a:t>
            </a:r>
            <a:endParaRPr sz="1000" dirty="0">
              <a:latin typeface="Courier" charset="0"/>
              <a:cs typeface="Courier" charset="0"/>
            </a:endParaRPr>
          </a:p>
          <a:p>
            <a:pPr marL="158750" indent="-146050">
              <a:lnSpc>
                <a:spcPct val="100000"/>
              </a:lnSpc>
              <a:spcBef>
                <a:spcPts val="75"/>
              </a:spcBef>
              <a:buFont typeface="Arial"/>
              <a:buAutoNum type="alphaLcPeriod"/>
              <a:tabLst>
                <a:tab pos="159385" algn="l"/>
              </a:tabLst>
            </a:pPr>
            <a:r>
              <a:rPr sz="1000" spc="20" dirty="0">
                <a:latin typeface="Courier" charset="0"/>
                <a:cs typeface="Courier" charset="0"/>
              </a:rPr>
              <a:t>SavingsAccount account2 =</a:t>
            </a:r>
            <a:r>
              <a:rPr sz="1000" spc="-2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account;</a:t>
            </a:r>
            <a:endParaRPr sz="1000" dirty="0">
              <a:latin typeface="Courier" charset="0"/>
              <a:cs typeface="Courier" charset="0"/>
            </a:endParaRPr>
          </a:p>
          <a:p>
            <a:pPr marL="249554">
              <a:lnSpc>
                <a:spcPct val="100000"/>
              </a:lnSpc>
              <a:spcBef>
                <a:spcPts val="715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a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only.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78338"/>
            <a:ext cx="607822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500"/>
              </a:lnSpc>
            </a:pPr>
            <a:r>
              <a:rPr sz="1000" spc="10" dirty="0">
                <a:latin typeface="Arial"/>
                <a:cs typeface="Arial"/>
              </a:rPr>
              <a:t>If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account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2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variable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type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BankAccount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that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holds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non-null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reference,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what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do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know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about  the object to which </a:t>
            </a:r>
            <a:r>
              <a:rPr sz="1000" spc="20" dirty="0">
                <a:latin typeface="Courier" charset="0"/>
                <a:cs typeface="Courier" charset="0"/>
              </a:rPr>
              <a:t>account</a:t>
            </a:r>
            <a:r>
              <a:rPr sz="1000" spc="-38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refers?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70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It belongs to the class </a:t>
            </a:r>
            <a:r>
              <a:rPr sz="1250" spc="-5" dirty="0">
                <a:latin typeface="Courier" charset="0"/>
                <a:cs typeface="Courier" charset="0"/>
              </a:rPr>
              <a:t>BankAccount</a:t>
            </a:r>
            <a:r>
              <a:rPr sz="1250" spc="-38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or one of its subclasses.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7810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Inheritance</a:t>
            </a:r>
            <a:r>
              <a:rPr spc="-60" dirty="0"/>
              <a:t> </a:t>
            </a:r>
            <a:r>
              <a:rPr spc="80" dirty="0"/>
              <a:t>Hierarchies</a:t>
            </a:r>
          </a:p>
        </p:txBody>
      </p:sp>
      <p:sp>
        <p:nvSpPr>
          <p:cNvPr id="4" name="object 4"/>
          <p:cNvSpPr/>
          <p:nvPr/>
        </p:nvSpPr>
        <p:spPr>
          <a:xfrm>
            <a:off x="680110" y="82825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108223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3468" y="132562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397" y="35274"/>
                </a:moveTo>
                <a:lnTo>
                  <a:pt x="5876" y="35274"/>
                </a:lnTo>
                <a:lnTo>
                  <a:pt x="0" y="29418"/>
                </a:lnTo>
                <a:lnTo>
                  <a:pt x="0" y="5855"/>
                </a:lnTo>
                <a:lnTo>
                  <a:pt x="5876" y="0"/>
                </a:lnTo>
                <a:lnTo>
                  <a:pt x="29397" y="0"/>
                </a:lnTo>
                <a:lnTo>
                  <a:pt x="35274" y="5855"/>
                </a:lnTo>
                <a:lnTo>
                  <a:pt x="35274" y="29418"/>
                </a:lnTo>
                <a:lnTo>
                  <a:pt x="29397" y="35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3468" y="153021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397" y="35274"/>
                </a:moveTo>
                <a:lnTo>
                  <a:pt x="5876" y="35274"/>
                </a:lnTo>
                <a:lnTo>
                  <a:pt x="0" y="29418"/>
                </a:lnTo>
                <a:lnTo>
                  <a:pt x="0" y="5855"/>
                </a:lnTo>
                <a:lnTo>
                  <a:pt x="5876" y="0"/>
                </a:lnTo>
                <a:lnTo>
                  <a:pt x="29397" y="0"/>
                </a:lnTo>
                <a:lnTo>
                  <a:pt x="35274" y="5855"/>
                </a:lnTo>
                <a:lnTo>
                  <a:pt x="35274" y="29418"/>
                </a:lnTo>
                <a:lnTo>
                  <a:pt x="29397" y="35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110" y="19781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3468" y="2221589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397" y="35274"/>
                </a:moveTo>
                <a:lnTo>
                  <a:pt x="5876" y="35274"/>
                </a:lnTo>
                <a:lnTo>
                  <a:pt x="0" y="29418"/>
                </a:lnTo>
                <a:lnTo>
                  <a:pt x="0" y="5855"/>
                </a:lnTo>
                <a:lnTo>
                  <a:pt x="5876" y="0"/>
                </a:lnTo>
                <a:lnTo>
                  <a:pt x="29397" y="0"/>
                </a:lnTo>
                <a:lnTo>
                  <a:pt x="35274" y="5855"/>
                </a:lnTo>
                <a:lnTo>
                  <a:pt x="35274" y="29418"/>
                </a:lnTo>
                <a:lnTo>
                  <a:pt x="29397" y="35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110" y="25073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5641" y="651929"/>
            <a:ext cx="5479415" cy="195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095">
              <a:lnSpc>
                <a:spcPct val="133300"/>
              </a:lnSpc>
            </a:pPr>
            <a:r>
              <a:rPr sz="1250" spc="-5" dirty="0">
                <a:latin typeface="Arial"/>
                <a:cs typeface="Arial"/>
              </a:rPr>
              <a:t>Inheritance lets you can reuse code instead of duplicating it.  Two types of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reuse</a:t>
            </a:r>
            <a:endParaRPr sz="1250" dirty="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745"/>
              </a:spcBef>
            </a:pPr>
            <a:r>
              <a:rPr sz="950" dirty="0">
                <a:latin typeface="Arial"/>
                <a:cs typeface="Arial"/>
              </a:rPr>
              <a:t>A subclass inherits the methods of the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superclass</a:t>
            </a:r>
          </a:p>
          <a:p>
            <a:pPr marL="296545">
              <a:lnSpc>
                <a:spcPct val="100000"/>
              </a:lnSpc>
              <a:spcBef>
                <a:spcPts val="470"/>
              </a:spcBef>
            </a:pPr>
            <a:r>
              <a:rPr sz="950" dirty="0">
                <a:latin typeface="Arial"/>
                <a:cs typeface="Arial"/>
              </a:rPr>
              <a:t>Because a car is a special kind of vehicle, we can use a </a:t>
            </a:r>
            <a:r>
              <a:rPr sz="950" dirty="0">
                <a:latin typeface="Courier" charset="0"/>
                <a:cs typeface="Courier" charset="0"/>
              </a:rPr>
              <a:t>Car</a:t>
            </a:r>
            <a:r>
              <a:rPr sz="950" spc="-36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object in algorithms that manipulate</a:t>
            </a:r>
          </a:p>
          <a:p>
            <a:pPr marL="296545">
              <a:lnSpc>
                <a:spcPct val="100000"/>
              </a:lnSpc>
              <a:spcBef>
                <a:spcPts val="190"/>
              </a:spcBef>
            </a:pPr>
            <a:r>
              <a:rPr sz="950" dirty="0">
                <a:latin typeface="Courier" charset="0"/>
                <a:cs typeface="Courier" charset="0"/>
              </a:rPr>
              <a:t>Vehicle</a:t>
            </a:r>
            <a:r>
              <a:rPr sz="950" spc="-40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objects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50" spc="-5" dirty="0">
                <a:latin typeface="Arial"/>
                <a:cs typeface="Arial"/>
              </a:rPr>
              <a:t>The substitution</a:t>
            </a:r>
            <a:r>
              <a:rPr sz="1250" spc="-4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principle:</a:t>
            </a:r>
            <a:endParaRPr sz="1250" dirty="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745"/>
              </a:spcBef>
            </a:pPr>
            <a:r>
              <a:rPr sz="950" dirty="0">
                <a:latin typeface="Arial"/>
                <a:cs typeface="Arial"/>
              </a:rPr>
              <a:t>You can always use a subclass object when a superclass object is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expected.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50" spc="-5" dirty="0">
                <a:latin typeface="Arial"/>
                <a:cs typeface="Arial"/>
              </a:rPr>
              <a:t>A method that processes </a:t>
            </a:r>
            <a:r>
              <a:rPr sz="1250" spc="-5" dirty="0">
                <a:latin typeface="Courier" charset="0"/>
                <a:cs typeface="Courier" charset="0"/>
              </a:rPr>
              <a:t>Vehicle</a:t>
            </a:r>
            <a:r>
              <a:rPr sz="1250" spc="-38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objects can handle any kind of vehicle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87177"/>
            <a:ext cx="5431790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Declare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array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quiz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that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hold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mixture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Question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and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ChoiceQuestion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objects.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15"/>
              </a:spcBef>
            </a:pPr>
            <a:r>
              <a:rPr sz="1250" b="1" spc="-5" dirty="0">
                <a:latin typeface="Arial"/>
                <a:cs typeface="Arial"/>
              </a:rPr>
              <a:t>Answer: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734" y="1195125"/>
            <a:ext cx="5573395" cy="157735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Question[] quiz = new</a:t>
            </a:r>
            <a:r>
              <a:rPr sz="750" spc="-1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Question[SIZE];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80326"/>
            <a:ext cx="165036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Consider the code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fragment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73" y="884914"/>
            <a:ext cx="5989955" cy="225062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0640" marR="3743960">
              <a:lnSpc>
                <a:spcPct val="100000"/>
              </a:lnSpc>
              <a:spcBef>
                <a:spcPts val="315"/>
              </a:spcBef>
            </a:pPr>
            <a:r>
              <a:rPr sz="600" spc="10" dirty="0">
                <a:latin typeface="Courier" charset="0"/>
                <a:cs typeface="Courier" charset="0"/>
              </a:rPr>
              <a:t>ChoiceQuestion cq = . . .; // A non-null value  cq.display();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642" y="1188275"/>
            <a:ext cx="5939790" cy="90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Which </a:t>
            </a:r>
            <a:r>
              <a:rPr sz="1000" spc="15" dirty="0">
                <a:latin typeface="Arial"/>
                <a:cs typeface="Arial"/>
              </a:rPr>
              <a:t>actual </a:t>
            </a:r>
            <a:r>
              <a:rPr sz="1000" spc="20" dirty="0">
                <a:latin typeface="Arial"/>
                <a:cs typeface="Arial"/>
              </a:rPr>
              <a:t>method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being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called?</a:t>
            </a:r>
            <a:endParaRPr sz="1000" dirty="0">
              <a:latin typeface="Arial"/>
              <a:cs typeface="Arial"/>
            </a:endParaRPr>
          </a:p>
          <a:p>
            <a:pPr marL="249554" marR="5080">
              <a:lnSpc>
                <a:spcPct val="116700"/>
              </a:lnSpc>
              <a:spcBef>
                <a:spcPts val="520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You cannot tell from the fragment—</a:t>
            </a:r>
            <a:r>
              <a:rPr sz="1250" spc="-5" dirty="0">
                <a:latin typeface="Courier" charset="0"/>
                <a:cs typeface="Courier" charset="0"/>
              </a:rPr>
              <a:t>cq </a:t>
            </a:r>
            <a:r>
              <a:rPr sz="1250" spc="-5" dirty="0">
                <a:latin typeface="Arial"/>
                <a:cs typeface="Arial"/>
              </a:rPr>
              <a:t>may be initialized with an object  of a subclass of </a:t>
            </a:r>
            <a:r>
              <a:rPr sz="1250" spc="-5" dirty="0">
                <a:latin typeface="Courier" charset="0"/>
                <a:cs typeface="Courier" charset="0"/>
              </a:rPr>
              <a:t>ChoiceQuestion</a:t>
            </a:r>
            <a:r>
              <a:rPr sz="1250" spc="-5" dirty="0">
                <a:latin typeface="Arial"/>
                <a:cs typeface="Arial"/>
              </a:rPr>
              <a:t>. The </a:t>
            </a:r>
            <a:r>
              <a:rPr sz="1250" spc="-5" dirty="0">
                <a:latin typeface="Courier" charset="0"/>
                <a:cs typeface="Courier" charset="0"/>
              </a:rPr>
              <a:t>display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of whatever object </a:t>
            </a:r>
            <a:r>
              <a:rPr sz="1250" spc="-5" dirty="0">
                <a:latin typeface="Courier" charset="0"/>
                <a:cs typeface="Courier" charset="0"/>
              </a:rPr>
              <a:t>cq  </a:t>
            </a:r>
            <a:r>
              <a:rPr sz="1250" spc="-5" dirty="0">
                <a:latin typeface="Arial"/>
                <a:cs typeface="Arial"/>
              </a:rPr>
              <a:t>references is</a:t>
            </a:r>
            <a:r>
              <a:rPr sz="1250" spc="-6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invoked.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86314"/>
            <a:ext cx="546481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20" dirty="0">
                <a:latin typeface="Arial"/>
                <a:cs typeface="Arial"/>
              </a:rPr>
              <a:t>method </a:t>
            </a:r>
            <a:r>
              <a:rPr sz="1000" spc="10" dirty="0">
                <a:latin typeface="Arial"/>
                <a:cs typeface="Arial"/>
              </a:rPr>
              <a:t>call </a:t>
            </a:r>
            <a:r>
              <a:rPr sz="1000" spc="20" dirty="0">
                <a:latin typeface="Courier" charset="0"/>
                <a:cs typeface="Courier" charset="0"/>
              </a:rPr>
              <a:t>Math.sqrt(2)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resolved through dynamic </a:t>
            </a:r>
            <a:r>
              <a:rPr sz="1000" spc="20" dirty="0">
                <a:latin typeface="Arial"/>
                <a:cs typeface="Arial"/>
              </a:rPr>
              <a:t>method </a:t>
            </a:r>
            <a:r>
              <a:rPr sz="1000" spc="15" dirty="0">
                <a:latin typeface="Arial"/>
                <a:cs typeface="Arial"/>
              </a:rPr>
              <a:t>lookup?</a:t>
            </a:r>
            <a:endParaRPr sz="1000" dirty="0">
              <a:latin typeface="Arial"/>
              <a:cs typeface="Arial"/>
            </a:endParaRPr>
          </a:p>
          <a:p>
            <a:pPr marL="249554" marR="5080">
              <a:lnSpc>
                <a:spcPct val="114799"/>
              </a:lnSpc>
              <a:spcBef>
                <a:spcPts val="550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No. This is a static method of the </a:t>
            </a:r>
            <a:r>
              <a:rPr sz="1250" spc="-5" dirty="0">
                <a:latin typeface="Courier" charset="0"/>
                <a:cs typeface="Courier" charset="0"/>
              </a:rPr>
              <a:t>Math</a:t>
            </a:r>
            <a:r>
              <a:rPr sz="1250" spc="-37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class. There is no implicit  parameter object that could be used to dynamically look up a</a:t>
            </a:r>
            <a:r>
              <a:rPr sz="1250" spc="2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method.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>
                <a:latin typeface="Trebuchet MS"/>
                <a:cs typeface="Trebuchet MS"/>
              </a:rPr>
              <a:t>Object</a:t>
            </a:r>
            <a:r>
              <a:rPr spc="85" dirty="0"/>
              <a:t>: </a:t>
            </a:r>
            <a:r>
              <a:rPr spc="90" dirty="0"/>
              <a:t>The </a:t>
            </a:r>
            <a:r>
              <a:rPr spc="130" dirty="0"/>
              <a:t>Cosmic</a:t>
            </a:r>
            <a:r>
              <a:rPr spc="-114" dirty="0"/>
              <a:t> </a:t>
            </a:r>
            <a:r>
              <a:rPr spc="105" dirty="0"/>
              <a:t>Superclass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099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110" y="12967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156484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5641" y="697096"/>
            <a:ext cx="5382895" cy="160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Every class defined without an explicit </a:t>
            </a:r>
            <a:r>
              <a:rPr sz="1250" spc="-5" dirty="0">
                <a:latin typeface="Courier" charset="0"/>
                <a:cs typeface="Courier" charset="0"/>
              </a:rPr>
              <a:t>extends</a:t>
            </a:r>
            <a:r>
              <a:rPr sz="1250" spc="-36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clause automatically extend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50" spc="-5" dirty="0">
                <a:latin typeface="Courier" charset="0"/>
                <a:cs typeface="Courier" charset="0"/>
              </a:rPr>
              <a:t>Object</a:t>
            </a:r>
            <a:r>
              <a:rPr sz="1250" spc="-5" dirty="0">
                <a:latin typeface="Arial"/>
                <a:cs typeface="Arial"/>
              </a:rPr>
              <a:t>:</a:t>
            </a:r>
            <a:endParaRPr sz="1250" dirty="0">
              <a:latin typeface="Arial"/>
              <a:cs typeface="Arial"/>
            </a:endParaRPr>
          </a:p>
          <a:p>
            <a:pPr marL="12700" marR="83185">
              <a:lnSpc>
                <a:spcPts val="2110"/>
              </a:lnSpc>
              <a:spcBef>
                <a:spcPts val="114"/>
              </a:spcBef>
            </a:pPr>
            <a:r>
              <a:rPr sz="1250" spc="-5" dirty="0">
                <a:latin typeface="Arial"/>
                <a:cs typeface="Arial"/>
              </a:rPr>
              <a:t>The class </a:t>
            </a:r>
            <a:r>
              <a:rPr sz="1250" spc="-5" dirty="0">
                <a:latin typeface="Courier" charset="0"/>
                <a:cs typeface="Courier" charset="0"/>
              </a:rPr>
              <a:t>Object</a:t>
            </a:r>
            <a:r>
              <a:rPr sz="1250" spc="-36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is the direct or indirect superclass of every class in Java.  Some  methods defined in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Object</a:t>
            </a:r>
            <a:r>
              <a:rPr sz="1250" spc="-5" dirty="0">
                <a:latin typeface="Arial"/>
                <a:cs typeface="Arial"/>
              </a:rPr>
              <a:t>:</a:t>
            </a:r>
            <a:endParaRPr sz="1250" dirty="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625"/>
              </a:spcBef>
            </a:pPr>
            <a:r>
              <a:rPr sz="950" dirty="0">
                <a:latin typeface="Courier" charset="0"/>
                <a:cs typeface="Courier" charset="0"/>
              </a:rPr>
              <a:t>toString</a:t>
            </a:r>
            <a:r>
              <a:rPr sz="950" spc="-38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- which yields a string describing the object</a:t>
            </a:r>
          </a:p>
          <a:p>
            <a:pPr marL="296545">
              <a:lnSpc>
                <a:spcPct val="100000"/>
              </a:lnSpc>
              <a:spcBef>
                <a:spcPts val="415"/>
              </a:spcBef>
            </a:pPr>
            <a:r>
              <a:rPr sz="950" dirty="0">
                <a:latin typeface="Courier" charset="0"/>
                <a:cs typeface="Courier" charset="0"/>
              </a:rPr>
              <a:t>equals</a:t>
            </a:r>
            <a:r>
              <a:rPr sz="950" spc="-38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- which compares objects with each other</a:t>
            </a:r>
          </a:p>
          <a:p>
            <a:pPr marL="296545">
              <a:lnSpc>
                <a:spcPct val="100000"/>
              </a:lnSpc>
              <a:spcBef>
                <a:spcPts val="415"/>
              </a:spcBef>
            </a:pPr>
            <a:r>
              <a:rPr sz="950" dirty="0">
                <a:latin typeface="Courier" charset="0"/>
                <a:cs typeface="Courier" charset="0"/>
              </a:rPr>
              <a:t>hashCode</a:t>
            </a:r>
            <a:r>
              <a:rPr sz="950" spc="-37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- which yields a numerical code for storing the object in a set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>
                <a:latin typeface="Trebuchet MS"/>
                <a:cs typeface="Trebuchet MS"/>
              </a:rPr>
              <a:t>Object</a:t>
            </a:r>
            <a:r>
              <a:rPr spc="85" dirty="0"/>
              <a:t>: </a:t>
            </a:r>
            <a:r>
              <a:rPr spc="90" dirty="0"/>
              <a:t>The </a:t>
            </a:r>
            <a:r>
              <a:rPr spc="130" dirty="0"/>
              <a:t>Cosmic</a:t>
            </a:r>
            <a:r>
              <a:rPr spc="-114" dirty="0"/>
              <a:t> </a:t>
            </a:r>
            <a:r>
              <a:rPr spc="105" dirty="0"/>
              <a:t>Superclass</a:t>
            </a:r>
          </a:p>
        </p:txBody>
      </p:sp>
      <p:sp>
        <p:nvSpPr>
          <p:cNvPr id="3" name="object 3"/>
          <p:cNvSpPr/>
          <p:nvPr/>
        </p:nvSpPr>
        <p:spPr>
          <a:xfrm>
            <a:off x="715432" y="736600"/>
            <a:ext cx="5439829" cy="282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0259" y="3669652"/>
            <a:ext cx="39255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Arial"/>
                <a:cs typeface="Arial"/>
              </a:rPr>
              <a:t>Figure </a:t>
            </a:r>
            <a:r>
              <a:rPr sz="1000" b="1" spc="20" dirty="0">
                <a:latin typeface="Arial"/>
                <a:cs typeface="Arial"/>
              </a:rPr>
              <a:t>9 </a:t>
            </a:r>
            <a:r>
              <a:rPr sz="1000" spc="20" dirty="0">
                <a:latin typeface="Arial"/>
                <a:cs typeface="Arial"/>
              </a:rPr>
              <a:t>The </a:t>
            </a:r>
            <a:r>
              <a:rPr sz="1000" spc="20" dirty="0">
                <a:latin typeface="Courier" charset="0"/>
                <a:cs typeface="Courier" charset="0"/>
              </a:rPr>
              <a:t>Object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Class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the Superclass of Every Java Class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Overriding </a:t>
            </a:r>
            <a:r>
              <a:rPr spc="50" dirty="0"/>
              <a:t>the </a:t>
            </a:r>
            <a:r>
              <a:rPr spc="235" dirty="0">
                <a:latin typeface="Trebuchet MS"/>
                <a:cs typeface="Trebuchet MS"/>
              </a:rPr>
              <a:t>toString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114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020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110" y="10560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641" y="625741"/>
            <a:ext cx="310007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sz="1250" spc="-5" dirty="0">
                <a:latin typeface="Arial"/>
                <a:cs typeface="Arial"/>
              </a:rPr>
              <a:t>Returns a string representation of the object  Useful for</a:t>
            </a:r>
            <a:r>
              <a:rPr sz="1250" spc="-6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debugging: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734" y="1214764"/>
            <a:ext cx="5573395" cy="393698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450" marR="2943225">
              <a:lnSpc>
                <a:spcPts val="890"/>
              </a:lnSpc>
              <a:spcBef>
                <a:spcPts val="370"/>
              </a:spcBef>
            </a:pPr>
            <a:r>
              <a:rPr sz="750" spc="-5" dirty="0">
                <a:latin typeface="Courier" charset="0"/>
                <a:cs typeface="Courier" charset="0"/>
              </a:rPr>
              <a:t>Rectangle box = new Rectangle(5, 10, 20, 30);  String s =</a:t>
            </a:r>
            <a:r>
              <a:rPr sz="750" spc="-4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box.toString();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60"/>
              </a:lnSpc>
            </a:pPr>
            <a:r>
              <a:rPr sz="750" spc="-5" dirty="0">
                <a:latin typeface="Courier" charset="0"/>
                <a:cs typeface="Courier" charset="0"/>
              </a:rPr>
              <a:t>// Sets s to</a:t>
            </a:r>
            <a:r>
              <a:rPr sz="750" spc="6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"java.awt.Rectangle[x=5,y=10,width=20,height=30]"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110" y="18250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641" y="1712131"/>
            <a:ext cx="49510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Courier" charset="0"/>
                <a:cs typeface="Courier" charset="0"/>
              </a:rPr>
              <a:t>toString</a:t>
            </a:r>
            <a:r>
              <a:rPr sz="1250" spc="-38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is called whenever you concatenate a string with an object: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734" y="1983743"/>
            <a:ext cx="5573395" cy="273152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"box=" +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box;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// Result:</a:t>
            </a:r>
            <a:r>
              <a:rPr sz="750" spc="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"box=java.awt.Rectangle[x=5,y=10,width=20,height=30]"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110" y="24811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5641" y="2332990"/>
            <a:ext cx="541655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500"/>
              </a:lnSpc>
            </a:pPr>
            <a:r>
              <a:rPr sz="1250" spc="-5" dirty="0">
                <a:latin typeface="Arial"/>
                <a:cs typeface="Arial"/>
              </a:rPr>
              <a:t>The compiler can invoke the </a:t>
            </a:r>
            <a:r>
              <a:rPr sz="1250" spc="-5" dirty="0">
                <a:latin typeface="Courier" charset="0"/>
                <a:cs typeface="Courier" charset="0"/>
              </a:rPr>
              <a:t>toString</a:t>
            </a:r>
            <a:r>
              <a:rPr sz="1250" spc="-38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method, because it knows that every  object has a </a:t>
            </a:r>
            <a:r>
              <a:rPr sz="1250" spc="-5" dirty="0">
                <a:latin typeface="Courier" charset="0"/>
                <a:cs typeface="Courier" charset="0"/>
              </a:rPr>
              <a:t>toString</a:t>
            </a:r>
            <a:r>
              <a:rPr sz="1250" spc="-46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method:</a:t>
            </a:r>
            <a:endParaRPr sz="1250" dirty="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800"/>
              </a:spcBef>
            </a:pPr>
            <a:r>
              <a:rPr sz="950" dirty="0">
                <a:latin typeface="Arial"/>
                <a:cs typeface="Arial"/>
              </a:rPr>
              <a:t>Every class extends the </a:t>
            </a:r>
            <a:r>
              <a:rPr sz="950" dirty="0">
                <a:latin typeface="Courier" charset="0"/>
                <a:cs typeface="Courier" charset="0"/>
              </a:rPr>
              <a:t>Object</a:t>
            </a:r>
            <a:r>
              <a:rPr sz="950" spc="-375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class which declares </a:t>
            </a:r>
            <a:r>
              <a:rPr sz="950" dirty="0">
                <a:latin typeface="Courier" charset="0"/>
                <a:cs typeface="Courier" charset="0"/>
              </a:rPr>
              <a:t>toString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Overriding </a:t>
            </a:r>
            <a:r>
              <a:rPr spc="50" dirty="0"/>
              <a:t>the </a:t>
            </a:r>
            <a:r>
              <a:rPr spc="235" dirty="0">
                <a:latin typeface="Trebuchet MS"/>
                <a:cs typeface="Trebuchet MS"/>
              </a:rPr>
              <a:t>toString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114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0804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641" y="695166"/>
            <a:ext cx="502031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Courier" charset="0"/>
                <a:cs typeface="Courier" charset="0"/>
              </a:rPr>
              <a:t>Object.toString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prints class name and the </a:t>
            </a:r>
            <a:r>
              <a:rPr sz="1250" i="1" spc="-5" dirty="0">
                <a:latin typeface="Arial"/>
                <a:cs typeface="Arial"/>
              </a:rPr>
              <a:t>hash code </a:t>
            </a:r>
            <a:r>
              <a:rPr sz="1250" spc="-5" dirty="0">
                <a:latin typeface="Arial"/>
                <a:cs typeface="Arial"/>
              </a:rPr>
              <a:t>of the object: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734" y="959722"/>
            <a:ext cx="5573395" cy="393698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450" marR="2771775">
              <a:lnSpc>
                <a:spcPts val="890"/>
              </a:lnSpc>
              <a:spcBef>
                <a:spcPts val="370"/>
              </a:spcBef>
            </a:pPr>
            <a:r>
              <a:rPr sz="750" spc="-5" dirty="0">
                <a:latin typeface="Courier" charset="0"/>
                <a:cs typeface="Courier" charset="0"/>
              </a:rPr>
              <a:t>BankAccount momsSavings = new BankAccount(5000);  String s =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momsSavings.toString();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60"/>
              </a:lnSpc>
            </a:pPr>
            <a:r>
              <a:rPr sz="750" spc="-5" dirty="0">
                <a:latin typeface="Courier" charset="0"/>
                <a:cs typeface="Courier" charset="0"/>
              </a:rPr>
              <a:t>// Sets s to something like</a:t>
            </a:r>
            <a:r>
              <a:rPr sz="750" spc="2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"BankAccount@d24606bf"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110" y="15699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641" y="1428896"/>
            <a:ext cx="549529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99"/>
              </a:lnSpc>
            </a:pPr>
            <a:r>
              <a:rPr sz="1250" spc="-5" dirty="0">
                <a:latin typeface="Arial"/>
                <a:cs typeface="Arial"/>
              </a:rPr>
              <a:t>Override the </a:t>
            </a:r>
            <a:r>
              <a:rPr sz="1250" spc="-5" dirty="0">
                <a:latin typeface="Courier" charset="0"/>
                <a:cs typeface="Courier" charset="0"/>
              </a:rPr>
              <a:t>toString</a:t>
            </a:r>
            <a:r>
              <a:rPr sz="1250" spc="-36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in your classes to yield a string that describes  the object’s</a:t>
            </a:r>
            <a:r>
              <a:rPr sz="1250" spc="-6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state.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734" y="1947401"/>
            <a:ext cx="5573395" cy="503984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String</a:t>
            </a:r>
            <a:r>
              <a:rPr sz="750" spc="-4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toString()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return "BankAccount[balance=" + balance +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"]";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110" y="26634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5641" y="2550591"/>
            <a:ext cx="127254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This works</a:t>
            </a:r>
            <a:r>
              <a:rPr sz="1250" spc="-7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better: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4734" y="2822203"/>
            <a:ext cx="5573395" cy="273152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BankAccount momsSavings = new</a:t>
            </a:r>
            <a:r>
              <a:rPr sz="750" spc="2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BankAccount(5000);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String s = momsSavings.toString(); // Sets s to</a:t>
            </a:r>
            <a:r>
              <a:rPr sz="750" spc="9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"BankAccount[balance=5000]"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Overriding </a:t>
            </a:r>
            <a:r>
              <a:rPr spc="50" dirty="0"/>
              <a:t>the </a:t>
            </a:r>
            <a:r>
              <a:rPr spc="170" dirty="0">
                <a:latin typeface="Trebuchet MS"/>
                <a:cs typeface="Trebuchet MS"/>
              </a:rPr>
              <a:t>equals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114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082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641" y="695369"/>
            <a:ext cx="48310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Courier" charset="0"/>
                <a:cs typeface="Courier" charset="0"/>
              </a:rPr>
              <a:t>equals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checks whether two objects have the same content: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734" y="959925"/>
            <a:ext cx="5573395" cy="273152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R="3641090" algn="ctr">
              <a:lnSpc>
                <a:spcPts val="894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if (stamp1.equals(stamp2)) . .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R="3755390" algn="ctr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// Contents are the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same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1267" y="1364551"/>
            <a:ext cx="1333499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110" y="24520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641" y="2310955"/>
            <a:ext cx="540702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99"/>
              </a:lnSpc>
            </a:pPr>
            <a:r>
              <a:rPr sz="1250" spc="-5" dirty="0">
                <a:latin typeface="Courier" charset="0"/>
                <a:cs typeface="Courier" charset="0"/>
              </a:rPr>
              <a:t>==</a:t>
            </a:r>
            <a:r>
              <a:rPr sz="1250" spc="-36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operator tests whether two references are identical - referring to the same  object: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734" y="2829461"/>
            <a:ext cx="5573395" cy="273152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R="3926840" algn="ctr">
              <a:lnSpc>
                <a:spcPts val="894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if (stamp1 == stamp2) . .</a:t>
            </a:r>
            <a:r>
              <a:rPr sz="750" spc="-4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R="3812540" algn="ctr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// Objects are the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same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Overriding </a:t>
            </a:r>
            <a:r>
              <a:rPr spc="50" dirty="0"/>
              <a:t>the </a:t>
            </a:r>
            <a:r>
              <a:rPr spc="170" dirty="0">
                <a:latin typeface="Trebuchet MS"/>
                <a:cs typeface="Trebuchet MS"/>
              </a:rPr>
              <a:t>equals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114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715432" y="891806"/>
            <a:ext cx="3048000" cy="2271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0259" y="3258743"/>
            <a:ext cx="260858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Arial"/>
                <a:cs typeface="Arial"/>
              </a:rPr>
              <a:t>Figure </a:t>
            </a:r>
            <a:r>
              <a:rPr sz="1000" b="1" spc="20" dirty="0">
                <a:latin typeface="Arial"/>
                <a:cs typeface="Arial"/>
              </a:rPr>
              <a:t>10 </a:t>
            </a:r>
            <a:r>
              <a:rPr sz="1000" spc="20" dirty="0">
                <a:latin typeface="Arial"/>
                <a:cs typeface="Arial"/>
              </a:rPr>
              <a:t>Two </a:t>
            </a:r>
            <a:r>
              <a:rPr sz="1000" spc="15" dirty="0">
                <a:latin typeface="Arial"/>
                <a:cs typeface="Arial"/>
              </a:rPr>
              <a:t>References to Equal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Objects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5432" y="3587034"/>
            <a:ext cx="2970390" cy="1185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0259" y="4860194"/>
            <a:ext cx="276923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Arial"/>
                <a:cs typeface="Arial"/>
              </a:rPr>
              <a:t>Figure </a:t>
            </a:r>
            <a:r>
              <a:rPr sz="1000" b="1" spc="20" dirty="0">
                <a:latin typeface="Arial"/>
                <a:cs typeface="Arial"/>
              </a:rPr>
              <a:t>11 </a:t>
            </a:r>
            <a:r>
              <a:rPr sz="1000" spc="20" dirty="0">
                <a:latin typeface="Arial"/>
                <a:cs typeface="Arial"/>
              </a:rPr>
              <a:t>Two </a:t>
            </a:r>
            <a:r>
              <a:rPr sz="1000" spc="15" dirty="0">
                <a:latin typeface="Arial"/>
                <a:cs typeface="Arial"/>
              </a:rPr>
              <a:t>References to the </a:t>
            </a:r>
            <a:r>
              <a:rPr sz="1000" spc="20" dirty="0">
                <a:latin typeface="Arial"/>
                <a:cs typeface="Arial"/>
              </a:rPr>
              <a:t>Same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Overriding </a:t>
            </a:r>
            <a:r>
              <a:rPr spc="50" dirty="0"/>
              <a:t>the </a:t>
            </a:r>
            <a:r>
              <a:rPr spc="170" dirty="0">
                <a:latin typeface="Trebuchet MS"/>
                <a:cs typeface="Trebuchet MS"/>
              </a:rPr>
              <a:t>equals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114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8063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641" y="693439"/>
            <a:ext cx="3707765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To implement the equals method for a </a:t>
            </a:r>
            <a:r>
              <a:rPr sz="1250" spc="-5" dirty="0">
                <a:latin typeface="Courier" charset="0"/>
                <a:cs typeface="Courier" charset="0"/>
              </a:rPr>
              <a:t>Stamp</a:t>
            </a:r>
            <a:r>
              <a:rPr sz="1250" spc="-42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 -</a:t>
            </a:r>
            <a:endParaRPr sz="1250" dirty="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800"/>
              </a:spcBef>
            </a:pPr>
            <a:r>
              <a:rPr sz="950" dirty="0">
                <a:latin typeface="Arial"/>
                <a:cs typeface="Arial"/>
              </a:rPr>
              <a:t>Override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equals</a:t>
            </a:r>
            <a:r>
              <a:rPr sz="950" spc="-32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method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of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dirty="0">
                <a:latin typeface="Courier" charset="0"/>
                <a:cs typeface="Courier" charset="0"/>
              </a:rPr>
              <a:t>Object</a:t>
            </a:r>
            <a:r>
              <a:rPr sz="950" spc="-320" dirty="0">
                <a:latin typeface="Courier" charset="0"/>
                <a:cs typeface="Courier" charset="0"/>
              </a:rPr>
              <a:t> </a:t>
            </a:r>
            <a:r>
              <a:rPr sz="950" dirty="0">
                <a:latin typeface="Arial"/>
                <a:cs typeface="Arial"/>
              </a:rPr>
              <a:t>class: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6928" y="1197859"/>
            <a:ext cx="5086985" cy="1178560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1910">
              <a:lnSpc>
                <a:spcPts val="780"/>
              </a:lnSpc>
              <a:spcBef>
                <a:spcPts val="265"/>
              </a:spcBef>
            </a:pPr>
            <a:r>
              <a:rPr sz="650" spc="10" dirty="0">
                <a:latin typeface="Courier" charset="0"/>
                <a:cs typeface="Courier" charset="0"/>
              </a:rPr>
              <a:t>public class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Stamp</a:t>
            </a:r>
            <a:endParaRPr sz="650" dirty="0">
              <a:latin typeface="Courier" charset="0"/>
              <a:cs typeface="Courier" charset="0"/>
            </a:endParaRPr>
          </a:p>
          <a:p>
            <a:pPr marL="41910">
              <a:lnSpc>
                <a:spcPts val="780"/>
              </a:lnSpc>
            </a:pPr>
            <a:r>
              <a:rPr sz="650" spc="10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95580" marR="3796029">
              <a:lnSpc>
                <a:spcPts val="780"/>
              </a:lnSpc>
              <a:spcBef>
                <a:spcPts val="25"/>
              </a:spcBef>
            </a:pPr>
            <a:r>
              <a:rPr sz="650" spc="10" dirty="0">
                <a:latin typeface="Courier" charset="0"/>
                <a:cs typeface="Courier" charset="0"/>
              </a:rPr>
              <a:t>private String color;  private int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value;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50"/>
              </a:lnSpc>
            </a:pPr>
            <a:r>
              <a:rPr sz="650" spc="10" dirty="0">
                <a:latin typeface="Courier" charset="0"/>
                <a:cs typeface="Courier" charset="0"/>
              </a:rPr>
              <a:t>. .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.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80"/>
              </a:lnSpc>
            </a:pPr>
            <a:r>
              <a:rPr sz="650" spc="10" dirty="0">
                <a:latin typeface="Courier" charset="0"/>
                <a:cs typeface="Courier" charset="0"/>
              </a:rPr>
              <a:t>public boolean equals(Object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otherObject)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80"/>
              </a:lnSpc>
            </a:pPr>
            <a:r>
              <a:rPr sz="650" spc="10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R="4114165" algn="ctr">
              <a:lnSpc>
                <a:spcPts val="780"/>
              </a:lnSpc>
            </a:pPr>
            <a:r>
              <a:rPr sz="650" spc="10" dirty="0">
                <a:latin typeface="Courier" charset="0"/>
                <a:cs typeface="Courier" charset="0"/>
              </a:rPr>
              <a:t>. .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.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80"/>
              </a:lnSpc>
            </a:pPr>
            <a:r>
              <a:rPr sz="650" spc="10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195580">
              <a:lnSpc>
                <a:spcPts val="780"/>
              </a:lnSpc>
            </a:pPr>
            <a:r>
              <a:rPr sz="650" spc="10" dirty="0">
                <a:latin typeface="Courier" charset="0"/>
                <a:cs typeface="Courier" charset="0"/>
              </a:rPr>
              <a:t>. .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.</a:t>
            </a:r>
            <a:endParaRPr sz="650" dirty="0">
              <a:latin typeface="Courier" charset="0"/>
              <a:cs typeface="Courier" charset="0"/>
            </a:endParaRPr>
          </a:p>
          <a:p>
            <a:pPr marL="41910">
              <a:lnSpc>
                <a:spcPts val="780"/>
              </a:lnSpc>
            </a:pPr>
            <a:r>
              <a:rPr sz="650" spc="10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110" y="25700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110" y="283105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641" y="2386666"/>
            <a:ext cx="515556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000"/>
              </a:lnSpc>
            </a:pPr>
            <a:r>
              <a:rPr sz="1250" spc="-5" dirty="0">
                <a:latin typeface="Arial"/>
                <a:cs typeface="Arial"/>
              </a:rPr>
              <a:t>Cannot change parameter type of the </a:t>
            </a:r>
            <a:r>
              <a:rPr sz="1250" spc="-5" dirty="0">
                <a:latin typeface="Courier" charset="0"/>
                <a:cs typeface="Courier" charset="0"/>
              </a:rPr>
              <a:t>equals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- it must be Object  Cast the parameter variable to the class </a:t>
            </a:r>
            <a:r>
              <a:rPr sz="1250" spc="-5" dirty="0">
                <a:latin typeface="Courier" charset="0"/>
                <a:cs typeface="Courier" charset="0"/>
              </a:rPr>
              <a:t>Stamp</a:t>
            </a:r>
            <a:r>
              <a:rPr sz="1250" spc="-40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instead: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734" y="2989791"/>
            <a:ext cx="5573395" cy="157735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Stamp other = (Stamp)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otherObject;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7377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Inheritance</a:t>
            </a:r>
            <a:r>
              <a:rPr spc="-60" dirty="0"/>
              <a:t> </a:t>
            </a:r>
            <a:r>
              <a:rPr spc="80" dirty="0"/>
              <a:t>Hierarchies</a:t>
            </a:r>
          </a:p>
        </p:txBody>
      </p:sp>
      <p:sp>
        <p:nvSpPr>
          <p:cNvPr id="4" name="object 4"/>
          <p:cNvSpPr/>
          <p:nvPr/>
        </p:nvSpPr>
        <p:spPr>
          <a:xfrm>
            <a:off x="715432" y="736600"/>
            <a:ext cx="4593170" cy="2737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110" y="41647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10" y="441874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110" y="49055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0259" y="3462801"/>
            <a:ext cx="5586095" cy="153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Arial"/>
                <a:cs typeface="Arial"/>
              </a:rPr>
              <a:t>Figure </a:t>
            </a:r>
            <a:r>
              <a:rPr sz="1000" b="1" spc="20" dirty="0">
                <a:latin typeface="Arial"/>
                <a:cs typeface="Arial"/>
              </a:rPr>
              <a:t>3 </a:t>
            </a:r>
            <a:r>
              <a:rPr sz="1000" spc="15" dirty="0">
                <a:latin typeface="Arial"/>
                <a:cs typeface="Arial"/>
              </a:rPr>
              <a:t>Inheritance Hierarchy of Question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Types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Example: Computer-graded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quiz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There are different kinds of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questions</a:t>
            </a:r>
            <a:endParaRPr sz="1250" dirty="0">
              <a:latin typeface="Arial"/>
              <a:cs typeface="Arial"/>
            </a:endParaRPr>
          </a:p>
          <a:p>
            <a:pPr marL="117475" marR="5080">
              <a:lnSpc>
                <a:spcPct val="114799"/>
              </a:lnSpc>
              <a:spcBef>
                <a:spcPts val="275"/>
              </a:spcBef>
            </a:pPr>
            <a:r>
              <a:rPr sz="1250" spc="-5" dirty="0">
                <a:latin typeface="Arial"/>
                <a:cs typeface="Arial"/>
              </a:rPr>
              <a:t>A question can display its text, and it can check whether a given response is a  correct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answer.</a:t>
            </a:r>
            <a:endParaRPr sz="1250" dirty="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610"/>
              </a:spcBef>
            </a:pPr>
            <a:r>
              <a:rPr sz="1250" spc="-5" dirty="0">
                <a:latin typeface="Arial"/>
                <a:cs typeface="Arial"/>
              </a:rPr>
              <a:t>You can form subclasses of the </a:t>
            </a:r>
            <a:r>
              <a:rPr sz="1250" spc="-5" dirty="0">
                <a:latin typeface="Courier" charset="0"/>
                <a:cs typeface="Courier" charset="0"/>
              </a:rPr>
              <a:t>Question</a:t>
            </a:r>
            <a:r>
              <a:rPr sz="1250" spc="-430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Overriding </a:t>
            </a:r>
            <a:r>
              <a:rPr spc="50" dirty="0"/>
              <a:t>the </a:t>
            </a:r>
            <a:r>
              <a:rPr spc="170" dirty="0">
                <a:latin typeface="Trebuchet MS"/>
                <a:cs typeface="Trebuchet MS"/>
              </a:rPr>
              <a:t>equals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114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7981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641" y="685317"/>
            <a:ext cx="30734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After casting, you can compare two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Stamps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734" y="949872"/>
            <a:ext cx="5573395" cy="734817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boolean equals(Object</a:t>
            </a:r>
            <a:r>
              <a:rPr sz="750" spc="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otherObject)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 marR="3399790">
              <a:lnSpc>
                <a:spcPts val="890"/>
              </a:lnSpc>
              <a:spcBef>
                <a:spcPts val="30"/>
              </a:spcBef>
            </a:pPr>
            <a:r>
              <a:rPr sz="750" spc="-5" dirty="0">
                <a:latin typeface="Courier" charset="0"/>
                <a:cs typeface="Courier" charset="0"/>
              </a:rPr>
              <a:t>Stamp other = (Stamp) otherObject;  return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color.equals(other.color)</a:t>
            </a:r>
            <a:endParaRPr sz="750" dirty="0">
              <a:latin typeface="Courier" charset="0"/>
              <a:cs typeface="Courier" charset="0"/>
            </a:endParaRPr>
          </a:p>
          <a:p>
            <a:pPr marR="3183890" algn="ctr">
              <a:lnSpc>
                <a:spcPts val="855"/>
              </a:lnSpc>
            </a:pPr>
            <a:r>
              <a:rPr sz="750" spc="-5" dirty="0">
                <a:latin typeface="Courier" charset="0"/>
                <a:cs typeface="Courier" charset="0"/>
              </a:rPr>
              <a:t>&amp;&amp; value ==</a:t>
            </a:r>
            <a:r>
              <a:rPr sz="750" spc="-4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other.value;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110" y="18987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110" y="21668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641" y="1708340"/>
            <a:ext cx="539496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700"/>
              </a:lnSpc>
            </a:pPr>
            <a:r>
              <a:rPr sz="1250" spc="-5" dirty="0">
                <a:latin typeface="Arial"/>
                <a:cs typeface="Arial"/>
              </a:rPr>
              <a:t>The </a:t>
            </a:r>
            <a:r>
              <a:rPr sz="1250" spc="-5" dirty="0">
                <a:latin typeface="Courier" charset="0"/>
                <a:cs typeface="Courier" charset="0"/>
              </a:rPr>
              <a:t>equals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 can access the instance variables of any </a:t>
            </a:r>
            <a:r>
              <a:rPr sz="1250" spc="-5" dirty="0">
                <a:latin typeface="Courier" charset="0"/>
                <a:cs typeface="Courier" charset="0"/>
              </a:rPr>
              <a:t>Stamp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object.  The access </a:t>
            </a:r>
            <a:r>
              <a:rPr sz="1250" spc="-5" dirty="0">
                <a:latin typeface="Courier" charset="0"/>
                <a:cs typeface="Courier" charset="0"/>
              </a:rPr>
              <a:t>other.color</a:t>
            </a:r>
            <a:r>
              <a:rPr sz="1250" spc="-45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is legal.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The </a:t>
            </a:r>
            <a:r>
              <a:rPr spc="195" dirty="0">
                <a:latin typeface="Trebuchet MS"/>
                <a:cs typeface="Trebuchet MS"/>
              </a:rPr>
              <a:t>instanceof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85" dirty="0"/>
              <a:t>Operator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680110" y="7983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641" y="685520"/>
            <a:ext cx="446151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It is legal to store a subclass reference in a superclass</a:t>
            </a:r>
            <a:r>
              <a:rPr sz="1250" spc="3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variable: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734" y="950075"/>
            <a:ext cx="5573395" cy="393698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450" marR="3171190">
              <a:lnSpc>
                <a:spcPts val="890"/>
              </a:lnSpc>
              <a:spcBef>
                <a:spcPts val="370"/>
              </a:spcBef>
            </a:pPr>
            <a:r>
              <a:rPr sz="750" spc="-5" dirty="0">
                <a:latin typeface="Courier" charset="0"/>
                <a:cs typeface="Courier" charset="0"/>
              </a:rPr>
              <a:t>ChoiceQuestion cq = new ChoiceQuestion();  Question q = cq; //</a:t>
            </a:r>
            <a:r>
              <a:rPr sz="750" spc="-5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OK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60"/>
              </a:lnSpc>
            </a:pPr>
            <a:r>
              <a:rPr sz="750" spc="-5" dirty="0">
                <a:latin typeface="Courier" charset="0"/>
                <a:cs typeface="Courier" charset="0"/>
              </a:rPr>
              <a:t>Object obj = cq; //</a:t>
            </a:r>
            <a:r>
              <a:rPr sz="750" spc="-5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OK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110" y="1553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110" y="20400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5641" y="1412195"/>
            <a:ext cx="5680075" cy="94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9265">
              <a:lnSpc>
                <a:spcPct val="114799"/>
              </a:lnSpc>
            </a:pPr>
            <a:r>
              <a:rPr sz="1250" spc="-5" dirty="0">
                <a:latin typeface="Arial"/>
                <a:cs typeface="Arial"/>
              </a:rPr>
              <a:t>Sometimes you need to convert from a superclass reference to a subclass  reference.</a:t>
            </a:r>
            <a:endParaRPr sz="1250" dirty="0">
              <a:latin typeface="Arial"/>
              <a:cs typeface="Arial"/>
            </a:endParaRPr>
          </a:p>
          <a:p>
            <a:pPr marL="12700" marR="5080">
              <a:lnSpc>
                <a:spcPct val="114799"/>
              </a:lnSpc>
              <a:spcBef>
                <a:spcPts val="385"/>
              </a:spcBef>
            </a:pPr>
            <a:r>
              <a:rPr sz="1250" spc="-5" dirty="0">
                <a:latin typeface="Arial"/>
                <a:cs typeface="Arial"/>
              </a:rPr>
              <a:t>If you know a variable of type </a:t>
            </a:r>
            <a:r>
              <a:rPr sz="1250" spc="-5" dirty="0">
                <a:latin typeface="Courier" charset="0"/>
                <a:cs typeface="Courier" charset="0"/>
              </a:rPr>
              <a:t>Object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actually holds a </a:t>
            </a:r>
            <a:r>
              <a:rPr sz="1250" spc="-5" dirty="0">
                <a:latin typeface="Courier" charset="0"/>
                <a:cs typeface="Courier" charset="0"/>
              </a:rPr>
              <a:t>Question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reference, you  can</a:t>
            </a:r>
            <a:r>
              <a:rPr sz="1250" spc="-9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cast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734" y="2417484"/>
            <a:ext cx="5573395" cy="157735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Question q = (Question)</a:t>
            </a:r>
            <a:r>
              <a:rPr sz="750" spc="-4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obj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110" y="28019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110" y="307005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5641" y="2611564"/>
            <a:ext cx="558038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700"/>
              </a:lnSpc>
            </a:pPr>
            <a:r>
              <a:rPr sz="1250" spc="-5" dirty="0">
                <a:latin typeface="Arial"/>
                <a:cs typeface="Arial"/>
              </a:rPr>
              <a:t>If </a:t>
            </a:r>
            <a:r>
              <a:rPr sz="1250" spc="-5" dirty="0">
                <a:latin typeface="Courier" charset="0"/>
                <a:cs typeface="Courier" charset="0"/>
              </a:rPr>
              <a:t>obj </a:t>
            </a:r>
            <a:r>
              <a:rPr sz="1250" spc="-5" dirty="0">
                <a:latin typeface="Arial"/>
                <a:cs typeface="Arial"/>
              </a:rPr>
              <a:t>refers to an object of an unrelated type, "class cast" exception is thrown.  The </a:t>
            </a:r>
            <a:r>
              <a:rPr sz="1250" spc="-5" dirty="0">
                <a:latin typeface="Courier" charset="0"/>
                <a:cs typeface="Courier" charset="0"/>
              </a:rPr>
              <a:t>instanceof</a:t>
            </a:r>
            <a:r>
              <a:rPr sz="1250" spc="-36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operator tests whether an object belongs to a particular type.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734" y="3221737"/>
            <a:ext cx="5573395" cy="157735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obj instanceof</a:t>
            </a:r>
            <a:r>
              <a:rPr sz="750" spc="-4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Question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0110" y="36062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383" y="0"/>
                </a:lnTo>
              </a:path>
            </a:pathLst>
          </a:custGeom>
          <a:ln w="49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5641" y="3493351"/>
            <a:ext cx="541337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Arial"/>
                <a:cs typeface="Arial"/>
              </a:rPr>
              <a:t>Using the </a:t>
            </a:r>
            <a:r>
              <a:rPr sz="1250" spc="-5" dirty="0">
                <a:latin typeface="Courier" charset="0"/>
                <a:cs typeface="Courier" charset="0"/>
              </a:rPr>
              <a:t>instanceof</a:t>
            </a:r>
            <a:r>
              <a:rPr sz="1250" spc="-38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operator, a safe cast can be programmed as follows: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4734" y="3764960"/>
            <a:ext cx="5573395" cy="503984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0">
              <a:lnSpc>
                <a:spcPts val="894"/>
              </a:lnSpc>
              <a:spcBef>
                <a:spcPts val="330"/>
              </a:spcBef>
            </a:pPr>
            <a:r>
              <a:rPr sz="750" spc="-5" dirty="0">
                <a:latin typeface="Courier" charset="0"/>
                <a:cs typeface="Courier" charset="0"/>
              </a:rPr>
              <a:t>if (obj instanceof</a:t>
            </a:r>
            <a:r>
              <a:rPr sz="750" spc="-3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Question)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590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Question q = (Question)</a:t>
            </a:r>
            <a:r>
              <a:rPr sz="750" spc="-3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obj;</a:t>
            </a:r>
            <a:endParaRPr sz="750" dirty="0">
              <a:latin typeface="Courier" charset="0"/>
              <a:cs typeface="Courier" charset="0"/>
            </a:endParaRPr>
          </a:p>
          <a:p>
            <a:pPr marL="44450">
              <a:lnSpc>
                <a:spcPts val="894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73874"/>
            <a:ext cx="5807075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5" dirty="0">
                <a:latin typeface="Arial"/>
                <a:cs typeface="Arial"/>
              </a:rPr>
              <a:t>does the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call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spc="20" dirty="0">
                <a:latin typeface="Courier" charset="0"/>
                <a:cs typeface="Courier" charset="0"/>
              </a:rPr>
              <a:t>System.out.println(System.out);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15" dirty="0">
                <a:latin typeface="Arial"/>
                <a:cs typeface="Arial"/>
              </a:rPr>
              <a:t>produce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5" dirty="0">
                <a:latin typeface="Arial"/>
                <a:cs typeface="Arial"/>
              </a:rPr>
              <a:t>result such 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java.io.PrintStream@7a84e4</a:t>
            </a:r>
            <a:r>
              <a:rPr sz="1000" spc="20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70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Because the implementor of the </a:t>
            </a:r>
            <a:r>
              <a:rPr sz="1250" spc="-5" dirty="0">
                <a:latin typeface="Courier" charset="0"/>
                <a:cs typeface="Courier" charset="0"/>
              </a:rPr>
              <a:t>PrintStream</a:t>
            </a:r>
            <a:r>
              <a:rPr sz="1250" spc="-38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 did not supply a</a:t>
            </a:r>
            <a:endParaRPr sz="125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275"/>
              </a:spcBef>
            </a:pPr>
            <a:r>
              <a:rPr sz="1250" spc="-5" dirty="0">
                <a:latin typeface="Courier" charset="0"/>
                <a:cs typeface="Courier" charset="0"/>
              </a:rPr>
              <a:t>toString</a:t>
            </a:r>
            <a:r>
              <a:rPr sz="1250" spc="-484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method.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74077"/>
            <a:ext cx="482536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Will </a:t>
            </a:r>
            <a:r>
              <a:rPr sz="1000" spc="15" dirty="0">
                <a:latin typeface="Arial"/>
                <a:cs typeface="Arial"/>
              </a:rPr>
              <a:t>the following code fragment compile? </a:t>
            </a:r>
            <a:r>
              <a:rPr sz="1000" spc="10" dirty="0">
                <a:latin typeface="Arial"/>
                <a:cs typeface="Arial"/>
              </a:rPr>
              <a:t>Will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5" dirty="0">
                <a:latin typeface="Arial"/>
                <a:cs typeface="Arial"/>
              </a:rPr>
              <a:t>run? </a:t>
            </a: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15" dirty="0">
                <a:latin typeface="Arial"/>
                <a:cs typeface="Arial"/>
              </a:rPr>
              <a:t>not, what error </a:t>
            </a:r>
            <a:r>
              <a:rPr sz="1000" spc="10" dirty="0">
                <a:latin typeface="Arial"/>
                <a:cs typeface="Arial"/>
              </a:rPr>
              <a:t>is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reported?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73" y="878663"/>
            <a:ext cx="5989955" cy="225062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0640" marR="4362450">
              <a:lnSpc>
                <a:spcPct val="100000"/>
              </a:lnSpc>
              <a:spcBef>
                <a:spcPts val="315"/>
              </a:spcBef>
            </a:pPr>
            <a:r>
              <a:rPr sz="600" spc="10" dirty="0">
                <a:latin typeface="Courier" charset="0"/>
                <a:cs typeface="Courier" charset="0"/>
              </a:rPr>
              <a:t>Object obj = "Hello";  System.out.println(obj.length());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641" y="1206747"/>
            <a:ext cx="547179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500"/>
              </a:lnSpc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The second line will not compile. The class </a:t>
            </a:r>
            <a:r>
              <a:rPr sz="1250" spc="-5" dirty="0">
                <a:latin typeface="Courier" charset="0"/>
                <a:cs typeface="Courier" charset="0"/>
              </a:rPr>
              <a:t>Object</a:t>
            </a:r>
            <a:r>
              <a:rPr sz="1250" spc="-38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does not have a  method</a:t>
            </a:r>
            <a:r>
              <a:rPr sz="1250" spc="-90" dirty="0">
                <a:latin typeface="Arial"/>
                <a:cs typeface="Arial"/>
              </a:rPr>
              <a:t> </a:t>
            </a:r>
            <a:r>
              <a:rPr sz="1250" spc="-5" dirty="0">
                <a:latin typeface="Courier" charset="0"/>
                <a:cs typeface="Courier" charset="0"/>
              </a:rPr>
              <a:t>length</a:t>
            </a:r>
            <a:r>
              <a:rPr sz="1250" spc="-5" dirty="0">
                <a:latin typeface="Arial"/>
                <a:cs typeface="Arial"/>
              </a:rPr>
              <a:t>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73011"/>
            <a:ext cx="482536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Will </a:t>
            </a:r>
            <a:r>
              <a:rPr sz="1000" spc="15" dirty="0">
                <a:latin typeface="Arial"/>
                <a:cs typeface="Arial"/>
              </a:rPr>
              <a:t>the following code fragment compile? </a:t>
            </a:r>
            <a:r>
              <a:rPr sz="1000" spc="10" dirty="0">
                <a:latin typeface="Arial"/>
                <a:cs typeface="Arial"/>
              </a:rPr>
              <a:t>Will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5" dirty="0">
                <a:latin typeface="Arial"/>
                <a:cs typeface="Arial"/>
              </a:rPr>
              <a:t>run? </a:t>
            </a: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15" dirty="0">
                <a:latin typeface="Arial"/>
                <a:cs typeface="Arial"/>
              </a:rPr>
              <a:t>not, what error </a:t>
            </a:r>
            <a:r>
              <a:rPr sz="1000" spc="10" dirty="0">
                <a:latin typeface="Arial"/>
                <a:cs typeface="Arial"/>
              </a:rPr>
              <a:t>is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reported?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73" y="877596"/>
            <a:ext cx="5989955" cy="317395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0640" marR="3791585">
              <a:lnSpc>
                <a:spcPct val="100000"/>
              </a:lnSpc>
              <a:spcBef>
                <a:spcPts val="315"/>
              </a:spcBef>
            </a:pPr>
            <a:r>
              <a:rPr sz="600" spc="10" dirty="0">
                <a:latin typeface="Courier" charset="0"/>
                <a:cs typeface="Courier" charset="0"/>
              </a:rPr>
              <a:t>Object obj = "Who was the inventor of Java?";  Question q = (Question)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obj;</a:t>
            </a:r>
            <a:endParaRPr sz="600" dirty="0">
              <a:latin typeface="Courier" charset="0"/>
              <a:cs typeface="Courier" charset="0"/>
            </a:endParaRPr>
          </a:p>
          <a:p>
            <a:pPr marL="40640">
              <a:lnSpc>
                <a:spcPct val="100000"/>
              </a:lnSpc>
            </a:pPr>
            <a:r>
              <a:rPr sz="600" spc="10" dirty="0">
                <a:latin typeface="Courier" charset="0"/>
                <a:cs typeface="Courier" charset="0"/>
              </a:rPr>
              <a:t>q.display();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641" y="1290338"/>
            <a:ext cx="518096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500"/>
              </a:lnSpc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The code will compile, but the second line will throw a class cast  exception because </a:t>
            </a:r>
            <a:r>
              <a:rPr sz="1250" spc="-5" dirty="0">
                <a:latin typeface="Courier" charset="0"/>
                <a:cs typeface="Courier" charset="0"/>
              </a:rPr>
              <a:t>Question</a:t>
            </a:r>
            <a:r>
              <a:rPr sz="1250" spc="-415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is not a superclass of </a:t>
            </a:r>
            <a:r>
              <a:rPr sz="1250" spc="-5" dirty="0">
                <a:latin typeface="Courier" charset="0"/>
                <a:cs typeface="Courier" charset="0"/>
              </a:rPr>
              <a:t>String</a:t>
            </a:r>
            <a:r>
              <a:rPr sz="1250" spc="-5" dirty="0">
                <a:latin typeface="Arial"/>
                <a:cs typeface="Arial"/>
              </a:rPr>
              <a:t>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80269"/>
            <a:ext cx="584898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5" dirty="0">
                <a:latin typeface="Arial"/>
                <a:cs typeface="Arial"/>
              </a:rPr>
              <a:t>don’t </a:t>
            </a:r>
            <a:r>
              <a:rPr sz="1000" spc="20" dirty="0">
                <a:latin typeface="Arial"/>
                <a:cs typeface="Arial"/>
              </a:rPr>
              <a:t>we </a:t>
            </a:r>
            <a:r>
              <a:rPr sz="1000" spc="15" dirty="0">
                <a:latin typeface="Arial"/>
                <a:cs typeface="Arial"/>
              </a:rPr>
              <a:t>simply store </a:t>
            </a:r>
            <a:r>
              <a:rPr sz="1000" spc="10" dirty="0">
                <a:latin typeface="Arial"/>
                <a:cs typeface="Arial"/>
              </a:rPr>
              <a:t>all </a:t>
            </a:r>
            <a:r>
              <a:rPr sz="1000" spc="15" dirty="0">
                <a:latin typeface="Arial"/>
                <a:cs typeface="Arial"/>
              </a:rPr>
              <a:t>objects </a:t>
            </a:r>
            <a:r>
              <a:rPr sz="1000" spc="10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variables of type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Object</a:t>
            </a:r>
            <a:r>
              <a:rPr sz="1000" spc="20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715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There are only a few methods that can be invoked on variables of</a:t>
            </a:r>
            <a:r>
              <a:rPr sz="1250" spc="3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type</a:t>
            </a:r>
            <a:endParaRPr sz="1250" dirty="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275"/>
              </a:spcBef>
            </a:pPr>
            <a:r>
              <a:rPr sz="1250" spc="-5" dirty="0">
                <a:latin typeface="Courier" charset="0"/>
                <a:cs typeface="Courier" charset="0"/>
              </a:rPr>
              <a:t>Object</a:t>
            </a:r>
            <a:r>
              <a:rPr sz="1250" spc="-5" dirty="0">
                <a:latin typeface="Arial"/>
                <a:cs typeface="Arial"/>
              </a:rPr>
              <a:t>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20" dirty="0"/>
              <a:t>9.25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642" y="679202"/>
            <a:ext cx="4949190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Assuming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that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x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20" dirty="0">
                <a:latin typeface="Arial"/>
                <a:cs typeface="Arial"/>
              </a:rPr>
              <a:t>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object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reference,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what</a:t>
            </a:r>
            <a:r>
              <a:rPr sz="1000" spc="10" dirty="0">
                <a:latin typeface="Arial"/>
                <a:cs typeface="Arial"/>
              </a:rPr>
              <a:t> is </a:t>
            </a:r>
            <a:r>
              <a:rPr sz="1000" spc="15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value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x instanceof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Object?</a:t>
            </a:r>
            <a:endParaRPr sz="1000" dirty="0">
              <a:latin typeface="Arial"/>
              <a:cs typeface="Arial"/>
            </a:endParaRPr>
          </a:p>
          <a:p>
            <a:pPr marR="61594" algn="ctr">
              <a:lnSpc>
                <a:spcPct val="100000"/>
              </a:lnSpc>
              <a:spcBef>
                <a:spcPts val="770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The value is </a:t>
            </a:r>
            <a:r>
              <a:rPr sz="1250" spc="-5" dirty="0">
                <a:latin typeface="Courier" charset="0"/>
                <a:cs typeface="Courier" charset="0"/>
              </a:rPr>
              <a:t>false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if </a:t>
            </a:r>
            <a:r>
              <a:rPr sz="1250" spc="-5" dirty="0">
                <a:latin typeface="Courier" charset="0"/>
                <a:cs typeface="Courier" charset="0"/>
              </a:rPr>
              <a:t>x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is </a:t>
            </a:r>
            <a:r>
              <a:rPr sz="1250" spc="-5" dirty="0">
                <a:latin typeface="Courier" charset="0"/>
                <a:cs typeface="Courier" charset="0"/>
              </a:rPr>
              <a:t>null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and </a:t>
            </a:r>
            <a:r>
              <a:rPr sz="1250" spc="-5" dirty="0">
                <a:latin typeface="Courier" charset="0"/>
                <a:cs typeface="Courier" charset="0"/>
              </a:rPr>
              <a:t>true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otherwise.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6259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5" dirty="0"/>
              <a:t>s</a:t>
            </a:r>
            <a:r>
              <a:rPr spc="20" dirty="0"/>
              <a:t>e</a:t>
            </a:r>
            <a:r>
              <a:rPr spc="35" dirty="0"/>
              <a:t>c</a:t>
            </a:r>
            <a:r>
              <a:rPr spc="15" dirty="0"/>
              <a:t>t</a:t>
            </a:r>
            <a:r>
              <a:rPr spc="45" dirty="0"/>
              <a:t>i</a:t>
            </a:r>
            <a:r>
              <a:rPr spc="125" dirty="0"/>
              <a:t>o</a:t>
            </a:r>
            <a:r>
              <a:rPr spc="114" dirty="0"/>
              <a:t>n</a:t>
            </a:r>
            <a:r>
              <a:rPr spc="-140" dirty="0"/>
              <a:t>_</a:t>
            </a:r>
            <a:r>
              <a:rPr spc="90" dirty="0"/>
              <a:t>1</a:t>
            </a:r>
            <a:r>
              <a:rPr spc="254" dirty="0"/>
              <a:t>/</a:t>
            </a:r>
            <a:r>
              <a:rPr spc="195" dirty="0">
                <a:solidFill>
                  <a:srgbClr val="000080"/>
                </a:solidFill>
                <a:hlinkClick r:id="rId2"/>
              </a:rPr>
              <a:t>Q</a:t>
            </a:r>
            <a:r>
              <a:rPr spc="110" dirty="0">
                <a:solidFill>
                  <a:srgbClr val="000080"/>
                </a:solidFill>
                <a:hlinkClick r:id="rId2"/>
              </a:rPr>
              <a:t>u</a:t>
            </a:r>
            <a:r>
              <a:rPr spc="20" dirty="0">
                <a:solidFill>
                  <a:srgbClr val="000080"/>
                </a:solidFill>
                <a:hlinkClick r:id="rId2"/>
              </a:rPr>
              <a:t>e</a:t>
            </a:r>
            <a:r>
              <a:rPr spc="225" dirty="0">
                <a:solidFill>
                  <a:srgbClr val="000080"/>
                </a:solidFill>
                <a:hlinkClick r:id="rId2"/>
              </a:rPr>
              <a:t>s</a:t>
            </a:r>
            <a:r>
              <a:rPr spc="15" dirty="0">
                <a:solidFill>
                  <a:srgbClr val="000080"/>
                </a:solidFill>
                <a:hlinkClick r:id="rId2"/>
              </a:rPr>
              <a:t>t</a:t>
            </a:r>
            <a:r>
              <a:rPr spc="45" dirty="0">
                <a:solidFill>
                  <a:srgbClr val="000080"/>
                </a:solidFill>
                <a:hlinkClick r:id="rId2"/>
              </a:rPr>
              <a:t>i</a:t>
            </a:r>
            <a:r>
              <a:rPr spc="125" dirty="0">
                <a:solidFill>
                  <a:srgbClr val="000080"/>
                </a:solidFill>
                <a:hlinkClick r:id="rId2"/>
              </a:rPr>
              <a:t>o</a:t>
            </a:r>
            <a:r>
              <a:rPr spc="114" dirty="0">
                <a:solidFill>
                  <a:srgbClr val="000080"/>
                </a:solidFill>
                <a:hlinkClick r:id="rId2"/>
              </a:rPr>
              <a:t>n</a:t>
            </a:r>
            <a:r>
              <a:rPr spc="-200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95" dirty="0">
                <a:solidFill>
                  <a:srgbClr val="000080"/>
                </a:solidFill>
                <a:hlinkClick r:id="rId2"/>
              </a:rPr>
              <a:t>a</a:t>
            </a:r>
            <a:r>
              <a:rPr spc="110" dirty="0">
                <a:solidFill>
                  <a:srgbClr val="000080"/>
                </a:solidFill>
                <a:hlinkClick r:id="rId2"/>
              </a:rPr>
              <a:t>v</a:t>
            </a:r>
            <a:r>
              <a:rPr spc="9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5273" y="1635376"/>
            <a:ext cx="2680335" cy="88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994"/>
              </a:lnSpc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Constructs a question with empty question and</a:t>
            </a:r>
            <a:r>
              <a:rPr sz="85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answer.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7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Question()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7800" marR="1833880">
              <a:lnSpc>
                <a:spcPts val="830"/>
              </a:lnSpc>
              <a:spcBef>
                <a:spcPts val="30"/>
              </a:spcBef>
            </a:pPr>
            <a:r>
              <a:rPr sz="700" spc="10" dirty="0">
                <a:latin typeface="Courier New"/>
                <a:cs typeface="Courier New"/>
              </a:rPr>
              <a:t>text =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""</a:t>
            </a:r>
            <a:r>
              <a:rPr sz="700" spc="10" dirty="0">
                <a:latin typeface="Courier New"/>
                <a:cs typeface="Courier New"/>
              </a:rPr>
              <a:t>;  answer =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""</a:t>
            </a:r>
            <a:r>
              <a:rPr sz="700" spc="10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05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273" y="2608945"/>
            <a:ext cx="2324735" cy="90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985"/>
              </a:lnSpc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Sets the question</a:t>
            </a:r>
            <a:r>
              <a:rPr sz="850" spc="-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text.</a:t>
            </a:r>
            <a:endParaRPr sz="850">
              <a:latin typeface="Times New Roman"/>
              <a:cs typeface="Times New Roman"/>
            </a:endParaRPr>
          </a:p>
          <a:p>
            <a:pPr marL="177800">
              <a:lnSpc>
                <a:spcPts val="1010"/>
              </a:lnSpc>
            </a:pPr>
            <a:r>
              <a:rPr sz="700" spc="10" dirty="0">
                <a:latin typeface="Courier New"/>
                <a:cs typeface="Courier New"/>
              </a:rPr>
              <a:t>@param questionText</a:t>
            </a:r>
            <a:r>
              <a:rPr sz="700" spc="-225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text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of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question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00" spc="10" dirty="0">
                <a:latin typeface="Courier New"/>
                <a:cs typeface="Courier New"/>
              </a:rPr>
              <a:t>setText(String</a:t>
            </a:r>
            <a:r>
              <a:rPr sz="700" spc="3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questionText)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text =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questionText;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153" y="767629"/>
            <a:ext cx="2110105" cy="353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81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994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850" spc="2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question with a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text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and an</a:t>
            </a:r>
            <a:r>
              <a:rPr sz="850" spc="-8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answer.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Question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397510" indent="-33020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39814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00" spc="10" dirty="0">
                <a:latin typeface="Courier New"/>
                <a:cs typeface="Courier New"/>
              </a:rPr>
              <a:t>String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text;</a:t>
            </a:r>
            <a:endParaRPr sz="700">
              <a:latin typeface="Courier New"/>
              <a:cs typeface="Courier New"/>
            </a:endParaRPr>
          </a:p>
          <a:p>
            <a:pPr marL="397510" indent="-330200">
              <a:lnSpc>
                <a:spcPts val="8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39814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700" spc="10" dirty="0">
                <a:latin typeface="Courier New"/>
                <a:cs typeface="Courier New"/>
              </a:rPr>
              <a:t>String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answer;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273" y="3603679"/>
            <a:ext cx="250253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7800">
              <a:lnSpc>
                <a:spcPts val="985"/>
              </a:lnSpc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Sets the answer for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this</a:t>
            </a:r>
            <a:r>
              <a:rPr sz="850" spc="-9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question.</a:t>
            </a:r>
            <a:endParaRPr sz="850">
              <a:latin typeface="Times New Roman"/>
              <a:cs typeface="Times New Roman"/>
            </a:endParaRPr>
          </a:p>
          <a:p>
            <a:pPr marL="177800">
              <a:lnSpc>
                <a:spcPts val="1010"/>
              </a:lnSpc>
            </a:pPr>
            <a:r>
              <a:rPr sz="700" spc="10" dirty="0">
                <a:latin typeface="Courier New"/>
                <a:cs typeface="Courier New"/>
              </a:rPr>
              <a:t>@param correctResponse</a:t>
            </a:r>
            <a:r>
              <a:rPr sz="700" spc="-220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the answer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00" spc="10" dirty="0">
                <a:latin typeface="Courier New"/>
                <a:cs typeface="Courier New"/>
              </a:rPr>
              <a:t>setAnswer(String</a:t>
            </a:r>
            <a:r>
              <a:rPr sz="700" spc="4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correctResponse)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0929" y="715432"/>
            <a:ext cx="112889" cy="3527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3880" y="715432"/>
            <a:ext cx="119948" cy="2102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5827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section_1/</a:t>
            </a:r>
            <a:r>
              <a:rPr spc="85" dirty="0">
                <a:solidFill>
                  <a:srgbClr val="000080"/>
                </a:solidFill>
                <a:hlinkClick r:id="rId2"/>
              </a:rPr>
              <a:t>QuestionDemo1.java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0401" y="1952844"/>
            <a:ext cx="239204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Question q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Question();</a:t>
            </a:r>
            <a:endParaRPr sz="700">
              <a:latin typeface="Courier New"/>
              <a:cs typeface="Courier New"/>
            </a:endParaRPr>
          </a:p>
          <a:p>
            <a:pPr marL="12700" marR="5080">
              <a:lnSpc>
                <a:spcPts val="830"/>
              </a:lnSpc>
              <a:spcBef>
                <a:spcPts val="30"/>
              </a:spcBef>
            </a:pPr>
            <a:r>
              <a:rPr sz="700" spc="10" dirty="0">
                <a:latin typeface="Courier New"/>
                <a:cs typeface="Courier New"/>
              </a:rPr>
              <a:t>q.setText(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"Who was the inventor of Java?"</a:t>
            </a:r>
            <a:r>
              <a:rPr sz="700" spc="10" dirty="0">
                <a:latin typeface="Courier New"/>
                <a:cs typeface="Courier New"/>
              </a:rPr>
              <a:t>);  q.setAnswer(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"James</a:t>
            </a:r>
            <a:r>
              <a:rPr sz="700" spc="-1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Gosling"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0401" y="2376135"/>
            <a:ext cx="244729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4990"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q.display();  System.out.print(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"Your answer: "</a:t>
            </a:r>
            <a:r>
              <a:rPr sz="700" spc="10" dirty="0">
                <a:latin typeface="Courier New"/>
                <a:cs typeface="Courier New"/>
              </a:rPr>
              <a:t>);  String response =</a:t>
            </a:r>
            <a:r>
              <a:rPr sz="700" spc="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in.nextLine();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System.out.println(q.checkAnswer(response));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366" y="2799426"/>
            <a:ext cx="8064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153" y="767629"/>
            <a:ext cx="2821940" cy="236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1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994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shows a simple quiz with one</a:t>
            </a:r>
            <a:r>
              <a:rPr sz="85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question.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QuestionDemo1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5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0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  <a:tabLst>
                <a:tab pos="3975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tabLst>
                <a:tab pos="56261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00" spc="10" dirty="0">
                <a:latin typeface="Courier New"/>
                <a:cs typeface="Courier New"/>
              </a:rPr>
              <a:t>Scanner in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Scanner(System.in);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r>
              <a:rPr sz="700" b="1" spc="35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642" y="3524745"/>
            <a:ext cx="90360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20" dirty="0">
                <a:latin typeface="Arial"/>
                <a:cs typeface="Arial"/>
              </a:rPr>
              <a:t>Program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spc="20" dirty="0">
                <a:latin typeface="Arial"/>
                <a:cs typeface="Arial"/>
              </a:rPr>
              <a:t>Run: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734" y="3768147"/>
            <a:ext cx="5573395" cy="397545"/>
          </a:xfrm>
          <a:prstGeom prst="rect">
            <a:avLst/>
          </a:prstGeom>
          <a:ln w="7054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4450" marR="3856990">
              <a:lnSpc>
                <a:spcPts val="890"/>
              </a:lnSpc>
              <a:spcBef>
                <a:spcPts val="400"/>
              </a:spcBef>
            </a:pPr>
            <a:r>
              <a:rPr sz="750" spc="-5" dirty="0">
                <a:latin typeface="Courier" charset="0"/>
                <a:cs typeface="Courier" charset="0"/>
              </a:rPr>
              <a:t>Who was the inventor of Java?  Your answer: James Gosling  true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342" y="575268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7440" y="0"/>
                </a:lnTo>
              </a:path>
            </a:pathLst>
          </a:custGeom>
          <a:ln w="5643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5" dirty="0"/>
              <a:t>Check</a:t>
            </a:r>
            <a:r>
              <a:rPr spc="-65" dirty="0"/>
              <a:t> </a:t>
            </a:r>
            <a:r>
              <a:rPr spc="-5" dirty="0"/>
              <a:t>9.1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642" y="706558"/>
            <a:ext cx="593534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sz="1000" spc="15" dirty="0">
                <a:latin typeface="Arial"/>
                <a:cs typeface="Arial"/>
              </a:rPr>
              <a:t>Consider classes </a:t>
            </a:r>
            <a:r>
              <a:rPr sz="1000" spc="20" dirty="0">
                <a:latin typeface="Courier" charset="0"/>
                <a:cs typeface="Courier" charset="0"/>
              </a:rPr>
              <a:t>Manager</a:t>
            </a:r>
            <a:r>
              <a:rPr sz="1000" spc="-36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20" dirty="0">
                <a:latin typeface="Courier" charset="0"/>
                <a:cs typeface="Courier" charset="0"/>
              </a:rPr>
              <a:t>Employee</a:t>
            </a:r>
            <a:r>
              <a:rPr sz="1000" spc="20" dirty="0">
                <a:latin typeface="Arial"/>
                <a:cs typeface="Arial"/>
              </a:rPr>
              <a:t>. Which </a:t>
            </a:r>
            <a:r>
              <a:rPr sz="1000" spc="15" dirty="0">
                <a:latin typeface="Arial"/>
                <a:cs typeface="Arial"/>
              </a:rPr>
              <a:t>should </a:t>
            </a:r>
            <a:r>
              <a:rPr sz="1000" spc="20" dirty="0">
                <a:latin typeface="Arial"/>
                <a:cs typeface="Arial"/>
              </a:rPr>
              <a:t>be </a:t>
            </a:r>
            <a:r>
              <a:rPr sz="1000" spc="15" dirty="0">
                <a:latin typeface="Arial"/>
                <a:cs typeface="Arial"/>
              </a:rPr>
              <a:t>the superclass </a:t>
            </a:r>
            <a:r>
              <a:rPr sz="1000" spc="20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which should </a:t>
            </a:r>
            <a:r>
              <a:rPr sz="1000" spc="20" dirty="0">
                <a:latin typeface="Arial"/>
                <a:cs typeface="Arial"/>
              </a:rPr>
              <a:t>be </a:t>
            </a:r>
            <a:r>
              <a:rPr sz="1000" spc="15" dirty="0">
                <a:latin typeface="Arial"/>
                <a:cs typeface="Arial"/>
              </a:rPr>
              <a:t>the  subclass?</a:t>
            </a:r>
            <a:endParaRPr sz="1000" dirty="0">
              <a:latin typeface="Arial"/>
              <a:cs typeface="Arial"/>
            </a:endParaRPr>
          </a:p>
          <a:p>
            <a:pPr marL="249554" marR="90805" algn="just">
              <a:lnSpc>
                <a:spcPct val="116700"/>
              </a:lnSpc>
              <a:spcBef>
                <a:spcPts val="465"/>
              </a:spcBef>
            </a:pPr>
            <a:r>
              <a:rPr sz="1250" b="1" spc="-5" dirty="0">
                <a:latin typeface="Arial"/>
                <a:cs typeface="Arial"/>
              </a:rPr>
              <a:t>Answer: </a:t>
            </a:r>
            <a:r>
              <a:rPr sz="1250" spc="-5" dirty="0">
                <a:latin typeface="Arial"/>
                <a:cs typeface="Arial"/>
              </a:rPr>
              <a:t>Because every manager is an employee but not the other way around,  the </a:t>
            </a:r>
            <a:r>
              <a:rPr sz="1250" spc="-5" dirty="0">
                <a:latin typeface="Courier" charset="0"/>
                <a:cs typeface="Courier" charset="0"/>
              </a:rPr>
              <a:t>Manager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class is more specialized. It is the subclass, and </a:t>
            </a:r>
            <a:r>
              <a:rPr sz="1250" spc="-5" dirty="0">
                <a:latin typeface="Courier" charset="0"/>
                <a:cs typeface="Courier" charset="0"/>
              </a:rPr>
              <a:t>Employee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-5" dirty="0">
                <a:latin typeface="Arial"/>
                <a:cs typeface="Arial"/>
              </a:rPr>
              <a:t>is the  superclass.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3697</Words>
  <Application>Microsoft Office PowerPoint</Application>
  <PresentationFormat>Custom</PresentationFormat>
  <Paragraphs>650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Chapter 9 – Inheritance</vt:lpstr>
      <vt:lpstr>Chapter Goals</vt:lpstr>
      <vt:lpstr>Inheritance Hierarchies</vt:lpstr>
      <vt:lpstr>Inheritance Hierarchies</vt:lpstr>
      <vt:lpstr>Inheritance Hierarchies</vt:lpstr>
      <vt:lpstr>Inheritance Hierarchies</vt:lpstr>
      <vt:lpstr>section_1/Question.java</vt:lpstr>
      <vt:lpstr>section_1/QuestionDemo1.java</vt:lpstr>
      <vt:lpstr>Self Check 9.1</vt:lpstr>
      <vt:lpstr>Self Check 9.2</vt:lpstr>
      <vt:lpstr>Self Check 9.3</vt:lpstr>
      <vt:lpstr>Self Check 9.4</vt:lpstr>
      <vt:lpstr>Self Check 9.5</vt:lpstr>
      <vt:lpstr>Implementing Subclasses</vt:lpstr>
      <vt:lpstr>Implementing Subclasses</vt:lpstr>
      <vt:lpstr>Implementing Subclasses</vt:lpstr>
      <vt:lpstr>Implementing Subclasses</vt:lpstr>
      <vt:lpstr>Implementing Subclasses</vt:lpstr>
      <vt:lpstr>Syntax 9.1 Subclass Declaration</vt:lpstr>
      <vt:lpstr>Implementing Subclasses</vt:lpstr>
      <vt:lpstr>Implementing Subclasses</vt:lpstr>
      <vt:lpstr>Self Check 9.6</vt:lpstr>
      <vt:lpstr>Self Check 9.7</vt:lpstr>
      <vt:lpstr>Self Check 9.8</vt:lpstr>
      <vt:lpstr>Self Check 9.9</vt:lpstr>
      <vt:lpstr>Self Check 9.10</vt:lpstr>
      <vt:lpstr>Common Error: Replicating Instance Variables  from the Superclass</vt:lpstr>
      <vt:lpstr>Overriding Methods</vt:lpstr>
      <vt:lpstr>Overriding Methods</vt:lpstr>
      <vt:lpstr>section_3/QuestionDemo2.java</vt:lpstr>
      <vt:lpstr>section_3/ChoiceQuestion.java</vt:lpstr>
      <vt:lpstr>Slide 32</vt:lpstr>
      <vt:lpstr>Syntax 9.2 Calling a Superclass Method</vt:lpstr>
      <vt:lpstr>Self Check 9.11</vt:lpstr>
      <vt:lpstr>Self Check 9.12</vt:lpstr>
      <vt:lpstr>Self Check 9.13</vt:lpstr>
      <vt:lpstr>Self Check 9.14</vt:lpstr>
      <vt:lpstr>Self Check 9.15</vt:lpstr>
      <vt:lpstr>Common Error: Accidental Overloading</vt:lpstr>
      <vt:lpstr>Common Error: Forgetting to Use super When  Invoking Superclass Method</vt:lpstr>
      <vt:lpstr>Syntax 9.3 Constructor with Superclass Initializer</vt:lpstr>
      <vt:lpstr>Polymorphism</vt:lpstr>
      <vt:lpstr>Polymorphism - continued</vt:lpstr>
      <vt:lpstr>Polymorphism - continued</vt:lpstr>
      <vt:lpstr>Polymorphism - continued</vt:lpstr>
      <vt:lpstr>section_4/QuestionDemo3.java</vt:lpstr>
      <vt:lpstr>Slide 47</vt:lpstr>
      <vt:lpstr>Self Check 9.16</vt:lpstr>
      <vt:lpstr>Self Check 9.17</vt:lpstr>
      <vt:lpstr>Self Check 9.18</vt:lpstr>
      <vt:lpstr>Self Check 9.19</vt:lpstr>
      <vt:lpstr>Self Check 9.20</vt:lpstr>
      <vt:lpstr>Object: The Cosmic Superclass</vt:lpstr>
      <vt:lpstr>Object: The Cosmic Superclass</vt:lpstr>
      <vt:lpstr>Overriding the toString Method</vt:lpstr>
      <vt:lpstr>Overriding the toString Method</vt:lpstr>
      <vt:lpstr>Overriding the equals Method</vt:lpstr>
      <vt:lpstr>Overriding the equals Method</vt:lpstr>
      <vt:lpstr>Overriding the equals Method</vt:lpstr>
      <vt:lpstr>Overriding the equals Method</vt:lpstr>
      <vt:lpstr>The instanceof Operator</vt:lpstr>
      <vt:lpstr>Self Check 9.21</vt:lpstr>
      <vt:lpstr>Self Check 9.22</vt:lpstr>
      <vt:lpstr>Self Check 9.23</vt:lpstr>
      <vt:lpstr>Self Check 9.24</vt:lpstr>
      <vt:lpstr>Self Check 9.25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– Inheritance</dc:title>
  <dc:creator>GDonini</dc:creator>
  <cp:lastModifiedBy>GD</cp:lastModifiedBy>
  <cp:revision>5</cp:revision>
  <dcterms:created xsi:type="dcterms:W3CDTF">2016-01-18T23:25:08Z</dcterms:created>
  <dcterms:modified xsi:type="dcterms:W3CDTF">2016-01-23T05:08:25Z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