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3" r:id="rId16"/>
    <p:sldId id="274"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7"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Lst>
  <p:sldSz cx="7315200" cy="5486400" type="B5JIS"/>
  <p:notesSz cx="7315200" cy="548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712"/>
  </p:normalViewPr>
  <p:slideViewPr>
    <p:cSldViewPr>
      <p:cViewPr varScale="1">
        <p:scale>
          <a:sx n="124" d="100"/>
          <a:sy n="124" d="100"/>
        </p:scale>
        <p:origin x="-234"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48640" y="1700784"/>
            <a:ext cx="6217920" cy="11521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97280" y="3072384"/>
            <a:ext cx="5120640" cy="1371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5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25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5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365760" y="1261872"/>
            <a:ext cx="3182112" cy="362102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767328" y="1261872"/>
            <a:ext cx="3182112" cy="362102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5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83183" y="554571"/>
            <a:ext cx="5581650" cy="0"/>
          </a:xfrm>
          <a:custGeom>
            <a:avLst/>
            <a:gdLst/>
            <a:ahLst/>
            <a:cxnLst/>
            <a:rect l="l" t="t" r="r" b="b"/>
            <a:pathLst>
              <a:path w="5581650">
                <a:moveTo>
                  <a:pt x="0" y="0"/>
                </a:moveTo>
                <a:lnTo>
                  <a:pt x="5581151" y="0"/>
                </a:lnTo>
              </a:path>
            </a:pathLst>
          </a:custGeom>
          <a:ln w="56733">
            <a:solidFill>
              <a:srgbClr val="C72153"/>
            </a:solidFill>
          </a:ln>
        </p:spPr>
        <p:txBody>
          <a:bodyPr wrap="square" lIns="0" tIns="0" rIns="0" bIns="0" rtlCol="0"/>
          <a:lstStyle/>
          <a:p>
            <a:endParaRPr/>
          </a:p>
        </p:txBody>
      </p:sp>
      <p:sp>
        <p:nvSpPr>
          <p:cNvPr id="2" name="Holder 2"/>
          <p:cNvSpPr>
            <a:spLocks noGrp="1"/>
          </p:cNvSpPr>
          <p:nvPr>
            <p:ph type="title"/>
          </p:nvPr>
        </p:nvSpPr>
        <p:spPr>
          <a:xfrm>
            <a:off x="570483" y="231576"/>
            <a:ext cx="6174232" cy="260350"/>
          </a:xfrm>
          <a:prstGeom prst="rect">
            <a:avLst/>
          </a:prstGeom>
        </p:spPr>
        <p:txBody>
          <a:bodyPr wrap="square" lIns="0" tIns="0" rIns="0" bIns="0">
            <a:spAutoFit/>
          </a:bodyPr>
          <a:lstStyle>
            <a:lvl1pPr>
              <a:defRPr sz="165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808720" y="1722577"/>
            <a:ext cx="5697758" cy="1626870"/>
          </a:xfrm>
          <a:prstGeom prst="rect">
            <a:avLst/>
          </a:prstGeom>
        </p:spPr>
        <p:txBody>
          <a:bodyPr wrap="square" lIns="0" tIns="0" rIns="0" bIns="0">
            <a:spAutoFit/>
          </a:bodyPr>
          <a:lstStyle>
            <a:lvl1pPr>
              <a:defRPr sz="1250" b="0" i="0">
                <a:solidFill>
                  <a:schemeClr val="tx1"/>
                </a:solidFill>
                <a:latin typeface="Arial"/>
                <a:cs typeface="Arial"/>
              </a:defRPr>
            </a:lvl1pPr>
          </a:lstStyle>
          <a:p>
            <a:endParaRPr/>
          </a:p>
        </p:txBody>
      </p:sp>
      <p:sp>
        <p:nvSpPr>
          <p:cNvPr id="4" name="Holder 4"/>
          <p:cNvSpPr>
            <a:spLocks noGrp="1"/>
          </p:cNvSpPr>
          <p:nvPr>
            <p:ph type="ftr" sz="quarter" idx="5"/>
          </p:nvPr>
        </p:nvSpPr>
        <p:spPr>
          <a:xfrm>
            <a:off x="2487168" y="5102352"/>
            <a:ext cx="2340864" cy="2743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65760" y="5102352"/>
            <a:ext cx="1682496" cy="2743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6" name="Holder 6"/>
          <p:cNvSpPr>
            <a:spLocks noGrp="1"/>
          </p:cNvSpPr>
          <p:nvPr>
            <p:ph type="sldNum" sz="quarter" idx="7"/>
          </p:nvPr>
        </p:nvSpPr>
        <p:spPr>
          <a:xfrm>
            <a:off x="5266944" y="5102352"/>
            <a:ext cx="1682496" cy="2743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slow"/>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file:///\\localhost\Users\Mili\Downloads\BJ6_LectureSlides\ch16\code\section_1\LinkedList.java"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file:///\\localhost\Users\Mili\Downloads\BJ6_LectureSlides\ch16\code\section_1\ListIterator.java"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file:///\\localhost\Users\Mili\Downloads\BJ6_LectureSlides\ch16\code\section_3_1\LinkedListStack.java"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file:///\\localhost\Users\Mili\Downloads\BJ6_LectureSlides\ch16\code\section_3_4\CircularArrayQueue.java"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file:///\\localhost\Users\Mili\Downloads\BJ6_LectureSlides\ch16\code\section_4\HashSet.java" TargetMode="Externa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3.xml.rels><?xml version="1.0" encoding="UTF-8" standalone="yes"?>
<Relationships xmlns="http://schemas.openxmlformats.org/package/2006/relationships"><Relationship Id="rId2" Type="http://schemas.openxmlformats.org/officeDocument/2006/relationships/hyperlink" Target="file:///\\localhost\Users\Mili\Downloads\BJ6_LectureSlides\ch16\code\section_4\HashSetDemo.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3183" y="582937"/>
            <a:ext cx="5581650" cy="0"/>
          </a:xfrm>
          <a:custGeom>
            <a:avLst/>
            <a:gdLst/>
            <a:ahLst/>
            <a:cxnLst/>
            <a:rect l="l" t="t" r="r" b="b"/>
            <a:pathLst>
              <a:path w="5581650">
                <a:moveTo>
                  <a:pt x="0" y="0"/>
                </a:moveTo>
                <a:lnTo>
                  <a:pt x="5581151" y="0"/>
                </a:lnTo>
              </a:path>
            </a:pathLst>
          </a:custGeom>
          <a:ln w="56733">
            <a:solidFill>
              <a:srgbClr val="FFDF6A"/>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0" dirty="0"/>
              <a:t>Chapter </a:t>
            </a:r>
            <a:r>
              <a:rPr spc="95" dirty="0"/>
              <a:t>16 </a:t>
            </a:r>
            <a:r>
              <a:rPr spc="225" dirty="0"/>
              <a:t>–</a:t>
            </a:r>
            <a:r>
              <a:rPr spc="-275" dirty="0"/>
              <a:t> </a:t>
            </a:r>
            <a:r>
              <a:rPr spc="95" dirty="0"/>
              <a:t>Basic </a:t>
            </a:r>
            <a:r>
              <a:rPr spc="120" dirty="0"/>
              <a:t>Data </a:t>
            </a:r>
            <a:r>
              <a:rPr spc="80" dirty="0"/>
              <a:t>Structures</a:t>
            </a:r>
          </a:p>
        </p:txBody>
      </p:sp>
      <p:sp>
        <p:nvSpPr>
          <p:cNvPr id="4" name="object 2"/>
          <p:cNvSpPr>
            <a:spLocks noChangeAspect="1"/>
          </p:cNvSpPr>
          <p:nvPr/>
        </p:nvSpPr>
        <p:spPr>
          <a:xfrm>
            <a:off x="1792224" y="770542"/>
            <a:ext cx="3135498" cy="3931920"/>
          </a:xfrm>
          <a:prstGeom prst="rect">
            <a:avLst/>
          </a:prstGeom>
          <a:blipFill>
            <a:blip r:embed="rId2" cstate="print"/>
            <a:stretch>
              <a:fillRect/>
            </a:stretch>
          </a:blipFill>
          <a:effectLst>
            <a:outerShdw blurRad="50800" dist="50800" dir="5400000" sx="1000" sy="1000" algn="ctr" rotWithShape="0">
              <a:srgbClr val="000000"/>
            </a:outerShdw>
          </a:effectLst>
        </p:spPr>
        <p:txBody>
          <a:bodyPr wrap="square" lIns="0" tIns="0" rIns="0" bIns="0" rtlCol="0"/>
          <a:lstStyle/>
          <a:p>
            <a:pPr algn="ctr"/>
            <a:endParaRPr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3183" y="580407"/>
            <a:ext cx="5581650" cy="0"/>
          </a:xfrm>
          <a:custGeom>
            <a:avLst/>
            <a:gdLst/>
            <a:ahLst/>
            <a:cxnLst/>
            <a:rect l="l" t="t" r="r" b="b"/>
            <a:pathLst>
              <a:path w="5581650">
                <a:moveTo>
                  <a:pt x="0" y="0"/>
                </a:moveTo>
                <a:lnTo>
                  <a:pt x="5581151" y="0"/>
                </a:lnTo>
              </a:path>
            </a:pathLst>
          </a:custGeom>
          <a:ln w="56733">
            <a:solidFill>
              <a:srgbClr val="FFDF6A"/>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5" dirty="0"/>
              <a:t>The </a:t>
            </a:r>
            <a:r>
              <a:rPr spc="60" dirty="0"/>
              <a:t>Iterator</a:t>
            </a:r>
            <a:r>
              <a:rPr spc="-105" dirty="0"/>
              <a:t> </a:t>
            </a:r>
            <a:r>
              <a:rPr spc="160" dirty="0"/>
              <a:t>Class</a:t>
            </a:r>
          </a:p>
        </p:txBody>
      </p:sp>
      <p:sp>
        <p:nvSpPr>
          <p:cNvPr id="4" name="object 4"/>
          <p:cNvSpPr/>
          <p:nvPr/>
        </p:nvSpPr>
        <p:spPr>
          <a:xfrm>
            <a:off x="682467" y="839254"/>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txBox="1"/>
          <p:nvPr/>
        </p:nvSpPr>
        <p:spPr>
          <a:xfrm>
            <a:off x="808720" y="726602"/>
            <a:ext cx="2516505" cy="192360"/>
          </a:xfrm>
          <a:prstGeom prst="rect">
            <a:avLst/>
          </a:prstGeom>
        </p:spPr>
        <p:txBody>
          <a:bodyPr vert="horz" wrap="square" lIns="0" tIns="0" rIns="0" bIns="0" rtlCol="0">
            <a:spAutoFit/>
          </a:bodyPr>
          <a:lstStyle/>
          <a:p>
            <a:pPr marL="12700">
              <a:lnSpc>
                <a:spcPct val="100000"/>
              </a:lnSpc>
            </a:pPr>
            <a:r>
              <a:rPr sz="1250" dirty="0">
                <a:latin typeface="Arial"/>
                <a:cs typeface="Arial"/>
              </a:rPr>
              <a:t>The </a:t>
            </a:r>
            <a:r>
              <a:rPr sz="1250" dirty="0">
                <a:latin typeface="Courier" charset="0"/>
                <a:cs typeface="Courier" charset="0"/>
              </a:rPr>
              <a:t>LinkedListIterator</a:t>
            </a:r>
            <a:r>
              <a:rPr sz="1250" spc="-515" dirty="0">
                <a:latin typeface="Courier" charset="0"/>
                <a:cs typeface="Courier" charset="0"/>
              </a:rPr>
              <a:t> </a:t>
            </a:r>
            <a:r>
              <a:rPr sz="1250" dirty="0">
                <a:latin typeface="Arial"/>
                <a:cs typeface="Arial"/>
              </a:rPr>
              <a:t>class:</a:t>
            </a:r>
          </a:p>
        </p:txBody>
      </p:sp>
      <p:sp>
        <p:nvSpPr>
          <p:cNvPr id="6" name="object 6"/>
          <p:cNvSpPr txBox="1"/>
          <p:nvPr/>
        </p:nvSpPr>
        <p:spPr>
          <a:xfrm>
            <a:off x="827846" y="988179"/>
            <a:ext cx="5567045" cy="2489200"/>
          </a:xfrm>
          <a:prstGeom prst="rect">
            <a:avLst/>
          </a:prstGeom>
          <a:ln w="7091">
            <a:solidFill>
              <a:srgbClr val="CCCCCC"/>
            </a:solidFill>
          </a:ln>
        </p:spPr>
        <p:txBody>
          <a:bodyPr vert="horz" wrap="square" lIns="0" tIns="46355" rIns="0" bIns="0" rtlCol="0">
            <a:spAutoFit/>
          </a:bodyPr>
          <a:lstStyle/>
          <a:p>
            <a:pPr marL="44450">
              <a:lnSpc>
                <a:spcPts val="894"/>
              </a:lnSpc>
              <a:spcBef>
                <a:spcPts val="365"/>
              </a:spcBef>
            </a:pPr>
            <a:r>
              <a:rPr sz="750" dirty="0">
                <a:latin typeface="Courier" charset="0"/>
                <a:cs typeface="Courier" charset="0"/>
              </a:rPr>
              <a:t>public class</a:t>
            </a:r>
            <a:r>
              <a:rPr sz="750" spc="-105" dirty="0">
                <a:latin typeface="Courier" charset="0"/>
                <a:cs typeface="Courier" charset="0"/>
              </a:rPr>
              <a:t> </a:t>
            </a:r>
            <a:r>
              <a:rPr sz="750" dirty="0">
                <a:latin typeface="Courier" charset="0"/>
                <a:cs typeface="Courier" charset="0"/>
              </a:rPr>
              <a:t>LinkedList</a:t>
            </a:r>
          </a:p>
          <a:p>
            <a:pPr marL="44450">
              <a:lnSpc>
                <a:spcPts val="894"/>
              </a:lnSpc>
            </a:pPr>
            <a:r>
              <a:rPr sz="750" dirty="0">
                <a:latin typeface="Courier" charset="0"/>
                <a:cs typeface="Courier" charset="0"/>
              </a:rPr>
              <a:t>{</a:t>
            </a:r>
          </a:p>
          <a:p>
            <a:pPr marL="216535">
              <a:lnSpc>
                <a:spcPts val="894"/>
              </a:lnSpc>
            </a:pPr>
            <a:r>
              <a:rPr sz="750" dirty="0">
                <a:latin typeface="Courier" charset="0"/>
                <a:cs typeface="Courier" charset="0"/>
              </a:rPr>
              <a:t>. .</a:t>
            </a:r>
            <a:r>
              <a:rPr sz="750" spc="-100" dirty="0">
                <a:latin typeface="Courier" charset="0"/>
                <a:cs typeface="Courier" charset="0"/>
              </a:rPr>
              <a:t> </a:t>
            </a:r>
            <a:r>
              <a:rPr sz="750" dirty="0">
                <a:latin typeface="Courier" charset="0"/>
                <a:cs typeface="Courier" charset="0"/>
              </a:rPr>
              <a:t>.</a:t>
            </a:r>
          </a:p>
          <a:p>
            <a:pPr marL="216535">
              <a:lnSpc>
                <a:spcPts val="894"/>
              </a:lnSpc>
            </a:pPr>
            <a:r>
              <a:rPr sz="750" dirty="0">
                <a:latin typeface="Courier" charset="0"/>
                <a:cs typeface="Courier" charset="0"/>
              </a:rPr>
              <a:t>public ListIterator</a:t>
            </a:r>
            <a:r>
              <a:rPr sz="750" spc="-105" dirty="0">
                <a:latin typeface="Courier" charset="0"/>
                <a:cs typeface="Courier" charset="0"/>
              </a:rPr>
              <a:t> </a:t>
            </a:r>
            <a:r>
              <a:rPr sz="750" dirty="0">
                <a:latin typeface="Courier" charset="0"/>
                <a:cs typeface="Courier" charset="0"/>
              </a:rPr>
              <a:t>listIterator()</a:t>
            </a:r>
          </a:p>
          <a:p>
            <a:pPr marL="216535">
              <a:lnSpc>
                <a:spcPts val="894"/>
              </a:lnSpc>
            </a:pPr>
            <a:r>
              <a:rPr sz="750" dirty="0">
                <a:latin typeface="Courier" charset="0"/>
                <a:cs typeface="Courier" charset="0"/>
              </a:rPr>
              <a:t>{</a:t>
            </a:r>
          </a:p>
          <a:p>
            <a:pPr marL="389255">
              <a:lnSpc>
                <a:spcPts val="894"/>
              </a:lnSpc>
            </a:pPr>
            <a:r>
              <a:rPr sz="750" dirty="0">
                <a:latin typeface="Courier" charset="0"/>
                <a:cs typeface="Courier" charset="0"/>
              </a:rPr>
              <a:t>return new</a:t>
            </a:r>
            <a:r>
              <a:rPr sz="750" spc="-105" dirty="0">
                <a:latin typeface="Courier" charset="0"/>
                <a:cs typeface="Courier" charset="0"/>
              </a:rPr>
              <a:t> </a:t>
            </a:r>
            <a:r>
              <a:rPr sz="750" dirty="0">
                <a:latin typeface="Courier" charset="0"/>
                <a:cs typeface="Courier" charset="0"/>
              </a:rPr>
              <a:t>LinkedListIterator();</a:t>
            </a:r>
          </a:p>
          <a:p>
            <a:pPr marL="216535">
              <a:lnSpc>
                <a:spcPts val="894"/>
              </a:lnSpc>
            </a:pPr>
            <a:r>
              <a:rPr sz="750" dirty="0">
                <a:latin typeface="Courier" charset="0"/>
                <a:cs typeface="Courier" charset="0"/>
              </a:rPr>
              <a:t>}</a:t>
            </a:r>
          </a:p>
          <a:p>
            <a:pPr marL="216535">
              <a:lnSpc>
                <a:spcPts val="894"/>
              </a:lnSpc>
            </a:pPr>
            <a:r>
              <a:rPr sz="750" dirty="0">
                <a:latin typeface="Courier" charset="0"/>
                <a:cs typeface="Courier" charset="0"/>
              </a:rPr>
              <a:t>class LinkedListIterator implements</a:t>
            </a:r>
            <a:r>
              <a:rPr sz="750" spc="-105" dirty="0">
                <a:latin typeface="Courier" charset="0"/>
                <a:cs typeface="Courier" charset="0"/>
              </a:rPr>
              <a:t> </a:t>
            </a:r>
            <a:r>
              <a:rPr sz="750" dirty="0">
                <a:latin typeface="Courier" charset="0"/>
                <a:cs typeface="Courier" charset="0"/>
              </a:rPr>
              <a:t>ListIterator</a:t>
            </a:r>
          </a:p>
          <a:p>
            <a:pPr marL="216535">
              <a:lnSpc>
                <a:spcPts val="894"/>
              </a:lnSpc>
            </a:pPr>
            <a:r>
              <a:rPr sz="750" dirty="0">
                <a:latin typeface="Courier" charset="0"/>
                <a:cs typeface="Courier" charset="0"/>
              </a:rPr>
              <a:t>{</a:t>
            </a:r>
          </a:p>
          <a:p>
            <a:pPr marL="389255" marR="3554729">
              <a:lnSpc>
                <a:spcPts val="890"/>
              </a:lnSpc>
              <a:spcBef>
                <a:spcPts val="35"/>
              </a:spcBef>
            </a:pPr>
            <a:r>
              <a:rPr sz="750" dirty="0">
                <a:latin typeface="Courier" charset="0"/>
                <a:cs typeface="Courier" charset="0"/>
              </a:rPr>
              <a:t>private Node position;  private Node previous;  private boolean</a:t>
            </a:r>
            <a:r>
              <a:rPr sz="750" spc="-95" dirty="0">
                <a:latin typeface="Courier" charset="0"/>
                <a:cs typeface="Courier" charset="0"/>
              </a:rPr>
              <a:t> </a:t>
            </a:r>
            <a:r>
              <a:rPr sz="750" dirty="0">
                <a:latin typeface="Courier" charset="0"/>
                <a:cs typeface="Courier" charset="0"/>
              </a:rPr>
              <a:t>isAfterNext;  public</a:t>
            </a:r>
            <a:r>
              <a:rPr sz="750" spc="-105" dirty="0">
                <a:latin typeface="Courier" charset="0"/>
                <a:cs typeface="Courier" charset="0"/>
              </a:rPr>
              <a:t> </a:t>
            </a:r>
            <a:r>
              <a:rPr sz="750" dirty="0">
                <a:latin typeface="Courier" charset="0"/>
                <a:cs typeface="Courier" charset="0"/>
              </a:rPr>
              <a:t>LinkedListIterator()</a:t>
            </a:r>
          </a:p>
          <a:p>
            <a:pPr marL="389255">
              <a:lnSpc>
                <a:spcPts val="860"/>
              </a:lnSpc>
            </a:pPr>
            <a:r>
              <a:rPr sz="750" dirty="0">
                <a:latin typeface="Courier" charset="0"/>
                <a:cs typeface="Courier" charset="0"/>
              </a:rPr>
              <a:t>{</a:t>
            </a:r>
          </a:p>
          <a:p>
            <a:pPr marL="561340" marR="3841750">
              <a:lnSpc>
                <a:spcPts val="890"/>
              </a:lnSpc>
              <a:spcBef>
                <a:spcPts val="35"/>
              </a:spcBef>
            </a:pPr>
            <a:r>
              <a:rPr sz="750" dirty="0">
                <a:latin typeface="Courier" charset="0"/>
                <a:cs typeface="Courier" charset="0"/>
              </a:rPr>
              <a:t>position = null;  previous = null;  isAfterNext =</a:t>
            </a:r>
            <a:r>
              <a:rPr sz="750" spc="-100" dirty="0">
                <a:latin typeface="Courier" charset="0"/>
                <a:cs typeface="Courier" charset="0"/>
              </a:rPr>
              <a:t> </a:t>
            </a:r>
            <a:r>
              <a:rPr sz="750" dirty="0">
                <a:latin typeface="Courier" charset="0"/>
                <a:cs typeface="Courier" charset="0"/>
              </a:rPr>
              <a:t>false;</a:t>
            </a:r>
          </a:p>
          <a:p>
            <a:pPr marL="389255">
              <a:lnSpc>
                <a:spcPts val="860"/>
              </a:lnSpc>
            </a:pPr>
            <a:r>
              <a:rPr sz="750" dirty="0">
                <a:latin typeface="Courier" charset="0"/>
                <a:cs typeface="Courier" charset="0"/>
              </a:rPr>
              <a:t>}</a:t>
            </a:r>
          </a:p>
          <a:p>
            <a:pPr marL="389255">
              <a:lnSpc>
                <a:spcPts val="894"/>
              </a:lnSpc>
            </a:pPr>
            <a:r>
              <a:rPr sz="750" dirty="0">
                <a:latin typeface="Courier" charset="0"/>
                <a:cs typeface="Courier" charset="0"/>
              </a:rPr>
              <a:t>. .</a:t>
            </a:r>
            <a:r>
              <a:rPr sz="750" spc="-100" dirty="0">
                <a:latin typeface="Courier" charset="0"/>
                <a:cs typeface="Courier" charset="0"/>
              </a:rPr>
              <a:t> </a:t>
            </a:r>
            <a:r>
              <a:rPr sz="750" dirty="0">
                <a:latin typeface="Courier" charset="0"/>
                <a:cs typeface="Courier" charset="0"/>
              </a:rPr>
              <a:t>.</a:t>
            </a:r>
          </a:p>
          <a:p>
            <a:pPr marL="216535">
              <a:lnSpc>
                <a:spcPts val="894"/>
              </a:lnSpc>
            </a:pPr>
            <a:r>
              <a:rPr sz="750" dirty="0">
                <a:latin typeface="Courier" charset="0"/>
                <a:cs typeface="Courier" charset="0"/>
              </a:rPr>
              <a:t>}</a:t>
            </a:r>
          </a:p>
          <a:p>
            <a:pPr marL="44450">
              <a:lnSpc>
                <a:spcPts val="894"/>
              </a:lnSpc>
            </a:pPr>
            <a:r>
              <a:rPr sz="750" dirty="0">
                <a:latin typeface="Courier" charset="0"/>
                <a:cs typeface="Courier" charset="0"/>
              </a:rPr>
              <a:t>}</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3183" y="580097"/>
            <a:ext cx="5581650" cy="0"/>
          </a:xfrm>
          <a:custGeom>
            <a:avLst/>
            <a:gdLst/>
            <a:ahLst/>
            <a:cxnLst/>
            <a:rect l="l" t="t" r="r" b="b"/>
            <a:pathLst>
              <a:path w="5581650">
                <a:moveTo>
                  <a:pt x="0" y="0"/>
                </a:moveTo>
                <a:lnTo>
                  <a:pt x="5581151" y="0"/>
                </a:lnTo>
              </a:path>
            </a:pathLst>
          </a:custGeom>
          <a:ln w="56733">
            <a:solidFill>
              <a:srgbClr val="FFDF6A"/>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25" dirty="0"/>
              <a:t>Advancing </a:t>
            </a:r>
            <a:r>
              <a:rPr spc="110" dirty="0"/>
              <a:t>an</a:t>
            </a:r>
            <a:r>
              <a:rPr spc="-100" dirty="0"/>
              <a:t> </a:t>
            </a:r>
            <a:r>
              <a:rPr spc="60" dirty="0"/>
              <a:t>Iterator</a:t>
            </a:r>
          </a:p>
        </p:txBody>
      </p:sp>
      <p:sp>
        <p:nvSpPr>
          <p:cNvPr id="4" name="object 4"/>
          <p:cNvSpPr/>
          <p:nvPr/>
        </p:nvSpPr>
        <p:spPr>
          <a:xfrm>
            <a:off x="682467" y="831852"/>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987409" y="1076515"/>
            <a:ext cx="35560" cy="35560"/>
          </a:xfrm>
          <a:custGeom>
            <a:avLst/>
            <a:gdLst/>
            <a:ahLst/>
            <a:cxnLst/>
            <a:rect l="l" t="t" r="r" b="b"/>
            <a:pathLst>
              <a:path w="35559" h="35559">
                <a:moveTo>
                  <a:pt x="29551" y="35458"/>
                </a:moveTo>
                <a:lnTo>
                  <a:pt x="5907" y="35458"/>
                </a:lnTo>
                <a:lnTo>
                  <a:pt x="0" y="29572"/>
                </a:lnTo>
                <a:lnTo>
                  <a:pt x="0" y="5886"/>
                </a:lnTo>
                <a:lnTo>
                  <a:pt x="5907" y="0"/>
                </a:lnTo>
                <a:lnTo>
                  <a:pt x="29551" y="0"/>
                </a:lnTo>
                <a:lnTo>
                  <a:pt x="35458" y="5886"/>
                </a:lnTo>
                <a:lnTo>
                  <a:pt x="35458" y="29572"/>
                </a:lnTo>
                <a:lnTo>
                  <a:pt x="29551" y="35458"/>
                </a:lnTo>
                <a:close/>
              </a:path>
            </a:pathLst>
          </a:custGeom>
          <a:solidFill>
            <a:srgbClr val="000000"/>
          </a:solidFill>
        </p:spPr>
        <p:txBody>
          <a:bodyPr wrap="square" lIns="0" tIns="0" rIns="0" bIns="0" rtlCol="0"/>
          <a:lstStyle/>
          <a:p>
            <a:endParaRPr/>
          </a:p>
        </p:txBody>
      </p:sp>
      <p:sp>
        <p:nvSpPr>
          <p:cNvPr id="6" name="object 6"/>
          <p:cNvSpPr/>
          <p:nvPr/>
        </p:nvSpPr>
        <p:spPr>
          <a:xfrm>
            <a:off x="987409" y="1275082"/>
            <a:ext cx="35560" cy="35560"/>
          </a:xfrm>
          <a:custGeom>
            <a:avLst/>
            <a:gdLst/>
            <a:ahLst/>
            <a:cxnLst/>
            <a:rect l="l" t="t" r="r" b="b"/>
            <a:pathLst>
              <a:path w="35559" h="35559">
                <a:moveTo>
                  <a:pt x="29551" y="35458"/>
                </a:moveTo>
                <a:lnTo>
                  <a:pt x="5907" y="35458"/>
                </a:lnTo>
                <a:lnTo>
                  <a:pt x="0" y="29572"/>
                </a:lnTo>
                <a:lnTo>
                  <a:pt x="0" y="5886"/>
                </a:lnTo>
                <a:lnTo>
                  <a:pt x="5907" y="0"/>
                </a:lnTo>
                <a:lnTo>
                  <a:pt x="29551" y="0"/>
                </a:lnTo>
                <a:lnTo>
                  <a:pt x="35458" y="5886"/>
                </a:lnTo>
                <a:lnTo>
                  <a:pt x="35458" y="29572"/>
                </a:lnTo>
                <a:lnTo>
                  <a:pt x="29551" y="35458"/>
                </a:lnTo>
                <a:close/>
              </a:path>
            </a:pathLst>
          </a:custGeom>
          <a:solidFill>
            <a:srgbClr val="000000"/>
          </a:solidFill>
        </p:spPr>
        <p:txBody>
          <a:bodyPr wrap="square" lIns="0" tIns="0" rIns="0" bIns="0" rtlCol="0"/>
          <a:lstStyle/>
          <a:p>
            <a:endParaRPr/>
          </a:p>
        </p:txBody>
      </p:sp>
      <p:sp>
        <p:nvSpPr>
          <p:cNvPr id="7" name="object 7"/>
          <p:cNvSpPr/>
          <p:nvPr/>
        </p:nvSpPr>
        <p:spPr>
          <a:xfrm>
            <a:off x="682467" y="1562295"/>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8" name="object 8"/>
          <p:cNvSpPr txBox="1"/>
          <p:nvPr/>
        </p:nvSpPr>
        <p:spPr>
          <a:xfrm>
            <a:off x="808720" y="719201"/>
            <a:ext cx="3086735" cy="938530"/>
          </a:xfrm>
          <a:prstGeom prst="rect">
            <a:avLst/>
          </a:prstGeom>
        </p:spPr>
        <p:txBody>
          <a:bodyPr vert="horz" wrap="square" lIns="0" tIns="0" rIns="0" bIns="0" rtlCol="0">
            <a:spAutoFit/>
          </a:bodyPr>
          <a:lstStyle/>
          <a:p>
            <a:pPr marL="12700">
              <a:lnSpc>
                <a:spcPct val="100000"/>
              </a:lnSpc>
            </a:pPr>
            <a:r>
              <a:rPr sz="1250" dirty="0">
                <a:latin typeface="Arial"/>
                <a:cs typeface="Arial"/>
              </a:rPr>
              <a:t>To advance an</a:t>
            </a:r>
            <a:r>
              <a:rPr sz="1250" spc="-100" dirty="0">
                <a:latin typeface="Arial"/>
                <a:cs typeface="Arial"/>
              </a:rPr>
              <a:t> </a:t>
            </a:r>
            <a:r>
              <a:rPr sz="1250" dirty="0">
                <a:latin typeface="Arial"/>
                <a:cs typeface="Arial"/>
              </a:rPr>
              <a:t>iterator:</a:t>
            </a:r>
          </a:p>
          <a:p>
            <a:pPr marL="298450">
              <a:lnSpc>
                <a:spcPct val="100000"/>
              </a:lnSpc>
              <a:spcBef>
                <a:spcPts val="755"/>
              </a:spcBef>
            </a:pPr>
            <a:r>
              <a:rPr sz="950" dirty="0">
                <a:latin typeface="Arial"/>
                <a:cs typeface="Arial"/>
              </a:rPr>
              <a:t>Update the</a:t>
            </a:r>
            <a:r>
              <a:rPr sz="950" spc="-50" dirty="0">
                <a:latin typeface="Arial"/>
                <a:cs typeface="Arial"/>
              </a:rPr>
              <a:t> </a:t>
            </a:r>
            <a:r>
              <a:rPr sz="950" dirty="0">
                <a:latin typeface="Arial"/>
                <a:cs typeface="Arial"/>
              </a:rPr>
              <a:t>position</a:t>
            </a:r>
          </a:p>
          <a:p>
            <a:pPr marL="298450">
              <a:lnSpc>
                <a:spcPct val="100000"/>
              </a:lnSpc>
              <a:spcBef>
                <a:spcPts val="420"/>
              </a:spcBef>
            </a:pPr>
            <a:r>
              <a:rPr sz="950" dirty="0">
                <a:latin typeface="Arial"/>
                <a:cs typeface="Arial"/>
              </a:rPr>
              <a:t>Remember the old position for the </a:t>
            </a:r>
            <a:r>
              <a:rPr sz="950" dirty="0">
                <a:latin typeface="Courier" charset="0"/>
                <a:cs typeface="Courier" charset="0"/>
              </a:rPr>
              <a:t>remove</a:t>
            </a:r>
            <a:r>
              <a:rPr sz="950" spc="-275" dirty="0">
                <a:latin typeface="Courier" charset="0"/>
                <a:cs typeface="Courier" charset="0"/>
              </a:rPr>
              <a:t> </a:t>
            </a:r>
            <a:r>
              <a:rPr sz="950" dirty="0">
                <a:latin typeface="Arial"/>
                <a:cs typeface="Arial"/>
              </a:rPr>
              <a:t>method.</a:t>
            </a:r>
          </a:p>
          <a:p>
            <a:pPr marL="12700">
              <a:lnSpc>
                <a:spcPct val="100000"/>
              </a:lnSpc>
              <a:spcBef>
                <a:spcPts val="790"/>
              </a:spcBef>
            </a:pPr>
            <a:r>
              <a:rPr sz="1250" dirty="0">
                <a:latin typeface="Arial"/>
                <a:cs typeface="Arial"/>
              </a:rPr>
              <a:t>The </a:t>
            </a:r>
            <a:r>
              <a:rPr sz="1250" dirty="0">
                <a:latin typeface="Courier" charset="0"/>
                <a:cs typeface="Courier" charset="0"/>
              </a:rPr>
              <a:t>next</a:t>
            </a:r>
            <a:r>
              <a:rPr sz="1250" spc="-515" dirty="0">
                <a:latin typeface="Courier" charset="0"/>
                <a:cs typeface="Courier" charset="0"/>
              </a:rPr>
              <a:t> </a:t>
            </a:r>
            <a:r>
              <a:rPr sz="1250" dirty="0">
                <a:latin typeface="Arial"/>
                <a:cs typeface="Arial"/>
              </a:rPr>
              <a:t>method:</a:t>
            </a:r>
          </a:p>
        </p:txBody>
      </p:sp>
      <p:sp>
        <p:nvSpPr>
          <p:cNvPr id="9" name="object 9"/>
          <p:cNvSpPr txBox="1"/>
          <p:nvPr/>
        </p:nvSpPr>
        <p:spPr>
          <a:xfrm>
            <a:off x="827846" y="1718312"/>
            <a:ext cx="5567045" cy="2482215"/>
          </a:xfrm>
          <a:prstGeom prst="rect">
            <a:avLst/>
          </a:prstGeom>
          <a:ln w="7091">
            <a:solidFill>
              <a:srgbClr val="CCCCCC"/>
            </a:solidFill>
          </a:ln>
        </p:spPr>
        <p:txBody>
          <a:bodyPr vert="horz" wrap="square" lIns="0" tIns="3752" rIns="0" bIns="0" rtlCol="0">
            <a:spAutoFit/>
          </a:bodyPr>
          <a:lstStyle/>
          <a:p>
            <a:pPr>
              <a:lnSpc>
                <a:spcPct val="100000"/>
              </a:lnSpc>
              <a:spcBef>
                <a:spcPts val="29"/>
              </a:spcBef>
            </a:pPr>
            <a:endParaRPr sz="400" dirty="0">
              <a:latin typeface="Times New Roman"/>
              <a:cs typeface="Times New Roman"/>
            </a:endParaRPr>
          </a:p>
          <a:p>
            <a:pPr marL="44450">
              <a:lnSpc>
                <a:spcPct val="100000"/>
              </a:lnSpc>
            </a:pPr>
            <a:r>
              <a:rPr sz="500" spc="15" dirty="0">
                <a:latin typeface="Courier" charset="0"/>
                <a:cs typeface="Courier" charset="0"/>
              </a:rPr>
              <a:t>class LinkedListIterator implements</a:t>
            </a:r>
            <a:r>
              <a:rPr sz="500" spc="-90" dirty="0">
                <a:latin typeface="Courier" charset="0"/>
                <a:cs typeface="Courier" charset="0"/>
              </a:rPr>
              <a:t> </a:t>
            </a:r>
            <a:r>
              <a:rPr sz="500" spc="15" dirty="0">
                <a:latin typeface="Courier" charset="0"/>
                <a:cs typeface="Courier" charset="0"/>
              </a:rPr>
              <a:t>ListIterator</a:t>
            </a:r>
            <a:endParaRPr sz="500" dirty="0">
              <a:latin typeface="Courier" charset="0"/>
              <a:cs typeface="Courier" charset="0"/>
            </a:endParaRPr>
          </a:p>
          <a:p>
            <a:pPr marL="4445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R="5020310" algn="ctr">
              <a:lnSpc>
                <a:spcPct val="100000"/>
              </a:lnSpc>
              <a:spcBef>
                <a:spcPts val="290"/>
              </a:spcBef>
            </a:pPr>
            <a:r>
              <a:rPr sz="500" spc="15" dirty="0">
                <a:latin typeface="Courier" charset="0"/>
                <a:cs typeface="Courier" charset="0"/>
              </a:rPr>
              <a:t>. .</a:t>
            </a:r>
            <a:r>
              <a:rPr sz="500" spc="-90" dirty="0">
                <a:latin typeface="Courier" charset="0"/>
                <a:cs typeface="Courier" charset="0"/>
              </a:rPr>
              <a:t> </a:t>
            </a:r>
            <a:r>
              <a:rPr sz="500" spc="15" dirty="0">
                <a:latin typeface="Courier" charset="0"/>
                <a:cs typeface="Courier" charset="0"/>
              </a:rPr>
              <a:t>.</a:t>
            </a:r>
            <a:endParaRPr sz="500" dirty="0">
              <a:latin typeface="Courier" charset="0"/>
              <a:cs typeface="Courier" charset="0"/>
            </a:endParaRPr>
          </a:p>
          <a:p>
            <a:pPr marL="165100">
              <a:lnSpc>
                <a:spcPct val="100000"/>
              </a:lnSpc>
              <a:spcBef>
                <a:spcPts val="290"/>
              </a:spcBef>
            </a:pPr>
            <a:r>
              <a:rPr sz="500" spc="15" dirty="0">
                <a:latin typeface="Courier" charset="0"/>
                <a:cs typeface="Courier" charset="0"/>
              </a:rPr>
              <a:t>public Object</a:t>
            </a:r>
            <a:r>
              <a:rPr sz="500" spc="-90" dirty="0">
                <a:latin typeface="Courier" charset="0"/>
                <a:cs typeface="Courier" charset="0"/>
              </a:rPr>
              <a:t> </a:t>
            </a:r>
            <a:r>
              <a:rPr sz="500" spc="15" dirty="0">
                <a:latin typeface="Courier" charset="0"/>
                <a:cs typeface="Courier" charset="0"/>
              </a:rPr>
              <a:t>next()</a:t>
            </a:r>
            <a:endParaRPr sz="500" dirty="0">
              <a:latin typeface="Courier" charset="0"/>
              <a:cs typeface="Courier" charset="0"/>
            </a:endParaRPr>
          </a:p>
          <a:p>
            <a:pPr marL="16510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285750" marR="3056890">
              <a:lnSpc>
                <a:spcPct val="148900"/>
              </a:lnSpc>
            </a:pPr>
            <a:r>
              <a:rPr sz="500" spc="15" dirty="0">
                <a:latin typeface="Courier" charset="0"/>
                <a:cs typeface="Courier" charset="0"/>
              </a:rPr>
              <a:t>if (!hasNext()) { throw new NoSuchElementException();</a:t>
            </a:r>
            <a:r>
              <a:rPr sz="500" spc="-85" dirty="0">
                <a:latin typeface="Courier" charset="0"/>
                <a:cs typeface="Courier" charset="0"/>
              </a:rPr>
              <a:t> </a:t>
            </a:r>
            <a:r>
              <a:rPr sz="500" spc="15" dirty="0">
                <a:latin typeface="Courier" charset="0"/>
                <a:cs typeface="Courier" charset="0"/>
              </a:rPr>
              <a:t>}  previous = position; // Remember for</a:t>
            </a:r>
            <a:r>
              <a:rPr sz="500" spc="-90" dirty="0">
                <a:latin typeface="Courier" charset="0"/>
                <a:cs typeface="Courier" charset="0"/>
              </a:rPr>
              <a:t> </a:t>
            </a:r>
            <a:r>
              <a:rPr sz="500" spc="15" dirty="0">
                <a:latin typeface="Courier" charset="0"/>
                <a:cs typeface="Courier" charset="0"/>
              </a:rPr>
              <a:t>remove</a:t>
            </a:r>
            <a:endParaRPr sz="500" dirty="0">
              <a:latin typeface="Courier" charset="0"/>
              <a:cs typeface="Courier" charset="0"/>
            </a:endParaRPr>
          </a:p>
          <a:p>
            <a:pPr marL="285750">
              <a:lnSpc>
                <a:spcPct val="100000"/>
              </a:lnSpc>
              <a:spcBef>
                <a:spcPts val="290"/>
              </a:spcBef>
            </a:pPr>
            <a:r>
              <a:rPr sz="500" spc="15" dirty="0">
                <a:latin typeface="Courier" charset="0"/>
                <a:cs typeface="Courier" charset="0"/>
              </a:rPr>
              <a:t>isAfterNext =</a:t>
            </a:r>
            <a:r>
              <a:rPr sz="500" spc="-90" dirty="0">
                <a:latin typeface="Courier" charset="0"/>
                <a:cs typeface="Courier" charset="0"/>
              </a:rPr>
              <a:t> </a:t>
            </a:r>
            <a:r>
              <a:rPr sz="500" spc="15" dirty="0">
                <a:latin typeface="Courier" charset="0"/>
                <a:cs typeface="Courier" charset="0"/>
              </a:rPr>
              <a:t>true;</a:t>
            </a:r>
            <a:endParaRPr sz="500" dirty="0">
              <a:latin typeface="Courier" charset="0"/>
              <a:cs typeface="Courier" charset="0"/>
            </a:endParaRPr>
          </a:p>
          <a:p>
            <a:pPr>
              <a:lnSpc>
                <a:spcPct val="100000"/>
              </a:lnSpc>
            </a:pPr>
            <a:endParaRPr sz="500" dirty="0">
              <a:latin typeface="Times New Roman"/>
              <a:cs typeface="Times New Roman"/>
            </a:endParaRPr>
          </a:p>
          <a:p>
            <a:pPr>
              <a:lnSpc>
                <a:spcPct val="100000"/>
              </a:lnSpc>
              <a:spcBef>
                <a:spcPts val="36"/>
              </a:spcBef>
            </a:pPr>
            <a:endParaRPr sz="500" dirty="0">
              <a:latin typeface="Times New Roman"/>
              <a:cs typeface="Times New Roman"/>
            </a:endParaRPr>
          </a:p>
          <a:p>
            <a:pPr marL="285750">
              <a:lnSpc>
                <a:spcPct val="100000"/>
              </a:lnSpc>
            </a:pPr>
            <a:r>
              <a:rPr sz="500" spc="15" dirty="0">
                <a:latin typeface="Courier" charset="0"/>
                <a:cs typeface="Courier" charset="0"/>
              </a:rPr>
              <a:t>if (position ==</a:t>
            </a:r>
            <a:r>
              <a:rPr sz="500" spc="-90" dirty="0">
                <a:latin typeface="Courier" charset="0"/>
                <a:cs typeface="Courier" charset="0"/>
              </a:rPr>
              <a:t> </a:t>
            </a:r>
            <a:r>
              <a:rPr sz="500" spc="15" dirty="0">
                <a:latin typeface="Courier" charset="0"/>
                <a:cs typeface="Courier" charset="0"/>
              </a:rPr>
              <a:t>null)</a:t>
            </a:r>
            <a:endParaRPr sz="500" dirty="0">
              <a:latin typeface="Courier" charset="0"/>
              <a:cs typeface="Courier" charset="0"/>
            </a:endParaRPr>
          </a:p>
          <a:p>
            <a:pPr marL="28575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R="4056379" algn="ctr">
              <a:lnSpc>
                <a:spcPct val="100000"/>
              </a:lnSpc>
              <a:spcBef>
                <a:spcPts val="290"/>
              </a:spcBef>
            </a:pPr>
            <a:r>
              <a:rPr sz="500" spc="15" dirty="0">
                <a:latin typeface="Courier" charset="0"/>
                <a:cs typeface="Courier" charset="0"/>
              </a:rPr>
              <a:t>position =</a:t>
            </a:r>
            <a:r>
              <a:rPr sz="500" spc="-90" dirty="0">
                <a:latin typeface="Courier" charset="0"/>
                <a:cs typeface="Courier" charset="0"/>
              </a:rPr>
              <a:t> </a:t>
            </a:r>
            <a:r>
              <a:rPr sz="500" spc="15" dirty="0">
                <a:latin typeface="Courier" charset="0"/>
                <a:cs typeface="Courier" charset="0"/>
              </a:rPr>
              <a:t>first;</a:t>
            </a:r>
            <a:endParaRPr sz="500" dirty="0">
              <a:latin typeface="Courier" charset="0"/>
              <a:cs typeface="Courier" charset="0"/>
            </a:endParaRPr>
          </a:p>
          <a:p>
            <a:pPr marL="28575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285750">
              <a:lnSpc>
                <a:spcPct val="100000"/>
              </a:lnSpc>
              <a:spcBef>
                <a:spcPts val="290"/>
              </a:spcBef>
            </a:pPr>
            <a:r>
              <a:rPr sz="500" spc="15" dirty="0">
                <a:latin typeface="Courier" charset="0"/>
                <a:cs typeface="Courier" charset="0"/>
              </a:rPr>
              <a:t>else</a:t>
            </a:r>
            <a:endParaRPr sz="500" dirty="0">
              <a:latin typeface="Courier" charset="0"/>
              <a:cs typeface="Courier" charset="0"/>
            </a:endParaRPr>
          </a:p>
          <a:p>
            <a:pPr marL="28575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405765">
              <a:lnSpc>
                <a:spcPct val="100000"/>
              </a:lnSpc>
              <a:spcBef>
                <a:spcPts val="290"/>
              </a:spcBef>
            </a:pPr>
            <a:r>
              <a:rPr sz="500" spc="15" dirty="0">
                <a:latin typeface="Courier" charset="0"/>
                <a:cs typeface="Courier" charset="0"/>
              </a:rPr>
              <a:t>position =</a:t>
            </a:r>
            <a:r>
              <a:rPr sz="500" spc="-90" dirty="0">
                <a:latin typeface="Courier" charset="0"/>
                <a:cs typeface="Courier" charset="0"/>
              </a:rPr>
              <a:t> </a:t>
            </a:r>
            <a:r>
              <a:rPr sz="500" spc="15" dirty="0">
                <a:latin typeface="Courier" charset="0"/>
                <a:cs typeface="Courier" charset="0"/>
              </a:rPr>
              <a:t>position.next;</a:t>
            </a:r>
            <a:endParaRPr sz="500" dirty="0">
              <a:latin typeface="Courier" charset="0"/>
              <a:cs typeface="Courier" charset="0"/>
            </a:endParaRPr>
          </a:p>
          <a:p>
            <a:pPr marL="28575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285750">
              <a:lnSpc>
                <a:spcPct val="100000"/>
              </a:lnSpc>
              <a:spcBef>
                <a:spcPts val="290"/>
              </a:spcBef>
            </a:pPr>
            <a:r>
              <a:rPr sz="500" spc="15" dirty="0">
                <a:latin typeface="Courier" charset="0"/>
                <a:cs typeface="Courier" charset="0"/>
              </a:rPr>
              <a:t>return</a:t>
            </a:r>
            <a:r>
              <a:rPr sz="500" spc="-85" dirty="0">
                <a:latin typeface="Courier" charset="0"/>
                <a:cs typeface="Courier" charset="0"/>
              </a:rPr>
              <a:t> </a:t>
            </a:r>
            <a:r>
              <a:rPr sz="500" spc="15" dirty="0">
                <a:latin typeface="Courier" charset="0"/>
                <a:cs typeface="Courier" charset="0"/>
              </a:rPr>
              <a:t>position.data;</a:t>
            </a:r>
            <a:endParaRPr sz="500" dirty="0">
              <a:latin typeface="Courier" charset="0"/>
              <a:cs typeface="Courier" charset="0"/>
            </a:endParaRPr>
          </a:p>
          <a:p>
            <a:pPr marL="16510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R="5020310" algn="ctr">
              <a:lnSpc>
                <a:spcPct val="100000"/>
              </a:lnSpc>
              <a:spcBef>
                <a:spcPts val="290"/>
              </a:spcBef>
            </a:pPr>
            <a:r>
              <a:rPr sz="500" spc="15" dirty="0">
                <a:latin typeface="Courier" charset="0"/>
                <a:cs typeface="Courier" charset="0"/>
              </a:rPr>
              <a:t>. .</a:t>
            </a:r>
            <a:r>
              <a:rPr sz="500" spc="-90" dirty="0">
                <a:latin typeface="Courier" charset="0"/>
                <a:cs typeface="Courier" charset="0"/>
              </a:rPr>
              <a:t> </a:t>
            </a:r>
            <a:r>
              <a:rPr sz="500" spc="15" dirty="0">
                <a:latin typeface="Courier" charset="0"/>
                <a:cs typeface="Courier" charset="0"/>
              </a:rPr>
              <a:t>.</a:t>
            </a:r>
            <a:endParaRPr sz="500" dirty="0">
              <a:latin typeface="Courier" charset="0"/>
              <a:cs typeface="Courier" charset="0"/>
            </a:endParaRPr>
          </a:p>
          <a:p>
            <a:pPr marL="44450">
              <a:lnSpc>
                <a:spcPct val="100000"/>
              </a:lnSpc>
              <a:spcBef>
                <a:spcPts val="290"/>
              </a:spcBef>
            </a:pPr>
            <a:r>
              <a:rPr sz="500" spc="15" dirty="0">
                <a:latin typeface="Courier" charset="0"/>
                <a:cs typeface="Courier" charset="0"/>
              </a:rPr>
              <a:t>}</a:t>
            </a:r>
            <a:endParaRPr sz="500" dirty="0">
              <a:latin typeface="Courier" charset="0"/>
              <a:cs typeface="Courier"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25" dirty="0"/>
              <a:t>Advancing </a:t>
            </a:r>
            <a:r>
              <a:rPr spc="110" dirty="0"/>
              <a:t>an</a:t>
            </a:r>
            <a:r>
              <a:rPr spc="-100" dirty="0"/>
              <a:t> </a:t>
            </a:r>
            <a:r>
              <a:rPr spc="60" dirty="0"/>
              <a:t>Iterator</a:t>
            </a:r>
          </a:p>
        </p:txBody>
      </p:sp>
      <p:sp>
        <p:nvSpPr>
          <p:cNvPr id="3" name="object 3"/>
          <p:cNvSpPr/>
          <p:nvPr/>
        </p:nvSpPr>
        <p:spPr>
          <a:xfrm>
            <a:off x="682467" y="838760"/>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328086"/>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txBox="1"/>
          <p:nvPr/>
        </p:nvSpPr>
        <p:spPr>
          <a:xfrm>
            <a:off x="808720" y="689724"/>
            <a:ext cx="5541645" cy="734060"/>
          </a:xfrm>
          <a:prstGeom prst="rect">
            <a:avLst/>
          </a:prstGeom>
        </p:spPr>
        <p:txBody>
          <a:bodyPr vert="horz" wrap="square" lIns="0" tIns="0" rIns="0" bIns="0" rtlCol="0">
            <a:spAutoFit/>
          </a:bodyPr>
          <a:lstStyle/>
          <a:p>
            <a:pPr marL="12700" marR="5080">
              <a:lnSpc>
                <a:spcPct val="119100"/>
              </a:lnSpc>
            </a:pPr>
            <a:r>
              <a:rPr sz="1250" dirty="0">
                <a:latin typeface="Arial"/>
                <a:cs typeface="Arial"/>
              </a:rPr>
              <a:t>The iterator is at the end if the list is empty </a:t>
            </a:r>
            <a:r>
              <a:rPr sz="1250" dirty="0">
                <a:latin typeface="Courier" charset="0"/>
                <a:cs typeface="Courier" charset="0"/>
              </a:rPr>
              <a:t>(first == </a:t>
            </a:r>
            <a:r>
              <a:rPr sz="1250" spc="-5" dirty="0">
                <a:latin typeface="Courier" charset="0"/>
                <a:cs typeface="Courier" charset="0"/>
              </a:rPr>
              <a:t>null</a:t>
            </a:r>
            <a:r>
              <a:rPr sz="1250" spc="-5" dirty="0">
                <a:latin typeface="Arial"/>
                <a:cs typeface="Arial"/>
              </a:rPr>
              <a:t>) </a:t>
            </a:r>
            <a:r>
              <a:rPr sz="1250" dirty="0">
                <a:latin typeface="Arial"/>
                <a:cs typeface="Arial"/>
              </a:rPr>
              <a:t>or if there is</a:t>
            </a:r>
            <a:r>
              <a:rPr sz="1250" spc="-75" dirty="0">
                <a:latin typeface="Arial"/>
                <a:cs typeface="Arial"/>
              </a:rPr>
              <a:t> </a:t>
            </a:r>
            <a:r>
              <a:rPr sz="1250" dirty="0">
                <a:latin typeface="Arial"/>
                <a:cs typeface="Arial"/>
              </a:rPr>
              <a:t>no  element after the current position </a:t>
            </a:r>
            <a:r>
              <a:rPr sz="1250" spc="-5" dirty="0">
                <a:latin typeface="Arial"/>
                <a:cs typeface="Arial"/>
              </a:rPr>
              <a:t>(</a:t>
            </a:r>
            <a:r>
              <a:rPr sz="1250" spc="-5" dirty="0">
                <a:latin typeface="Courier" charset="0"/>
                <a:cs typeface="Courier" charset="0"/>
              </a:rPr>
              <a:t>position.next </a:t>
            </a:r>
            <a:r>
              <a:rPr sz="1250" dirty="0">
                <a:latin typeface="Courier" charset="0"/>
                <a:cs typeface="Courier" charset="0"/>
              </a:rPr>
              <a:t>==</a:t>
            </a:r>
            <a:r>
              <a:rPr sz="1250" spc="-5" dirty="0">
                <a:latin typeface="Courier" charset="0"/>
                <a:cs typeface="Courier" charset="0"/>
              </a:rPr>
              <a:t> null</a:t>
            </a:r>
            <a:r>
              <a:rPr sz="1250" spc="-5" dirty="0">
                <a:latin typeface="Arial"/>
                <a:cs typeface="Arial"/>
              </a:rPr>
              <a:t>).</a:t>
            </a:r>
            <a:endParaRPr sz="1250" dirty="0">
              <a:latin typeface="Arial"/>
              <a:cs typeface="Arial"/>
            </a:endParaRPr>
          </a:p>
          <a:p>
            <a:pPr marL="12700">
              <a:lnSpc>
                <a:spcPct val="100000"/>
              </a:lnSpc>
              <a:spcBef>
                <a:spcPts val="565"/>
              </a:spcBef>
            </a:pPr>
            <a:r>
              <a:rPr sz="1250" dirty="0">
                <a:latin typeface="Arial"/>
                <a:cs typeface="Arial"/>
              </a:rPr>
              <a:t>The </a:t>
            </a:r>
            <a:r>
              <a:rPr sz="1250" dirty="0">
                <a:latin typeface="Courier" charset="0"/>
                <a:cs typeface="Courier" charset="0"/>
              </a:rPr>
              <a:t>hasNext</a:t>
            </a:r>
            <a:r>
              <a:rPr sz="1250" spc="-515" dirty="0">
                <a:latin typeface="Courier" charset="0"/>
                <a:cs typeface="Courier" charset="0"/>
              </a:rPr>
              <a:t> </a:t>
            </a:r>
            <a:r>
              <a:rPr sz="1250" dirty="0">
                <a:latin typeface="Arial"/>
                <a:cs typeface="Arial"/>
              </a:rPr>
              <a:t>method:</a:t>
            </a:r>
          </a:p>
        </p:txBody>
      </p:sp>
      <p:sp>
        <p:nvSpPr>
          <p:cNvPr id="6" name="object 6"/>
          <p:cNvSpPr txBox="1"/>
          <p:nvPr/>
        </p:nvSpPr>
        <p:spPr>
          <a:xfrm>
            <a:off x="827846" y="1484103"/>
            <a:ext cx="5567045" cy="1915160"/>
          </a:xfrm>
          <a:prstGeom prst="rect">
            <a:avLst/>
          </a:prstGeom>
          <a:ln w="7091">
            <a:solidFill>
              <a:srgbClr val="CCCCCC"/>
            </a:solidFill>
          </a:ln>
        </p:spPr>
        <p:txBody>
          <a:bodyPr vert="horz" wrap="square" lIns="0" tIns="46355" rIns="0" bIns="0" rtlCol="0">
            <a:spAutoFit/>
          </a:bodyPr>
          <a:lstStyle/>
          <a:p>
            <a:pPr marL="44450">
              <a:lnSpc>
                <a:spcPts val="894"/>
              </a:lnSpc>
              <a:spcBef>
                <a:spcPts val="365"/>
              </a:spcBef>
            </a:pPr>
            <a:r>
              <a:rPr sz="750" dirty="0">
                <a:latin typeface="Courier" charset="0"/>
                <a:cs typeface="Courier" charset="0"/>
              </a:rPr>
              <a:t>class LinkedListIterator implements</a:t>
            </a:r>
            <a:r>
              <a:rPr sz="750" spc="-105" dirty="0">
                <a:latin typeface="Courier" charset="0"/>
                <a:cs typeface="Courier" charset="0"/>
              </a:rPr>
              <a:t> </a:t>
            </a:r>
            <a:r>
              <a:rPr sz="750" dirty="0">
                <a:latin typeface="Courier" charset="0"/>
                <a:cs typeface="Courier" charset="0"/>
              </a:rPr>
              <a:t>ListIterator</a:t>
            </a:r>
          </a:p>
          <a:p>
            <a:pPr marL="44450">
              <a:lnSpc>
                <a:spcPts val="894"/>
              </a:lnSpc>
            </a:pPr>
            <a:r>
              <a:rPr sz="750" dirty="0">
                <a:latin typeface="Courier" charset="0"/>
                <a:cs typeface="Courier" charset="0"/>
              </a:rPr>
              <a:t>{</a:t>
            </a:r>
          </a:p>
          <a:p>
            <a:pPr marR="4830445" algn="ctr">
              <a:lnSpc>
                <a:spcPts val="894"/>
              </a:lnSpc>
            </a:pPr>
            <a:r>
              <a:rPr sz="750" dirty="0">
                <a:latin typeface="Courier" charset="0"/>
                <a:cs typeface="Courier" charset="0"/>
              </a:rPr>
              <a:t>. .</a:t>
            </a:r>
            <a:r>
              <a:rPr sz="750" spc="-100" dirty="0">
                <a:latin typeface="Courier" charset="0"/>
                <a:cs typeface="Courier" charset="0"/>
              </a:rPr>
              <a:t> </a:t>
            </a:r>
            <a:r>
              <a:rPr sz="750" dirty="0">
                <a:latin typeface="Courier" charset="0"/>
                <a:cs typeface="Courier" charset="0"/>
              </a:rPr>
              <a:t>.</a:t>
            </a:r>
          </a:p>
          <a:p>
            <a:pPr marL="216535">
              <a:lnSpc>
                <a:spcPts val="894"/>
              </a:lnSpc>
            </a:pPr>
            <a:r>
              <a:rPr sz="750" dirty="0">
                <a:latin typeface="Courier" charset="0"/>
                <a:cs typeface="Courier" charset="0"/>
              </a:rPr>
              <a:t>public boolean</a:t>
            </a:r>
            <a:r>
              <a:rPr sz="750" spc="-105" dirty="0">
                <a:latin typeface="Courier" charset="0"/>
                <a:cs typeface="Courier" charset="0"/>
              </a:rPr>
              <a:t> </a:t>
            </a:r>
            <a:r>
              <a:rPr sz="750" dirty="0">
                <a:latin typeface="Courier" charset="0"/>
                <a:cs typeface="Courier" charset="0"/>
              </a:rPr>
              <a:t>hasNext()</a:t>
            </a:r>
          </a:p>
          <a:p>
            <a:pPr marL="216535">
              <a:lnSpc>
                <a:spcPts val="894"/>
              </a:lnSpc>
            </a:pPr>
            <a:r>
              <a:rPr sz="750" dirty="0">
                <a:latin typeface="Courier" charset="0"/>
                <a:cs typeface="Courier" charset="0"/>
              </a:rPr>
              <a:t>{</a:t>
            </a:r>
          </a:p>
          <a:p>
            <a:pPr marL="389255">
              <a:lnSpc>
                <a:spcPts val="894"/>
              </a:lnSpc>
            </a:pPr>
            <a:r>
              <a:rPr sz="750" dirty="0">
                <a:latin typeface="Courier" charset="0"/>
                <a:cs typeface="Courier" charset="0"/>
              </a:rPr>
              <a:t>if (position ==</a:t>
            </a:r>
            <a:r>
              <a:rPr sz="750" spc="-100" dirty="0">
                <a:latin typeface="Courier" charset="0"/>
                <a:cs typeface="Courier" charset="0"/>
              </a:rPr>
              <a:t> </a:t>
            </a:r>
            <a:r>
              <a:rPr sz="750" dirty="0">
                <a:latin typeface="Courier" charset="0"/>
                <a:cs typeface="Courier" charset="0"/>
              </a:rPr>
              <a:t>null)</a:t>
            </a:r>
          </a:p>
          <a:p>
            <a:pPr marL="389255">
              <a:lnSpc>
                <a:spcPts val="894"/>
              </a:lnSpc>
            </a:pPr>
            <a:r>
              <a:rPr sz="750" dirty="0">
                <a:latin typeface="Courier" charset="0"/>
                <a:cs typeface="Courier" charset="0"/>
              </a:rPr>
              <a:t>{</a:t>
            </a:r>
          </a:p>
          <a:p>
            <a:pPr marL="561340">
              <a:lnSpc>
                <a:spcPts val="894"/>
              </a:lnSpc>
            </a:pPr>
            <a:r>
              <a:rPr sz="750" dirty="0">
                <a:latin typeface="Courier" charset="0"/>
                <a:cs typeface="Courier" charset="0"/>
              </a:rPr>
              <a:t>return first !=</a:t>
            </a:r>
            <a:r>
              <a:rPr sz="750" spc="-100" dirty="0">
                <a:latin typeface="Courier" charset="0"/>
                <a:cs typeface="Courier" charset="0"/>
              </a:rPr>
              <a:t> </a:t>
            </a:r>
            <a:r>
              <a:rPr sz="750" dirty="0">
                <a:latin typeface="Courier" charset="0"/>
                <a:cs typeface="Courier" charset="0"/>
              </a:rPr>
              <a:t>null;</a:t>
            </a:r>
          </a:p>
          <a:p>
            <a:pPr marL="389255">
              <a:lnSpc>
                <a:spcPts val="894"/>
              </a:lnSpc>
            </a:pPr>
            <a:r>
              <a:rPr sz="750" dirty="0">
                <a:latin typeface="Courier" charset="0"/>
                <a:cs typeface="Courier" charset="0"/>
              </a:rPr>
              <a:t>}</a:t>
            </a:r>
          </a:p>
          <a:p>
            <a:pPr marL="389255">
              <a:lnSpc>
                <a:spcPts val="894"/>
              </a:lnSpc>
            </a:pPr>
            <a:r>
              <a:rPr sz="750" dirty="0">
                <a:latin typeface="Courier" charset="0"/>
                <a:cs typeface="Courier" charset="0"/>
              </a:rPr>
              <a:t>else</a:t>
            </a:r>
          </a:p>
          <a:p>
            <a:pPr marL="389255">
              <a:lnSpc>
                <a:spcPts val="894"/>
              </a:lnSpc>
            </a:pPr>
            <a:r>
              <a:rPr sz="750" dirty="0">
                <a:latin typeface="Courier" charset="0"/>
                <a:cs typeface="Courier" charset="0"/>
              </a:rPr>
              <a:t>{</a:t>
            </a:r>
          </a:p>
          <a:p>
            <a:pPr marL="561340">
              <a:lnSpc>
                <a:spcPts val="894"/>
              </a:lnSpc>
            </a:pPr>
            <a:r>
              <a:rPr sz="750" dirty="0">
                <a:latin typeface="Courier" charset="0"/>
                <a:cs typeface="Courier" charset="0"/>
              </a:rPr>
              <a:t>return position.next !=</a:t>
            </a:r>
            <a:r>
              <a:rPr sz="750" spc="-105" dirty="0">
                <a:latin typeface="Courier" charset="0"/>
                <a:cs typeface="Courier" charset="0"/>
              </a:rPr>
              <a:t> </a:t>
            </a:r>
            <a:r>
              <a:rPr sz="750" dirty="0">
                <a:latin typeface="Courier" charset="0"/>
                <a:cs typeface="Courier" charset="0"/>
              </a:rPr>
              <a:t>null;</a:t>
            </a:r>
          </a:p>
          <a:p>
            <a:pPr marL="389255">
              <a:lnSpc>
                <a:spcPts val="894"/>
              </a:lnSpc>
            </a:pPr>
            <a:r>
              <a:rPr sz="750" dirty="0">
                <a:latin typeface="Courier" charset="0"/>
                <a:cs typeface="Courier" charset="0"/>
              </a:rPr>
              <a:t>}</a:t>
            </a:r>
          </a:p>
          <a:p>
            <a:pPr marL="216535">
              <a:lnSpc>
                <a:spcPts val="894"/>
              </a:lnSpc>
            </a:pPr>
            <a:r>
              <a:rPr sz="750" dirty="0">
                <a:latin typeface="Courier" charset="0"/>
                <a:cs typeface="Courier" charset="0"/>
              </a:rPr>
              <a:t>}</a:t>
            </a:r>
          </a:p>
          <a:p>
            <a:pPr marR="4830445" algn="ctr">
              <a:lnSpc>
                <a:spcPts val="894"/>
              </a:lnSpc>
            </a:pPr>
            <a:r>
              <a:rPr sz="750" dirty="0">
                <a:latin typeface="Courier" charset="0"/>
                <a:cs typeface="Courier" charset="0"/>
              </a:rPr>
              <a:t>. .</a:t>
            </a:r>
            <a:r>
              <a:rPr sz="750" spc="-100" dirty="0">
                <a:latin typeface="Courier" charset="0"/>
                <a:cs typeface="Courier" charset="0"/>
              </a:rPr>
              <a:t> </a:t>
            </a:r>
            <a:r>
              <a:rPr sz="750" dirty="0">
                <a:latin typeface="Courier" charset="0"/>
                <a:cs typeface="Courier" charset="0"/>
              </a:rPr>
              <a:t>.</a:t>
            </a:r>
          </a:p>
          <a:p>
            <a:pPr marL="44450">
              <a:lnSpc>
                <a:spcPts val="894"/>
              </a:lnSpc>
            </a:pPr>
            <a:r>
              <a:rPr sz="750" dirty="0">
                <a:latin typeface="Courier" charset="0"/>
                <a:cs typeface="Courier" charset="0"/>
              </a:rPr>
              <a:t>}</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30" dirty="0"/>
              <a:t>Removing </a:t>
            </a:r>
            <a:r>
              <a:rPr spc="110" dirty="0"/>
              <a:t>an</a:t>
            </a:r>
            <a:r>
              <a:rPr spc="-110" dirty="0"/>
              <a:t> </a:t>
            </a:r>
            <a:r>
              <a:rPr spc="70" dirty="0"/>
              <a:t>Element</a:t>
            </a:r>
          </a:p>
        </p:txBody>
      </p:sp>
      <p:sp>
        <p:nvSpPr>
          <p:cNvPr id="3" name="object 3"/>
          <p:cNvSpPr/>
          <p:nvPr/>
        </p:nvSpPr>
        <p:spPr>
          <a:xfrm>
            <a:off x="682467" y="831359"/>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987409" y="1083113"/>
            <a:ext cx="35560" cy="35560"/>
          </a:xfrm>
          <a:custGeom>
            <a:avLst/>
            <a:gdLst/>
            <a:ahLst/>
            <a:cxnLst/>
            <a:rect l="l" t="t" r="r" b="b"/>
            <a:pathLst>
              <a:path w="35559" h="35559">
                <a:moveTo>
                  <a:pt x="29551" y="35458"/>
                </a:moveTo>
                <a:lnTo>
                  <a:pt x="5907" y="35458"/>
                </a:lnTo>
                <a:lnTo>
                  <a:pt x="0" y="29785"/>
                </a:lnTo>
                <a:lnTo>
                  <a:pt x="0" y="5673"/>
                </a:lnTo>
                <a:lnTo>
                  <a:pt x="5907" y="0"/>
                </a:lnTo>
                <a:lnTo>
                  <a:pt x="29551" y="0"/>
                </a:lnTo>
                <a:lnTo>
                  <a:pt x="35458" y="5673"/>
                </a:lnTo>
                <a:lnTo>
                  <a:pt x="35458" y="29785"/>
                </a:lnTo>
                <a:lnTo>
                  <a:pt x="29551" y="35458"/>
                </a:lnTo>
                <a:close/>
              </a:path>
            </a:pathLst>
          </a:custGeom>
          <a:solidFill>
            <a:srgbClr val="000000"/>
          </a:solidFill>
        </p:spPr>
        <p:txBody>
          <a:bodyPr wrap="square" lIns="0" tIns="0" rIns="0" bIns="0" rtlCol="0"/>
          <a:lstStyle/>
          <a:p>
            <a:endParaRPr/>
          </a:p>
        </p:txBody>
      </p:sp>
      <p:sp>
        <p:nvSpPr>
          <p:cNvPr id="5" name="object 5"/>
          <p:cNvSpPr/>
          <p:nvPr/>
        </p:nvSpPr>
        <p:spPr>
          <a:xfrm>
            <a:off x="987409" y="1281680"/>
            <a:ext cx="35560" cy="35560"/>
          </a:xfrm>
          <a:custGeom>
            <a:avLst/>
            <a:gdLst/>
            <a:ahLst/>
            <a:cxnLst/>
            <a:rect l="l" t="t" r="r" b="b"/>
            <a:pathLst>
              <a:path w="35559" h="35559">
                <a:moveTo>
                  <a:pt x="29551" y="35458"/>
                </a:moveTo>
                <a:lnTo>
                  <a:pt x="5907" y="35458"/>
                </a:lnTo>
                <a:lnTo>
                  <a:pt x="0" y="29785"/>
                </a:lnTo>
                <a:lnTo>
                  <a:pt x="0" y="5673"/>
                </a:lnTo>
                <a:lnTo>
                  <a:pt x="5907" y="0"/>
                </a:lnTo>
                <a:lnTo>
                  <a:pt x="29551" y="0"/>
                </a:lnTo>
                <a:lnTo>
                  <a:pt x="35458" y="5673"/>
                </a:lnTo>
                <a:lnTo>
                  <a:pt x="35458" y="29785"/>
                </a:lnTo>
                <a:lnTo>
                  <a:pt x="29551" y="35458"/>
                </a:lnTo>
                <a:close/>
              </a:path>
            </a:pathLst>
          </a:custGeom>
          <a:solidFill>
            <a:srgbClr val="000000"/>
          </a:solidFill>
        </p:spPr>
        <p:txBody>
          <a:bodyPr wrap="square" lIns="0" tIns="0" rIns="0" bIns="0" rtlCol="0"/>
          <a:lstStyle/>
          <a:p>
            <a:endParaRPr/>
          </a:p>
        </p:txBody>
      </p:sp>
      <p:sp>
        <p:nvSpPr>
          <p:cNvPr id="6" name="object 6"/>
          <p:cNvSpPr/>
          <p:nvPr/>
        </p:nvSpPr>
        <p:spPr>
          <a:xfrm>
            <a:off x="682467" y="1568893"/>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7" name="object 7"/>
          <p:cNvSpPr/>
          <p:nvPr/>
        </p:nvSpPr>
        <p:spPr>
          <a:xfrm>
            <a:off x="682467" y="183837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8" name="object 8"/>
          <p:cNvSpPr txBox="1"/>
          <p:nvPr/>
        </p:nvSpPr>
        <p:spPr>
          <a:xfrm>
            <a:off x="808720" y="718708"/>
            <a:ext cx="4124960" cy="1215390"/>
          </a:xfrm>
          <a:prstGeom prst="rect">
            <a:avLst/>
          </a:prstGeom>
        </p:spPr>
        <p:txBody>
          <a:bodyPr vert="horz" wrap="square" lIns="0" tIns="0" rIns="0" bIns="0" rtlCol="0">
            <a:spAutoFit/>
          </a:bodyPr>
          <a:lstStyle/>
          <a:p>
            <a:pPr marL="12700">
              <a:lnSpc>
                <a:spcPct val="100000"/>
              </a:lnSpc>
            </a:pPr>
            <a:r>
              <a:rPr sz="1250" dirty="0">
                <a:latin typeface="Arial"/>
                <a:cs typeface="Arial"/>
              </a:rPr>
              <a:t>If this is the first</a:t>
            </a:r>
            <a:r>
              <a:rPr sz="1250" spc="-105" dirty="0">
                <a:latin typeface="Arial"/>
                <a:cs typeface="Arial"/>
              </a:rPr>
              <a:t> </a:t>
            </a:r>
            <a:r>
              <a:rPr sz="1250" dirty="0">
                <a:latin typeface="Arial"/>
                <a:cs typeface="Arial"/>
              </a:rPr>
              <a:t>element:</a:t>
            </a:r>
          </a:p>
          <a:p>
            <a:pPr marL="298450">
              <a:lnSpc>
                <a:spcPct val="100000"/>
              </a:lnSpc>
              <a:spcBef>
                <a:spcPts val="810"/>
              </a:spcBef>
            </a:pPr>
            <a:r>
              <a:rPr sz="950" dirty="0">
                <a:latin typeface="Arial"/>
                <a:cs typeface="Arial"/>
              </a:rPr>
              <a:t>Call</a:t>
            </a:r>
            <a:r>
              <a:rPr sz="950" spc="-50" dirty="0">
                <a:latin typeface="Arial"/>
                <a:cs typeface="Arial"/>
              </a:rPr>
              <a:t> </a:t>
            </a:r>
            <a:r>
              <a:rPr sz="950" dirty="0">
                <a:latin typeface="Courier" charset="0"/>
                <a:cs typeface="Courier" charset="0"/>
              </a:rPr>
              <a:t>removeFirst</a:t>
            </a:r>
          </a:p>
          <a:p>
            <a:pPr marL="298450">
              <a:lnSpc>
                <a:spcPct val="100000"/>
              </a:lnSpc>
              <a:spcBef>
                <a:spcPts val="420"/>
              </a:spcBef>
            </a:pPr>
            <a:r>
              <a:rPr sz="950" dirty="0">
                <a:latin typeface="Arial"/>
                <a:cs typeface="Arial"/>
              </a:rPr>
              <a:t>Otherwise, update the </a:t>
            </a:r>
            <a:r>
              <a:rPr sz="950" dirty="0">
                <a:latin typeface="Courier" charset="0"/>
                <a:cs typeface="Courier" charset="0"/>
              </a:rPr>
              <a:t>next</a:t>
            </a:r>
            <a:r>
              <a:rPr sz="950" spc="-254" dirty="0">
                <a:latin typeface="Courier" charset="0"/>
                <a:cs typeface="Courier" charset="0"/>
              </a:rPr>
              <a:t> </a:t>
            </a:r>
            <a:r>
              <a:rPr sz="950" dirty="0">
                <a:latin typeface="Arial"/>
                <a:cs typeface="Arial"/>
              </a:rPr>
              <a:t>reference of the previous node</a:t>
            </a:r>
          </a:p>
          <a:p>
            <a:pPr marL="12700" marR="5080">
              <a:lnSpc>
                <a:spcPct val="141500"/>
              </a:lnSpc>
              <a:spcBef>
                <a:spcPts val="170"/>
              </a:spcBef>
            </a:pPr>
            <a:r>
              <a:rPr sz="1250" dirty="0">
                <a:latin typeface="Arial"/>
                <a:cs typeface="Arial"/>
              </a:rPr>
              <a:t>Update </a:t>
            </a:r>
            <a:r>
              <a:rPr sz="1250" dirty="0">
                <a:latin typeface="Courier" charset="0"/>
                <a:cs typeface="Courier" charset="0"/>
              </a:rPr>
              <a:t>isAfterNext</a:t>
            </a:r>
            <a:r>
              <a:rPr sz="1250" spc="-484" dirty="0">
                <a:latin typeface="Courier" charset="0"/>
                <a:cs typeface="Courier" charset="0"/>
              </a:rPr>
              <a:t> </a:t>
            </a:r>
            <a:r>
              <a:rPr sz="1250" dirty="0">
                <a:latin typeface="Arial"/>
                <a:cs typeface="Arial"/>
              </a:rPr>
              <a:t>to disallow another call to </a:t>
            </a:r>
            <a:r>
              <a:rPr sz="1250" spc="-5" dirty="0">
                <a:latin typeface="Courier" charset="0"/>
                <a:cs typeface="Courier" charset="0"/>
              </a:rPr>
              <a:t>remove</a:t>
            </a:r>
            <a:r>
              <a:rPr sz="1250" spc="-5" dirty="0">
                <a:latin typeface="Arial"/>
                <a:cs typeface="Arial"/>
              </a:rPr>
              <a:t>.  </a:t>
            </a:r>
            <a:r>
              <a:rPr sz="1250" dirty="0">
                <a:latin typeface="Arial"/>
                <a:cs typeface="Arial"/>
              </a:rPr>
              <a:t>The </a:t>
            </a:r>
            <a:r>
              <a:rPr sz="1250" dirty="0">
                <a:latin typeface="Courier" charset="0"/>
                <a:cs typeface="Courier" charset="0"/>
              </a:rPr>
              <a:t>remove</a:t>
            </a:r>
            <a:r>
              <a:rPr sz="1250" spc="-515" dirty="0">
                <a:latin typeface="Courier" charset="0"/>
                <a:cs typeface="Courier" charset="0"/>
              </a:rPr>
              <a:t> </a:t>
            </a:r>
            <a:r>
              <a:rPr sz="1250" dirty="0">
                <a:latin typeface="Arial"/>
                <a:cs typeface="Arial"/>
              </a:rPr>
              <a:t>method:</a:t>
            </a:r>
          </a:p>
        </p:txBody>
      </p:sp>
      <p:sp>
        <p:nvSpPr>
          <p:cNvPr id="9" name="object 9"/>
          <p:cNvSpPr/>
          <p:nvPr/>
        </p:nvSpPr>
        <p:spPr>
          <a:xfrm>
            <a:off x="2483866" y="3405837"/>
            <a:ext cx="113471" cy="113471"/>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959051" y="3668232"/>
            <a:ext cx="113471" cy="113471"/>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959051" y="3817165"/>
            <a:ext cx="113471" cy="113471"/>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827846" y="1987302"/>
            <a:ext cx="5567045" cy="2369185"/>
          </a:xfrm>
          <a:prstGeom prst="rect">
            <a:avLst/>
          </a:prstGeom>
          <a:ln w="7091">
            <a:solidFill>
              <a:srgbClr val="CCCCCC"/>
            </a:solidFill>
          </a:ln>
        </p:spPr>
        <p:txBody>
          <a:bodyPr vert="horz" wrap="square" lIns="0" tIns="3610" rIns="0" bIns="0" rtlCol="0">
            <a:spAutoFit/>
          </a:bodyPr>
          <a:lstStyle/>
          <a:p>
            <a:pPr>
              <a:lnSpc>
                <a:spcPct val="100000"/>
              </a:lnSpc>
              <a:spcBef>
                <a:spcPts val="28"/>
              </a:spcBef>
            </a:pPr>
            <a:endParaRPr sz="400" dirty="0">
              <a:latin typeface="Times New Roman"/>
              <a:cs typeface="Times New Roman"/>
            </a:endParaRPr>
          </a:p>
          <a:p>
            <a:pPr marL="44450">
              <a:lnSpc>
                <a:spcPct val="100000"/>
              </a:lnSpc>
            </a:pPr>
            <a:r>
              <a:rPr sz="500" spc="15" dirty="0">
                <a:latin typeface="Courier" charset="0"/>
                <a:cs typeface="Courier" charset="0"/>
              </a:rPr>
              <a:t>class LinkedListIterator implements</a:t>
            </a:r>
            <a:r>
              <a:rPr sz="500" spc="-90" dirty="0">
                <a:latin typeface="Courier" charset="0"/>
                <a:cs typeface="Courier" charset="0"/>
              </a:rPr>
              <a:t> </a:t>
            </a:r>
            <a:r>
              <a:rPr sz="500" spc="15" dirty="0">
                <a:latin typeface="Courier" charset="0"/>
                <a:cs typeface="Courier" charset="0"/>
              </a:rPr>
              <a:t>ListIterator</a:t>
            </a:r>
            <a:endParaRPr sz="500" dirty="0">
              <a:latin typeface="Courier" charset="0"/>
              <a:cs typeface="Courier" charset="0"/>
            </a:endParaRPr>
          </a:p>
          <a:p>
            <a:pPr marL="4445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R="5020310" algn="ctr">
              <a:lnSpc>
                <a:spcPct val="100000"/>
              </a:lnSpc>
              <a:spcBef>
                <a:spcPts val="290"/>
              </a:spcBef>
            </a:pPr>
            <a:r>
              <a:rPr sz="500" spc="15" dirty="0">
                <a:latin typeface="Courier" charset="0"/>
                <a:cs typeface="Courier" charset="0"/>
              </a:rPr>
              <a:t>. .</a:t>
            </a:r>
            <a:r>
              <a:rPr sz="500" spc="-90" dirty="0">
                <a:latin typeface="Courier" charset="0"/>
                <a:cs typeface="Courier" charset="0"/>
              </a:rPr>
              <a:t> </a:t>
            </a:r>
            <a:r>
              <a:rPr sz="500" spc="15" dirty="0">
                <a:latin typeface="Courier" charset="0"/>
                <a:cs typeface="Courier" charset="0"/>
              </a:rPr>
              <a:t>.</a:t>
            </a:r>
            <a:endParaRPr sz="500" dirty="0">
              <a:latin typeface="Courier" charset="0"/>
              <a:cs typeface="Courier" charset="0"/>
            </a:endParaRPr>
          </a:p>
          <a:p>
            <a:pPr marL="165100">
              <a:lnSpc>
                <a:spcPct val="100000"/>
              </a:lnSpc>
              <a:spcBef>
                <a:spcPts val="290"/>
              </a:spcBef>
            </a:pPr>
            <a:r>
              <a:rPr sz="500" spc="15" dirty="0">
                <a:latin typeface="Courier" charset="0"/>
                <a:cs typeface="Courier" charset="0"/>
              </a:rPr>
              <a:t>public void</a:t>
            </a:r>
            <a:r>
              <a:rPr sz="500" spc="-90" dirty="0">
                <a:latin typeface="Courier" charset="0"/>
                <a:cs typeface="Courier" charset="0"/>
              </a:rPr>
              <a:t> </a:t>
            </a:r>
            <a:r>
              <a:rPr sz="500" spc="15" dirty="0">
                <a:latin typeface="Courier" charset="0"/>
                <a:cs typeface="Courier" charset="0"/>
              </a:rPr>
              <a:t>remove()</a:t>
            </a:r>
            <a:endParaRPr sz="500" dirty="0">
              <a:latin typeface="Courier" charset="0"/>
              <a:cs typeface="Courier" charset="0"/>
            </a:endParaRPr>
          </a:p>
          <a:p>
            <a:pPr marL="16510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285750" marR="3016885">
              <a:lnSpc>
                <a:spcPct val="148900"/>
              </a:lnSpc>
            </a:pPr>
            <a:r>
              <a:rPr sz="500" spc="15" dirty="0">
                <a:latin typeface="Courier" charset="0"/>
                <a:cs typeface="Courier" charset="0"/>
              </a:rPr>
              <a:t>if (!isAfterNext) { throw new IllegalStateException();</a:t>
            </a:r>
            <a:r>
              <a:rPr sz="500" spc="-85" dirty="0">
                <a:latin typeface="Courier" charset="0"/>
                <a:cs typeface="Courier" charset="0"/>
              </a:rPr>
              <a:t> </a:t>
            </a:r>
            <a:r>
              <a:rPr sz="500" spc="15" dirty="0">
                <a:latin typeface="Courier" charset="0"/>
                <a:cs typeface="Courier" charset="0"/>
              </a:rPr>
              <a:t>}  if (position ==</a:t>
            </a:r>
            <a:r>
              <a:rPr sz="500" spc="-90" dirty="0">
                <a:latin typeface="Courier" charset="0"/>
                <a:cs typeface="Courier" charset="0"/>
              </a:rPr>
              <a:t> </a:t>
            </a:r>
            <a:r>
              <a:rPr sz="500" spc="15" dirty="0">
                <a:latin typeface="Courier" charset="0"/>
                <a:cs typeface="Courier" charset="0"/>
              </a:rPr>
              <a:t>first)</a:t>
            </a:r>
            <a:endParaRPr sz="500" dirty="0">
              <a:latin typeface="Courier" charset="0"/>
              <a:cs typeface="Courier" charset="0"/>
            </a:endParaRPr>
          </a:p>
          <a:p>
            <a:pPr marL="28575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405765">
              <a:lnSpc>
                <a:spcPct val="100000"/>
              </a:lnSpc>
              <a:spcBef>
                <a:spcPts val="290"/>
              </a:spcBef>
            </a:pPr>
            <a:r>
              <a:rPr sz="500" spc="15" dirty="0">
                <a:latin typeface="Courier" charset="0"/>
                <a:cs typeface="Courier" charset="0"/>
              </a:rPr>
              <a:t>removeFirst();</a:t>
            </a:r>
            <a:endParaRPr sz="500" dirty="0">
              <a:latin typeface="Courier" charset="0"/>
              <a:cs typeface="Courier" charset="0"/>
            </a:endParaRPr>
          </a:p>
          <a:p>
            <a:pPr marL="28575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285750">
              <a:lnSpc>
                <a:spcPct val="100000"/>
              </a:lnSpc>
              <a:spcBef>
                <a:spcPts val="290"/>
              </a:spcBef>
            </a:pPr>
            <a:r>
              <a:rPr sz="500" spc="15" dirty="0">
                <a:latin typeface="Courier" charset="0"/>
                <a:cs typeface="Courier" charset="0"/>
              </a:rPr>
              <a:t>else</a:t>
            </a:r>
            <a:endParaRPr sz="500" dirty="0">
              <a:latin typeface="Courier" charset="0"/>
              <a:cs typeface="Courier" charset="0"/>
            </a:endParaRPr>
          </a:p>
          <a:p>
            <a:pPr marL="28575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a:lnSpc>
                <a:spcPct val="100000"/>
              </a:lnSpc>
              <a:spcBef>
                <a:spcPts val="55"/>
              </a:spcBef>
            </a:pPr>
            <a:endParaRPr sz="450" dirty="0">
              <a:latin typeface="Times New Roman"/>
              <a:cs typeface="Times New Roman"/>
            </a:endParaRPr>
          </a:p>
          <a:p>
            <a:pPr marL="405765">
              <a:lnSpc>
                <a:spcPct val="100000"/>
              </a:lnSpc>
            </a:pPr>
            <a:r>
              <a:rPr sz="500" spc="15" dirty="0">
                <a:latin typeface="Courier" charset="0"/>
                <a:cs typeface="Courier" charset="0"/>
              </a:rPr>
              <a:t>previous.next =</a:t>
            </a:r>
            <a:r>
              <a:rPr sz="500" spc="-90" dirty="0">
                <a:latin typeface="Courier" charset="0"/>
                <a:cs typeface="Courier" charset="0"/>
              </a:rPr>
              <a:t> </a:t>
            </a:r>
            <a:r>
              <a:rPr sz="500" spc="15" dirty="0">
                <a:latin typeface="Courier" charset="0"/>
                <a:cs typeface="Courier" charset="0"/>
              </a:rPr>
              <a:t>position.next;</a:t>
            </a:r>
            <a:endParaRPr sz="500" dirty="0">
              <a:latin typeface="Courier" charset="0"/>
              <a:cs typeface="Courier" charset="0"/>
            </a:endParaRPr>
          </a:p>
          <a:p>
            <a:pPr marL="28575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285750" marR="4462780">
              <a:lnSpc>
                <a:spcPct val="195400"/>
              </a:lnSpc>
            </a:pPr>
            <a:r>
              <a:rPr sz="500" spc="15" dirty="0">
                <a:latin typeface="Courier" charset="0"/>
                <a:cs typeface="Courier" charset="0"/>
              </a:rPr>
              <a:t>position =</a:t>
            </a:r>
            <a:r>
              <a:rPr sz="500" spc="-80" dirty="0">
                <a:latin typeface="Courier" charset="0"/>
                <a:cs typeface="Courier" charset="0"/>
              </a:rPr>
              <a:t> </a:t>
            </a:r>
            <a:r>
              <a:rPr sz="500" spc="15" dirty="0">
                <a:latin typeface="Courier" charset="0"/>
                <a:cs typeface="Courier" charset="0"/>
              </a:rPr>
              <a:t>previous;  isAfterNext =</a:t>
            </a:r>
            <a:r>
              <a:rPr sz="500" spc="-90" dirty="0">
                <a:latin typeface="Courier" charset="0"/>
                <a:cs typeface="Courier" charset="0"/>
              </a:rPr>
              <a:t> </a:t>
            </a:r>
            <a:r>
              <a:rPr sz="500" spc="15" dirty="0">
                <a:latin typeface="Courier" charset="0"/>
                <a:cs typeface="Courier" charset="0"/>
              </a:rPr>
              <a:t>false;</a:t>
            </a:r>
            <a:endParaRPr sz="500" dirty="0">
              <a:latin typeface="Courier" charset="0"/>
              <a:cs typeface="Courier" charset="0"/>
            </a:endParaRPr>
          </a:p>
          <a:p>
            <a:pPr marL="16510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R="5020310" algn="ctr">
              <a:lnSpc>
                <a:spcPct val="100000"/>
              </a:lnSpc>
              <a:spcBef>
                <a:spcPts val="290"/>
              </a:spcBef>
            </a:pPr>
            <a:r>
              <a:rPr sz="500" spc="15" dirty="0">
                <a:latin typeface="Courier" charset="0"/>
                <a:cs typeface="Courier" charset="0"/>
              </a:rPr>
              <a:t>. .</a:t>
            </a:r>
            <a:r>
              <a:rPr sz="500" spc="-90" dirty="0">
                <a:latin typeface="Courier" charset="0"/>
                <a:cs typeface="Courier" charset="0"/>
              </a:rPr>
              <a:t> </a:t>
            </a:r>
            <a:r>
              <a:rPr sz="500" spc="15" dirty="0">
                <a:latin typeface="Courier" charset="0"/>
                <a:cs typeface="Courier" charset="0"/>
              </a:rPr>
              <a:t>.</a:t>
            </a:r>
            <a:endParaRPr sz="500" dirty="0">
              <a:latin typeface="Courier" charset="0"/>
              <a:cs typeface="Courier" charset="0"/>
            </a:endParaRPr>
          </a:p>
          <a:p>
            <a:pPr marL="44450">
              <a:lnSpc>
                <a:spcPct val="100000"/>
              </a:lnSpc>
              <a:spcBef>
                <a:spcPts val="290"/>
              </a:spcBef>
            </a:pPr>
            <a:r>
              <a:rPr sz="500" spc="15" dirty="0">
                <a:latin typeface="Courier" charset="0"/>
                <a:cs typeface="Courier" charset="0"/>
              </a:rPr>
              <a:t>}</a:t>
            </a:r>
            <a:endParaRPr sz="500" dirty="0">
              <a:latin typeface="Courier" charset="0"/>
              <a:cs typeface="Courier"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30" dirty="0"/>
              <a:t>Removing </a:t>
            </a:r>
            <a:r>
              <a:rPr spc="110" dirty="0"/>
              <a:t>an</a:t>
            </a:r>
            <a:r>
              <a:rPr spc="-110" dirty="0"/>
              <a:t> </a:t>
            </a:r>
            <a:r>
              <a:rPr spc="70" dirty="0"/>
              <a:t>Element</a:t>
            </a:r>
          </a:p>
        </p:txBody>
      </p:sp>
      <p:sp>
        <p:nvSpPr>
          <p:cNvPr id="3" name="object 3"/>
          <p:cNvSpPr>
            <a:spLocks noChangeAspect="1"/>
          </p:cNvSpPr>
          <p:nvPr/>
        </p:nvSpPr>
        <p:spPr>
          <a:xfrm>
            <a:off x="824332" y="717956"/>
            <a:ext cx="4531548" cy="2194560"/>
          </a:xfrm>
          <a:prstGeom prst="rect">
            <a:avLst/>
          </a:prstGeom>
          <a:blipFill>
            <a:blip r:embed="rId2" cstate="print"/>
            <a:stretch>
              <a:fillRect/>
            </a:stretch>
          </a:blipFill>
        </p:spPr>
        <p:txBody>
          <a:bodyPr wrap="square" lIns="0" tIns="0" rIns="0" bIns="0" rtlCol="0"/>
          <a:lstStyle/>
          <a:p>
            <a:endParaRPr/>
          </a:p>
        </p:txBody>
      </p:sp>
      <p:sp>
        <p:nvSpPr>
          <p:cNvPr id="4" name="object 2"/>
          <p:cNvSpPr>
            <a:spLocks noChangeAspect="1"/>
          </p:cNvSpPr>
          <p:nvPr/>
        </p:nvSpPr>
        <p:spPr>
          <a:xfrm>
            <a:off x="824332" y="2971800"/>
            <a:ext cx="4533152" cy="2286000"/>
          </a:xfrm>
          <a:prstGeom prst="rect">
            <a:avLst/>
          </a:prstGeom>
          <a:blipFill>
            <a:blip r:embed="rId3" cstate="print"/>
            <a:stretch>
              <a:fillRect/>
            </a:stretch>
          </a:blipFill>
        </p:spPr>
        <p:txBody>
          <a:bodyPr wrap="square" lIns="0" tIns="0" rIns="0" bIns="0" rtlCol="0"/>
          <a:lstStyle/>
          <a:p>
            <a:endParaRPr/>
          </a:p>
        </p:txBody>
      </p:sp>
      <p:sp>
        <p:nvSpPr>
          <p:cNvPr id="5" name="object 3"/>
          <p:cNvSpPr txBox="1"/>
          <p:nvPr/>
        </p:nvSpPr>
        <p:spPr>
          <a:xfrm>
            <a:off x="5486401" y="4419601"/>
            <a:ext cx="1447800" cy="507831"/>
          </a:xfrm>
          <a:prstGeom prst="rect">
            <a:avLst/>
          </a:prstGeom>
        </p:spPr>
        <p:txBody>
          <a:bodyPr vert="horz" wrap="square" lIns="0" tIns="0" rIns="0" bIns="0" rtlCol="0">
            <a:spAutoFit/>
          </a:bodyPr>
          <a:lstStyle/>
          <a:p>
            <a:pPr marL="12700">
              <a:lnSpc>
                <a:spcPct val="100000"/>
              </a:lnSpc>
            </a:pPr>
            <a:r>
              <a:rPr sz="1100" b="1" dirty="0">
                <a:latin typeface="Arial"/>
                <a:cs typeface="Arial"/>
              </a:rPr>
              <a:t>Figure 3 </a:t>
            </a:r>
            <a:r>
              <a:rPr sz="1100" dirty="0">
                <a:latin typeface="Arial"/>
                <a:cs typeface="Arial"/>
              </a:rPr>
              <a:t>Removing a Node from the Middle of a Linked</a:t>
            </a:r>
            <a:r>
              <a:rPr sz="1100" spc="-100" dirty="0">
                <a:latin typeface="Arial"/>
                <a:cs typeface="Arial"/>
              </a:rPr>
              <a:t> </a:t>
            </a:r>
            <a:r>
              <a:rPr sz="1100" dirty="0">
                <a:latin typeface="Arial"/>
                <a:cs typeface="Arial"/>
              </a:rPr>
              <a:t>List</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0" dirty="0"/>
              <a:t>Adding </a:t>
            </a:r>
            <a:r>
              <a:rPr spc="110" dirty="0"/>
              <a:t>an</a:t>
            </a:r>
            <a:r>
              <a:rPr spc="-135" dirty="0"/>
              <a:t> </a:t>
            </a:r>
            <a:r>
              <a:rPr spc="70" dirty="0"/>
              <a:t>Element</a:t>
            </a:r>
          </a:p>
        </p:txBody>
      </p:sp>
      <p:sp>
        <p:nvSpPr>
          <p:cNvPr id="3" name="object 3"/>
          <p:cNvSpPr/>
          <p:nvPr/>
        </p:nvSpPr>
        <p:spPr>
          <a:xfrm>
            <a:off x="682467" y="830682"/>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987409" y="1082437"/>
            <a:ext cx="35560" cy="35560"/>
          </a:xfrm>
          <a:custGeom>
            <a:avLst/>
            <a:gdLst/>
            <a:ahLst/>
            <a:cxnLst/>
            <a:rect l="l" t="t" r="r" b="b"/>
            <a:pathLst>
              <a:path w="35559" h="35559">
                <a:moveTo>
                  <a:pt x="29551" y="35458"/>
                </a:moveTo>
                <a:lnTo>
                  <a:pt x="5907" y="35458"/>
                </a:lnTo>
                <a:lnTo>
                  <a:pt x="0" y="29785"/>
                </a:lnTo>
                <a:lnTo>
                  <a:pt x="0" y="5673"/>
                </a:lnTo>
                <a:lnTo>
                  <a:pt x="5907" y="0"/>
                </a:lnTo>
                <a:lnTo>
                  <a:pt x="29551" y="0"/>
                </a:lnTo>
                <a:lnTo>
                  <a:pt x="35458" y="5673"/>
                </a:lnTo>
                <a:lnTo>
                  <a:pt x="35458" y="29785"/>
                </a:lnTo>
                <a:lnTo>
                  <a:pt x="29551" y="35458"/>
                </a:lnTo>
                <a:close/>
              </a:path>
            </a:pathLst>
          </a:custGeom>
          <a:solidFill>
            <a:srgbClr val="000000"/>
          </a:solidFill>
        </p:spPr>
        <p:txBody>
          <a:bodyPr wrap="square" lIns="0" tIns="0" rIns="0" bIns="0" rtlCol="0"/>
          <a:lstStyle/>
          <a:p>
            <a:endParaRPr/>
          </a:p>
        </p:txBody>
      </p:sp>
      <p:sp>
        <p:nvSpPr>
          <p:cNvPr id="5" name="object 5"/>
          <p:cNvSpPr/>
          <p:nvPr/>
        </p:nvSpPr>
        <p:spPr>
          <a:xfrm>
            <a:off x="682467" y="1369650"/>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txBox="1"/>
          <p:nvPr/>
        </p:nvSpPr>
        <p:spPr>
          <a:xfrm>
            <a:off x="808720" y="718032"/>
            <a:ext cx="5394960" cy="747395"/>
          </a:xfrm>
          <a:prstGeom prst="rect">
            <a:avLst/>
          </a:prstGeom>
        </p:spPr>
        <p:txBody>
          <a:bodyPr vert="horz" wrap="square" lIns="0" tIns="0" rIns="0" bIns="0" rtlCol="0">
            <a:spAutoFit/>
          </a:bodyPr>
          <a:lstStyle/>
          <a:p>
            <a:pPr marL="12700">
              <a:lnSpc>
                <a:spcPct val="100000"/>
              </a:lnSpc>
            </a:pPr>
            <a:r>
              <a:rPr sz="1250" dirty="0">
                <a:latin typeface="Arial"/>
                <a:cs typeface="Arial"/>
              </a:rPr>
              <a:t>After adding the new</a:t>
            </a:r>
            <a:r>
              <a:rPr sz="1250" spc="-105" dirty="0">
                <a:latin typeface="Arial"/>
                <a:cs typeface="Arial"/>
              </a:rPr>
              <a:t> </a:t>
            </a:r>
            <a:r>
              <a:rPr sz="1250" dirty="0">
                <a:latin typeface="Arial"/>
                <a:cs typeface="Arial"/>
              </a:rPr>
              <a:t>element</a:t>
            </a:r>
          </a:p>
          <a:p>
            <a:pPr marL="298450">
              <a:lnSpc>
                <a:spcPct val="100000"/>
              </a:lnSpc>
              <a:spcBef>
                <a:spcPts val="810"/>
              </a:spcBef>
            </a:pPr>
            <a:r>
              <a:rPr sz="950" dirty="0">
                <a:latin typeface="Arial"/>
                <a:cs typeface="Arial"/>
              </a:rPr>
              <a:t>set</a:t>
            </a:r>
            <a:r>
              <a:rPr sz="950" spc="5" dirty="0">
                <a:latin typeface="Arial"/>
                <a:cs typeface="Arial"/>
              </a:rPr>
              <a:t> </a:t>
            </a:r>
            <a:r>
              <a:rPr sz="950" dirty="0">
                <a:latin typeface="Arial"/>
                <a:cs typeface="Arial"/>
              </a:rPr>
              <a:t>the</a:t>
            </a:r>
            <a:r>
              <a:rPr sz="950" spc="5" dirty="0">
                <a:latin typeface="Arial"/>
                <a:cs typeface="Arial"/>
              </a:rPr>
              <a:t> </a:t>
            </a:r>
            <a:r>
              <a:rPr sz="950" dirty="0">
                <a:latin typeface="Courier" charset="0"/>
                <a:cs typeface="Courier" charset="0"/>
              </a:rPr>
              <a:t>isAfterNext</a:t>
            </a:r>
            <a:r>
              <a:rPr sz="950" spc="-305" dirty="0">
                <a:latin typeface="Courier" charset="0"/>
                <a:cs typeface="Courier" charset="0"/>
              </a:rPr>
              <a:t> </a:t>
            </a:r>
            <a:r>
              <a:rPr sz="950" dirty="0">
                <a:latin typeface="Arial"/>
                <a:cs typeface="Arial"/>
              </a:rPr>
              <a:t>flag</a:t>
            </a:r>
            <a:r>
              <a:rPr sz="950" spc="5" dirty="0">
                <a:latin typeface="Arial"/>
                <a:cs typeface="Arial"/>
              </a:rPr>
              <a:t> </a:t>
            </a:r>
            <a:r>
              <a:rPr sz="950" dirty="0">
                <a:latin typeface="Arial"/>
                <a:cs typeface="Arial"/>
              </a:rPr>
              <a:t>to</a:t>
            </a:r>
            <a:r>
              <a:rPr sz="950" spc="5" dirty="0">
                <a:latin typeface="Arial"/>
                <a:cs typeface="Arial"/>
              </a:rPr>
              <a:t> </a:t>
            </a:r>
            <a:r>
              <a:rPr sz="950" dirty="0">
                <a:latin typeface="Arial"/>
                <a:cs typeface="Arial"/>
              </a:rPr>
              <a:t>false</a:t>
            </a:r>
            <a:r>
              <a:rPr sz="950" spc="5" dirty="0">
                <a:latin typeface="Arial"/>
                <a:cs typeface="Arial"/>
              </a:rPr>
              <a:t> </a:t>
            </a:r>
            <a:r>
              <a:rPr sz="950" dirty="0">
                <a:latin typeface="Arial"/>
                <a:cs typeface="Arial"/>
              </a:rPr>
              <a:t>to</a:t>
            </a:r>
            <a:r>
              <a:rPr sz="950" spc="5" dirty="0">
                <a:latin typeface="Arial"/>
                <a:cs typeface="Arial"/>
              </a:rPr>
              <a:t> </a:t>
            </a:r>
            <a:r>
              <a:rPr sz="950" dirty="0">
                <a:latin typeface="Arial"/>
                <a:cs typeface="Arial"/>
              </a:rPr>
              <a:t>disallow</a:t>
            </a:r>
            <a:r>
              <a:rPr sz="950" spc="5" dirty="0">
                <a:latin typeface="Arial"/>
                <a:cs typeface="Arial"/>
              </a:rPr>
              <a:t> </a:t>
            </a:r>
            <a:r>
              <a:rPr sz="950" dirty="0">
                <a:latin typeface="Arial"/>
                <a:cs typeface="Arial"/>
              </a:rPr>
              <a:t>a</a:t>
            </a:r>
            <a:r>
              <a:rPr sz="950" spc="5" dirty="0">
                <a:latin typeface="Arial"/>
                <a:cs typeface="Arial"/>
              </a:rPr>
              <a:t> </a:t>
            </a:r>
            <a:r>
              <a:rPr sz="950" dirty="0">
                <a:latin typeface="Arial"/>
                <a:cs typeface="Arial"/>
              </a:rPr>
              <a:t>subsequent</a:t>
            </a:r>
            <a:r>
              <a:rPr sz="950" spc="5" dirty="0">
                <a:latin typeface="Arial"/>
                <a:cs typeface="Arial"/>
              </a:rPr>
              <a:t> </a:t>
            </a:r>
            <a:r>
              <a:rPr sz="950" dirty="0">
                <a:latin typeface="Arial"/>
                <a:cs typeface="Arial"/>
              </a:rPr>
              <a:t>call</a:t>
            </a:r>
            <a:r>
              <a:rPr sz="950" spc="5" dirty="0">
                <a:latin typeface="Arial"/>
                <a:cs typeface="Arial"/>
              </a:rPr>
              <a:t> </a:t>
            </a:r>
            <a:r>
              <a:rPr sz="950" dirty="0">
                <a:latin typeface="Arial"/>
                <a:cs typeface="Arial"/>
              </a:rPr>
              <a:t>to</a:t>
            </a:r>
            <a:r>
              <a:rPr sz="950" spc="5" dirty="0">
                <a:latin typeface="Arial"/>
                <a:cs typeface="Arial"/>
              </a:rPr>
              <a:t> </a:t>
            </a:r>
            <a:r>
              <a:rPr sz="950" dirty="0">
                <a:latin typeface="Arial"/>
                <a:cs typeface="Arial"/>
              </a:rPr>
              <a:t>the</a:t>
            </a:r>
            <a:r>
              <a:rPr sz="950" spc="5" dirty="0">
                <a:latin typeface="Arial"/>
                <a:cs typeface="Arial"/>
              </a:rPr>
              <a:t> </a:t>
            </a:r>
            <a:r>
              <a:rPr sz="950" dirty="0">
                <a:latin typeface="Courier" charset="0"/>
                <a:cs typeface="Courier" charset="0"/>
              </a:rPr>
              <a:t>remove</a:t>
            </a:r>
            <a:r>
              <a:rPr sz="950" spc="-305" dirty="0">
                <a:latin typeface="Courier" charset="0"/>
                <a:cs typeface="Courier" charset="0"/>
              </a:rPr>
              <a:t> </a:t>
            </a:r>
            <a:r>
              <a:rPr sz="950" dirty="0">
                <a:latin typeface="Arial"/>
                <a:cs typeface="Arial"/>
              </a:rPr>
              <a:t>or</a:t>
            </a:r>
            <a:r>
              <a:rPr sz="950" spc="5" dirty="0">
                <a:latin typeface="Arial"/>
                <a:cs typeface="Arial"/>
              </a:rPr>
              <a:t> </a:t>
            </a:r>
            <a:r>
              <a:rPr sz="950" dirty="0">
                <a:latin typeface="Courier" charset="0"/>
                <a:cs typeface="Courier" charset="0"/>
              </a:rPr>
              <a:t>set</a:t>
            </a:r>
            <a:r>
              <a:rPr sz="950" spc="-305" dirty="0">
                <a:latin typeface="Courier" charset="0"/>
                <a:cs typeface="Courier" charset="0"/>
              </a:rPr>
              <a:t> </a:t>
            </a:r>
            <a:r>
              <a:rPr sz="950" dirty="0">
                <a:latin typeface="Arial"/>
                <a:cs typeface="Arial"/>
              </a:rPr>
              <a:t>method</a:t>
            </a:r>
          </a:p>
          <a:p>
            <a:pPr marL="12700">
              <a:lnSpc>
                <a:spcPct val="100000"/>
              </a:lnSpc>
              <a:spcBef>
                <a:spcPts val="790"/>
              </a:spcBef>
            </a:pPr>
            <a:r>
              <a:rPr sz="1250" dirty="0">
                <a:latin typeface="Arial"/>
                <a:cs typeface="Arial"/>
              </a:rPr>
              <a:t>The </a:t>
            </a:r>
            <a:r>
              <a:rPr sz="1250" dirty="0">
                <a:latin typeface="Courier" charset="0"/>
                <a:cs typeface="Courier" charset="0"/>
              </a:rPr>
              <a:t>add</a:t>
            </a:r>
            <a:r>
              <a:rPr sz="1250" spc="-515" dirty="0">
                <a:latin typeface="Courier" charset="0"/>
                <a:cs typeface="Courier" charset="0"/>
              </a:rPr>
              <a:t> </a:t>
            </a:r>
            <a:r>
              <a:rPr sz="1250" dirty="0">
                <a:latin typeface="Arial"/>
                <a:cs typeface="Arial"/>
              </a:rPr>
              <a:t>method:</a:t>
            </a:r>
          </a:p>
        </p:txBody>
      </p:sp>
      <p:sp>
        <p:nvSpPr>
          <p:cNvPr id="7" name="object 7"/>
          <p:cNvSpPr/>
          <p:nvPr/>
        </p:nvSpPr>
        <p:spPr>
          <a:xfrm>
            <a:off x="3115055" y="3164702"/>
            <a:ext cx="113471" cy="11347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831376" y="3299449"/>
            <a:ext cx="113471" cy="11347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540609" y="3434196"/>
            <a:ext cx="113471" cy="113471"/>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427135" y="3682418"/>
            <a:ext cx="113471" cy="113471"/>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827846" y="1518575"/>
            <a:ext cx="5567045" cy="2687955"/>
          </a:xfrm>
          <a:prstGeom prst="rect">
            <a:avLst/>
          </a:prstGeom>
          <a:ln w="7091">
            <a:solidFill>
              <a:srgbClr val="CCCCCC"/>
            </a:solidFill>
          </a:ln>
        </p:spPr>
        <p:txBody>
          <a:bodyPr vert="horz" wrap="square" lIns="0" tIns="46355" rIns="0" bIns="0" rtlCol="0">
            <a:spAutoFit/>
          </a:bodyPr>
          <a:lstStyle/>
          <a:p>
            <a:pPr marL="44450">
              <a:lnSpc>
                <a:spcPts val="894"/>
              </a:lnSpc>
              <a:spcBef>
                <a:spcPts val="365"/>
              </a:spcBef>
            </a:pPr>
            <a:r>
              <a:rPr sz="750" dirty="0">
                <a:latin typeface="Courier" charset="0"/>
                <a:cs typeface="Courier" charset="0"/>
              </a:rPr>
              <a:t>class LinkedListIterator implements</a:t>
            </a:r>
            <a:r>
              <a:rPr sz="750" spc="-105" dirty="0">
                <a:latin typeface="Courier" charset="0"/>
                <a:cs typeface="Courier" charset="0"/>
              </a:rPr>
              <a:t> </a:t>
            </a:r>
            <a:r>
              <a:rPr sz="750" dirty="0">
                <a:latin typeface="Courier" charset="0"/>
                <a:cs typeface="Courier" charset="0"/>
              </a:rPr>
              <a:t>ListIterator</a:t>
            </a:r>
          </a:p>
          <a:p>
            <a:pPr marL="44450">
              <a:lnSpc>
                <a:spcPts val="894"/>
              </a:lnSpc>
            </a:pPr>
            <a:r>
              <a:rPr sz="750" dirty="0">
                <a:latin typeface="Courier" charset="0"/>
                <a:cs typeface="Courier" charset="0"/>
              </a:rPr>
              <a:t>{</a:t>
            </a:r>
          </a:p>
          <a:p>
            <a:pPr marR="4830445" algn="ctr">
              <a:lnSpc>
                <a:spcPts val="894"/>
              </a:lnSpc>
            </a:pPr>
            <a:r>
              <a:rPr sz="750" dirty="0">
                <a:latin typeface="Courier" charset="0"/>
                <a:cs typeface="Courier" charset="0"/>
              </a:rPr>
              <a:t>. .</a:t>
            </a:r>
            <a:r>
              <a:rPr sz="750" spc="-100" dirty="0">
                <a:latin typeface="Courier" charset="0"/>
                <a:cs typeface="Courier" charset="0"/>
              </a:rPr>
              <a:t> </a:t>
            </a:r>
            <a:r>
              <a:rPr sz="750" dirty="0">
                <a:latin typeface="Courier" charset="0"/>
                <a:cs typeface="Courier" charset="0"/>
              </a:rPr>
              <a:t>.</a:t>
            </a:r>
          </a:p>
          <a:p>
            <a:pPr marL="216535">
              <a:lnSpc>
                <a:spcPts val="894"/>
              </a:lnSpc>
            </a:pPr>
            <a:r>
              <a:rPr sz="750" dirty="0">
                <a:latin typeface="Courier" charset="0"/>
                <a:cs typeface="Courier" charset="0"/>
              </a:rPr>
              <a:t>public void add(Object</a:t>
            </a:r>
            <a:r>
              <a:rPr sz="750" spc="-105" dirty="0">
                <a:latin typeface="Courier" charset="0"/>
                <a:cs typeface="Courier" charset="0"/>
              </a:rPr>
              <a:t> </a:t>
            </a:r>
            <a:r>
              <a:rPr sz="750" dirty="0">
                <a:latin typeface="Courier" charset="0"/>
                <a:cs typeface="Courier" charset="0"/>
              </a:rPr>
              <a:t>element)</a:t>
            </a:r>
          </a:p>
          <a:p>
            <a:pPr marL="216535">
              <a:lnSpc>
                <a:spcPts val="894"/>
              </a:lnSpc>
            </a:pPr>
            <a:r>
              <a:rPr sz="750" dirty="0">
                <a:latin typeface="Courier" charset="0"/>
                <a:cs typeface="Courier" charset="0"/>
              </a:rPr>
              <a:t>{</a:t>
            </a:r>
          </a:p>
          <a:p>
            <a:pPr marL="389255">
              <a:lnSpc>
                <a:spcPts val="894"/>
              </a:lnSpc>
            </a:pPr>
            <a:r>
              <a:rPr sz="750" dirty="0">
                <a:latin typeface="Courier" charset="0"/>
                <a:cs typeface="Courier" charset="0"/>
              </a:rPr>
              <a:t>if (position ==</a:t>
            </a:r>
            <a:r>
              <a:rPr sz="750" spc="-100" dirty="0">
                <a:latin typeface="Courier" charset="0"/>
                <a:cs typeface="Courier" charset="0"/>
              </a:rPr>
              <a:t> </a:t>
            </a:r>
            <a:r>
              <a:rPr sz="750" dirty="0">
                <a:latin typeface="Courier" charset="0"/>
                <a:cs typeface="Courier" charset="0"/>
              </a:rPr>
              <a:t>null)</a:t>
            </a:r>
          </a:p>
          <a:p>
            <a:pPr marL="389255">
              <a:lnSpc>
                <a:spcPts val="894"/>
              </a:lnSpc>
            </a:pPr>
            <a:r>
              <a:rPr sz="750" dirty="0">
                <a:latin typeface="Courier" charset="0"/>
                <a:cs typeface="Courier" charset="0"/>
              </a:rPr>
              <a:t>{</a:t>
            </a:r>
          </a:p>
          <a:p>
            <a:pPr marL="561340" marR="3956685">
              <a:lnSpc>
                <a:spcPts val="890"/>
              </a:lnSpc>
              <a:spcBef>
                <a:spcPts val="35"/>
              </a:spcBef>
            </a:pPr>
            <a:r>
              <a:rPr sz="750" dirty="0">
                <a:latin typeface="Courier" charset="0"/>
                <a:cs typeface="Courier" charset="0"/>
              </a:rPr>
              <a:t>addFirst(element);  position =</a:t>
            </a:r>
            <a:r>
              <a:rPr sz="750" spc="-100" dirty="0">
                <a:latin typeface="Courier" charset="0"/>
                <a:cs typeface="Courier" charset="0"/>
              </a:rPr>
              <a:t> </a:t>
            </a:r>
            <a:r>
              <a:rPr sz="750" dirty="0">
                <a:latin typeface="Courier" charset="0"/>
                <a:cs typeface="Courier" charset="0"/>
              </a:rPr>
              <a:t>first;</a:t>
            </a:r>
          </a:p>
          <a:p>
            <a:pPr marL="389255">
              <a:lnSpc>
                <a:spcPts val="860"/>
              </a:lnSpc>
            </a:pPr>
            <a:r>
              <a:rPr sz="750" dirty="0">
                <a:latin typeface="Courier" charset="0"/>
                <a:cs typeface="Courier" charset="0"/>
              </a:rPr>
              <a:t>}</a:t>
            </a:r>
          </a:p>
          <a:p>
            <a:pPr marL="389255">
              <a:lnSpc>
                <a:spcPts val="894"/>
              </a:lnSpc>
            </a:pPr>
            <a:r>
              <a:rPr sz="750" dirty="0">
                <a:latin typeface="Courier" charset="0"/>
                <a:cs typeface="Courier" charset="0"/>
              </a:rPr>
              <a:t>else</a:t>
            </a:r>
          </a:p>
          <a:p>
            <a:pPr marL="389255">
              <a:lnSpc>
                <a:spcPts val="894"/>
              </a:lnSpc>
            </a:pPr>
            <a:r>
              <a:rPr sz="750" dirty="0">
                <a:latin typeface="Courier" charset="0"/>
                <a:cs typeface="Courier" charset="0"/>
              </a:rPr>
              <a:t>{</a:t>
            </a:r>
          </a:p>
          <a:p>
            <a:pPr marL="561340" marR="3324860">
              <a:lnSpc>
                <a:spcPts val="890"/>
              </a:lnSpc>
              <a:spcBef>
                <a:spcPts val="35"/>
              </a:spcBef>
            </a:pPr>
            <a:r>
              <a:rPr sz="750" dirty="0">
                <a:latin typeface="Courier" charset="0"/>
                <a:cs typeface="Courier" charset="0"/>
              </a:rPr>
              <a:t>Node newNode = new Node();  newNode.data =</a:t>
            </a:r>
            <a:r>
              <a:rPr sz="750" spc="-105" dirty="0">
                <a:latin typeface="Courier" charset="0"/>
                <a:cs typeface="Courier" charset="0"/>
              </a:rPr>
              <a:t> </a:t>
            </a:r>
            <a:r>
              <a:rPr sz="750" dirty="0">
                <a:latin typeface="Courier" charset="0"/>
                <a:cs typeface="Courier" charset="0"/>
              </a:rPr>
              <a:t>element;</a:t>
            </a:r>
          </a:p>
          <a:p>
            <a:pPr marL="561340" marR="3324860">
              <a:lnSpc>
                <a:spcPts val="1060"/>
              </a:lnSpc>
              <a:spcBef>
                <a:spcPts val="15"/>
              </a:spcBef>
            </a:pPr>
            <a:r>
              <a:rPr sz="750" dirty="0">
                <a:latin typeface="Courier" charset="0"/>
                <a:cs typeface="Courier" charset="0"/>
              </a:rPr>
              <a:t>newNode.next =</a:t>
            </a:r>
            <a:r>
              <a:rPr sz="750" spc="-95" dirty="0">
                <a:latin typeface="Courier" charset="0"/>
                <a:cs typeface="Courier" charset="0"/>
              </a:rPr>
              <a:t> </a:t>
            </a:r>
            <a:r>
              <a:rPr sz="750" dirty="0">
                <a:latin typeface="Courier" charset="0"/>
                <a:cs typeface="Courier" charset="0"/>
              </a:rPr>
              <a:t>position.next;  position.next = newNode;  position =</a:t>
            </a:r>
            <a:r>
              <a:rPr sz="750" spc="-100" dirty="0">
                <a:latin typeface="Courier" charset="0"/>
                <a:cs typeface="Courier" charset="0"/>
              </a:rPr>
              <a:t> </a:t>
            </a:r>
            <a:r>
              <a:rPr sz="750" dirty="0">
                <a:latin typeface="Courier" charset="0"/>
                <a:cs typeface="Courier" charset="0"/>
              </a:rPr>
              <a:t>newNode;</a:t>
            </a:r>
          </a:p>
          <a:p>
            <a:pPr marL="389255">
              <a:lnSpc>
                <a:spcPts val="850"/>
              </a:lnSpc>
            </a:pPr>
            <a:r>
              <a:rPr sz="750" dirty="0">
                <a:latin typeface="Courier" charset="0"/>
                <a:cs typeface="Courier" charset="0"/>
              </a:rPr>
              <a:t>}</a:t>
            </a:r>
          </a:p>
          <a:p>
            <a:pPr marL="389255">
              <a:lnSpc>
                <a:spcPct val="100000"/>
              </a:lnSpc>
              <a:spcBef>
                <a:spcPts val="145"/>
              </a:spcBef>
            </a:pPr>
            <a:r>
              <a:rPr sz="750" dirty="0">
                <a:latin typeface="Courier" charset="0"/>
                <a:cs typeface="Courier" charset="0"/>
              </a:rPr>
              <a:t>isAfterNext =</a:t>
            </a:r>
            <a:r>
              <a:rPr sz="750" spc="-100" dirty="0">
                <a:latin typeface="Courier" charset="0"/>
                <a:cs typeface="Courier" charset="0"/>
              </a:rPr>
              <a:t> </a:t>
            </a:r>
            <a:r>
              <a:rPr sz="750" dirty="0">
                <a:latin typeface="Courier" charset="0"/>
                <a:cs typeface="Courier" charset="0"/>
              </a:rPr>
              <a:t>false;</a:t>
            </a:r>
          </a:p>
          <a:p>
            <a:pPr marL="216535">
              <a:lnSpc>
                <a:spcPts val="894"/>
              </a:lnSpc>
              <a:spcBef>
                <a:spcPts val="10"/>
              </a:spcBef>
            </a:pPr>
            <a:r>
              <a:rPr sz="750" dirty="0">
                <a:latin typeface="Courier" charset="0"/>
                <a:cs typeface="Courier" charset="0"/>
              </a:rPr>
              <a:t>}</a:t>
            </a:r>
          </a:p>
          <a:p>
            <a:pPr marR="4830445" algn="ctr">
              <a:lnSpc>
                <a:spcPts val="894"/>
              </a:lnSpc>
            </a:pPr>
            <a:r>
              <a:rPr sz="750" dirty="0">
                <a:latin typeface="Courier" charset="0"/>
                <a:cs typeface="Courier" charset="0"/>
              </a:rPr>
              <a:t>. .</a:t>
            </a:r>
            <a:r>
              <a:rPr sz="750" spc="-100" dirty="0">
                <a:latin typeface="Courier" charset="0"/>
                <a:cs typeface="Courier" charset="0"/>
              </a:rPr>
              <a:t> </a:t>
            </a:r>
            <a:r>
              <a:rPr sz="750" dirty="0">
                <a:latin typeface="Courier" charset="0"/>
                <a:cs typeface="Courier" charset="0"/>
              </a:rPr>
              <a:t>.</a:t>
            </a:r>
          </a:p>
          <a:p>
            <a:pPr marL="44450">
              <a:lnSpc>
                <a:spcPts val="894"/>
              </a:lnSpc>
            </a:pPr>
            <a:r>
              <a:rPr sz="750" dirty="0">
                <a:latin typeface="Courier" charset="0"/>
                <a:cs typeface="Courier" charset="0"/>
              </a:rPr>
              <a:t>}</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0" dirty="0"/>
              <a:t>Adding </a:t>
            </a:r>
            <a:r>
              <a:rPr spc="110" dirty="0"/>
              <a:t>an</a:t>
            </a:r>
            <a:r>
              <a:rPr spc="-135" dirty="0"/>
              <a:t> </a:t>
            </a:r>
            <a:r>
              <a:rPr spc="70" dirty="0"/>
              <a:t>Element</a:t>
            </a:r>
          </a:p>
        </p:txBody>
      </p:sp>
      <p:sp>
        <p:nvSpPr>
          <p:cNvPr id="3" name="object 2"/>
          <p:cNvSpPr>
            <a:spLocks noChangeAspect="1"/>
          </p:cNvSpPr>
          <p:nvPr/>
        </p:nvSpPr>
        <p:spPr>
          <a:xfrm>
            <a:off x="599791" y="609600"/>
            <a:ext cx="4576827" cy="4663440"/>
          </a:xfrm>
          <a:prstGeom prst="rect">
            <a:avLst/>
          </a:prstGeom>
          <a:blipFill>
            <a:blip r:embed="rId2" cstate="print"/>
            <a:stretch>
              <a:fillRect/>
            </a:stretch>
          </a:blipFill>
        </p:spPr>
        <p:txBody>
          <a:bodyPr wrap="square" lIns="0" tIns="0" rIns="0" bIns="0" rtlCol="0"/>
          <a:lstStyle/>
          <a:p>
            <a:endParaRPr/>
          </a:p>
        </p:txBody>
      </p:sp>
      <p:sp>
        <p:nvSpPr>
          <p:cNvPr id="4" name="object 2"/>
          <p:cNvSpPr txBox="1"/>
          <p:nvPr/>
        </p:nvSpPr>
        <p:spPr>
          <a:xfrm>
            <a:off x="5334000" y="4572000"/>
            <a:ext cx="1757582" cy="577081"/>
          </a:xfrm>
          <a:prstGeom prst="rect">
            <a:avLst/>
          </a:prstGeom>
        </p:spPr>
        <p:txBody>
          <a:bodyPr vert="horz" wrap="square" lIns="0" tIns="0" rIns="0" bIns="0" rtlCol="0">
            <a:spAutoFit/>
          </a:bodyPr>
          <a:lstStyle/>
          <a:p>
            <a:pPr marL="12700">
              <a:lnSpc>
                <a:spcPct val="100000"/>
              </a:lnSpc>
            </a:pPr>
            <a:r>
              <a:rPr sz="1250" b="1" dirty="0">
                <a:latin typeface="Arial"/>
                <a:cs typeface="Arial"/>
              </a:rPr>
              <a:t>Figure 4 </a:t>
            </a:r>
            <a:r>
              <a:rPr sz="1250" dirty="0">
                <a:latin typeface="Arial"/>
                <a:cs typeface="Arial"/>
              </a:rPr>
              <a:t>Adding a Node to the Middle of a Linked</a:t>
            </a:r>
            <a:r>
              <a:rPr sz="1250" spc="-100" dirty="0">
                <a:latin typeface="Arial"/>
                <a:cs typeface="Arial"/>
              </a:rPr>
              <a:t> </a:t>
            </a:r>
            <a:r>
              <a:rPr sz="1250" dirty="0">
                <a:latin typeface="Arial"/>
                <a:cs typeface="Arial"/>
              </a:rPr>
              <a:t>List</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5" dirty="0"/>
              <a:t>Setting </a:t>
            </a:r>
            <a:r>
              <a:rPr spc="110" dirty="0"/>
              <a:t>an </a:t>
            </a:r>
            <a:r>
              <a:rPr spc="70" dirty="0"/>
              <a:t>Element </a:t>
            </a:r>
            <a:r>
              <a:rPr spc="75" dirty="0"/>
              <a:t>to </a:t>
            </a:r>
            <a:r>
              <a:rPr spc="100" dirty="0"/>
              <a:t>a </a:t>
            </a:r>
            <a:r>
              <a:rPr spc="80" dirty="0"/>
              <a:t>Different</a:t>
            </a:r>
            <a:r>
              <a:rPr spc="-245" dirty="0"/>
              <a:t> </a:t>
            </a:r>
            <a:r>
              <a:rPr spc="85" dirty="0"/>
              <a:t>Value</a:t>
            </a:r>
          </a:p>
        </p:txBody>
      </p:sp>
      <p:sp>
        <p:nvSpPr>
          <p:cNvPr id="3" name="object 3"/>
          <p:cNvSpPr/>
          <p:nvPr/>
        </p:nvSpPr>
        <p:spPr>
          <a:xfrm>
            <a:off x="682467" y="836661"/>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099053"/>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36853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txBox="1"/>
          <p:nvPr/>
        </p:nvSpPr>
        <p:spPr>
          <a:xfrm>
            <a:off x="808720" y="652193"/>
            <a:ext cx="4489450" cy="812165"/>
          </a:xfrm>
          <a:prstGeom prst="rect">
            <a:avLst/>
          </a:prstGeom>
        </p:spPr>
        <p:txBody>
          <a:bodyPr vert="horz" wrap="square" lIns="0" tIns="0" rIns="0" bIns="0" rtlCol="0">
            <a:spAutoFit/>
          </a:bodyPr>
          <a:lstStyle/>
          <a:p>
            <a:pPr marL="12700" marR="5080">
              <a:lnSpc>
                <a:spcPct val="137700"/>
              </a:lnSpc>
            </a:pPr>
            <a:r>
              <a:rPr sz="1250" dirty="0">
                <a:latin typeface="Courier" charset="0"/>
                <a:cs typeface="Courier" charset="0"/>
              </a:rPr>
              <a:t>Set</a:t>
            </a:r>
            <a:r>
              <a:rPr sz="1250" spc="-509" dirty="0">
                <a:latin typeface="Courier" charset="0"/>
                <a:cs typeface="Courier" charset="0"/>
              </a:rPr>
              <a:t> </a:t>
            </a:r>
            <a:r>
              <a:rPr sz="1250" dirty="0">
                <a:latin typeface="Arial"/>
                <a:cs typeface="Arial"/>
              </a:rPr>
              <a:t>method changes the data in the previously visited element.  Must follow a call to</a:t>
            </a:r>
            <a:r>
              <a:rPr sz="1250" spc="-85" dirty="0">
                <a:latin typeface="Arial"/>
                <a:cs typeface="Arial"/>
              </a:rPr>
              <a:t> </a:t>
            </a:r>
            <a:r>
              <a:rPr sz="1250" spc="-5" dirty="0">
                <a:latin typeface="Courier" charset="0"/>
                <a:cs typeface="Courier" charset="0"/>
              </a:rPr>
              <a:t>next</a:t>
            </a:r>
            <a:r>
              <a:rPr sz="1250" spc="-5" dirty="0">
                <a:latin typeface="Arial"/>
                <a:cs typeface="Arial"/>
              </a:rPr>
              <a:t>.</a:t>
            </a:r>
            <a:endParaRPr sz="1250" dirty="0">
              <a:latin typeface="Arial"/>
              <a:cs typeface="Arial"/>
            </a:endParaRPr>
          </a:p>
          <a:p>
            <a:pPr marL="12700">
              <a:lnSpc>
                <a:spcPct val="100000"/>
              </a:lnSpc>
              <a:spcBef>
                <a:spcPts val="620"/>
              </a:spcBef>
            </a:pPr>
            <a:r>
              <a:rPr sz="1250" dirty="0">
                <a:latin typeface="Arial"/>
                <a:cs typeface="Arial"/>
              </a:rPr>
              <a:t>The </a:t>
            </a:r>
            <a:r>
              <a:rPr sz="1250" dirty="0">
                <a:latin typeface="Courier" charset="0"/>
                <a:cs typeface="Courier" charset="0"/>
              </a:rPr>
              <a:t>set</a:t>
            </a:r>
            <a:r>
              <a:rPr sz="1250" spc="-515" dirty="0">
                <a:latin typeface="Courier" charset="0"/>
                <a:cs typeface="Courier" charset="0"/>
              </a:rPr>
              <a:t> </a:t>
            </a:r>
            <a:r>
              <a:rPr sz="1250" dirty="0">
                <a:latin typeface="Arial"/>
                <a:cs typeface="Arial"/>
              </a:rPr>
              <a:t>method:</a:t>
            </a:r>
          </a:p>
        </p:txBody>
      </p:sp>
      <p:sp>
        <p:nvSpPr>
          <p:cNvPr id="7" name="object 7"/>
          <p:cNvSpPr txBox="1"/>
          <p:nvPr/>
        </p:nvSpPr>
        <p:spPr>
          <a:xfrm>
            <a:off x="827846" y="1517462"/>
            <a:ext cx="5567045" cy="602273"/>
          </a:xfrm>
          <a:prstGeom prst="rect">
            <a:avLst/>
          </a:prstGeom>
          <a:ln w="7091">
            <a:solidFill>
              <a:srgbClr val="CCCCCC"/>
            </a:solidFill>
          </a:ln>
        </p:spPr>
        <p:txBody>
          <a:bodyPr vert="horz" wrap="square" lIns="0" tIns="3612" rIns="0" bIns="0" rtlCol="0">
            <a:spAutoFit/>
          </a:bodyPr>
          <a:lstStyle/>
          <a:p>
            <a:pPr>
              <a:lnSpc>
                <a:spcPct val="100000"/>
              </a:lnSpc>
              <a:spcBef>
                <a:spcPts val="28"/>
              </a:spcBef>
            </a:pPr>
            <a:endParaRPr sz="400" dirty="0">
              <a:latin typeface="Times New Roman"/>
              <a:cs typeface="Times New Roman"/>
            </a:endParaRPr>
          </a:p>
          <a:p>
            <a:pPr marL="44450">
              <a:lnSpc>
                <a:spcPct val="100000"/>
              </a:lnSpc>
            </a:pPr>
            <a:r>
              <a:rPr sz="500" spc="15" dirty="0">
                <a:latin typeface="Courier" charset="0"/>
                <a:cs typeface="Courier" charset="0"/>
              </a:rPr>
              <a:t>public void set(Object</a:t>
            </a:r>
            <a:r>
              <a:rPr sz="500" spc="-90" dirty="0">
                <a:latin typeface="Courier" charset="0"/>
                <a:cs typeface="Courier" charset="0"/>
              </a:rPr>
              <a:t> </a:t>
            </a:r>
            <a:r>
              <a:rPr sz="500" spc="15" dirty="0">
                <a:latin typeface="Courier" charset="0"/>
                <a:cs typeface="Courier" charset="0"/>
              </a:rPr>
              <a:t>element)</a:t>
            </a:r>
            <a:endParaRPr sz="500" dirty="0">
              <a:latin typeface="Courier" charset="0"/>
              <a:cs typeface="Courier" charset="0"/>
            </a:endParaRPr>
          </a:p>
          <a:p>
            <a:pPr marL="4445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165100" marR="3137535">
              <a:lnSpc>
                <a:spcPct val="148900"/>
              </a:lnSpc>
            </a:pPr>
            <a:r>
              <a:rPr sz="500" spc="15" dirty="0">
                <a:latin typeface="Courier" charset="0"/>
                <a:cs typeface="Courier" charset="0"/>
              </a:rPr>
              <a:t>if (!isAfterNext) { throw new IllegalStateException();</a:t>
            </a:r>
            <a:r>
              <a:rPr sz="500" spc="-85" dirty="0">
                <a:latin typeface="Courier" charset="0"/>
                <a:cs typeface="Courier" charset="0"/>
              </a:rPr>
              <a:t> </a:t>
            </a:r>
            <a:r>
              <a:rPr sz="500" spc="15" dirty="0">
                <a:latin typeface="Courier" charset="0"/>
                <a:cs typeface="Courier" charset="0"/>
              </a:rPr>
              <a:t>}  position.data =</a:t>
            </a:r>
            <a:r>
              <a:rPr sz="500" spc="-90" dirty="0">
                <a:latin typeface="Courier" charset="0"/>
                <a:cs typeface="Courier" charset="0"/>
              </a:rPr>
              <a:t> </a:t>
            </a:r>
            <a:r>
              <a:rPr sz="500" spc="15" dirty="0">
                <a:latin typeface="Courier" charset="0"/>
                <a:cs typeface="Courier" charset="0"/>
              </a:rPr>
              <a:t>element;</a:t>
            </a:r>
            <a:endParaRPr sz="500" dirty="0">
              <a:latin typeface="Courier" charset="0"/>
              <a:cs typeface="Courier" charset="0"/>
            </a:endParaRPr>
          </a:p>
          <a:p>
            <a:pPr marL="44450">
              <a:lnSpc>
                <a:spcPct val="100000"/>
              </a:lnSpc>
              <a:spcBef>
                <a:spcPts val="290"/>
              </a:spcBef>
            </a:pPr>
            <a:r>
              <a:rPr sz="500" spc="15" dirty="0">
                <a:latin typeface="Courier" charset="0"/>
                <a:cs typeface="Courier" charset="0"/>
              </a:rPr>
              <a:t>}</a:t>
            </a:r>
            <a:endParaRPr sz="500" dirty="0">
              <a:latin typeface="Courier" charset="0"/>
              <a:cs typeface="Courier" charset="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Efficiency </a:t>
            </a:r>
            <a:r>
              <a:rPr spc="105" dirty="0"/>
              <a:t>of </a:t>
            </a:r>
            <a:r>
              <a:rPr spc="90" dirty="0"/>
              <a:t>Linked List</a:t>
            </a:r>
            <a:r>
              <a:rPr spc="-155" dirty="0"/>
              <a:t> </a:t>
            </a:r>
            <a:r>
              <a:rPr spc="105" dirty="0"/>
              <a:t>Operations</a:t>
            </a:r>
          </a:p>
        </p:txBody>
      </p:sp>
      <p:sp>
        <p:nvSpPr>
          <p:cNvPr id="3" name="object 3"/>
          <p:cNvSpPr/>
          <p:nvPr/>
        </p:nvSpPr>
        <p:spPr>
          <a:xfrm>
            <a:off x="682467" y="879028"/>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403812"/>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txBox="1"/>
          <p:nvPr/>
        </p:nvSpPr>
        <p:spPr>
          <a:xfrm>
            <a:off x="808720" y="737041"/>
            <a:ext cx="5504815" cy="762635"/>
          </a:xfrm>
          <a:prstGeom prst="rect">
            <a:avLst/>
          </a:prstGeom>
        </p:spPr>
        <p:txBody>
          <a:bodyPr vert="horz" wrap="square" lIns="0" tIns="0" rIns="0" bIns="0" rtlCol="0">
            <a:spAutoFit/>
          </a:bodyPr>
          <a:lstStyle/>
          <a:p>
            <a:pPr marL="12700" marR="57785">
              <a:lnSpc>
                <a:spcPct val="115399"/>
              </a:lnSpc>
            </a:pPr>
            <a:r>
              <a:rPr sz="1250" dirty="0">
                <a:latin typeface="Arial"/>
                <a:cs typeface="Arial"/>
              </a:rPr>
              <a:t>To get the </a:t>
            </a:r>
            <a:r>
              <a:rPr sz="1250" i="1" spc="-5" dirty="0">
                <a:latin typeface="Arial"/>
                <a:cs typeface="Arial"/>
              </a:rPr>
              <a:t>k</a:t>
            </a:r>
            <a:r>
              <a:rPr sz="1575" spc="-7" baseline="23809" dirty="0">
                <a:latin typeface="Arial"/>
                <a:cs typeface="Arial"/>
              </a:rPr>
              <a:t>th </a:t>
            </a:r>
            <a:r>
              <a:rPr sz="1250" dirty="0">
                <a:latin typeface="Arial"/>
                <a:cs typeface="Arial"/>
              </a:rPr>
              <a:t>element of a linked list, you start at the beginning of the list</a:t>
            </a:r>
            <a:r>
              <a:rPr sz="1250" spc="-45" dirty="0">
                <a:latin typeface="Arial"/>
                <a:cs typeface="Arial"/>
              </a:rPr>
              <a:t> </a:t>
            </a:r>
            <a:r>
              <a:rPr sz="1250" dirty="0">
                <a:latin typeface="Arial"/>
                <a:cs typeface="Arial"/>
              </a:rPr>
              <a:t>and  advance the iterator </a:t>
            </a:r>
            <a:r>
              <a:rPr sz="1250" i="1" dirty="0">
                <a:latin typeface="Arial"/>
                <a:cs typeface="Arial"/>
              </a:rPr>
              <a:t>k</a:t>
            </a:r>
            <a:r>
              <a:rPr sz="1250" i="1" spc="-110" dirty="0">
                <a:latin typeface="Arial"/>
                <a:cs typeface="Arial"/>
              </a:rPr>
              <a:t> </a:t>
            </a:r>
            <a:r>
              <a:rPr sz="1250" dirty="0">
                <a:latin typeface="Arial"/>
                <a:cs typeface="Arial"/>
              </a:rPr>
              <a:t>times.</a:t>
            </a:r>
            <a:endParaRPr sz="1250">
              <a:latin typeface="Arial"/>
              <a:cs typeface="Arial"/>
            </a:endParaRPr>
          </a:p>
          <a:p>
            <a:pPr marL="12700">
              <a:lnSpc>
                <a:spcPct val="100000"/>
              </a:lnSpc>
              <a:spcBef>
                <a:spcPts val="900"/>
              </a:spcBef>
            </a:pPr>
            <a:r>
              <a:rPr sz="1250" dirty="0">
                <a:latin typeface="Arial"/>
                <a:cs typeface="Arial"/>
              </a:rPr>
              <a:t>To get to the </a:t>
            </a:r>
            <a:r>
              <a:rPr sz="1250" i="1" spc="-5" dirty="0">
                <a:latin typeface="Arial"/>
                <a:cs typeface="Arial"/>
              </a:rPr>
              <a:t>k</a:t>
            </a:r>
            <a:r>
              <a:rPr sz="1575" spc="-7" baseline="23809" dirty="0">
                <a:latin typeface="Arial"/>
                <a:cs typeface="Arial"/>
              </a:rPr>
              <a:t>th </a:t>
            </a:r>
            <a:r>
              <a:rPr sz="1250" dirty="0">
                <a:latin typeface="Arial"/>
                <a:cs typeface="Arial"/>
              </a:rPr>
              <a:t>node of a linked list, one must skip over the preceding</a:t>
            </a:r>
            <a:r>
              <a:rPr sz="1250" spc="-45" dirty="0">
                <a:latin typeface="Arial"/>
                <a:cs typeface="Arial"/>
              </a:rPr>
              <a:t> </a:t>
            </a:r>
            <a:r>
              <a:rPr sz="1250" dirty="0">
                <a:latin typeface="Arial"/>
                <a:cs typeface="Arial"/>
              </a:rPr>
              <a:t>nodes.</a:t>
            </a:r>
            <a:endParaRPr sz="1250">
              <a:latin typeface="Arial"/>
              <a:cs typeface="Arial"/>
            </a:endParaRPr>
          </a:p>
        </p:txBody>
      </p:sp>
      <p:sp>
        <p:nvSpPr>
          <p:cNvPr id="6" name="object 6"/>
          <p:cNvSpPr/>
          <p:nvPr/>
        </p:nvSpPr>
        <p:spPr>
          <a:xfrm>
            <a:off x="824331" y="1512265"/>
            <a:ext cx="1241106" cy="215597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Efficiency </a:t>
            </a:r>
            <a:r>
              <a:rPr spc="105" dirty="0"/>
              <a:t>of </a:t>
            </a:r>
            <a:r>
              <a:rPr spc="90" dirty="0"/>
              <a:t>Linked List</a:t>
            </a:r>
            <a:r>
              <a:rPr spc="-155" dirty="0"/>
              <a:t> </a:t>
            </a:r>
            <a:r>
              <a:rPr spc="105" dirty="0"/>
              <a:t>Operations</a:t>
            </a:r>
          </a:p>
        </p:txBody>
      </p:sp>
      <p:sp>
        <p:nvSpPr>
          <p:cNvPr id="3" name="object 3"/>
          <p:cNvSpPr/>
          <p:nvPr/>
        </p:nvSpPr>
        <p:spPr>
          <a:xfrm>
            <a:off x="682467" y="829076"/>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304218"/>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txBox="1"/>
          <p:nvPr/>
        </p:nvSpPr>
        <p:spPr>
          <a:xfrm>
            <a:off x="808720" y="687090"/>
            <a:ext cx="5412105" cy="932815"/>
          </a:xfrm>
          <a:prstGeom prst="rect">
            <a:avLst/>
          </a:prstGeom>
        </p:spPr>
        <p:txBody>
          <a:bodyPr vert="horz" wrap="square" lIns="0" tIns="0" rIns="0" bIns="0" rtlCol="0">
            <a:spAutoFit/>
          </a:bodyPr>
          <a:lstStyle/>
          <a:p>
            <a:pPr marL="12700" marR="5080">
              <a:lnSpc>
                <a:spcPct val="115399"/>
              </a:lnSpc>
            </a:pPr>
            <a:r>
              <a:rPr sz="1250" dirty="0">
                <a:latin typeface="Arial"/>
                <a:cs typeface="Arial"/>
              </a:rPr>
              <a:t>When adding or removing an element, we update a couple of references in</a:t>
            </a:r>
            <a:r>
              <a:rPr sz="1250" spc="-100" dirty="0">
                <a:latin typeface="Arial"/>
                <a:cs typeface="Arial"/>
              </a:rPr>
              <a:t> </a:t>
            </a:r>
            <a:r>
              <a:rPr sz="1250" dirty="0">
                <a:latin typeface="Arial"/>
                <a:cs typeface="Arial"/>
              </a:rPr>
              <a:t>a  constant number of</a:t>
            </a:r>
            <a:r>
              <a:rPr sz="1250" spc="-100" dirty="0">
                <a:latin typeface="Arial"/>
                <a:cs typeface="Arial"/>
              </a:rPr>
              <a:t> </a:t>
            </a:r>
            <a:r>
              <a:rPr sz="1250" dirty="0">
                <a:latin typeface="Arial"/>
                <a:cs typeface="Arial"/>
              </a:rPr>
              <a:t>steps.</a:t>
            </a:r>
            <a:endParaRPr sz="1250">
              <a:latin typeface="Arial"/>
              <a:cs typeface="Arial"/>
            </a:endParaRPr>
          </a:p>
          <a:p>
            <a:pPr marL="12700" marR="69215">
              <a:lnSpc>
                <a:spcPct val="115399"/>
              </a:lnSpc>
              <a:spcBef>
                <a:spcPts val="280"/>
              </a:spcBef>
            </a:pPr>
            <a:r>
              <a:rPr sz="1250" b="1" dirty="0">
                <a:latin typeface="Arial"/>
                <a:cs typeface="Arial"/>
              </a:rPr>
              <a:t>Adding and removing an element at the iterator position in a linked</a:t>
            </a:r>
            <a:r>
              <a:rPr sz="1250" b="1" spc="-100" dirty="0">
                <a:latin typeface="Arial"/>
                <a:cs typeface="Arial"/>
              </a:rPr>
              <a:t> </a:t>
            </a:r>
            <a:r>
              <a:rPr sz="1250" b="1" dirty="0">
                <a:latin typeface="Arial"/>
                <a:cs typeface="Arial"/>
              </a:rPr>
              <a:t>list  takes </a:t>
            </a:r>
            <a:r>
              <a:rPr sz="1250" b="1" i="1" dirty="0">
                <a:latin typeface="Arial"/>
                <a:cs typeface="Arial"/>
              </a:rPr>
              <a:t>O</a:t>
            </a:r>
            <a:r>
              <a:rPr sz="1250" b="1" dirty="0">
                <a:latin typeface="Arial"/>
                <a:cs typeface="Arial"/>
              </a:rPr>
              <a:t>(1)</a:t>
            </a:r>
            <a:r>
              <a:rPr sz="1250" b="1" spc="-105" dirty="0">
                <a:latin typeface="Arial"/>
                <a:cs typeface="Arial"/>
              </a:rPr>
              <a:t> </a:t>
            </a:r>
            <a:r>
              <a:rPr sz="1250" b="1" dirty="0">
                <a:latin typeface="Arial"/>
                <a:cs typeface="Arial"/>
              </a:rPr>
              <a:t>time.</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3183" y="582678"/>
            <a:ext cx="5581650" cy="0"/>
          </a:xfrm>
          <a:custGeom>
            <a:avLst/>
            <a:gdLst/>
            <a:ahLst/>
            <a:cxnLst/>
            <a:rect l="l" t="t" r="r" b="b"/>
            <a:pathLst>
              <a:path w="5581650">
                <a:moveTo>
                  <a:pt x="0" y="0"/>
                </a:moveTo>
                <a:lnTo>
                  <a:pt x="5581151" y="0"/>
                </a:lnTo>
              </a:path>
            </a:pathLst>
          </a:custGeom>
          <a:ln w="56733">
            <a:solidFill>
              <a:srgbClr val="FFDF6A"/>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0" dirty="0"/>
              <a:t>Chapter</a:t>
            </a:r>
            <a:r>
              <a:rPr spc="-50" dirty="0"/>
              <a:t> </a:t>
            </a:r>
            <a:r>
              <a:rPr spc="130" dirty="0"/>
              <a:t>Goals</a:t>
            </a:r>
          </a:p>
        </p:txBody>
      </p:sp>
      <p:sp>
        <p:nvSpPr>
          <p:cNvPr id="4" name="object 4"/>
          <p:cNvSpPr/>
          <p:nvPr/>
        </p:nvSpPr>
        <p:spPr>
          <a:xfrm>
            <a:off x="717950" y="739216"/>
            <a:ext cx="3056661" cy="21488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2467" y="3139228"/>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p:nvPr/>
        </p:nvSpPr>
        <p:spPr>
          <a:xfrm>
            <a:off x="682467" y="3401620"/>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7" name="object 7"/>
          <p:cNvSpPr/>
          <p:nvPr/>
        </p:nvSpPr>
        <p:spPr>
          <a:xfrm>
            <a:off x="682467" y="3656921"/>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8" name="object 8"/>
          <p:cNvSpPr/>
          <p:nvPr/>
        </p:nvSpPr>
        <p:spPr>
          <a:xfrm>
            <a:off x="682467" y="3919313"/>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9" name="object 9"/>
          <p:cNvSpPr txBox="1"/>
          <p:nvPr/>
        </p:nvSpPr>
        <p:spPr>
          <a:xfrm>
            <a:off x="808720" y="3026575"/>
            <a:ext cx="5182870" cy="988060"/>
          </a:xfrm>
          <a:prstGeom prst="rect">
            <a:avLst/>
          </a:prstGeom>
        </p:spPr>
        <p:txBody>
          <a:bodyPr vert="horz" wrap="square" lIns="0" tIns="0" rIns="0" bIns="0" rtlCol="0">
            <a:spAutoFit/>
          </a:bodyPr>
          <a:lstStyle/>
          <a:p>
            <a:pPr marL="12700">
              <a:lnSpc>
                <a:spcPct val="100000"/>
              </a:lnSpc>
            </a:pPr>
            <a:r>
              <a:rPr sz="1250" dirty="0">
                <a:latin typeface="Arial"/>
                <a:cs typeface="Arial"/>
              </a:rPr>
              <a:t>To understand the implementation of linked lists and array</a:t>
            </a:r>
            <a:r>
              <a:rPr sz="1250" spc="-100" dirty="0">
                <a:latin typeface="Arial"/>
                <a:cs typeface="Arial"/>
              </a:rPr>
              <a:t> </a:t>
            </a:r>
            <a:r>
              <a:rPr sz="1250" dirty="0">
                <a:latin typeface="Arial"/>
                <a:cs typeface="Arial"/>
              </a:rPr>
              <a:t>lists</a:t>
            </a:r>
            <a:endParaRPr sz="1250">
              <a:latin typeface="Arial"/>
              <a:cs typeface="Arial"/>
            </a:endParaRPr>
          </a:p>
          <a:p>
            <a:pPr marL="12700" marR="243204">
              <a:lnSpc>
                <a:spcPct val="134000"/>
              </a:lnSpc>
              <a:spcBef>
                <a:spcPts val="55"/>
              </a:spcBef>
            </a:pPr>
            <a:r>
              <a:rPr sz="1250" dirty="0">
                <a:latin typeface="Arial"/>
                <a:cs typeface="Arial"/>
              </a:rPr>
              <a:t>To analyze the efficiency of fundamental operations of lists and</a:t>
            </a:r>
            <a:r>
              <a:rPr sz="1250" spc="-100" dirty="0">
                <a:latin typeface="Arial"/>
                <a:cs typeface="Arial"/>
              </a:rPr>
              <a:t> </a:t>
            </a:r>
            <a:r>
              <a:rPr sz="1250" dirty="0">
                <a:latin typeface="Arial"/>
                <a:cs typeface="Arial"/>
              </a:rPr>
              <a:t>arrays  To implement the stack and queue data</a:t>
            </a:r>
            <a:r>
              <a:rPr sz="1250" spc="-100" dirty="0">
                <a:latin typeface="Arial"/>
                <a:cs typeface="Arial"/>
              </a:rPr>
              <a:t> </a:t>
            </a:r>
            <a:r>
              <a:rPr sz="1250" dirty="0">
                <a:latin typeface="Arial"/>
                <a:cs typeface="Arial"/>
              </a:rPr>
              <a:t>types</a:t>
            </a:r>
            <a:endParaRPr sz="1250">
              <a:latin typeface="Arial"/>
              <a:cs typeface="Arial"/>
            </a:endParaRPr>
          </a:p>
          <a:p>
            <a:pPr marL="12700">
              <a:lnSpc>
                <a:spcPct val="100000"/>
              </a:lnSpc>
              <a:spcBef>
                <a:spcPts val="565"/>
              </a:spcBef>
            </a:pPr>
            <a:r>
              <a:rPr sz="1250" dirty="0">
                <a:latin typeface="Arial"/>
                <a:cs typeface="Arial"/>
              </a:rPr>
              <a:t>To implement a hash table and understand the efficiency of its</a:t>
            </a:r>
            <a:r>
              <a:rPr sz="1250" spc="-100" dirty="0">
                <a:latin typeface="Arial"/>
                <a:cs typeface="Arial"/>
              </a:rPr>
              <a:t> </a:t>
            </a:r>
            <a:r>
              <a:rPr sz="1250" dirty="0">
                <a:latin typeface="Arial"/>
                <a:cs typeface="Arial"/>
              </a:rPr>
              <a:t>operations</a:t>
            </a:r>
            <a:endParaRPr sz="1250">
              <a:latin typeface="Arial"/>
              <a:cs typeface="Aria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Efficiency </a:t>
            </a:r>
            <a:r>
              <a:rPr spc="105" dirty="0"/>
              <a:t>of </a:t>
            </a:r>
            <a:r>
              <a:rPr spc="90" dirty="0"/>
              <a:t>Linked List</a:t>
            </a:r>
            <a:r>
              <a:rPr spc="-155" dirty="0"/>
              <a:t> </a:t>
            </a:r>
            <a:r>
              <a:rPr spc="105" dirty="0"/>
              <a:t>Operations</a:t>
            </a:r>
          </a:p>
        </p:txBody>
      </p:sp>
      <p:sp>
        <p:nvSpPr>
          <p:cNvPr id="3" name="object 3"/>
          <p:cNvSpPr/>
          <p:nvPr/>
        </p:nvSpPr>
        <p:spPr>
          <a:xfrm>
            <a:off x="682467" y="828893"/>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545152"/>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814636"/>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txBox="1"/>
          <p:nvPr/>
        </p:nvSpPr>
        <p:spPr>
          <a:xfrm>
            <a:off x="808720" y="716244"/>
            <a:ext cx="4970145" cy="1433830"/>
          </a:xfrm>
          <a:prstGeom prst="rect">
            <a:avLst/>
          </a:prstGeom>
        </p:spPr>
        <p:txBody>
          <a:bodyPr vert="horz" wrap="square" lIns="0" tIns="0" rIns="0" bIns="0" rtlCol="0">
            <a:spAutoFit/>
          </a:bodyPr>
          <a:lstStyle/>
          <a:p>
            <a:pPr marL="12700">
              <a:lnSpc>
                <a:spcPct val="100000"/>
              </a:lnSpc>
            </a:pPr>
            <a:r>
              <a:rPr sz="1250" dirty="0">
                <a:latin typeface="Arial"/>
                <a:cs typeface="Arial"/>
              </a:rPr>
              <a:t>To add an element at the end of the</a:t>
            </a:r>
            <a:r>
              <a:rPr sz="1250" spc="-100" dirty="0">
                <a:latin typeface="Arial"/>
                <a:cs typeface="Arial"/>
              </a:rPr>
              <a:t> </a:t>
            </a:r>
            <a:r>
              <a:rPr sz="1250" dirty="0">
                <a:latin typeface="Arial"/>
                <a:cs typeface="Arial"/>
              </a:rPr>
              <a:t>list</a:t>
            </a:r>
          </a:p>
          <a:p>
            <a:pPr marL="298450" marR="2563495">
              <a:lnSpc>
                <a:spcPct val="132300"/>
              </a:lnSpc>
              <a:spcBef>
                <a:spcPts val="385"/>
              </a:spcBef>
            </a:pPr>
            <a:r>
              <a:rPr sz="950" dirty="0">
                <a:latin typeface="Arial"/>
                <a:cs typeface="Arial"/>
              </a:rPr>
              <a:t>Must get to the end - an O(n) operation  Add the element O(1)</a:t>
            </a:r>
            <a:r>
              <a:rPr sz="950" spc="-20" dirty="0">
                <a:latin typeface="Arial"/>
                <a:cs typeface="Arial"/>
              </a:rPr>
              <a:t> </a:t>
            </a:r>
            <a:r>
              <a:rPr sz="950" dirty="0">
                <a:latin typeface="Arial"/>
                <a:cs typeface="Arial"/>
              </a:rPr>
              <a:t>operation</a:t>
            </a:r>
          </a:p>
          <a:p>
            <a:pPr marL="12700" marR="5080">
              <a:lnSpc>
                <a:spcPct val="141500"/>
              </a:lnSpc>
              <a:spcBef>
                <a:spcPts val="114"/>
              </a:spcBef>
            </a:pPr>
            <a:r>
              <a:rPr sz="1250" dirty="0">
                <a:latin typeface="Arial"/>
                <a:cs typeface="Arial"/>
              </a:rPr>
              <a:t>Adding to the end of a linked list in our implementation takes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a:t>
            </a:r>
            <a:r>
              <a:rPr sz="1250" spc="-95" dirty="0">
                <a:latin typeface="Arial"/>
                <a:cs typeface="Arial"/>
              </a:rPr>
              <a:t> </a:t>
            </a:r>
            <a:r>
              <a:rPr sz="1250" dirty="0">
                <a:latin typeface="Arial"/>
                <a:cs typeface="Arial"/>
              </a:rPr>
              <a:t>time  If the linked list keeps a reference to </a:t>
            </a:r>
            <a:r>
              <a:rPr sz="1250" dirty="0">
                <a:latin typeface="Courier" charset="0"/>
                <a:cs typeface="Courier" charset="0"/>
              </a:rPr>
              <a:t>last</a:t>
            </a:r>
            <a:r>
              <a:rPr sz="1250" spc="-525" dirty="0">
                <a:latin typeface="Courier" charset="0"/>
                <a:cs typeface="Courier" charset="0"/>
              </a:rPr>
              <a:t> </a:t>
            </a:r>
            <a:r>
              <a:rPr sz="1250" dirty="0">
                <a:latin typeface="Arial"/>
                <a:cs typeface="Arial"/>
              </a:rPr>
              <a:t>as well as </a:t>
            </a:r>
            <a:r>
              <a:rPr sz="1250" dirty="0">
                <a:latin typeface="Courier" charset="0"/>
                <a:cs typeface="Courier" charset="0"/>
              </a:rPr>
              <a:t>first</a:t>
            </a:r>
          </a:p>
          <a:p>
            <a:pPr marL="298450">
              <a:lnSpc>
                <a:spcPct val="100000"/>
              </a:lnSpc>
              <a:spcBef>
                <a:spcPts val="755"/>
              </a:spcBef>
            </a:pPr>
            <a:r>
              <a:rPr sz="950" dirty="0">
                <a:latin typeface="Arial"/>
                <a:cs typeface="Arial"/>
              </a:rPr>
              <a:t>The time is reduced to constant time: </a:t>
            </a:r>
            <a:r>
              <a:rPr sz="950" i="1" dirty="0">
                <a:latin typeface="Arial"/>
                <a:cs typeface="Arial"/>
              </a:rPr>
              <a:t>O</a:t>
            </a:r>
            <a:r>
              <a:rPr sz="950" dirty="0">
                <a:latin typeface="Arial"/>
                <a:cs typeface="Arial"/>
              </a:rPr>
              <a:t>(1)</a:t>
            </a:r>
          </a:p>
        </p:txBody>
      </p:sp>
      <p:sp>
        <p:nvSpPr>
          <p:cNvPr id="7" name="object 7"/>
          <p:cNvSpPr txBox="1"/>
          <p:nvPr/>
        </p:nvSpPr>
        <p:spPr>
          <a:xfrm>
            <a:off x="827846" y="2225954"/>
            <a:ext cx="5567045" cy="739305"/>
          </a:xfrm>
          <a:prstGeom prst="rect">
            <a:avLst/>
          </a:prstGeom>
          <a:ln w="7091">
            <a:solidFill>
              <a:srgbClr val="CCCCCC"/>
            </a:solidFill>
          </a:ln>
        </p:spPr>
        <p:txBody>
          <a:bodyPr vert="horz" wrap="square" lIns="0" tIns="46355" rIns="0" bIns="0" rtlCol="0">
            <a:spAutoFit/>
          </a:bodyPr>
          <a:lstStyle/>
          <a:p>
            <a:pPr marL="44450">
              <a:lnSpc>
                <a:spcPts val="894"/>
              </a:lnSpc>
              <a:spcBef>
                <a:spcPts val="365"/>
              </a:spcBef>
            </a:pPr>
            <a:r>
              <a:rPr sz="750" dirty="0">
                <a:latin typeface="Courier" charset="0"/>
                <a:cs typeface="Courier" charset="0"/>
              </a:rPr>
              <a:t>public class</a:t>
            </a:r>
            <a:r>
              <a:rPr sz="750" spc="-105" dirty="0">
                <a:latin typeface="Courier" charset="0"/>
                <a:cs typeface="Courier" charset="0"/>
              </a:rPr>
              <a:t> </a:t>
            </a:r>
            <a:r>
              <a:rPr sz="750" dirty="0">
                <a:latin typeface="Courier" charset="0"/>
                <a:cs typeface="Courier" charset="0"/>
              </a:rPr>
              <a:t>LinkedList</a:t>
            </a:r>
          </a:p>
          <a:p>
            <a:pPr marL="44450">
              <a:lnSpc>
                <a:spcPts val="894"/>
              </a:lnSpc>
            </a:pPr>
            <a:r>
              <a:rPr sz="750" dirty="0">
                <a:latin typeface="Courier" charset="0"/>
                <a:cs typeface="Courier" charset="0"/>
              </a:rPr>
              <a:t>{</a:t>
            </a:r>
          </a:p>
          <a:p>
            <a:pPr marL="216535" marR="4243705">
              <a:lnSpc>
                <a:spcPts val="890"/>
              </a:lnSpc>
              <a:spcBef>
                <a:spcPts val="35"/>
              </a:spcBef>
            </a:pPr>
            <a:r>
              <a:rPr sz="750" dirty="0">
                <a:latin typeface="Courier" charset="0"/>
                <a:cs typeface="Courier" charset="0"/>
              </a:rPr>
              <a:t>private Node</a:t>
            </a:r>
            <a:r>
              <a:rPr sz="750" spc="-95" dirty="0">
                <a:latin typeface="Courier" charset="0"/>
                <a:cs typeface="Courier" charset="0"/>
              </a:rPr>
              <a:t> </a:t>
            </a:r>
            <a:r>
              <a:rPr sz="750" dirty="0">
                <a:latin typeface="Courier" charset="0"/>
                <a:cs typeface="Courier" charset="0"/>
              </a:rPr>
              <a:t>first;  private Node</a:t>
            </a:r>
            <a:r>
              <a:rPr sz="750" spc="-100" dirty="0">
                <a:latin typeface="Courier" charset="0"/>
                <a:cs typeface="Courier" charset="0"/>
              </a:rPr>
              <a:t> </a:t>
            </a:r>
            <a:r>
              <a:rPr sz="750" dirty="0">
                <a:latin typeface="Courier" charset="0"/>
                <a:cs typeface="Courier" charset="0"/>
              </a:rPr>
              <a:t>last;</a:t>
            </a:r>
          </a:p>
          <a:p>
            <a:pPr marL="216535">
              <a:lnSpc>
                <a:spcPts val="860"/>
              </a:lnSpc>
            </a:pPr>
            <a:r>
              <a:rPr sz="750" dirty="0">
                <a:latin typeface="Courier" charset="0"/>
                <a:cs typeface="Courier" charset="0"/>
              </a:rPr>
              <a:t>. .</a:t>
            </a:r>
            <a:r>
              <a:rPr sz="750" spc="-100" dirty="0">
                <a:latin typeface="Courier" charset="0"/>
                <a:cs typeface="Courier" charset="0"/>
              </a:rPr>
              <a:t> </a:t>
            </a:r>
            <a:r>
              <a:rPr sz="750" dirty="0">
                <a:latin typeface="Courier" charset="0"/>
                <a:cs typeface="Courier" charset="0"/>
              </a:rPr>
              <a:t>.</a:t>
            </a:r>
          </a:p>
          <a:p>
            <a:pPr marL="44450">
              <a:lnSpc>
                <a:spcPts val="894"/>
              </a:lnSpc>
            </a:pPr>
            <a:r>
              <a:rPr sz="750" dirty="0">
                <a:latin typeface="Courier" charset="0"/>
                <a:cs typeface="Courier" charset="0"/>
              </a:rPr>
              <a:t>}</a:t>
            </a:r>
          </a:p>
        </p:txBody>
      </p:sp>
      <p:sp>
        <p:nvSpPr>
          <p:cNvPr id="8" name="object 8"/>
          <p:cNvSpPr/>
          <p:nvPr/>
        </p:nvSpPr>
        <p:spPr>
          <a:xfrm>
            <a:off x="682467" y="3176239"/>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9" name="object 9"/>
          <p:cNvSpPr txBox="1"/>
          <p:nvPr/>
        </p:nvSpPr>
        <p:spPr>
          <a:xfrm>
            <a:off x="808720" y="3063590"/>
            <a:ext cx="4694555" cy="208279"/>
          </a:xfrm>
          <a:prstGeom prst="rect">
            <a:avLst/>
          </a:prstGeom>
        </p:spPr>
        <p:txBody>
          <a:bodyPr vert="horz" wrap="square" lIns="0" tIns="0" rIns="0" bIns="0" rtlCol="0">
            <a:spAutoFit/>
          </a:bodyPr>
          <a:lstStyle/>
          <a:p>
            <a:pPr marL="12700">
              <a:lnSpc>
                <a:spcPct val="100000"/>
              </a:lnSpc>
            </a:pPr>
            <a:r>
              <a:rPr sz="1250" b="1" dirty="0">
                <a:latin typeface="Arial"/>
                <a:cs typeface="Arial"/>
              </a:rPr>
              <a:t>We will conclude that adding to the end of a linked list is</a:t>
            </a:r>
            <a:r>
              <a:rPr sz="1250" b="1" spc="-105" dirty="0">
                <a:latin typeface="Arial"/>
                <a:cs typeface="Arial"/>
              </a:rPr>
              <a:t> </a:t>
            </a:r>
            <a:r>
              <a:rPr sz="1250" b="1" i="1" dirty="0">
                <a:latin typeface="Arial"/>
                <a:cs typeface="Arial"/>
              </a:rPr>
              <a:t>O</a:t>
            </a:r>
            <a:r>
              <a:rPr sz="1250" b="1" dirty="0">
                <a:latin typeface="Arial"/>
                <a:cs typeface="Arial"/>
              </a:rPr>
              <a:t>(1).</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Efficiency </a:t>
            </a:r>
            <a:r>
              <a:rPr spc="105" dirty="0"/>
              <a:t>of </a:t>
            </a:r>
            <a:r>
              <a:rPr spc="90" dirty="0"/>
              <a:t>Linked List</a:t>
            </a:r>
            <a:r>
              <a:rPr spc="-155" dirty="0"/>
              <a:t> </a:t>
            </a:r>
            <a:r>
              <a:rPr spc="105" dirty="0"/>
              <a:t>Operations</a:t>
            </a:r>
          </a:p>
        </p:txBody>
      </p:sp>
      <p:sp>
        <p:nvSpPr>
          <p:cNvPr id="3" name="object 3"/>
          <p:cNvSpPr/>
          <p:nvPr/>
        </p:nvSpPr>
        <p:spPr>
          <a:xfrm>
            <a:off x="682467" y="828583"/>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551934"/>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txBox="1"/>
          <p:nvPr/>
        </p:nvSpPr>
        <p:spPr>
          <a:xfrm>
            <a:off x="808720" y="715934"/>
            <a:ext cx="5088255" cy="931544"/>
          </a:xfrm>
          <a:prstGeom prst="rect">
            <a:avLst/>
          </a:prstGeom>
        </p:spPr>
        <p:txBody>
          <a:bodyPr vert="horz" wrap="square" lIns="0" tIns="0" rIns="0" bIns="0" rtlCol="0">
            <a:spAutoFit/>
          </a:bodyPr>
          <a:lstStyle/>
          <a:p>
            <a:pPr marL="12700">
              <a:lnSpc>
                <a:spcPct val="100000"/>
              </a:lnSpc>
            </a:pPr>
            <a:r>
              <a:rPr sz="1250" dirty="0">
                <a:latin typeface="Arial"/>
                <a:cs typeface="Arial"/>
              </a:rPr>
              <a:t>To remove an element from the end of the</a:t>
            </a:r>
            <a:r>
              <a:rPr sz="1250" spc="-100" dirty="0">
                <a:latin typeface="Arial"/>
                <a:cs typeface="Arial"/>
              </a:rPr>
              <a:t> </a:t>
            </a:r>
            <a:r>
              <a:rPr sz="1250" dirty="0">
                <a:latin typeface="Arial"/>
                <a:cs typeface="Arial"/>
              </a:rPr>
              <a:t>list:</a:t>
            </a:r>
          </a:p>
          <a:p>
            <a:pPr marL="298450" marR="5080">
              <a:lnSpc>
                <a:spcPct val="132300"/>
              </a:lnSpc>
              <a:spcBef>
                <a:spcPts val="440"/>
              </a:spcBef>
            </a:pPr>
            <a:r>
              <a:rPr sz="950" dirty="0">
                <a:latin typeface="Arial"/>
                <a:cs typeface="Arial"/>
              </a:rPr>
              <a:t>Need a reference to the next-to-last element so that we can set its </a:t>
            </a:r>
            <a:r>
              <a:rPr sz="950" dirty="0">
                <a:latin typeface="Courier" charset="0"/>
                <a:cs typeface="Courier" charset="0"/>
              </a:rPr>
              <a:t>next</a:t>
            </a:r>
            <a:r>
              <a:rPr sz="950" spc="-185" dirty="0">
                <a:latin typeface="Courier" charset="0"/>
                <a:cs typeface="Courier" charset="0"/>
              </a:rPr>
              <a:t> </a:t>
            </a:r>
            <a:r>
              <a:rPr sz="950" dirty="0">
                <a:latin typeface="Arial"/>
                <a:cs typeface="Arial"/>
              </a:rPr>
              <a:t>reference to null  Takes n-1</a:t>
            </a:r>
            <a:r>
              <a:rPr sz="950" spc="-50" dirty="0">
                <a:latin typeface="Arial"/>
                <a:cs typeface="Arial"/>
              </a:rPr>
              <a:t> </a:t>
            </a:r>
            <a:r>
              <a:rPr sz="950" dirty="0">
                <a:latin typeface="Arial"/>
                <a:cs typeface="Arial"/>
              </a:rPr>
              <a:t>iterations</a:t>
            </a:r>
          </a:p>
          <a:p>
            <a:pPr marL="12700">
              <a:lnSpc>
                <a:spcPct val="100000"/>
              </a:lnSpc>
              <a:spcBef>
                <a:spcPts val="735"/>
              </a:spcBef>
            </a:pPr>
            <a:r>
              <a:rPr sz="1250" dirty="0">
                <a:latin typeface="Arial"/>
                <a:cs typeface="Arial"/>
              </a:rPr>
              <a:t>Removing an element from the end of the list is</a:t>
            </a:r>
            <a:r>
              <a:rPr sz="1250" spc="-90" dirty="0">
                <a:latin typeface="Arial"/>
                <a:cs typeface="Arial"/>
              </a:rPr>
              <a:t>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a:t>
            </a:r>
            <a:endParaRPr sz="1250" dirty="0">
              <a:latin typeface="Arial"/>
              <a:cs typeface="Arial"/>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Efficiency </a:t>
            </a:r>
            <a:r>
              <a:rPr spc="105" dirty="0"/>
              <a:t>of </a:t>
            </a:r>
            <a:r>
              <a:rPr spc="90" dirty="0"/>
              <a:t>Linked List</a:t>
            </a:r>
            <a:r>
              <a:rPr spc="-155" dirty="0"/>
              <a:t> </a:t>
            </a:r>
            <a:r>
              <a:rPr spc="105" dirty="0"/>
              <a:t>Operations</a:t>
            </a:r>
          </a:p>
        </p:txBody>
      </p:sp>
      <p:sp>
        <p:nvSpPr>
          <p:cNvPr id="3" name="object 3"/>
          <p:cNvSpPr/>
          <p:nvPr/>
        </p:nvSpPr>
        <p:spPr>
          <a:xfrm>
            <a:off x="824331" y="717956"/>
            <a:ext cx="4964430" cy="271625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67504" y="3551915"/>
            <a:ext cx="4237355" cy="208279"/>
          </a:xfrm>
          <a:prstGeom prst="rect">
            <a:avLst/>
          </a:prstGeom>
        </p:spPr>
        <p:txBody>
          <a:bodyPr vert="horz" wrap="square" lIns="0" tIns="0" rIns="0" bIns="0" rtlCol="0">
            <a:spAutoFit/>
          </a:bodyPr>
          <a:lstStyle/>
          <a:p>
            <a:pPr marL="12700">
              <a:lnSpc>
                <a:spcPct val="100000"/>
              </a:lnSpc>
            </a:pPr>
            <a:r>
              <a:rPr sz="1250" b="1" dirty="0">
                <a:latin typeface="Arial"/>
                <a:cs typeface="Arial"/>
              </a:rPr>
              <a:t>Figure 5 </a:t>
            </a:r>
            <a:r>
              <a:rPr sz="1250" dirty="0">
                <a:latin typeface="Arial"/>
                <a:cs typeface="Arial"/>
              </a:rPr>
              <a:t>Removing the Last Element of a Singly-Linked</a:t>
            </a:r>
            <a:r>
              <a:rPr sz="1250" spc="-100" dirty="0">
                <a:latin typeface="Arial"/>
                <a:cs typeface="Arial"/>
              </a:rPr>
              <a:t> </a:t>
            </a:r>
            <a:r>
              <a:rPr sz="1250" dirty="0">
                <a:latin typeface="Arial"/>
                <a:cs typeface="Arial"/>
              </a:rPr>
              <a:t>List</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Efficiency </a:t>
            </a:r>
            <a:r>
              <a:rPr spc="105" dirty="0"/>
              <a:t>of </a:t>
            </a:r>
            <a:r>
              <a:rPr spc="90" dirty="0"/>
              <a:t>Linked List</a:t>
            </a:r>
            <a:r>
              <a:rPr spc="-155" dirty="0"/>
              <a:t> </a:t>
            </a:r>
            <a:r>
              <a:rPr spc="105" dirty="0"/>
              <a:t>Operations</a:t>
            </a:r>
          </a:p>
        </p:txBody>
      </p:sp>
      <p:sp>
        <p:nvSpPr>
          <p:cNvPr id="3" name="object 3"/>
          <p:cNvSpPr/>
          <p:nvPr/>
        </p:nvSpPr>
        <p:spPr>
          <a:xfrm>
            <a:off x="682467" y="827962"/>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txBox="1"/>
          <p:nvPr/>
        </p:nvSpPr>
        <p:spPr>
          <a:xfrm>
            <a:off x="808720" y="685977"/>
            <a:ext cx="5139055" cy="457200"/>
          </a:xfrm>
          <a:prstGeom prst="rect">
            <a:avLst/>
          </a:prstGeom>
        </p:spPr>
        <p:txBody>
          <a:bodyPr vert="horz" wrap="square" lIns="0" tIns="0" rIns="0" bIns="0" rtlCol="0">
            <a:spAutoFit/>
          </a:bodyPr>
          <a:lstStyle/>
          <a:p>
            <a:pPr marL="12700" marR="5080">
              <a:lnSpc>
                <a:spcPct val="115399"/>
              </a:lnSpc>
            </a:pPr>
            <a:r>
              <a:rPr sz="1250" dirty="0">
                <a:latin typeface="Arial"/>
                <a:cs typeface="Arial"/>
              </a:rPr>
              <a:t>In a doubly-linked list, each node has a reference to the previous node</a:t>
            </a:r>
            <a:r>
              <a:rPr sz="1250" spc="-100" dirty="0">
                <a:latin typeface="Arial"/>
                <a:cs typeface="Arial"/>
              </a:rPr>
              <a:t> </a:t>
            </a:r>
            <a:r>
              <a:rPr sz="1250" dirty="0">
                <a:latin typeface="Arial"/>
                <a:cs typeface="Arial"/>
              </a:rPr>
              <a:t>in  addition to the next</a:t>
            </a:r>
            <a:r>
              <a:rPr sz="1250" spc="-105" dirty="0">
                <a:latin typeface="Arial"/>
                <a:cs typeface="Arial"/>
              </a:rPr>
              <a:t> </a:t>
            </a:r>
            <a:r>
              <a:rPr sz="1250" dirty="0">
                <a:latin typeface="Arial"/>
                <a:cs typeface="Arial"/>
              </a:rPr>
              <a:t>one.</a:t>
            </a:r>
            <a:endParaRPr sz="1250">
              <a:latin typeface="Arial"/>
              <a:cs typeface="Arial"/>
            </a:endParaRPr>
          </a:p>
        </p:txBody>
      </p:sp>
      <p:sp>
        <p:nvSpPr>
          <p:cNvPr id="5" name="object 5"/>
          <p:cNvSpPr txBox="1"/>
          <p:nvPr/>
        </p:nvSpPr>
        <p:spPr>
          <a:xfrm>
            <a:off x="920038" y="1196730"/>
            <a:ext cx="5474970" cy="1241425"/>
          </a:xfrm>
          <a:prstGeom prst="rect">
            <a:avLst/>
          </a:prstGeom>
          <a:ln w="7091">
            <a:solidFill>
              <a:srgbClr val="CCCCCC"/>
            </a:solidFill>
          </a:ln>
        </p:spPr>
        <p:txBody>
          <a:bodyPr vert="horz" wrap="square" lIns="0" tIns="46355" rIns="0" bIns="0" rtlCol="0">
            <a:spAutoFit/>
          </a:bodyPr>
          <a:lstStyle/>
          <a:p>
            <a:pPr marL="47625">
              <a:lnSpc>
                <a:spcPts val="894"/>
              </a:lnSpc>
              <a:spcBef>
                <a:spcPts val="365"/>
              </a:spcBef>
            </a:pPr>
            <a:r>
              <a:rPr sz="750" dirty="0">
                <a:latin typeface="Courier" charset="0"/>
                <a:cs typeface="Courier" charset="0"/>
              </a:rPr>
              <a:t>public class</a:t>
            </a:r>
            <a:r>
              <a:rPr sz="750" spc="-105" dirty="0">
                <a:latin typeface="Courier" charset="0"/>
                <a:cs typeface="Courier" charset="0"/>
              </a:rPr>
              <a:t> </a:t>
            </a:r>
            <a:r>
              <a:rPr sz="750" dirty="0">
                <a:latin typeface="Courier" charset="0"/>
                <a:cs typeface="Courier" charset="0"/>
              </a:rPr>
              <a:t>LinkedList</a:t>
            </a:r>
          </a:p>
          <a:p>
            <a:pPr marL="47625">
              <a:lnSpc>
                <a:spcPts val="894"/>
              </a:lnSpc>
            </a:pPr>
            <a:r>
              <a:rPr sz="750" dirty="0">
                <a:latin typeface="Courier" charset="0"/>
                <a:cs typeface="Courier" charset="0"/>
              </a:rPr>
              <a:t>{</a:t>
            </a:r>
          </a:p>
          <a:p>
            <a:pPr marL="219710">
              <a:lnSpc>
                <a:spcPts val="894"/>
              </a:lnSpc>
            </a:pPr>
            <a:r>
              <a:rPr sz="750" dirty="0">
                <a:latin typeface="Courier" charset="0"/>
                <a:cs typeface="Courier" charset="0"/>
              </a:rPr>
              <a:t>. .</a:t>
            </a:r>
            <a:r>
              <a:rPr sz="750" spc="-100" dirty="0">
                <a:latin typeface="Courier" charset="0"/>
                <a:cs typeface="Courier" charset="0"/>
              </a:rPr>
              <a:t> </a:t>
            </a:r>
            <a:r>
              <a:rPr sz="750" dirty="0">
                <a:latin typeface="Courier" charset="0"/>
                <a:cs typeface="Courier" charset="0"/>
              </a:rPr>
              <a:t>.</a:t>
            </a:r>
          </a:p>
          <a:p>
            <a:pPr marL="219710">
              <a:lnSpc>
                <a:spcPts val="894"/>
              </a:lnSpc>
            </a:pPr>
            <a:r>
              <a:rPr sz="750" dirty="0">
                <a:latin typeface="Courier" charset="0"/>
                <a:cs typeface="Courier" charset="0"/>
              </a:rPr>
              <a:t>class</a:t>
            </a:r>
            <a:r>
              <a:rPr sz="750" spc="-100" dirty="0">
                <a:latin typeface="Courier" charset="0"/>
                <a:cs typeface="Courier" charset="0"/>
              </a:rPr>
              <a:t> </a:t>
            </a:r>
            <a:r>
              <a:rPr sz="750" dirty="0">
                <a:latin typeface="Courier" charset="0"/>
                <a:cs typeface="Courier" charset="0"/>
              </a:rPr>
              <a:t>Node</a:t>
            </a:r>
          </a:p>
          <a:p>
            <a:pPr marL="219710">
              <a:lnSpc>
                <a:spcPts val="894"/>
              </a:lnSpc>
            </a:pPr>
            <a:r>
              <a:rPr sz="750" dirty="0">
                <a:latin typeface="Courier" charset="0"/>
                <a:cs typeface="Courier" charset="0"/>
              </a:rPr>
              <a:t>{</a:t>
            </a:r>
          </a:p>
          <a:p>
            <a:pPr marL="392430" marR="3861435">
              <a:lnSpc>
                <a:spcPts val="890"/>
              </a:lnSpc>
              <a:spcBef>
                <a:spcPts val="35"/>
              </a:spcBef>
            </a:pPr>
            <a:r>
              <a:rPr sz="750" dirty="0">
                <a:latin typeface="Courier" charset="0"/>
                <a:cs typeface="Courier" charset="0"/>
              </a:rPr>
              <a:t>public Object data;  public Node next;  public Node</a:t>
            </a:r>
            <a:r>
              <a:rPr sz="750" spc="-100" dirty="0">
                <a:latin typeface="Courier" charset="0"/>
                <a:cs typeface="Courier" charset="0"/>
              </a:rPr>
              <a:t> </a:t>
            </a:r>
            <a:r>
              <a:rPr sz="750" dirty="0">
                <a:latin typeface="Courier" charset="0"/>
                <a:cs typeface="Courier" charset="0"/>
              </a:rPr>
              <a:t>previous;</a:t>
            </a:r>
          </a:p>
          <a:p>
            <a:pPr marL="219710">
              <a:lnSpc>
                <a:spcPts val="860"/>
              </a:lnSpc>
            </a:pPr>
            <a:r>
              <a:rPr sz="750" dirty="0">
                <a:latin typeface="Courier" charset="0"/>
                <a:cs typeface="Courier" charset="0"/>
              </a:rPr>
              <a:t>}</a:t>
            </a:r>
          </a:p>
          <a:p>
            <a:pPr marL="47625">
              <a:lnSpc>
                <a:spcPts val="894"/>
              </a:lnSpc>
            </a:pPr>
            <a:r>
              <a:rPr sz="750" dirty="0">
                <a:latin typeface="Courier" charset="0"/>
                <a:cs typeface="Courier" charset="0"/>
              </a:rPr>
              <a:t>}</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Efficiency </a:t>
            </a:r>
            <a:r>
              <a:rPr spc="105" dirty="0"/>
              <a:t>of </a:t>
            </a:r>
            <a:r>
              <a:rPr spc="90" dirty="0"/>
              <a:t>Linked List</a:t>
            </a:r>
            <a:r>
              <a:rPr spc="-155" dirty="0"/>
              <a:t> </a:t>
            </a:r>
            <a:r>
              <a:rPr spc="105" dirty="0"/>
              <a:t>Operations</a:t>
            </a:r>
          </a:p>
        </p:txBody>
      </p:sp>
      <p:sp>
        <p:nvSpPr>
          <p:cNvPr id="3" name="object 3"/>
          <p:cNvSpPr/>
          <p:nvPr/>
        </p:nvSpPr>
        <p:spPr>
          <a:xfrm>
            <a:off x="682467" y="828033"/>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txBox="1"/>
          <p:nvPr/>
        </p:nvSpPr>
        <p:spPr>
          <a:xfrm>
            <a:off x="808720" y="686048"/>
            <a:ext cx="5464810" cy="457200"/>
          </a:xfrm>
          <a:prstGeom prst="rect">
            <a:avLst/>
          </a:prstGeom>
        </p:spPr>
        <p:txBody>
          <a:bodyPr vert="horz" wrap="square" lIns="0" tIns="0" rIns="0" bIns="0" rtlCol="0">
            <a:spAutoFit/>
          </a:bodyPr>
          <a:lstStyle/>
          <a:p>
            <a:pPr marL="12700" marR="5080">
              <a:lnSpc>
                <a:spcPct val="115399"/>
              </a:lnSpc>
            </a:pPr>
            <a:r>
              <a:rPr sz="1250" dirty="0">
                <a:latin typeface="Arial"/>
                <a:cs typeface="Arial"/>
              </a:rPr>
              <a:t>In a doubly-linked list, removal of the last element takes a constant number</a:t>
            </a:r>
            <a:r>
              <a:rPr sz="1250" spc="-100" dirty="0">
                <a:latin typeface="Arial"/>
                <a:cs typeface="Arial"/>
              </a:rPr>
              <a:t> </a:t>
            </a:r>
            <a:r>
              <a:rPr sz="1250" dirty="0">
                <a:latin typeface="Arial"/>
                <a:cs typeface="Arial"/>
              </a:rPr>
              <a:t>of  steps.</a:t>
            </a:r>
            <a:endParaRPr sz="1250">
              <a:latin typeface="Arial"/>
              <a:cs typeface="Arial"/>
            </a:endParaRPr>
          </a:p>
        </p:txBody>
      </p:sp>
      <p:sp>
        <p:nvSpPr>
          <p:cNvPr id="5" name="object 5"/>
          <p:cNvSpPr/>
          <p:nvPr/>
        </p:nvSpPr>
        <p:spPr>
          <a:xfrm>
            <a:off x="2136355" y="1256946"/>
            <a:ext cx="113471" cy="113471"/>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27846" y="1196801"/>
            <a:ext cx="5567045" cy="317908"/>
          </a:xfrm>
          <a:prstGeom prst="rect">
            <a:avLst/>
          </a:prstGeom>
          <a:ln w="7091">
            <a:solidFill>
              <a:srgbClr val="CCCCCC"/>
            </a:solidFill>
          </a:ln>
        </p:spPr>
        <p:txBody>
          <a:bodyPr vert="horz" wrap="square" lIns="0" tIns="45085" rIns="0" bIns="0" rtlCol="0">
            <a:spAutoFit/>
          </a:bodyPr>
          <a:lstStyle/>
          <a:p>
            <a:pPr marL="44450" marR="4300855">
              <a:lnSpc>
                <a:spcPct val="117900"/>
              </a:lnSpc>
              <a:spcBef>
                <a:spcPts val="355"/>
              </a:spcBef>
            </a:pPr>
            <a:r>
              <a:rPr sz="750" dirty="0">
                <a:latin typeface="Courier" charset="0"/>
                <a:cs typeface="Courier" charset="0"/>
              </a:rPr>
              <a:t>last =</a:t>
            </a:r>
            <a:r>
              <a:rPr sz="750" spc="-95" dirty="0">
                <a:latin typeface="Courier" charset="0"/>
                <a:cs typeface="Courier" charset="0"/>
              </a:rPr>
              <a:t> </a:t>
            </a:r>
            <a:r>
              <a:rPr sz="750" dirty="0">
                <a:latin typeface="Courier" charset="0"/>
                <a:cs typeface="Courier" charset="0"/>
              </a:rPr>
              <a:t>last.previous;  last.next =</a:t>
            </a:r>
            <a:r>
              <a:rPr sz="750" spc="-100" dirty="0">
                <a:latin typeface="Courier" charset="0"/>
                <a:cs typeface="Courier" charset="0"/>
              </a:rPr>
              <a:t> </a:t>
            </a:r>
            <a:r>
              <a:rPr sz="750" dirty="0">
                <a:latin typeface="Courier" charset="0"/>
                <a:cs typeface="Courier" charset="0"/>
              </a:rPr>
              <a:t>null;</a:t>
            </a:r>
          </a:p>
        </p:txBody>
      </p:sp>
      <p:sp>
        <p:nvSpPr>
          <p:cNvPr id="7" name="object 7"/>
          <p:cNvSpPr/>
          <p:nvPr/>
        </p:nvSpPr>
        <p:spPr>
          <a:xfrm>
            <a:off x="1909406" y="1391693"/>
            <a:ext cx="113471" cy="11347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Efficiency </a:t>
            </a:r>
            <a:r>
              <a:rPr spc="105" dirty="0"/>
              <a:t>of </a:t>
            </a:r>
            <a:r>
              <a:rPr spc="90" dirty="0"/>
              <a:t>Linked List</a:t>
            </a:r>
            <a:r>
              <a:rPr spc="-155" dirty="0"/>
              <a:t> </a:t>
            </a:r>
            <a:r>
              <a:rPr spc="105" dirty="0"/>
              <a:t>Operations</a:t>
            </a:r>
          </a:p>
        </p:txBody>
      </p:sp>
      <p:sp>
        <p:nvSpPr>
          <p:cNvPr id="3" name="object 3"/>
          <p:cNvSpPr/>
          <p:nvPr/>
        </p:nvSpPr>
        <p:spPr>
          <a:xfrm>
            <a:off x="824331" y="717943"/>
            <a:ext cx="4964430" cy="259568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67504" y="3431570"/>
            <a:ext cx="4298950" cy="208279"/>
          </a:xfrm>
          <a:prstGeom prst="rect">
            <a:avLst/>
          </a:prstGeom>
        </p:spPr>
        <p:txBody>
          <a:bodyPr vert="horz" wrap="square" lIns="0" tIns="0" rIns="0" bIns="0" rtlCol="0">
            <a:spAutoFit/>
          </a:bodyPr>
          <a:lstStyle/>
          <a:p>
            <a:pPr marL="12700">
              <a:lnSpc>
                <a:spcPct val="100000"/>
              </a:lnSpc>
            </a:pPr>
            <a:r>
              <a:rPr sz="1250" b="1" dirty="0">
                <a:latin typeface="Arial"/>
                <a:cs typeface="Arial"/>
              </a:rPr>
              <a:t>Figure 6 </a:t>
            </a:r>
            <a:r>
              <a:rPr sz="1250" dirty="0">
                <a:latin typeface="Arial"/>
                <a:cs typeface="Arial"/>
              </a:rPr>
              <a:t>Removing the Last Element of a Doubly-Linked</a:t>
            </a:r>
            <a:r>
              <a:rPr sz="1250" spc="-100" dirty="0">
                <a:latin typeface="Arial"/>
                <a:cs typeface="Arial"/>
              </a:rPr>
              <a:t> </a:t>
            </a:r>
            <a:r>
              <a:rPr sz="1250" dirty="0">
                <a:latin typeface="Arial"/>
                <a:cs typeface="Arial"/>
              </a:rPr>
              <a:t>List</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Efficiency </a:t>
            </a:r>
            <a:r>
              <a:rPr spc="105" dirty="0"/>
              <a:t>of </a:t>
            </a:r>
            <a:r>
              <a:rPr spc="90" dirty="0"/>
              <a:t>Linked List</a:t>
            </a:r>
            <a:r>
              <a:rPr spc="-155" dirty="0"/>
              <a:t> </a:t>
            </a:r>
            <a:r>
              <a:rPr spc="105" dirty="0"/>
              <a:t>Operations</a:t>
            </a:r>
          </a:p>
        </p:txBody>
      </p:sp>
      <p:sp>
        <p:nvSpPr>
          <p:cNvPr id="3" name="object 3"/>
          <p:cNvSpPr/>
          <p:nvPr/>
        </p:nvSpPr>
        <p:spPr>
          <a:xfrm>
            <a:off x="717950" y="739228"/>
            <a:ext cx="3304882" cy="13120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70" dirty="0"/>
              <a:t>section_1/</a:t>
            </a:r>
            <a:r>
              <a:rPr spc="70" dirty="0">
                <a:solidFill>
                  <a:srgbClr val="000080"/>
                </a:solidFill>
                <a:hlinkClick r:id="rId2"/>
              </a:rPr>
              <a:t>LinkedList.java</a:t>
            </a:r>
          </a:p>
        </p:txBody>
      </p:sp>
      <p:sp>
        <p:nvSpPr>
          <p:cNvPr id="3" name="object 3"/>
          <p:cNvSpPr txBox="1"/>
          <p:nvPr/>
        </p:nvSpPr>
        <p:spPr>
          <a:xfrm>
            <a:off x="1069689" y="2146669"/>
            <a:ext cx="1631950" cy="791210"/>
          </a:xfrm>
          <a:prstGeom prst="rect">
            <a:avLst/>
          </a:prstGeom>
        </p:spPr>
        <p:txBody>
          <a:bodyPr vert="horz" wrap="square" lIns="0" tIns="0" rIns="0" bIns="0" rtlCol="0">
            <a:spAutoFit/>
          </a:bodyPr>
          <a:lstStyle/>
          <a:p>
            <a:pPr marL="12700">
              <a:lnSpc>
                <a:spcPts val="825"/>
              </a:lnSpc>
            </a:pPr>
            <a:r>
              <a:rPr sz="700" spc="15" dirty="0">
                <a:latin typeface="Courier New"/>
                <a:cs typeface="Courier New"/>
              </a:rPr>
              <a:t>/**</a:t>
            </a:r>
            <a:endParaRPr sz="700">
              <a:latin typeface="Courier New"/>
              <a:cs typeface="Courier New"/>
            </a:endParaRPr>
          </a:p>
          <a:p>
            <a:pPr marL="178435">
              <a:lnSpc>
                <a:spcPts val="1065"/>
              </a:lnSpc>
            </a:pPr>
            <a:r>
              <a:rPr sz="900" spc="-5" dirty="0">
                <a:solidFill>
                  <a:srgbClr val="0073FF"/>
                </a:solidFill>
                <a:latin typeface="Times New Roman"/>
                <a:cs typeface="Times New Roman"/>
              </a:rPr>
              <a:t>Constructs an empty linked</a:t>
            </a:r>
            <a:r>
              <a:rPr sz="900" spc="-45" dirty="0">
                <a:solidFill>
                  <a:srgbClr val="0073FF"/>
                </a:solidFill>
                <a:latin typeface="Times New Roman"/>
                <a:cs typeface="Times New Roman"/>
              </a:rPr>
              <a:t> </a:t>
            </a:r>
            <a:r>
              <a:rPr sz="900" spc="-5" dirty="0">
                <a:solidFill>
                  <a:srgbClr val="0073FF"/>
                </a:solidFill>
                <a:latin typeface="Times New Roman"/>
                <a:cs typeface="Times New Roman"/>
              </a:rPr>
              <a:t>list.</a:t>
            </a:r>
            <a:endParaRPr sz="900">
              <a:latin typeface="Times New Roman"/>
              <a:cs typeface="Times New Roman"/>
            </a:endParaRPr>
          </a:p>
          <a:p>
            <a:pPr marL="12700">
              <a:lnSpc>
                <a:spcPts val="840"/>
              </a:lnSpc>
              <a:spcBef>
                <a:spcPts val="10"/>
              </a:spcBef>
            </a:pPr>
            <a:r>
              <a:rPr sz="700" spc="15" dirty="0">
                <a:latin typeface="Courier New"/>
                <a:cs typeface="Courier New"/>
              </a:rPr>
              <a:t>*/</a:t>
            </a:r>
            <a:endParaRPr sz="700">
              <a:latin typeface="Courier New"/>
              <a:cs typeface="Courier New"/>
            </a:endParaRPr>
          </a:p>
          <a:p>
            <a:pPr marL="12700">
              <a:lnSpc>
                <a:spcPts val="840"/>
              </a:lnSpc>
            </a:pPr>
            <a:r>
              <a:rPr sz="700" spc="15" dirty="0">
                <a:solidFill>
                  <a:srgbClr val="CC0066"/>
                </a:solidFill>
                <a:latin typeface="Courier New"/>
                <a:cs typeface="Courier New"/>
              </a:rPr>
              <a:t>public</a:t>
            </a:r>
            <a:r>
              <a:rPr sz="700" spc="-80" dirty="0">
                <a:solidFill>
                  <a:srgbClr val="CC0066"/>
                </a:solidFill>
                <a:latin typeface="Courier New"/>
                <a:cs typeface="Courier New"/>
              </a:rPr>
              <a:t> </a:t>
            </a:r>
            <a:r>
              <a:rPr sz="700" spc="15" dirty="0">
                <a:latin typeface="Courier New"/>
                <a:cs typeface="Courier New"/>
              </a:rPr>
              <a:t>LinkedList()</a:t>
            </a:r>
            <a:endParaRPr sz="700">
              <a:latin typeface="Courier New"/>
              <a:cs typeface="Courier New"/>
            </a:endParaRPr>
          </a:p>
          <a:p>
            <a:pPr marL="12700">
              <a:lnSpc>
                <a:spcPts val="840"/>
              </a:lnSpc>
            </a:pPr>
            <a:r>
              <a:rPr sz="700" spc="15" dirty="0">
                <a:latin typeface="Courier New"/>
                <a:cs typeface="Courier New"/>
              </a:rPr>
              <a:t>{</a:t>
            </a:r>
            <a:endParaRPr sz="700">
              <a:latin typeface="Courier New"/>
              <a:cs typeface="Courier New"/>
            </a:endParaRPr>
          </a:p>
          <a:p>
            <a:pPr marL="178435">
              <a:lnSpc>
                <a:spcPts val="840"/>
              </a:lnSpc>
            </a:pPr>
            <a:r>
              <a:rPr sz="700" spc="15" dirty="0">
                <a:latin typeface="Courier New"/>
                <a:cs typeface="Courier New"/>
              </a:rPr>
              <a:t>first =</a:t>
            </a:r>
            <a:r>
              <a:rPr sz="700" spc="-60" dirty="0">
                <a:latin typeface="Courier New"/>
                <a:cs typeface="Courier New"/>
              </a:rPr>
              <a:t> </a:t>
            </a:r>
            <a:r>
              <a:rPr sz="700" spc="10" dirty="0">
                <a:solidFill>
                  <a:srgbClr val="66FF18"/>
                </a:solidFill>
                <a:latin typeface="Courier New"/>
                <a:cs typeface="Courier New"/>
              </a:rPr>
              <a:t>null</a:t>
            </a:r>
            <a:r>
              <a:rPr sz="700" spc="10" dirty="0">
                <a:latin typeface="Courier New"/>
                <a:cs typeface="Courier New"/>
              </a:rPr>
              <a:t>;</a:t>
            </a:r>
            <a:endParaRPr sz="700">
              <a:latin typeface="Courier New"/>
              <a:cs typeface="Courier New"/>
            </a:endParaRPr>
          </a:p>
          <a:p>
            <a:pPr marL="12700">
              <a:lnSpc>
                <a:spcPts val="840"/>
              </a:lnSpc>
            </a:pPr>
            <a:r>
              <a:rPr sz="700" spc="15" dirty="0">
                <a:latin typeface="Courier New"/>
                <a:cs typeface="Courier New"/>
              </a:rPr>
              <a:t>}</a:t>
            </a:r>
            <a:endParaRPr sz="700">
              <a:latin typeface="Courier New"/>
              <a:cs typeface="Courier New"/>
            </a:endParaRPr>
          </a:p>
        </p:txBody>
      </p:sp>
      <p:sp>
        <p:nvSpPr>
          <p:cNvPr id="4" name="object 4"/>
          <p:cNvSpPr txBox="1"/>
          <p:nvPr/>
        </p:nvSpPr>
        <p:spPr>
          <a:xfrm>
            <a:off x="1069689" y="3026037"/>
            <a:ext cx="3400425" cy="1017905"/>
          </a:xfrm>
          <a:prstGeom prst="rect">
            <a:avLst/>
          </a:prstGeom>
        </p:spPr>
        <p:txBody>
          <a:bodyPr vert="horz" wrap="square" lIns="0" tIns="0" rIns="0" bIns="0" rtlCol="0">
            <a:spAutoFit/>
          </a:bodyPr>
          <a:lstStyle/>
          <a:p>
            <a:pPr marL="12700">
              <a:lnSpc>
                <a:spcPts val="795"/>
              </a:lnSpc>
            </a:pPr>
            <a:r>
              <a:rPr sz="700" spc="15" dirty="0">
                <a:latin typeface="Courier New"/>
                <a:cs typeface="Courier New"/>
              </a:rPr>
              <a:t>/**</a:t>
            </a:r>
            <a:endParaRPr sz="700">
              <a:latin typeface="Courier New"/>
              <a:cs typeface="Courier New"/>
            </a:endParaRPr>
          </a:p>
          <a:p>
            <a:pPr marL="178435">
              <a:lnSpc>
                <a:spcPts val="994"/>
              </a:lnSpc>
            </a:pPr>
            <a:r>
              <a:rPr sz="900" spc="-5" dirty="0">
                <a:solidFill>
                  <a:srgbClr val="0073FF"/>
                </a:solidFill>
                <a:latin typeface="Times New Roman"/>
                <a:cs typeface="Times New Roman"/>
              </a:rPr>
              <a:t>Returns the first element in the linked</a:t>
            </a:r>
            <a:r>
              <a:rPr sz="900" spc="-15" dirty="0">
                <a:solidFill>
                  <a:srgbClr val="0073FF"/>
                </a:solidFill>
                <a:latin typeface="Times New Roman"/>
                <a:cs typeface="Times New Roman"/>
              </a:rPr>
              <a:t> </a:t>
            </a:r>
            <a:r>
              <a:rPr sz="900" spc="-5" dirty="0">
                <a:solidFill>
                  <a:srgbClr val="0073FF"/>
                </a:solidFill>
                <a:latin typeface="Times New Roman"/>
                <a:cs typeface="Times New Roman"/>
              </a:rPr>
              <a:t>list.</a:t>
            </a:r>
            <a:endParaRPr sz="900">
              <a:latin typeface="Times New Roman"/>
              <a:cs typeface="Times New Roman"/>
            </a:endParaRPr>
          </a:p>
          <a:p>
            <a:pPr marL="178435">
              <a:lnSpc>
                <a:spcPts val="1045"/>
              </a:lnSpc>
            </a:pPr>
            <a:r>
              <a:rPr sz="700" spc="15" dirty="0">
                <a:latin typeface="Courier New"/>
                <a:cs typeface="Courier New"/>
              </a:rPr>
              <a:t>@return</a:t>
            </a:r>
            <a:r>
              <a:rPr sz="700" spc="-225" dirty="0">
                <a:latin typeface="Courier New"/>
                <a:cs typeface="Courier New"/>
              </a:rPr>
              <a:t> </a:t>
            </a:r>
            <a:r>
              <a:rPr sz="900" spc="-5" dirty="0">
                <a:solidFill>
                  <a:srgbClr val="0073FF"/>
                </a:solidFill>
                <a:latin typeface="Times New Roman"/>
                <a:cs typeface="Times New Roman"/>
              </a:rPr>
              <a:t>the first element in the linked list</a:t>
            </a:r>
            <a:endParaRPr sz="900">
              <a:latin typeface="Times New Roman"/>
              <a:cs typeface="Times New Roman"/>
            </a:endParaRPr>
          </a:p>
          <a:p>
            <a:pPr marL="12700">
              <a:lnSpc>
                <a:spcPts val="840"/>
              </a:lnSpc>
              <a:spcBef>
                <a:spcPts val="10"/>
              </a:spcBef>
            </a:pPr>
            <a:r>
              <a:rPr sz="700" spc="15" dirty="0">
                <a:latin typeface="Courier New"/>
                <a:cs typeface="Courier New"/>
              </a:rPr>
              <a:t>*/</a:t>
            </a:r>
            <a:endParaRPr sz="700">
              <a:latin typeface="Courier New"/>
              <a:cs typeface="Courier New"/>
            </a:endParaRPr>
          </a:p>
          <a:p>
            <a:pPr marL="12700">
              <a:lnSpc>
                <a:spcPts val="840"/>
              </a:lnSpc>
            </a:pPr>
            <a:r>
              <a:rPr sz="700" spc="15" dirty="0">
                <a:solidFill>
                  <a:srgbClr val="CC0066"/>
                </a:solidFill>
                <a:latin typeface="Courier New"/>
                <a:cs typeface="Courier New"/>
              </a:rPr>
              <a:t>public </a:t>
            </a:r>
            <a:r>
              <a:rPr sz="700" spc="15" dirty="0">
                <a:latin typeface="Courier New"/>
                <a:cs typeface="Courier New"/>
              </a:rPr>
              <a:t>Object</a:t>
            </a:r>
            <a:r>
              <a:rPr sz="700" spc="-75" dirty="0">
                <a:latin typeface="Courier New"/>
                <a:cs typeface="Courier New"/>
              </a:rPr>
              <a:t> </a:t>
            </a:r>
            <a:r>
              <a:rPr sz="700" spc="15" dirty="0">
                <a:latin typeface="Courier New"/>
                <a:cs typeface="Courier New"/>
              </a:rPr>
              <a:t>getFirst()</a:t>
            </a:r>
            <a:endParaRPr sz="700">
              <a:latin typeface="Courier New"/>
              <a:cs typeface="Courier New"/>
            </a:endParaRPr>
          </a:p>
          <a:p>
            <a:pPr marL="12700">
              <a:lnSpc>
                <a:spcPts val="840"/>
              </a:lnSpc>
            </a:pPr>
            <a:r>
              <a:rPr sz="700" spc="15" dirty="0">
                <a:latin typeface="Courier New"/>
                <a:cs typeface="Courier New"/>
              </a:rPr>
              <a:t>{</a:t>
            </a:r>
            <a:endParaRPr sz="700">
              <a:latin typeface="Courier New"/>
              <a:cs typeface="Courier New"/>
            </a:endParaRPr>
          </a:p>
          <a:p>
            <a:pPr marL="178435" marR="5080">
              <a:lnSpc>
                <a:spcPts val="840"/>
              </a:lnSpc>
              <a:spcBef>
                <a:spcPts val="25"/>
              </a:spcBef>
            </a:pPr>
            <a:r>
              <a:rPr sz="700" spc="15" dirty="0">
                <a:solidFill>
                  <a:srgbClr val="CC0066"/>
                </a:solidFill>
                <a:latin typeface="Courier New"/>
                <a:cs typeface="Courier New"/>
              </a:rPr>
              <a:t>if </a:t>
            </a:r>
            <a:r>
              <a:rPr sz="700" spc="15" dirty="0">
                <a:latin typeface="Courier New"/>
                <a:cs typeface="Courier New"/>
              </a:rPr>
              <a:t>(first == </a:t>
            </a:r>
            <a:r>
              <a:rPr sz="700" spc="10" dirty="0">
                <a:solidFill>
                  <a:srgbClr val="66FF18"/>
                </a:solidFill>
                <a:latin typeface="Courier New"/>
                <a:cs typeface="Courier New"/>
              </a:rPr>
              <a:t>null</a:t>
            </a:r>
            <a:r>
              <a:rPr sz="700" spc="10" dirty="0">
                <a:latin typeface="Courier New"/>
                <a:cs typeface="Courier New"/>
              </a:rPr>
              <a:t>) </a:t>
            </a:r>
            <a:r>
              <a:rPr sz="700" spc="15" dirty="0">
                <a:latin typeface="Courier New"/>
                <a:cs typeface="Courier New"/>
              </a:rPr>
              <a:t>{ </a:t>
            </a:r>
            <a:r>
              <a:rPr sz="700" spc="15" dirty="0">
                <a:solidFill>
                  <a:srgbClr val="CC0066"/>
                </a:solidFill>
                <a:latin typeface="Courier New"/>
                <a:cs typeface="Courier New"/>
              </a:rPr>
              <a:t>throw new </a:t>
            </a:r>
            <a:r>
              <a:rPr sz="700" spc="15" dirty="0">
                <a:latin typeface="Courier New"/>
                <a:cs typeface="Courier New"/>
              </a:rPr>
              <a:t>NoSuchElementException();</a:t>
            </a:r>
            <a:r>
              <a:rPr sz="700" spc="-40" dirty="0">
                <a:latin typeface="Courier New"/>
                <a:cs typeface="Courier New"/>
              </a:rPr>
              <a:t> </a:t>
            </a:r>
            <a:r>
              <a:rPr sz="700" spc="15" dirty="0">
                <a:latin typeface="Courier New"/>
                <a:cs typeface="Courier New"/>
              </a:rPr>
              <a:t>}  </a:t>
            </a:r>
            <a:r>
              <a:rPr sz="700" spc="15" dirty="0">
                <a:solidFill>
                  <a:srgbClr val="CC0066"/>
                </a:solidFill>
                <a:latin typeface="Courier New"/>
                <a:cs typeface="Courier New"/>
              </a:rPr>
              <a:t>return</a:t>
            </a:r>
            <a:r>
              <a:rPr sz="700" spc="-80" dirty="0">
                <a:solidFill>
                  <a:srgbClr val="CC0066"/>
                </a:solidFill>
                <a:latin typeface="Courier New"/>
                <a:cs typeface="Courier New"/>
              </a:rPr>
              <a:t> </a:t>
            </a:r>
            <a:r>
              <a:rPr sz="700" spc="15" dirty="0">
                <a:latin typeface="Courier New"/>
                <a:cs typeface="Courier New"/>
              </a:rPr>
              <a:t>first.data;</a:t>
            </a:r>
            <a:endParaRPr sz="700">
              <a:latin typeface="Courier New"/>
              <a:cs typeface="Courier New"/>
            </a:endParaRPr>
          </a:p>
          <a:p>
            <a:pPr marL="12700">
              <a:lnSpc>
                <a:spcPts val="810"/>
              </a:lnSpc>
            </a:pPr>
            <a:r>
              <a:rPr sz="700" spc="15" dirty="0">
                <a:latin typeface="Courier New"/>
                <a:cs typeface="Courier New"/>
              </a:rPr>
              <a:t>}</a:t>
            </a:r>
            <a:endParaRPr sz="700">
              <a:latin typeface="Courier New"/>
              <a:cs typeface="Courier New"/>
            </a:endParaRPr>
          </a:p>
        </p:txBody>
      </p:sp>
      <p:sp>
        <p:nvSpPr>
          <p:cNvPr id="5" name="object 5"/>
          <p:cNvSpPr txBox="1"/>
          <p:nvPr/>
        </p:nvSpPr>
        <p:spPr>
          <a:xfrm>
            <a:off x="682559" y="770883"/>
            <a:ext cx="2653030" cy="3847465"/>
          </a:xfrm>
          <a:prstGeom prst="rect">
            <a:avLst/>
          </a:prstGeom>
        </p:spPr>
        <p:txBody>
          <a:bodyPr vert="horz" wrap="square" lIns="0" tIns="0" rIns="0" bIns="0" rtlCol="0">
            <a:spAutoFit/>
          </a:bodyPr>
          <a:lstStyle/>
          <a:p>
            <a:pPr marL="67945">
              <a:lnSpc>
                <a:spcPts val="840"/>
              </a:lnSpc>
            </a:pPr>
            <a:r>
              <a:rPr sz="700" b="1" spc="15" dirty="0">
                <a:solidFill>
                  <a:srgbClr val="0073FF"/>
                </a:solidFill>
                <a:latin typeface="Courier New"/>
                <a:cs typeface="Courier New"/>
              </a:rPr>
              <a:t>1  </a:t>
            </a:r>
            <a:r>
              <a:rPr sz="700" spc="15" dirty="0">
                <a:solidFill>
                  <a:srgbClr val="CC0066"/>
                </a:solidFill>
                <a:latin typeface="Courier New"/>
                <a:cs typeface="Courier New"/>
              </a:rPr>
              <a:t>import</a:t>
            </a:r>
            <a:r>
              <a:rPr sz="700" spc="-65" dirty="0">
                <a:solidFill>
                  <a:srgbClr val="CC0066"/>
                </a:solidFill>
                <a:latin typeface="Courier New"/>
                <a:cs typeface="Courier New"/>
              </a:rPr>
              <a:t> </a:t>
            </a:r>
            <a:r>
              <a:rPr sz="700" spc="15" dirty="0">
                <a:latin typeface="Courier New"/>
                <a:cs typeface="Courier New"/>
              </a:rPr>
              <a:t>java.util.NoSuchElementException;</a:t>
            </a:r>
            <a:endParaRPr sz="700">
              <a:latin typeface="Courier New"/>
              <a:cs typeface="Courier New"/>
            </a:endParaRPr>
          </a:p>
          <a:p>
            <a:pPr marL="67945">
              <a:lnSpc>
                <a:spcPts val="840"/>
              </a:lnSpc>
            </a:pPr>
            <a:r>
              <a:rPr sz="700" b="1" spc="15" dirty="0">
                <a:solidFill>
                  <a:srgbClr val="0073FF"/>
                </a:solidFill>
                <a:latin typeface="Courier New"/>
                <a:cs typeface="Courier New"/>
              </a:rPr>
              <a:t>2</a:t>
            </a:r>
            <a:endParaRPr sz="700">
              <a:latin typeface="Courier New"/>
              <a:cs typeface="Courier New"/>
            </a:endParaRPr>
          </a:p>
          <a:p>
            <a:pPr marL="67945">
              <a:lnSpc>
                <a:spcPts val="795"/>
              </a:lnSpc>
            </a:pPr>
            <a:r>
              <a:rPr sz="700" b="1" spc="15" dirty="0">
                <a:solidFill>
                  <a:srgbClr val="0073FF"/>
                </a:solidFill>
                <a:latin typeface="Courier New"/>
                <a:cs typeface="Courier New"/>
              </a:rPr>
              <a:t>3</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399415" indent="-331470">
              <a:lnSpc>
                <a:spcPts val="994"/>
              </a:lnSpc>
              <a:buSzPct val="77777"/>
              <a:buFont typeface="Courier New"/>
              <a:buAutoNum type="arabicPlain" startAt="4"/>
              <a:tabLst>
                <a:tab pos="400050" algn="l"/>
              </a:tabLst>
            </a:pPr>
            <a:r>
              <a:rPr sz="900" spc="-5" dirty="0">
                <a:solidFill>
                  <a:srgbClr val="0073FF"/>
                </a:solidFill>
                <a:latin typeface="Times New Roman"/>
                <a:cs typeface="Times New Roman"/>
              </a:rPr>
              <a:t>A linked list is a sequence of nodes with</a:t>
            </a:r>
            <a:r>
              <a:rPr sz="900" spc="-10" dirty="0">
                <a:solidFill>
                  <a:srgbClr val="0073FF"/>
                </a:solidFill>
                <a:latin typeface="Times New Roman"/>
                <a:cs typeface="Times New Roman"/>
              </a:rPr>
              <a:t> </a:t>
            </a:r>
            <a:r>
              <a:rPr sz="900" spc="-5" dirty="0">
                <a:solidFill>
                  <a:srgbClr val="0073FF"/>
                </a:solidFill>
                <a:latin typeface="Times New Roman"/>
                <a:cs typeface="Times New Roman"/>
              </a:rPr>
              <a:t>efficient</a:t>
            </a:r>
            <a:endParaRPr sz="900">
              <a:latin typeface="Times New Roman"/>
              <a:cs typeface="Times New Roman"/>
            </a:endParaRPr>
          </a:p>
          <a:p>
            <a:pPr marL="399415" indent="-331470">
              <a:lnSpc>
                <a:spcPts val="1005"/>
              </a:lnSpc>
              <a:buSzPct val="77777"/>
              <a:buFont typeface="Courier New"/>
              <a:buAutoNum type="arabicPlain" startAt="4"/>
              <a:tabLst>
                <a:tab pos="400050" algn="l"/>
              </a:tabLst>
            </a:pPr>
            <a:r>
              <a:rPr sz="900" spc="-5" dirty="0">
                <a:solidFill>
                  <a:srgbClr val="0073FF"/>
                </a:solidFill>
                <a:latin typeface="Times New Roman"/>
                <a:cs typeface="Times New Roman"/>
              </a:rPr>
              <a:t>element insertion and removal. This</a:t>
            </a:r>
            <a:r>
              <a:rPr sz="900" spc="-30" dirty="0">
                <a:solidFill>
                  <a:srgbClr val="0073FF"/>
                </a:solidFill>
                <a:latin typeface="Times New Roman"/>
                <a:cs typeface="Times New Roman"/>
              </a:rPr>
              <a:t> </a:t>
            </a:r>
            <a:r>
              <a:rPr sz="900" spc="-5" dirty="0">
                <a:solidFill>
                  <a:srgbClr val="0073FF"/>
                </a:solidFill>
                <a:latin typeface="Times New Roman"/>
                <a:cs typeface="Times New Roman"/>
              </a:rPr>
              <a:t>class</a:t>
            </a:r>
            <a:endParaRPr sz="900">
              <a:latin typeface="Times New Roman"/>
              <a:cs typeface="Times New Roman"/>
            </a:endParaRPr>
          </a:p>
          <a:p>
            <a:pPr marL="399415" indent="-331470">
              <a:lnSpc>
                <a:spcPts val="1005"/>
              </a:lnSpc>
              <a:buSzPct val="77777"/>
              <a:buFont typeface="Courier New"/>
              <a:buAutoNum type="arabicPlain" startAt="4"/>
              <a:tabLst>
                <a:tab pos="400050" algn="l"/>
              </a:tabLst>
            </a:pPr>
            <a:r>
              <a:rPr sz="900" spc="-5" dirty="0">
                <a:solidFill>
                  <a:srgbClr val="0073FF"/>
                </a:solidFill>
                <a:latin typeface="Times New Roman"/>
                <a:cs typeface="Times New Roman"/>
              </a:rPr>
              <a:t>contains a subset of the methods of the</a:t>
            </a:r>
            <a:r>
              <a:rPr sz="900" spc="-20" dirty="0">
                <a:solidFill>
                  <a:srgbClr val="0073FF"/>
                </a:solidFill>
                <a:latin typeface="Times New Roman"/>
                <a:cs typeface="Times New Roman"/>
              </a:rPr>
              <a:t> </a:t>
            </a:r>
            <a:r>
              <a:rPr sz="900" spc="-5" dirty="0">
                <a:solidFill>
                  <a:srgbClr val="0073FF"/>
                </a:solidFill>
                <a:latin typeface="Times New Roman"/>
                <a:cs typeface="Times New Roman"/>
              </a:rPr>
              <a:t>standard</a:t>
            </a:r>
            <a:endParaRPr sz="900">
              <a:latin typeface="Times New Roman"/>
              <a:cs typeface="Times New Roman"/>
            </a:endParaRPr>
          </a:p>
          <a:p>
            <a:pPr marL="399415" indent="-331470">
              <a:lnSpc>
                <a:spcPts val="1045"/>
              </a:lnSpc>
              <a:buSzPct val="77777"/>
              <a:buFont typeface="Courier New"/>
              <a:buAutoNum type="arabicPlain" startAt="4"/>
              <a:tabLst>
                <a:tab pos="400050" algn="l"/>
              </a:tabLst>
            </a:pPr>
            <a:r>
              <a:rPr sz="900" spc="-5" dirty="0">
                <a:solidFill>
                  <a:srgbClr val="0073FF"/>
                </a:solidFill>
                <a:latin typeface="Times New Roman"/>
                <a:cs typeface="Times New Roman"/>
              </a:rPr>
              <a:t>java.util.LinkedList</a:t>
            </a:r>
            <a:r>
              <a:rPr sz="900" spc="-45" dirty="0">
                <a:solidFill>
                  <a:srgbClr val="0073FF"/>
                </a:solidFill>
                <a:latin typeface="Times New Roman"/>
                <a:cs typeface="Times New Roman"/>
              </a:rPr>
              <a:t> </a:t>
            </a:r>
            <a:r>
              <a:rPr sz="900" spc="-5" dirty="0">
                <a:solidFill>
                  <a:srgbClr val="0073FF"/>
                </a:solidFill>
                <a:latin typeface="Times New Roman"/>
                <a:cs typeface="Times New Roman"/>
              </a:rPr>
              <a:t>class.</a:t>
            </a:r>
            <a:endParaRPr sz="900">
              <a:latin typeface="Times New Roman"/>
              <a:cs typeface="Times New Roman"/>
            </a:endParaRPr>
          </a:p>
          <a:p>
            <a:pPr marL="67945">
              <a:lnSpc>
                <a:spcPts val="840"/>
              </a:lnSpc>
              <a:spcBef>
                <a:spcPts val="10"/>
              </a:spcBef>
            </a:pPr>
            <a:r>
              <a:rPr sz="700" b="1" spc="15" dirty="0">
                <a:solidFill>
                  <a:srgbClr val="0073FF"/>
                </a:solidFill>
                <a:latin typeface="Courier New"/>
                <a:cs typeface="Courier New"/>
              </a:rPr>
              <a:t>8</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67945">
              <a:lnSpc>
                <a:spcPts val="840"/>
              </a:lnSpc>
            </a:pPr>
            <a:r>
              <a:rPr sz="700" b="1" spc="15" dirty="0">
                <a:solidFill>
                  <a:srgbClr val="0073FF"/>
                </a:solidFill>
                <a:latin typeface="Courier New"/>
                <a:cs typeface="Courier New"/>
              </a:rPr>
              <a:t>9  </a:t>
            </a:r>
            <a:r>
              <a:rPr sz="700" spc="15" dirty="0">
                <a:solidFill>
                  <a:srgbClr val="CC0066"/>
                </a:solidFill>
                <a:latin typeface="Courier New"/>
                <a:cs typeface="Courier New"/>
              </a:rPr>
              <a:t>public class</a:t>
            </a:r>
            <a:r>
              <a:rPr sz="700" spc="-80" dirty="0">
                <a:solidFill>
                  <a:srgbClr val="CC0066"/>
                </a:solidFill>
                <a:latin typeface="Courier New"/>
                <a:cs typeface="Courier New"/>
              </a:rPr>
              <a:t> </a:t>
            </a:r>
            <a:r>
              <a:rPr sz="700" spc="15" dirty="0">
                <a:latin typeface="Courier New"/>
                <a:cs typeface="Courier New"/>
              </a:rPr>
              <a:t>LinkedList</a:t>
            </a:r>
            <a:endParaRPr sz="700">
              <a:latin typeface="Courier New"/>
              <a:cs typeface="Courier New"/>
            </a:endParaRPr>
          </a:p>
          <a:p>
            <a:pPr marL="12700">
              <a:lnSpc>
                <a:spcPts val="840"/>
              </a:lnSpc>
            </a:pPr>
            <a:r>
              <a:rPr sz="700" b="1" spc="15" dirty="0">
                <a:solidFill>
                  <a:srgbClr val="0073FF"/>
                </a:solidFill>
                <a:latin typeface="Courier New"/>
                <a:cs typeface="Courier New"/>
              </a:rPr>
              <a:t>10</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12700">
              <a:lnSpc>
                <a:spcPts val="840"/>
              </a:lnSpc>
              <a:tabLst>
                <a:tab pos="399415" algn="l"/>
              </a:tabLst>
            </a:pPr>
            <a:r>
              <a:rPr sz="700" b="1" spc="15" dirty="0">
                <a:solidFill>
                  <a:srgbClr val="0073FF"/>
                </a:solidFill>
                <a:latin typeface="Courier New"/>
                <a:cs typeface="Courier New"/>
              </a:rPr>
              <a:t>11	</a:t>
            </a:r>
            <a:r>
              <a:rPr sz="700" spc="15" dirty="0">
                <a:solidFill>
                  <a:srgbClr val="CC0066"/>
                </a:solidFill>
                <a:latin typeface="Courier New"/>
                <a:cs typeface="Courier New"/>
              </a:rPr>
              <a:t>private </a:t>
            </a:r>
            <a:r>
              <a:rPr sz="700" spc="15" dirty="0">
                <a:latin typeface="Courier New"/>
                <a:cs typeface="Courier New"/>
              </a:rPr>
              <a:t>Node</a:t>
            </a:r>
            <a:r>
              <a:rPr sz="700" spc="-85" dirty="0">
                <a:latin typeface="Courier New"/>
                <a:cs typeface="Courier New"/>
              </a:rPr>
              <a:t> </a:t>
            </a:r>
            <a:r>
              <a:rPr sz="700" spc="15" dirty="0">
                <a:latin typeface="Courier New"/>
                <a:cs typeface="Courier New"/>
              </a:rPr>
              <a:t>first;</a:t>
            </a:r>
            <a:endParaRPr sz="700">
              <a:latin typeface="Courier New"/>
              <a:cs typeface="Courier New"/>
            </a:endParaRPr>
          </a:p>
          <a:p>
            <a:pPr marL="12700">
              <a:lnSpc>
                <a:spcPts val="840"/>
              </a:lnSpc>
            </a:pPr>
            <a:r>
              <a:rPr sz="700" b="1" spc="15" dirty="0">
                <a:solidFill>
                  <a:srgbClr val="0073FF"/>
                </a:solidFill>
                <a:latin typeface="Courier New"/>
                <a:cs typeface="Courier New"/>
              </a:rPr>
              <a:t>12</a:t>
            </a:r>
            <a:endParaRPr sz="700">
              <a:latin typeface="Courier New"/>
              <a:cs typeface="Courier New"/>
            </a:endParaRPr>
          </a:p>
          <a:p>
            <a:pPr marL="12700">
              <a:lnSpc>
                <a:spcPct val="100000"/>
              </a:lnSpc>
              <a:spcBef>
                <a:spcPts val="110"/>
              </a:spcBef>
            </a:pPr>
            <a:r>
              <a:rPr sz="700" b="1" spc="15" dirty="0">
                <a:solidFill>
                  <a:srgbClr val="0073FF"/>
                </a:solidFill>
                <a:latin typeface="Courier New"/>
                <a:cs typeface="Courier New"/>
              </a:rPr>
              <a:t>13</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14</a:t>
            </a:r>
            <a:endParaRPr sz="700">
              <a:latin typeface="Courier New"/>
              <a:cs typeface="Courier New"/>
            </a:endParaRPr>
          </a:p>
          <a:p>
            <a:pPr marL="12700">
              <a:lnSpc>
                <a:spcPts val="840"/>
              </a:lnSpc>
              <a:spcBef>
                <a:spcPts val="50"/>
              </a:spcBef>
            </a:pPr>
            <a:r>
              <a:rPr sz="700" b="1" spc="15" dirty="0">
                <a:solidFill>
                  <a:srgbClr val="0073FF"/>
                </a:solidFill>
                <a:latin typeface="Courier New"/>
                <a:cs typeface="Courier New"/>
              </a:rPr>
              <a:t>15</a:t>
            </a:r>
            <a:endParaRPr sz="700">
              <a:latin typeface="Courier New"/>
              <a:cs typeface="Courier New"/>
            </a:endParaRPr>
          </a:p>
          <a:p>
            <a:pPr marL="12700">
              <a:lnSpc>
                <a:spcPts val="840"/>
              </a:lnSpc>
            </a:pPr>
            <a:r>
              <a:rPr sz="700" b="1" spc="15" dirty="0">
                <a:solidFill>
                  <a:srgbClr val="0073FF"/>
                </a:solidFill>
                <a:latin typeface="Courier New"/>
                <a:cs typeface="Courier New"/>
              </a:rPr>
              <a:t>16</a:t>
            </a:r>
            <a:endParaRPr sz="700">
              <a:latin typeface="Courier New"/>
              <a:cs typeface="Courier New"/>
            </a:endParaRPr>
          </a:p>
          <a:p>
            <a:pPr marL="12700">
              <a:lnSpc>
                <a:spcPts val="840"/>
              </a:lnSpc>
            </a:pPr>
            <a:r>
              <a:rPr sz="700" b="1" spc="15" dirty="0">
                <a:solidFill>
                  <a:srgbClr val="0073FF"/>
                </a:solidFill>
                <a:latin typeface="Courier New"/>
                <a:cs typeface="Courier New"/>
              </a:rPr>
              <a:t>17</a:t>
            </a:r>
            <a:endParaRPr sz="700">
              <a:latin typeface="Courier New"/>
              <a:cs typeface="Courier New"/>
            </a:endParaRPr>
          </a:p>
          <a:p>
            <a:pPr marL="12700">
              <a:lnSpc>
                <a:spcPts val="840"/>
              </a:lnSpc>
            </a:pPr>
            <a:r>
              <a:rPr sz="700" b="1" spc="15" dirty="0">
                <a:solidFill>
                  <a:srgbClr val="0073FF"/>
                </a:solidFill>
                <a:latin typeface="Courier New"/>
                <a:cs typeface="Courier New"/>
              </a:rPr>
              <a:t>18</a:t>
            </a:r>
            <a:endParaRPr sz="700">
              <a:latin typeface="Courier New"/>
              <a:cs typeface="Courier New"/>
            </a:endParaRPr>
          </a:p>
          <a:p>
            <a:pPr marL="12700">
              <a:lnSpc>
                <a:spcPts val="840"/>
              </a:lnSpc>
            </a:pPr>
            <a:r>
              <a:rPr sz="700" b="1" spc="15" dirty="0">
                <a:solidFill>
                  <a:srgbClr val="0073FF"/>
                </a:solidFill>
                <a:latin typeface="Courier New"/>
                <a:cs typeface="Courier New"/>
              </a:rPr>
              <a:t>19</a:t>
            </a:r>
            <a:endParaRPr sz="700">
              <a:latin typeface="Courier New"/>
              <a:cs typeface="Courier New"/>
            </a:endParaRPr>
          </a:p>
          <a:p>
            <a:pPr marL="12700">
              <a:lnSpc>
                <a:spcPts val="840"/>
              </a:lnSpc>
            </a:pPr>
            <a:r>
              <a:rPr sz="700" b="1" spc="15" dirty="0">
                <a:solidFill>
                  <a:srgbClr val="0073FF"/>
                </a:solidFill>
                <a:latin typeface="Courier New"/>
                <a:cs typeface="Courier New"/>
              </a:rPr>
              <a:t>20</a:t>
            </a:r>
            <a:endParaRPr sz="700">
              <a:latin typeface="Courier New"/>
              <a:cs typeface="Courier New"/>
            </a:endParaRPr>
          </a:p>
          <a:p>
            <a:pPr marL="12700">
              <a:lnSpc>
                <a:spcPts val="840"/>
              </a:lnSpc>
            </a:pPr>
            <a:r>
              <a:rPr sz="700" b="1" spc="15" dirty="0">
                <a:solidFill>
                  <a:srgbClr val="0073FF"/>
                </a:solidFill>
                <a:latin typeface="Courier New"/>
                <a:cs typeface="Courier New"/>
              </a:rPr>
              <a:t>21</a:t>
            </a:r>
            <a:endParaRPr sz="700">
              <a:latin typeface="Courier New"/>
              <a:cs typeface="Courier New"/>
            </a:endParaRPr>
          </a:p>
          <a:p>
            <a:pPr marL="12700">
              <a:lnSpc>
                <a:spcPct val="100000"/>
              </a:lnSpc>
              <a:spcBef>
                <a:spcPts val="110"/>
              </a:spcBef>
            </a:pPr>
            <a:r>
              <a:rPr sz="700" b="1" spc="15" dirty="0">
                <a:solidFill>
                  <a:srgbClr val="0073FF"/>
                </a:solidFill>
                <a:latin typeface="Courier New"/>
                <a:cs typeface="Courier New"/>
              </a:rPr>
              <a:t>22</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23</a:t>
            </a:r>
            <a:endParaRPr sz="700">
              <a:latin typeface="Courier New"/>
              <a:cs typeface="Courier New"/>
            </a:endParaRPr>
          </a:p>
          <a:p>
            <a:pPr marL="12700">
              <a:lnSpc>
                <a:spcPts val="840"/>
              </a:lnSpc>
              <a:spcBef>
                <a:spcPts val="50"/>
              </a:spcBef>
            </a:pPr>
            <a:r>
              <a:rPr sz="700" b="1" spc="15" dirty="0">
                <a:solidFill>
                  <a:srgbClr val="0073FF"/>
                </a:solidFill>
                <a:latin typeface="Courier New"/>
                <a:cs typeface="Courier New"/>
              </a:rPr>
              <a:t>24</a:t>
            </a:r>
            <a:endParaRPr sz="700">
              <a:latin typeface="Courier New"/>
              <a:cs typeface="Courier New"/>
            </a:endParaRPr>
          </a:p>
          <a:p>
            <a:pPr marL="12700">
              <a:lnSpc>
                <a:spcPts val="840"/>
              </a:lnSpc>
            </a:pPr>
            <a:r>
              <a:rPr sz="700" b="1" spc="15" dirty="0">
                <a:solidFill>
                  <a:srgbClr val="0073FF"/>
                </a:solidFill>
                <a:latin typeface="Courier New"/>
                <a:cs typeface="Courier New"/>
              </a:rPr>
              <a:t>25</a:t>
            </a:r>
            <a:endParaRPr sz="700">
              <a:latin typeface="Courier New"/>
              <a:cs typeface="Courier New"/>
            </a:endParaRPr>
          </a:p>
          <a:p>
            <a:pPr marL="12700">
              <a:lnSpc>
                <a:spcPts val="840"/>
              </a:lnSpc>
            </a:pPr>
            <a:r>
              <a:rPr sz="700" b="1" spc="15" dirty="0">
                <a:solidFill>
                  <a:srgbClr val="0073FF"/>
                </a:solidFill>
                <a:latin typeface="Courier New"/>
                <a:cs typeface="Courier New"/>
              </a:rPr>
              <a:t>26</a:t>
            </a:r>
            <a:endParaRPr sz="700">
              <a:latin typeface="Courier New"/>
              <a:cs typeface="Courier New"/>
            </a:endParaRPr>
          </a:p>
          <a:p>
            <a:pPr marL="12700">
              <a:lnSpc>
                <a:spcPts val="840"/>
              </a:lnSpc>
            </a:pPr>
            <a:r>
              <a:rPr sz="700" b="1" spc="15" dirty="0">
                <a:solidFill>
                  <a:srgbClr val="0073FF"/>
                </a:solidFill>
                <a:latin typeface="Courier New"/>
                <a:cs typeface="Courier New"/>
              </a:rPr>
              <a:t>27</a:t>
            </a:r>
            <a:endParaRPr sz="700">
              <a:latin typeface="Courier New"/>
              <a:cs typeface="Courier New"/>
            </a:endParaRPr>
          </a:p>
          <a:p>
            <a:pPr marL="12700">
              <a:lnSpc>
                <a:spcPts val="840"/>
              </a:lnSpc>
            </a:pPr>
            <a:r>
              <a:rPr sz="700" b="1" spc="15" dirty="0">
                <a:solidFill>
                  <a:srgbClr val="0073FF"/>
                </a:solidFill>
                <a:latin typeface="Courier New"/>
                <a:cs typeface="Courier New"/>
              </a:rPr>
              <a:t>28</a:t>
            </a:r>
            <a:endParaRPr sz="700">
              <a:latin typeface="Courier New"/>
              <a:cs typeface="Courier New"/>
            </a:endParaRPr>
          </a:p>
          <a:p>
            <a:pPr marL="12700">
              <a:lnSpc>
                <a:spcPts val="840"/>
              </a:lnSpc>
            </a:pPr>
            <a:r>
              <a:rPr sz="700" b="1" spc="15" dirty="0">
                <a:solidFill>
                  <a:srgbClr val="0073FF"/>
                </a:solidFill>
                <a:latin typeface="Courier New"/>
                <a:cs typeface="Courier New"/>
              </a:rPr>
              <a:t>29</a:t>
            </a:r>
            <a:endParaRPr sz="700">
              <a:latin typeface="Courier New"/>
              <a:cs typeface="Courier New"/>
            </a:endParaRPr>
          </a:p>
          <a:p>
            <a:pPr marL="12700">
              <a:lnSpc>
                <a:spcPts val="840"/>
              </a:lnSpc>
            </a:pPr>
            <a:r>
              <a:rPr sz="700" b="1" spc="15" dirty="0">
                <a:solidFill>
                  <a:srgbClr val="0073FF"/>
                </a:solidFill>
                <a:latin typeface="Courier New"/>
                <a:cs typeface="Courier New"/>
              </a:rPr>
              <a:t>30</a:t>
            </a:r>
            <a:endParaRPr sz="700">
              <a:latin typeface="Courier New"/>
              <a:cs typeface="Courier New"/>
            </a:endParaRPr>
          </a:p>
          <a:p>
            <a:pPr marL="12700">
              <a:lnSpc>
                <a:spcPts val="840"/>
              </a:lnSpc>
            </a:pPr>
            <a:r>
              <a:rPr sz="700" b="1" spc="15" dirty="0">
                <a:solidFill>
                  <a:srgbClr val="0073FF"/>
                </a:solidFill>
                <a:latin typeface="Courier New"/>
                <a:cs typeface="Courier New"/>
              </a:rPr>
              <a:t>31</a:t>
            </a:r>
            <a:endParaRPr sz="700">
              <a:latin typeface="Courier New"/>
              <a:cs typeface="Courier New"/>
            </a:endParaRPr>
          </a:p>
          <a:p>
            <a:pPr marL="12700">
              <a:lnSpc>
                <a:spcPct val="100000"/>
              </a:lnSpc>
              <a:spcBef>
                <a:spcPts val="110"/>
              </a:spcBef>
            </a:pPr>
            <a:r>
              <a:rPr sz="700" b="1" spc="15" dirty="0">
                <a:solidFill>
                  <a:srgbClr val="0073FF"/>
                </a:solidFill>
                <a:latin typeface="Courier New"/>
                <a:cs typeface="Courier New"/>
              </a:rPr>
              <a:t>32</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33</a:t>
            </a:r>
            <a:endParaRPr sz="700">
              <a:latin typeface="Courier New"/>
              <a:cs typeface="Courier New"/>
            </a:endParaRPr>
          </a:p>
          <a:p>
            <a:pPr marL="12700">
              <a:lnSpc>
                <a:spcPct val="100000"/>
              </a:lnSpc>
              <a:spcBef>
                <a:spcPts val="50"/>
              </a:spcBef>
            </a:pPr>
            <a:r>
              <a:rPr sz="700" b="1" spc="15" dirty="0">
                <a:solidFill>
                  <a:srgbClr val="0073FF"/>
                </a:solidFill>
                <a:latin typeface="Courier New"/>
                <a:cs typeface="Courier New"/>
              </a:rPr>
              <a:t>34</a:t>
            </a:r>
            <a:endParaRPr sz="700">
              <a:latin typeface="Courier New"/>
              <a:cs typeface="Courier New"/>
            </a:endParaRPr>
          </a:p>
        </p:txBody>
      </p:sp>
      <p:sp>
        <p:nvSpPr>
          <p:cNvPr id="6" name="object 6"/>
          <p:cNvSpPr txBox="1"/>
          <p:nvPr/>
        </p:nvSpPr>
        <p:spPr>
          <a:xfrm>
            <a:off x="1069689" y="4132340"/>
            <a:ext cx="2170430" cy="486409"/>
          </a:xfrm>
          <a:prstGeom prst="rect">
            <a:avLst/>
          </a:prstGeom>
        </p:spPr>
        <p:txBody>
          <a:bodyPr vert="horz" wrap="square" lIns="0" tIns="0" rIns="0" bIns="0" rtlCol="0">
            <a:spAutoFit/>
          </a:bodyPr>
          <a:lstStyle/>
          <a:p>
            <a:pPr marL="12700">
              <a:lnSpc>
                <a:spcPts val="795"/>
              </a:lnSpc>
            </a:pPr>
            <a:r>
              <a:rPr sz="700" spc="15" dirty="0">
                <a:latin typeface="Courier New"/>
                <a:cs typeface="Courier New"/>
              </a:rPr>
              <a:t>/**</a:t>
            </a:r>
            <a:endParaRPr sz="700">
              <a:latin typeface="Courier New"/>
              <a:cs typeface="Courier New"/>
            </a:endParaRPr>
          </a:p>
          <a:p>
            <a:pPr marL="178435">
              <a:lnSpc>
                <a:spcPts val="994"/>
              </a:lnSpc>
            </a:pPr>
            <a:r>
              <a:rPr sz="900" spc="-5" dirty="0">
                <a:solidFill>
                  <a:srgbClr val="0073FF"/>
                </a:solidFill>
                <a:latin typeface="Times New Roman"/>
                <a:cs typeface="Times New Roman"/>
              </a:rPr>
              <a:t>Removes the first element in the linked</a:t>
            </a:r>
            <a:r>
              <a:rPr sz="900" spc="-20" dirty="0">
                <a:solidFill>
                  <a:srgbClr val="0073FF"/>
                </a:solidFill>
                <a:latin typeface="Times New Roman"/>
                <a:cs typeface="Times New Roman"/>
              </a:rPr>
              <a:t> </a:t>
            </a:r>
            <a:r>
              <a:rPr sz="900" spc="-5" dirty="0">
                <a:solidFill>
                  <a:srgbClr val="0073FF"/>
                </a:solidFill>
                <a:latin typeface="Times New Roman"/>
                <a:cs typeface="Times New Roman"/>
              </a:rPr>
              <a:t>list.</a:t>
            </a:r>
            <a:endParaRPr sz="900">
              <a:latin typeface="Times New Roman"/>
              <a:cs typeface="Times New Roman"/>
            </a:endParaRPr>
          </a:p>
          <a:p>
            <a:pPr marL="178435">
              <a:lnSpc>
                <a:spcPts val="1045"/>
              </a:lnSpc>
            </a:pPr>
            <a:r>
              <a:rPr sz="700" spc="15" dirty="0">
                <a:latin typeface="Courier New"/>
                <a:cs typeface="Courier New"/>
              </a:rPr>
              <a:t>@return</a:t>
            </a:r>
            <a:r>
              <a:rPr sz="700" spc="-265" dirty="0">
                <a:latin typeface="Courier New"/>
                <a:cs typeface="Courier New"/>
              </a:rPr>
              <a:t> </a:t>
            </a:r>
            <a:r>
              <a:rPr sz="900" spc="-5" dirty="0">
                <a:solidFill>
                  <a:srgbClr val="0073FF"/>
                </a:solidFill>
                <a:latin typeface="Times New Roman"/>
                <a:cs typeface="Times New Roman"/>
              </a:rPr>
              <a:t>the removed element</a:t>
            </a:r>
            <a:endParaRPr sz="900">
              <a:latin typeface="Times New Roman"/>
              <a:cs typeface="Times New Roman"/>
            </a:endParaRPr>
          </a:p>
          <a:p>
            <a:pPr marL="12700">
              <a:lnSpc>
                <a:spcPct val="100000"/>
              </a:lnSpc>
              <a:spcBef>
                <a:spcPts val="10"/>
              </a:spcBef>
            </a:pPr>
            <a:r>
              <a:rPr sz="700" spc="15" dirty="0">
                <a:latin typeface="Courier New"/>
                <a:cs typeface="Courier New"/>
              </a:rPr>
              <a:t>*/</a:t>
            </a:r>
            <a:endParaRPr sz="700">
              <a:latin typeface="Courier New"/>
              <a:cs typeface="Courier New"/>
            </a:endParaRPr>
          </a:p>
        </p:txBody>
      </p:sp>
      <p:sp>
        <p:nvSpPr>
          <p:cNvPr id="7" name="object 7"/>
          <p:cNvSpPr/>
          <p:nvPr/>
        </p:nvSpPr>
        <p:spPr>
          <a:xfrm>
            <a:off x="6618528" y="717956"/>
            <a:ext cx="113466" cy="390060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611429" y="717950"/>
            <a:ext cx="120566" cy="78012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section_1/</a:t>
            </a:r>
            <a:r>
              <a:rPr spc="65" dirty="0">
                <a:solidFill>
                  <a:srgbClr val="000080"/>
                </a:solidFill>
                <a:hlinkClick r:id="rId2"/>
              </a:rPr>
              <a:t>ListIterator.java</a:t>
            </a:r>
          </a:p>
        </p:txBody>
      </p:sp>
      <p:sp>
        <p:nvSpPr>
          <p:cNvPr id="3" name="object 3"/>
          <p:cNvSpPr txBox="1"/>
          <p:nvPr/>
        </p:nvSpPr>
        <p:spPr>
          <a:xfrm>
            <a:off x="1069689" y="2387786"/>
            <a:ext cx="2916555" cy="592455"/>
          </a:xfrm>
          <a:prstGeom prst="rect">
            <a:avLst/>
          </a:prstGeom>
        </p:spPr>
        <p:txBody>
          <a:bodyPr vert="horz" wrap="square" lIns="0" tIns="0" rIns="0" bIns="0" rtlCol="0">
            <a:spAutoFit/>
          </a:bodyPr>
          <a:lstStyle/>
          <a:p>
            <a:pPr marL="12700">
              <a:lnSpc>
                <a:spcPts val="795"/>
              </a:lnSpc>
            </a:pPr>
            <a:r>
              <a:rPr sz="700" spc="15" dirty="0">
                <a:latin typeface="Courier New"/>
                <a:cs typeface="Courier New"/>
              </a:rPr>
              <a:t>/**</a:t>
            </a:r>
            <a:endParaRPr sz="700">
              <a:latin typeface="Courier New"/>
              <a:cs typeface="Courier New"/>
            </a:endParaRPr>
          </a:p>
          <a:p>
            <a:pPr marL="178435">
              <a:lnSpc>
                <a:spcPts val="994"/>
              </a:lnSpc>
            </a:pPr>
            <a:r>
              <a:rPr sz="900" spc="-5" dirty="0">
                <a:solidFill>
                  <a:srgbClr val="0073FF"/>
                </a:solidFill>
                <a:latin typeface="Times New Roman"/>
                <a:cs typeface="Times New Roman"/>
              </a:rPr>
              <a:t>Tests if there is an element after the iterator</a:t>
            </a:r>
            <a:r>
              <a:rPr sz="900" spc="10" dirty="0">
                <a:solidFill>
                  <a:srgbClr val="0073FF"/>
                </a:solidFill>
                <a:latin typeface="Times New Roman"/>
                <a:cs typeface="Times New Roman"/>
              </a:rPr>
              <a:t> </a:t>
            </a:r>
            <a:r>
              <a:rPr sz="900" spc="-5" dirty="0">
                <a:solidFill>
                  <a:srgbClr val="0073FF"/>
                </a:solidFill>
                <a:latin typeface="Times New Roman"/>
                <a:cs typeface="Times New Roman"/>
              </a:rPr>
              <a:t>position.</a:t>
            </a:r>
            <a:endParaRPr sz="900">
              <a:latin typeface="Times New Roman"/>
              <a:cs typeface="Times New Roman"/>
            </a:endParaRPr>
          </a:p>
          <a:p>
            <a:pPr marL="178435">
              <a:lnSpc>
                <a:spcPts val="1045"/>
              </a:lnSpc>
            </a:pPr>
            <a:r>
              <a:rPr sz="700" spc="15" dirty="0">
                <a:latin typeface="Courier New"/>
                <a:cs typeface="Courier New"/>
              </a:rPr>
              <a:t>@return</a:t>
            </a:r>
            <a:r>
              <a:rPr sz="700" spc="-185" dirty="0">
                <a:latin typeface="Courier New"/>
                <a:cs typeface="Courier New"/>
              </a:rPr>
              <a:t> </a:t>
            </a:r>
            <a:r>
              <a:rPr sz="900" spc="-5" dirty="0">
                <a:solidFill>
                  <a:srgbClr val="0073FF"/>
                </a:solidFill>
                <a:latin typeface="Times New Roman"/>
                <a:cs typeface="Times New Roman"/>
              </a:rPr>
              <a:t>true if there is an element after the iterator position</a:t>
            </a:r>
            <a:endParaRPr sz="900">
              <a:latin typeface="Times New Roman"/>
              <a:cs typeface="Times New Roman"/>
            </a:endParaRPr>
          </a:p>
          <a:p>
            <a:pPr marL="12700">
              <a:lnSpc>
                <a:spcPts val="840"/>
              </a:lnSpc>
              <a:spcBef>
                <a:spcPts val="10"/>
              </a:spcBef>
            </a:pPr>
            <a:r>
              <a:rPr sz="700" spc="15" dirty="0">
                <a:latin typeface="Courier New"/>
                <a:cs typeface="Courier New"/>
              </a:rPr>
              <a:t>*/</a:t>
            </a:r>
            <a:endParaRPr sz="700">
              <a:latin typeface="Courier New"/>
              <a:cs typeface="Courier New"/>
            </a:endParaRPr>
          </a:p>
          <a:p>
            <a:pPr marL="12700">
              <a:lnSpc>
                <a:spcPts val="840"/>
              </a:lnSpc>
            </a:pPr>
            <a:r>
              <a:rPr sz="700" spc="15" dirty="0">
                <a:solidFill>
                  <a:srgbClr val="CC0066"/>
                </a:solidFill>
                <a:latin typeface="Courier New"/>
                <a:cs typeface="Courier New"/>
              </a:rPr>
              <a:t>boolean</a:t>
            </a:r>
            <a:r>
              <a:rPr sz="700" spc="-85" dirty="0">
                <a:solidFill>
                  <a:srgbClr val="CC0066"/>
                </a:solidFill>
                <a:latin typeface="Courier New"/>
                <a:cs typeface="Courier New"/>
              </a:rPr>
              <a:t> </a:t>
            </a:r>
            <a:r>
              <a:rPr sz="700" spc="15" dirty="0">
                <a:latin typeface="Courier New"/>
                <a:cs typeface="Courier New"/>
              </a:rPr>
              <a:t>hasNext();</a:t>
            </a:r>
            <a:endParaRPr sz="700">
              <a:latin typeface="Courier New"/>
              <a:cs typeface="Courier New"/>
            </a:endParaRPr>
          </a:p>
        </p:txBody>
      </p:sp>
      <p:sp>
        <p:nvSpPr>
          <p:cNvPr id="4" name="object 4"/>
          <p:cNvSpPr txBox="1"/>
          <p:nvPr/>
        </p:nvSpPr>
        <p:spPr>
          <a:xfrm>
            <a:off x="1069689" y="3068587"/>
            <a:ext cx="2384425" cy="720090"/>
          </a:xfrm>
          <a:prstGeom prst="rect">
            <a:avLst/>
          </a:prstGeom>
        </p:spPr>
        <p:txBody>
          <a:bodyPr vert="horz" wrap="square" lIns="0" tIns="0" rIns="0" bIns="0" rtlCol="0">
            <a:spAutoFit/>
          </a:bodyPr>
          <a:lstStyle/>
          <a:p>
            <a:pPr marL="12700">
              <a:lnSpc>
                <a:spcPts val="795"/>
              </a:lnSpc>
            </a:pPr>
            <a:r>
              <a:rPr sz="700" spc="15" dirty="0">
                <a:latin typeface="Courier New"/>
                <a:cs typeface="Courier New"/>
              </a:rPr>
              <a:t>/**</a:t>
            </a:r>
            <a:endParaRPr sz="700">
              <a:latin typeface="Courier New"/>
              <a:cs typeface="Courier New"/>
            </a:endParaRPr>
          </a:p>
          <a:p>
            <a:pPr marL="178435">
              <a:lnSpc>
                <a:spcPts val="994"/>
              </a:lnSpc>
            </a:pPr>
            <a:r>
              <a:rPr sz="900" spc="-5" dirty="0">
                <a:solidFill>
                  <a:srgbClr val="0073FF"/>
                </a:solidFill>
                <a:latin typeface="Times New Roman"/>
                <a:cs typeface="Times New Roman"/>
              </a:rPr>
              <a:t>Adds an element before the iterator</a:t>
            </a:r>
            <a:r>
              <a:rPr sz="900" spc="-25" dirty="0">
                <a:solidFill>
                  <a:srgbClr val="0073FF"/>
                </a:solidFill>
                <a:latin typeface="Times New Roman"/>
                <a:cs typeface="Times New Roman"/>
              </a:rPr>
              <a:t> </a:t>
            </a:r>
            <a:r>
              <a:rPr sz="900" spc="-5" dirty="0">
                <a:solidFill>
                  <a:srgbClr val="0073FF"/>
                </a:solidFill>
                <a:latin typeface="Times New Roman"/>
                <a:cs typeface="Times New Roman"/>
              </a:rPr>
              <a:t>position</a:t>
            </a:r>
            <a:endParaRPr sz="900">
              <a:latin typeface="Times New Roman"/>
              <a:cs typeface="Times New Roman"/>
            </a:endParaRPr>
          </a:p>
          <a:p>
            <a:pPr marL="178435">
              <a:lnSpc>
                <a:spcPts val="1005"/>
              </a:lnSpc>
            </a:pPr>
            <a:r>
              <a:rPr sz="900" spc="-5" dirty="0">
                <a:solidFill>
                  <a:srgbClr val="0073FF"/>
                </a:solidFill>
                <a:latin typeface="Times New Roman"/>
                <a:cs typeface="Times New Roman"/>
              </a:rPr>
              <a:t>and moves the iterator past the inserted</a:t>
            </a:r>
            <a:r>
              <a:rPr sz="900" spc="-15" dirty="0">
                <a:solidFill>
                  <a:srgbClr val="0073FF"/>
                </a:solidFill>
                <a:latin typeface="Times New Roman"/>
                <a:cs typeface="Times New Roman"/>
              </a:rPr>
              <a:t> </a:t>
            </a:r>
            <a:r>
              <a:rPr sz="900" spc="-5" dirty="0">
                <a:solidFill>
                  <a:srgbClr val="0073FF"/>
                </a:solidFill>
                <a:latin typeface="Times New Roman"/>
                <a:cs typeface="Times New Roman"/>
              </a:rPr>
              <a:t>element.</a:t>
            </a:r>
            <a:endParaRPr sz="900">
              <a:latin typeface="Times New Roman"/>
              <a:cs typeface="Times New Roman"/>
            </a:endParaRPr>
          </a:p>
          <a:p>
            <a:pPr marL="178435">
              <a:lnSpc>
                <a:spcPts val="1045"/>
              </a:lnSpc>
            </a:pPr>
            <a:r>
              <a:rPr sz="700" spc="15" dirty="0">
                <a:latin typeface="Courier New"/>
                <a:cs typeface="Courier New"/>
              </a:rPr>
              <a:t>@param element</a:t>
            </a:r>
            <a:r>
              <a:rPr sz="700" spc="-265" dirty="0">
                <a:latin typeface="Courier New"/>
                <a:cs typeface="Courier New"/>
              </a:rPr>
              <a:t> </a:t>
            </a:r>
            <a:r>
              <a:rPr sz="900" spc="-5" dirty="0">
                <a:solidFill>
                  <a:srgbClr val="0073FF"/>
                </a:solidFill>
                <a:latin typeface="Times New Roman"/>
                <a:cs typeface="Times New Roman"/>
              </a:rPr>
              <a:t>the element to add</a:t>
            </a:r>
            <a:endParaRPr sz="900">
              <a:latin typeface="Times New Roman"/>
              <a:cs typeface="Times New Roman"/>
            </a:endParaRPr>
          </a:p>
          <a:p>
            <a:pPr marL="12700">
              <a:lnSpc>
                <a:spcPts val="840"/>
              </a:lnSpc>
              <a:spcBef>
                <a:spcPts val="10"/>
              </a:spcBef>
            </a:pPr>
            <a:r>
              <a:rPr sz="700" spc="15" dirty="0">
                <a:latin typeface="Courier New"/>
                <a:cs typeface="Courier New"/>
              </a:rPr>
              <a:t>*/</a:t>
            </a:r>
            <a:endParaRPr sz="700">
              <a:latin typeface="Courier New"/>
              <a:cs typeface="Courier New"/>
            </a:endParaRPr>
          </a:p>
          <a:p>
            <a:pPr marL="12700">
              <a:lnSpc>
                <a:spcPts val="840"/>
              </a:lnSpc>
            </a:pPr>
            <a:r>
              <a:rPr sz="700" spc="15" dirty="0">
                <a:solidFill>
                  <a:srgbClr val="CC0066"/>
                </a:solidFill>
                <a:latin typeface="Courier New"/>
                <a:cs typeface="Courier New"/>
              </a:rPr>
              <a:t>void </a:t>
            </a:r>
            <a:r>
              <a:rPr sz="700" spc="15" dirty="0">
                <a:latin typeface="Courier New"/>
                <a:cs typeface="Courier New"/>
              </a:rPr>
              <a:t>add(Object</a:t>
            </a:r>
            <a:r>
              <a:rPr sz="700" spc="-75" dirty="0">
                <a:latin typeface="Courier New"/>
                <a:cs typeface="Courier New"/>
              </a:rPr>
              <a:t> </a:t>
            </a:r>
            <a:r>
              <a:rPr sz="700" spc="15" dirty="0">
                <a:latin typeface="Courier New"/>
                <a:cs typeface="Courier New"/>
              </a:rPr>
              <a:t>element);</a:t>
            </a:r>
            <a:endParaRPr sz="700">
              <a:latin typeface="Courier New"/>
              <a:cs typeface="Courier New"/>
            </a:endParaRPr>
          </a:p>
        </p:txBody>
      </p:sp>
      <p:sp>
        <p:nvSpPr>
          <p:cNvPr id="5" name="object 5"/>
          <p:cNvSpPr txBox="1"/>
          <p:nvPr/>
        </p:nvSpPr>
        <p:spPr>
          <a:xfrm>
            <a:off x="1069689" y="3877039"/>
            <a:ext cx="2649220" cy="592455"/>
          </a:xfrm>
          <a:prstGeom prst="rect">
            <a:avLst/>
          </a:prstGeom>
        </p:spPr>
        <p:txBody>
          <a:bodyPr vert="horz" wrap="square" lIns="0" tIns="0" rIns="0" bIns="0" rtlCol="0">
            <a:spAutoFit/>
          </a:bodyPr>
          <a:lstStyle/>
          <a:p>
            <a:pPr marL="12700">
              <a:lnSpc>
                <a:spcPts val="795"/>
              </a:lnSpc>
            </a:pPr>
            <a:r>
              <a:rPr sz="700" spc="15" dirty="0">
                <a:latin typeface="Courier New"/>
                <a:cs typeface="Courier New"/>
              </a:rPr>
              <a:t>/**</a:t>
            </a:r>
            <a:endParaRPr sz="700">
              <a:latin typeface="Courier New"/>
              <a:cs typeface="Courier New"/>
            </a:endParaRPr>
          </a:p>
          <a:p>
            <a:pPr marL="178435" marR="5080">
              <a:lnSpc>
                <a:spcPts val="1010"/>
              </a:lnSpc>
              <a:spcBef>
                <a:spcPts val="45"/>
              </a:spcBef>
            </a:pPr>
            <a:r>
              <a:rPr sz="900" spc="-5" dirty="0">
                <a:solidFill>
                  <a:srgbClr val="0073FF"/>
                </a:solidFill>
                <a:latin typeface="Times New Roman"/>
                <a:cs typeface="Times New Roman"/>
              </a:rPr>
              <a:t>Removes the last traversed element. This method may  only be called after a call to the next()</a:t>
            </a:r>
            <a:r>
              <a:rPr sz="900" spc="-15" dirty="0">
                <a:solidFill>
                  <a:srgbClr val="0073FF"/>
                </a:solidFill>
                <a:latin typeface="Times New Roman"/>
                <a:cs typeface="Times New Roman"/>
              </a:rPr>
              <a:t> </a:t>
            </a:r>
            <a:r>
              <a:rPr sz="900" spc="-5" dirty="0">
                <a:solidFill>
                  <a:srgbClr val="0073FF"/>
                </a:solidFill>
                <a:latin typeface="Times New Roman"/>
                <a:cs typeface="Times New Roman"/>
              </a:rPr>
              <a:t>method.</a:t>
            </a:r>
            <a:endParaRPr sz="900">
              <a:latin typeface="Times New Roman"/>
              <a:cs typeface="Times New Roman"/>
            </a:endParaRPr>
          </a:p>
          <a:p>
            <a:pPr marL="12700">
              <a:lnSpc>
                <a:spcPts val="830"/>
              </a:lnSpc>
            </a:pPr>
            <a:r>
              <a:rPr sz="700" spc="15" dirty="0">
                <a:latin typeface="Courier New"/>
                <a:cs typeface="Courier New"/>
              </a:rPr>
              <a:t>*/</a:t>
            </a:r>
            <a:endParaRPr sz="700">
              <a:latin typeface="Courier New"/>
              <a:cs typeface="Courier New"/>
            </a:endParaRPr>
          </a:p>
          <a:p>
            <a:pPr marL="12700">
              <a:lnSpc>
                <a:spcPts val="840"/>
              </a:lnSpc>
            </a:pPr>
            <a:r>
              <a:rPr sz="700" spc="15" dirty="0">
                <a:solidFill>
                  <a:srgbClr val="CC0066"/>
                </a:solidFill>
                <a:latin typeface="Courier New"/>
                <a:cs typeface="Courier New"/>
              </a:rPr>
              <a:t>void</a:t>
            </a:r>
            <a:r>
              <a:rPr sz="700" spc="-80" dirty="0">
                <a:solidFill>
                  <a:srgbClr val="CC0066"/>
                </a:solidFill>
                <a:latin typeface="Courier New"/>
                <a:cs typeface="Courier New"/>
              </a:rPr>
              <a:t> </a:t>
            </a:r>
            <a:r>
              <a:rPr sz="700" spc="15" dirty="0">
                <a:latin typeface="Courier New"/>
                <a:cs typeface="Courier New"/>
              </a:rPr>
              <a:t>remove();</a:t>
            </a:r>
            <a:endParaRPr sz="700">
              <a:latin typeface="Courier New"/>
              <a:cs typeface="Courier New"/>
            </a:endParaRPr>
          </a:p>
        </p:txBody>
      </p:sp>
      <p:sp>
        <p:nvSpPr>
          <p:cNvPr id="6" name="object 6"/>
          <p:cNvSpPr txBox="1"/>
          <p:nvPr/>
        </p:nvSpPr>
        <p:spPr>
          <a:xfrm>
            <a:off x="682559" y="770883"/>
            <a:ext cx="2964815" cy="3804920"/>
          </a:xfrm>
          <a:prstGeom prst="rect">
            <a:avLst/>
          </a:prstGeom>
        </p:spPr>
        <p:txBody>
          <a:bodyPr vert="horz" wrap="square" lIns="0" tIns="0" rIns="0" bIns="0" rtlCol="0">
            <a:spAutoFit/>
          </a:bodyPr>
          <a:lstStyle/>
          <a:p>
            <a:pPr marL="67945">
              <a:lnSpc>
                <a:spcPts val="795"/>
              </a:lnSpc>
            </a:pPr>
            <a:r>
              <a:rPr sz="700" b="1" spc="15" dirty="0">
                <a:solidFill>
                  <a:srgbClr val="0073FF"/>
                </a:solidFill>
                <a:latin typeface="Courier New"/>
                <a:cs typeface="Courier New"/>
              </a:rPr>
              <a:t>1</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399415" indent="-331470">
              <a:lnSpc>
                <a:spcPts val="994"/>
              </a:lnSpc>
              <a:buSzPct val="77777"/>
              <a:buFont typeface="Courier New"/>
              <a:buAutoNum type="arabicPlain" startAt="2"/>
              <a:tabLst>
                <a:tab pos="400050" algn="l"/>
              </a:tabLst>
            </a:pPr>
            <a:r>
              <a:rPr sz="900" spc="-5" dirty="0">
                <a:solidFill>
                  <a:srgbClr val="0073FF"/>
                </a:solidFill>
                <a:latin typeface="Times New Roman"/>
                <a:cs typeface="Times New Roman"/>
              </a:rPr>
              <a:t>A list iterator allows access of a position in a linked</a:t>
            </a:r>
            <a:r>
              <a:rPr sz="900" spc="15" dirty="0">
                <a:solidFill>
                  <a:srgbClr val="0073FF"/>
                </a:solidFill>
                <a:latin typeface="Times New Roman"/>
                <a:cs typeface="Times New Roman"/>
              </a:rPr>
              <a:t> </a:t>
            </a:r>
            <a:r>
              <a:rPr sz="900" spc="-5" dirty="0">
                <a:solidFill>
                  <a:srgbClr val="0073FF"/>
                </a:solidFill>
                <a:latin typeface="Times New Roman"/>
                <a:cs typeface="Times New Roman"/>
              </a:rPr>
              <a:t>list.</a:t>
            </a:r>
            <a:endParaRPr sz="900">
              <a:latin typeface="Times New Roman"/>
              <a:cs typeface="Times New Roman"/>
            </a:endParaRPr>
          </a:p>
          <a:p>
            <a:pPr marL="399415" indent="-331470">
              <a:lnSpc>
                <a:spcPts val="1005"/>
              </a:lnSpc>
              <a:buSzPct val="77777"/>
              <a:buFont typeface="Courier New"/>
              <a:buAutoNum type="arabicPlain" startAt="2"/>
              <a:tabLst>
                <a:tab pos="400050" algn="l"/>
              </a:tabLst>
            </a:pPr>
            <a:r>
              <a:rPr sz="900" spc="-5" dirty="0">
                <a:solidFill>
                  <a:srgbClr val="0073FF"/>
                </a:solidFill>
                <a:latin typeface="Times New Roman"/>
                <a:cs typeface="Times New Roman"/>
              </a:rPr>
              <a:t>This interface contains a subset of the methods of the</a:t>
            </a:r>
            <a:endParaRPr sz="900">
              <a:latin typeface="Times New Roman"/>
              <a:cs typeface="Times New Roman"/>
            </a:endParaRPr>
          </a:p>
          <a:p>
            <a:pPr marL="399415" indent="-331470">
              <a:lnSpc>
                <a:spcPts val="1005"/>
              </a:lnSpc>
              <a:buSzPct val="77777"/>
              <a:buFont typeface="Courier New"/>
              <a:buAutoNum type="arabicPlain" startAt="2"/>
              <a:tabLst>
                <a:tab pos="400050" algn="l"/>
              </a:tabLst>
            </a:pPr>
            <a:r>
              <a:rPr sz="900" spc="-5" dirty="0">
                <a:solidFill>
                  <a:srgbClr val="0073FF"/>
                </a:solidFill>
                <a:latin typeface="Times New Roman"/>
                <a:cs typeface="Times New Roman"/>
              </a:rPr>
              <a:t>standard java.util.ListIterator interface. The methods</a:t>
            </a:r>
            <a:r>
              <a:rPr sz="900" spc="20" dirty="0">
                <a:solidFill>
                  <a:srgbClr val="0073FF"/>
                </a:solidFill>
                <a:latin typeface="Times New Roman"/>
                <a:cs typeface="Times New Roman"/>
              </a:rPr>
              <a:t> </a:t>
            </a:r>
            <a:r>
              <a:rPr sz="900" spc="-5" dirty="0">
                <a:solidFill>
                  <a:srgbClr val="0073FF"/>
                </a:solidFill>
                <a:latin typeface="Times New Roman"/>
                <a:cs typeface="Times New Roman"/>
              </a:rPr>
              <a:t>for</a:t>
            </a:r>
            <a:endParaRPr sz="900">
              <a:latin typeface="Times New Roman"/>
              <a:cs typeface="Times New Roman"/>
            </a:endParaRPr>
          </a:p>
          <a:p>
            <a:pPr marL="399415" indent="-331470">
              <a:lnSpc>
                <a:spcPts val="1045"/>
              </a:lnSpc>
              <a:buSzPct val="77777"/>
              <a:buFont typeface="Courier New"/>
              <a:buAutoNum type="arabicPlain" startAt="2"/>
              <a:tabLst>
                <a:tab pos="400050" algn="l"/>
              </a:tabLst>
            </a:pPr>
            <a:r>
              <a:rPr sz="900" spc="-5" dirty="0">
                <a:solidFill>
                  <a:srgbClr val="0073FF"/>
                </a:solidFill>
                <a:latin typeface="Times New Roman"/>
                <a:cs typeface="Times New Roman"/>
              </a:rPr>
              <a:t>backward traversal are not</a:t>
            </a:r>
            <a:r>
              <a:rPr sz="900" spc="-35" dirty="0">
                <a:solidFill>
                  <a:srgbClr val="0073FF"/>
                </a:solidFill>
                <a:latin typeface="Times New Roman"/>
                <a:cs typeface="Times New Roman"/>
              </a:rPr>
              <a:t> </a:t>
            </a:r>
            <a:r>
              <a:rPr sz="900" spc="-5" dirty="0">
                <a:solidFill>
                  <a:srgbClr val="0073FF"/>
                </a:solidFill>
                <a:latin typeface="Times New Roman"/>
                <a:cs typeface="Times New Roman"/>
              </a:rPr>
              <a:t>included.</a:t>
            </a:r>
            <a:endParaRPr sz="900">
              <a:latin typeface="Times New Roman"/>
              <a:cs typeface="Times New Roman"/>
            </a:endParaRPr>
          </a:p>
          <a:p>
            <a:pPr marL="67945">
              <a:lnSpc>
                <a:spcPts val="840"/>
              </a:lnSpc>
              <a:spcBef>
                <a:spcPts val="10"/>
              </a:spcBef>
            </a:pPr>
            <a:r>
              <a:rPr sz="700" b="1" spc="15" dirty="0">
                <a:solidFill>
                  <a:srgbClr val="0073FF"/>
                </a:solidFill>
                <a:latin typeface="Courier New"/>
                <a:cs typeface="Courier New"/>
              </a:rPr>
              <a:t>6</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67945">
              <a:lnSpc>
                <a:spcPts val="840"/>
              </a:lnSpc>
            </a:pPr>
            <a:r>
              <a:rPr sz="700" b="1" spc="15" dirty="0">
                <a:solidFill>
                  <a:srgbClr val="0073FF"/>
                </a:solidFill>
                <a:latin typeface="Courier New"/>
                <a:cs typeface="Courier New"/>
              </a:rPr>
              <a:t>7  </a:t>
            </a:r>
            <a:r>
              <a:rPr sz="700" spc="15" dirty="0">
                <a:solidFill>
                  <a:srgbClr val="CC0066"/>
                </a:solidFill>
                <a:latin typeface="Courier New"/>
                <a:cs typeface="Courier New"/>
              </a:rPr>
              <a:t>public interface</a:t>
            </a:r>
            <a:r>
              <a:rPr sz="700" spc="-75" dirty="0">
                <a:solidFill>
                  <a:srgbClr val="CC0066"/>
                </a:solidFill>
                <a:latin typeface="Courier New"/>
                <a:cs typeface="Courier New"/>
              </a:rPr>
              <a:t> </a:t>
            </a:r>
            <a:r>
              <a:rPr sz="700" spc="15" dirty="0">
                <a:latin typeface="Courier New"/>
                <a:cs typeface="Courier New"/>
              </a:rPr>
              <a:t>ListIterator</a:t>
            </a:r>
            <a:endParaRPr sz="700">
              <a:latin typeface="Courier New"/>
              <a:cs typeface="Courier New"/>
            </a:endParaRPr>
          </a:p>
          <a:p>
            <a:pPr marL="67945">
              <a:lnSpc>
                <a:spcPts val="840"/>
              </a:lnSpc>
            </a:pPr>
            <a:r>
              <a:rPr sz="700" b="1" spc="15" dirty="0">
                <a:solidFill>
                  <a:srgbClr val="0073FF"/>
                </a:solidFill>
                <a:latin typeface="Courier New"/>
                <a:cs typeface="Courier New"/>
              </a:rPr>
              <a:t>8</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67945">
              <a:lnSpc>
                <a:spcPts val="795"/>
              </a:lnSpc>
              <a:tabLst>
                <a:tab pos="399415" algn="l"/>
              </a:tabLst>
            </a:pPr>
            <a:r>
              <a:rPr sz="700" b="1" spc="15" dirty="0">
                <a:solidFill>
                  <a:srgbClr val="0073FF"/>
                </a:solidFill>
                <a:latin typeface="Courier New"/>
                <a:cs typeface="Courier New"/>
              </a:rPr>
              <a:t>9	</a:t>
            </a:r>
            <a:r>
              <a:rPr sz="700" spc="15" dirty="0">
                <a:latin typeface="Courier New"/>
                <a:cs typeface="Courier New"/>
              </a:rPr>
              <a:t>/**</a:t>
            </a:r>
            <a:endParaRPr sz="700">
              <a:latin typeface="Courier New"/>
              <a:cs typeface="Courier New"/>
            </a:endParaRPr>
          </a:p>
          <a:p>
            <a:pPr marL="565785" indent="-553085">
              <a:lnSpc>
                <a:spcPts val="994"/>
              </a:lnSpc>
              <a:buSzPct val="77777"/>
              <a:buFont typeface="Courier New"/>
              <a:buAutoNum type="arabicPlain" startAt="10"/>
              <a:tabLst>
                <a:tab pos="566420" algn="l"/>
              </a:tabLst>
            </a:pPr>
            <a:r>
              <a:rPr sz="900" spc="-5" dirty="0">
                <a:solidFill>
                  <a:srgbClr val="0073FF"/>
                </a:solidFill>
                <a:latin typeface="Times New Roman"/>
                <a:cs typeface="Times New Roman"/>
              </a:rPr>
              <a:t>Moves the iterator past the next</a:t>
            </a:r>
            <a:r>
              <a:rPr sz="900" spc="-30" dirty="0">
                <a:solidFill>
                  <a:srgbClr val="0073FF"/>
                </a:solidFill>
                <a:latin typeface="Times New Roman"/>
                <a:cs typeface="Times New Roman"/>
              </a:rPr>
              <a:t> </a:t>
            </a:r>
            <a:r>
              <a:rPr sz="900" spc="-5" dirty="0">
                <a:solidFill>
                  <a:srgbClr val="0073FF"/>
                </a:solidFill>
                <a:latin typeface="Times New Roman"/>
                <a:cs typeface="Times New Roman"/>
              </a:rPr>
              <a:t>element.</a:t>
            </a:r>
            <a:endParaRPr sz="900">
              <a:latin typeface="Times New Roman"/>
              <a:cs typeface="Times New Roman"/>
            </a:endParaRPr>
          </a:p>
          <a:p>
            <a:pPr marL="565785" indent="-553085">
              <a:lnSpc>
                <a:spcPts val="1045"/>
              </a:lnSpc>
              <a:buClr>
                <a:srgbClr val="0073FF"/>
              </a:buClr>
              <a:buFont typeface="Courier New"/>
              <a:buAutoNum type="arabicPlain" startAt="10"/>
              <a:tabLst>
                <a:tab pos="566420" algn="l"/>
              </a:tabLst>
            </a:pPr>
            <a:r>
              <a:rPr sz="700" spc="15" dirty="0">
                <a:latin typeface="Courier New"/>
                <a:cs typeface="Courier New"/>
              </a:rPr>
              <a:t>@return</a:t>
            </a:r>
            <a:r>
              <a:rPr sz="700" spc="-254" dirty="0">
                <a:latin typeface="Courier New"/>
                <a:cs typeface="Courier New"/>
              </a:rPr>
              <a:t> </a:t>
            </a:r>
            <a:r>
              <a:rPr sz="900" spc="-5" dirty="0">
                <a:solidFill>
                  <a:srgbClr val="0073FF"/>
                </a:solidFill>
                <a:latin typeface="Times New Roman"/>
                <a:cs typeface="Times New Roman"/>
              </a:rPr>
              <a:t>the traversed element</a:t>
            </a:r>
            <a:endParaRPr sz="900">
              <a:latin typeface="Times New Roman"/>
              <a:cs typeface="Times New Roman"/>
            </a:endParaRPr>
          </a:p>
          <a:p>
            <a:pPr marL="12700">
              <a:lnSpc>
                <a:spcPts val="840"/>
              </a:lnSpc>
              <a:spcBef>
                <a:spcPts val="10"/>
              </a:spcBef>
              <a:tabLst>
                <a:tab pos="399415" algn="l"/>
              </a:tabLst>
            </a:pPr>
            <a:r>
              <a:rPr sz="700" b="1" spc="15" dirty="0">
                <a:solidFill>
                  <a:srgbClr val="0073FF"/>
                </a:solidFill>
                <a:latin typeface="Courier New"/>
                <a:cs typeface="Courier New"/>
              </a:rPr>
              <a:t>12	</a:t>
            </a:r>
            <a:r>
              <a:rPr sz="700" spc="15" dirty="0">
                <a:latin typeface="Courier New"/>
                <a:cs typeface="Courier New"/>
              </a:rPr>
              <a:t>*/</a:t>
            </a:r>
            <a:endParaRPr sz="700">
              <a:latin typeface="Courier New"/>
              <a:cs typeface="Courier New"/>
            </a:endParaRPr>
          </a:p>
          <a:p>
            <a:pPr marL="12700">
              <a:lnSpc>
                <a:spcPts val="840"/>
              </a:lnSpc>
              <a:tabLst>
                <a:tab pos="399415" algn="l"/>
              </a:tabLst>
            </a:pPr>
            <a:r>
              <a:rPr sz="700" b="1" spc="15" dirty="0">
                <a:solidFill>
                  <a:srgbClr val="0073FF"/>
                </a:solidFill>
                <a:latin typeface="Courier New"/>
                <a:cs typeface="Courier New"/>
              </a:rPr>
              <a:t>13	</a:t>
            </a:r>
            <a:r>
              <a:rPr sz="700" spc="15" dirty="0">
                <a:latin typeface="Courier New"/>
                <a:cs typeface="Courier New"/>
              </a:rPr>
              <a:t>Object</a:t>
            </a:r>
            <a:r>
              <a:rPr sz="700" spc="-80" dirty="0">
                <a:latin typeface="Courier New"/>
                <a:cs typeface="Courier New"/>
              </a:rPr>
              <a:t> </a:t>
            </a:r>
            <a:r>
              <a:rPr sz="700" spc="15" dirty="0">
                <a:latin typeface="Courier New"/>
                <a:cs typeface="Courier New"/>
              </a:rPr>
              <a:t>next();</a:t>
            </a:r>
            <a:endParaRPr sz="700">
              <a:latin typeface="Courier New"/>
              <a:cs typeface="Courier New"/>
            </a:endParaRPr>
          </a:p>
          <a:p>
            <a:pPr marL="12700">
              <a:lnSpc>
                <a:spcPts val="840"/>
              </a:lnSpc>
            </a:pPr>
            <a:r>
              <a:rPr sz="700" b="1" spc="15" dirty="0">
                <a:solidFill>
                  <a:srgbClr val="0073FF"/>
                </a:solidFill>
                <a:latin typeface="Courier New"/>
                <a:cs typeface="Courier New"/>
              </a:rPr>
              <a:t>14</a:t>
            </a:r>
            <a:endParaRPr sz="700">
              <a:latin typeface="Courier New"/>
              <a:cs typeface="Courier New"/>
            </a:endParaRPr>
          </a:p>
          <a:p>
            <a:pPr marL="12700">
              <a:lnSpc>
                <a:spcPts val="840"/>
              </a:lnSpc>
            </a:pPr>
            <a:r>
              <a:rPr sz="700" b="1" spc="15" dirty="0">
                <a:solidFill>
                  <a:srgbClr val="0073FF"/>
                </a:solidFill>
                <a:latin typeface="Courier New"/>
                <a:cs typeface="Courier New"/>
              </a:rPr>
              <a:t>15</a:t>
            </a:r>
            <a:endParaRPr sz="700">
              <a:latin typeface="Courier New"/>
              <a:cs typeface="Courier New"/>
            </a:endParaRPr>
          </a:p>
          <a:p>
            <a:pPr marL="12700">
              <a:lnSpc>
                <a:spcPct val="100000"/>
              </a:lnSpc>
              <a:spcBef>
                <a:spcPts val="110"/>
              </a:spcBef>
            </a:pPr>
            <a:r>
              <a:rPr sz="700" b="1" spc="15" dirty="0">
                <a:solidFill>
                  <a:srgbClr val="0073FF"/>
                </a:solidFill>
                <a:latin typeface="Courier New"/>
                <a:cs typeface="Courier New"/>
              </a:rPr>
              <a:t>16</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17</a:t>
            </a:r>
            <a:endParaRPr sz="700">
              <a:latin typeface="Courier New"/>
              <a:cs typeface="Courier New"/>
            </a:endParaRPr>
          </a:p>
          <a:p>
            <a:pPr marL="12700">
              <a:lnSpc>
                <a:spcPts val="840"/>
              </a:lnSpc>
              <a:spcBef>
                <a:spcPts val="50"/>
              </a:spcBef>
            </a:pPr>
            <a:r>
              <a:rPr sz="700" b="1" spc="15" dirty="0">
                <a:solidFill>
                  <a:srgbClr val="0073FF"/>
                </a:solidFill>
                <a:latin typeface="Courier New"/>
                <a:cs typeface="Courier New"/>
              </a:rPr>
              <a:t>18</a:t>
            </a:r>
            <a:endParaRPr sz="700">
              <a:latin typeface="Courier New"/>
              <a:cs typeface="Courier New"/>
            </a:endParaRPr>
          </a:p>
          <a:p>
            <a:pPr marL="12700">
              <a:lnSpc>
                <a:spcPts val="840"/>
              </a:lnSpc>
            </a:pPr>
            <a:r>
              <a:rPr sz="700" b="1" spc="15" dirty="0">
                <a:solidFill>
                  <a:srgbClr val="0073FF"/>
                </a:solidFill>
                <a:latin typeface="Courier New"/>
                <a:cs typeface="Courier New"/>
              </a:rPr>
              <a:t>19</a:t>
            </a:r>
            <a:endParaRPr sz="700">
              <a:latin typeface="Courier New"/>
              <a:cs typeface="Courier New"/>
            </a:endParaRPr>
          </a:p>
          <a:p>
            <a:pPr marL="12700">
              <a:lnSpc>
                <a:spcPts val="840"/>
              </a:lnSpc>
            </a:pPr>
            <a:r>
              <a:rPr sz="700" b="1" spc="15" dirty="0">
                <a:solidFill>
                  <a:srgbClr val="0073FF"/>
                </a:solidFill>
                <a:latin typeface="Courier New"/>
                <a:cs typeface="Courier New"/>
              </a:rPr>
              <a:t>20</a:t>
            </a:r>
            <a:endParaRPr sz="700">
              <a:latin typeface="Courier New"/>
              <a:cs typeface="Courier New"/>
            </a:endParaRPr>
          </a:p>
          <a:p>
            <a:pPr marL="12700">
              <a:lnSpc>
                <a:spcPts val="840"/>
              </a:lnSpc>
            </a:pPr>
            <a:r>
              <a:rPr sz="700" b="1" spc="15" dirty="0">
                <a:solidFill>
                  <a:srgbClr val="0073FF"/>
                </a:solidFill>
                <a:latin typeface="Courier New"/>
                <a:cs typeface="Courier New"/>
              </a:rPr>
              <a:t>21</a:t>
            </a:r>
            <a:endParaRPr sz="700">
              <a:latin typeface="Courier New"/>
              <a:cs typeface="Courier New"/>
            </a:endParaRPr>
          </a:p>
          <a:p>
            <a:pPr marL="12700">
              <a:lnSpc>
                <a:spcPct val="100000"/>
              </a:lnSpc>
              <a:spcBef>
                <a:spcPts val="110"/>
              </a:spcBef>
            </a:pPr>
            <a:r>
              <a:rPr sz="700" b="1" spc="15" dirty="0">
                <a:solidFill>
                  <a:srgbClr val="0073FF"/>
                </a:solidFill>
                <a:latin typeface="Courier New"/>
                <a:cs typeface="Courier New"/>
              </a:rPr>
              <a:t>22</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23</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24</a:t>
            </a:r>
            <a:endParaRPr sz="700">
              <a:latin typeface="Courier New"/>
              <a:cs typeface="Courier New"/>
            </a:endParaRPr>
          </a:p>
          <a:p>
            <a:pPr marL="12700">
              <a:lnSpc>
                <a:spcPts val="840"/>
              </a:lnSpc>
              <a:spcBef>
                <a:spcPts val="50"/>
              </a:spcBef>
            </a:pPr>
            <a:r>
              <a:rPr sz="700" b="1" spc="15" dirty="0">
                <a:solidFill>
                  <a:srgbClr val="0073FF"/>
                </a:solidFill>
                <a:latin typeface="Courier New"/>
                <a:cs typeface="Courier New"/>
              </a:rPr>
              <a:t>25</a:t>
            </a:r>
            <a:endParaRPr sz="700">
              <a:latin typeface="Courier New"/>
              <a:cs typeface="Courier New"/>
            </a:endParaRPr>
          </a:p>
          <a:p>
            <a:pPr marL="12700">
              <a:lnSpc>
                <a:spcPts val="840"/>
              </a:lnSpc>
            </a:pPr>
            <a:r>
              <a:rPr sz="700" b="1" spc="15" dirty="0">
                <a:solidFill>
                  <a:srgbClr val="0073FF"/>
                </a:solidFill>
                <a:latin typeface="Courier New"/>
                <a:cs typeface="Courier New"/>
              </a:rPr>
              <a:t>26</a:t>
            </a:r>
            <a:endParaRPr sz="700">
              <a:latin typeface="Courier New"/>
              <a:cs typeface="Courier New"/>
            </a:endParaRPr>
          </a:p>
          <a:p>
            <a:pPr marL="12700">
              <a:lnSpc>
                <a:spcPts val="840"/>
              </a:lnSpc>
            </a:pPr>
            <a:r>
              <a:rPr sz="700" b="1" spc="15" dirty="0">
                <a:solidFill>
                  <a:srgbClr val="0073FF"/>
                </a:solidFill>
                <a:latin typeface="Courier New"/>
                <a:cs typeface="Courier New"/>
              </a:rPr>
              <a:t>27</a:t>
            </a:r>
            <a:endParaRPr sz="700">
              <a:latin typeface="Courier New"/>
              <a:cs typeface="Courier New"/>
            </a:endParaRPr>
          </a:p>
          <a:p>
            <a:pPr marL="12700">
              <a:lnSpc>
                <a:spcPts val="840"/>
              </a:lnSpc>
            </a:pPr>
            <a:r>
              <a:rPr sz="700" b="1" spc="15" dirty="0">
                <a:solidFill>
                  <a:srgbClr val="0073FF"/>
                </a:solidFill>
                <a:latin typeface="Courier New"/>
                <a:cs typeface="Courier New"/>
              </a:rPr>
              <a:t>28</a:t>
            </a:r>
            <a:endParaRPr sz="700">
              <a:latin typeface="Courier New"/>
              <a:cs typeface="Courier New"/>
            </a:endParaRPr>
          </a:p>
          <a:p>
            <a:pPr marL="12700">
              <a:lnSpc>
                <a:spcPct val="100000"/>
              </a:lnSpc>
              <a:spcBef>
                <a:spcPts val="110"/>
              </a:spcBef>
            </a:pPr>
            <a:r>
              <a:rPr sz="700" b="1" spc="15" dirty="0">
                <a:solidFill>
                  <a:srgbClr val="0073FF"/>
                </a:solidFill>
                <a:latin typeface="Courier New"/>
                <a:cs typeface="Courier New"/>
              </a:rPr>
              <a:t>29</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30</a:t>
            </a:r>
            <a:endParaRPr sz="700">
              <a:latin typeface="Courier New"/>
              <a:cs typeface="Courier New"/>
            </a:endParaRPr>
          </a:p>
          <a:p>
            <a:pPr marL="12700">
              <a:lnSpc>
                <a:spcPts val="840"/>
              </a:lnSpc>
              <a:spcBef>
                <a:spcPts val="50"/>
              </a:spcBef>
            </a:pPr>
            <a:r>
              <a:rPr sz="700" b="1" spc="15" dirty="0">
                <a:solidFill>
                  <a:srgbClr val="0073FF"/>
                </a:solidFill>
                <a:latin typeface="Courier New"/>
                <a:cs typeface="Courier New"/>
              </a:rPr>
              <a:t>31</a:t>
            </a:r>
            <a:endParaRPr sz="700">
              <a:latin typeface="Courier New"/>
              <a:cs typeface="Courier New"/>
            </a:endParaRPr>
          </a:p>
          <a:p>
            <a:pPr marL="12700">
              <a:lnSpc>
                <a:spcPts val="840"/>
              </a:lnSpc>
            </a:pPr>
            <a:r>
              <a:rPr sz="700" b="1" spc="15" dirty="0">
                <a:solidFill>
                  <a:srgbClr val="0073FF"/>
                </a:solidFill>
                <a:latin typeface="Courier New"/>
                <a:cs typeface="Courier New"/>
              </a:rPr>
              <a:t>32</a:t>
            </a:r>
            <a:endParaRPr sz="700">
              <a:latin typeface="Courier New"/>
              <a:cs typeface="Courier New"/>
            </a:endParaRPr>
          </a:p>
          <a:p>
            <a:pPr marL="12700">
              <a:lnSpc>
                <a:spcPts val="840"/>
              </a:lnSpc>
            </a:pPr>
            <a:r>
              <a:rPr sz="700" b="1" spc="15" dirty="0">
                <a:solidFill>
                  <a:srgbClr val="0073FF"/>
                </a:solidFill>
                <a:latin typeface="Courier New"/>
                <a:cs typeface="Courier New"/>
              </a:rPr>
              <a:t>33</a:t>
            </a:r>
            <a:endParaRPr sz="700">
              <a:latin typeface="Courier New"/>
              <a:cs typeface="Courier New"/>
            </a:endParaRPr>
          </a:p>
        </p:txBody>
      </p:sp>
      <p:sp>
        <p:nvSpPr>
          <p:cNvPr id="7" name="object 7"/>
          <p:cNvSpPr/>
          <p:nvPr/>
        </p:nvSpPr>
        <p:spPr>
          <a:xfrm>
            <a:off x="6618528" y="717956"/>
            <a:ext cx="113466" cy="390060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611429" y="717950"/>
            <a:ext cx="120566" cy="332616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65" dirty="0"/>
              <a:t> </a:t>
            </a:r>
            <a:r>
              <a:rPr spc="25" dirty="0"/>
              <a:t>16.1</a:t>
            </a:r>
          </a:p>
        </p:txBody>
      </p:sp>
      <p:sp>
        <p:nvSpPr>
          <p:cNvPr id="3" name="object 3"/>
          <p:cNvSpPr txBox="1"/>
          <p:nvPr/>
        </p:nvSpPr>
        <p:spPr>
          <a:xfrm>
            <a:off x="570483" y="704413"/>
            <a:ext cx="5692140" cy="1140460"/>
          </a:xfrm>
          <a:prstGeom prst="rect">
            <a:avLst/>
          </a:prstGeom>
        </p:spPr>
        <p:txBody>
          <a:bodyPr vert="horz" wrap="square" lIns="0" tIns="0" rIns="0" bIns="0" rtlCol="0">
            <a:spAutoFit/>
          </a:bodyPr>
          <a:lstStyle/>
          <a:p>
            <a:pPr marL="12700">
              <a:lnSpc>
                <a:spcPct val="100000"/>
              </a:lnSpc>
            </a:pPr>
            <a:r>
              <a:rPr sz="1050" spc="-5" dirty="0">
                <a:latin typeface="Arial"/>
                <a:cs typeface="Arial"/>
              </a:rPr>
              <a:t>Trace through the </a:t>
            </a:r>
            <a:r>
              <a:rPr sz="1050" spc="-5" dirty="0">
                <a:latin typeface="Courier" charset="0"/>
                <a:cs typeface="Courier" charset="0"/>
              </a:rPr>
              <a:t>addFirst</a:t>
            </a:r>
            <a:r>
              <a:rPr sz="1050" spc="-390" dirty="0">
                <a:latin typeface="Courier" charset="0"/>
                <a:cs typeface="Courier" charset="0"/>
              </a:rPr>
              <a:t> </a:t>
            </a:r>
            <a:r>
              <a:rPr sz="1050" spc="-5" dirty="0">
                <a:latin typeface="Arial"/>
                <a:cs typeface="Arial"/>
              </a:rPr>
              <a:t>method when adding an element to an empty list.</a:t>
            </a:r>
            <a:endParaRPr sz="1050" dirty="0">
              <a:latin typeface="Arial"/>
              <a:cs typeface="Arial"/>
            </a:endParaRPr>
          </a:p>
          <a:p>
            <a:pPr marL="250825" marR="5080">
              <a:lnSpc>
                <a:spcPct val="117900"/>
              </a:lnSpc>
              <a:spcBef>
                <a:spcPts val="505"/>
              </a:spcBef>
            </a:pPr>
            <a:r>
              <a:rPr sz="1250" b="1" dirty="0">
                <a:latin typeface="Arial"/>
                <a:cs typeface="Arial"/>
              </a:rPr>
              <a:t>Answer:</a:t>
            </a:r>
            <a:r>
              <a:rPr sz="1250" b="1" spc="-15" dirty="0">
                <a:latin typeface="Arial"/>
                <a:cs typeface="Arial"/>
              </a:rPr>
              <a:t> </a:t>
            </a:r>
            <a:r>
              <a:rPr sz="1250" dirty="0">
                <a:latin typeface="Arial"/>
                <a:cs typeface="Arial"/>
              </a:rPr>
              <a:t>When</a:t>
            </a:r>
            <a:r>
              <a:rPr sz="1250" spc="-10" dirty="0">
                <a:latin typeface="Arial"/>
                <a:cs typeface="Arial"/>
              </a:rPr>
              <a:t> </a:t>
            </a:r>
            <a:r>
              <a:rPr sz="1250" dirty="0">
                <a:latin typeface="Arial"/>
                <a:cs typeface="Arial"/>
              </a:rPr>
              <a:t>the</a:t>
            </a:r>
            <a:r>
              <a:rPr sz="1250" spc="-10" dirty="0">
                <a:latin typeface="Arial"/>
                <a:cs typeface="Arial"/>
              </a:rPr>
              <a:t> </a:t>
            </a:r>
            <a:r>
              <a:rPr sz="1250" dirty="0">
                <a:latin typeface="Arial"/>
                <a:cs typeface="Arial"/>
              </a:rPr>
              <a:t>list</a:t>
            </a:r>
            <a:r>
              <a:rPr sz="1250" spc="-10" dirty="0">
                <a:latin typeface="Arial"/>
                <a:cs typeface="Arial"/>
              </a:rPr>
              <a:t> </a:t>
            </a:r>
            <a:r>
              <a:rPr sz="1250" dirty="0">
                <a:latin typeface="Arial"/>
                <a:cs typeface="Arial"/>
              </a:rPr>
              <a:t>is</a:t>
            </a:r>
            <a:r>
              <a:rPr sz="1250" spc="-10" dirty="0">
                <a:latin typeface="Arial"/>
                <a:cs typeface="Arial"/>
              </a:rPr>
              <a:t> </a:t>
            </a:r>
            <a:r>
              <a:rPr sz="1250" dirty="0">
                <a:latin typeface="Arial"/>
                <a:cs typeface="Arial"/>
              </a:rPr>
              <a:t>empty,</a:t>
            </a:r>
            <a:r>
              <a:rPr sz="1250" spc="-10" dirty="0">
                <a:latin typeface="Arial"/>
                <a:cs typeface="Arial"/>
              </a:rPr>
              <a:t> </a:t>
            </a:r>
            <a:r>
              <a:rPr sz="1250" dirty="0">
                <a:latin typeface="Courier" charset="0"/>
                <a:cs typeface="Courier" charset="0"/>
              </a:rPr>
              <a:t>first</a:t>
            </a:r>
            <a:r>
              <a:rPr sz="1250" spc="-420" dirty="0">
                <a:latin typeface="Courier" charset="0"/>
                <a:cs typeface="Courier" charset="0"/>
              </a:rPr>
              <a:t> </a:t>
            </a:r>
            <a:r>
              <a:rPr sz="1250" dirty="0">
                <a:latin typeface="Arial"/>
                <a:cs typeface="Arial"/>
              </a:rPr>
              <a:t>is</a:t>
            </a:r>
            <a:r>
              <a:rPr sz="1250" spc="-15" dirty="0">
                <a:latin typeface="Arial"/>
                <a:cs typeface="Arial"/>
              </a:rPr>
              <a:t> </a:t>
            </a:r>
            <a:r>
              <a:rPr sz="1250" spc="-5" dirty="0">
                <a:latin typeface="Courier" charset="0"/>
                <a:cs typeface="Courier" charset="0"/>
              </a:rPr>
              <a:t>null</a:t>
            </a:r>
            <a:r>
              <a:rPr sz="1250" spc="-5" dirty="0">
                <a:latin typeface="Arial"/>
                <a:cs typeface="Arial"/>
              </a:rPr>
              <a:t>.</a:t>
            </a:r>
            <a:r>
              <a:rPr sz="1250" spc="-10" dirty="0">
                <a:latin typeface="Arial"/>
                <a:cs typeface="Arial"/>
              </a:rPr>
              <a:t> </a:t>
            </a:r>
            <a:r>
              <a:rPr sz="1250" dirty="0">
                <a:latin typeface="Arial"/>
                <a:cs typeface="Arial"/>
              </a:rPr>
              <a:t>A</a:t>
            </a:r>
            <a:r>
              <a:rPr sz="1250" spc="-10" dirty="0">
                <a:latin typeface="Arial"/>
                <a:cs typeface="Arial"/>
              </a:rPr>
              <a:t> </a:t>
            </a:r>
            <a:r>
              <a:rPr sz="1250" dirty="0">
                <a:latin typeface="Arial"/>
                <a:cs typeface="Arial"/>
              </a:rPr>
              <a:t>new</a:t>
            </a:r>
            <a:r>
              <a:rPr sz="1250" spc="-10" dirty="0">
                <a:latin typeface="Arial"/>
                <a:cs typeface="Arial"/>
              </a:rPr>
              <a:t> </a:t>
            </a:r>
            <a:r>
              <a:rPr sz="1250" dirty="0">
                <a:latin typeface="Courier" charset="0"/>
                <a:cs typeface="Courier" charset="0"/>
              </a:rPr>
              <a:t>Node</a:t>
            </a:r>
            <a:r>
              <a:rPr sz="1250" spc="-420" dirty="0">
                <a:latin typeface="Courier" charset="0"/>
                <a:cs typeface="Courier" charset="0"/>
              </a:rPr>
              <a:t> </a:t>
            </a:r>
            <a:r>
              <a:rPr sz="1250" dirty="0">
                <a:latin typeface="Arial"/>
                <a:cs typeface="Arial"/>
              </a:rPr>
              <a:t>is</a:t>
            </a:r>
            <a:r>
              <a:rPr sz="1250" spc="-10" dirty="0">
                <a:latin typeface="Arial"/>
                <a:cs typeface="Arial"/>
              </a:rPr>
              <a:t> </a:t>
            </a:r>
            <a:r>
              <a:rPr sz="1250" dirty="0">
                <a:latin typeface="Arial"/>
                <a:cs typeface="Arial"/>
              </a:rPr>
              <a:t>allocated.</a:t>
            </a:r>
            <a:r>
              <a:rPr sz="1250" spc="-10" dirty="0">
                <a:latin typeface="Arial"/>
                <a:cs typeface="Arial"/>
              </a:rPr>
              <a:t> </a:t>
            </a:r>
            <a:r>
              <a:rPr sz="1250" dirty="0">
                <a:latin typeface="Arial"/>
                <a:cs typeface="Arial"/>
              </a:rPr>
              <a:t>Its  </a:t>
            </a:r>
            <a:r>
              <a:rPr sz="1250" dirty="0">
                <a:latin typeface="Courier" charset="0"/>
                <a:cs typeface="Courier" charset="0"/>
              </a:rPr>
              <a:t>data </a:t>
            </a:r>
            <a:r>
              <a:rPr sz="1250" dirty="0">
                <a:latin typeface="Arial"/>
                <a:cs typeface="Arial"/>
              </a:rPr>
              <a:t>instance variable is set to the element that is being added. It’s </a:t>
            </a:r>
            <a:r>
              <a:rPr sz="1250" dirty="0">
                <a:latin typeface="Courier" charset="0"/>
                <a:cs typeface="Courier" charset="0"/>
              </a:rPr>
              <a:t>next  </a:t>
            </a:r>
            <a:r>
              <a:rPr sz="1250" dirty="0">
                <a:latin typeface="Arial"/>
                <a:cs typeface="Arial"/>
              </a:rPr>
              <a:t>instance</a:t>
            </a:r>
            <a:r>
              <a:rPr sz="1250" spc="-10" dirty="0">
                <a:latin typeface="Arial"/>
                <a:cs typeface="Arial"/>
              </a:rPr>
              <a:t> </a:t>
            </a:r>
            <a:r>
              <a:rPr sz="1250" dirty="0">
                <a:latin typeface="Arial"/>
                <a:cs typeface="Arial"/>
              </a:rPr>
              <a:t>variable</a:t>
            </a:r>
            <a:r>
              <a:rPr sz="1250" spc="-10" dirty="0">
                <a:latin typeface="Arial"/>
                <a:cs typeface="Arial"/>
              </a:rPr>
              <a:t> </a:t>
            </a:r>
            <a:r>
              <a:rPr sz="1250" dirty="0">
                <a:latin typeface="Arial"/>
                <a:cs typeface="Arial"/>
              </a:rPr>
              <a:t>is</a:t>
            </a:r>
            <a:r>
              <a:rPr sz="1250" spc="-10" dirty="0">
                <a:latin typeface="Arial"/>
                <a:cs typeface="Arial"/>
              </a:rPr>
              <a:t> </a:t>
            </a:r>
            <a:r>
              <a:rPr sz="1250" dirty="0">
                <a:latin typeface="Arial"/>
                <a:cs typeface="Arial"/>
              </a:rPr>
              <a:t>set</a:t>
            </a:r>
            <a:r>
              <a:rPr sz="1250" spc="-10" dirty="0">
                <a:latin typeface="Arial"/>
                <a:cs typeface="Arial"/>
              </a:rPr>
              <a:t> </a:t>
            </a:r>
            <a:r>
              <a:rPr sz="1250" dirty="0">
                <a:latin typeface="Arial"/>
                <a:cs typeface="Arial"/>
              </a:rPr>
              <a:t>to</a:t>
            </a:r>
            <a:r>
              <a:rPr sz="1250" spc="-15" dirty="0">
                <a:latin typeface="Arial"/>
                <a:cs typeface="Arial"/>
              </a:rPr>
              <a:t> </a:t>
            </a:r>
            <a:r>
              <a:rPr sz="1250" dirty="0">
                <a:latin typeface="Courier" charset="0"/>
                <a:cs typeface="Courier" charset="0"/>
              </a:rPr>
              <a:t>null</a:t>
            </a:r>
            <a:r>
              <a:rPr sz="1250" spc="-420" dirty="0">
                <a:latin typeface="Courier" charset="0"/>
                <a:cs typeface="Courier" charset="0"/>
              </a:rPr>
              <a:t> </a:t>
            </a:r>
            <a:r>
              <a:rPr sz="1250" dirty="0">
                <a:latin typeface="Arial"/>
                <a:cs typeface="Arial"/>
              </a:rPr>
              <a:t>because</a:t>
            </a:r>
            <a:r>
              <a:rPr sz="1250" spc="-15" dirty="0">
                <a:latin typeface="Arial"/>
                <a:cs typeface="Arial"/>
              </a:rPr>
              <a:t> </a:t>
            </a:r>
            <a:r>
              <a:rPr sz="1250" dirty="0">
                <a:latin typeface="Courier" charset="0"/>
                <a:cs typeface="Courier" charset="0"/>
              </a:rPr>
              <a:t>first</a:t>
            </a:r>
            <a:r>
              <a:rPr sz="1250" spc="-420" dirty="0">
                <a:latin typeface="Courier" charset="0"/>
                <a:cs typeface="Courier" charset="0"/>
              </a:rPr>
              <a:t> </a:t>
            </a:r>
            <a:r>
              <a:rPr sz="1250" dirty="0">
                <a:latin typeface="Arial"/>
                <a:cs typeface="Arial"/>
              </a:rPr>
              <a:t>is</a:t>
            </a:r>
            <a:r>
              <a:rPr sz="1250" spc="-10" dirty="0">
                <a:latin typeface="Arial"/>
                <a:cs typeface="Arial"/>
              </a:rPr>
              <a:t> </a:t>
            </a:r>
            <a:r>
              <a:rPr sz="1250" dirty="0">
                <a:latin typeface="Arial"/>
                <a:cs typeface="Arial"/>
              </a:rPr>
              <a:t>null.</a:t>
            </a:r>
            <a:r>
              <a:rPr sz="1250" spc="-10" dirty="0">
                <a:latin typeface="Arial"/>
                <a:cs typeface="Arial"/>
              </a:rPr>
              <a:t> </a:t>
            </a:r>
            <a:r>
              <a:rPr sz="1250" dirty="0">
                <a:latin typeface="Arial"/>
                <a:cs typeface="Arial"/>
              </a:rPr>
              <a:t>The</a:t>
            </a:r>
            <a:r>
              <a:rPr sz="1250" spc="-15" dirty="0">
                <a:latin typeface="Arial"/>
                <a:cs typeface="Arial"/>
              </a:rPr>
              <a:t> </a:t>
            </a:r>
            <a:r>
              <a:rPr sz="1250" dirty="0">
                <a:latin typeface="Courier" charset="0"/>
                <a:cs typeface="Courier" charset="0"/>
              </a:rPr>
              <a:t>first</a:t>
            </a:r>
            <a:r>
              <a:rPr sz="1250" spc="-420" dirty="0">
                <a:latin typeface="Courier" charset="0"/>
                <a:cs typeface="Courier" charset="0"/>
              </a:rPr>
              <a:t> </a:t>
            </a:r>
            <a:r>
              <a:rPr sz="1250" dirty="0">
                <a:latin typeface="Arial"/>
                <a:cs typeface="Arial"/>
              </a:rPr>
              <a:t>instance  variable is set to the new node. The result is a linked list of length</a:t>
            </a:r>
            <a:r>
              <a:rPr sz="1250" spc="-100" dirty="0">
                <a:latin typeface="Arial"/>
                <a:cs typeface="Arial"/>
              </a:rPr>
              <a:t> </a:t>
            </a:r>
            <a:r>
              <a:rPr sz="1250" dirty="0">
                <a:latin typeface="Arial"/>
                <a:cs typeface="Arial"/>
              </a:rPr>
              <a:t>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3183" y="582380"/>
            <a:ext cx="5581650" cy="0"/>
          </a:xfrm>
          <a:custGeom>
            <a:avLst/>
            <a:gdLst/>
            <a:ahLst/>
            <a:cxnLst/>
            <a:rect l="l" t="t" r="r" b="b"/>
            <a:pathLst>
              <a:path w="5581650">
                <a:moveTo>
                  <a:pt x="0" y="0"/>
                </a:moveTo>
                <a:lnTo>
                  <a:pt x="5581151" y="0"/>
                </a:lnTo>
              </a:path>
            </a:pathLst>
          </a:custGeom>
          <a:ln w="56733">
            <a:solidFill>
              <a:srgbClr val="FFDF6A"/>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0" dirty="0"/>
              <a:t>Implementing </a:t>
            </a:r>
            <a:r>
              <a:rPr spc="90" dirty="0"/>
              <a:t>Linked </a:t>
            </a:r>
            <a:r>
              <a:rPr spc="114" dirty="0"/>
              <a:t>Lists </a:t>
            </a:r>
            <a:r>
              <a:rPr spc="-105" dirty="0"/>
              <a:t>- </a:t>
            </a:r>
            <a:r>
              <a:rPr spc="95" dirty="0"/>
              <a:t>The </a:t>
            </a:r>
            <a:r>
              <a:rPr spc="120" dirty="0"/>
              <a:t>Node</a:t>
            </a:r>
            <a:r>
              <a:rPr spc="-140" dirty="0"/>
              <a:t> </a:t>
            </a:r>
            <a:r>
              <a:rPr spc="160" dirty="0"/>
              <a:t>Class</a:t>
            </a:r>
          </a:p>
        </p:txBody>
      </p:sp>
      <p:sp>
        <p:nvSpPr>
          <p:cNvPr id="4" name="object 4"/>
          <p:cNvSpPr/>
          <p:nvPr/>
        </p:nvSpPr>
        <p:spPr>
          <a:xfrm>
            <a:off x="682467" y="834135"/>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089435"/>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p:nvPr/>
        </p:nvSpPr>
        <p:spPr>
          <a:xfrm>
            <a:off x="682467" y="1358919"/>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7" name="object 7"/>
          <p:cNvSpPr/>
          <p:nvPr/>
        </p:nvSpPr>
        <p:spPr>
          <a:xfrm>
            <a:off x="987409" y="1603582"/>
            <a:ext cx="35560" cy="35560"/>
          </a:xfrm>
          <a:custGeom>
            <a:avLst/>
            <a:gdLst/>
            <a:ahLst/>
            <a:cxnLst/>
            <a:rect l="l" t="t" r="r" b="b"/>
            <a:pathLst>
              <a:path w="35559" h="35560">
                <a:moveTo>
                  <a:pt x="29551" y="35458"/>
                </a:moveTo>
                <a:lnTo>
                  <a:pt x="5907" y="35458"/>
                </a:lnTo>
                <a:lnTo>
                  <a:pt x="0" y="29572"/>
                </a:lnTo>
                <a:lnTo>
                  <a:pt x="0" y="5886"/>
                </a:lnTo>
                <a:lnTo>
                  <a:pt x="5907" y="0"/>
                </a:lnTo>
                <a:lnTo>
                  <a:pt x="29551" y="0"/>
                </a:lnTo>
                <a:lnTo>
                  <a:pt x="35458" y="5886"/>
                </a:lnTo>
                <a:lnTo>
                  <a:pt x="35458" y="29572"/>
                </a:lnTo>
                <a:lnTo>
                  <a:pt x="29551" y="35458"/>
                </a:lnTo>
                <a:close/>
              </a:path>
            </a:pathLst>
          </a:custGeom>
          <a:solidFill>
            <a:srgbClr val="000000"/>
          </a:solidFill>
        </p:spPr>
        <p:txBody>
          <a:bodyPr wrap="square" lIns="0" tIns="0" rIns="0" bIns="0" rtlCol="0"/>
          <a:lstStyle/>
          <a:p>
            <a:endParaRPr/>
          </a:p>
        </p:txBody>
      </p:sp>
      <p:sp>
        <p:nvSpPr>
          <p:cNvPr id="8" name="object 8"/>
          <p:cNvSpPr/>
          <p:nvPr/>
        </p:nvSpPr>
        <p:spPr>
          <a:xfrm>
            <a:off x="987409" y="1795057"/>
            <a:ext cx="35560" cy="35560"/>
          </a:xfrm>
          <a:custGeom>
            <a:avLst/>
            <a:gdLst/>
            <a:ahLst/>
            <a:cxnLst/>
            <a:rect l="l" t="t" r="r" b="b"/>
            <a:pathLst>
              <a:path w="35559" h="35560">
                <a:moveTo>
                  <a:pt x="29551" y="35458"/>
                </a:moveTo>
                <a:lnTo>
                  <a:pt x="5907" y="35458"/>
                </a:lnTo>
                <a:lnTo>
                  <a:pt x="0" y="29572"/>
                </a:lnTo>
                <a:lnTo>
                  <a:pt x="0" y="5886"/>
                </a:lnTo>
                <a:lnTo>
                  <a:pt x="5907" y="0"/>
                </a:lnTo>
                <a:lnTo>
                  <a:pt x="29551" y="0"/>
                </a:lnTo>
                <a:lnTo>
                  <a:pt x="35458" y="5886"/>
                </a:lnTo>
                <a:lnTo>
                  <a:pt x="35458" y="29572"/>
                </a:lnTo>
                <a:lnTo>
                  <a:pt x="29551" y="35458"/>
                </a:lnTo>
                <a:close/>
              </a:path>
            </a:pathLst>
          </a:custGeom>
          <a:solidFill>
            <a:srgbClr val="000000"/>
          </a:solidFill>
        </p:spPr>
        <p:txBody>
          <a:bodyPr wrap="square" lIns="0" tIns="0" rIns="0" bIns="0" rtlCol="0"/>
          <a:lstStyle/>
          <a:p>
            <a:endParaRPr/>
          </a:p>
        </p:txBody>
      </p:sp>
      <p:sp>
        <p:nvSpPr>
          <p:cNvPr id="9" name="object 9"/>
          <p:cNvSpPr txBox="1"/>
          <p:nvPr/>
        </p:nvSpPr>
        <p:spPr>
          <a:xfrm>
            <a:off x="808720" y="721481"/>
            <a:ext cx="4718050" cy="1163955"/>
          </a:xfrm>
          <a:prstGeom prst="rect">
            <a:avLst/>
          </a:prstGeom>
        </p:spPr>
        <p:txBody>
          <a:bodyPr vert="horz" wrap="square" lIns="0" tIns="0" rIns="0" bIns="0" rtlCol="0">
            <a:spAutoFit/>
          </a:bodyPr>
          <a:lstStyle/>
          <a:p>
            <a:pPr marL="12700">
              <a:lnSpc>
                <a:spcPct val="100000"/>
              </a:lnSpc>
            </a:pPr>
            <a:r>
              <a:rPr sz="1250" dirty="0">
                <a:latin typeface="Arial"/>
                <a:cs typeface="Arial"/>
              </a:rPr>
              <a:t>We will implement a simplified, singly-linked</a:t>
            </a:r>
            <a:r>
              <a:rPr sz="1250" spc="-100" dirty="0">
                <a:latin typeface="Arial"/>
                <a:cs typeface="Arial"/>
              </a:rPr>
              <a:t> </a:t>
            </a:r>
            <a:r>
              <a:rPr sz="1250" dirty="0">
                <a:latin typeface="Arial"/>
                <a:cs typeface="Arial"/>
              </a:rPr>
              <a:t>list.</a:t>
            </a:r>
          </a:p>
          <a:p>
            <a:pPr marL="12700">
              <a:lnSpc>
                <a:spcPct val="100000"/>
              </a:lnSpc>
              <a:spcBef>
                <a:spcPts val="509"/>
              </a:spcBef>
            </a:pPr>
            <a:r>
              <a:rPr sz="1250" dirty="0">
                <a:latin typeface="Arial"/>
                <a:cs typeface="Arial"/>
              </a:rPr>
              <a:t>A linked list stores elements in a sequence of</a:t>
            </a:r>
            <a:r>
              <a:rPr sz="1250" spc="-105" dirty="0">
                <a:latin typeface="Arial"/>
                <a:cs typeface="Arial"/>
              </a:rPr>
              <a:t> </a:t>
            </a:r>
            <a:r>
              <a:rPr sz="1250" dirty="0">
                <a:latin typeface="Arial"/>
                <a:cs typeface="Arial"/>
              </a:rPr>
              <a:t>nodes.</a:t>
            </a:r>
          </a:p>
          <a:p>
            <a:pPr marL="12700">
              <a:lnSpc>
                <a:spcPct val="100000"/>
              </a:lnSpc>
              <a:spcBef>
                <a:spcPts val="620"/>
              </a:spcBef>
            </a:pPr>
            <a:r>
              <a:rPr sz="1250" dirty="0">
                <a:latin typeface="Arial"/>
                <a:cs typeface="Arial"/>
              </a:rPr>
              <a:t>A </a:t>
            </a:r>
            <a:r>
              <a:rPr sz="1250" dirty="0">
                <a:latin typeface="Courier" charset="0"/>
                <a:cs typeface="Courier" charset="0"/>
              </a:rPr>
              <a:t>Node</a:t>
            </a:r>
            <a:r>
              <a:rPr sz="1250" spc="-520" dirty="0">
                <a:latin typeface="Courier" charset="0"/>
                <a:cs typeface="Courier" charset="0"/>
              </a:rPr>
              <a:t> </a:t>
            </a:r>
            <a:r>
              <a:rPr sz="1250" dirty="0">
                <a:latin typeface="Arial"/>
                <a:cs typeface="Arial"/>
              </a:rPr>
              <a:t>object stores an element and a reference to the next node.</a:t>
            </a:r>
          </a:p>
          <a:p>
            <a:pPr marL="298450" marR="3087370">
              <a:lnSpc>
                <a:spcPct val="132300"/>
              </a:lnSpc>
              <a:spcBef>
                <a:spcPts val="385"/>
              </a:spcBef>
            </a:pPr>
            <a:r>
              <a:rPr sz="950" dirty="0">
                <a:latin typeface="Arial"/>
                <a:cs typeface="Arial"/>
              </a:rPr>
              <a:t>private inner class  public instance</a:t>
            </a:r>
            <a:r>
              <a:rPr sz="950" spc="-35" dirty="0">
                <a:latin typeface="Arial"/>
                <a:cs typeface="Arial"/>
              </a:rPr>
              <a:t> </a:t>
            </a:r>
            <a:r>
              <a:rPr sz="950" dirty="0">
                <a:latin typeface="Arial"/>
                <a:cs typeface="Arial"/>
              </a:rPr>
              <a:t>variables</a:t>
            </a:r>
          </a:p>
        </p:txBody>
      </p:sp>
      <p:sp>
        <p:nvSpPr>
          <p:cNvPr id="10" name="object 10"/>
          <p:cNvSpPr txBox="1"/>
          <p:nvPr/>
        </p:nvSpPr>
        <p:spPr>
          <a:xfrm>
            <a:off x="920038" y="1961712"/>
            <a:ext cx="5474970" cy="1127760"/>
          </a:xfrm>
          <a:prstGeom prst="rect">
            <a:avLst/>
          </a:prstGeom>
          <a:ln w="7091">
            <a:solidFill>
              <a:srgbClr val="CCCCCC"/>
            </a:solidFill>
          </a:ln>
        </p:spPr>
        <p:txBody>
          <a:bodyPr vert="horz" wrap="square" lIns="0" tIns="46355" rIns="0" bIns="0" rtlCol="0">
            <a:spAutoFit/>
          </a:bodyPr>
          <a:lstStyle/>
          <a:p>
            <a:pPr marL="47625">
              <a:lnSpc>
                <a:spcPts val="894"/>
              </a:lnSpc>
              <a:spcBef>
                <a:spcPts val="365"/>
              </a:spcBef>
            </a:pPr>
            <a:r>
              <a:rPr sz="750" dirty="0">
                <a:latin typeface="Courier" charset="0"/>
                <a:cs typeface="Courier" charset="0"/>
              </a:rPr>
              <a:t>public class</a:t>
            </a:r>
            <a:r>
              <a:rPr sz="750" spc="-105" dirty="0">
                <a:latin typeface="Courier" charset="0"/>
                <a:cs typeface="Courier" charset="0"/>
              </a:rPr>
              <a:t> </a:t>
            </a:r>
            <a:r>
              <a:rPr sz="750" dirty="0">
                <a:latin typeface="Courier" charset="0"/>
                <a:cs typeface="Courier" charset="0"/>
              </a:rPr>
              <a:t>LinkedList</a:t>
            </a:r>
          </a:p>
          <a:p>
            <a:pPr marL="47625">
              <a:lnSpc>
                <a:spcPts val="894"/>
              </a:lnSpc>
            </a:pPr>
            <a:r>
              <a:rPr sz="750" dirty="0">
                <a:latin typeface="Courier" charset="0"/>
                <a:cs typeface="Courier" charset="0"/>
              </a:rPr>
              <a:t>{</a:t>
            </a:r>
          </a:p>
          <a:p>
            <a:pPr marL="219710">
              <a:lnSpc>
                <a:spcPts val="894"/>
              </a:lnSpc>
            </a:pPr>
            <a:r>
              <a:rPr sz="750" dirty="0">
                <a:latin typeface="Courier" charset="0"/>
                <a:cs typeface="Courier" charset="0"/>
              </a:rPr>
              <a:t>. .</a:t>
            </a:r>
            <a:r>
              <a:rPr sz="750" spc="-100" dirty="0">
                <a:latin typeface="Courier" charset="0"/>
                <a:cs typeface="Courier" charset="0"/>
              </a:rPr>
              <a:t> </a:t>
            </a:r>
            <a:r>
              <a:rPr sz="750" dirty="0">
                <a:latin typeface="Courier" charset="0"/>
                <a:cs typeface="Courier" charset="0"/>
              </a:rPr>
              <a:t>.</a:t>
            </a:r>
          </a:p>
          <a:p>
            <a:pPr marL="219710">
              <a:lnSpc>
                <a:spcPts val="894"/>
              </a:lnSpc>
            </a:pPr>
            <a:r>
              <a:rPr sz="750" dirty="0">
                <a:latin typeface="Courier" charset="0"/>
                <a:cs typeface="Courier" charset="0"/>
              </a:rPr>
              <a:t>class</a:t>
            </a:r>
            <a:r>
              <a:rPr sz="750" spc="-100" dirty="0">
                <a:latin typeface="Courier" charset="0"/>
                <a:cs typeface="Courier" charset="0"/>
              </a:rPr>
              <a:t> </a:t>
            </a:r>
            <a:r>
              <a:rPr sz="750" dirty="0">
                <a:latin typeface="Courier" charset="0"/>
                <a:cs typeface="Courier" charset="0"/>
              </a:rPr>
              <a:t>Node</a:t>
            </a:r>
          </a:p>
          <a:p>
            <a:pPr marL="219710">
              <a:lnSpc>
                <a:spcPts val="894"/>
              </a:lnSpc>
            </a:pPr>
            <a:r>
              <a:rPr sz="750" dirty="0">
                <a:latin typeface="Courier" charset="0"/>
                <a:cs typeface="Courier" charset="0"/>
              </a:rPr>
              <a:t>{</a:t>
            </a:r>
          </a:p>
          <a:p>
            <a:pPr marL="392430" marR="3976370">
              <a:lnSpc>
                <a:spcPts val="890"/>
              </a:lnSpc>
              <a:spcBef>
                <a:spcPts val="35"/>
              </a:spcBef>
            </a:pPr>
            <a:r>
              <a:rPr sz="750" dirty="0">
                <a:latin typeface="Courier" charset="0"/>
                <a:cs typeface="Courier" charset="0"/>
              </a:rPr>
              <a:t>public Object</a:t>
            </a:r>
            <a:r>
              <a:rPr sz="750" spc="-95" dirty="0">
                <a:latin typeface="Courier" charset="0"/>
                <a:cs typeface="Courier" charset="0"/>
              </a:rPr>
              <a:t> </a:t>
            </a:r>
            <a:r>
              <a:rPr sz="750" dirty="0">
                <a:latin typeface="Courier" charset="0"/>
                <a:cs typeface="Courier" charset="0"/>
              </a:rPr>
              <a:t>data;  public Node</a:t>
            </a:r>
            <a:r>
              <a:rPr sz="750" spc="-100" dirty="0">
                <a:latin typeface="Courier" charset="0"/>
                <a:cs typeface="Courier" charset="0"/>
              </a:rPr>
              <a:t> </a:t>
            </a:r>
            <a:r>
              <a:rPr sz="750" dirty="0">
                <a:latin typeface="Courier" charset="0"/>
                <a:cs typeface="Courier" charset="0"/>
              </a:rPr>
              <a:t>next;</a:t>
            </a:r>
          </a:p>
          <a:p>
            <a:pPr marL="219710">
              <a:lnSpc>
                <a:spcPts val="860"/>
              </a:lnSpc>
            </a:pPr>
            <a:r>
              <a:rPr sz="750" dirty="0">
                <a:latin typeface="Courier" charset="0"/>
                <a:cs typeface="Courier" charset="0"/>
              </a:rPr>
              <a:t>}</a:t>
            </a:r>
          </a:p>
          <a:p>
            <a:pPr marL="47625">
              <a:lnSpc>
                <a:spcPts val="894"/>
              </a:lnSpc>
            </a:pPr>
            <a:r>
              <a:rPr sz="750" dirty="0">
                <a:latin typeface="Courier" charset="0"/>
                <a:cs typeface="Courier" charset="0"/>
              </a:rPr>
              <a:t>}</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65" dirty="0"/>
              <a:t> </a:t>
            </a:r>
            <a:r>
              <a:rPr spc="25" dirty="0"/>
              <a:t>16.2</a:t>
            </a:r>
          </a:p>
        </p:txBody>
      </p:sp>
      <p:sp>
        <p:nvSpPr>
          <p:cNvPr id="3" name="object 3"/>
          <p:cNvSpPr txBox="1"/>
          <p:nvPr/>
        </p:nvSpPr>
        <p:spPr>
          <a:xfrm>
            <a:off x="570483" y="696122"/>
            <a:ext cx="5765165" cy="849630"/>
          </a:xfrm>
          <a:prstGeom prst="rect">
            <a:avLst/>
          </a:prstGeom>
        </p:spPr>
        <p:txBody>
          <a:bodyPr vert="horz" wrap="square" lIns="0" tIns="0" rIns="0" bIns="0" rtlCol="0">
            <a:spAutoFit/>
          </a:bodyPr>
          <a:lstStyle/>
          <a:p>
            <a:pPr marL="12700">
              <a:lnSpc>
                <a:spcPct val="100000"/>
              </a:lnSpc>
            </a:pPr>
            <a:r>
              <a:rPr sz="1050" spc="-5" dirty="0">
                <a:latin typeface="Arial"/>
                <a:cs typeface="Arial"/>
              </a:rPr>
              <a:t>Conceptually, an iterator is located between two elements (see Figure 9 in Chapter 15). Does</a:t>
            </a:r>
            <a:r>
              <a:rPr sz="1050" spc="-15" dirty="0">
                <a:latin typeface="Arial"/>
                <a:cs typeface="Arial"/>
              </a:rPr>
              <a:t> </a:t>
            </a:r>
            <a:r>
              <a:rPr sz="1050" spc="-5" dirty="0">
                <a:latin typeface="Arial"/>
                <a:cs typeface="Arial"/>
              </a:rPr>
              <a:t>the</a:t>
            </a:r>
            <a:endParaRPr sz="1050" dirty="0">
              <a:latin typeface="Arial"/>
              <a:cs typeface="Arial"/>
            </a:endParaRPr>
          </a:p>
          <a:p>
            <a:pPr marL="12700">
              <a:lnSpc>
                <a:spcPct val="100000"/>
              </a:lnSpc>
              <a:spcBef>
                <a:spcPts val="25"/>
              </a:spcBef>
            </a:pPr>
            <a:r>
              <a:rPr sz="1050" spc="-5" dirty="0">
                <a:latin typeface="Courier" charset="0"/>
                <a:cs typeface="Courier" charset="0"/>
              </a:rPr>
              <a:t>position</a:t>
            </a:r>
            <a:r>
              <a:rPr sz="1050" spc="-355" dirty="0">
                <a:latin typeface="Courier" charset="0"/>
                <a:cs typeface="Courier" charset="0"/>
              </a:rPr>
              <a:t> </a:t>
            </a:r>
            <a:r>
              <a:rPr sz="1050" spc="-5" dirty="0">
                <a:latin typeface="Arial"/>
                <a:cs typeface="Arial"/>
              </a:rPr>
              <a:t>instance variable refer to the element to the left or the element to the right?</a:t>
            </a:r>
            <a:endParaRPr sz="1050" dirty="0">
              <a:latin typeface="Arial"/>
              <a:cs typeface="Arial"/>
            </a:endParaRPr>
          </a:p>
          <a:p>
            <a:pPr marL="250825" marR="5080">
              <a:lnSpc>
                <a:spcPct val="119100"/>
              </a:lnSpc>
              <a:spcBef>
                <a:spcPts val="430"/>
              </a:spcBef>
            </a:pPr>
            <a:r>
              <a:rPr sz="1250" b="1" dirty="0">
                <a:latin typeface="Arial"/>
                <a:cs typeface="Arial"/>
              </a:rPr>
              <a:t>Answer: </a:t>
            </a:r>
            <a:r>
              <a:rPr sz="1250" dirty="0">
                <a:latin typeface="Arial"/>
                <a:cs typeface="Arial"/>
              </a:rPr>
              <a:t>It refers to the element to the left. You can see that by tracing out</a:t>
            </a:r>
            <a:r>
              <a:rPr sz="1250" spc="-105" dirty="0">
                <a:latin typeface="Arial"/>
                <a:cs typeface="Arial"/>
              </a:rPr>
              <a:t> </a:t>
            </a:r>
            <a:r>
              <a:rPr sz="1250" dirty="0">
                <a:latin typeface="Arial"/>
                <a:cs typeface="Arial"/>
              </a:rPr>
              <a:t>the  first call to </a:t>
            </a:r>
            <a:r>
              <a:rPr sz="1250" spc="-5" dirty="0">
                <a:latin typeface="Courier" charset="0"/>
                <a:cs typeface="Courier" charset="0"/>
              </a:rPr>
              <a:t>next</a:t>
            </a:r>
            <a:r>
              <a:rPr sz="1250" spc="-5" dirty="0">
                <a:latin typeface="Arial"/>
                <a:cs typeface="Arial"/>
              </a:rPr>
              <a:t>. </a:t>
            </a:r>
            <a:r>
              <a:rPr sz="1250" dirty="0">
                <a:latin typeface="Arial"/>
                <a:cs typeface="Arial"/>
              </a:rPr>
              <a:t>It leaves </a:t>
            </a:r>
            <a:r>
              <a:rPr sz="1250" dirty="0">
                <a:latin typeface="Courier" charset="0"/>
                <a:cs typeface="Courier" charset="0"/>
              </a:rPr>
              <a:t>position</a:t>
            </a:r>
            <a:r>
              <a:rPr sz="1250" spc="-495" dirty="0">
                <a:latin typeface="Courier" charset="0"/>
                <a:cs typeface="Courier" charset="0"/>
              </a:rPr>
              <a:t> </a:t>
            </a:r>
            <a:r>
              <a:rPr sz="1250" dirty="0">
                <a:latin typeface="Arial"/>
                <a:cs typeface="Arial"/>
              </a:rPr>
              <a:t>to refer to the first node.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65" dirty="0"/>
              <a:t> </a:t>
            </a:r>
            <a:r>
              <a:rPr spc="25" dirty="0"/>
              <a:t>16.3</a:t>
            </a:r>
          </a:p>
        </p:txBody>
      </p:sp>
      <p:sp>
        <p:nvSpPr>
          <p:cNvPr id="3" name="object 3"/>
          <p:cNvSpPr txBox="1"/>
          <p:nvPr/>
        </p:nvSpPr>
        <p:spPr>
          <a:xfrm>
            <a:off x="570483" y="703285"/>
            <a:ext cx="5921375" cy="920115"/>
          </a:xfrm>
          <a:prstGeom prst="rect">
            <a:avLst/>
          </a:prstGeom>
        </p:spPr>
        <p:txBody>
          <a:bodyPr vert="horz" wrap="square" lIns="0" tIns="0" rIns="0" bIns="0" rtlCol="0">
            <a:spAutoFit/>
          </a:bodyPr>
          <a:lstStyle/>
          <a:p>
            <a:pPr marL="12700">
              <a:lnSpc>
                <a:spcPct val="100000"/>
              </a:lnSpc>
            </a:pPr>
            <a:r>
              <a:rPr sz="1050" spc="-10" dirty="0">
                <a:latin typeface="Arial"/>
                <a:cs typeface="Arial"/>
              </a:rPr>
              <a:t>Why </a:t>
            </a:r>
            <a:r>
              <a:rPr sz="1050" spc="-5" dirty="0">
                <a:latin typeface="Arial"/>
                <a:cs typeface="Arial"/>
              </a:rPr>
              <a:t>does the </a:t>
            </a:r>
            <a:r>
              <a:rPr sz="1050" spc="-5" dirty="0">
                <a:latin typeface="Courier" charset="0"/>
                <a:cs typeface="Courier" charset="0"/>
              </a:rPr>
              <a:t>add</a:t>
            </a:r>
            <a:r>
              <a:rPr sz="1050" spc="-400" dirty="0">
                <a:latin typeface="Courier" charset="0"/>
                <a:cs typeface="Courier" charset="0"/>
              </a:rPr>
              <a:t> </a:t>
            </a:r>
            <a:r>
              <a:rPr sz="1050" spc="-5" dirty="0">
                <a:latin typeface="Arial"/>
                <a:cs typeface="Arial"/>
              </a:rPr>
              <a:t>method have two separate cases?</a:t>
            </a:r>
            <a:endParaRPr sz="1050" dirty="0">
              <a:latin typeface="Arial"/>
              <a:cs typeface="Arial"/>
            </a:endParaRPr>
          </a:p>
          <a:p>
            <a:pPr marL="250825" marR="5080">
              <a:lnSpc>
                <a:spcPct val="119100"/>
              </a:lnSpc>
              <a:spcBef>
                <a:spcPts val="484"/>
              </a:spcBef>
            </a:pPr>
            <a:r>
              <a:rPr sz="1250" b="1" dirty="0">
                <a:latin typeface="Arial"/>
                <a:cs typeface="Arial"/>
              </a:rPr>
              <a:t>Answer: </a:t>
            </a:r>
            <a:r>
              <a:rPr sz="1250" dirty="0">
                <a:latin typeface="Arial"/>
                <a:cs typeface="Arial"/>
              </a:rPr>
              <a:t>If </a:t>
            </a:r>
            <a:r>
              <a:rPr sz="1250" dirty="0">
                <a:latin typeface="Courier" charset="0"/>
                <a:cs typeface="Courier" charset="0"/>
              </a:rPr>
              <a:t>position</a:t>
            </a:r>
            <a:r>
              <a:rPr sz="1250" spc="-515" dirty="0">
                <a:latin typeface="Courier" charset="0"/>
                <a:cs typeface="Courier" charset="0"/>
              </a:rPr>
              <a:t> </a:t>
            </a:r>
            <a:r>
              <a:rPr sz="1250" dirty="0">
                <a:latin typeface="Arial"/>
                <a:cs typeface="Arial"/>
              </a:rPr>
              <a:t>is null, we must be at the head of the list, and inserting an  element requires updating the </a:t>
            </a:r>
            <a:r>
              <a:rPr sz="1250" dirty="0">
                <a:latin typeface="Courier" charset="0"/>
                <a:cs typeface="Courier" charset="0"/>
              </a:rPr>
              <a:t>first </a:t>
            </a:r>
            <a:r>
              <a:rPr sz="1250" dirty="0">
                <a:latin typeface="Arial"/>
                <a:cs typeface="Arial"/>
              </a:rPr>
              <a:t>reference. If we are in the middle of the  list, the </a:t>
            </a:r>
            <a:r>
              <a:rPr sz="1250" dirty="0">
                <a:latin typeface="Courier" charset="0"/>
                <a:cs typeface="Courier" charset="0"/>
              </a:rPr>
              <a:t>first</a:t>
            </a:r>
            <a:r>
              <a:rPr sz="1250" spc="-515" dirty="0">
                <a:latin typeface="Courier" charset="0"/>
                <a:cs typeface="Courier" charset="0"/>
              </a:rPr>
              <a:t> </a:t>
            </a:r>
            <a:r>
              <a:rPr sz="1250" dirty="0">
                <a:latin typeface="Arial"/>
                <a:cs typeface="Arial"/>
              </a:rPr>
              <a:t>reference should not be changed.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65" dirty="0"/>
              <a:t> </a:t>
            </a:r>
            <a:r>
              <a:rPr spc="25" dirty="0"/>
              <a:t>16.4</a:t>
            </a:r>
          </a:p>
        </p:txBody>
      </p:sp>
      <p:sp>
        <p:nvSpPr>
          <p:cNvPr id="3" name="object 3"/>
          <p:cNvSpPr txBox="1"/>
          <p:nvPr/>
        </p:nvSpPr>
        <p:spPr>
          <a:xfrm>
            <a:off x="570483" y="700315"/>
            <a:ext cx="6084570" cy="1518285"/>
          </a:xfrm>
          <a:prstGeom prst="rect">
            <a:avLst/>
          </a:prstGeom>
        </p:spPr>
        <p:txBody>
          <a:bodyPr vert="horz" wrap="square" lIns="0" tIns="0" rIns="0" bIns="0" rtlCol="0">
            <a:spAutoFit/>
          </a:bodyPr>
          <a:lstStyle/>
          <a:p>
            <a:pPr marL="12700" marR="5080">
              <a:lnSpc>
                <a:spcPct val="101899"/>
              </a:lnSpc>
            </a:pPr>
            <a:r>
              <a:rPr sz="1050" spc="-5" dirty="0">
                <a:latin typeface="Arial"/>
                <a:cs typeface="Arial"/>
              </a:rPr>
              <a:t>Assume</a:t>
            </a:r>
            <a:r>
              <a:rPr sz="1050" spc="-10" dirty="0">
                <a:latin typeface="Arial"/>
                <a:cs typeface="Arial"/>
              </a:rPr>
              <a:t> </a:t>
            </a:r>
            <a:r>
              <a:rPr sz="1050" spc="-5" dirty="0">
                <a:latin typeface="Arial"/>
                <a:cs typeface="Arial"/>
              </a:rPr>
              <a:t>that</a:t>
            </a:r>
            <a:r>
              <a:rPr sz="1050" spc="-10" dirty="0">
                <a:latin typeface="Arial"/>
                <a:cs typeface="Arial"/>
              </a:rPr>
              <a:t> </a:t>
            </a:r>
            <a:r>
              <a:rPr sz="1050" spc="-5" dirty="0">
                <a:latin typeface="Arial"/>
                <a:cs typeface="Arial"/>
              </a:rPr>
              <a:t>a</a:t>
            </a:r>
            <a:r>
              <a:rPr sz="1050" spc="-10" dirty="0">
                <a:latin typeface="Arial"/>
                <a:cs typeface="Arial"/>
              </a:rPr>
              <a:t> </a:t>
            </a:r>
            <a:r>
              <a:rPr sz="1050" spc="-5" dirty="0">
                <a:latin typeface="Courier" charset="0"/>
                <a:cs typeface="Courier" charset="0"/>
              </a:rPr>
              <a:t>last</a:t>
            </a:r>
            <a:r>
              <a:rPr sz="1050" spc="-350" dirty="0">
                <a:latin typeface="Courier" charset="0"/>
                <a:cs typeface="Courier" charset="0"/>
              </a:rPr>
              <a:t> </a:t>
            </a:r>
            <a:r>
              <a:rPr sz="1050" spc="-5" dirty="0">
                <a:latin typeface="Arial"/>
                <a:cs typeface="Arial"/>
              </a:rPr>
              <a:t>reference</a:t>
            </a:r>
            <a:r>
              <a:rPr sz="1050" spc="-10" dirty="0">
                <a:latin typeface="Arial"/>
                <a:cs typeface="Arial"/>
              </a:rPr>
              <a:t> </a:t>
            </a:r>
            <a:r>
              <a:rPr sz="1050" spc="-5" dirty="0">
                <a:latin typeface="Arial"/>
                <a:cs typeface="Arial"/>
              </a:rPr>
              <a:t>is</a:t>
            </a:r>
            <a:r>
              <a:rPr sz="1050" spc="-10" dirty="0">
                <a:latin typeface="Arial"/>
                <a:cs typeface="Arial"/>
              </a:rPr>
              <a:t> </a:t>
            </a:r>
            <a:r>
              <a:rPr sz="1050" spc="-5" dirty="0">
                <a:latin typeface="Arial"/>
                <a:cs typeface="Arial"/>
              </a:rPr>
              <a:t>added</a:t>
            </a:r>
            <a:r>
              <a:rPr sz="1050" spc="-10" dirty="0">
                <a:latin typeface="Arial"/>
                <a:cs typeface="Arial"/>
              </a:rPr>
              <a:t> </a:t>
            </a:r>
            <a:r>
              <a:rPr sz="1050" spc="-5" dirty="0">
                <a:latin typeface="Arial"/>
                <a:cs typeface="Arial"/>
              </a:rPr>
              <a:t>to</a:t>
            </a:r>
            <a:r>
              <a:rPr sz="1050" spc="-10" dirty="0">
                <a:latin typeface="Arial"/>
                <a:cs typeface="Arial"/>
              </a:rPr>
              <a:t> </a:t>
            </a:r>
            <a:r>
              <a:rPr sz="1050" spc="-5" dirty="0">
                <a:latin typeface="Arial"/>
                <a:cs typeface="Arial"/>
              </a:rPr>
              <a:t>the</a:t>
            </a:r>
            <a:r>
              <a:rPr sz="1050" spc="-10" dirty="0">
                <a:latin typeface="Arial"/>
                <a:cs typeface="Arial"/>
              </a:rPr>
              <a:t> </a:t>
            </a:r>
            <a:r>
              <a:rPr sz="1050" spc="-5" dirty="0">
                <a:latin typeface="Courier" charset="0"/>
                <a:cs typeface="Courier" charset="0"/>
              </a:rPr>
              <a:t>LinkedList</a:t>
            </a:r>
            <a:r>
              <a:rPr sz="1050" spc="-350" dirty="0">
                <a:latin typeface="Courier" charset="0"/>
                <a:cs typeface="Courier" charset="0"/>
              </a:rPr>
              <a:t> </a:t>
            </a:r>
            <a:r>
              <a:rPr sz="1050" spc="-5" dirty="0">
                <a:latin typeface="Arial"/>
                <a:cs typeface="Arial"/>
              </a:rPr>
              <a:t>class,</a:t>
            </a:r>
            <a:r>
              <a:rPr sz="1050" spc="-10" dirty="0">
                <a:latin typeface="Arial"/>
                <a:cs typeface="Arial"/>
              </a:rPr>
              <a:t> </a:t>
            </a:r>
            <a:r>
              <a:rPr sz="1050" spc="-5" dirty="0">
                <a:latin typeface="Arial"/>
                <a:cs typeface="Arial"/>
              </a:rPr>
              <a:t>as</a:t>
            </a:r>
            <a:r>
              <a:rPr sz="1050" spc="-10" dirty="0">
                <a:latin typeface="Arial"/>
                <a:cs typeface="Arial"/>
              </a:rPr>
              <a:t> </a:t>
            </a:r>
            <a:r>
              <a:rPr sz="1050" spc="-5" dirty="0">
                <a:latin typeface="Arial"/>
                <a:cs typeface="Arial"/>
              </a:rPr>
              <a:t>described</a:t>
            </a:r>
            <a:r>
              <a:rPr sz="1050" spc="-10" dirty="0">
                <a:latin typeface="Arial"/>
                <a:cs typeface="Arial"/>
              </a:rPr>
              <a:t> </a:t>
            </a:r>
            <a:r>
              <a:rPr sz="1050" spc="-5" dirty="0">
                <a:latin typeface="Arial"/>
                <a:cs typeface="Arial"/>
              </a:rPr>
              <a:t>in</a:t>
            </a:r>
            <a:r>
              <a:rPr sz="1050" spc="-10" dirty="0">
                <a:latin typeface="Arial"/>
                <a:cs typeface="Arial"/>
              </a:rPr>
              <a:t> </a:t>
            </a:r>
            <a:r>
              <a:rPr sz="1050" spc="-5" dirty="0">
                <a:latin typeface="Arial"/>
                <a:cs typeface="Arial"/>
              </a:rPr>
              <a:t>Section</a:t>
            </a:r>
            <a:r>
              <a:rPr sz="1050" spc="-10" dirty="0">
                <a:latin typeface="Arial"/>
                <a:cs typeface="Arial"/>
              </a:rPr>
              <a:t> </a:t>
            </a:r>
            <a:r>
              <a:rPr sz="1050" spc="-5" dirty="0">
                <a:latin typeface="Arial"/>
                <a:cs typeface="Arial"/>
              </a:rPr>
              <a:t>16.1.8.</a:t>
            </a:r>
            <a:r>
              <a:rPr sz="1050" spc="-10" dirty="0">
                <a:latin typeface="Arial"/>
                <a:cs typeface="Arial"/>
              </a:rPr>
              <a:t> How  </a:t>
            </a:r>
            <a:r>
              <a:rPr sz="1050" spc="-5" dirty="0">
                <a:latin typeface="Arial"/>
                <a:cs typeface="Arial"/>
              </a:rPr>
              <a:t>does</a:t>
            </a:r>
            <a:r>
              <a:rPr sz="1050" spc="-15" dirty="0">
                <a:latin typeface="Arial"/>
                <a:cs typeface="Arial"/>
              </a:rPr>
              <a:t> </a:t>
            </a:r>
            <a:r>
              <a:rPr sz="1050" spc="-5" dirty="0">
                <a:latin typeface="Arial"/>
                <a:cs typeface="Arial"/>
              </a:rPr>
              <a:t>the</a:t>
            </a:r>
            <a:r>
              <a:rPr sz="1050" spc="-15" dirty="0">
                <a:latin typeface="Arial"/>
                <a:cs typeface="Arial"/>
              </a:rPr>
              <a:t> </a:t>
            </a:r>
            <a:r>
              <a:rPr sz="1050" spc="-5" dirty="0">
                <a:latin typeface="Courier" charset="0"/>
                <a:cs typeface="Courier" charset="0"/>
              </a:rPr>
              <a:t>add</a:t>
            </a:r>
            <a:r>
              <a:rPr sz="1050" spc="-355" dirty="0">
                <a:latin typeface="Courier" charset="0"/>
                <a:cs typeface="Courier" charset="0"/>
              </a:rPr>
              <a:t> </a:t>
            </a:r>
            <a:r>
              <a:rPr sz="1050" spc="-5" dirty="0">
                <a:latin typeface="Arial"/>
                <a:cs typeface="Arial"/>
              </a:rPr>
              <a:t>method</a:t>
            </a:r>
            <a:r>
              <a:rPr sz="1050" spc="-15" dirty="0">
                <a:latin typeface="Arial"/>
                <a:cs typeface="Arial"/>
              </a:rPr>
              <a:t> </a:t>
            </a:r>
            <a:r>
              <a:rPr sz="1050" spc="-5" dirty="0">
                <a:latin typeface="Arial"/>
                <a:cs typeface="Arial"/>
              </a:rPr>
              <a:t>of</a:t>
            </a:r>
            <a:r>
              <a:rPr sz="1050" spc="-15" dirty="0">
                <a:latin typeface="Arial"/>
                <a:cs typeface="Arial"/>
              </a:rPr>
              <a:t> </a:t>
            </a:r>
            <a:r>
              <a:rPr sz="1050" spc="-5" dirty="0">
                <a:latin typeface="Arial"/>
                <a:cs typeface="Arial"/>
              </a:rPr>
              <a:t>the</a:t>
            </a:r>
            <a:r>
              <a:rPr sz="1050" spc="-15" dirty="0">
                <a:latin typeface="Arial"/>
                <a:cs typeface="Arial"/>
              </a:rPr>
              <a:t> </a:t>
            </a:r>
            <a:r>
              <a:rPr sz="1050" spc="-5" dirty="0">
                <a:latin typeface="Courier" charset="0"/>
                <a:cs typeface="Courier" charset="0"/>
              </a:rPr>
              <a:t>ListIterator</a:t>
            </a:r>
            <a:r>
              <a:rPr sz="1050" spc="-355" dirty="0">
                <a:latin typeface="Courier" charset="0"/>
                <a:cs typeface="Courier" charset="0"/>
              </a:rPr>
              <a:t> </a:t>
            </a:r>
            <a:r>
              <a:rPr sz="1050" spc="-5" dirty="0">
                <a:latin typeface="Arial"/>
                <a:cs typeface="Arial"/>
              </a:rPr>
              <a:t>need</a:t>
            </a:r>
            <a:r>
              <a:rPr sz="1050" spc="-15" dirty="0">
                <a:latin typeface="Arial"/>
                <a:cs typeface="Arial"/>
              </a:rPr>
              <a:t> </a:t>
            </a:r>
            <a:r>
              <a:rPr sz="1050" spc="-5" dirty="0">
                <a:latin typeface="Arial"/>
                <a:cs typeface="Arial"/>
              </a:rPr>
              <a:t>to</a:t>
            </a:r>
            <a:r>
              <a:rPr sz="1050" spc="-15" dirty="0">
                <a:latin typeface="Arial"/>
                <a:cs typeface="Arial"/>
              </a:rPr>
              <a:t> </a:t>
            </a:r>
            <a:r>
              <a:rPr sz="1050" spc="-5" dirty="0">
                <a:latin typeface="Arial"/>
                <a:cs typeface="Arial"/>
              </a:rPr>
              <a:t>change?</a:t>
            </a:r>
            <a:endParaRPr sz="1050" dirty="0">
              <a:latin typeface="Arial"/>
              <a:cs typeface="Arial"/>
            </a:endParaRPr>
          </a:p>
          <a:p>
            <a:pPr marL="250825" marR="171450">
              <a:lnSpc>
                <a:spcPct val="115399"/>
              </a:lnSpc>
              <a:spcBef>
                <a:spcPts val="540"/>
              </a:spcBef>
            </a:pPr>
            <a:r>
              <a:rPr sz="1250" b="1" dirty="0">
                <a:latin typeface="Arial"/>
                <a:cs typeface="Arial"/>
              </a:rPr>
              <a:t>Answer: </a:t>
            </a:r>
            <a:r>
              <a:rPr sz="1250" dirty="0">
                <a:latin typeface="Arial"/>
                <a:cs typeface="Arial"/>
              </a:rPr>
              <a:t>If an element is added after the last one, then the </a:t>
            </a:r>
            <a:r>
              <a:rPr sz="1250" dirty="0">
                <a:latin typeface="Courier" charset="0"/>
                <a:cs typeface="Courier" charset="0"/>
              </a:rPr>
              <a:t>last</a:t>
            </a:r>
            <a:r>
              <a:rPr sz="1250" spc="-520" dirty="0">
                <a:latin typeface="Courier" charset="0"/>
                <a:cs typeface="Courier" charset="0"/>
              </a:rPr>
              <a:t> </a:t>
            </a:r>
            <a:r>
              <a:rPr sz="1250" dirty="0">
                <a:latin typeface="Arial"/>
                <a:cs typeface="Arial"/>
              </a:rPr>
              <a:t>reference must  be updated to point to the new element.</a:t>
            </a:r>
            <a:r>
              <a:rPr sz="1250" spc="-100" dirty="0">
                <a:latin typeface="Arial"/>
                <a:cs typeface="Arial"/>
              </a:rPr>
              <a:t> </a:t>
            </a:r>
            <a:r>
              <a:rPr sz="1250" dirty="0">
                <a:latin typeface="Arial"/>
                <a:cs typeface="Arial"/>
              </a:rPr>
              <a:t>After</a:t>
            </a:r>
          </a:p>
          <a:p>
            <a:pPr marL="250825">
              <a:lnSpc>
                <a:spcPct val="100000"/>
              </a:lnSpc>
              <a:spcBef>
                <a:spcPts val="285"/>
              </a:spcBef>
            </a:pPr>
            <a:r>
              <a:rPr sz="1250" dirty="0">
                <a:latin typeface="Courier" charset="0"/>
                <a:cs typeface="Courier" charset="0"/>
              </a:rPr>
              <a:t>position.next =</a:t>
            </a:r>
            <a:r>
              <a:rPr sz="1250" spc="-105" dirty="0">
                <a:latin typeface="Courier" charset="0"/>
                <a:cs typeface="Courier" charset="0"/>
              </a:rPr>
              <a:t> </a:t>
            </a:r>
            <a:r>
              <a:rPr sz="1250" dirty="0">
                <a:latin typeface="Courier" charset="0"/>
                <a:cs typeface="Courier" charset="0"/>
              </a:rPr>
              <a:t>newNode;</a:t>
            </a:r>
          </a:p>
          <a:p>
            <a:pPr marL="250825">
              <a:lnSpc>
                <a:spcPct val="100000"/>
              </a:lnSpc>
              <a:spcBef>
                <a:spcPts val="229"/>
              </a:spcBef>
            </a:pPr>
            <a:r>
              <a:rPr sz="1250" dirty="0">
                <a:latin typeface="Arial"/>
                <a:cs typeface="Arial"/>
              </a:rPr>
              <a:t>add</a:t>
            </a:r>
          </a:p>
          <a:p>
            <a:pPr marL="250825">
              <a:lnSpc>
                <a:spcPct val="100000"/>
              </a:lnSpc>
              <a:spcBef>
                <a:spcPts val="285"/>
              </a:spcBef>
            </a:pPr>
            <a:r>
              <a:rPr sz="1250" dirty="0">
                <a:latin typeface="Courier" charset="0"/>
                <a:cs typeface="Courier" charset="0"/>
              </a:rPr>
              <a:t>if (position == last) { last = newNode;</a:t>
            </a:r>
            <a:r>
              <a:rPr sz="1250" spc="-105" dirty="0">
                <a:latin typeface="Courier" charset="0"/>
                <a:cs typeface="Courier" charset="0"/>
              </a:rPr>
              <a:t> </a:t>
            </a:r>
            <a:r>
              <a:rPr sz="1250" dirty="0">
                <a:latin typeface="Courier" charset="0"/>
                <a:cs typeface="Courier"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65" dirty="0"/>
              <a:t> </a:t>
            </a:r>
            <a:r>
              <a:rPr spc="25" dirty="0"/>
              <a:t>16.5</a:t>
            </a:r>
          </a:p>
        </p:txBody>
      </p:sp>
      <p:sp>
        <p:nvSpPr>
          <p:cNvPr id="3" name="object 3"/>
          <p:cNvSpPr txBox="1"/>
          <p:nvPr/>
        </p:nvSpPr>
        <p:spPr>
          <a:xfrm>
            <a:off x="570483" y="703427"/>
            <a:ext cx="6132830" cy="622300"/>
          </a:xfrm>
          <a:prstGeom prst="rect">
            <a:avLst/>
          </a:prstGeom>
        </p:spPr>
        <p:txBody>
          <a:bodyPr vert="horz" wrap="square" lIns="0" tIns="0" rIns="0" bIns="0" rtlCol="0">
            <a:spAutoFit/>
          </a:bodyPr>
          <a:lstStyle/>
          <a:p>
            <a:pPr marL="12700">
              <a:lnSpc>
                <a:spcPct val="100000"/>
              </a:lnSpc>
            </a:pPr>
            <a:r>
              <a:rPr sz="1050" spc="-5" dirty="0">
                <a:latin typeface="Arial"/>
                <a:cs typeface="Arial"/>
              </a:rPr>
              <a:t>Provide</a:t>
            </a:r>
            <a:r>
              <a:rPr sz="1050" spc="-10" dirty="0">
                <a:latin typeface="Arial"/>
                <a:cs typeface="Arial"/>
              </a:rPr>
              <a:t> </a:t>
            </a:r>
            <a:r>
              <a:rPr sz="1050" spc="-5" dirty="0">
                <a:latin typeface="Arial"/>
                <a:cs typeface="Arial"/>
              </a:rPr>
              <a:t>an</a:t>
            </a:r>
            <a:r>
              <a:rPr sz="1050" spc="-10" dirty="0">
                <a:latin typeface="Arial"/>
                <a:cs typeface="Arial"/>
              </a:rPr>
              <a:t> </a:t>
            </a:r>
            <a:r>
              <a:rPr sz="1050" spc="-5" dirty="0">
                <a:latin typeface="Arial"/>
                <a:cs typeface="Arial"/>
              </a:rPr>
              <a:t>implementation</a:t>
            </a:r>
            <a:r>
              <a:rPr sz="1050" spc="-10" dirty="0">
                <a:latin typeface="Arial"/>
                <a:cs typeface="Arial"/>
              </a:rPr>
              <a:t> </a:t>
            </a:r>
            <a:r>
              <a:rPr sz="1050" spc="-5" dirty="0">
                <a:latin typeface="Arial"/>
                <a:cs typeface="Arial"/>
              </a:rPr>
              <a:t>of</a:t>
            </a:r>
            <a:r>
              <a:rPr sz="1050" spc="-10" dirty="0">
                <a:latin typeface="Arial"/>
                <a:cs typeface="Arial"/>
              </a:rPr>
              <a:t> </a:t>
            </a:r>
            <a:r>
              <a:rPr sz="1050" spc="-5" dirty="0">
                <a:latin typeface="Arial"/>
                <a:cs typeface="Arial"/>
              </a:rPr>
              <a:t>an</a:t>
            </a:r>
            <a:r>
              <a:rPr sz="1050" spc="-10" dirty="0">
                <a:latin typeface="Arial"/>
                <a:cs typeface="Arial"/>
              </a:rPr>
              <a:t> </a:t>
            </a:r>
            <a:r>
              <a:rPr sz="1050" spc="-5" dirty="0">
                <a:latin typeface="Courier" charset="0"/>
                <a:cs typeface="Courier" charset="0"/>
              </a:rPr>
              <a:t>addLast</a:t>
            </a:r>
            <a:r>
              <a:rPr sz="1050" spc="-350" dirty="0">
                <a:latin typeface="Courier" charset="0"/>
                <a:cs typeface="Courier" charset="0"/>
              </a:rPr>
              <a:t> </a:t>
            </a:r>
            <a:r>
              <a:rPr sz="1050" spc="-5" dirty="0">
                <a:latin typeface="Arial"/>
                <a:cs typeface="Arial"/>
              </a:rPr>
              <a:t>method</a:t>
            </a:r>
            <a:r>
              <a:rPr sz="1050" spc="-10" dirty="0">
                <a:latin typeface="Arial"/>
                <a:cs typeface="Arial"/>
              </a:rPr>
              <a:t> </a:t>
            </a:r>
            <a:r>
              <a:rPr sz="1050" spc="-5" dirty="0">
                <a:latin typeface="Arial"/>
                <a:cs typeface="Arial"/>
              </a:rPr>
              <a:t>for</a:t>
            </a:r>
            <a:r>
              <a:rPr sz="1050" spc="-10" dirty="0">
                <a:latin typeface="Arial"/>
                <a:cs typeface="Arial"/>
              </a:rPr>
              <a:t> </a:t>
            </a:r>
            <a:r>
              <a:rPr sz="1050" spc="-5" dirty="0">
                <a:latin typeface="Arial"/>
                <a:cs typeface="Arial"/>
              </a:rPr>
              <a:t>the</a:t>
            </a:r>
            <a:r>
              <a:rPr sz="1050" spc="-10" dirty="0">
                <a:latin typeface="Arial"/>
                <a:cs typeface="Arial"/>
              </a:rPr>
              <a:t> </a:t>
            </a:r>
            <a:r>
              <a:rPr sz="1050" spc="-5" dirty="0">
                <a:latin typeface="Courier" charset="0"/>
                <a:cs typeface="Courier" charset="0"/>
              </a:rPr>
              <a:t>LinkedList</a:t>
            </a:r>
            <a:r>
              <a:rPr sz="1050" spc="-350" dirty="0">
                <a:latin typeface="Courier" charset="0"/>
                <a:cs typeface="Courier" charset="0"/>
              </a:rPr>
              <a:t> </a:t>
            </a:r>
            <a:r>
              <a:rPr sz="1050" spc="-5" dirty="0">
                <a:latin typeface="Arial"/>
                <a:cs typeface="Arial"/>
              </a:rPr>
              <a:t>class,</a:t>
            </a:r>
            <a:r>
              <a:rPr sz="1050" spc="-10" dirty="0">
                <a:latin typeface="Arial"/>
                <a:cs typeface="Arial"/>
              </a:rPr>
              <a:t> </a:t>
            </a:r>
            <a:r>
              <a:rPr sz="1050" spc="-5" dirty="0">
                <a:latin typeface="Arial"/>
                <a:cs typeface="Arial"/>
              </a:rPr>
              <a:t>assuming</a:t>
            </a:r>
            <a:r>
              <a:rPr sz="1050" spc="-10" dirty="0">
                <a:latin typeface="Arial"/>
                <a:cs typeface="Arial"/>
              </a:rPr>
              <a:t> </a:t>
            </a:r>
            <a:r>
              <a:rPr sz="1050" spc="-5" dirty="0">
                <a:latin typeface="Arial"/>
                <a:cs typeface="Arial"/>
              </a:rPr>
              <a:t>that</a:t>
            </a:r>
            <a:r>
              <a:rPr sz="1050" spc="-10" dirty="0">
                <a:latin typeface="Arial"/>
                <a:cs typeface="Arial"/>
              </a:rPr>
              <a:t> </a:t>
            </a:r>
            <a:r>
              <a:rPr sz="1050" spc="-5" dirty="0">
                <a:latin typeface="Arial"/>
                <a:cs typeface="Arial"/>
              </a:rPr>
              <a:t>there</a:t>
            </a:r>
            <a:r>
              <a:rPr sz="1050" spc="-10" dirty="0">
                <a:latin typeface="Arial"/>
                <a:cs typeface="Arial"/>
              </a:rPr>
              <a:t> </a:t>
            </a:r>
            <a:r>
              <a:rPr sz="1050" spc="-5" dirty="0">
                <a:latin typeface="Arial"/>
                <a:cs typeface="Arial"/>
              </a:rPr>
              <a:t>is</a:t>
            </a:r>
            <a:r>
              <a:rPr sz="1050" spc="-10" dirty="0">
                <a:latin typeface="Arial"/>
                <a:cs typeface="Arial"/>
              </a:rPr>
              <a:t> </a:t>
            </a:r>
            <a:r>
              <a:rPr sz="1050" spc="-5" dirty="0">
                <a:latin typeface="Arial"/>
                <a:cs typeface="Arial"/>
              </a:rPr>
              <a:t>no</a:t>
            </a:r>
            <a:endParaRPr sz="1050" dirty="0">
              <a:latin typeface="Arial"/>
              <a:cs typeface="Arial"/>
            </a:endParaRPr>
          </a:p>
          <a:p>
            <a:pPr marL="12700">
              <a:lnSpc>
                <a:spcPct val="100000"/>
              </a:lnSpc>
              <a:spcBef>
                <a:spcPts val="25"/>
              </a:spcBef>
            </a:pPr>
            <a:r>
              <a:rPr sz="1050" spc="-5" dirty="0">
                <a:latin typeface="Courier" charset="0"/>
                <a:cs typeface="Courier" charset="0"/>
              </a:rPr>
              <a:t>last</a:t>
            </a:r>
            <a:r>
              <a:rPr sz="1050" spc="-434" dirty="0">
                <a:latin typeface="Courier" charset="0"/>
                <a:cs typeface="Courier" charset="0"/>
              </a:rPr>
              <a:t> </a:t>
            </a:r>
            <a:r>
              <a:rPr sz="1050" spc="-5" dirty="0">
                <a:latin typeface="Arial"/>
                <a:cs typeface="Arial"/>
              </a:rPr>
              <a:t>reference.</a:t>
            </a:r>
            <a:endParaRPr sz="1050" dirty="0">
              <a:latin typeface="Arial"/>
              <a:cs typeface="Arial"/>
            </a:endParaRPr>
          </a:p>
          <a:p>
            <a:pPr marL="250825">
              <a:lnSpc>
                <a:spcPct val="100000"/>
              </a:lnSpc>
              <a:spcBef>
                <a:spcPts val="715"/>
              </a:spcBef>
            </a:pPr>
            <a:r>
              <a:rPr sz="1250" b="1" dirty="0">
                <a:latin typeface="Arial"/>
                <a:cs typeface="Arial"/>
              </a:rPr>
              <a:t>Answer:</a:t>
            </a:r>
            <a:endParaRPr sz="1250" dirty="0">
              <a:latin typeface="Arial"/>
              <a:cs typeface="Arial"/>
            </a:endParaRPr>
          </a:p>
        </p:txBody>
      </p:sp>
      <p:sp>
        <p:nvSpPr>
          <p:cNvPr id="4" name="object 4"/>
          <p:cNvSpPr txBox="1"/>
          <p:nvPr/>
        </p:nvSpPr>
        <p:spPr>
          <a:xfrm>
            <a:off x="827846" y="1379282"/>
            <a:ext cx="5567045" cy="1695450"/>
          </a:xfrm>
          <a:prstGeom prst="rect">
            <a:avLst/>
          </a:prstGeom>
          <a:ln w="7091">
            <a:solidFill>
              <a:srgbClr val="CCCCCC"/>
            </a:solidFill>
          </a:ln>
        </p:spPr>
        <p:txBody>
          <a:bodyPr vert="horz" wrap="square" lIns="0" tIns="46355" rIns="0" bIns="0" rtlCol="0">
            <a:spAutoFit/>
          </a:bodyPr>
          <a:lstStyle/>
          <a:p>
            <a:pPr marL="44450">
              <a:lnSpc>
                <a:spcPts val="894"/>
              </a:lnSpc>
              <a:spcBef>
                <a:spcPts val="365"/>
              </a:spcBef>
            </a:pPr>
            <a:r>
              <a:rPr sz="750" dirty="0">
                <a:latin typeface="Courier" charset="0"/>
                <a:cs typeface="Courier" charset="0"/>
              </a:rPr>
              <a:t>public void addLast(Object</a:t>
            </a:r>
            <a:r>
              <a:rPr sz="750" spc="-105" dirty="0">
                <a:latin typeface="Courier" charset="0"/>
                <a:cs typeface="Courier" charset="0"/>
              </a:rPr>
              <a:t> </a:t>
            </a:r>
            <a:r>
              <a:rPr sz="750" dirty="0">
                <a:latin typeface="Courier" charset="0"/>
                <a:cs typeface="Courier" charset="0"/>
              </a:rPr>
              <a:t>element)</a:t>
            </a:r>
          </a:p>
          <a:p>
            <a:pPr marL="44450">
              <a:lnSpc>
                <a:spcPts val="894"/>
              </a:lnSpc>
            </a:pPr>
            <a:r>
              <a:rPr sz="750" dirty="0">
                <a:latin typeface="Courier" charset="0"/>
                <a:cs typeface="Courier" charset="0"/>
              </a:rPr>
              <a:t>{</a:t>
            </a:r>
          </a:p>
          <a:p>
            <a:pPr marL="216535" marR="2980055">
              <a:lnSpc>
                <a:spcPts val="890"/>
              </a:lnSpc>
              <a:spcBef>
                <a:spcPts val="35"/>
              </a:spcBef>
            </a:pPr>
            <a:r>
              <a:rPr sz="750" dirty="0">
                <a:latin typeface="Courier" charset="0"/>
                <a:cs typeface="Courier" charset="0"/>
              </a:rPr>
              <a:t>if (first == null) { addFirst(element);</a:t>
            </a:r>
            <a:r>
              <a:rPr sz="750" spc="-100" dirty="0">
                <a:latin typeface="Courier" charset="0"/>
                <a:cs typeface="Courier" charset="0"/>
              </a:rPr>
              <a:t> </a:t>
            </a:r>
            <a:r>
              <a:rPr sz="750" dirty="0">
                <a:latin typeface="Courier" charset="0"/>
                <a:cs typeface="Courier" charset="0"/>
              </a:rPr>
              <a:t>}  else</a:t>
            </a:r>
          </a:p>
          <a:p>
            <a:pPr marL="216535">
              <a:lnSpc>
                <a:spcPts val="860"/>
              </a:lnSpc>
            </a:pPr>
            <a:r>
              <a:rPr sz="750" dirty="0">
                <a:latin typeface="Courier" charset="0"/>
                <a:cs typeface="Courier" charset="0"/>
              </a:rPr>
              <a:t>{</a:t>
            </a:r>
          </a:p>
          <a:p>
            <a:pPr marL="389255">
              <a:lnSpc>
                <a:spcPts val="894"/>
              </a:lnSpc>
            </a:pPr>
            <a:r>
              <a:rPr sz="750" dirty="0">
                <a:latin typeface="Courier" charset="0"/>
                <a:cs typeface="Courier" charset="0"/>
              </a:rPr>
              <a:t>Node last =</a:t>
            </a:r>
            <a:r>
              <a:rPr sz="750" spc="-100" dirty="0">
                <a:latin typeface="Courier" charset="0"/>
                <a:cs typeface="Courier" charset="0"/>
              </a:rPr>
              <a:t> </a:t>
            </a:r>
            <a:r>
              <a:rPr sz="750" dirty="0">
                <a:latin typeface="Courier" charset="0"/>
                <a:cs typeface="Courier" charset="0"/>
              </a:rPr>
              <a:t>first;</a:t>
            </a:r>
          </a:p>
          <a:p>
            <a:pPr marL="389255">
              <a:lnSpc>
                <a:spcPts val="894"/>
              </a:lnSpc>
            </a:pPr>
            <a:r>
              <a:rPr sz="750" dirty="0">
                <a:latin typeface="Courier" charset="0"/>
                <a:cs typeface="Courier" charset="0"/>
              </a:rPr>
              <a:t>while (last.next !=</a:t>
            </a:r>
            <a:r>
              <a:rPr sz="750" spc="-105" dirty="0">
                <a:latin typeface="Courier" charset="0"/>
                <a:cs typeface="Courier" charset="0"/>
              </a:rPr>
              <a:t> </a:t>
            </a:r>
            <a:r>
              <a:rPr sz="750" dirty="0">
                <a:latin typeface="Courier" charset="0"/>
                <a:cs typeface="Courier" charset="0"/>
              </a:rPr>
              <a:t>null)</a:t>
            </a:r>
          </a:p>
          <a:p>
            <a:pPr marL="389255">
              <a:lnSpc>
                <a:spcPts val="894"/>
              </a:lnSpc>
            </a:pPr>
            <a:r>
              <a:rPr sz="750" dirty="0">
                <a:latin typeface="Courier" charset="0"/>
                <a:cs typeface="Courier" charset="0"/>
              </a:rPr>
              <a:t>{</a:t>
            </a:r>
          </a:p>
          <a:p>
            <a:pPr marR="3452495" algn="ctr">
              <a:lnSpc>
                <a:spcPts val="894"/>
              </a:lnSpc>
            </a:pPr>
            <a:r>
              <a:rPr sz="750" dirty="0">
                <a:latin typeface="Courier" charset="0"/>
                <a:cs typeface="Courier" charset="0"/>
              </a:rPr>
              <a:t>last =</a:t>
            </a:r>
            <a:r>
              <a:rPr sz="750" spc="-100" dirty="0">
                <a:latin typeface="Courier" charset="0"/>
                <a:cs typeface="Courier" charset="0"/>
              </a:rPr>
              <a:t> </a:t>
            </a:r>
            <a:r>
              <a:rPr sz="750" dirty="0">
                <a:latin typeface="Courier" charset="0"/>
                <a:cs typeface="Courier" charset="0"/>
              </a:rPr>
              <a:t>last.next;</a:t>
            </a:r>
          </a:p>
          <a:p>
            <a:pPr marL="389255">
              <a:lnSpc>
                <a:spcPts val="894"/>
              </a:lnSpc>
            </a:pPr>
            <a:r>
              <a:rPr sz="750" dirty="0">
                <a:latin typeface="Courier" charset="0"/>
                <a:cs typeface="Courier" charset="0"/>
              </a:rPr>
              <a:t>}</a:t>
            </a:r>
          </a:p>
          <a:p>
            <a:pPr marL="389255" marR="3726815">
              <a:lnSpc>
                <a:spcPts val="890"/>
              </a:lnSpc>
              <a:spcBef>
                <a:spcPts val="35"/>
              </a:spcBef>
            </a:pPr>
            <a:r>
              <a:rPr sz="750" dirty="0">
                <a:latin typeface="Courier" charset="0"/>
                <a:cs typeface="Courier" charset="0"/>
              </a:rPr>
              <a:t>last.next = new Node();  last.next.data =</a:t>
            </a:r>
            <a:r>
              <a:rPr sz="750" spc="-105" dirty="0">
                <a:latin typeface="Courier" charset="0"/>
                <a:cs typeface="Courier" charset="0"/>
              </a:rPr>
              <a:t> </a:t>
            </a:r>
            <a:r>
              <a:rPr sz="750" dirty="0">
                <a:latin typeface="Courier" charset="0"/>
                <a:cs typeface="Courier" charset="0"/>
              </a:rPr>
              <a:t>element;</a:t>
            </a:r>
          </a:p>
          <a:p>
            <a:pPr marL="216535">
              <a:lnSpc>
                <a:spcPts val="860"/>
              </a:lnSpc>
            </a:pPr>
            <a:r>
              <a:rPr sz="750" dirty="0">
                <a:latin typeface="Courier" charset="0"/>
                <a:cs typeface="Courier" charset="0"/>
              </a:rPr>
              <a:t>}</a:t>
            </a:r>
          </a:p>
          <a:p>
            <a:pPr marL="44450">
              <a:lnSpc>
                <a:spcPts val="894"/>
              </a:lnSpc>
            </a:pPr>
            <a:r>
              <a:rPr sz="750" dirty="0">
                <a:latin typeface="Courier" charset="0"/>
                <a:cs typeface="Courier"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65" dirty="0"/>
              <a:t> </a:t>
            </a:r>
            <a:r>
              <a:rPr spc="25" dirty="0"/>
              <a:t>16.6</a:t>
            </a:r>
          </a:p>
        </p:txBody>
      </p:sp>
      <p:sp>
        <p:nvSpPr>
          <p:cNvPr id="3" name="object 3"/>
          <p:cNvSpPr txBox="1"/>
          <p:nvPr/>
        </p:nvSpPr>
        <p:spPr>
          <a:xfrm>
            <a:off x="570483" y="699188"/>
            <a:ext cx="6160770" cy="625475"/>
          </a:xfrm>
          <a:prstGeom prst="rect">
            <a:avLst/>
          </a:prstGeom>
        </p:spPr>
        <p:txBody>
          <a:bodyPr vert="horz" wrap="square" lIns="0" tIns="0" rIns="0" bIns="0" rtlCol="0">
            <a:spAutoFit/>
          </a:bodyPr>
          <a:lstStyle/>
          <a:p>
            <a:pPr marL="12700" marR="5080">
              <a:lnSpc>
                <a:spcPct val="101899"/>
              </a:lnSpc>
            </a:pPr>
            <a:r>
              <a:rPr sz="1050" spc="-5" dirty="0">
                <a:latin typeface="Arial"/>
                <a:cs typeface="Arial"/>
              </a:rPr>
              <a:t>Expressed</a:t>
            </a:r>
            <a:r>
              <a:rPr sz="1050" spc="-10" dirty="0">
                <a:latin typeface="Arial"/>
                <a:cs typeface="Arial"/>
              </a:rPr>
              <a:t> </a:t>
            </a:r>
            <a:r>
              <a:rPr sz="1050" spc="-5" dirty="0">
                <a:latin typeface="Arial"/>
                <a:cs typeface="Arial"/>
              </a:rPr>
              <a:t>in</a:t>
            </a:r>
            <a:r>
              <a:rPr sz="1050" spc="-10" dirty="0">
                <a:latin typeface="Arial"/>
                <a:cs typeface="Arial"/>
              </a:rPr>
              <a:t> </a:t>
            </a:r>
            <a:r>
              <a:rPr sz="1050" spc="-5" dirty="0">
                <a:latin typeface="Arial"/>
                <a:cs typeface="Arial"/>
              </a:rPr>
              <a:t>big-Oh</a:t>
            </a:r>
            <a:r>
              <a:rPr sz="1050" spc="-10" dirty="0">
                <a:latin typeface="Arial"/>
                <a:cs typeface="Arial"/>
              </a:rPr>
              <a:t> </a:t>
            </a:r>
            <a:r>
              <a:rPr sz="1050" spc="-5" dirty="0">
                <a:latin typeface="Arial"/>
                <a:cs typeface="Arial"/>
              </a:rPr>
              <a:t>notation,</a:t>
            </a:r>
            <a:r>
              <a:rPr sz="1050" spc="-10" dirty="0">
                <a:latin typeface="Arial"/>
                <a:cs typeface="Arial"/>
              </a:rPr>
              <a:t> </a:t>
            </a:r>
            <a:r>
              <a:rPr sz="1050" spc="-5" dirty="0">
                <a:latin typeface="Arial"/>
                <a:cs typeface="Arial"/>
              </a:rPr>
              <a:t>what</a:t>
            </a:r>
            <a:r>
              <a:rPr sz="1050" spc="-10" dirty="0">
                <a:latin typeface="Arial"/>
                <a:cs typeface="Arial"/>
              </a:rPr>
              <a:t> </a:t>
            </a:r>
            <a:r>
              <a:rPr sz="1050" spc="-5" dirty="0">
                <a:latin typeface="Arial"/>
                <a:cs typeface="Arial"/>
              </a:rPr>
              <a:t>is</a:t>
            </a:r>
            <a:r>
              <a:rPr sz="1050" spc="-10" dirty="0">
                <a:latin typeface="Arial"/>
                <a:cs typeface="Arial"/>
              </a:rPr>
              <a:t> </a:t>
            </a:r>
            <a:r>
              <a:rPr sz="1050" spc="-5" dirty="0">
                <a:latin typeface="Arial"/>
                <a:cs typeface="Arial"/>
              </a:rPr>
              <a:t>the</a:t>
            </a:r>
            <a:r>
              <a:rPr sz="1050" spc="-10" dirty="0">
                <a:latin typeface="Arial"/>
                <a:cs typeface="Arial"/>
              </a:rPr>
              <a:t> </a:t>
            </a:r>
            <a:r>
              <a:rPr sz="1050" spc="-5" dirty="0">
                <a:latin typeface="Arial"/>
                <a:cs typeface="Arial"/>
              </a:rPr>
              <a:t>efficiency</a:t>
            </a:r>
            <a:r>
              <a:rPr sz="1050" spc="-10" dirty="0">
                <a:latin typeface="Arial"/>
                <a:cs typeface="Arial"/>
              </a:rPr>
              <a:t> </a:t>
            </a:r>
            <a:r>
              <a:rPr sz="1050" spc="-5" dirty="0">
                <a:latin typeface="Arial"/>
                <a:cs typeface="Arial"/>
              </a:rPr>
              <a:t>of</a:t>
            </a:r>
            <a:r>
              <a:rPr sz="1050" spc="-10" dirty="0">
                <a:latin typeface="Arial"/>
                <a:cs typeface="Arial"/>
              </a:rPr>
              <a:t> </a:t>
            </a:r>
            <a:r>
              <a:rPr sz="1050" spc="-5" dirty="0">
                <a:latin typeface="Arial"/>
                <a:cs typeface="Arial"/>
              </a:rPr>
              <a:t>the</a:t>
            </a:r>
            <a:r>
              <a:rPr sz="1050" spc="-10" dirty="0">
                <a:latin typeface="Arial"/>
                <a:cs typeface="Arial"/>
              </a:rPr>
              <a:t> </a:t>
            </a:r>
            <a:r>
              <a:rPr sz="1050" spc="-5" dirty="0">
                <a:latin typeface="Courier" charset="0"/>
                <a:cs typeface="Courier" charset="0"/>
              </a:rPr>
              <a:t>addFirst</a:t>
            </a:r>
            <a:r>
              <a:rPr sz="1050" spc="-350" dirty="0">
                <a:latin typeface="Courier" charset="0"/>
                <a:cs typeface="Courier" charset="0"/>
              </a:rPr>
              <a:t> </a:t>
            </a:r>
            <a:r>
              <a:rPr sz="1050" spc="-5" dirty="0">
                <a:latin typeface="Arial"/>
                <a:cs typeface="Arial"/>
              </a:rPr>
              <a:t>method</a:t>
            </a:r>
            <a:r>
              <a:rPr sz="1050" spc="-10" dirty="0">
                <a:latin typeface="Arial"/>
                <a:cs typeface="Arial"/>
              </a:rPr>
              <a:t> </a:t>
            </a:r>
            <a:r>
              <a:rPr sz="1050" spc="-5" dirty="0">
                <a:latin typeface="Arial"/>
                <a:cs typeface="Arial"/>
              </a:rPr>
              <a:t>of</a:t>
            </a:r>
            <a:r>
              <a:rPr sz="1050" spc="-10" dirty="0">
                <a:latin typeface="Arial"/>
                <a:cs typeface="Arial"/>
              </a:rPr>
              <a:t> </a:t>
            </a:r>
            <a:r>
              <a:rPr sz="1050" spc="-5" dirty="0">
                <a:latin typeface="Arial"/>
                <a:cs typeface="Arial"/>
              </a:rPr>
              <a:t>the</a:t>
            </a:r>
            <a:r>
              <a:rPr sz="1050" spc="-10" dirty="0">
                <a:latin typeface="Arial"/>
                <a:cs typeface="Arial"/>
              </a:rPr>
              <a:t> </a:t>
            </a:r>
            <a:r>
              <a:rPr sz="1050" spc="-5" dirty="0">
                <a:latin typeface="Courier" charset="0"/>
                <a:cs typeface="Courier" charset="0"/>
              </a:rPr>
              <a:t>LinkedList</a:t>
            </a:r>
            <a:r>
              <a:rPr sz="1050" spc="-350" dirty="0">
                <a:latin typeface="Courier" charset="0"/>
                <a:cs typeface="Courier" charset="0"/>
              </a:rPr>
              <a:t> </a:t>
            </a:r>
            <a:r>
              <a:rPr sz="1050" spc="-5" dirty="0">
                <a:latin typeface="Arial"/>
                <a:cs typeface="Arial"/>
              </a:rPr>
              <a:t>class?  What is the efficiency of the </a:t>
            </a:r>
            <a:r>
              <a:rPr sz="1050" spc="-5" dirty="0">
                <a:latin typeface="Courier" charset="0"/>
                <a:cs typeface="Courier" charset="0"/>
              </a:rPr>
              <a:t>addLast</a:t>
            </a:r>
            <a:r>
              <a:rPr sz="1050" spc="-395" dirty="0">
                <a:latin typeface="Courier" charset="0"/>
                <a:cs typeface="Courier" charset="0"/>
              </a:rPr>
              <a:t> </a:t>
            </a:r>
            <a:r>
              <a:rPr sz="1050" spc="-5" dirty="0">
                <a:latin typeface="Arial"/>
                <a:cs typeface="Arial"/>
              </a:rPr>
              <a:t>method of Self Check 5?</a:t>
            </a:r>
            <a:endParaRPr sz="1050" dirty="0">
              <a:latin typeface="Arial"/>
              <a:cs typeface="Arial"/>
            </a:endParaRPr>
          </a:p>
          <a:p>
            <a:pPr marL="250825">
              <a:lnSpc>
                <a:spcPct val="100000"/>
              </a:lnSpc>
              <a:spcBef>
                <a:spcPts val="715"/>
              </a:spcBef>
            </a:pPr>
            <a:r>
              <a:rPr sz="1250" b="1" dirty="0">
                <a:latin typeface="Arial"/>
                <a:cs typeface="Arial"/>
              </a:rPr>
              <a:t>Answer: </a:t>
            </a:r>
            <a:r>
              <a:rPr sz="1250" i="1" dirty="0">
                <a:latin typeface="Arial"/>
                <a:cs typeface="Arial"/>
              </a:rPr>
              <a:t>O</a:t>
            </a:r>
            <a:r>
              <a:rPr sz="1250" dirty="0">
                <a:latin typeface="Arial"/>
                <a:cs typeface="Arial"/>
              </a:rPr>
              <a:t>(1) and</a:t>
            </a:r>
            <a:r>
              <a:rPr sz="1250" spc="-95" dirty="0">
                <a:latin typeface="Arial"/>
                <a:cs typeface="Arial"/>
              </a:rPr>
              <a:t>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a:t>
            </a:r>
            <a:endParaRPr sz="1250" dirty="0">
              <a:latin typeface="Arial"/>
              <a:cs typeface="Aria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65" dirty="0"/>
              <a:t> </a:t>
            </a:r>
            <a:r>
              <a:rPr spc="25" dirty="0"/>
              <a:t>16.7</a:t>
            </a:r>
          </a:p>
        </p:txBody>
      </p:sp>
      <p:sp>
        <p:nvSpPr>
          <p:cNvPr id="3" name="object 3"/>
          <p:cNvSpPr txBox="1"/>
          <p:nvPr/>
        </p:nvSpPr>
        <p:spPr>
          <a:xfrm>
            <a:off x="570483" y="695208"/>
            <a:ext cx="6159500" cy="1338580"/>
          </a:xfrm>
          <a:prstGeom prst="rect">
            <a:avLst/>
          </a:prstGeom>
        </p:spPr>
        <p:txBody>
          <a:bodyPr vert="horz" wrap="square" lIns="0" tIns="0" rIns="0" bIns="0" rtlCol="0">
            <a:spAutoFit/>
          </a:bodyPr>
          <a:lstStyle/>
          <a:p>
            <a:pPr marL="12700">
              <a:lnSpc>
                <a:spcPct val="100000"/>
              </a:lnSpc>
            </a:pPr>
            <a:r>
              <a:rPr sz="1050" spc="-10" dirty="0">
                <a:latin typeface="Arial"/>
                <a:cs typeface="Arial"/>
              </a:rPr>
              <a:t>How </a:t>
            </a:r>
            <a:r>
              <a:rPr sz="1050" spc="-5" dirty="0">
                <a:latin typeface="Arial"/>
                <a:cs typeface="Arial"/>
              </a:rPr>
              <a:t>much slower is the binary search algorithm for a linked list compared to the linear search</a:t>
            </a:r>
            <a:r>
              <a:rPr sz="1050" spc="20" dirty="0">
                <a:latin typeface="Arial"/>
                <a:cs typeface="Arial"/>
              </a:rPr>
              <a:t> </a:t>
            </a:r>
            <a:r>
              <a:rPr sz="1050" spc="-5" dirty="0">
                <a:latin typeface="Arial"/>
                <a:cs typeface="Arial"/>
              </a:rPr>
              <a:t>algorithm?</a:t>
            </a:r>
            <a:endParaRPr sz="1050" dirty="0">
              <a:latin typeface="Arial"/>
              <a:cs typeface="Arial"/>
            </a:endParaRPr>
          </a:p>
          <a:p>
            <a:pPr marL="250825" marR="294005">
              <a:lnSpc>
                <a:spcPct val="115399"/>
              </a:lnSpc>
              <a:spcBef>
                <a:spcPts val="484"/>
              </a:spcBef>
            </a:pPr>
            <a:r>
              <a:rPr sz="1250" b="1" dirty="0">
                <a:latin typeface="Arial"/>
                <a:cs typeface="Arial"/>
              </a:rPr>
              <a:t>Answer: </a:t>
            </a:r>
            <a:r>
              <a:rPr sz="1250" dirty="0">
                <a:latin typeface="Arial"/>
                <a:cs typeface="Arial"/>
              </a:rPr>
              <a:t>To locate the middle element takes </a:t>
            </a:r>
            <a:r>
              <a:rPr sz="1250" i="1" dirty="0">
                <a:latin typeface="Arial"/>
                <a:cs typeface="Arial"/>
              </a:rPr>
              <a:t>n </a:t>
            </a:r>
            <a:r>
              <a:rPr sz="1250" dirty="0">
                <a:latin typeface="Arial"/>
                <a:cs typeface="Arial"/>
              </a:rPr>
              <a:t>/ 2 steps. To locate the middle</a:t>
            </a:r>
            <a:r>
              <a:rPr sz="1250" spc="-105" dirty="0">
                <a:latin typeface="Arial"/>
                <a:cs typeface="Arial"/>
              </a:rPr>
              <a:t> </a:t>
            </a:r>
            <a:r>
              <a:rPr sz="1250" dirty="0">
                <a:latin typeface="Arial"/>
                <a:cs typeface="Arial"/>
              </a:rPr>
              <a:t>of  the subinterval to the left or right takes another </a:t>
            </a:r>
            <a:r>
              <a:rPr sz="1250" i="1" dirty="0">
                <a:latin typeface="Arial"/>
                <a:cs typeface="Arial"/>
              </a:rPr>
              <a:t>n </a:t>
            </a:r>
            <a:r>
              <a:rPr sz="1250" dirty="0">
                <a:latin typeface="Arial"/>
                <a:cs typeface="Arial"/>
              </a:rPr>
              <a:t>/ 4 steps. The next lookup  takes </a:t>
            </a:r>
            <a:r>
              <a:rPr sz="1250" i="1" dirty="0">
                <a:latin typeface="Arial"/>
                <a:cs typeface="Arial"/>
              </a:rPr>
              <a:t>n </a:t>
            </a:r>
            <a:r>
              <a:rPr sz="1250" dirty="0">
                <a:latin typeface="Arial"/>
                <a:cs typeface="Arial"/>
              </a:rPr>
              <a:t>/ 8 steps. Thus, we expect almost </a:t>
            </a:r>
            <a:r>
              <a:rPr sz="1250" i="1" dirty="0">
                <a:latin typeface="Arial"/>
                <a:cs typeface="Arial"/>
              </a:rPr>
              <a:t>n </a:t>
            </a:r>
            <a:r>
              <a:rPr sz="1250" dirty="0">
                <a:latin typeface="Arial"/>
                <a:cs typeface="Arial"/>
              </a:rPr>
              <a:t>steps to locate an element. At this  point, you are better off just making a linear search that, on average, takes </a:t>
            </a:r>
            <a:r>
              <a:rPr sz="1250" i="1" dirty="0">
                <a:latin typeface="Arial"/>
                <a:cs typeface="Arial"/>
              </a:rPr>
              <a:t>n </a:t>
            </a:r>
            <a:r>
              <a:rPr sz="1250" dirty="0">
                <a:latin typeface="Arial"/>
                <a:cs typeface="Arial"/>
              </a:rPr>
              <a:t>/ 2  steps.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5" dirty="0"/>
              <a:t>Static</a:t>
            </a:r>
            <a:r>
              <a:rPr spc="-40" dirty="0"/>
              <a:t> </a:t>
            </a:r>
            <a:r>
              <a:rPr spc="150" dirty="0"/>
              <a:t>Classes</a:t>
            </a:r>
          </a:p>
        </p:txBody>
      </p:sp>
      <p:sp>
        <p:nvSpPr>
          <p:cNvPr id="3" name="object 3"/>
          <p:cNvSpPr/>
          <p:nvPr/>
        </p:nvSpPr>
        <p:spPr>
          <a:xfrm>
            <a:off x="682467" y="825074"/>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349858"/>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2073210"/>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txBox="1"/>
          <p:nvPr/>
        </p:nvSpPr>
        <p:spPr>
          <a:xfrm>
            <a:off x="808720" y="712429"/>
            <a:ext cx="5100320" cy="1456690"/>
          </a:xfrm>
          <a:prstGeom prst="rect">
            <a:avLst/>
          </a:prstGeom>
        </p:spPr>
        <p:txBody>
          <a:bodyPr vert="horz" wrap="square" lIns="0" tIns="0" rIns="0" bIns="0" rtlCol="0">
            <a:spAutoFit/>
          </a:bodyPr>
          <a:lstStyle/>
          <a:p>
            <a:pPr marL="12700">
              <a:lnSpc>
                <a:spcPct val="100000"/>
              </a:lnSpc>
            </a:pPr>
            <a:r>
              <a:rPr sz="1250" dirty="0">
                <a:latin typeface="Arial"/>
                <a:cs typeface="Arial"/>
              </a:rPr>
              <a:t>Every object of an inner class has a reference to the outer</a:t>
            </a:r>
            <a:r>
              <a:rPr sz="1250" spc="-105" dirty="0">
                <a:latin typeface="Arial"/>
                <a:cs typeface="Arial"/>
              </a:rPr>
              <a:t> </a:t>
            </a:r>
            <a:r>
              <a:rPr sz="1250" dirty="0">
                <a:latin typeface="Arial"/>
                <a:cs typeface="Arial"/>
              </a:rPr>
              <a:t>class.</a:t>
            </a:r>
          </a:p>
          <a:p>
            <a:pPr marL="298450">
              <a:lnSpc>
                <a:spcPct val="100000"/>
              </a:lnSpc>
              <a:spcBef>
                <a:spcPts val="755"/>
              </a:spcBef>
            </a:pPr>
            <a:r>
              <a:rPr sz="950" dirty="0">
                <a:latin typeface="Arial"/>
                <a:cs typeface="Arial"/>
              </a:rPr>
              <a:t>It can access the instance variables and methods of the outer</a:t>
            </a:r>
            <a:r>
              <a:rPr sz="950" spc="75" dirty="0">
                <a:latin typeface="Arial"/>
                <a:cs typeface="Arial"/>
              </a:rPr>
              <a:t> </a:t>
            </a:r>
            <a:r>
              <a:rPr sz="950" dirty="0">
                <a:latin typeface="Arial"/>
                <a:cs typeface="Arial"/>
              </a:rPr>
              <a:t>class.</a:t>
            </a:r>
          </a:p>
          <a:p>
            <a:pPr marL="12700">
              <a:lnSpc>
                <a:spcPct val="100000"/>
              </a:lnSpc>
              <a:spcBef>
                <a:spcPts val="735"/>
              </a:spcBef>
            </a:pPr>
            <a:r>
              <a:rPr sz="1250" dirty="0">
                <a:latin typeface="Arial"/>
                <a:cs typeface="Arial"/>
              </a:rPr>
              <a:t>If an inner class does not need to access the data of the outer</a:t>
            </a:r>
            <a:r>
              <a:rPr sz="1250" spc="-105" dirty="0">
                <a:latin typeface="Arial"/>
                <a:cs typeface="Arial"/>
              </a:rPr>
              <a:t> </a:t>
            </a:r>
            <a:r>
              <a:rPr sz="1250" dirty="0">
                <a:latin typeface="Arial"/>
                <a:cs typeface="Arial"/>
              </a:rPr>
              <a:t>class,</a:t>
            </a:r>
          </a:p>
          <a:p>
            <a:pPr marL="298450">
              <a:lnSpc>
                <a:spcPct val="100000"/>
              </a:lnSpc>
              <a:spcBef>
                <a:spcPts val="755"/>
              </a:spcBef>
            </a:pPr>
            <a:r>
              <a:rPr sz="950" dirty="0">
                <a:latin typeface="Arial"/>
                <a:cs typeface="Arial"/>
              </a:rPr>
              <a:t>It does not need a</a:t>
            </a:r>
            <a:r>
              <a:rPr sz="950" spc="-30" dirty="0">
                <a:latin typeface="Arial"/>
                <a:cs typeface="Arial"/>
              </a:rPr>
              <a:t> </a:t>
            </a:r>
            <a:r>
              <a:rPr sz="950" dirty="0">
                <a:latin typeface="Arial"/>
                <a:cs typeface="Arial"/>
              </a:rPr>
              <a:t>reference.</a:t>
            </a:r>
          </a:p>
          <a:p>
            <a:pPr marL="298450">
              <a:lnSpc>
                <a:spcPct val="100000"/>
              </a:lnSpc>
              <a:spcBef>
                <a:spcPts val="365"/>
              </a:spcBef>
            </a:pPr>
            <a:r>
              <a:rPr sz="950" dirty="0">
                <a:latin typeface="Arial"/>
                <a:cs typeface="Arial"/>
              </a:rPr>
              <a:t>Declare it static to save the cost of the</a:t>
            </a:r>
            <a:r>
              <a:rPr sz="950" spc="25" dirty="0">
                <a:latin typeface="Arial"/>
                <a:cs typeface="Arial"/>
              </a:rPr>
              <a:t> </a:t>
            </a:r>
            <a:r>
              <a:rPr sz="950" dirty="0">
                <a:latin typeface="Arial"/>
                <a:cs typeface="Arial"/>
              </a:rPr>
              <a:t>reference.</a:t>
            </a:r>
          </a:p>
          <a:p>
            <a:pPr marL="12700">
              <a:lnSpc>
                <a:spcPct val="100000"/>
              </a:lnSpc>
              <a:spcBef>
                <a:spcPts val="790"/>
              </a:spcBef>
            </a:pPr>
            <a:r>
              <a:rPr sz="1250" dirty="0">
                <a:latin typeface="Arial"/>
                <a:cs typeface="Arial"/>
              </a:rPr>
              <a:t>Example:</a:t>
            </a:r>
            <a:r>
              <a:rPr sz="1250" spc="-10" dirty="0">
                <a:latin typeface="Arial"/>
                <a:cs typeface="Arial"/>
              </a:rPr>
              <a:t> </a:t>
            </a:r>
            <a:r>
              <a:rPr sz="1250" dirty="0">
                <a:latin typeface="Arial"/>
                <a:cs typeface="Arial"/>
              </a:rPr>
              <a:t>Declare</a:t>
            </a:r>
            <a:r>
              <a:rPr sz="1250" spc="-10" dirty="0">
                <a:latin typeface="Arial"/>
                <a:cs typeface="Arial"/>
              </a:rPr>
              <a:t> </a:t>
            </a:r>
            <a:r>
              <a:rPr sz="1250" dirty="0">
                <a:latin typeface="Arial"/>
                <a:cs typeface="Arial"/>
              </a:rPr>
              <a:t>the</a:t>
            </a:r>
            <a:r>
              <a:rPr sz="1250" spc="-15" dirty="0">
                <a:latin typeface="Arial"/>
                <a:cs typeface="Arial"/>
              </a:rPr>
              <a:t> </a:t>
            </a:r>
            <a:r>
              <a:rPr sz="1250" dirty="0">
                <a:latin typeface="Courier" charset="0"/>
                <a:cs typeface="Courier" charset="0"/>
              </a:rPr>
              <a:t>Node</a:t>
            </a:r>
            <a:r>
              <a:rPr sz="1250" spc="-420" dirty="0">
                <a:latin typeface="Courier" charset="0"/>
                <a:cs typeface="Courier" charset="0"/>
              </a:rPr>
              <a:t> </a:t>
            </a:r>
            <a:r>
              <a:rPr sz="1250" dirty="0">
                <a:latin typeface="Arial"/>
                <a:cs typeface="Arial"/>
              </a:rPr>
              <a:t>class</a:t>
            </a:r>
            <a:r>
              <a:rPr sz="1250" spc="-10" dirty="0">
                <a:latin typeface="Arial"/>
                <a:cs typeface="Arial"/>
              </a:rPr>
              <a:t> </a:t>
            </a:r>
            <a:r>
              <a:rPr sz="1250" dirty="0">
                <a:latin typeface="Arial"/>
                <a:cs typeface="Arial"/>
              </a:rPr>
              <a:t>of</a:t>
            </a:r>
            <a:r>
              <a:rPr sz="1250" spc="-10" dirty="0">
                <a:latin typeface="Arial"/>
                <a:cs typeface="Arial"/>
              </a:rPr>
              <a:t> </a:t>
            </a:r>
            <a:r>
              <a:rPr sz="1250" dirty="0">
                <a:latin typeface="Arial"/>
                <a:cs typeface="Arial"/>
              </a:rPr>
              <a:t>the</a:t>
            </a:r>
            <a:r>
              <a:rPr sz="1250" spc="-15" dirty="0">
                <a:latin typeface="Arial"/>
                <a:cs typeface="Arial"/>
              </a:rPr>
              <a:t> </a:t>
            </a:r>
            <a:r>
              <a:rPr sz="1250" dirty="0">
                <a:latin typeface="Courier" charset="0"/>
                <a:cs typeface="Courier" charset="0"/>
              </a:rPr>
              <a:t>LinkedList</a:t>
            </a:r>
            <a:r>
              <a:rPr sz="1250" spc="-420" dirty="0">
                <a:latin typeface="Courier" charset="0"/>
                <a:cs typeface="Courier" charset="0"/>
              </a:rPr>
              <a:t> </a:t>
            </a:r>
            <a:r>
              <a:rPr sz="1250" dirty="0">
                <a:latin typeface="Arial"/>
                <a:cs typeface="Arial"/>
              </a:rPr>
              <a:t>class</a:t>
            </a:r>
            <a:r>
              <a:rPr sz="1250" spc="-10" dirty="0">
                <a:latin typeface="Arial"/>
                <a:cs typeface="Arial"/>
              </a:rPr>
              <a:t> </a:t>
            </a:r>
            <a:r>
              <a:rPr sz="1250" dirty="0">
                <a:latin typeface="Arial"/>
                <a:cs typeface="Arial"/>
              </a:rPr>
              <a:t>as</a:t>
            </a:r>
            <a:r>
              <a:rPr sz="1250" spc="-10" dirty="0">
                <a:latin typeface="Arial"/>
                <a:cs typeface="Arial"/>
              </a:rPr>
              <a:t> </a:t>
            </a:r>
            <a:r>
              <a:rPr sz="1250" spc="-5" dirty="0">
                <a:latin typeface="Courier" charset="0"/>
                <a:cs typeface="Courier" charset="0"/>
              </a:rPr>
              <a:t>static</a:t>
            </a:r>
            <a:r>
              <a:rPr sz="1250" spc="-5" dirty="0">
                <a:latin typeface="Arial"/>
                <a:cs typeface="Arial"/>
              </a:rPr>
              <a:t>:</a:t>
            </a:r>
            <a:endParaRPr sz="1250" dirty="0">
              <a:latin typeface="Arial"/>
              <a:cs typeface="Arial"/>
            </a:endParaRPr>
          </a:p>
        </p:txBody>
      </p:sp>
      <p:sp>
        <p:nvSpPr>
          <p:cNvPr id="7" name="object 7"/>
          <p:cNvSpPr txBox="1"/>
          <p:nvPr/>
        </p:nvSpPr>
        <p:spPr>
          <a:xfrm>
            <a:off x="827846" y="2229227"/>
            <a:ext cx="5567045" cy="1007110"/>
          </a:xfrm>
          <a:prstGeom prst="rect">
            <a:avLst/>
          </a:prstGeom>
          <a:ln w="7091">
            <a:solidFill>
              <a:srgbClr val="CCCCCC"/>
            </a:solidFill>
          </a:ln>
        </p:spPr>
        <p:txBody>
          <a:bodyPr vert="horz" wrap="square" lIns="0" tIns="46355" rIns="0" bIns="0" rtlCol="0">
            <a:spAutoFit/>
          </a:bodyPr>
          <a:lstStyle/>
          <a:p>
            <a:pPr marL="44450">
              <a:lnSpc>
                <a:spcPts val="894"/>
              </a:lnSpc>
              <a:spcBef>
                <a:spcPts val="365"/>
              </a:spcBef>
            </a:pPr>
            <a:r>
              <a:rPr sz="750" dirty="0">
                <a:latin typeface="Courier" charset="0"/>
                <a:cs typeface="Courier" charset="0"/>
              </a:rPr>
              <a:t>public class</a:t>
            </a:r>
            <a:r>
              <a:rPr sz="750" spc="-105" dirty="0">
                <a:latin typeface="Courier" charset="0"/>
                <a:cs typeface="Courier" charset="0"/>
              </a:rPr>
              <a:t> </a:t>
            </a:r>
            <a:r>
              <a:rPr sz="750" dirty="0">
                <a:latin typeface="Courier" charset="0"/>
                <a:cs typeface="Courier" charset="0"/>
              </a:rPr>
              <a:t>LinkedList</a:t>
            </a:r>
          </a:p>
          <a:p>
            <a:pPr marL="44450">
              <a:lnSpc>
                <a:spcPts val="894"/>
              </a:lnSpc>
            </a:pPr>
            <a:r>
              <a:rPr sz="750" dirty="0">
                <a:latin typeface="Courier" charset="0"/>
                <a:cs typeface="Courier" charset="0"/>
              </a:rPr>
              <a:t>{</a:t>
            </a:r>
          </a:p>
          <a:p>
            <a:pPr marL="216535">
              <a:lnSpc>
                <a:spcPts val="894"/>
              </a:lnSpc>
            </a:pPr>
            <a:r>
              <a:rPr sz="750" dirty="0">
                <a:latin typeface="Courier" charset="0"/>
                <a:cs typeface="Courier" charset="0"/>
              </a:rPr>
              <a:t>. .</a:t>
            </a:r>
            <a:r>
              <a:rPr sz="750" spc="-100" dirty="0">
                <a:latin typeface="Courier" charset="0"/>
                <a:cs typeface="Courier" charset="0"/>
              </a:rPr>
              <a:t> </a:t>
            </a:r>
            <a:r>
              <a:rPr sz="750" dirty="0">
                <a:latin typeface="Courier" charset="0"/>
                <a:cs typeface="Courier" charset="0"/>
              </a:rPr>
              <a:t>.</a:t>
            </a:r>
          </a:p>
          <a:p>
            <a:pPr marL="216535">
              <a:lnSpc>
                <a:spcPts val="894"/>
              </a:lnSpc>
            </a:pPr>
            <a:r>
              <a:rPr sz="750" dirty="0">
                <a:latin typeface="Courier" charset="0"/>
                <a:cs typeface="Courier" charset="0"/>
              </a:rPr>
              <a:t>static class</a:t>
            </a:r>
            <a:r>
              <a:rPr sz="750" spc="-100" dirty="0">
                <a:latin typeface="Courier" charset="0"/>
                <a:cs typeface="Courier" charset="0"/>
              </a:rPr>
              <a:t> </a:t>
            </a:r>
            <a:r>
              <a:rPr sz="750" dirty="0">
                <a:latin typeface="Courier" charset="0"/>
                <a:cs typeface="Courier" charset="0"/>
              </a:rPr>
              <a:t>Node</a:t>
            </a:r>
          </a:p>
          <a:p>
            <a:pPr marL="216535">
              <a:lnSpc>
                <a:spcPts val="894"/>
              </a:lnSpc>
            </a:pPr>
            <a:r>
              <a:rPr sz="750" dirty="0">
                <a:latin typeface="Courier" charset="0"/>
                <a:cs typeface="Courier" charset="0"/>
              </a:rPr>
              <a:t>{</a:t>
            </a:r>
          </a:p>
          <a:p>
            <a:pPr marL="389255">
              <a:lnSpc>
                <a:spcPts val="894"/>
              </a:lnSpc>
            </a:pPr>
            <a:r>
              <a:rPr sz="750" dirty="0">
                <a:latin typeface="Courier" charset="0"/>
                <a:cs typeface="Courier" charset="0"/>
              </a:rPr>
              <a:t>. .</a:t>
            </a:r>
            <a:r>
              <a:rPr sz="750" spc="-100" dirty="0">
                <a:latin typeface="Courier" charset="0"/>
                <a:cs typeface="Courier" charset="0"/>
              </a:rPr>
              <a:t> </a:t>
            </a:r>
            <a:r>
              <a:rPr sz="750" dirty="0">
                <a:latin typeface="Courier" charset="0"/>
                <a:cs typeface="Courier" charset="0"/>
              </a:rPr>
              <a:t>.</a:t>
            </a:r>
          </a:p>
          <a:p>
            <a:pPr marL="216535">
              <a:lnSpc>
                <a:spcPts val="894"/>
              </a:lnSpc>
            </a:pPr>
            <a:r>
              <a:rPr sz="750" dirty="0">
                <a:latin typeface="Courier" charset="0"/>
                <a:cs typeface="Courier" charset="0"/>
              </a:rPr>
              <a:t>}</a:t>
            </a:r>
          </a:p>
          <a:p>
            <a:pPr marL="44450">
              <a:lnSpc>
                <a:spcPts val="894"/>
              </a:lnSpc>
            </a:pPr>
            <a:r>
              <a:rPr sz="750" dirty="0">
                <a:latin typeface="Courier" charset="0"/>
                <a:cs typeface="Courier" charset="0"/>
              </a:rPr>
              <a:t>}</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0" dirty="0"/>
              <a:t>Implementing </a:t>
            </a:r>
            <a:r>
              <a:rPr spc="95" dirty="0"/>
              <a:t>Array</a:t>
            </a:r>
            <a:r>
              <a:rPr spc="-105" dirty="0"/>
              <a:t> </a:t>
            </a:r>
            <a:r>
              <a:rPr spc="114" dirty="0"/>
              <a:t>Lists</a:t>
            </a:r>
          </a:p>
        </p:txBody>
      </p:sp>
      <p:sp>
        <p:nvSpPr>
          <p:cNvPr id="3" name="object 3"/>
          <p:cNvSpPr/>
          <p:nvPr/>
        </p:nvSpPr>
        <p:spPr>
          <a:xfrm>
            <a:off x="682467" y="825145"/>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080445"/>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34283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p:nvPr/>
        </p:nvSpPr>
        <p:spPr>
          <a:xfrm>
            <a:off x="682467" y="1598138"/>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7" name="object 7"/>
          <p:cNvSpPr txBox="1"/>
          <p:nvPr/>
        </p:nvSpPr>
        <p:spPr>
          <a:xfrm>
            <a:off x="808720" y="644110"/>
            <a:ext cx="5438140" cy="1049655"/>
          </a:xfrm>
          <a:prstGeom prst="rect">
            <a:avLst/>
          </a:prstGeom>
        </p:spPr>
        <p:txBody>
          <a:bodyPr vert="horz" wrap="square" lIns="0" tIns="0" rIns="0" bIns="0" rtlCol="0">
            <a:spAutoFit/>
          </a:bodyPr>
          <a:lstStyle/>
          <a:p>
            <a:pPr marL="12700" marR="1010919">
              <a:lnSpc>
                <a:spcPct val="135900"/>
              </a:lnSpc>
            </a:pPr>
            <a:r>
              <a:rPr sz="1250" dirty="0">
                <a:latin typeface="Arial"/>
                <a:cs typeface="Arial"/>
              </a:rPr>
              <a:t>An array list maintains a reference to an array of elements.  The array is large enough to hold all elements in the</a:t>
            </a:r>
            <a:r>
              <a:rPr sz="1250" spc="-100" dirty="0">
                <a:latin typeface="Arial"/>
                <a:cs typeface="Arial"/>
              </a:rPr>
              <a:t> </a:t>
            </a:r>
            <a:r>
              <a:rPr sz="1250" dirty="0">
                <a:latin typeface="Arial"/>
                <a:cs typeface="Arial"/>
              </a:rPr>
              <a:t>collection.  When the array gets full, it is replaced by a larger</a:t>
            </a:r>
            <a:r>
              <a:rPr sz="1250" spc="-105" dirty="0">
                <a:latin typeface="Arial"/>
                <a:cs typeface="Arial"/>
              </a:rPr>
              <a:t> </a:t>
            </a:r>
            <a:r>
              <a:rPr sz="1250" dirty="0">
                <a:latin typeface="Arial"/>
                <a:cs typeface="Arial"/>
              </a:rPr>
              <a:t>one.</a:t>
            </a:r>
            <a:endParaRPr sz="1250">
              <a:latin typeface="Arial"/>
              <a:cs typeface="Arial"/>
            </a:endParaRPr>
          </a:p>
          <a:p>
            <a:pPr marL="12700">
              <a:lnSpc>
                <a:spcPct val="100000"/>
              </a:lnSpc>
              <a:spcBef>
                <a:spcPts val="509"/>
              </a:spcBef>
            </a:pPr>
            <a:r>
              <a:rPr sz="1250" dirty="0">
                <a:latin typeface="Arial"/>
                <a:cs typeface="Arial"/>
              </a:rPr>
              <a:t>An array list has an instance field that stores the current number of</a:t>
            </a:r>
            <a:r>
              <a:rPr sz="1250" spc="-105" dirty="0">
                <a:latin typeface="Arial"/>
                <a:cs typeface="Arial"/>
              </a:rPr>
              <a:t> </a:t>
            </a:r>
            <a:r>
              <a:rPr sz="1250" dirty="0">
                <a:latin typeface="Arial"/>
                <a:cs typeface="Arial"/>
              </a:rPr>
              <a:t>elements.</a:t>
            </a:r>
            <a:endParaRPr sz="1250">
              <a:latin typeface="Arial"/>
              <a:cs typeface="Arial"/>
            </a:endParaRPr>
          </a:p>
        </p:txBody>
      </p:sp>
      <p:sp>
        <p:nvSpPr>
          <p:cNvPr id="8" name="object 8"/>
          <p:cNvSpPr/>
          <p:nvPr/>
        </p:nvSpPr>
        <p:spPr>
          <a:xfrm>
            <a:off x="824331" y="1710842"/>
            <a:ext cx="2893555" cy="2184349"/>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967504" y="4052681"/>
            <a:ext cx="3822065" cy="208279"/>
          </a:xfrm>
          <a:prstGeom prst="rect">
            <a:avLst/>
          </a:prstGeom>
        </p:spPr>
        <p:txBody>
          <a:bodyPr vert="horz" wrap="square" lIns="0" tIns="0" rIns="0" bIns="0" rtlCol="0">
            <a:spAutoFit/>
          </a:bodyPr>
          <a:lstStyle/>
          <a:p>
            <a:pPr marL="12700">
              <a:lnSpc>
                <a:spcPct val="100000"/>
              </a:lnSpc>
            </a:pPr>
            <a:r>
              <a:rPr sz="1250" b="1" dirty="0">
                <a:latin typeface="Arial"/>
                <a:cs typeface="Arial"/>
              </a:rPr>
              <a:t>Figure 7 </a:t>
            </a:r>
            <a:r>
              <a:rPr sz="1250" dirty="0">
                <a:latin typeface="Arial"/>
                <a:cs typeface="Arial"/>
              </a:rPr>
              <a:t>An Array List Stores its Elements in an</a:t>
            </a:r>
            <a:r>
              <a:rPr sz="1250" spc="-100" dirty="0">
                <a:latin typeface="Arial"/>
                <a:cs typeface="Arial"/>
              </a:rPr>
              <a:t> </a:t>
            </a:r>
            <a:r>
              <a:rPr sz="1250" dirty="0">
                <a:latin typeface="Arial"/>
                <a:cs typeface="Arial"/>
              </a:rPr>
              <a:t>Array</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0" dirty="0"/>
              <a:t>Implementing </a:t>
            </a:r>
            <a:r>
              <a:rPr spc="95" dirty="0"/>
              <a:t>Array</a:t>
            </a:r>
            <a:r>
              <a:rPr spc="-105" dirty="0"/>
              <a:t> </a:t>
            </a:r>
            <a:r>
              <a:rPr spc="114" dirty="0"/>
              <a:t>Lists</a:t>
            </a:r>
          </a:p>
        </p:txBody>
      </p:sp>
      <p:sp>
        <p:nvSpPr>
          <p:cNvPr id="3" name="object 3"/>
          <p:cNvSpPr/>
          <p:nvPr/>
        </p:nvSpPr>
        <p:spPr>
          <a:xfrm>
            <a:off x="682467" y="831038"/>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txBox="1"/>
          <p:nvPr/>
        </p:nvSpPr>
        <p:spPr>
          <a:xfrm>
            <a:off x="808720" y="718393"/>
            <a:ext cx="5072380" cy="192360"/>
          </a:xfrm>
          <a:prstGeom prst="rect">
            <a:avLst/>
          </a:prstGeom>
        </p:spPr>
        <p:txBody>
          <a:bodyPr vert="horz" wrap="square" lIns="0" tIns="0" rIns="0" bIns="0" rtlCol="0">
            <a:spAutoFit/>
          </a:bodyPr>
          <a:lstStyle/>
          <a:p>
            <a:pPr marL="12700">
              <a:lnSpc>
                <a:spcPct val="100000"/>
              </a:lnSpc>
            </a:pPr>
            <a:r>
              <a:rPr sz="1250" dirty="0">
                <a:latin typeface="Arial"/>
                <a:cs typeface="Arial"/>
              </a:rPr>
              <a:t>Our </a:t>
            </a:r>
            <a:r>
              <a:rPr sz="1250" dirty="0">
                <a:latin typeface="Courier" charset="0"/>
                <a:cs typeface="Courier" charset="0"/>
              </a:rPr>
              <a:t>ArrayList</a:t>
            </a:r>
            <a:r>
              <a:rPr sz="1250" spc="-484" dirty="0">
                <a:latin typeface="Courier" charset="0"/>
                <a:cs typeface="Courier" charset="0"/>
              </a:rPr>
              <a:t> </a:t>
            </a:r>
            <a:r>
              <a:rPr sz="1250" dirty="0">
                <a:latin typeface="Arial"/>
                <a:cs typeface="Arial"/>
              </a:rPr>
              <a:t>implementation will manage elements of type </a:t>
            </a:r>
            <a:r>
              <a:rPr sz="1250" spc="-5" dirty="0">
                <a:latin typeface="Courier" charset="0"/>
                <a:cs typeface="Courier" charset="0"/>
              </a:rPr>
              <a:t>Object</a:t>
            </a:r>
            <a:r>
              <a:rPr sz="1250" spc="-5" dirty="0">
                <a:latin typeface="Arial"/>
                <a:cs typeface="Arial"/>
              </a:rPr>
              <a:t>:</a:t>
            </a:r>
            <a:endParaRPr sz="1250" dirty="0">
              <a:latin typeface="Arial"/>
              <a:cs typeface="Arial"/>
            </a:endParaRPr>
          </a:p>
        </p:txBody>
      </p:sp>
      <p:sp>
        <p:nvSpPr>
          <p:cNvPr id="5" name="object 5"/>
          <p:cNvSpPr txBox="1"/>
          <p:nvPr/>
        </p:nvSpPr>
        <p:spPr>
          <a:xfrm>
            <a:off x="827846" y="979963"/>
            <a:ext cx="5567045" cy="1808480"/>
          </a:xfrm>
          <a:prstGeom prst="rect">
            <a:avLst/>
          </a:prstGeom>
          <a:ln w="7091">
            <a:solidFill>
              <a:srgbClr val="CCCCCC"/>
            </a:solidFill>
          </a:ln>
        </p:spPr>
        <p:txBody>
          <a:bodyPr vert="horz" wrap="square" lIns="0" tIns="46355" rIns="0" bIns="0" rtlCol="0">
            <a:spAutoFit/>
          </a:bodyPr>
          <a:lstStyle/>
          <a:p>
            <a:pPr marL="44450">
              <a:lnSpc>
                <a:spcPts val="894"/>
              </a:lnSpc>
              <a:spcBef>
                <a:spcPts val="365"/>
              </a:spcBef>
            </a:pPr>
            <a:r>
              <a:rPr sz="750" dirty="0">
                <a:latin typeface="Courier" charset="0"/>
                <a:cs typeface="Courier" charset="0"/>
              </a:rPr>
              <a:t>public class</a:t>
            </a:r>
            <a:r>
              <a:rPr sz="750" spc="-100" dirty="0">
                <a:latin typeface="Courier" charset="0"/>
                <a:cs typeface="Courier" charset="0"/>
              </a:rPr>
              <a:t> </a:t>
            </a:r>
            <a:r>
              <a:rPr sz="750" dirty="0">
                <a:latin typeface="Courier" charset="0"/>
                <a:cs typeface="Courier" charset="0"/>
              </a:rPr>
              <a:t>ArrayList</a:t>
            </a:r>
          </a:p>
          <a:p>
            <a:pPr marL="44450">
              <a:lnSpc>
                <a:spcPts val="894"/>
              </a:lnSpc>
            </a:pPr>
            <a:r>
              <a:rPr sz="750" dirty="0">
                <a:latin typeface="Courier" charset="0"/>
                <a:cs typeface="Courier" charset="0"/>
              </a:rPr>
              <a:t>{</a:t>
            </a:r>
          </a:p>
          <a:p>
            <a:pPr marL="216535" marR="3841750">
              <a:lnSpc>
                <a:spcPts val="890"/>
              </a:lnSpc>
              <a:spcBef>
                <a:spcPts val="35"/>
              </a:spcBef>
            </a:pPr>
            <a:r>
              <a:rPr sz="750" dirty="0">
                <a:latin typeface="Courier" charset="0"/>
                <a:cs typeface="Courier" charset="0"/>
              </a:rPr>
              <a:t>private Object[]</a:t>
            </a:r>
            <a:r>
              <a:rPr sz="750" spc="-95" dirty="0">
                <a:latin typeface="Courier" charset="0"/>
                <a:cs typeface="Courier" charset="0"/>
              </a:rPr>
              <a:t> </a:t>
            </a:r>
            <a:r>
              <a:rPr sz="750" dirty="0">
                <a:latin typeface="Courier" charset="0"/>
                <a:cs typeface="Courier" charset="0"/>
              </a:rPr>
              <a:t>elements;  private int</a:t>
            </a:r>
            <a:r>
              <a:rPr sz="750" spc="-105" dirty="0">
                <a:latin typeface="Courier" charset="0"/>
                <a:cs typeface="Courier" charset="0"/>
              </a:rPr>
              <a:t> </a:t>
            </a:r>
            <a:r>
              <a:rPr sz="750" dirty="0">
                <a:latin typeface="Courier" charset="0"/>
                <a:cs typeface="Courier" charset="0"/>
              </a:rPr>
              <a:t>currentSize;</a:t>
            </a:r>
          </a:p>
          <a:p>
            <a:pPr>
              <a:lnSpc>
                <a:spcPct val="100000"/>
              </a:lnSpc>
              <a:spcBef>
                <a:spcPts val="53"/>
              </a:spcBef>
            </a:pPr>
            <a:endParaRPr sz="700" dirty="0">
              <a:latin typeface="Times New Roman"/>
              <a:cs typeface="Times New Roman"/>
            </a:endParaRPr>
          </a:p>
          <a:p>
            <a:pPr marL="216535">
              <a:lnSpc>
                <a:spcPts val="894"/>
              </a:lnSpc>
            </a:pPr>
            <a:r>
              <a:rPr sz="750" dirty="0">
                <a:latin typeface="Courier" charset="0"/>
                <a:cs typeface="Courier" charset="0"/>
              </a:rPr>
              <a:t>public</a:t>
            </a:r>
            <a:r>
              <a:rPr sz="750" spc="-100" dirty="0">
                <a:latin typeface="Courier" charset="0"/>
                <a:cs typeface="Courier" charset="0"/>
              </a:rPr>
              <a:t> </a:t>
            </a:r>
            <a:r>
              <a:rPr sz="750" dirty="0">
                <a:latin typeface="Courier" charset="0"/>
                <a:cs typeface="Courier" charset="0"/>
              </a:rPr>
              <a:t>ArrayList()</a:t>
            </a:r>
          </a:p>
          <a:p>
            <a:pPr marL="216535">
              <a:lnSpc>
                <a:spcPts val="894"/>
              </a:lnSpc>
            </a:pPr>
            <a:r>
              <a:rPr sz="750" dirty="0">
                <a:latin typeface="Courier" charset="0"/>
                <a:cs typeface="Courier" charset="0"/>
              </a:rPr>
              <a:t>{</a:t>
            </a:r>
          </a:p>
          <a:p>
            <a:pPr marL="389255" marR="3094990">
              <a:lnSpc>
                <a:spcPts val="890"/>
              </a:lnSpc>
              <a:spcBef>
                <a:spcPts val="35"/>
              </a:spcBef>
            </a:pPr>
            <a:r>
              <a:rPr sz="750" dirty="0">
                <a:latin typeface="Courier" charset="0"/>
                <a:cs typeface="Courier" charset="0"/>
              </a:rPr>
              <a:t>final int INITIAL_SIZE = 10;  elements = new</a:t>
            </a:r>
            <a:r>
              <a:rPr sz="750" spc="-95" dirty="0">
                <a:latin typeface="Courier" charset="0"/>
                <a:cs typeface="Courier" charset="0"/>
              </a:rPr>
              <a:t> </a:t>
            </a:r>
            <a:r>
              <a:rPr sz="750" dirty="0">
                <a:latin typeface="Courier" charset="0"/>
                <a:cs typeface="Courier" charset="0"/>
              </a:rPr>
              <a:t>Object[INITIAL_SIZE];  currentSize =</a:t>
            </a:r>
            <a:r>
              <a:rPr sz="750" spc="-100" dirty="0">
                <a:latin typeface="Courier" charset="0"/>
                <a:cs typeface="Courier" charset="0"/>
              </a:rPr>
              <a:t> </a:t>
            </a:r>
            <a:r>
              <a:rPr sz="750" dirty="0">
                <a:latin typeface="Courier" charset="0"/>
                <a:cs typeface="Courier" charset="0"/>
              </a:rPr>
              <a:t>0;</a:t>
            </a:r>
          </a:p>
          <a:p>
            <a:pPr marL="216535">
              <a:lnSpc>
                <a:spcPts val="865"/>
              </a:lnSpc>
            </a:pPr>
            <a:r>
              <a:rPr sz="750" dirty="0">
                <a:latin typeface="Courier" charset="0"/>
                <a:cs typeface="Courier" charset="0"/>
              </a:rPr>
              <a:t>}</a:t>
            </a:r>
          </a:p>
          <a:p>
            <a:pPr>
              <a:lnSpc>
                <a:spcPct val="100000"/>
              </a:lnSpc>
              <a:spcBef>
                <a:spcPts val="24"/>
              </a:spcBef>
            </a:pPr>
            <a:endParaRPr sz="750" dirty="0">
              <a:latin typeface="Times New Roman"/>
              <a:cs typeface="Times New Roman"/>
            </a:endParaRPr>
          </a:p>
          <a:p>
            <a:pPr marL="216535">
              <a:lnSpc>
                <a:spcPts val="894"/>
              </a:lnSpc>
            </a:pPr>
            <a:r>
              <a:rPr sz="750" dirty="0">
                <a:latin typeface="Courier" charset="0"/>
                <a:cs typeface="Courier" charset="0"/>
              </a:rPr>
              <a:t>public int size() { return currentSize;</a:t>
            </a:r>
            <a:r>
              <a:rPr sz="750" spc="-105" dirty="0">
                <a:latin typeface="Courier" charset="0"/>
                <a:cs typeface="Courier" charset="0"/>
              </a:rPr>
              <a:t> </a:t>
            </a:r>
            <a:r>
              <a:rPr sz="750" dirty="0">
                <a:latin typeface="Courier" charset="0"/>
                <a:cs typeface="Courier" charset="0"/>
              </a:rPr>
              <a:t>}</a:t>
            </a:r>
          </a:p>
          <a:p>
            <a:pPr marL="216535">
              <a:lnSpc>
                <a:spcPts val="894"/>
              </a:lnSpc>
            </a:pPr>
            <a:r>
              <a:rPr sz="750" dirty="0">
                <a:latin typeface="Courier" charset="0"/>
                <a:cs typeface="Courier" charset="0"/>
              </a:rPr>
              <a:t>. .</a:t>
            </a:r>
            <a:r>
              <a:rPr sz="750" spc="-100" dirty="0">
                <a:latin typeface="Courier" charset="0"/>
                <a:cs typeface="Courier" charset="0"/>
              </a:rPr>
              <a:t> </a:t>
            </a:r>
            <a:r>
              <a:rPr sz="750" dirty="0">
                <a:latin typeface="Courier" charset="0"/>
                <a:cs typeface="Courier" charset="0"/>
              </a:rPr>
              <a:t>.</a:t>
            </a:r>
          </a:p>
          <a:p>
            <a:pPr marL="44450">
              <a:lnSpc>
                <a:spcPts val="894"/>
              </a:lnSpc>
            </a:pPr>
            <a:r>
              <a:rPr sz="750" dirty="0">
                <a:latin typeface="Courier" charset="0"/>
                <a:cs typeface="Courier" charset="0"/>
              </a:rPr>
              <a:t>}</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3183" y="820471"/>
            <a:ext cx="5581650" cy="0"/>
          </a:xfrm>
          <a:custGeom>
            <a:avLst/>
            <a:gdLst/>
            <a:ahLst/>
            <a:cxnLst/>
            <a:rect l="l" t="t" r="r" b="b"/>
            <a:pathLst>
              <a:path w="5581650">
                <a:moveTo>
                  <a:pt x="0" y="0"/>
                </a:moveTo>
                <a:lnTo>
                  <a:pt x="5581151" y="0"/>
                </a:lnTo>
              </a:path>
            </a:pathLst>
          </a:custGeom>
          <a:ln w="56733">
            <a:solidFill>
              <a:srgbClr val="FFDF6A"/>
            </a:solidFill>
          </a:ln>
        </p:spPr>
        <p:txBody>
          <a:bodyPr wrap="square" lIns="0" tIns="0" rIns="0" bIns="0" rtlCol="0"/>
          <a:lstStyle/>
          <a:p>
            <a:endParaRPr/>
          </a:p>
        </p:txBody>
      </p:sp>
      <p:sp>
        <p:nvSpPr>
          <p:cNvPr id="3" name="object 3"/>
          <p:cNvSpPr txBox="1">
            <a:spLocks noGrp="1"/>
          </p:cNvSpPr>
          <p:nvPr>
            <p:ph type="title"/>
          </p:nvPr>
        </p:nvSpPr>
        <p:spPr>
          <a:xfrm>
            <a:off x="570483" y="260685"/>
            <a:ext cx="5088890" cy="497205"/>
          </a:xfrm>
          <a:prstGeom prst="rect">
            <a:avLst/>
          </a:prstGeom>
        </p:spPr>
        <p:txBody>
          <a:bodyPr vert="horz" wrap="square" lIns="0" tIns="0" rIns="0" bIns="0" rtlCol="0">
            <a:spAutoFit/>
          </a:bodyPr>
          <a:lstStyle/>
          <a:p>
            <a:pPr marL="12700" marR="5080">
              <a:lnSpc>
                <a:spcPts val="1950"/>
              </a:lnSpc>
            </a:pPr>
            <a:r>
              <a:rPr spc="110" dirty="0"/>
              <a:t>Implementing </a:t>
            </a:r>
            <a:r>
              <a:rPr spc="95" dirty="0"/>
              <a:t>Array </a:t>
            </a:r>
            <a:r>
              <a:rPr spc="114" dirty="0"/>
              <a:t>Lists </a:t>
            </a:r>
            <a:r>
              <a:rPr spc="-105" dirty="0"/>
              <a:t>- </a:t>
            </a:r>
            <a:r>
              <a:rPr spc="90" dirty="0"/>
              <a:t>Getting </a:t>
            </a:r>
            <a:r>
              <a:rPr spc="120" dirty="0"/>
              <a:t>and</a:t>
            </a:r>
            <a:r>
              <a:rPr spc="-100" dirty="0"/>
              <a:t> </a:t>
            </a:r>
            <a:r>
              <a:rPr spc="85" dirty="0"/>
              <a:t>Setting  </a:t>
            </a:r>
            <a:r>
              <a:rPr spc="90" dirty="0"/>
              <a:t>Elements</a:t>
            </a:r>
          </a:p>
        </p:txBody>
      </p:sp>
      <p:sp>
        <p:nvSpPr>
          <p:cNvPr id="4" name="object 4"/>
          <p:cNvSpPr/>
          <p:nvPr/>
        </p:nvSpPr>
        <p:spPr>
          <a:xfrm>
            <a:off x="682467" y="107931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79557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txBox="1"/>
          <p:nvPr/>
        </p:nvSpPr>
        <p:spPr>
          <a:xfrm>
            <a:off x="808720" y="966673"/>
            <a:ext cx="2762885" cy="924560"/>
          </a:xfrm>
          <a:prstGeom prst="rect">
            <a:avLst/>
          </a:prstGeom>
        </p:spPr>
        <p:txBody>
          <a:bodyPr vert="horz" wrap="square" lIns="0" tIns="0" rIns="0" bIns="0" rtlCol="0">
            <a:spAutoFit/>
          </a:bodyPr>
          <a:lstStyle/>
          <a:p>
            <a:pPr marL="12700">
              <a:lnSpc>
                <a:spcPct val="100000"/>
              </a:lnSpc>
            </a:pPr>
            <a:r>
              <a:rPr sz="1250" dirty="0">
                <a:latin typeface="Arial"/>
                <a:cs typeface="Arial"/>
              </a:rPr>
              <a:t>Providing</a:t>
            </a:r>
            <a:r>
              <a:rPr sz="1250" spc="-30" dirty="0">
                <a:latin typeface="Arial"/>
                <a:cs typeface="Arial"/>
              </a:rPr>
              <a:t> </a:t>
            </a:r>
            <a:r>
              <a:rPr sz="1250" dirty="0">
                <a:latin typeface="Courier" charset="0"/>
                <a:cs typeface="Courier" charset="0"/>
              </a:rPr>
              <a:t>get</a:t>
            </a:r>
            <a:r>
              <a:rPr sz="1250" spc="-434" dirty="0">
                <a:latin typeface="Courier" charset="0"/>
                <a:cs typeface="Courier" charset="0"/>
              </a:rPr>
              <a:t> </a:t>
            </a:r>
            <a:r>
              <a:rPr sz="1250" dirty="0">
                <a:latin typeface="Arial"/>
                <a:cs typeface="Arial"/>
              </a:rPr>
              <a:t>and</a:t>
            </a:r>
            <a:r>
              <a:rPr sz="1250" spc="-30" dirty="0">
                <a:latin typeface="Arial"/>
                <a:cs typeface="Arial"/>
              </a:rPr>
              <a:t> </a:t>
            </a:r>
            <a:r>
              <a:rPr sz="1250" dirty="0">
                <a:latin typeface="Courier" charset="0"/>
                <a:cs typeface="Courier" charset="0"/>
              </a:rPr>
              <a:t>set</a:t>
            </a:r>
            <a:r>
              <a:rPr sz="1250" spc="-434" dirty="0">
                <a:latin typeface="Courier" charset="0"/>
                <a:cs typeface="Courier" charset="0"/>
              </a:rPr>
              <a:t> </a:t>
            </a:r>
            <a:r>
              <a:rPr sz="1250" dirty="0">
                <a:latin typeface="Arial"/>
                <a:cs typeface="Arial"/>
              </a:rPr>
              <a:t>methods:</a:t>
            </a:r>
          </a:p>
          <a:p>
            <a:pPr marL="298450">
              <a:lnSpc>
                <a:spcPct val="100000"/>
              </a:lnSpc>
              <a:spcBef>
                <a:spcPts val="755"/>
              </a:spcBef>
            </a:pPr>
            <a:r>
              <a:rPr sz="950" dirty="0">
                <a:latin typeface="Arial"/>
                <a:cs typeface="Arial"/>
              </a:rPr>
              <a:t>Check for valid</a:t>
            </a:r>
            <a:r>
              <a:rPr sz="950" spc="-35" dirty="0">
                <a:latin typeface="Arial"/>
                <a:cs typeface="Arial"/>
              </a:rPr>
              <a:t> </a:t>
            </a:r>
            <a:r>
              <a:rPr sz="950" dirty="0">
                <a:latin typeface="Arial"/>
                <a:cs typeface="Arial"/>
              </a:rPr>
              <a:t>positions</a:t>
            </a:r>
          </a:p>
          <a:p>
            <a:pPr marL="298450">
              <a:lnSpc>
                <a:spcPct val="100000"/>
              </a:lnSpc>
              <a:spcBef>
                <a:spcPts val="365"/>
              </a:spcBef>
            </a:pPr>
            <a:r>
              <a:rPr sz="950" dirty="0">
                <a:latin typeface="Arial"/>
                <a:cs typeface="Arial"/>
              </a:rPr>
              <a:t>Access the internal array at the given</a:t>
            </a:r>
            <a:r>
              <a:rPr sz="950" spc="15" dirty="0">
                <a:latin typeface="Arial"/>
                <a:cs typeface="Arial"/>
              </a:rPr>
              <a:t> </a:t>
            </a:r>
            <a:r>
              <a:rPr sz="950" dirty="0">
                <a:latin typeface="Arial"/>
                <a:cs typeface="Arial"/>
              </a:rPr>
              <a:t>position</a:t>
            </a:r>
          </a:p>
          <a:p>
            <a:pPr marL="12700">
              <a:lnSpc>
                <a:spcPct val="100000"/>
              </a:lnSpc>
              <a:spcBef>
                <a:spcPts val="735"/>
              </a:spcBef>
            </a:pPr>
            <a:r>
              <a:rPr sz="1250" dirty="0">
                <a:latin typeface="Arial"/>
                <a:cs typeface="Arial"/>
              </a:rPr>
              <a:t>Helper method to check</a:t>
            </a:r>
            <a:r>
              <a:rPr sz="1250" spc="-100" dirty="0">
                <a:latin typeface="Arial"/>
                <a:cs typeface="Arial"/>
              </a:rPr>
              <a:t> </a:t>
            </a:r>
            <a:r>
              <a:rPr sz="1250" dirty="0">
                <a:latin typeface="Arial"/>
                <a:cs typeface="Arial"/>
              </a:rPr>
              <a:t>bounds:</a:t>
            </a:r>
          </a:p>
        </p:txBody>
      </p:sp>
      <p:sp>
        <p:nvSpPr>
          <p:cNvPr id="7" name="object 7"/>
          <p:cNvSpPr txBox="1"/>
          <p:nvPr/>
        </p:nvSpPr>
        <p:spPr>
          <a:xfrm>
            <a:off x="827846" y="1951594"/>
            <a:ext cx="5567045" cy="854721"/>
          </a:xfrm>
          <a:prstGeom prst="rect">
            <a:avLst/>
          </a:prstGeom>
          <a:ln w="7091">
            <a:solidFill>
              <a:srgbClr val="CCCCCC"/>
            </a:solidFill>
          </a:ln>
        </p:spPr>
        <p:txBody>
          <a:bodyPr vert="horz" wrap="square" lIns="0" tIns="46355" rIns="0" bIns="0" rtlCol="0">
            <a:spAutoFit/>
          </a:bodyPr>
          <a:lstStyle/>
          <a:p>
            <a:pPr marL="44450">
              <a:lnSpc>
                <a:spcPts val="894"/>
              </a:lnSpc>
              <a:spcBef>
                <a:spcPts val="365"/>
              </a:spcBef>
            </a:pPr>
            <a:r>
              <a:rPr sz="750" dirty="0">
                <a:latin typeface="Courier" charset="0"/>
                <a:cs typeface="Courier" charset="0"/>
              </a:rPr>
              <a:t>private void checkBounds(int</a:t>
            </a:r>
            <a:r>
              <a:rPr sz="750" spc="-105" dirty="0">
                <a:latin typeface="Courier" charset="0"/>
                <a:cs typeface="Courier" charset="0"/>
              </a:rPr>
              <a:t> </a:t>
            </a:r>
            <a:r>
              <a:rPr sz="750" dirty="0">
                <a:latin typeface="Courier" charset="0"/>
                <a:cs typeface="Courier" charset="0"/>
              </a:rPr>
              <a:t>n)</a:t>
            </a:r>
          </a:p>
          <a:p>
            <a:pPr marL="44450">
              <a:lnSpc>
                <a:spcPts val="894"/>
              </a:lnSpc>
            </a:pPr>
            <a:r>
              <a:rPr sz="750" dirty="0">
                <a:latin typeface="Courier" charset="0"/>
                <a:cs typeface="Courier" charset="0"/>
              </a:rPr>
              <a:t>{</a:t>
            </a:r>
          </a:p>
          <a:p>
            <a:pPr marL="216535">
              <a:lnSpc>
                <a:spcPts val="894"/>
              </a:lnSpc>
            </a:pPr>
            <a:r>
              <a:rPr sz="750" dirty="0">
                <a:latin typeface="Courier" charset="0"/>
                <a:cs typeface="Courier" charset="0"/>
              </a:rPr>
              <a:t>if (n &lt; 0 || n &gt;=</a:t>
            </a:r>
            <a:r>
              <a:rPr sz="750" spc="-105" dirty="0">
                <a:latin typeface="Courier" charset="0"/>
                <a:cs typeface="Courier" charset="0"/>
              </a:rPr>
              <a:t> </a:t>
            </a:r>
            <a:r>
              <a:rPr sz="750" dirty="0">
                <a:latin typeface="Courier" charset="0"/>
                <a:cs typeface="Courier" charset="0"/>
              </a:rPr>
              <a:t>currentSize)</a:t>
            </a:r>
          </a:p>
          <a:p>
            <a:pPr marL="216535">
              <a:lnSpc>
                <a:spcPts val="894"/>
              </a:lnSpc>
            </a:pPr>
            <a:r>
              <a:rPr sz="750" dirty="0">
                <a:latin typeface="Courier" charset="0"/>
                <a:cs typeface="Courier" charset="0"/>
              </a:rPr>
              <a:t>{</a:t>
            </a:r>
          </a:p>
          <a:p>
            <a:pPr marL="389255">
              <a:lnSpc>
                <a:spcPts val="894"/>
              </a:lnSpc>
            </a:pPr>
            <a:r>
              <a:rPr sz="750" dirty="0">
                <a:latin typeface="Courier" charset="0"/>
                <a:cs typeface="Courier" charset="0"/>
              </a:rPr>
              <a:t>throw new</a:t>
            </a:r>
            <a:r>
              <a:rPr sz="750" spc="-105" dirty="0">
                <a:latin typeface="Courier" charset="0"/>
                <a:cs typeface="Courier" charset="0"/>
              </a:rPr>
              <a:t> </a:t>
            </a:r>
            <a:r>
              <a:rPr sz="750" dirty="0">
                <a:latin typeface="Courier" charset="0"/>
                <a:cs typeface="Courier" charset="0"/>
              </a:rPr>
              <a:t>IndexOutOfBoundsException();</a:t>
            </a:r>
          </a:p>
          <a:p>
            <a:pPr marL="216535">
              <a:lnSpc>
                <a:spcPts val="894"/>
              </a:lnSpc>
            </a:pPr>
            <a:r>
              <a:rPr sz="750" dirty="0">
                <a:latin typeface="Courier" charset="0"/>
                <a:cs typeface="Courier" charset="0"/>
              </a:rPr>
              <a:t>}</a:t>
            </a:r>
          </a:p>
          <a:p>
            <a:pPr marL="44450">
              <a:lnSpc>
                <a:spcPts val="894"/>
              </a:lnSpc>
            </a:pPr>
            <a:r>
              <a:rPr sz="750" dirty="0">
                <a:latin typeface="Courier" charset="0"/>
                <a:cs typeface="Courier" charset="0"/>
              </a:rPr>
              <a:t>}</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3183" y="582197"/>
            <a:ext cx="5581650" cy="0"/>
          </a:xfrm>
          <a:custGeom>
            <a:avLst/>
            <a:gdLst/>
            <a:ahLst/>
            <a:cxnLst/>
            <a:rect l="l" t="t" r="r" b="b"/>
            <a:pathLst>
              <a:path w="5581650">
                <a:moveTo>
                  <a:pt x="0" y="0"/>
                </a:moveTo>
                <a:lnTo>
                  <a:pt x="5581151" y="0"/>
                </a:lnTo>
              </a:path>
            </a:pathLst>
          </a:custGeom>
          <a:ln w="56733">
            <a:solidFill>
              <a:srgbClr val="FFDF6A"/>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0" dirty="0"/>
              <a:t>Implementing </a:t>
            </a:r>
            <a:r>
              <a:rPr spc="90" dirty="0"/>
              <a:t>Linked </a:t>
            </a:r>
            <a:r>
              <a:rPr spc="114" dirty="0"/>
              <a:t>Lists </a:t>
            </a:r>
            <a:r>
              <a:rPr spc="-105" dirty="0"/>
              <a:t>- </a:t>
            </a:r>
            <a:r>
              <a:rPr spc="95" dirty="0"/>
              <a:t>The </a:t>
            </a:r>
            <a:r>
              <a:rPr spc="120" dirty="0"/>
              <a:t>Node</a:t>
            </a:r>
            <a:r>
              <a:rPr spc="-140" dirty="0"/>
              <a:t> </a:t>
            </a:r>
            <a:r>
              <a:rPr spc="160" dirty="0"/>
              <a:t>Class</a:t>
            </a:r>
          </a:p>
        </p:txBody>
      </p:sp>
      <p:sp>
        <p:nvSpPr>
          <p:cNvPr id="4" name="object 4"/>
          <p:cNvSpPr/>
          <p:nvPr/>
        </p:nvSpPr>
        <p:spPr>
          <a:xfrm>
            <a:off x="682467" y="833952"/>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987409" y="1078615"/>
            <a:ext cx="35560" cy="35560"/>
          </a:xfrm>
          <a:custGeom>
            <a:avLst/>
            <a:gdLst/>
            <a:ahLst/>
            <a:cxnLst/>
            <a:rect l="l" t="t" r="r" b="b"/>
            <a:pathLst>
              <a:path w="35559" h="35559">
                <a:moveTo>
                  <a:pt x="29551" y="35458"/>
                </a:moveTo>
                <a:lnTo>
                  <a:pt x="5907" y="35458"/>
                </a:lnTo>
                <a:lnTo>
                  <a:pt x="0" y="29572"/>
                </a:lnTo>
                <a:lnTo>
                  <a:pt x="0" y="5886"/>
                </a:lnTo>
                <a:lnTo>
                  <a:pt x="5907" y="0"/>
                </a:lnTo>
                <a:lnTo>
                  <a:pt x="29551" y="0"/>
                </a:lnTo>
                <a:lnTo>
                  <a:pt x="35458" y="5886"/>
                </a:lnTo>
                <a:lnTo>
                  <a:pt x="35458" y="29572"/>
                </a:lnTo>
                <a:lnTo>
                  <a:pt x="29551" y="35458"/>
                </a:lnTo>
                <a:close/>
              </a:path>
            </a:pathLst>
          </a:custGeom>
          <a:solidFill>
            <a:srgbClr val="000000"/>
          </a:solidFill>
        </p:spPr>
        <p:txBody>
          <a:bodyPr wrap="square" lIns="0" tIns="0" rIns="0" bIns="0" rtlCol="0"/>
          <a:lstStyle/>
          <a:p>
            <a:endParaRPr/>
          </a:p>
        </p:txBody>
      </p:sp>
      <p:sp>
        <p:nvSpPr>
          <p:cNvPr id="6" name="object 6"/>
          <p:cNvSpPr txBox="1"/>
          <p:nvPr/>
        </p:nvSpPr>
        <p:spPr>
          <a:xfrm>
            <a:off x="808720" y="721298"/>
            <a:ext cx="3752215" cy="447675"/>
          </a:xfrm>
          <a:prstGeom prst="rect">
            <a:avLst/>
          </a:prstGeom>
        </p:spPr>
        <p:txBody>
          <a:bodyPr vert="horz" wrap="square" lIns="0" tIns="0" rIns="0" bIns="0" rtlCol="0">
            <a:spAutoFit/>
          </a:bodyPr>
          <a:lstStyle/>
          <a:p>
            <a:pPr marL="12700">
              <a:lnSpc>
                <a:spcPct val="100000"/>
              </a:lnSpc>
            </a:pPr>
            <a:r>
              <a:rPr sz="1250" dirty="0">
                <a:latin typeface="Arial"/>
                <a:cs typeface="Arial"/>
              </a:rPr>
              <a:t>A linked list object holds a reference to the first</a:t>
            </a:r>
            <a:r>
              <a:rPr sz="1250" spc="-105" dirty="0">
                <a:latin typeface="Arial"/>
                <a:cs typeface="Arial"/>
              </a:rPr>
              <a:t> </a:t>
            </a:r>
            <a:r>
              <a:rPr sz="1250" dirty="0">
                <a:latin typeface="Arial"/>
                <a:cs typeface="Arial"/>
              </a:rPr>
              <a:t>node:</a:t>
            </a:r>
            <a:endParaRPr sz="1250">
              <a:latin typeface="Arial"/>
              <a:cs typeface="Arial"/>
            </a:endParaRPr>
          </a:p>
          <a:p>
            <a:pPr marL="298450">
              <a:lnSpc>
                <a:spcPct val="100000"/>
              </a:lnSpc>
              <a:spcBef>
                <a:spcPts val="755"/>
              </a:spcBef>
            </a:pPr>
            <a:r>
              <a:rPr sz="950" dirty="0">
                <a:latin typeface="Arial"/>
                <a:cs typeface="Arial"/>
              </a:rPr>
              <a:t>Each node holds a reference to the next</a:t>
            </a:r>
            <a:r>
              <a:rPr sz="950" spc="15" dirty="0">
                <a:latin typeface="Arial"/>
                <a:cs typeface="Arial"/>
              </a:rPr>
              <a:t> </a:t>
            </a:r>
            <a:r>
              <a:rPr sz="950" dirty="0">
                <a:latin typeface="Arial"/>
                <a:cs typeface="Arial"/>
              </a:rPr>
              <a:t>node.</a:t>
            </a:r>
            <a:endParaRPr sz="950">
              <a:latin typeface="Arial"/>
              <a:cs typeface="Arial"/>
            </a:endParaRPr>
          </a:p>
        </p:txBody>
      </p:sp>
      <p:sp>
        <p:nvSpPr>
          <p:cNvPr id="7" name="object 7"/>
          <p:cNvSpPr txBox="1"/>
          <p:nvPr/>
        </p:nvSpPr>
        <p:spPr>
          <a:xfrm>
            <a:off x="920038" y="1245269"/>
            <a:ext cx="5474970" cy="1461135"/>
          </a:xfrm>
          <a:prstGeom prst="rect">
            <a:avLst/>
          </a:prstGeom>
          <a:ln w="7091">
            <a:solidFill>
              <a:srgbClr val="CCCCCC"/>
            </a:solidFill>
          </a:ln>
        </p:spPr>
        <p:txBody>
          <a:bodyPr vert="horz" wrap="square" lIns="0" tIns="3750" rIns="0" bIns="0" rtlCol="0">
            <a:spAutoFit/>
          </a:bodyPr>
          <a:lstStyle/>
          <a:p>
            <a:pPr>
              <a:lnSpc>
                <a:spcPct val="100000"/>
              </a:lnSpc>
              <a:spcBef>
                <a:spcPts val="29"/>
              </a:spcBef>
            </a:pPr>
            <a:endParaRPr sz="400" dirty="0">
              <a:latin typeface="Times New Roman"/>
              <a:cs typeface="Times New Roman"/>
            </a:endParaRPr>
          </a:p>
          <a:p>
            <a:pPr marL="47625">
              <a:lnSpc>
                <a:spcPct val="100000"/>
              </a:lnSpc>
            </a:pPr>
            <a:r>
              <a:rPr sz="500" spc="15" dirty="0">
                <a:latin typeface="Courier" charset="0"/>
                <a:cs typeface="Courier" charset="0"/>
              </a:rPr>
              <a:t>public class</a:t>
            </a:r>
            <a:r>
              <a:rPr sz="500" spc="-90" dirty="0">
                <a:latin typeface="Courier" charset="0"/>
                <a:cs typeface="Courier" charset="0"/>
              </a:rPr>
              <a:t> </a:t>
            </a:r>
            <a:r>
              <a:rPr sz="500" spc="15" dirty="0">
                <a:latin typeface="Courier" charset="0"/>
                <a:cs typeface="Courier" charset="0"/>
              </a:rPr>
              <a:t>LinkedList</a:t>
            </a:r>
            <a:endParaRPr sz="500" dirty="0">
              <a:latin typeface="Courier" charset="0"/>
              <a:cs typeface="Courier" charset="0"/>
            </a:endParaRPr>
          </a:p>
          <a:p>
            <a:pPr marL="47625">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168275">
              <a:lnSpc>
                <a:spcPct val="100000"/>
              </a:lnSpc>
              <a:spcBef>
                <a:spcPts val="290"/>
              </a:spcBef>
            </a:pPr>
            <a:r>
              <a:rPr sz="500" spc="15" dirty="0">
                <a:latin typeface="Courier" charset="0"/>
                <a:cs typeface="Courier" charset="0"/>
              </a:rPr>
              <a:t>private Node</a:t>
            </a:r>
            <a:r>
              <a:rPr sz="500" spc="-90" dirty="0">
                <a:latin typeface="Courier" charset="0"/>
                <a:cs typeface="Courier" charset="0"/>
              </a:rPr>
              <a:t> </a:t>
            </a:r>
            <a:r>
              <a:rPr sz="500" spc="15" dirty="0">
                <a:latin typeface="Courier" charset="0"/>
                <a:cs typeface="Courier" charset="0"/>
              </a:rPr>
              <a:t>first;</a:t>
            </a:r>
            <a:endParaRPr sz="500" dirty="0">
              <a:latin typeface="Courier" charset="0"/>
              <a:cs typeface="Courier" charset="0"/>
            </a:endParaRPr>
          </a:p>
          <a:p>
            <a:pPr marL="168275" marR="3804920">
              <a:lnSpc>
                <a:spcPct val="297800"/>
              </a:lnSpc>
            </a:pPr>
            <a:r>
              <a:rPr sz="500" spc="15" dirty="0">
                <a:latin typeface="Courier" charset="0"/>
                <a:cs typeface="Courier" charset="0"/>
              </a:rPr>
              <a:t>public LinkedList() { first = null;</a:t>
            </a:r>
            <a:r>
              <a:rPr sz="500" spc="-85" dirty="0">
                <a:latin typeface="Courier" charset="0"/>
                <a:cs typeface="Courier" charset="0"/>
              </a:rPr>
              <a:t> </a:t>
            </a:r>
            <a:r>
              <a:rPr sz="500" spc="15" dirty="0">
                <a:latin typeface="Courier" charset="0"/>
                <a:cs typeface="Courier" charset="0"/>
              </a:rPr>
              <a:t>}  public Object</a:t>
            </a:r>
            <a:r>
              <a:rPr sz="500" spc="-90" dirty="0">
                <a:latin typeface="Courier" charset="0"/>
                <a:cs typeface="Courier" charset="0"/>
              </a:rPr>
              <a:t> </a:t>
            </a:r>
            <a:r>
              <a:rPr sz="500" spc="15" dirty="0">
                <a:latin typeface="Courier" charset="0"/>
                <a:cs typeface="Courier" charset="0"/>
              </a:rPr>
              <a:t>getFirst()</a:t>
            </a:r>
            <a:endParaRPr sz="500" dirty="0">
              <a:latin typeface="Courier" charset="0"/>
              <a:cs typeface="Courier" charset="0"/>
            </a:endParaRPr>
          </a:p>
          <a:p>
            <a:pPr marL="168275">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408940" marR="2840990" indent="-120650">
              <a:lnSpc>
                <a:spcPct val="148900"/>
              </a:lnSpc>
            </a:pPr>
            <a:r>
              <a:rPr sz="500" spc="15" dirty="0">
                <a:latin typeface="Courier" charset="0"/>
                <a:cs typeface="Courier" charset="0"/>
              </a:rPr>
              <a:t>if (first == null) { throw new NoSuchElementException();</a:t>
            </a:r>
            <a:r>
              <a:rPr sz="500" spc="-85" dirty="0">
                <a:latin typeface="Courier" charset="0"/>
                <a:cs typeface="Courier" charset="0"/>
              </a:rPr>
              <a:t> </a:t>
            </a:r>
            <a:r>
              <a:rPr sz="500" spc="15" dirty="0">
                <a:latin typeface="Courier" charset="0"/>
                <a:cs typeface="Courier" charset="0"/>
              </a:rPr>
              <a:t>}  return</a:t>
            </a:r>
            <a:r>
              <a:rPr sz="500" spc="-85" dirty="0">
                <a:latin typeface="Courier" charset="0"/>
                <a:cs typeface="Courier" charset="0"/>
              </a:rPr>
              <a:t> </a:t>
            </a:r>
            <a:r>
              <a:rPr sz="500" spc="15" dirty="0">
                <a:latin typeface="Courier" charset="0"/>
                <a:cs typeface="Courier" charset="0"/>
              </a:rPr>
              <a:t>first.data;</a:t>
            </a:r>
            <a:endParaRPr sz="500" dirty="0">
              <a:latin typeface="Courier" charset="0"/>
              <a:cs typeface="Courier" charset="0"/>
            </a:endParaRPr>
          </a:p>
          <a:p>
            <a:pPr marL="168275">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47625">
              <a:lnSpc>
                <a:spcPct val="100000"/>
              </a:lnSpc>
              <a:spcBef>
                <a:spcPts val="290"/>
              </a:spcBef>
            </a:pPr>
            <a:r>
              <a:rPr sz="500" spc="15" dirty="0">
                <a:latin typeface="Courier" charset="0"/>
                <a:cs typeface="Courier" charset="0"/>
              </a:rPr>
              <a:t>}</a:t>
            </a:r>
            <a:endParaRPr sz="500" dirty="0">
              <a:latin typeface="Courier" charset="0"/>
              <a:cs typeface="Courier"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3183" y="820542"/>
            <a:ext cx="5581650" cy="0"/>
          </a:xfrm>
          <a:custGeom>
            <a:avLst/>
            <a:gdLst/>
            <a:ahLst/>
            <a:cxnLst/>
            <a:rect l="l" t="t" r="r" b="b"/>
            <a:pathLst>
              <a:path w="5581650">
                <a:moveTo>
                  <a:pt x="0" y="0"/>
                </a:moveTo>
                <a:lnTo>
                  <a:pt x="5581151" y="0"/>
                </a:lnTo>
              </a:path>
            </a:pathLst>
          </a:custGeom>
          <a:ln w="56733">
            <a:solidFill>
              <a:srgbClr val="FFDF6A"/>
            </a:solidFill>
          </a:ln>
        </p:spPr>
        <p:txBody>
          <a:bodyPr wrap="square" lIns="0" tIns="0" rIns="0" bIns="0" rtlCol="0"/>
          <a:lstStyle/>
          <a:p>
            <a:endParaRPr/>
          </a:p>
        </p:txBody>
      </p:sp>
      <p:sp>
        <p:nvSpPr>
          <p:cNvPr id="3" name="object 3"/>
          <p:cNvSpPr txBox="1">
            <a:spLocks noGrp="1"/>
          </p:cNvSpPr>
          <p:nvPr>
            <p:ph type="title"/>
          </p:nvPr>
        </p:nvSpPr>
        <p:spPr>
          <a:xfrm>
            <a:off x="570483" y="260756"/>
            <a:ext cx="5088890" cy="497205"/>
          </a:xfrm>
          <a:prstGeom prst="rect">
            <a:avLst/>
          </a:prstGeom>
        </p:spPr>
        <p:txBody>
          <a:bodyPr vert="horz" wrap="square" lIns="0" tIns="0" rIns="0" bIns="0" rtlCol="0">
            <a:spAutoFit/>
          </a:bodyPr>
          <a:lstStyle/>
          <a:p>
            <a:pPr marL="12700" marR="5080">
              <a:lnSpc>
                <a:spcPts val="1950"/>
              </a:lnSpc>
            </a:pPr>
            <a:r>
              <a:rPr spc="110" dirty="0"/>
              <a:t>Implementing </a:t>
            </a:r>
            <a:r>
              <a:rPr spc="95" dirty="0"/>
              <a:t>Array </a:t>
            </a:r>
            <a:r>
              <a:rPr spc="114" dirty="0"/>
              <a:t>Lists </a:t>
            </a:r>
            <a:r>
              <a:rPr spc="-105" dirty="0"/>
              <a:t>- </a:t>
            </a:r>
            <a:r>
              <a:rPr spc="90" dirty="0"/>
              <a:t>Getting </a:t>
            </a:r>
            <a:r>
              <a:rPr spc="120" dirty="0"/>
              <a:t>and</a:t>
            </a:r>
            <a:r>
              <a:rPr spc="-100" dirty="0"/>
              <a:t> </a:t>
            </a:r>
            <a:r>
              <a:rPr spc="85" dirty="0"/>
              <a:t>Setting  </a:t>
            </a:r>
            <a:r>
              <a:rPr spc="90" dirty="0"/>
              <a:t>Elements</a:t>
            </a:r>
          </a:p>
        </p:txBody>
      </p:sp>
      <p:sp>
        <p:nvSpPr>
          <p:cNvPr id="4" name="object 4"/>
          <p:cNvSpPr/>
          <p:nvPr/>
        </p:nvSpPr>
        <p:spPr>
          <a:xfrm>
            <a:off x="682467" y="1079388"/>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txBox="1"/>
          <p:nvPr/>
        </p:nvSpPr>
        <p:spPr>
          <a:xfrm>
            <a:off x="808720" y="966744"/>
            <a:ext cx="1248410" cy="192360"/>
          </a:xfrm>
          <a:prstGeom prst="rect">
            <a:avLst/>
          </a:prstGeom>
        </p:spPr>
        <p:txBody>
          <a:bodyPr vert="horz" wrap="square" lIns="0" tIns="0" rIns="0" bIns="0" rtlCol="0">
            <a:spAutoFit/>
          </a:bodyPr>
          <a:lstStyle/>
          <a:p>
            <a:pPr marL="12700">
              <a:lnSpc>
                <a:spcPct val="100000"/>
              </a:lnSpc>
            </a:pPr>
            <a:r>
              <a:rPr sz="1250" dirty="0">
                <a:latin typeface="Arial"/>
                <a:cs typeface="Arial"/>
              </a:rPr>
              <a:t>The </a:t>
            </a:r>
            <a:r>
              <a:rPr sz="1250" dirty="0">
                <a:latin typeface="Courier" charset="0"/>
                <a:cs typeface="Courier" charset="0"/>
              </a:rPr>
              <a:t>get</a:t>
            </a:r>
            <a:r>
              <a:rPr sz="1250" spc="-515" dirty="0">
                <a:latin typeface="Courier" charset="0"/>
                <a:cs typeface="Courier" charset="0"/>
              </a:rPr>
              <a:t> </a:t>
            </a:r>
            <a:r>
              <a:rPr sz="1250" dirty="0">
                <a:latin typeface="Arial"/>
                <a:cs typeface="Arial"/>
              </a:rPr>
              <a:t>method:</a:t>
            </a:r>
          </a:p>
        </p:txBody>
      </p:sp>
      <p:sp>
        <p:nvSpPr>
          <p:cNvPr id="6" name="object 6"/>
          <p:cNvSpPr txBox="1"/>
          <p:nvPr/>
        </p:nvSpPr>
        <p:spPr>
          <a:xfrm>
            <a:off x="827846" y="1228313"/>
            <a:ext cx="5567045" cy="623889"/>
          </a:xfrm>
          <a:prstGeom prst="rect">
            <a:avLst/>
          </a:prstGeom>
          <a:ln w="7091">
            <a:solidFill>
              <a:srgbClr val="CCCCCC"/>
            </a:solidFill>
          </a:ln>
        </p:spPr>
        <p:txBody>
          <a:bodyPr vert="horz" wrap="square" lIns="0" tIns="46355" rIns="0" bIns="0" rtlCol="0">
            <a:spAutoFit/>
          </a:bodyPr>
          <a:lstStyle/>
          <a:p>
            <a:pPr marL="44450">
              <a:lnSpc>
                <a:spcPts val="894"/>
              </a:lnSpc>
              <a:spcBef>
                <a:spcPts val="365"/>
              </a:spcBef>
            </a:pPr>
            <a:r>
              <a:rPr sz="750" dirty="0">
                <a:latin typeface="Courier" charset="0"/>
                <a:cs typeface="Courier" charset="0"/>
              </a:rPr>
              <a:t>public Object get(int</a:t>
            </a:r>
            <a:r>
              <a:rPr sz="750" spc="-105" dirty="0">
                <a:latin typeface="Courier" charset="0"/>
                <a:cs typeface="Courier" charset="0"/>
              </a:rPr>
              <a:t> </a:t>
            </a:r>
            <a:r>
              <a:rPr sz="750" dirty="0">
                <a:latin typeface="Courier" charset="0"/>
                <a:cs typeface="Courier" charset="0"/>
              </a:rPr>
              <a:t>pos)</a:t>
            </a:r>
          </a:p>
          <a:p>
            <a:pPr marL="44450">
              <a:lnSpc>
                <a:spcPts val="894"/>
              </a:lnSpc>
            </a:pPr>
            <a:r>
              <a:rPr sz="750" dirty="0">
                <a:latin typeface="Courier" charset="0"/>
                <a:cs typeface="Courier" charset="0"/>
              </a:rPr>
              <a:t>{</a:t>
            </a:r>
          </a:p>
          <a:p>
            <a:pPr marL="216535" marR="4186554">
              <a:lnSpc>
                <a:spcPts val="890"/>
              </a:lnSpc>
              <a:spcBef>
                <a:spcPts val="35"/>
              </a:spcBef>
            </a:pPr>
            <a:r>
              <a:rPr sz="750" dirty="0">
                <a:latin typeface="Courier" charset="0"/>
                <a:cs typeface="Courier" charset="0"/>
              </a:rPr>
              <a:t>checkBounds(pos);  return</a:t>
            </a:r>
            <a:r>
              <a:rPr sz="750" spc="-100" dirty="0">
                <a:latin typeface="Courier" charset="0"/>
                <a:cs typeface="Courier" charset="0"/>
              </a:rPr>
              <a:t> </a:t>
            </a:r>
            <a:r>
              <a:rPr sz="750" dirty="0">
                <a:latin typeface="Courier" charset="0"/>
                <a:cs typeface="Courier" charset="0"/>
              </a:rPr>
              <a:t>element[pos];</a:t>
            </a:r>
          </a:p>
          <a:p>
            <a:pPr marL="44450">
              <a:lnSpc>
                <a:spcPts val="865"/>
              </a:lnSpc>
            </a:pPr>
            <a:r>
              <a:rPr sz="750" dirty="0">
                <a:latin typeface="Courier" charset="0"/>
                <a:cs typeface="Courier" charset="0"/>
              </a:rPr>
              <a:t>}</a:t>
            </a:r>
          </a:p>
        </p:txBody>
      </p:sp>
      <p:sp>
        <p:nvSpPr>
          <p:cNvPr id="7" name="object 7"/>
          <p:cNvSpPr/>
          <p:nvPr/>
        </p:nvSpPr>
        <p:spPr>
          <a:xfrm>
            <a:off x="682467" y="2072223"/>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8" name="object 8"/>
          <p:cNvSpPr txBox="1"/>
          <p:nvPr/>
        </p:nvSpPr>
        <p:spPr>
          <a:xfrm>
            <a:off x="808720" y="1959579"/>
            <a:ext cx="1248410" cy="192360"/>
          </a:xfrm>
          <a:prstGeom prst="rect">
            <a:avLst/>
          </a:prstGeom>
        </p:spPr>
        <p:txBody>
          <a:bodyPr vert="horz" wrap="square" lIns="0" tIns="0" rIns="0" bIns="0" rtlCol="0">
            <a:spAutoFit/>
          </a:bodyPr>
          <a:lstStyle/>
          <a:p>
            <a:pPr marL="12700">
              <a:lnSpc>
                <a:spcPct val="100000"/>
              </a:lnSpc>
            </a:pPr>
            <a:r>
              <a:rPr sz="1250" dirty="0">
                <a:latin typeface="Arial"/>
                <a:cs typeface="Arial"/>
              </a:rPr>
              <a:t>The </a:t>
            </a:r>
            <a:r>
              <a:rPr sz="1250" dirty="0">
                <a:latin typeface="Courier" charset="0"/>
                <a:cs typeface="Courier" charset="0"/>
              </a:rPr>
              <a:t>set</a:t>
            </a:r>
            <a:r>
              <a:rPr sz="1250" spc="-515" dirty="0">
                <a:latin typeface="Courier" charset="0"/>
                <a:cs typeface="Courier" charset="0"/>
              </a:rPr>
              <a:t> </a:t>
            </a:r>
            <a:r>
              <a:rPr sz="1250" dirty="0">
                <a:latin typeface="Arial"/>
                <a:cs typeface="Arial"/>
              </a:rPr>
              <a:t>method:</a:t>
            </a:r>
          </a:p>
        </p:txBody>
      </p:sp>
      <p:sp>
        <p:nvSpPr>
          <p:cNvPr id="9" name="object 9"/>
          <p:cNvSpPr txBox="1"/>
          <p:nvPr/>
        </p:nvSpPr>
        <p:spPr>
          <a:xfrm>
            <a:off x="827846" y="2228240"/>
            <a:ext cx="5567045" cy="623889"/>
          </a:xfrm>
          <a:prstGeom prst="rect">
            <a:avLst/>
          </a:prstGeom>
          <a:ln w="7091">
            <a:solidFill>
              <a:srgbClr val="CCCCCC"/>
            </a:solidFill>
          </a:ln>
        </p:spPr>
        <p:txBody>
          <a:bodyPr vert="horz" wrap="square" lIns="0" tIns="46355" rIns="0" bIns="0" rtlCol="0">
            <a:spAutoFit/>
          </a:bodyPr>
          <a:lstStyle/>
          <a:p>
            <a:pPr marL="44450">
              <a:lnSpc>
                <a:spcPts val="894"/>
              </a:lnSpc>
              <a:spcBef>
                <a:spcPts val="365"/>
              </a:spcBef>
            </a:pPr>
            <a:r>
              <a:rPr sz="750" dirty="0">
                <a:latin typeface="Courier" charset="0"/>
                <a:cs typeface="Courier" charset="0"/>
              </a:rPr>
              <a:t>public void set(int pos, Object</a:t>
            </a:r>
            <a:r>
              <a:rPr sz="750" spc="-105" dirty="0">
                <a:latin typeface="Courier" charset="0"/>
                <a:cs typeface="Courier" charset="0"/>
              </a:rPr>
              <a:t> </a:t>
            </a:r>
            <a:r>
              <a:rPr sz="750" dirty="0">
                <a:latin typeface="Courier" charset="0"/>
                <a:cs typeface="Courier" charset="0"/>
              </a:rPr>
              <a:t>element)</a:t>
            </a:r>
          </a:p>
          <a:p>
            <a:pPr marL="44450">
              <a:lnSpc>
                <a:spcPts val="894"/>
              </a:lnSpc>
            </a:pPr>
            <a:r>
              <a:rPr sz="750" dirty="0">
                <a:latin typeface="Courier" charset="0"/>
                <a:cs typeface="Courier" charset="0"/>
              </a:rPr>
              <a:t>{</a:t>
            </a:r>
          </a:p>
          <a:p>
            <a:pPr marL="216535" marR="3956685">
              <a:lnSpc>
                <a:spcPts val="890"/>
              </a:lnSpc>
              <a:spcBef>
                <a:spcPts val="35"/>
              </a:spcBef>
            </a:pPr>
            <a:r>
              <a:rPr sz="750" dirty="0">
                <a:latin typeface="Courier" charset="0"/>
                <a:cs typeface="Courier" charset="0"/>
              </a:rPr>
              <a:t>checkBounds(pos);  elements[pos] =</a:t>
            </a:r>
            <a:r>
              <a:rPr sz="750" spc="-105" dirty="0">
                <a:latin typeface="Courier" charset="0"/>
                <a:cs typeface="Courier" charset="0"/>
              </a:rPr>
              <a:t> </a:t>
            </a:r>
            <a:r>
              <a:rPr sz="750" dirty="0">
                <a:latin typeface="Courier" charset="0"/>
                <a:cs typeface="Courier" charset="0"/>
              </a:rPr>
              <a:t>element;</a:t>
            </a:r>
          </a:p>
          <a:p>
            <a:pPr marL="44450">
              <a:lnSpc>
                <a:spcPts val="865"/>
              </a:lnSpc>
            </a:pPr>
            <a:r>
              <a:rPr sz="750" dirty="0">
                <a:latin typeface="Courier" charset="0"/>
                <a:cs typeface="Courier" charset="0"/>
              </a:rPr>
              <a:t>}</a:t>
            </a:r>
          </a:p>
        </p:txBody>
      </p:sp>
      <p:sp>
        <p:nvSpPr>
          <p:cNvPr id="10" name="object 10"/>
          <p:cNvSpPr/>
          <p:nvPr/>
        </p:nvSpPr>
        <p:spPr>
          <a:xfrm>
            <a:off x="682467" y="3065058"/>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11" name="object 11"/>
          <p:cNvSpPr/>
          <p:nvPr/>
        </p:nvSpPr>
        <p:spPr>
          <a:xfrm>
            <a:off x="682467" y="3547293"/>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12" name="object 12"/>
          <p:cNvSpPr txBox="1"/>
          <p:nvPr/>
        </p:nvSpPr>
        <p:spPr>
          <a:xfrm>
            <a:off x="808720" y="2923077"/>
            <a:ext cx="5059680" cy="720090"/>
          </a:xfrm>
          <a:prstGeom prst="rect">
            <a:avLst/>
          </a:prstGeom>
        </p:spPr>
        <p:txBody>
          <a:bodyPr vert="horz" wrap="square" lIns="0" tIns="0" rIns="0" bIns="0" rtlCol="0">
            <a:spAutoFit/>
          </a:bodyPr>
          <a:lstStyle/>
          <a:p>
            <a:pPr marL="12700" marR="5080">
              <a:lnSpc>
                <a:spcPct val="115399"/>
              </a:lnSpc>
            </a:pPr>
            <a:r>
              <a:rPr sz="1250" dirty="0">
                <a:latin typeface="Arial"/>
                <a:cs typeface="Arial"/>
              </a:rPr>
              <a:t>Getting and setting an element can be carried out with a bounded set</a:t>
            </a:r>
            <a:r>
              <a:rPr sz="1250" spc="-100" dirty="0">
                <a:latin typeface="Arial"/>
                <a:cs typeface="Arial"/>
              </a:rPr>
              <a:t> </a:t>
            </a:r>
            <a:r>
              <a:rPr sz="1250" dirty="0">
                <a:latin typeface="Arial"/>
                <a:cs typeface="Arial"/>
              </a:rPr>
              <a:t>of  instructions, independent of the size of the array</a:t>
            </a:r>
            <a:r>
              <a:rPr sz="1250" spc="-100" dirty="0">
                <a:latin typeface="Arial"/>
                <a:cs typeface="Arial"/>
              </a:rPr>
              <a:t> </a:t>
            </a:r>
            <a:r>
              <a:rPr sz="1250" dirty="0">
                <a:latin typeface="Arial"/>
                <a:cs typeface="Arial"/>
              </a:rPr>
              <a:t>list.</a:t>
            </a:r>
            <a:endParaRPr sz="1250">
              <a:latin typeface="Arial"/>
              <a:cs typeface="Arial"/>
            </a:endParaRPr>
          </a:p>
          <a:p>
            <a:pPr marL="12700">
              <a:lnSpc>
                <a:spcPct val="100000"/>
              </a:lnSpc>
              <a:spcBef>
                <a:spcPts val="565"/>
              </a:spcBef>
            </a:pPr>
            <a:r>
              <a:rPr sz="1250" dirty="0">
                <a:latin typeface="Arial"/>
                <a:cs typeface="Arial"/>
              </a:rPr>
              <a:t>These are </a:t>
            </a:r>
            <a:r>
              <a:rPr sz="1250" i="1" dirty="0">
                <a:latin typeface="Arial"/>
                <a:cs typeface="Arial"/>
              </a:rPr>
              <a:t>O</a:t>
            </a:r>
            <a:r>
              <a:rPr sz="1250" dirty="0">
                <a:latin typeface="Arial"/>
                <a:cs typeface="Arial"/>
              </a:rPr>
              <a:t>(1)</a:t>
            </a:r>
            <a:r>
              <a:rPr sz="1250" spc="-105" dirty="0">
                <a:latin typeface="Arial"/>
                <a:cs typeface="Arial"/>
              </a:rPr>
              <a:t> </a:t>
            </a:r>
            <a:r>
              <a:rPr sz="1250" dirty="0">
                <a:latin typeface="Arial"/>
                <a:cs typeface="Arial"/>
              </a:rPr>
              <a:t>operations.</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30" dirty="0"/>
              <a:t>Removing </a:t>
            </a:r>
            <a:r>
              <a:rPr spc="90" dirty="0"/>
              <a:t>or </a:t>
            </a:r>
            <a:r>
              <a:rPr spc="150" dirty="0"/>
              <a:t>Adding</a:t>
            </a:r>
            <a:r>
              <a:rPr spc="-140" dirty="0"/>
              <a:t> </a:t>
            </a:r>
            <a:r>
              <a:rPr spc="90" dirty="0"/>
              <a:t>Elements</a:t>
            </a:r>
          </a:p>
        </p:txBody>
      </p:sp>
      <p:sp>
        <p:nvSpPr>
          <p:cNvPr id="3" name="object 3"/>
          <p:cNvSpPr/>
          <p:nvPr/>
        </p:nvSpPr>
        <p:spPr>
          <a:xfrm>
            <a:off x="682467" y="824158"/>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306393"/>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txBox="1"/>
          <p:nvPr/>
        </p:nvSpPr>
        <p:spPr>
          <a:xfrm>
            <a:off x="808720" y="682178"/>
            <a:ext cx="5173345" cy="720090"/>
          </a:xfrm>
          <a:prstGeom prst="rect">
            <a:avLst/>
          </a:prstGeom>
        </p:spPr>
        <p:txBody>
          <a:bodyPr vert="horz" wrap="square" lIns="0" tIns="0" rIns="0" bIns="0" rtlCol="0">
            <a:spAutoFit/>
          </a:bodyPr>
          <a:lstStyle/>
          <a:p>
            <a:pPr marL="12700" marR="5080">
              <a:lnSpc>
                <a:spcPct val="115399"/>
              </a:lnSpc>
            </a:pPr>
            <a:r>
              <a:rPr sz="1250" dirty="0">
                <a:latin typeface="Arial"/>
                <a:cs typeface="Arial"/>
              </a:rPr>
              <a:t>To remove an element at position </a:t>
            </a:r>
            <a:r>
              <a:rPr sz="1250" i="1" spc="-5" dirty="0">
                <a:latin typeface="Arial"/>
                <a:cs typeface="Arial"/>
              </a:rPr>
              <a:t>k</a:t>
            </a:r>
            <a:r>
              <a:rPr sz="1250" spc="-5" dirty="0">
                <a:latin typeface="Arial"/>
                <a:cs typeface="Arial"/>
              </a:rPr>
              <a:t>, </a:t>
            </a:r>
            <a:r>
              <a:rPr sz="1250" dirty="0">
                <a:latin typeface="Arial"/>
                <a:cs typeface="Arial"/>
              </a:rPr>
              <a:t>move the elements with higher</a:t>
            </a:r>
            <a:r>
              <a:rPr sz="1250" spc="-95" dirty="0">
                <a:latin typeface="Arial"/>
                <a:cs typeface="Arial"/>
              </a:rPr>
              <a:t> </a:t>
            </a:r>
            <a:r>
              <a:rPr sz="1250" dirty="0">
                <a:latin typeface="Arial"/>
                <a:cs typeface="Arial"/>
              </a:rPr>
              <a:t>index  values.</a:t>
            </a:r>
          </a:p>
          <a:p>
            <a:pPr marL="12700">
              <a:lnSpc>
                <a:spcPct val="100000"/>
              </a:lnSpc>
              <a:spcBef>
                <a:spcPts val="565"/>
              </a:spcBef>
            </a:pPr>
            <a:r>
              <a:rPr sz="1250" dirty="0">
                <a:latin typeface="Arial"/>
                <a:cs typeface="Arial"/>
              </a:rPr>
              <a:t>The </a:t>
            </a:r>
            <a:r>
              <a:rPr sz="1250" dirty="0">
                <a:latin typeface="Courier" charset="0"/>
                <a:cs typeface="Courier" charset="0"/>
              </a:rPr>
              <a:t>remove</a:t>
            </a:r>
            <a:r>
              <a:rPr sz="1250" spc="-515" dirty="0">
                <a:latin typeface="Courier" charset="0"/>
                <a:cs typeface="Courier" charset="0"/>
              </a:rPr>
              <a:t> </a:t>
            </a:r>
            <a:r>
              <a:rPr sz="1250" dirty="0">
                <a:latin typeface="Arial"/>
                <a:cs typeface="Arial"/>
              </a:rPr>
              <a:t>method:</a:t>
            </a:r>
          </a:p>
        </p:txBody>
      </p:sp>
      <p:sp>
        <p:nvSpPr>
          <p:cNvPr id="6" name="object 6"/>
          <p:cNvSpPr txBox="1"/>
          <p:nvPr/>
        </p:nvSpPr>
        <p:spPr>
          <a:xfrm>
            <a:off x="827846" y="1462410"/>
            <a:ext cx="5567045" cy="1347470"/>
          </a:xfrm>
          <a:prstGeom prst="rect">
            <a:avLst/>
          </a:prstGeom>
          <a:ln w="7091">
            <a:solidFill>
              <a:srgbClr val="CCCCCC"/>
            </a:solidFill>
          </a:ln>
        </p:spPr>
        <p:txBody>
          <a:bodyPr vert="horz" wrap="square" lIns="0" tIns="46355" rIns="0" bIns="0" rtlCol="0">
            <a:spAutoFit/>
          </a:bodyPr>
          <a:lstStyle/>
          <a:p>
            <a:pPr marL="44450">
              <a:lnSpc>
                <a:spcPts val="894"/>
              </a:lnSpc>
              <a:spcBef>
                <a:spcPts val="365"/>
              </a:spcBef>
            </a:pPr>
            <a:r>
              <a:rPr sz="750" dirty="0">
                <a:latin typeface="Courier" charset="0"/>
                <a:cs typeface="Courier" charset="0"/>
              </a:rPr>
              <a:t>public Object remove(int</a:t>
            </a:r>
            <a:r>
              <a:rPr sz="750" spc="-105" dirty="0">
                <a:latin typeface="Courier" charset="0"/>
                <a:cs typeface="Courier" charset="0"/>
              </a:rPr>
              <a:t> </a:t>
            </a:r>
            <a:r>
              <a:rPr sz="750" dirty="0">
                <a:latin typeface="Courier" charset="0"/>
                <a:cs typeface="Courier" charset="0"/>
              </a:rPr>
              <a:t>pos)</a:t>
            </a:r>
          </a:p>
          <a:p>
            <a:pPr marL="44450">
              <a:lnSpc>
                <a:spcPts val="894"/>
              </a:lnSpc>
            </a:pPr>
            <a:r>
              <a:rPr sz="750" dirty="0">
                <a:latin typeface="Courier" charset="0"/>
                <a:cs typeface="Courier" charset="0"/>
              </a:rPr>
              <a:t>{</a:t>
            </a:r>
          </a:p>
          <a:p>
            <a:pPr marL="216535">
              <a:lnSpc>
                <a:spcPts val="894"/>
              </a:lnSpc>
            </a:pPr>
            <a:r>
              <a:rPr sz="750" dirty="0">
                <a:latin typeface="Courier" charset="0"/>
                <a:cs typeface="Courier" charset="0"/>
              </a:rPr>
              <a:t>checkBounds(pos);</a:t>
            </a:r>
          </a:p>
          <a:p>
            <a:pPr marL="216535">
              <a:lnSpc>
                <a:spcPts val="894"/>
              </a:lnSpc>
            </a:pPr>
            <a:r>
              <a:rPr sz="750" dirty="0">
                <a:latin typeface="Courier" charset="0"/>
                <a:cs typeface="Courier" charset="0"/>
              </a:rPr>
              <a:t>Object removed =</a:t>
            </a:r>
            <a:r>
              <a:rPr sz="750" spc="-105" dirty="0">
                <a:latin typeface="Courier" charset="0"/>
                <a:cs typeface="Courier" charset="0"/>
              </a:rPr>
              <a:t> </a:t>
            </a:r>
            <a:r>
              <a:rPr sz="750" dirty="0">
                <a:latin typeface="Courier" charset="0"/>
                <a:cs typeface="Courier" charset="0"/>
              </a:rPr>
              <a:t>elements[pos];</a:t>
            </a:r>
          </a:p>
          <a:p>
            <a:pPr marL="216535">
              <a:lnSpc>
                <a:spcPts val="894"/>
              </a:lnSpc>
            </a:pPr>
            <a:r>
              <a:rPr sz="750" dirty="0">
                <a:latin typeface="Courier" charset="0"/>
                <a:cs typeface="Courier" charset="0"/>
              </a:rPr>
              <a:t>for (int i = pos + 1; i &lt; currentSize;</a:t>
            </a:r>
            <a:r>
              <a:rPr sz="750" spc="-105" dirty="0">
                <a:latin typeface="Courier" charset="0"/>
                <a:cs typeface="Courier" charset="0"/>
              </a:rPr>
              <a:t> </a:t>
            </a:r>
            <a:r>
              <a:rPr sz="750" dirty="0">
                <a:latin typeface="Courier" charset="0"/>
                <a:cs typeface="Courier" charset="0"/>
              </a:rPr>
              <a:t>i++)</a:t>
            </a:r>
          </a:p>
          <a:p>
            <a:pPr marL="216535">
              <a:lnSpc>
                <a:spcPts val="894"/>
              </a:lnSpc>
            </a:pPr>
            <a:r>
              <a:rPr sz="750" dirty="0">
                <a:latin typeface="Courier" charset="0"/>
                <a:cs typeface="Courier" charset="0"/>
              </a:rPr>
              <a:t>{</a:t>
            </a:r>
          </a:p>
          <a:p>
            <a:pPr marL="389255">
              <a:lnSpc>
                <a:spcPts val="894"/>
              </a:lnSpc>
            </a:pPr>
            <a:r>
              <a:rPr sz="750" dirty="0">
                <a:latin typeface="Courier" charset="0"/>
                <a:cs typeface="Courier" charset="0"/>
              </a:rPr>
              <a:t>elements[i - 1] =</a:t>
            </a:r>
            <a:r>
              <a:rPr sz="750" spc="-105" dirty="0">
                <a:latin typeface="Courier" charset="0"/>
                <a:cs typeface="Courier" charset="0"/>
              </a:rPr>
              <a:t> </a:t>
            </a:r>
            <a:r>
              <a:rPr sz="750" dirty="0">
                <a:latin typeface="Courier" charset="0"/>
                <a:cs typeface="Courier" charset="0"/>
              </a:rPr>
              <a:t>elements[i];</a:t>
            </a:r>
          </a:p>
          <a:p>
            <a:pPr marL="216535">
              <a:lnSpc>
                <a:spcPts val="894"/>
              </a:lnSpc>
            </a:pPr>
            <a:r>
              <a:rPr sz="750" dirty="0">
                <a:latin typeface="Courier" charset="0"/>
                <a:cs typeface="Courier" charset="0"/>
              </a:rPr>
              <a:t>}</a:t>
            </a:r>
          </a:p>
          <a:p>
            <a:pPr marL="216535" marR="4473575">
              <a:lnSpc>
                <a:spcPts val="890"/>
              </a:lnSpc>
              <a:spcBef>
                <a:spcPts val="35"/>
              </a:spcBef>
            </a:pPr>
            <a:r>
              <a:rPr sz="750" dirty="0">
                <a:latin typeface="Courier" charset="0"/>
                <a:cs typeface="Courier" charset="0"/>
              </a:rPr>
              <a:t>currentSize--;  return</a:t>
            </a:r>
            <a:r>
              <a:rPr sz="750" spc="-100" dirty="0">
                <a:latin typeface="Courier" charset="0"/>
                <a:cs typeface="Courier" charset="0"/>
              </a:rPr>
              <a:t> </a:t>
            </a:r>
            <a:r>
              <a:rPr sz="750" dirty="0">
                <a:latin typeface="Courier" charset="0"/>
                <a:cs typeface="Courier" charset="0"/>
              </a:rPr>
              <a:t>removed;</a:t>
            </a:r>
          </a:p>
          <a:p>
            <a:pPr marL="44450">
              <a:lnSpc>
                <a:spcPts val="865"/>
              </a:lnSpc>
            </a:pPr>
            <a:r>
              <a:rPr sz="750" dirty="0">
                <a:latin typeface="Courier" charset="0"/>
                <a:cs typeface="Courier" charset="0"/>
              </a:rPr>
              <a:t>}</a:t>
            </a:r>
          </a:p>
        </p:txBody>
      </p:sp>
      <p:sp>
        <p:nvSpPr>
          <p:cNvPr id="7" name="object 7"/>
          <p:cNvSpPr/>
          <p:nvPr/>
        </p:nvSpPr>
        <p:spPr>
          <a:xfrm>
            <a:off x="682467" y="2980029"/>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8" name="object 8"/>
          <p:cNvSpPr/>
          <p:nvPr/>
        </p:nvSpPr>
        <p:spPr>
          <a:xfrm>
            <a:off x="682467" y="3242421"/>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9" name="object 9"/>
          <p:cNvSpPr/>
          <p:nvPr/>
        </p:nvSpPr>
        <p:spPr>
          <a:xfrm>
            <a:off x="682467" y="3497722"/>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10" name="object 10"/>
          <p:cNvSpPr txBox="1"/>
          <p:nvPr/>
        </p:nvSpPr>
        <p:spPr>
          <a:xfrm>
            <a:off x="808720" y="2867385"/>
            <a:ext cx="4855845" cy="725805"/>
          </a:xfrm>
          <a:prstGeom prst="rect">
            <a:avLst/>
          </a:prstGeom>
        </p:spPr>
        <p:txBody>
          <a:bodyPr vert="horz" wrap="square" lIns="0" tIns="0" rIns="0" bIns="0" rtlCol="0">
            <a:spAutoFit/>
          </a:bodyPr>
          <a:lstStyle/>
          <a:p>
            <a:pPr marL="12700">
              <a:lnSpc>
                <a:spcPct val="100000"/>
              </a:lnSpc>
            </a:pPr>
            <a:r>
              <a:rPr sz="1250" dirty="0">
                <a:latin typeface="Arial"/>
                <a:cs typeface="Arial"/>
              </a:rPr>
              <a:t>On average, </a:t>
            </a:r>
            <a:r>
              <a:rPr sz="1250" i="1" dirty="0">
                <a:latin typeface="Arial"/>
                <a:cs typeface="Arial"/>
              </a:rPr>
              <a:t>n </a:t>
            </a:r>
            <a:r>
              <a:rPr sz="1250" dirty="0">
                <a:latin typeface="Arial"/>
                <a:cs typeface="Arial"/>
              </a:rPr>
              <a:t>/ 2 elements need to</a:t>
            </a:r>
            <a:r>
              <a:rPr sz="1250" spc="-105" dirty="0">
                <a:latin typeface="Arial"/>
                <a:cs typeface="Arial"/>
              </a:rPr>
              <a:t> </a:t>
            </a:r>
            <a:r>
              <a:rPr sz="1250" dirty="0">
                <a:latin typeface="Arial"/>
                <a:cs typeface="Arial"/>
              </a:rPr>
              <a:t>move.</a:t>
            </a:r>
            <a:endParaRPr sz="1250">
              <a:latin typeface="Arial"/>
              <a:cs typeface="Arial"/>
            </a:endParaRPr>
          </a:p>
          <a:p>
            <a:pPr marL="12700" marR="5080">
              <a:lnSpc>
                <a:spcPct val="134000"/>
              </a:lnSpc>
              <a:spcBef>
                <a:spcPts val="55"/>
              </a:spcBef>
            </a:pPr>
            <a:r>
              <a:rPr sz="1250" dirty="0">
                <a:latin typeface="Arial"/>
                <a:cs typeface="Arial"/>
              </a:rPr>
              <a:t>Inserting a element also requires moving, on average, </a:t>
            </a:r>
            <a:r>
              <a:rPr sz="1250" i="1" dirty="0">
                <a:latin typeface="Arial"/>
                <a:cs typeface="Arial"/>
              </a:rPr>
              <a:t>n </a:t>
            </a:r>
            <a:r>
              <a:rPr sz="1250" dirty="0">
                <a:latin typeface="Arial"/>
                <a:cs typeface="Arial"/>
              </a:rPr>
              <a:t>/2</a:t>
            </a:r>
            <a:r>
              <a:rPr sz="1250" spc="-105" dirty="0">
                <a:latin typeface="Arial"/>
                <a:cs typeface="Arial"/>
              </a:rPr>
              <a:t> </a:t>
            </a:r>
            <a:r>
              <a:rPr sz="1250" dirty="0">
                <a:latin typeface="Arial"/>
                <a:cs typeface="Arial"/>
              </a:rPr>
              <a:t>elements.  Inserting or removing an array list element is an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a:t>
            </a:r>
            <a:r>
              <a:rPr sz="1250" spc="-100" dirty="0">
                <a:latin typeface="Arial"/>
                <a:cs typeface="Arial"/>
              </a:rPr>
              <a:t> </a:t>
            </a:r>
            <a:r>
              <a:rPr sz="1250" dirty="0">
                <a:latin typeface="Arial"/>
                <a:cs typeface="Arial"/>
              </a:rPr>
              <a:t>operation.</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30" dirty="0"/>
              <a:t>Removing </a:t>
            </a:r>
            <a:r>
              <a:rPr spc="90" dirty="0"/>
              <a:t>or </a:t>
            </a:r>
            <a:r>
              <a:rPr spc="150" dirty="0"/>
              <a:t>Adding</a:t>
            </a:r>
            <a:r>
              <a:rPr spc="-140" dirty="0"/>
              <a:t> </a:t>
            </a:r>
            <a:r>
              <a:rPr spc="90" dirty="0"/>
              <a:t>Elements</a:t>
            </a:r>
          </a:p>
        </p:txBody>
      </p:sp>
      <p:sp>
        <p:nvSpPr>
          <p:cNvPr id="3" name="object 3"/>
          <p:cNvSpPr/>
          <p:nvPr/>
        </p:nvSpPr>
        <p:spPr>
          <a:xfrm>
            <a:off x="682467" y="822959"/>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539219"/>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808703"/>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txBox="1"/>
          <p:nvPr/>
        </p:nvSpPr>
        <p:spPr>
          <a:xfrm>
            <a:off x="808720" y="710315"/>
            <a:ext cx="3646170" cy="1193800"/>
          </a:xfrm>
          <a:prstGeom prst="rect">
            <a:avLst/>
          </a:prstGeom>
        </p:spPr>
        <p:txBody>
          <a:bodyPr vert="horz" wrap="square" lIns="0" tIns="0" rIns="0" bIns="0" rtlCol="0">
            <a:spAutoFit/>
          </a:bodyPr>
          <a:lstStyle/>
          <a:p>
            <a:pPr marL="12700">
              <a:lnSpc>
                <a:spcPct val="100000"/>
              </a:lnSpc>
            </a:pPr>
            <a:r>
              <a:rPr sz="1250" dirty="0">
                <a:latin typeface="Arial"/>
                <a:cs typeface="Arial"/>
              </a:rPr>
              <a:t>Exception: adding an element after the last</a:t>
            </a:r>
            <a:r>
              <a:rPr sz="1250" spc="-105" dirty="0">
                <a:latin typeface="Arial"/>
                <a:cs typeface="Arial"/>
              </a:rPr>
              <a:t> </a:t>
            </a:r>
            <a:r>
              <a:rPr sz="1250" dirty="0">
                <a:latin typeface="Arial"/>
                <a:cs typeface="Arial"/>
              </a:rPr>
              <a:t>element</a:t>
            </a:r>
          </a:p>
          <a:p>
            <a:pPr marL="298450" marR="1739264">
              <a:lnSpc>
                <a:spcPct val="132300"/>
              </a:lnSpc>
              <a:spcBef>
                <a:spcPts val="385"/>
              </a:spcBef>
            </a:pPr>
            <a:r>
              <a:rPr sz="950" dirty="0">
                <a:latin typeface="Arial"/>
                <a:cs typeface="Arial"/>
              </a:rPr>
              <a:t>Store the element in the</a:t>
            </a:r>
            <a:r>
              <a:rPr sz="950" spc="-25" dirty="0">
                <a:latin typeface="Arial"/>
                <a:cs typeface="Arial"/>
              </a:rPr>
              <a:t> </a:t>
            </a:r>
            <a:r>
              <a:rPr sz="950" dirty="0">
                <a:latin typeface="Arial"/>
                <a:cs typeface="Arial"/>
              </a:rPr>
              <a:t>array  Increment</a:t>
            </a:r>
            <a:r>
              <a:rPr sz="950" spc="-60" dirty="0">
                <a:latin typeface="Arial"/>
                <a:cs typeface="Arial"/>
              </a:rPr>
              <a:t> </a:t>
            </a:r>
            <a:r>
              <a:rPr sz="950" dirty="0">
                <a:latin typeface="Arial"/>
                <a:cs typeface="Arial"/>
              </a:rPr>
              <a:t>size</a:t>
            </a:r>
          </a:p>
          <a:p>
            <a:pPr marL="12700">
              <a:lnSpc>
                <a:spcPct val="100000"/>
              </a:lnSpc>
              <a:spcBef>
                <a:spcPts val="735"/>
              </a:spcBef>
            </a:pPr>
            <a:r>
              <a:rPr sz="1250" dirty="0">
                <a:latin typeface="Arial"/>
                <a:cs typeface="Arial"/>
              </a:rPr>
              <a:t>An </a:t>
            </a:r>
            <a:r>
              <a:rPr sz="1250" i="1" dirty="0">
                <a:latin typeface="Arial"/>
                <a:cs typeface="Arial"/>
              </a:rPr>
              <a:t>O</a:t>
            </a:r>
            <a:r>
              <a:rPr sz="1250" dirty="0">
                <a:latin typeface="Arial"/>
                <a:cs typeface="Arial"/>
              </a:rPr>
              <a:t>(1)</a:t>
            </a:r>
            <a:r>
              <a:rPr sz="1250" spc="-105" dirty="0">
                <a:latin typeface="Arial"/>
                <a:cs typeface="Arial"/>
              </a:rPr>
              <a:t> </a:t>
            </a:r>
            <a:r>
              <a:rPr sz="1250" dirty="0">
                <a:latin typeface="Arial"/>
                <a:cs typeface="Arial"/>
              </a:rPr>
              <a:t>operation</a:t>
            </a:r>
          </a:p>
          <a:p>
            <a:pPr marL="12700">
              <a:lnSpc>
                <a:spcPct val="100000"/>
              </a:lnSpc>
              <a:spcBef>
                <a:spcPts val="620"/>
              </a:spcBef>
            </a:pPr>
            <a:r>
              <a:rPr sz="1250" dirty="0">
                <a:latin typeface="Arial"/>
                <a:cs typeface="Arial"/>
              </a:rPr>
              <a:t>A the </a:t>
            </a:r>
            <a:r>
              <a:rPr sz="1250" dirty="0">
                <a:latin typeface="Courier" charset="0"/>
                <a:cs typeface="Courier" charset="0"/>
              </a:rPr>
              <a:t>addLast</a:t>
            </a:r>
            <a:r>
              <a:rPr sz="1250" spc="-515" dirty="0">
                <a:latin typeface="Courier" charset="0"/>
                <a:cs typeface="Courier" charset="0"/>
              </a:rPr>
              <a:t> </a:t>
            </a:r>
            <a:r>
              <a:rPr sz="1250" dirty="0">
                <a:latin typeface="Arial"/>
                <a:cs typeface="Arial"/>
              </a:rPr>
              <a:t>method:</a:t>
            </a:r>
          </a:p>
        </p:txBody>
      </p:sp>
      <p:sp>
        <p:nvSpPr>
          <p:cNvPr id="7" name="object 7"/>
          <p:cNvSpPr txBox="1"/>
          <p:nvPr/>
        </p:nvSpPr>
        <p:spPr>
          <a:xfrm>
            <a:off x="827846" y="1961174"/>
            <a:ext cx="5567045" cy="850874"/>
          </a:xfrm>
          <a:prstGeom prst="rect">
            <a:avLst/>
          </a:prstGeom>
          <a:ln w="7091">
            <a:solidFill>
              <a:srgbClr val="CCCCCC"/>
            </a:solidFill>
          </a:ln>
        </p:spPr>
        <p:txBody>
          <a:bodyPr vert="horz" wrap="square" lIns="0" tIns="42545" rIns="0" bIns="0" rtlCol="0">
            <a:spAutoFit/>
          </a:bodyPr>
          <a:lstStyle/>
          <a:p>
            <a:pPr marL="44450">
              <a:lnSpc>
                <a:spcPts val="894"/>
              </a:lnSpc>
              <a:spcBef>
                <a:spcPts val="335"/>
              </a:spcBef>
            </a:pPr>
            <a:r>
              <a:rPr sz="750" dirty="0">
                <a:latin typeface="Courier" charset="0"/>
                <a:cs typeface="Courier" charset="0"/>
              </a:rPr>
              <a:t>public boolean addLast(Object</a:t>
            </a:r>
            <a:r>
              <a:rPr sz="750" spc="-105" dirty="0">
                <a:latin typeface="Courier" charset="0"/>
                <a:cs typeface="Courier" charset="0"/>
              </a:rPr>
              <a:t> </a:t>
            </a:r>
            <a:r>
              <a:rPr sz="750" dirty="0">
                <a:latin typeface="Courier" charset="0"/>
                <a:cs typeface="Courier" charset="0"/>
              </a:rPr>
              <a:t>newElement)</a:t>
            </a:r>
          </a:p>
          <a:p>
            <a:pPr marL="44450">
              <a:lnSpc>
                <a:spcPts val="894"/>
              </a:lnSpc>
            </a:pPr>
            <a:r>
              <a:rPr sz="750" dirty="0">
                <a:latin typeface="Courier" charset="0"/>
                <a:cs typeface="Courier" charset="0"/>
              </a:rPr>
              <a:t>{</a:t>
            </a:r>
          </a:p>
          <a:p>
            <a:pPr marL="216535" marR="4300855">
              <a:lnSpc>
                <a:spcPts val="890"/>
              </a:lnSpc>
              <a:spcBef>
                <a:spcPts val="35"/>
              </a:spcBef>
            </a:pPr>
            <a:r>
              <a:rPr sz="750" dirty="0">
                <a:latin typeface="Courier" charset="0"/>
                <a:cs typeface="Courier" charset="0"/>
              </a:rPr>
              <a:t>growIfNecessary();  currentSize++;</a:t>
            </a:r>
          </a:p>
          <a:p>
            <a:pPr marL="216535" marR="3094990">
              <a:lnSpc>
                <a:spcPts val="890"/>
              </a:lnSpc>
            </a:pPr>
            <a:r>
              <a:rPr sz="750" dirty="0">
                <a:latin typeface="Courier" charset="0"/>
                <a:cs typeface="Courier" charset="0"/>
              </a:rPr>
              <a:t>elements[currentSize - 1] =</a:t>
            </a:r>
            <a:r>
              <a:rPr sz="750" spc="-100" dirty="0">
                <a:latin typeface="Courier" charset="0"/>
                <a:cs typeface="Courier" charset="0"/>
              </a:rPr>
              <a:t> </a:t>
            </a:r>
            <a:r>
              <a:rPr sz="750" dirty="0">
                <a:latin typeface="Courier" charset="0"/>
                <a:cs typeface="Courier" charset="0"/>
              </a:rPr>
              <a:t>newElement;  return</a:t>
            </a:r>
            <a:r>
              <a:rPr sz="750" spc="-100" dirty="0">
                <a:latin typeface="Courier" charset="0"/>
                <a:cs typeface="Courier" charset="0"/>
              </a:rPr>
              <a:t> </a:t>
            </a:r>
            <a:r>
              <a:rPr sz="750" dirty="0">
                <a:latin typeface="Courier" charset="0"/>
                <a:cs typeface="Courier" charset="0"/>
              </a:rPr>
              <a:t>true;</a:t>
            </a:r>
          </a:p>
          <a:p>
            <a:pPr marL="44450">
              <a:lnSpc>
                <a:spcPts val="865"/>
              </a:lnSpc>
            </a:pPr>
            <a:r>
              <a:rPr sz="750" dirty="0">
                <a:latin typeface="Courier" charset="0"/>
                <a:cs typeface="Courier" charset="0"/>
              </a:rPr>
              <a:t>}</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30" dirty="0"/>
              <a:t>Removing </a:t>
            </a:r>
            <a:r>
              <a:rPr spc="90" dirty="0"/>
              <a:t>or </a:t>
            </a:r>
            <a:r>
              <a:rPr spc="150" dirty="0"/>
              <a:t>Adding</a:t>
            </a:r>
            <a:r>
              <a:rPr spc="-140" dirty="0"/>
              <a:t> </a:t>
            </a:r>
            <a:r>
              <a:rPr spc="90" dirty="0"/>
              <a:t>Elements</a:t>
            </a:r>
          </a:p>
        </p:txBody>
      </p:sp>
      <p:sp>
        <p:nvSpPr>
          <p:cNvPr id="3" name="object 3"/>
          <p:cNvSpPr/>
          <p:nvPr/>
        </p:nvSpPr>
        <p:spPr>
          <a:xfrm>
            <a:off x="824331" y="717943"/>
            <a:ext cx="4822583" cy="163117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67504" y="2462032"/>
            <a:ext cx="2957195" cy="208279"/>
          </a:xfrm>
          <a:prstGeom prst="rect">
            <a:avLst/>
          </a:prstGeom>
        </p:spPr>
        <p:txBody>
          <a:bodyPr vert="horz" wrap="square" lIns="0" tIns="0" rIns="0" bIns="0" rtlCol="0">
            <a:spAutoFit/>
          </a:bodyPr>
          <a:lstStyle/>
          <a:p>
            <a:pPr marL="12700">
              <a:lnSpc>
                <a:spcPct val="100000"/>
              </a:lnSpc>
            </a:pPr>
            <a:r>
              <a:rPr sz="1250" b="1" dirty="0">
                <a:latin typeface="Arial"/>
                <a:cs typeface="Arial"/>
              </a:rPr>
              <a:t>Figure 8 </a:t>
            </a:r>
            <a:r>
              <a:rPr sz="1250" dirty="0">
                <a:latin typeface="Arial"/>
                <a:cs typeface="Arial"/>
              </a:rPr>
              <a:t>Removing and Adding</a:t>
            </a:r>
            <a:r>
              <a:rPr sz="1250" spc="-100" dirty="0">
                <a:latin typeface="Arial"/>
                <a:cs typeface="Arial"/>
              </a:rPr>
              <a:t> </a:t>
            </a:r>
            <a:r>
              <a:rPr sz="1250" dirty="0">
                <a:latin typeface="Arial"/>
                <a:cs typeface="Arial"/>
              </a:rPr>
              <a:t>Elements</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7950" y="845591"/>
            <a:ext cx="1659534" cy="130493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25" dirty="0"/>
              <a:t>Growing </a:t>
            </a:r>
            <a:r>
              <a:rPr spc="55" dirty="0"/>
              <a:t>the </a:t>
            </a:r>
            <a:r>
              <a:rPr spc="70" dirty="0"/>
              <a:t>Internal</a:t>
            </a:r>
            <a:r>
              <a:rPr spc="-100" dirty="0"/>
              <a:t> </a:t>
            </a:r>
            <a:r>
              <a:rPr spc="95" dirty="0"/>
              <a:t>Array</a:t>
            </a:r>
          </a:p>
        </p:txBody>
      </p:sp>
      <p:sp>
        <p:nvSpPr>
          <p:cNvPr id="4" name="object 4"/>
          <p:cNvSpPr txBox="1"/>
          <p:nvPr/>
        </p:nvSpPr>
        <p:spPr>
          <a:xfrm>
            <a:off x="2679592" y="1304483"/>
            <a:ext cx="3931285" cy="324485"/>
          </a:xfrm>
          <a:prstGeom prst="rect">
            <a:avLst/>
          </a:prstGeom>
        </p:spPr>
        <p:txBody>
          <a:bodyPr vert="horz" wrap="square" lIns="0" tIns="0" rIns="0" bIns="0" rtlCol="0">
            <a:spAutoFit/>
          </a:bodyPr>
          <a:lstStyle/>
          <a:p>
            <a:pPr marL="12700" marR="5080">
              <a:lnSpc>
                <a:spcPts val="1230"/>
              </a:lnSpc>
            </a:pPr>
            <a:r>
              <a:rPr sz="1050" spc="-10" dirty="0">
                <a:latin typeface="Arial"/>
                <a:cs typeface="Arial"/>
              </a:rPr>
              <a:t>When </a:t>
            </a:r>
            <a:r>
              <a:rPr sz="1050" spc="-5" dirty="0">
                <a:latin typeface="Arial"/>
                <a:cs typeface="Arial"/>
              </a:rPr>
              <a:t>an array list is completely full, </a:t>
            </a:r>
            <a:r>
              <a:rPr sz="1050" spc="-10" dirty="0">
                <a:latin typeface="Arial"/>
                <a:cs typeface="Arial"/>
              </a:rPr>
              <a:t>we </a:t>
            </a:r>
            <a:r>
              <a:rPr sz="1050" spc="-5" dirty="0">
                <a:latin typeface="Arial"/>
                <a:cs typeface="Arial"/>
              </a:rPr>
              <a:t>must move the contents to  a larger</a:t>
            </a:r>
            <a:r>
              <a:rPr sz="1050" spc="-90" dirty="0">
                <a:latin typeface="Arial"/>
                <a:cs typeface="Arial"/>
              </a:rPr>
              <a:t> </a:t>
            </a:r>
            <a:r>
              <a:rPr sz="1050" spc="-5" dirty="0">
                <a:latin typeface="Arial"/>
                <a:cs typeface="Arial"/>
              </a:rPr>
              <a:t>array.</a:t>
            </a:r>
            <a:endParaRPr sz="1050">
              <a:latin typeface="Arial"/>
              <a:cs typeface="Arial"/>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25" dirty="0"/>
              <a:t>Growing </a:t>
            </a:r>
            <a:r>
              <a:rPr spc="55" dirty="0"/>
              <a:t>the </a:t>
            </a:r>
            <a:r>
              <a:rPr spc="70" dirty="0"/>
              <a:t>Internal</a:t>
            </a:r>
            <a:r>
              <a:rPr spc="-100" dirty="0"/>
              <a:t> </a:t>
            </a:r>
            <a:r>
              <a:rPr spc="95" dirty="0"/>
              <a:t>Array</a:t>
            </a:r>
          </a:p>
        </p:txBody>
      </p:sp>
      <p:sp>
        <p:nvSpPr>
          <p:cNvPr id="3" name="object 3"/>
          <p:cNvSpPr/>
          <p:nvPr/>
        </p:nvSpPr>
        <p:spPr>
          <a:xfrm>
            <a:off x="682467" y="821902"/>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72963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999121"/>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txBox="1"/>
          <p:nvPr/>
        </p:nvSpPr>
        <p:spPr>
          <a:xfrm>
            <a:off x="808720" y="709259"/>
            <a:ext cx="2397125" cy="1385570"/>
          </a:xfrm>
          <a:prstGeom prst="rect">
            <a:avLst/>
          </a:prstGeom>
        </p:spPr>
        <p:txBody>
          <a:bodyPr vert="horz" wrap="square" lIns="0" tIns="0" rIns="0" bIns="0" rtlCol="0">
            <a:spAutoFit/>
          </a:bodyPr>
          <a:lstStyle/>
          <a:p>
            <a:pPr marL="12700">
              <a:lnSpc>
                <a:spcPct val="100000"/>
              </a:lnSpc>
            </a:pPr>
            <a:r>
              <a:rPr sz="1250" dirty="0">
                <a:latin typeface="Arial"/>
                <a:cs typeface="Arial"/>
              </a:rPr>
              <a:t>When the array is</a:t>
            </a:r>
            <a:r>
              <a:rPr sz="1250" spc="-100" dirty="0">
                <a:latin typeface="Arial"/>
                <a:cs typeface="Arial"/>
              </a:rPr>
              <a:t> </a:t>
            </a:r>
            <a:r>
              <a:rPr sz="1250" dirty="0">
                <a:latin typeface="Arial"/>
                <a:cs typeface="Arial"/>
              </a:rPr>
              <a:t>full:</a:t>
            </a:r>
          </a:p>
          <a:p>
            <a:pPr marL="298450">
              <a:lnSpc>
                <a:spcPct val="100000"/>
              </a:lnSpc>
              <a:spcBef>
                <a:spcPts val="755"/>
              </a:spcBef>
            </a:pPr>
            <a:r>
              <a:rPr sz="950" dirty="0">
                <a:latin typeface="Arial"/>
                <a:cs typeface="Arial"/>
              </a:rPr>
              <a:t>Create a bigger</a:t>
            </a:r>
            <a:r>
              <a:rPr sz="950" spc="-45" dirty="0">
                <a:latin typeface="Arial"/>
                <a:cs typeface="Arial"/>
              </a:rPr>
              <a:t> </a:t>
            </a:r>
            <a:r>
              <a:rPr sz="950" dirty="0">
                <a:latin typeface="Arial"/>
                <a:cs typeface="Arial"/>
              </a:rPr>
              <a:t>array</a:t>
            </a:r>
          </a:p>
          <a:p>
            <a:pPr marL="298450" marR="172720">
              <a:lnSpc>
                <a:spcPct val="132300"/>
              </a:lnSpc>
            </a:pPr>
            <a:r>
              <a:rPr sz="950" dirty="0">
                <a:latin typeface="Arial"/>
                <a:cs typeface="Arial"/>
              </a:rPr>
              <a:t>Copy the elements to the new array  New array replaces</a:t>
            </a:r>
            <a:r>
              <a:rPr sz="950" spc="-40" dirty="0">
                <a:latin typeface="Arial"/>
                <a:cs typeface="Arial"/>
              </a:rPr>
              <a:t> </a:t>
            </a:r>
            <a:r>
              <a:rPr sz="950" dirty="0">
                <a:latin typeface="Arial"/>
                <a:cs typeface="Arial"/>
              </a:rPr>
              <a:t>old</a:t>
            </a:r>
          </a:p>
          <a:p>
            <a:pPr marL="12700">
              <a:lnSpc>
                <a:spcPct val="100000"/>
              </a:lnSpc>
              <a:spcBef>
                <a:spcPts val="735"/>
              </a:spcBef>
            </a:pPr>
            <a:r>
              <a:rPr sz="1250" dirty="0">
                <a:latin typeface="Arial"/>
                <a:cs typeface="Arial"/>
              </a:rPr>
              <a:t>Reallocation is</a:t>
            </a:r>
            <a:r>
              <a:rPr sz="1250" spc="-90" dirty="0">
                <a:latin typeface="Arial"/>
                <a:cs typeface="Arial"/>
              </a:rPr>
              <a:t>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a:t>
            </a:r>
            <a:endParaRPr sz="1250" dirty="0">
              <a:latin typeface="Arial"/>
              <a:cs typeface="Arial"/>
            </a:endParaRPr>
          </a:p>
          <a:p>
            <a:pPr marL="12700">
              <a:lnSpc>
                <a:spcPct val="100000"/>
              </a:lnSpc>
              <a:spcBef>
                <a:spcPts val="620"/>
              </a:spcBef>
            </a:pPr>
            <a:r>
              <a:rPr sz="1250" dirty="0">
                <a:latin typeface="Arial"/>
                <a:cs typeface="Arial"/>
              </a:rPr>
              <a:t>The </a:t>
            </a:r>
            <a:r>
              <a:rPr sz="1250" dirty="0">
                <a:latin typeface="Courier" charset="0"/>
                <a:cs typeface="Courier" charset="0"/>
              </a:rPr>
              <a:t>growIfNecessary</a:t>
            </a:r>
            <a:r>
              <a:rPr sz="1250" spc="-515" dirty="0">
                <a:latin typeface="Courier" charset="0"/>
                <a:cs typeface="Courier" charset="0"/>
              </a:rPr>
              <a:t> </a:t>
            </a:r>
            <a:r>
              <a:rPr sz="1250" dirty="0">
                <a:latin typeface="Arial"/>
                <a:cs typeface="Arial"/>
              </a:rPr>
              <a:t>method:</a:t>
            </a:r>
          </a:p>
        </p:txBody>
      </p:sp>
      <p:sp>
        <p:nvSpPr>
          <p:cNvPr id="7" name="object 7"/>
          <p:cNvSpPr/>
          <p:nvPr/>
        </p:nvSpPr>
        <p:spPr>
          <a:xfrm>
            <a:off x="3363277" y="2668234"/>
            <a:ext cx="113471" cy="11347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441320" y="3044129"/>
            <a:ext cx="113471" cy="11347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079625" y="3306536"/>
            <a:ext cx="113471" cy="113471"/>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827846" y="2158684"/>
            <a:ext cx="5567045" cy="1567815"/>
          </a:xfrm>
          <a:prstGeom prst="rect">
            <a:avLst/>
          </a:prstGeom>
          <a:ln w="7091">
            <a:solidFill>
              <a:srgbClr val="CCCCCC"/>
            </a:solidFill>
          </a:ln>
        </p:spPr>
        <p:txBody>
          <a:bodyPr vert="horz" wrap="square" lIns="0" tIns="2200" rIns="0" bIns="0" rtlCol="0">
            <a:spAutoFit/>
          </a:bodyPr>
          <a:lstStyle/>
          <a:p>
            <a:pPr>
              <a:lnSpc>
                <a:spcPct val="100000"/>
              </a:lnSpc>
              <a:spcBef>
                <a:spcPts val="17"/>
              </a:spcBef>
            </a:pPr>
            <a:endParaRPr sz="400" dirty="0">
              <a:latin typeface="Times New Roman"/>
              <a:cs typeface="Times New Roman"/>
            </a:endParaRPr>
          </a:p>
          <a:p>
            <a:pPr marL="44450">
              <a:lnSpc>
                <a:spcPct val="100000"/>
              </a:lnSpc>
            </a:pPr>
            <a:r>
              <a:rPr sz="500" spc="15" dirty="0">
                <a:latin typeface="Courier" charset="0"/>
                <a:cs typeface="Courier" charset="0"/>
              </a:rPr>
              <a:t>private void</a:t>
            </a:r>
            <a:r>
              <a:rPr sz="500" spc="-90" dirty="0">
                <a:latin typeface="Courier" charset="0"/>
                <a:cs typeface="Courier" charset="0"/>
              </a:rPr>
              <a:t> </a:t>
            </a:r>
            <a:r>
              <a:rPr sz="500" spc="15" dirty="0">
                <a:latin typeface="Courier" charset="0"/>
                <a:cs typeface="Courier" charset="0"/>
              </a:rPr>
              <a:t>growIfNecessary()</a:t>
            </a:r>
            <a:endParaRPr sz="500" dirty="0">
              <a:latin typeface="Courier" charset="0"/>
              <a:cs typeface="Courier" charset="0"/>
            </a:endParaRPr>
          </a:p>
          <a:p>
            <a:pPr marL="4445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165100">
              <a:lnSpc>
                <a:spcPct val="100000"/>
              </a:lnSpc>
              <a:spcBef>
                <a:spcPts val="290"/>
              </a:spcBef>
            </a:pPr>
            <a:r>
              <a:rPr sz="500" spc="15" dirty="0">
                <a:latin typeface="Courier" charset="0"/>
                <a:cs typeface="Courier" charset="0"/>
              </a:rPr>
              <a:t>if (currentSize ==</a:t>
            </a:r>
            <a:r>
              <a:rPr sz="500" spc="-90" dirty="0">
                <a:latin typeface="Courier" charset="0"/>
                <a:cs typeface="Courier" charset="0"/>
              </a:rPr>
              <a:t> </a:t>
            </a:r>
            <a:r>
              <a:rPr sz="500" spc="15" dirty="0">
                <a:latin typeface="Courier" charset="0"/>
                <a:cs typeface="Courier" charset="0"/>
              </a:rPr>
              <a:t>elements.length)</a:t>
            </a:r>
            <a:endParaRPr sz="500" dirty="0">
              <a:latin typeface="Courier" charset="0"/>
              <a:cs typeface="Courier" charset="0"/>
            </a:endParaRPr>
          </a:p>
          <a:p>
            <a:pPr marL="16510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285750" marR="3056890">
              <a:lnSpc>
                <a:spcPct val="148900"/>
              </a:lnSpc>
              <a:spcBef>
                <a:spcPts val="280"/>
              </a:spcBef>
            </a:pPr>
            <a:r>
              <a:rPr sz="500" spc="15" dirty="0">
                <a:latin typeface="Courier" charset="0"/>
                <a:cs typeface="Courier" charset="0"/>
              </a:rPr>
              <a:t>Object[] newElements = new Object[2 *</a:t>
            </a:r>
            <a:r>
              <a:rPr sz="500" spc="-85" dirty="0">
                <a:latin typeface="Courier" charset="0"/>
                <a:cs typeface="Courier" charset="0"/>
              </a:rPr>
              <a:t> </a:t>
            </a:r>
            <a:r>
              <a:rPr sz="500" spc="15" dirty="0">
                <a:latin typeface="Courier" charset="0"/>
                <a:cs typeface="Courier" charset="0"/>
              </a:rPr>
              <a:t>elements.length];  for (int i = 0; i &lt; elements.length;</a:t>
            </a:r>
            <a:r>
              <a:rPr sz="500" spc="-90" dirty="0">
                <a:latin typeface="Courier" charset="0"/>
                <a:cs typeface="Courier" charset="0"/>
              </a:rPr>
              <a:t> </a:t>
            </a:r>
            <a:r>
              <a:rPr sz="500" spc="15" dirty="0">
                <a:latin typeface="Courier" charset="0"/>
                <a:cs typeface="Courier" charset="0"/>
              </a:rPr>
              <a:t>i++)</a:t>
            </a:r>
            <a:endParaRPr sz="500" dirty="0">
              <a:latin typeface="Courier" charset="0"/>
              <a:cs typeface="Courier" charset="0"/>
            </a:endParaRPr>
          </a:p>
          <a:p>
            <a:pPr marL="28575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a:lnSpc>
                <a:spcPct val="100000"/>
              </a:lnSpc>
              <a:spcBef>
                <a:spcPts val="55"/>
              </a:spcBef>
            </a:pPr>
            <a:endParaRPr sz="450" dirty="0">
              <a:latin typeface="Times New Roman"/>
              <a:cs typeface="Times New Roman"/>
            </a:endParaRPr>
          </a:p>
          <a:p>
            <a:pPr marL="405765">
              <a:lnSpc>
                <a:spcPct val="100000"/>
              </a:lnSpc>
            </a:pPr>
            <a:r>
              <a:rPr sz="500" spc="15" dirty="0">
                <a:latin typeface="Courier" charset="0"/>
                <a:cs typeface="Courier" charset="0"/>
              </a:rPr>
              <a:t>newElements[i] =</a:t>
            </a:r>
            <a:r>
              <a:rPr sz="500" spc="-90" dirty="0">
                <a:latin typeface="Courier" charset="0"/>
                <a:cs typeface="Courier" charset="0"/>
              </a:rPr>
              <a:t> </a:t>
            </a:r>
            <a:r>
              <a:rPr sz="500" spc="15" dirty="0">
                <a:latin typeface="Courier" charset="0"/>
                <a:cs typeface="Courier" charset="0"/>
              </a:rPr>
              <a:t>elements[i];</a:t>
            </a:r>
            <a:endParaRPr sz="500" dirty="0">
              <a:latin typeface="Courier" charset="0"/>
              <a:cs typeface="Courier" charset="0"/>
            </a:endParaRPr>
          </a:p>
          <a:p>
            <a:pPr marL="28575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a:lnSpc>
                <a:spcPct val="100000"/>
              </a:lnSpc>
              <a:spcBef>
                <a:spcPts val="55"/>
              </a:spcBef>
            </a:pPr>
            <a:endParaRPr sz="450" dirty="0">
              <a:latin typeface="Times New Roman"/>
              <a:cs typeface="Times New Roman"/>
            </a:endParaRPr>
          </a:p>
          <a:p>
            <a:pPr marL="285750">
              <a:lnSpc>
                <a:spcPct val="100000"/>
              </a:lnSpc>
            </a:pPr>
            <a:r>
              <a:rPr sz="500" spc="15" dirty="0">
                <a:latin typeface="Courier" charset="0"/>
                <a:cs typeface="Courier" charset="0"/>
              </a:rPr>
              <a:t>elements =</a:t>
            </a:r>
            <a:r>
              <a:rPr sz="500" spc="-90" dirty="0">
                <a:latin typeface="Courier" charset="0"/>
                <a:cs typeface="Courier" charset="0"/>
              </a:rPr>
              <a:t> </a:t>
            </a:r>
            <a:r>
              <a:rPr sz="500" spc="15" dirty="0">
                <a:latin typeface="Courier" charset="0"/>
                <a:cs typeface="Courier" charset="0"/>
              </a:rPr>
              <a:t>newElements;</a:t>
            </a:r>
            <a:endParaRPr sz="500" dirty="0">
              <a:latin typeface="Courier" charset="0"/>
              <a:cs typeface="Courier" charset="0"/>
            </a:endParaRPr>
          </a:p>
          <a:p>
            <a:pPr marL="16510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44450">
              <a:lnSpc>
                <a:spcPct val="100000"/>
              </a:lnSpc>
              <a:spcBef>
                <a:spcPts val="290"/>
              </a:spcBef>
            </a:pPr>
            <a:r>
              <a:rPr sz="500" spc="15" dirty="0">
                <a:latin typeface="Courier" charset="0"/>
                <a:cs typeface="Courier" charset="0"/>
              </a:rPr>
              <a:t>}</a:t>
            </a:r>
            <a:endParaRPr sz="500" dirty="0">
              <a:latin typeface="Courier" charset="0"/>
              <a:cs typeface="Courier" charset="0"/>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25" dirty="0"/>
              <a:t>Growing </a:t>
            </a:r>
            <a:r>
              <a:rPr spc="55" dirty="0"/>
              <a:t>the </a:t>
            </a:r>
            <a:r>
              <a:rPr spc="70" dirty="0"/>
              <a:t>Internal</a:t>
            </a:r>
            <a:r>
              <a:rPr spc="-100" dirty="0"/>
              <a:t> </a:t>
            </a:r>
            <a:r>
              <a:rPr spc="95" dirty="0"/>
              <a:t>Array</a:t>
            </a:r>
          </a:p>
        </p:txBody>
      </p:sp>
      <p:sp>
        <p:nvSpPr>
          <p:cNvPr id="3" name="object 3"/>
          <p:cNvSpPr/>
          <p:nvPr/>
        </p:nvSpPr>
        <p:spPr>
          <a:xfrm>
            <a:off x="717950" y="739203"/>
            <a:ext cx="3389998" cy="387225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02788" y="4720254"/>
            <a:ext cx="2357120" cy="176530"/>
          </a:xfrm>
          <a:prstGeom prst="rect">
            <a:avLst/>
          </a:prstGeom>
        </p:spPr>
        <p:txBody>
          <a:bodyPr vert="horz" wrap="square" lIns="0" tIns="0" rIns="0" bIns="0" rtlCol="0">
            <a:spAutoFit/>
          </a:bodyPr>
          <a:lstStyle/>
          <a:p>
            <a:pPr marL="12700">
              <a:lnSpc>
                <a:spcPct val="100000"/>
              </a:lnSpc>
            </a:pPr>
            <a:r>
              <a:rPr sz="1050" b="1" spc="-5" dirty="0">
                <a:latin typeface="Arial"/>
                <a:cs typeface="Arial"/>
              </a:rPr>
              <a:t>Figure 9 </a:t>
            </a:r>
            <a:r>
              <a:rPr sz="1050" spc="-5" dirty="0">
                <a:latin typeface="Arial"/>
                <a:cs typeface="Arial"/>
              </a:rPr>
              <a:t>Reallocating the Internal</a:t>
            </a:r>
            <a:r>
              <a:rPr sz="1050" spc="-65" dirty="0">
                <a:latin typeface="Arial"/>
                <a:cs typeface="Arial"/>
              </a:rPr>
              <a:t> </a:t>
            </a:r>
            <a:r>
              <a:rPr sz="1050" spc="-5" dirty="0">
                <a:latin typeface="Arial"/>
                <a:cs typeface="Arial"/>
              </a:rPr>
              <a:t>Array</a:t>
            </a:r>
            <a:endParaRPr sz="1050">
              <a:latin typeface="Arial"/>
              <a:cs typeface="Arial"/>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25" dirty="0"/>
              <a:t>Growing </a:t>
            </a:r>
            <a:r>
              <a:rPr spc="55" dirty="0"/>
              <a:t>the </a:t>
            </a:r>
            <a:r>
              <a:rPr spc="70" dirty="0"/>
              <a:t>Internal</a:t>
            </a:r>
            <a:r>
              <a:rPr spc="-100" dirty="0"/>
              <a:t> </a:t>
            </a:r>
            <a:r>
              <a:rPr spc="95" dirty="0"/>
              <a:t>Array</a:t>
            </a:r>
          </a:p>
        </p:txBody>
      </p:sp>
      <p:sp>
        <p:nvSpPr>
          <p:cNvPr id="3" name="object 3"/>
          <p:cNvSpPr/>
          <p:nvPr/>
        </p:nvSpPr>
        <p:spPr>
          <a:xfrm>
            <a:off x="682467" y="822115"/>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077415"/>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33980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txBox="1"/>
          <p:nvPr/>
        </p:nvSpPr>
        <p:spPr>
          <a:xfrm>
            <a:off x="808720" y="709472"/>
            <a:ext cx="5517515" cy="965835"/>
          </a:xfrm>
          <a:prstGeom prst="rect">
            <a:avLst/>
          </a:prstGeom>
        </p:spPr>
        <p:txBody>
          <a:bodyPr vert="horz" wrap="square" lIns="0" tIns="0" rIns="0" bIns="0" rtlCol="0">
            <a:spAutoFit/>
          </a:bodyPr>
          <a:lstStyle/>
          <a:p>
            <a:pPr marL="12700">
              <a:lnSpc>
                <a:spcPct val="100000"/>
              </a:lnSpc>
            </a:pPr>
            <a:r>
              <a:rPr sz="1250" dirty="0">
                <a:latin typeface="Arial"/>
                <a:cs typeface="Arial"/>
              </a:rPr>
              <a:t>Reallocation seldom</a:t>
            </a:r>
            <a:r>
              <a:rPr sz="1250" spc="-100" dirty="0">
                <a:latin typeface="Arial"/>
                <a:cs typeface="Arial"/>
              </a:rPr>
              <a:t> </a:t>
            </a:r>
            <a:r>
              <a:rPr sz="1250" dirty="0">
                <a:latin typeface="Arial"/>
                <a:cs typeface="Arial"/>
              </a:rPr>
              <a:t>happens.</a:t>
            </a:r>
            <a:endParaRPr sz="1250">
              <a:latin typeface="Arial"/>
              <a:cs typeface="Arial"/>
            </a:endParaRPr>
          </a:p>
          <a:p>
            <a:pPr marL="12700" marR="5080">
              <a:lnSpc>
                <a:spcPts val="2070"/>
              </a:lnSpc>
              <a:spcBef>
                <a:spcPts val="105"/>
              </a:spcBef>
            </a:pPr>
            <a:r>
              <a:rPr sz="1250" dirty="0">
                <a:latin typeface="Arial"/>
                <a:cs typeface="Arial"/>
              </a:rPr>
              <a:t>We amortize the cost of the reallocation over all the insertion or removals.  Adding or removing the last element in an array list takes amortized </a:t>
            </a:r>
            <a:r>
              <a:rPr sz="1250" i="1" spc="-5" dirty="0">
                <a:latin typeface="Arial"/>
                <a:cs typeface="Arial"/>
              </a:rPr>
              <a:t>O</a:t>
            </a:r>
            <a:r>
              <a:rPr sz="1250" spc="-5" dirty="0">
                <a:latin typeface="Arial"/>
                <a:cs typeface="Arial"/>
              </a:rPr>
              <a:t>(1)</a:t>
            </a:r>
            <a:r>
              <a:rPr sz="1250" spc="-90" dirty="0">
                <a:latin typeface="Arial"/>
                <a:cs typeface="Arial"/>
              </a:rPr>
              <a:t> </a:t>
            </a:r>
            <a:r>
              <a:rPr sz="1250" dirty="0">
                <a:latin typeface="Arial"/>
                <a:cs typeface="Arial"/>
              </a:rPr>
              <a:t>time.</a:t>
            </a:r>
            <a:endParaRPr sz="1250">
              <a:latin typeface="Arial"/>
              <a:cs typeface="Arial"/>
            </a:endParaRPr>
          </a:p>
          <a:p>
            <a:pPr marL="298450">
              <a:lnSpc>
                <a:spcPct val="100000"/>
              </a:lnSpc>
              <a:spcBef>
                <a:spcPts val="590"/>
              </a:spcBef>
            </a:pPr>
            <a:r>
              <a:rPr sz="950" dirty="0">
                <a:latin typeface="Arial"/>
                <a:cs typeface="Arial"/>
              </a:rPr>
              <a:t>Written</a:t>
            </a:r>
            <a:r>
              <a:rPr sz="950" spc="-65" dirty="0">
                <a:latin typeface="Arial"/>
                <a:cs typeface="Arial"/>
              </a:rPr>
              <a:t> </a:t>
            </a:r>
            <a:r>
              <a:rPr sz="950" dirty="0">
                <a:latin typeface="Arial"/>
                <a:cs typeface="Arial"/>
              </a:rPr>
              <a:t>O(1)+</a:t>
            </a:r>
            <a:endParaRPr sz="950">
              <a:latin typeface="Arial"/>
              <a:cs typeface="Arial"/>
            </a:endParaRP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3183" y="817370"/>
            <a:ext cx="5581650" cy="0"/>
          </a:xfrm>
          <a:custGeom>
            <a:avLst/>
            <a:gdLst/>
            <a:ahLst/>
            <a:cxnLst/>
            <a:rect l="l" t="t" r="r" b="b"/>
            <a:pathLst>
              <a:path w="5581650">
                <a:moveTo>
                  <a:pt x="0" y="0"/>
                </a:moveTo>
                <a:lnTo>
                  <a:pt x="5581151" y="0"/>
                </a:lnTo>
              </a:path>
            </a:pathLst>
          </a:custGeom>
          <a:ln w="56733">
            <a:solidFill>
              <a:srgbClr val="FFDF6A"/>
            </a:solidFill>
          </a:ln>
        </p:spPr>
        <p:txBody>
          <a:bodyPr wrap="square" lIns="0" tIns="0" rIns="0" bIns="0" rtlCol="0"/>
          <a:lstStyle/>
          <a:p>
            <a:endParaRPr/>
          </a:p>
        </p:txBody>
      </p:sp>
      <p:sp>
        <p:nvSpPr>
          <p:cNvPr id="3" name="object 3"/>
          <p:cNvSpPr txBox="1">
            <a:spLocks noGrp="1"/>
          </p:cNvSpPr>
          <p:nvPr>
            <p:ph type="title"/>
          </p:nvPr>
        </p:nvSpPr>
        <p:spPr>
          <a:xfrm>
            <a:off x="570483" y="257586"/>
            <a:ext cx="4231640" cy="497205"/>
          </a:xfrm>
          <a:prstGeom prst="rect">
            <a:avLst/>
          </a:prstGeom>
        </p:spPr>
        <p:txBody>
          <a:bodyPr vert="horz" wrap="square" lIns="0" tIns="0" rIns="0" bIns="0" rtlCol="0">
            <a:spAutoFit/>
          </a:bodyPr>
          <a:lstStyle/>
          <a:p>
            <a:pPr marL="12700" marR="5080">
              <a:lnSpc>
                <a:spcPts val="1950"/>
              </a:lnSpc>
            </a:pPr>
            <a:r>
              <a:rPr spc="65" dirty="0"/>
              <a:t>Efficiency </a:t>
            </a:r>
            <a:r>
              <a:rPr spc="105" dirty="0"/>
              <a:t>of </a:t>
            </a:r>
            <a:r>
              <a:rPr spc="95" dirty="0"/>
              <a:t>Array </a:t>
            </a:r>
            <a:r>
              <a:rPr spc="90" dirty="0"/>
              <a:t>List </a:t>
            </a:r>
            <a:r>
              <a:rPr spc="120" dirty="0"/>
              <a:t>and</a:t>
            </a:r>
            <a:r>
              <a:rPr spc="-300" dirty="0"/>
              <a:t> </a:t>
            </a:r>
            <a:r>
              <a:rPr spc="90" dirty="0"/>
              <a:t>Linked List  </a:t>
            </a:r>
            <a:r>
              <a:rPr spc="105" dirty="0"/>
              <a:t>Operations</a:t>
            </a:r>
          </a:p>
        </p:txBody>
      </p:sp>
      <p:sp>
        <p:nvSpPr>
          <p:cNvPr id="4" name="object 4"/>
          <p:cNvSpPr/>
          <p:nvPr/>
        </p:nvSpPr>
        <p:spPr>
          <a:xfrm>
            <a:off x="717950" y="987450"/>
            <a:ext cx="5311940" cy="161698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65" dirty="0"/>
              <a:t> </a:t>
            </a:r>
            <a:r>
              <a:rPr spc="25" dirty="0"/>
              <a:t>16.8</a:t>
            </a:r>
          </a:p>
        </p:txBody>
      </p:sp>
      <p:sp>
        <p:nvSpPr>
          <p:cNvPr id="3" name="object 3"/>
          <p:cNvSpPr txBox="1"/>
          <p:nvPr/>
        </p:nvSpPr>
        <p:spPr>
          <a:xfrm>
            <a:off x="570483" y="691195"/>
            <a:ext cx="5843905" cy="686435"/>
          </a:xfrm>
          <a:prstGeom prst="rect">
            <a:avLst/>
          </a:prstGeom>
        </p:spPr>
        <p:txBody>
          <a:bodyPr vert="horz" wrap="square" lIns="0" tIns="0" rIns="0" bIns="0" rtlCol="0">
            <a:spAutoFit/>
          </a:bodyPr>
          <a:lstStyle/>
          <a:p>
            <a:pPr marL="12700">
              <a:lnSpc>
                <a:spcPct val="100000"/>
              </a:lnSpc>
            </a:pPr>
            <a:r>
              <a:rPr sz="1050" spc="-10" dirty="0">
                <a:latin typeface="Arial"/>
                <a:cs typeface="Arial"/>
              </a:rPr>
              <a:t>Why </a:t>
            </a:r>
            <a:r>
              <a:rPr sz="1050" spc="-5" dirty="0">
                <a:latin typeface="Arial"/>
                <a:cs typeface="Arial"/>
              </a:rPr>
              <a:t>is it much more expensive to get the </a:t>
            </a:r>
            <a:r>
              <a:rPr sz="1050" i="1" spc="-10" dirty="0">
                <a:latin typeface="Arial"/>
                <a:cs typeface="Arial"/>
              </a:rPr>
              <a:t>k</a:t>
            </a:r>
            <a:r>
              <a:rPr sz="1050" spc="-10" dirty="0">
                <a:latin typeface="Arial"/>
                <a:cs typeface="Arial"/>
              </a:rPr>
              <a:t>th </a:t>
            </a:r>
            <a:r>
              <a:rPr sz="1050" spc="-5" dirty="0">
                <a:latin typeface="Arial"/>
                <a:cs typeface="Arial"/>
              </a:rPr>
              <a:t>element in a linked list than in an array</a:t>
            </a:r>
            <a:r>
              <a:rPr sz="1050" spc="20" dirty="0">
                <a:latin typeface="Arial"/>
                <a:cs typeface="Arial"/>
              </a:rPr>
              <a:t> </a:t>
            </a:r>
            <a:r>
              <a:rPr sz="1050" spc="-5" dirty="0">
                <a:latin typeface="Arial"/>
                <a:cs typeface="Arial"/>
              </a:rPr>
              <a:t>list?</a:t>
            </a:r>
            <a:endParaRPr sz="1050" dirty="0">
              <a:latin typeface="Arial"/>
              <a:cs typeface="Arial"/>
            </a:endParaRPr>
          </a:p>
          <a:p>
            <a:pPr marL="250825" marR="5080">
              <a:lnSpc>
                <a:spcPct val="119100"/>
              </a:lnSpc>
              <a:spcBef>
                <a:spcPts val="430"/>
              </a:spcBef>
            </a:pPr>
            <a:r>
              <a:rPr sz="1250" b="1" dirty="0">
                <a:latin typeface="Arial"/>
                <a:cs typeface="Arial"/>
              </a:rPr>
              <a:t>Answer: </a:t>
            </a:r>
            <a:r>
              <a:rPr sz="1250" dirty="0">
                <a:latin typeface="Arial"/>
                <a:cs typeface="Arial"/>
              </a:rPr>
              <a:t>In a linked list, one must follow </a:t>
            </a:r>
            <a:r>
              <a:rPr sz="1250" i="1" dirty="0">
                <a:latin typeface="Arial"/>
                <a:cs typeface="Arial"/>
              </a:rPr>
              <a:t>k </a:t>
            </a:r>
            <a:r>
              <a:rPr sz="1250" dirty="0">
                <a:latin typeface="Arial"/>
                <a:cs typeface="Arial"/>
              </a:rPr>
              <a:t>links to get to the </a:t>
            </a:r>
            <a:r>
              <a:rPr sz="1250" i="1" spc="-5" dirty="0">
                <a:latin typeface="Arial"/>
                <a:cs typeface="Arial"/>
              </a:rPr>
              <a:t>k</a:t>
            </a:r>
            <a:r>
              <a:rPr sz="1250" spc="-5" dirty="0">
                <a:latin typeface="Arial"/>
                <a:cs typeface="Arial"/>
              </a:rPr>
              <a:t>th </a:t>
            </a:r>
            <a:r>
              <a:rPr sz="1250" dirty="0">
                <a:latin typeface="Arial"/>
                <a:cs typeface="Arial"/>
              </a:rPr>
              <a:t>elements. In</a:t>
            </a:r>
            <a:r>
              <a:rPr sz="1250" spc="-100" dirty="0">
                <a:latin typeface="Arial"/>
                <a:cs typeface="Arial"/>
              </a:rPr>
              <a:t> </a:t>
            </a:r>
            <a:r>
              <a:rPr sz="1250" dirty="0">
                <a:latin typeface="Arial"/>
                <a:cs typeface="Arial"/>
              </a:rPr>
              <a:t>an  array list, one can reach the </a:t>
            </a:r>
            <a:r>
              <a:rPr sz="1250" i="1" spc="-5" dirty="0">
                <a:latin typeface="Arial"/>
                <a:cs typeface="Arial"/>
              </a:rPr>
              <a:t>k</a:t>
            </a:r>
            <a:r>
              <a:rPr sz="1250" spc="-5" dirty="0">
                <a:latin typeface="Arial"/>
                <a:cs typeface="Arial"/>
              </a:rPr>
              <a:t>th </a:t>
            </a:r>
            <a:r>
              <a:rPr sz="1250" dirty="0">
                <a:latin typeface="Arial"/>
                <a:cs typeface="Arial"/>
              </a:rPr>
              <a:t>element directly as</a:t>
            </a:r>
            <a:r>
              <a:rPr sz="1250" spc="-40" dirty="0">
                <a:latin typeface="Arial"/>
                <a:cs typeface="Arial"/>
              </a:rPr>
              <a:t> </a:t>
            </a:r>
            <a:r>
              <a:rPr sz="1250" spc="-5" dirty="0">
                <a:latin typeface="Courier" charset="0"/>
                <a:cs typeface="Courier" charset="0"/>
              </a:rPr>
              <a:t>elements[k]</a:t>
            </a:r>
            <a:r>
              <a:rPr sz="1250" spc="-5" dirty="0">
                <a:latin typeface="Arial"/>
                <a:cs typeface="Arial"/>
              </a:rPr>
              <a:t>.</a:t>
            </a:r>
            <a:endParaRPr sz="1250" dirty="0">
              <a:latin typeface="Arial"/>
              <a:cs typeface="Aria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3183" y="830096"/>
            <a:ext cx="5581650" cy="0"/>
          </a:xfrm>
          <a:custGeom>
            <a:avLst/>
            <a:gdLst/>
            <a:ahLst/>
            <a:cxnLst/>
            <a:rect l="l" t="t" r="r" b="b"/>
            <a:pathLst>
              <a:path w="5581650">
                <a:moveTo>
                  <a:pt x="0" y="0"/>
                </a:moveTo>
                <a:lnTo>
                  <a:pt x="5581151" y="0"/>
                </a:lnTo>
              </a:path>
            </a:pathLst>
          </a:custGeom>
          <a:ln w="56733">
            <a:solidFill>
              <a:srgbClr val="FFDF6A"/>
            </a:solidFill>
          </a:ln>
        </p:spPr>
        <p:txBody>
          <a:bodyPr wrap="square" lIns="0" tIns="0" rIns="0" bIns="0" rtlCol="0"/>
          <a:lstStyle/>
          <a:p>
            <a:endParaRPr/>
          </a:p>
        </p:txBody>
      </p:sp>
      <p:sp>
        <p:nvSpPr>
          <p:cNvPr id="3" name="object 3"/>
          <p:cNvSpPr txBox="1">
            <a:spLocks noGrp="1"/>
          </p:cNvSpPr>
          <p:nvPr>
            <p:ph type="title"/>
          </p:nvPr>
        </p:nvSpPr>
        <p:spPr>
          <a:xfrm>
            <a:off x="570483" y="270301"/>
            <a:ext cx="4373245" cy="497205"/>
          </a:xfrm>
          <a:prstGeom prst="rect">
            <a:avLst/>
          </a:prstGeom>
        </p:spPr>
        <p:txBody>
          <a:bodyPr vert="horz" wrap="square" lIns="0" tIns="0" rIns="0" bIns="0" rtlCol="0">
            <a:spAutoFit/>
          </a:bodyPr>
          <a:lstStyle/>
          <a:p>
            <a:pPr marL="12700" marR="5080">
              <a:lnSpc>
                <a:spcPts val="1950"/>
              </a:lnSpc>
            </a:pPr>
            <a:r>
              <a:rPr spc="110" dirty="0"/>
              <a:t>Implementing </a:t>
            </a:r>
            <a:r>
              <a:rPr spc="90" dirty="0"/>
              <a:t>Linked </a:t>
            </a:r>
            <a:r>
              <a:rPr spc="114" dirty="0"/>
              <a:t>Lists </a:t>
            </a:r>
            <a:r>
              <a:rPr spc="-105" dirty="0"/>
              <a:t>- </a:t>
            </a:r>
            <a:r>
              <a:rPr spc="150" dirty="0"/>
              <a:t>Adding</a:t>
            </a:r>
            <a:r>
              <a:rPr spc="-60" dirty="0"/>
              <a:t> </a:t>
            </a:r>
            <a:r>
              <a:rPr spc="120" dirty="0"/>
              <a:t>and  </a:t>
            </a:r>
            <a:r>
              <a:rPr spc="130" dirty="0"/>
              <a:t>Removing </a:t>
            </a:r>
            <a:r>
              <a:rPr spc="55" dirty="0"/>
              <a:t>the </a:t>
            </a:r>
            <a:r>
              <a:rPr spc="70" dirty="0"/>
              <a:t>First</a:t>
            </a:r>
            <a:r>
              <a:rPr spc="-130" dirty="0"/>
              <a:t> </a:t>
            </a:r>
            <a:r>
              <a:rPr spc="70" dirty="0"/>
              <a:t>Element</a:t>
            </a:r>
          </a:p>
        </p:txBody>
      </p:sp>
      <p:sp>
        <p:nvSpPr>
          <p:cNvPr id="4" name="object 4"/>
          <p:cNvSpPr/>
          <p:nvPr/>
        </p:nvSpPr>
        <p:spPr>
          <a:xfrm>
            <a:off x="682467" y="1081850"/>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txBox="1"/>
          <p:nvPr/>
        </p:nvSpPr>
        <p:spPr>
          <a:xfrm>
            <a:off x="808720" y="939860"/>
            <a:ext cx="5570855" cy="457200"/>
          </a:xfrm>
          <a:prstGeom prst="rect">
            <a:avLst/>
          </a:prstGeom>
        </p:spPr>
        <p:txBody>
          <a:bodyPr vert="horz" wrap="square" lIns="0" tIns="0" rIns="0" bIns="0" rtlCol="0">
            <a:spAutoFit/>
          </a:bodyPr>
          <a:lstStyle/>
          <a:p>
            <a:pPr marL="12700" marR="5080">
              <a:lnSpc>
                <a:spcPct val="115399"/>
              </a:lnSpc>
            </a:pPr>
            <a:r>
              <a:rPr sz="1250" dirty="0">
                <a:latin typeface="Arial"/>
                <a:cs typeface="Arial"/>
              </a:rPr>
              <a:t>When adding or removing the first element, the reference to the first node</a:t>
            </a:r>
            <a:r>
              <a:rPr sz="1250" spc="-100" dirty="0">
                <a:latin typeface="Arial"/>
                <a:cs typeface="Arial"/>
              </a:rPr>
              <a:t> </a:t>
            </a:r>
            <a:r>
              <a:rPr sz="1250" dirty="0">
                <a:latin typeface="Arial"/>
                <a:cs typeface="Arial"/>
              </a:rPr>
              <a:t>must  be</a:t>
            </a:r>
            <a:r>
              <a:rPr sz="1250" spc="-100" dirty="0">
                <a:latin typeface="Arial"/>
                <a:cs typeface="Arial"/>
              </a:rPr>
              <a:t> </a:t>
            </a:r>
            <a:r>
              <a:rPr sz="1250" dirty="0">
                <a:latin typeface="Arial"/>
                <a:cs typeface="Arial"/>
              </a:rPr>
              <a:t>updated.</a:t>
            </a:r>
            <a:endParaRPr sz="1250">
              <a:latin typeface="Arial"/>
              <a:cs typeface="Arial"/>
            </a:endParaRPr>
          </a:p>
        </p:txBody>
      </p:sp>
      <p:sp>
        <p:nvSpPr>
          <p:cNvPr id="6" name="object 6"/>
          <p:cNvSpPr/>
          <p:nvPr/>
        </p:nvSpPr>
        <p:spPr>
          <a:xfrm>
            <a:off x="2774645" y="2072528"/>
            <a:ext cx="113471" cy="11347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483866" y="2320749"/>
            <a:ext cx="113471" cy="11347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200186" y="2455496"/>
            <a:ext cx="113471" cy="113471"/>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827846" y="1450618"/>
            <a:ext cx="5567045" cy="1532255"/>
          </a:xfrm>
          <a:prstGeom prst="rect">
            <a:avLst/>
          </a:prstGeom>
          <a:ln w="7091">
            <a:solidFill>
              <a:srgbClr val="CCCCCC"/>
            </a:solidFill>
          </a:ln>
        </p:spPr>
        <p:txBody>
          <a:bodyPr vert="horz" wrap="square" lIns="0" tIns="46355" rIns="0" bIns="0" rtlCol="0">
            <a:spAutoFit/>
          </a:bodyPr>
          <a:lstStyle/>
          <a:p>
            <a:pPr marL="44450">
              <a:lnSpc>
                <a:spcPts val="894"/>
              </a:lnSpc>
              <a:spcBef>
                <a:spcPts val="365"/>
              </a:spcBef>
            </a:pPr>
            <a:r>
              <a:rPr sz="750" dirty="0">
                <a:latin typeface="Courier" charset="0"/>
                <a:cs typeface="Courier" charset="0"/>
              </a:rPr>
              <a:t>public class</a:t>
            </a:r>
            <a:r>
              <a:rPr sz="750" spc="-105" dirty="0">
                <a:latin typeface="Courier" charset="0"/>
                <a:cs typeface="Courier" charset="0"/>
              </a:rPr>
              <a:t> </a:t>
            </a:r>
            <a:r>
              <a:rPr sz="750" dirty="0">
                <a:latin typeface="Courier" charset="0"/>
                <a:cs typeface="Courier" charset="0"/>
              </a:rPr>
              <a:t>LinkedList</a:t>
            </a:r>
          </a:p>
          <a:p>
            <a:pPr marL="44450">
              <a:lnSpc>
                <a:spcPts val="894"/>
              </a:lnSpc>
            </a:pPr>
            <a:r>
              <a:rPr sz="750" dirty="0">
                <a:latin typeface="Courier" charset="0"/>
                <a:cs typeface="Courier" charset="0"/>
              </a:rPr>
              <a:t>{</a:t>
            </a:r>
          </a:p>
          <a:p>
            <a:pPr marL="216535">
              <a:lnSpc>
                <a:spcPts val="894"/>
              </a:lnSpc>
            </a:pPr>
            <a:r>
              <a:rPr sz="750" dirty="0">
                <a:latin typeface="Courier" charset="0"/>
                <a:cs typeface="Courier" charset="0"/>
              </a:rPr>
              <a:t>. .</a:t>
            </a:r>
            <a:r>
              <a:rPr sz="750" spc="-100" dirty="0">
                <a:latin typeface="Courier" charset="0"/>
                <a:cs typeface="Courier" charset="0"/>
              </a:rPr>
              <a:t> </a:t>
            </a:r>
            <a:r>
              <a:rPr sz="750" dirty="0">
                <a:latin typeface="Courier" charset="0"/>
                <a:cs typeface="Courier" charset="0"/>
              </a:rPr>
              <a:t>.</a:t>
            </a:r>
          </a:p>
          <a:p>
            <a:pPr marL="216535">
              <a:lnSpc>
                <a:spcPts val="894"/>
              </a:lnSpc>
            </a:pPr>
            <a:r>
              <a:rPr sz="750" dirty="0">
                <a:latin typeface="Courier" charset="0"/>
                <a:cs typeface="Courier" charset="0"/>
              </a:rPr>
              <a:t>public void addFirst(Object</a:t>
            </a:r>
            <a:r>
              <a:rPr sz="750" spc="-105" dirty="0">
                <a:latin typeface="Courier" charset="0"/>
                <a:cs typeface="Courier" charset="0"/>
              </a:rPr>
              <a:t> </a:t>
            </a:r>
            <a:r>
              <a:rPr sz="750" dirty="0">
                <a:latin typeface="Courier" charset="0"/>
                <a:cs typeface="Courier" charset="0"/>
              </a:rPr>
              <a:t>element)</a:t>
            </a:r>
          </a:p>
          <a:p>
            <a:pPr marL="216535">
              <a:lnSpc>
                <a:spcPts val="894"/>
              </a:lnSpc>
            </a:pPr>
            <a:r>
              <a:rPr sz="750" dirty="0">
                <a:latin typeface="Courier" charset="0"/>
                <a:cs typeface="Courier" charset="0"/>
              </a:rPr>
              <a:t>{</a:t>
            </a:r>
          </a:p>
          <a:p>
            <a:pPr marL="389255" marR="3669665">
              <a:lnSpc>
                <a:spcPct val="108600"/>
              </a:lnSpc>
              <a:spcBef>
                <a:spcPts val="65"/>
              </a:spcBef>
            </a:pPr>
            <a:r>
              <a:rPr sz="750" dirty="0">
                <a:latin typeface="Courier" charset="0"/>
                <a:cs typeface="Courier" charset="0"/>
              </a:rPr>
              <a:t>Node newNode = new</a:t>
            </a:r>
            <a:r>
              <a:rPr sz="750" spc="-100" dirty="0">
                <a:latin typeface="Courier" charset="0"/>
                <a:cs typeface="Courier" charset="0"/>
              </a:rPr>
              <a:t> </a:t>
            </a:r>
            <a:r>
              <a:rPr sz="750" dirty="0">
                <a:latin typeface="Courier" charset="0"/>
                <a:cs typeface="Courier" charset="0"/>
              </a:rPr>
              <a:t>Node();  newNode.data = element;  newNode.next =</a:t>
            </a:r>
            <a:r>
              <a:rPr sz="750" spc="-100" dirty="0">
                <a:latin typeface="Courier" charset="0"/>
                <a:cs typeface="Courier" charset="0"/>
              </a:rPr>
              <a:t> </a:t>
            </a:r>
            <a:r>
              <a:rPr sz="750" dirty="0">
                <a:latin typeface="Courier" charset="0"/>
                <a:cs typeface="Courier" charset="0"/>
              </a:rPr>
              <a:t>first;</a:t>
            </a:r>
          </a:p>
          <a:p>
            <a:pPr marL="389255">
              <a:lnSpc>
                <a:spcPct val="100000"/>
              </a:lnSpc>
              <a:spcBef>
                <a:spcPts val="160"/>
              </a:spcBef>
            </a:pPr>
            <a:r>
              <a:rPr sz="750" dirty="0">
                <a:latin typeface="Courier" charset="0"/>
                <a:cs typeface="Courier" charset="0"/>
              </a:rPr>
              <a:t>first =</a:t>
            </a:r>
            <a:r>
              <a:rPr sz="750" spc="-100" dirty="0">
                <a:latin typeface="Courier" charset="0"/>
                <a:cs typeface="Courier" charset="0"/>
              </a:rPr>
              <a:t> </a:t>
            </a:r>
            <a:r>
              <a:rPr sz="750" dirty="0">
                <a:latin typeface="Courier" charset="0"/>
                <a:cs typeface="Courier" charset="0"/>
              </a:rPr>
              <a:t>newNode;</a:t>
            </a:r>
          </a:p>
          <a:p>
            <a:pPr marL="216535">
              <a:lnSpc>
                <a:spcPts val="894"/>
              </a:lnSpc>
              <a:spcBef>
                <a:spcPts val="10"/>
              </a:spcBef>
            </a:pPr>
            <a:r>
              <a:rPr sz="750" dirty="0">
                <a:latin typeface="Courier" charset="0"/>
                <a:cs typeface="Courier" charset="0"/>
              </a:rPr>
              <a:t>}</a:t>
            </a:r>
          </a:p>
          <a:p>
            <a:pPr marL="216535">
              <a:lnSpc>
                <a:spcPts val="894"/>
              </a:lnSpc>
            </a:pPr>
            <a:r>
              <a:rPr sz="750" dirty="0">
                <a:latin typeface="Courier" charset="0"/>
                <a:cs typeface="Courier" charset="0"/>
              </a:rPr>
              <a:t>. .</a:t>
            </a:r>
            <a:r>
              <a:rPr sz="750" spc="-100" dirty="0">
                <a:latin typeface="Courier" charset="0"/>
                <a:cs typeface="Courier" charset="0"/>
              </a:rPr>
              <a:t> </a:t>
            </a:r>
            <a:r>
              <a:rPr sz="750" dirty="0">
                <a:latin typeface="Courier" charset="0"/>
                <a:cs typeface="Courier" charset="0"/>
              </a:rPr>
              <a:t>.</a:t>
            </a:r>
          </a:p>
          <a:p>
            <a:pPr marL="44450">
              <a:lnSpc>
                <a:spcPts val="894"/>
              </a:lnSpc>
            </a:pPr>
            <a:r>
              <a:rPr sz="750" dirty="0">
                <a:latin typeface="Courier" charset="0"/>
                <a:cs typeface="Courier" charset="0"/>
              </a:rPr>
              <a:t>}</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65" dirty="0"/>
              <a:t> </a:t>
            </a:r>
            <a:r>
              <a:rPr spc="25" dirty="0"/>
              <a:t>16.9</a:t>
            </a:r>
          </a:p>
        </p:txBody>
      </p:sp>
      <p:sp>
        <p:nvSpPr>
          <p:cNvPr id="3" name="object 3"/>
          <p:cNvSpPr txBox="1"/>
          <p:nvPr/>
        </p:nvSpPr>
        <p:spPr>
          <a:xfrm>
            <a:off x="570483" y="699647"/>
            <a:ext cx="5915025" cy="1266825"/>
          </a:xfrm>
          <a:prstGeom prst="rect">
            <a:avLst/>
          </a:prstGeom>
        </p:spPr>
        <p:txBody>
          <a:bodyPr vert="horz" wrap="square" lIns="0" tIns="0" rIns="0" bIns="0" rtlCol="0">
            <a:spAutoFit/>
          </a:bodyPr>
          <a:lstStyle/>
          <a:p>
            <a:pPr marL="12700" marR="355600">
              <a:lnSpc>
                <a:spcPts val="1230"/>
              </a:lnSpc>
            </a:pPr>
            <a:r>
              <a:rPr sz="1050" spc="-10" dirty="0">
                <a:latin typeface="Arial"/>
                <a:cs typeface="Arial"/>
              </a:rPr>
              <a:t>Why </a:t>
            </a:r>
            <a:r>
              <a:rPr sz="1050" spc="-5" dirty="0">
                <a:latin typeface="Arial"/>
                <a:cs typeface="Arial"/>
              </a:rPr>
              <a:t>is it much more expensive to insert an element at the beginning of an array list than at the  beginning of a linked</a:t>
            </a:r>
            <a:r>
              <a:rPr sz="1050" spc="-75" dirty="0">
                <a:latin typeface="Arial"/>
                <a:cs typeface="Arial"/>
              </a:rPr>
              <a:t> </a:t>
            </a:r>
            <a:r>
              <a:rPr sz="1050" spc="-5" dirty="0">
                <a:latin typeface="Arial"/>
                <a:cs typeface="Arial"/>
              </a:rPr>
              <a:t>list?</a:t>
            </a:r>
            <a:endParaRPr sz="1050" dirty="0">
              <a:latin typeface="Arial"/>
              <a:cs typeface="Arial"/>
            </a:endParaRPr>
          </a:p>
          <a:p>
            <a:pPr marL="250825" marR="5080">
              <a:lnSpc>
                <a:spcPct val="115399"/>
              </a:lnSpc>
              <a:spcBef>
                <a:spcPts val="450"/>
              </a:spcBef>
            </a:pPr>
            <a:r>
              <a:rPr sz="1250" b="1" dirty="0">
                <a:latin typeface="Arial"/>
                <a:cs typeface="Arial"/>
              </a:rPr>
              <a:t>Answer: </a:t>
            </a:r>
            <a:r>
              <a:rPr sz="1250" dirty="0">
                <a:latin typeface="Arial"/>
                <a:cs typeface="Arial"/>
              </a:rPr>
              <a:t>In a linked list, one merely updates references to the first and second  node––a constant cost that is independent of the number of elements that  follow. In an array list of size </a:t>
            </a:r>
            <a:r>
              <a:rPr sz="1250" i="1" spc="-5" dirty="0">
                <a:latin typeface="Arial"/>
                <a:cs typeface="Arial"/>
              </a:rPr>
              <a:t>n</a:t>
            </a:r>
            <a:r>
              <a:rPr sz="1250" spc="-5" dirty="0">
                <a:latin typeface="Arial"/>
                <a:cs typeface="Arial"/>
              </a:rPr>
              <a:t>, </a:t>
            </a:r>
            <a:r>
              <a:rPr sz="1250" dirty="0">
                <a:latin typeface="Arial"/>
                <a:cs typeface="Arial"/>
              </a:rPr>
              <a:t>inserting an element at the beginning requires</a:t>
            </a:r>
            <a:r>
              <a:rPr sz="1250" spc="-90" dirty="0">
                <a:latin typeface="Arial"/>
                <a:cs typeface="Arial"/>
              </a:rPr>
              <a:t> </a:t>
            </a:r>
            <a:r>
              <a:rPr sz="1250" dirty="0">
                <a:latin typeface="Arial"/>
                <a:cs typeface="Arial"/>
              </a:rPr>
              <a:t>us  to move all </a:t>
            </a:r>
            <a:r>
              <a:rPr sz="1250" i="1" dirty="0">
                <a:latin typeface="Arial"/>
                <a:cs typeface="Arial"/>
              </a:rPr>
              <a:t>n</a:t>
            </a:r>
            <a:r>
              <a:rPr sz="1250" i="1" spc="-105" dirty="0">
                <a:latin typeface="Arial"/>
                <a:cs typeface="Arial"/>
              </a:rPr>
              <a:t> </a:t>
            </a:r>
            <a:r>
              <a:rPr sz="1250" dirty="0">
                <a:latin typeface="Arial"/>
                <a:cs typeface="Arial"/>
              </a:rPr>
              <a:t>elements.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16.10</a:t>
            </a:r>
          </a:p>
        </p:txBody>
      </p:sp>
      <p:sp>
        <p:nvSpPr>
          <p:cNvPr id="3" name="object 3"/>
          <p:cNvSpPr txBox="1"/>
          <p:nvPr/>
        </p:nvSpPr>
        <p:spPr>
          <a:xfrm>
            <a:off x="570483" y="691337"/>
            <a:ext cx="5895975" cy="679450"/>
          </a:xfrm>
          <a:prstGeom prst="rect">
            <a:avLst/>
          </a:prstGeom>
        </p:spPr>
        <p:txBody>
          <a:bodyPr vert="horz" wrap="square" lIns="0" tIns="0" rIns="0" bIns="0" rtlCol="0">
            <a:spAutoFit/>
          </a:bodyPr>
          <a:lstStyle/>
          <a:p>
            <a:pPr marL="12700">
              <a:lnSpc>
                <a:spcPct val="100000"/>
              </a:lnSpc>
            </a:pPr>
            <a:r>
              <a:rPr sz="1050" spc="-5" dirty="0">
                <a:latin typeface="Arial"/>
                <a:cs typeface="Arial"/>
              </a:rPr>
              <a:t>What is the efficiency of adding an element exactly in the middle of a linked list? An array</a:t>
            </a:r>
            <a:r>
              <a:rPr sz="1050" dirty="0">
                <a:latin typeface="Arial"/>
                <a:cs typeface="Arial"/>
              </a:rPr>
              <a:t> </a:t>
            </a:r>
            <a:r>
              <a:rPr sz="1050" spc="-5" dirty="0">
                <a:latin typeface="Arial"/>
                <a:cs typeface="Arial"/>
              </a:rPr>
              <a:t>list?</a:t>
            </a:r>
            <a:endParaRPr sz="1050" dirty="0">
              <a:latin typeface="Arial"/>
              <a:cs typeface="Arial"/>
            </a:endParaRPr>
          </a:p>
          <a:p>
            <a:pPr marL="250825" marR="5080">
              <a:lnSpc>
                <a:spcPct val="115399"/>
              </a:lnSpc>
              <a:spcBef>
                <a:spcPts val="484"/>
              </a:spcBef>
            </a:pPr>
            <a:r>
              <a:rPr sz="1250" b="1" dirty="0">
                <a:latin typeface="Arial"/>
                <a:cs typeface="Arial"/>
              </a:rPr>
              <a:t>Answer: </a:t>
            </a:r>
            <a:r>
              <a:rPr sz="1250" dirty="0">
                <a:latin typeface="Arial"/>
                <a:cs typeface="Arial"/>
              </a:rPr>
              <a:t>It is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 </a:t>
            </a:r>
            <a:r>
              <a:rPr sz="1250" dirty="0">
                <a:latin typeface="Arial"/>
                <a:cs typeface="Arial"/>
              </a:rPr>
              <a:t>in both cases. In the case of the linked list, it costs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a:t>
            </a:r>
            <a:r>
              <a:rPr sz="1250" spc="-90" dirty="0">
                <a:latin typeface="Arial"/>
                <a:cs typeface="Arial"/>
              </a:rPr>
              <a:t> </a:t>
            </a:r>
            <a:r>
              <a:rPr sz="1250" dirty="0">
                <a:latin typeface="Arial"/>
                <a:cs typeface="Arial"/>
              </a:rPr>
              <a:t>steps  to move an iterator to the</a:t>
            </a:r>
            <a:r>
              <a:rPr sz="1250" spc="-100" dirty="0">
                <a:latin typeface="Arial"/>
                <a:cs typeface="Arial"/>
              </a:rPr>
              <a:t> </a:t>
            </a:r>
            <a:r>
              <a:rPr sz="1250" dirty="0">
                <a:latin typeface="Arial"/>
                <a:cs typeface="Arial"/>
              </a:rPr>
              <a:t>middle.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16.11</a:t>
            </a:r>
          </a:p>
        </p:txBody>
      </p:sp>
      <p:sp>
        <p:nvSpPr>
          <p:cNvPr id="3" name="object 3"/>
          <p:cNvSpPr txBox="1"/>
          <p:nvPr/>
        </p:nvSpPr>
        <p:spPr>
          <a:xfrm>
            <a:off x="570483" y="698520"/>
            <a:ext cx="6028055" cy="826769"/>
          </a:xfrm>
          <a:prstGeom prst="rect">
            <a:avLst/>
          </a:prstGeom>
        </p:spPr>
        <p:txBody>
          <a:bodyPr vert="horz" wrap="square" lIns="0" tIns="0" rIns="0" bIns="0" rtlCol="0">
            <a:spAutoFit/>
          </a:bodyPr>
          <a:lstStyle/>
          <a:p>
            <a:pPr marL="12700" marR="5080">
              <a:lnSpc>
                <a:spcPts val="1230"/>
              </a:lnSpc>
            </a:pPr>
            <a:r>
              <a:rPr sz="1050" spc="-5" dirty="0">
                <a:latin typeface="Arial"/>
                <a:cs typeface="Arial"/>
              </a:rPr>
              <a:t>Suppose </a:t>
            </a:r>
            <a:r>
              <a:rPr sz="1050" spc="-10" dirty="0">
                <a:latin typeface="Arial"/>
                <a:cs typeface="Arial"/>
              </a:rPr>
              <a:t>we </a:t>
            </a:r>
            <a:r>
              <a:rPr sz="1050" spc="-5" dirty="0">
                <a:latin typeface="Arial"/>
                <a:cs typeface="Arial"/>
              </a:rPr>
              <a:t>insert an element at the beginning of an array list, and the internal array must be grown to  hold the new element. What is the efficiency of the add operation in this</a:t>
            </a:r>
            <a:r>
              <a:rPr sz="1050" spc="-15" dirty="0">
                <a:latin typeface="Arial"/>
                <a:cs typeface="Arial"/>
              </a:rPr>
              <a:t> </a:t>
            </a:r>
            <a:r>
              <a:rPr sz="1050" spc="-5" dirty="0">
                <a:latin typeface="Arial"/>
                <a:cs typeface="Arial"/>
              </a:rPr>
              <a:t>situation?</a:t>
            </a:r>
            <a:endParaRPr sz="1050" dirty="0">
              <a:latin typeface="Arial"/>
              <a:cs typeface="Arial"/>
            </a:endParaRPr>
          </a:p>
          <a:p>
            <a:pPr marL="250825" marR="224790">
              <a:lnSpc>
                <a:spcPct val="115399"/>
              </a:lnSpc>
              <a:spcBef>
                <a:spcPts val="450"/>
              </a:spcBef>
            </a:pPr>
            <a:r>
              <a:rPr sz="1250" b="1" dirty="0">
                <a:latin typeface="Arial"/>
                <a:cs typeface="Arial"/>
              </a:rPr>
              <a:t>Answer: </a:t>
            </a:r>
            <a:r>
              <a:rPr sz="1250" dirty="0">
                <a:latin typeface="Arial"/>
                <a:cs typeface="Arial"/>
              </a:rPr>
              <a:t>It is still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 </a:t>
            </a:r>
            <a:r>
              <a:rPr sz="1250" dirty="0">
                <a:latin typeface="Arial"/>
                <a:cs typeface="Arial"/>
              </a:rPr>
              <a:t>Reallocating the array is an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 </a:t>
            </a:r>
            <a:r>
              <a:rPr sz="1250" dirty="0">
                <a:latin typeface="Arial"/>
                <a:cs typeface="Arial"/>
              </a:rPr>
              <a:t>operation, and</a:t>
            </a:r>
            <a:r>
              <a:rPr sz="1250" spc="-75" dirty="0">
                <a:latin typeface="Arial"/>
                <a:cs typeface="Arial"/>
              </a:rPr>
              <a:t> </a:t>
            </a:r>
            <a:r>
              <a:rPr sz="1250" dirty="0">
                <a:latin typeface="Arial"/>
                <a:cs typeface="Arial"/>
              </a:rPr>
              <a:t>moving  the array elements also requires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a:t>
            </a:r>
            <a:r>
              <a:rPr sz="1250" spc="-95" dirty="0">
                <a:latin typeface="Arial"/>
                <a:cs typeface="Arial"/>
              </a:rPr>
              <a:t> </a:t>
            </a:r>
            <a:r>
              <a:rPr sz="1250" dirty="0">
                <a:latin typeface="Arial"/>
                <a:cs typeface="Arial"/>
              </a:rPr>
              <a:t>time.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16.12</a:t>
            </a:r>
          </a:p>
        </p:txBody>
      </p:sp>
      <p:sp>
        <p:nvSpPr>
          <p:cNvPr id="3" name="object 3"/>
          <p:cNvSpPr txBox="1"/>
          <p:nvPr/>
        </p:nvSpPr>
        <p:spPr>
          <a:xfrm>
            <a:off x="570483" y="698591"/>
            <a:ext cx="5874385" cy="826769"/>
          </a:xfrm>
          <a:prstGeom prst="rect">
            <a:avLst/>
          </a:prstGeom>
        </p:spPr>
        <p:txBody>
          <a:bodyPr vert="horz" wrap="square" lIns="0" tIns="0" rIns="0" bIns="0" rtlCol="0">
            <a:spAutoFit/>
          </a:bodyPr>
          <a:lstStyle/>
          <a:p>
            <a:pPr marL="12700" marR="182245">
              <a:lnSpc>
                <a:spcPts val="1230"/>
              </a:lnSpc>
            </a:pPr>
            <a:r>
              <a:rPr sz="1050" spc="-5" dirty="0">
                <a:latin typeface="Arial"/>
                <a:cs typeface="Arial"/>
              </a:rPr>
              <a:t>Using big-Oh notation, what is the cost of adding an element to an array list as the second-to-last  element?</a:t>
            </a:r>
            <a:endParaRPr sz="1050" dirty="0">
              <a:latin typeface="Arial"/>
              <a:cs typeface="Arial"/>
            </a:endParaRPr>
          </a:p>
          <a:p>
            <a:pPr marL="250825" marR="5080">
              <a:lnSpc>
                <a:spcPct val="115399"/>
              </a:lnSpc>
              <a:spcBef>
                <a:spcPts val="450"/>
              </a:spcBef>
            </a:pPr>
            <a:r>
              <a:rPr sz="1250" b="1" dirty="0">
                <a:latin typeface="Arial"/>
                <a:cs typeface="Arial"/>
              </a:rPr>
              <a:t>Answer: </a:t>
            </a:r>
            <a:r>
              <a:rPr sz="1250" i="1" dirty="0">
                <a:latin typeface="Arial"/>
                <a:cs typeface="Arial"/>
              </a:rPr>
              <a:t>O</a:t>
            </a:r>
            <a:r>
              <a:rPr sz="1250" dirty="0">
                <a:latin typeface="Arial"/>
                <a:cs typeface="Arial"/>
              </a:rPr>
              <a:t>(1)+. The cost of moving one element is </a:t>
            </a:r>
            <a:r>
              <a:rPr sz="1250" i="1" dirty="0">
                <a:latin typeface="Arial"/>
                <a:cs typeface="Arial"/>
              </a:rPr>
              <a:t>O</a:t>
            </a:r>
            <a:r>
              <a:rPr sz="1250" dirty="0">
                <a:latin typeface="Arial"/>
                <a:cs typeface="Arial"/>
              </a:rPr>
              <a:t>(1), but every so often</a:t>
            </a:r>
            <a:r>
              <a:rPr sz="1250" spc="-110" dirty="0">
                <a:latin typeface="Arial"/>
                <a:cs typeface="Arial"/>
              </a:rPr>
              <a:t> </a:t>
            </a:r>
            <a:r>
              <a:rPr sz="1250" dirty="0">
                <a:latin typeface="Arial"/>
                <a:cs typeface="Arial"/>
              </a:rPr>
              <a:t>one  has to pay for a</a:t>
            </a:r>
            <a:r>
              <a:rPr sz="1250" spc="-100" dirty="0">
                <a:latin typeface="Arial"/>
                <a:cs typeface="Arial"/>
              </a:rPr>
              <a:t> </a:t>
            </a:r>
            <a:r>
              <a:rPr sz="1250" dirty="0">
                <a:latin typeface="Arial"/>
                <a:cs typeface="Arial"/>
              </a:rPr>
              <a:t>reallocation.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0" dirty="0"/>
              <a:t>Implementing </a:t>
            </a:r>
            <a:r>
              <a:rPr spc="105" dirty="0"/>
              <a:t>Stacks </a:t>
            </a:r>
            <a:r>
              <a:rPr spc="120" dirty="0"/>
              <a:t>and</a:t>
            </a:r>
            <a:r>
              <a:rPr spc="-150" dirty="0"/>
              <a:t> </a:t>
            </a:r>
            <a:r>
              <a:rPr spc="120" dirty="0"/>
              <a:t>Queues</a:t>
            </a:r>
          </a:p>
        </p:txBody>
      </p:sp>
      <p:sp>
        <p:nvSpPr>
          <p:cNvPr id="3" name="object 3"/>
          <p:cNvSpPr/>
          <p:nvPr/>
        </p:nvSpPr>
        <p:spPr>
          <a:xfrm>
            <a:off x="682467" y="820071"/>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075372"/>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337764"/>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p:nvPr/>
        </p:nvSpPr>
        <p:spPr>
          <a:xfrm>
            <a:off x="682467" y="1593064"/>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7" name="object 7"/>
          <p:cNvSpPr txBox="1"/>
          <p:nvPr/>
        </p:nvSpPr>
        <p:spPr>
          <a:xfrm>
            <a:off x="808720" y="642660"/>
            <a:ext cx="3178175" cy="1045844"/>
          </a:xfrm>
          <a:prstGeom prst="rect">
            <a:avLst/>
          </a:prstGeom>
        </p:spPr>
        <p:txBody>
          <a:bodyPr vert="horz" wrap="square" lIns="0" tIns="0" rIns="0" bIns="0" rtlCol="0">
            <a:spAutoFit/>
          </a:bodyPr>
          <a:lstStyle/>
          <a:p>
            <a:pPr marL="12700" marR="101600">
              <a:lnSpc>
                <a:spcPct val="134000"/>
              </a:lnSpc>
            </a:pPr>
            <a:r>
              <a:rPr sz="1250" dirty="0">
                <a:latin typeface="Arial"/>
                <a:cs typeface="Arial"/>
              </a:rPr>
              <a:t>Stacks and queues are abstract data</a:t>
            </a:r>
            <a:r>
              <a:rPr sz="1250" spc="-105" dirty="0">
                <a:latin typeface="Arial"/>
                <a:cs typeface="Arial"/>
              </a:rPr>
              <a:t> </a:t>
            </a:r>
            <a:r>
              <a:rPr sz="1250" dirty="0">
                <a:latin typeface="Arial"/>
                <a:cs typeface="Arial"/>
              </a:rPr>
              <a:t>types.  We specify how operations must</a:t>
            </a:r>
            <a:r>
              <a:rPr sz="1250" spc="-105" dirty="0">
                <a:latin typeface="Arial"/>
                <a:cs typeface="Arial"/>
              </a:rPr>
              <a:t> </a:t>
            </a:r>
            <a:r>
              <a:rPr sz="1250" dirty="0">
                <a:latin typeface="Arial"/>
                <a:cs typeface="Arial"/>
              </a:rPr>
              <a:t>behave.</a:t>
            </a:r>
            <a:endParaRPr sz="1250">
              <a:latin typeface="Arial"/>
              <a:cs typeface="Arial"/>
            </a:endParaRPr>
          </a:p>
          <a:p>
            <a:pPr marL="12700">
              <a:lnSpc>
                <a:spcPct val="100000"/>
              </a:lnSpc>
              <a:spcBef>
                <a:spcPts val="565"/>
              </a:spcBef>
            </a:pPr>
            <a:r>
              <a:rPr sz="1250" dirty="0">
                <a:latin typeface="Arial"/>
                <a:cs typeface="Arial"/>
              </a:rPr>
              <a:t>We do not specify the</a:t>
            </a:r>
            <a:r>
              <a:rPr sz="1250" spc="-100" dirty="0">
                <a:latin typeface="Arial"/>
                <a:cs typeface="Arial"/>
              </a:rPr>
              <a:t> </a:t>
            </a:r>
            <a:r>
              <a:rPr sz="1250" dirty="0">
                <a:latin typeface="Arial"/>
                <a:cs typeface="Arial"/>
              </a:rPr>
              <a:t>implementation.</a:t>
            </a:r>
            <a:endParaRPr sz="1250">
              <a:latin typeface="Arial"/>
              <a:cs typeface="Arial"/>
            </a:endParaRPr>
          </a:p>
          <a:p>
            <a:pPr marL="12700">
              <a:lnSpc>
                <a:spcPct val="100000"/>
              </a:lnSpc>
              <a:spcBef>
                <a:spcPts val="509"/>
              </a:spcBef>
            </a:pPr>
            <a:r>
              <a:rPr sz="1250" dirty="0">
                <a:latin typeface="Arial"/>
                <a:cs typeface="Arial"/>
              </a:rPr>
              <a:t>Many different implementations are</a:t>
            </a:r>
            <a:r>
              <a:rPr sz="1250" spc="-100" dirty="0">
                <a:latin typeface="Arial"/>
                <a:cs typeface="Arial"/>
              </a:rPr>
              <a:t> </a:t>
            </a:r>
            <a:r>
              <a:rPr sz="1250" dirty="0">
                <a:latin typeface="Arial"/>
                <a:cs typeface="Arial"/>
              </a:rPr>
              <a:t>possible.</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Stacks </a:t>
            </a:r>
            <a:r>
              <a:rPr spc="165" dirty="0"/>
              <a:t>as </a:t>
            </a:r>
            <a:r>
              <a:rPr spc="90" dirty="0"/>
              <a:t>Linked</a:t>
            </a:r>
            <a:r>
              <a:rPr spc="-200" dirty="0"/>
              <a:t> </a:t>
            </a:r>
            <a:r>
              <a:rPr spc="114" dirty="0"/>
              <a:t>Lists</a:t>
            </a:r>
          </a:p>
        </p:txBody>
      </p:sp>
      <p:sp>
        <p:nvSpPr>
          <p:cNvPr id="3" name="object 3"/>
          <p:cNvSpPr/>
          <p:nvPr/>
        </p:nvSpPr>
        <p:spPr>
          <a:xfrm>
            <a:off x="682467" y="820142"/>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075442"/>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55767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p:nvPr/>
        </p:nvSpPr>
        <p:spPr>
          <a:xfrm>
            <a:off x="682467" y="1820069"/>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7" name="object 7"/>
          <p:cNvSpPr txBox="1"/>
          <p:nvPr/>
        </p:nvSpPr>
        <p:spPr>
          <a:xfrm>
            <a:off x="808720" y="707501"/>
            <a:ext cx="5598160" cy="1435100"/>
          </a:xfrm>
          <a:prstGeom prst="rect">
            <a:avLst/>
          </a:prstGeom>
        </p:spPr>
        <p:txBody>
          <a:bodyPr vert="horz" wrap="square" lIns="0" tIns="0" rIns="0" bIns="0" rtlCol="0">
            <a:spAutoFit/>
          </a:bodyPr>
          <a:lstStyle/>
          <a:p>
            <a:pPr marL="12700">
              <a:lnSpc>
                <a:spcPct val="100000"/>
              </a:lnSpc>
            </a:pPr>
            <a:r>
              <a:rPr sz="1250" dirty="0">
                <a:latin typeface="Arial"/>
                <a:cs typeface="Arial"/>
              </a:rPr>
              <a:t>A stack can be implemented as a sequence of</a:t>
            </a:r>
            <a:r>
              <a:rPr sz="1250" spc="-105" dirty="0">
                <a:latin typeface="Arial"/>
                <a:cs typeface="Arial"/>
              </a:rPr>
              <a:t> </a:t>
            </a:r>
            <a:r>
              <a:rPr sz="1250" dirty="0">
                <a:latin typeface="Arial"/>
                <a:cs typeface="Arial"/>
              </a:rPr>
              <a:t>nodes.</a:t>
            </a:r>
          </a:p>
          <a:p>
            <a:pPr marL="12700" marR="5080">
              <a:lnSpc>
                <a:spcPct val="115399"/>
              </a:lnSpc>
              <a:spcBef>
                <a:spcPts val="280"/>
              </a:spcBef>
            </a:pPr>
            <a:r>
              <a:rPr sz="1250" dirty="0">
                <a:latin typeface="Arial"/>
                <a:cs typeface="Arial"/>
              </a:rPr>
              <a:t>New elements are “pushed” to one end of the sequence, and they are</a:t>
            </a:r>
            <a:r>
              <a:rPr sz="1250" spc="-100" dirty="0">
                <a:latin typeface="Arial"/>
                <a:cs typeface="Arial"/>
              </a:rPr>
              <a:t> </a:t>
            </a:r>
            <a:r>
              <a:rPr sz="1250" dirty="0">
                <a:latin typeface="Arial"/>
                <a:cs typeface="Arial"/>
              </a:rPr>
              <a:t>“popped”  from the same</a:t>
            </a:r>
            <a:r>
              <a:rPr sz="1250" spc="-100" dirty="0">
                <a:latin typeface="Arial"/>
                <a:cs typeface="Arial"/>
              </a:rPr>
              <a:t> </a:t>
            </a:r>
            <a:r>
              <a:rPr sz="1250" dirty="0">
                <a:latin typeface="Arial"/>
                <a:cs typeface="Arial"/>
              </a:rPr>
              <a:t>end.</a:t>
            </a:r>
          </a:p>
          <a:p>
            <a:pPr marL="12700">
              <a:lnSpc>
                <a:spcPct val="100000"/>
              </a:lnSpc>
              <a:spcBef>
                <a:spcPts val="565"/>
              </a:spcBef>
            </a:pPr>
            <a:r>
              <a:rPr sz="1250" dirty="0">
                <a:latin typeface="Arial"/>
                <a:cs typeface="Arial"/>
              </a:rPr>
              <a:t>Push and pop from the least expensive end - the</a:t>
            </a:r>
            <a:r>
              <a:rPr sz="1250" spc="-110" dirty="0">
                <a:latin typeface="Arial"/>
                <a:cs typeface="Arial"/>
              </a:rPr>
              <a:t> </a:t>
            </a:r>
            <a:r>
              <a:rPr sz="1250" dirty="0">
                <a:latin typeface="Arial"/>
                <a:cs typeface="Arial"/>
              </a:rPr>
              <a:t>front.</a:t>
            </a:r>
          </a:p>
          <a:p>
            <a:pPr marL="12700">
              <a:lnSpc>
                <a:spcPct val="100000"/>
              </a:lnSpc>
              <a:spcBef>
                <a:spcPts val="565"/>
              </a:spcBef>
            </a:pPr>
            <a:r>
              <a:rPr sz="1250" dirty="0">
                <a:latin typeface="Arial"/>
                <a:cs typeface="Arial"/>
              </a:rPr>
              <a:t>The</a:t>
            </a:r>
            <a:r>
              <a:rPr sz="1250" spc="-15" dirty="0">
                <a:latin typeface="Arial"/>
                <a:cs typeface="Arial"/>
              </a:rPr>
              <a:t> </a:t>
            </a:r>
            <a:r>
              <a:rPr sz="1250" dirty="0">
                <a:latin typeface="Courier" charset="0"/>
                <a:cs typeface="Courier" charset="0"/>
              </a:rPr>
              <a:t>push</a:t>
            </a:r>
            <a:r>
              <a:rPr sz="1250" spc="-420" dirty="0">
                <a:latin typeface="Courier" charset="0"/>
                <a:cs typeface="Courier" charset="0"/>
              </a:rPr>
              <a:t> </a:t>
            </a:r>
            <a:r>
              <a:rPr sz="1250" dirty="0">
                <a:latin typeface="Arial"/>
                <a:cs typeface="Arial"/>
              </a:rPr>
              <a:t>and</a:t>
            </a:r>
            <a:r>
              <a:rPr sz="1250" spc="-15" dirty="0">
                <a:latin typeface="Arial"/>
                <a:cs typeface="Arial"/>
              </a:rPr>
              <a:t> </a:t>
            </a:r>
            <a:r>
              <a:rPr sz="1250" dirty="0">
                <a:latin typeface="Courier" charset="0"/>
                <a:cs typeface="Courier" charset="0"/>
              </a:rPr>
              <a:t>pop</a:t>
            </a:r>
            <a:r>
              <a:rPr sz="1250" spc="-420" dirty="0">
                <a:latin typeface="Courier" charset="0"/>
                <a:cs typeface="Courier" charset="0"/>
              </a:rPr>
              <a:t> </a:t>
            </a:r>
            <a:r>
              <a:rPr sz="1250" dirty="0">
                <a:latin typeface="Arial"/>
                <a:cs typeface="Arial"/>
              </a:rPr>
              <a:t>operations</a:t>
            </a:r>
            <a:r>
              <a:rPr sz="1250" spc="-10" dirty="0">
                <a:latin typeface="Arial"/>
                <a:cs typeface="Arial"/>
              </a:rPr>
              <a:t> </a:t>
            </a:r>
            <a:r>
              <a:rPr sz="1250" dirty="0">
                <a:latin typeface="Arial"/>
                <a:cs typeface="Arial"/>
              </a:rPr>
              <a:t>are</a:t>
            </a:r>
            <a:r>
              <a:rPr sz="1250" spc="-10" dirty="0">
                <a:latin typeface="Arial"/>
                <a:cs typeface="Arial"/>
              </a:rPr>
              <a:t> </a:t>
            </a:r>
            <a:r>
              <a:rPr sz="1250" dirty="0">
                <a:latin typeface="Arial"/>
                <a:cs typeface="Arial"/>
              </a:rPr>
              <a:t>identical</a:t>
            </a:r>
            <a:r>
              <a:rPr sz="1250" spc="-10" dirty="0">
                <a:latin typeface="Arial"/>
                <a:cs typeface="Arial"/>
              </a:rPr>
              <a:t> </a:t>
            </a:r>
            <a:r>
              <a:rPr sz="1250" dirty="0">
                <a:latin typeface="Arial"/>
                <a:cs typeface="Arial"/>
              </a:rPr>
              <a:t>to</a:t>
            </a:r>
            <a:r>
              <a:rPr sz="1250" spc="-10" dirty="0">
                <a:latin typeface="Arial"/>
                <a:cs typeface="Arial"/>
              </a:rPr>
              <a:t> </a:t>
            </a:r>
            <a:r>
              <a:rPr sz="1250" dirty="0">
                <a:latin typeface="Arial"/>
                <a:cs typeface="Arial"/>
              </a:rPr>
              <a:t>the</a:t>
            </a:r>
            <a:r>
              <a:rPr sz="1250" spc="-15" dirty="0">
                <a:latin typeface="Arial"/>
                <a:cs typeface="Arial"/>
              </a:rPr>
              <a:t> </a:t>
            </a:r>
            <a:r>
              <a:rPr sz="1250" dirty="0">
                <a:latin typeface="Courier" charset="0"/>
                <a:cs typeface="Courier" charset="0"/>
              </a:rPr>
              <a:t>addFirst</a:t>
            </a:r>
            <a:r>
              <a:rPr sz="1250" spc="-420" dirty="0">
                <a:latin typeface="Courier" charset="0"/>
                <a:cs typeface="Courier" charset="0"/>
              </a:rPr>
              <a:t> </a:t>
            </a:r>
            <a:r>
              <a:rPr sz="1250" dirty="0">
                <a:latin typeface="Arial"/>
                <a:cs typeface="Arial"/>
              </a:rPr>
              <a:t>and</a:t>
            </a:r>
          </a:p>
          <a:p>
            <a:pPr marL="12700">
              <a:lnSpc>
                <a:spcPct val="100000"/>
              </a:lnSpc>
              <a:spcBef>
                <a:spcPts val="285"/>
              </a:spcBef>
            </a:pPr>
            <a:r>
              <a:rPr sz="1250" dirty="0">
                <a:latin typeface="Courier" charset="0"/>
                <a:cs typeface="Courier" charset="0"/>
              </a:rPr>
              <a:t>removeFirst</a:t>
            </a:r>
            <a:r>
              <a:rPr sz="1250" spc="-515" dirty="0">
                <a:latin typeface="Courier" charset="0"/>
                <a:cs typeface="Courier" charset="0"/>
              </a:rPr>
              <a:t> </a:t>
            </a:r>
            <a:r>
              <a:rPr sz="1250" dirty="0">
                <a:latin typeface="Arial"/>
                <a:cs typeface="Arial"/>
              </a:rPr>
              <a:t>operations of the linked list.</a:t>
            </a: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Stacks </a:t>
            </a:r>
            <a:r>
              <a:rPr spc="165" dirty="0"/>
              <a:t>as </a:t>
            </a:r>
            <a:r>
              <a:rPr spc="90" dirty="0"/>
              <a:t>Linked</a:t>
            </a:r>
            <a:r>
              <a:rPr spc="-200" dirty="0"/>
              <a:t> </a:t>
            </a:r>
            <a:r>
              <a:rPr spc="114" dirty="0"/>
              <a:t>Lists</a:t>
            </a:r>
          </a:p>
        </p:txBody>
      </p:sp>
      <p:sp>
        <p:nvSpPr>
          <p:cNvPr id="3" name="object 3"/>
          <p:cNvSpPr/>
          <p:nvPr/>
        </p:nvSpPr>
        <p:spPr>
          <a:xfrm>
            <a:off x="824331" y="717943"/>
            <a:ext cx="4964430" cy="317723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67504" y="4003933"/>
            <a:ext cx="4687570" cy="208279"/>
          </a:xfrm>
          <a:prstGeom prst="rect">
            <a:avLst/>
          </a:prstGeom>
        </p:spPr>
        <p:txBody>
          <a:bodyPr vert="horz" wrap="square" lIns="0" tIns="0" rIns="0" bIns="0" rtlCol="0">
            <a:spAutoFit/>
          </a:bodyPr>
          <a:lstStyle/>
          <a:p>
            <a:pPr marL="12700">
              <a:lnSpc>
                <a:spcPct val="100000"/>
              </a:lnSpc>
            </a:pPr>
            <a:r>
              <a:rPr sz="1250" b="1" dirty="0">
                <a:latin typeface="Arial"/>
                <a:cs typeface="Arial"/>
              </a:rPr>
              <a:t>Figure 10 </a:t>
            </a:r>
            <a:r>
              <a:rPr sz="1250" dirty="0">
                <a:latin typeface="Arial"/>
                <a:cs typeface="Arial"/>
              </a:rPr>
              <a:t>Push and Pop for a Stack Implemented as a Linked</a:t>
            </a:r>
            <a:r>
              <a:rPr sz="1250" spc="-105" dirty="0">
                <a:latin typeface="Arial"/>
                <a:cs typeface="Arial"/>
              </a:rPr>
              <a:t> </a:t>
            </a:r>
            <a:r>
              <a:rPr sz="1250" dirty="0">
                <a:latin typeface="Arial"/>
                <a:cs typeface="Arial"/>
              </a:rPr>
              <a:t>List</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29" dirty="0"/>
              <a:t>s</a:t>
            </a:r>
            <a:r>
              <a:rPr spc="25" dirty="0"/>
              <a:t>e</a:t>
            </a:r>
            <a:r>
              <a:rPr spc="40" dirty="0"/>
              <a:t>c</a:t>
            </a:r>
            <a:r>
              <a:rPr spc="20" dirty="0"/>
              <a:t>t</a:t>
            </a:r>
            <a:r>
              <a:rPr spc="50" dirty="0"/>
              <a:t>i</a:t>
            </a:r>
            <a:r>
              <a:rPr spc="130" dirty="0"/>
              <a:t>o</a:t>
            </a:r>
            <a:r>
              <a:rPr spc="120" dirty="0"/>
              <a:t>n</a:t>
            </a:r>
            <a:r>
              <a:rPr spc="-135" dirty="0"/>
              <a:t>_</a:t>
            </a:r>
            <a:r>
              <a:rPr spc="95" dirty="0"/>
              <a:t>3</a:t>
            </a:r>
            <a:r>
              <a:rPr spc="-135" dirty="0"/>
              <a:t>_</a:t>
            </a:r>
            <a:r>
              <a:rPr spc="95" dirty="0"/>
              <a:t>1</a:t>
            </a:r>
            <a:r>
              <a:rPr spc="260" dirty="0"/>
              <a:t>/</a:t>
            </a:r>
            <a:r>
              <a:rPr spc="55" dirty="0">
                <a:solidFill>
                  <a:srgbClr val="000080"/>
                </a:solidFill>
                <a:hlinkClick r:id="rId2"/>
              </a:rPr>
              <a:t>L</a:t>
            </a:r>
            <a:r>
              <a:rPr spc="50" dirty="0">
                <a:solidFill>
                  <a:srgbClr val="000080"/>
                </a:solidFill>
                <a:hlinkClick r:id="rId2"/>
              </a:rPr>
              <a:t>i</a:t>
            </a:r>
            <a:r>
              <a:rPr spc="120" dirty="0">
                <a:solidFill>
                  <a:srgbClr val="000080"/>
                </a:solidFill>
                <a:hlinkClick r:id="rId2"/>
              </a:rPr>
              <a:t>n</a:t>
            </a:r>
            <a:r>
              <a:rPr spc="150" dirty="0">
                <a:solidFill>
                  <a:srgbClr val="000080"/>
                </a:solidFill>
                <a:hlinkClick r:id="rId2"/>
              </a:rPr>
              <a:t>k</a:t>
            </a:r>
            <a:r>
              <a:rPr spc="25" dirty="0">
                <a:solidFill>
                  <a:srgbClr val="000080"/>
                </a:solidFill>
                <a:hlinkClick r:id="rId2"/>
              </a:rPr>
              <a:t>e</a:t>
            </a:r>
            <a:r>
              <a:rPr spc="145" dirty="0">
                <a:solidFill>
                  <a:srgbClr val="000080"/>
                </a:solidFill>
                <a:hlinkClick r:id="rId2"/>
              </a:rPr>
              <a:t>d</a:t>
            </a:r>
            <a:r>
              <a:rPr spc="55" dirty="0">
                <a:solidFill>
                  <a:srgbClr val="000080"/>
                </a:solidFill>
                <a:hlinkClick r:id="rId2"/>
              </a:rPr>
              <a:t>L</a:t>
            </a:r>
            <a:r>
              <a:rPr spc="50" dirty="0">
                <a:solidFill>
                  <a:srgbClr val="000080"/>
                </a:solidFill>
                <a:hlinkClick r:id="rId2"/>
              </a:rPr>
              <a:t>i</a:t>
            </a:r>
            <a:r>
              <a:rPr spc="229" dirty="0">
                <a:solidFill>
                  <a:srgbClr val="000080"/>
                </a:solidFill>
                <a:hlinkClick r:id="rId2"/>
              </a:rPr>
              <a:t>s</a:t>
            </a:r>
            <a:r>
              <a:rPr spc="20" dirty="0">
                <a:solidFill>
                  <a:srgbClr val="000080"/>
                </a:solidFill>
                <a:hlinkClick r:id="rId2"/>
              </a:rPr>
              <a:t>t</a:t>
            </a:r>
            <a:r>
              <a:rPr spc="105" dirty="0">
                <a:solidFill>
                  <a:srgbClr val="000080"/>
                </a:solidFill>
                <a:hlinkClick r:id="rId2"/>
              </a:rPr>
              <a:t>S</a:t>
            </a:r>
            <a:r>
              <a:rPr spc="20" dirty="0">
                <a:solidFill>
                  <a:srgbClr val="000080"/>
                </a:solidFill>
                <a:hlinkClick r:id="rId2"/>
              </a:rPr>
              <a:t>t</a:t>
            </a:r>
            <a:r>
              <a:rPr spc="100" dirty="0">
                <a:solidFill>
                  <a:srgbClr val="000080"/>
                </a:solidFill>
                <a:hlinkClick r:id="rId2"/>
              </a:rPr>
              <a:t>a</a:t>
            </a:r>
            <a:r>
              <a:rPr spc="40" dirty="0">
                <a:solidFill>
                  <a:srgbClr val="000080"/>
                </a:solidFill>
                <a:hlinkClick r:id="rId2"/>
              </a:rPr>
              <a:t>c</a:t>
            </a:r>
            <a:r>
              <a:rPr spc="150" dirty="0">
                <a:solidFill>
                  <a:srgbClr val="000080"/>
                </a:solidFill>
                <a:hlinkClick r:id="rId2"/>
              </a:rPr>
              <a:t>k</a:t>
            </a:r>
            <a:r>
              <a:rPr spc="-195" dirty="0">
                <a:solidFill>
                  <a:srgbClr val="000080"/>
                </a:solidFill>
                <a:hlinkClick r:id="rId2"/>
              </a:rPr>
              <a:t>.</a:t>
            </a:r>
            <a:r>
              <a:rPr spc="-50" dirty="0">
                <a:solidFill>
                  <a:srgbClr val="000080"/>
                </a:solidFill>
                <a:hlinkClick r:id="rId2"/>
              </a:rPr>
              <a:t>j</a:t>
            </a:r>
            <a:r>
              <a:rPr spc="100" dirty="0">
                <a:solidFill>
                  <a:srgbClr val="000080"/>
                </a:solidFill>
                <a:hlinkClick r:id="rId2"/>
              </a:rPr>
              <a:t>a</a:t>
            </a:r>
            <a:r>
              <a:rPr spc="114" dirty="0">
                <a:solidFill>
                  <a:srgbClr val="000080"/>
                </a:solidFill>
                <a:hlinkClick r:id="rId2"/>
              </a:rPr>
              <a:t>v</a:t>
            </a:r>
            <a:r>
              <a:rPr spc="100" dirty="0">
                <a:solidFill>
                  <a:srgbClr val="000080"/>
                </a:solidFill>
                <a:hlinkClick r:id="rId2"/>
              </a:rPr>
              <a:t>a</a:t>
            </a:r>
          </a:p>
        </p:txBody>
      </p:sp>
      <p:sp>
        <p:nvSpPr>
          <p:cNvPr id="3" name="object 3"/>
          <p:cNvSpPr txBox="1"/>
          <p:nvPr/>
        </p:nvSpPr>
        <p:spPr>
          <a:xfrm>
            <a:off x="1069689" y="1763718"/>
            <a:ext cx="1414145" cy="791210"/>
          </a:xfrm>
          <a:prstGeom prst="rect">
            <a:avLst/>
          </a:prstGeom>
        </p:spPr>
        <p:txBody>
          <a:bodyPr vert="horz" wrap="square" lIns="0" tIns="0" rIns="0" bIns="0" rtlCol="0">
            <a:spAutoFit/>
          </a:bodyPr>
          <a:lstStyle/>
          <a:p>
            <a:pPr marL="12700">
              <a:lnSpc>
                <a:spcPts val="825"/>
              </a:lnSpc>
            </a:pPr>
            <a:r>
              <a:rPr sz="700" spc="15" dirty="0">
                <a:latin typeface="Courier New"/>
                <a:cs typeface="Courier New"/>
              </a:rPr>
              <a:t>/**</a:t>
            </a:r>
            <a:endParaRPr sz="700">
              <a:latin typeface="Courier New"/>
              <a:cs typeface="Courier New"/>
            </a:endParaRPr>
          </a:p>
          <a:p>
            <a:pPr marL="178435">
              <a:lnSpc>
                <a:spcPts val="1065"/>
              </a:lnSpc>
            </a:pPr>
            <a:r>
              <a:rPr sz="900" spc="-5" dirty="0">
                <a:solidFill>
                  <a:srgbClr val="0073FF"/>
                </a:solidFill>
                <a:latin typeface="Times New Roman"/>
                <a:cs typeface="Times New Roman"/>
              </a:rPr>
              <a:t>Constructs an empty</a:t>
            </a:r>
            <a:r>
              <a:rPr sz="900" spc="-60" dirty="0">
                <a:solidFill>
                  <a:srgbClr val="0073FF"/>
                </a:solidFill>
                <a:latin typeface="Times New Roman"/>
                <a:cs typeface="Times New Roman"/>
              </a:rPr>
              <a:t> </a:t>
            </a:r>
            <a:r>
              <a:rPr sz="900" spc="-5" dirty="0">
                <a:solidFill>
                  <a:srgbClr val="0073FF"/>
                </a:solidFill>
                <a:latin typeface="Times New Roman"/>
                <a:cs typeface="Times New Roman"/>
              </a:rPr>
              <a:t>stack.</a:t>
            </a:r>
            <a:endParaRPr sz="900">
              <a:latin typeface="Times New Roman"/>
              <a:cs typeface="Times New Roman"/>
            </a:endParaRPr>
          </a:p>
          <a:p>
            <a:pPr marL="12700">
              <a:lnSpc>
                <a:spcPts val="840"/>
              </a:lnSpc>
              <a:spcBef>
                <a:spcPts val="10"/>
              </a:spcBef>
            </a:pPr>
            <a:r>
              <a:rPr sz="700" spc="15" dirty="0">
                <a:latin typeface="Courier New"/>
                <a:cs typeface="Courier New"/>
              </a:rPr>
              <a:t>*/</a:t>
            </a:r>
            <a:endParaRPr sz="700">
              <a:latin typeface="Courier New"/>
              <a:cs typeface="Courier New"/>
            </a:endParaRPr>
          </a:p>
          <a:p>
            <a:pPr marL="12700">
              <a:lnSpc>
                <a:spcPts val="840"/>
              </a:lnSpc>
            </a:pPr>
            <a:r>
              <a:rPr sz="700" spc="15" dirty="0">
                <a:solidFill>
                  <a:srgbClr val="CC0066"/>
                </a:solidFill>
                <a:latin typeface="Courier New"/>
                <a:cs typeface="Courier New"/>
              </a:rPr>
              <a:t>public</a:t>
            </a:r>
            <a:r>
              <a:rPr sz="700" spc="-75" dirty="0">
                <a:solidFill>
                  <a:srgbClr val="CC0066"/>
                </a:solidFill>
                <a:latin typeface="Courier New"/>
                <a:cs typeface="Courier New"/>
              </a:rPr>
              <a:t> </a:t>
            </a:r>
            <a:r>
              <a:rPr sz="700" spc="15" dirty="0">
                <a:latin typeface="Courier New"/>
                <a:cs typeface="Courier New"/>
              </a:rPr>
              <a:t>LinkedListStack()</a:t>
            </a:r>
            <a:endParaRPr sz="700">
              <a:latin typeface="Courier New"/>
              <a:cs typeface="Courier New"/>
            </a:endParaRPr>
          </a:p>
          <a:p>
            <a:pPr marL="12700">
              <a:lnSpc>
                <a:spcPts val="840"/>
              </a:lnSpc>
            </a:pPr>
            <a:r>
              <a:rPr sz="700" spc="15" dirty="0">
                <a:latin typeface="Courier New"/>
                <a:cs typeface="Courier New"/>
              </a:rPr>
              <a:t>{</a:t>
            </a:r>
            <a:endParaRPr sz="700">
              <a:latin typeface="Courier New"/>
              <a:cs typeface="Courier New"/>
            </a:endParaRPr>
          </a:p>
          <a:p>
            <a:pPr marL="178435">
              <a:lnSpc>
                <a:spcPts val="840"/>
              </a:lnSpc>
            </a:pPr>
            <a:r>
              <a:rPr sz="700" spc="15" dirty="0">
                <a:latin typeface="Courier New"/>
                <a:cs typeface="Courier New"/>
              </a:rPr>
              <a:t>first =</a:t>
            </a:r>
            <a:r>
              <a:rPr sz="700" spc="-60" dirty="0">
                <a:latin typeface="Courier New"/>
                <a:cs typeface="Courier New"/>
              </a:rPr>
              <a:t> </a:t>
            </a:r>
            <a:r>
              <a:rPr sz="700" spc="10" dirty="0">
                <a:solidFill>
                  <a:srgbClr val="66FF18"/>
                </a:solidFill>
                <a:latin typeface="Courier New"/>
                <a:cs typeface="Courier New"/>
              </a:rPr>
              <a:t>null</a:t>
            </a:r>
            <a:r>
              <a:rPr sz="700" spc="10" dirty="0">
                <a:latin typeface="Courier New"/>
                <a:cs typeface="Courier New"/>
              </a:rPr>
              <a:t>;</a:t>
            </a:r>
            <a:endParaRPr sz="700">
              <a:latin typeface="Courier New"/>
              <a:cs typeface="Courier New"/>
            </a:endParaRPr>
          </a:p>
          <a:p>
            <a:pPr marL="12700">
              <a:lnSpc>
                <a:spcPts val="840"/>
              </a:lnSpc>
            </a:pPr>
            <a:r>
              <a:rPr sz="700" spc="15" dirty="0">
                <a:latin typeface="Courier New"/>
                <a:cs typeface="Courier New"/>
              </a:rPr>
              <a:t>}</a:t>
            </a:r>
            <a:endParaRPr sz="700">
              <a:latin typeface="Courier New"/>
              <a:cs typeface="Courier New"/>
            </a:endParaRPr>
          </a:p>
        </p:txBody>
      </p:sp>
      <p:sp>
        <p:nvSpPr>
          <p:cNvPr id="4" name="object 4"/>
          <p:cNvSpPr txBox="1"/>
          <p:nvPr/>
        </p:nvSpPr>
        <p:spPr>
          <a:xfrm>
            <a:off x="1069689" y="2643087"/>
            <a:ext cx="1990725" cy="1230630"/>
          </a:xfrm>
          <a:prstGeom prst="rect">
            <a:avLst/>
          </a:prstGeom>
        </p:spPr>
        <p:txBody>
          <a:bodyPr vert="horz" wrap="square" lIns="0" tIns="0" rIns="0" bIns="0" rtlCol="0">
            <a:spAutoFit/>
          </a:bodyPr>
          <a:lstStyle/>
          <a:p>
            <a:pPr marL="12700">
              <a:lnSpc>
                <a:spcPts val="795"/>
              </a:lnSpc>
            </a:pPr>
            <a:r>
              <a:rPr sz="700" spc="15" dirty="0">
                <a:latin typeface="Courier New"/>
                <a:cs typeface="Courier New"/>
              </a:rPr>
              <a:t>/**</a:t>
            </a:r>
            <a:endParaRPr sz="700">
              <a:latin typeface="Courier New"/>
              <a:cs typeface="Courier New"/>
            </a:endParaRPr>
          </a:p>
          <a:p>
            <a:pPr marL="178435">
              <a:lnSpc>
                <a:spcPts val="994"/>
              </a:lnSpc>
            </a:pPr>
            <a:r>
              <a:rPr sz="900" spc="-5" dirty="0">
                <a:solidFill>
                  <a:srgbClr val="0073FF"/>
                </a:solidFill>
                <a:latin typeface="Times New Roman"/>
                <a:cs typeface="Times New Roman"/>
              </a:rPr>
              <a:t>Adds an element to the top of the</a:t>
            </a:r>
            <a:r>
              <a:rPr sz="900" spc="-40" dirty="0">
                <a:solidFill>
                  <a:srgbClr val="0073FF"/>
                </a:solidFill>
                <a:latin typeface="Times New Roman"/>
                <a:cs typeface="Times New Roman"/>
              </a:rPr>
              <a:t> </a:t>
            </a:r>
            <a:r>
              <a:rPr sz="900" spc="-5" dirty="0">
                <a:solidFill>
                  <a:srgbClr val="0073FF"/>
                </a:solidFill>
                <a:latin typeface="Times New Roman"/>
                <a:cs typeface="Times New Roman"/>
              </a:rPr>
              <a:t>stack.</a:t>
            </a:r>
            <a:endParaRPr sz="900">
              <a:latin typeface="Times New Roman"/>
              <a:cs typeface="Times New Roman"/>
            </a:endParaRPr>
          </a:p>
          <a:p>
            <a:pPr marL="178435">
              <a:lnSpc>
                <a:spcPts val="1045"/>
              </a:lnSpc>
            </a:pPr>
            <a:r>
              <a:rPr sz="700" spc="15" dirty="0">
                <a:latin typeface="Courier New"/>
                <a:cs typeface="Courier New"/>
              </a:rPr>
              <a:t>@param element</a:t>
            </a:r>
            <a:r>
              <a:rPr sz="700" spc="-265" dirty="0">
                <a:latin typeface="Courier New"/>
                <a:cs typeface="Courier New"/>
              </a:rPr>
              <a:t> </a:t>
            </a:r>
            <a:r>
              <a:rPr sz="900" spc="-5" dirty="0">
                <a:solidFill>
                  <a:srgbClr val="0073FF"/>
                </a:solidFill>
                <a:latin typeface="Times New Roman"/>
                <a:cs typeface="Times New Roman"/>
              </a:rPr>
              <a:t>the element to add</a:t>
            </a:r>
            <a:endParaRPr sz="900">
              <a:latin typeface="Times New Roman"/>
              <a:cs typeface="Times New Roman"/>
            </a:endParaRPr>
          </a:p>
          <a:p>
            <a:pPr marL="12700">
              <a:lnSpc>
                <a:spcPts val="840"/>
              </a:lnSpc>
              <a:spcBef>
                <a:spcPts val="10"/>
              </a:spcBef>
            </a:pPr>
            <a:r>
              <a:rPr sz="700" spc="15" dirty="0">
                <a:latin typeface="Courier New"/>
                <a:cs typeface="Courier New"/>
              </a:rPr>
              <a:t>*/</a:t>
            </a:r>
            <a:endParaRPr sz="700">
              <a:latin typeface="Courier New"/>
              <a:cs typeface="Courier New"/>
            </a:endParaRPr>
          </a:p>
          <a:p>
            <a:pPr marL="12700">
              <a:lnSpc>
                <a:spcPts val="840"/>
              </a:lnSpc>
            </a:pPr>
            <a:r>
              <a:rPr sz="700" spc="15" dirty="0">
                <a:solidFill>
                  <a:srgbClr val="CC0066"/>
                </a:solidFill>
                <a:latin typeface="Courier New"/>
                <a:cs typeface="Courier New"/>
              </a:rPr>
              <a:t>public void </a:t>
            </a:r>
            <a:r>
              <a:rPr sz="700" spc="15" dirty="0">
                <a:latin typeface="Courier New"/>
                <a:cs typeface="Courier New"/>
              </a:rPr>
              <a:t>push(Object</a:t>
            </a:r>
            <a:r>
              <a:rPr sz="700" spc="-75" dirty="0">
                <a:latin typeface="Courier New"/>
                <a:cs typeface="Courier New"/>
              </a:rPr>
              <a:t> </a:t>
            </a:r>
            <a:r>
              <a:rPr sz="700" spc="15" dirty="0">
                <a:latin typeface="Courier New"/>
                <a:cs typeface="Courier New"/>
              </a:rPr>
              <a:t>element)</a:t>
            </a:r>
            <a:endParaRPr sz="700">
              <a:latin typeface="Courier New"/>
              <a:cs typeface="Courier New"/>
            </a:endParaRPr>
          </a:p>
          <a:p>
            <a:pPr marL="12700">
              <a:lnSpc>
                <a:spcPts val="840"/>
              </a:lnSpc>
            </a:pPr>
            <a:r>
              <a:rPr sz="700" spc="15" dirty="0">
                <a:latin typeface="Courier New"/>
                <a:cs typeface="Courier New"/>
              </a:rPr>
              <a:t>{</a:t>
            </a:r>
            <a:endParaRPr sz="700">
              <a:latin typeface="Courier New"/>
              <a:cs typeface="Courier New"/>
            </a:endParaRPr>
          </a:p>
          <a:p>
            <a:pPr marL="178435" marR="365760">
              <a:lnSpc>
                <a:spcPts val="840"/>
              </a:lnSpc>
              <a:spcBef>
                <a:spcPts val="25"/>
              </a:spcBef>
            </a:pPr>
            <a:r>
              <a:rPr sz="700" spc="15" dirty="0">
                <a:latin typeface="Courier New"/>
                <a:cs typeface="Courier New"/>
              </a:rPr>
              <a:t>Node newNode = </a:t>
            </a:r>
            <a:r>
              <a:rPr sz="700" spc="15" dirty="0">
                <a:solidFill>
                  <a:srgbClr val="CC0066"/>
                </a:solidFill>
                <a:latin typeface="Courier New"/>
                <a:cs typeface="Courier New"/>
              </a:rPr>
              <a:t>new</a:t>
            </a:r>
            <a:r>
              <a:rPr sz="700" spc="-80" dirty="0">
                <a:solidFill>
                  <a:srgbClr val="CC0066"/>
                </a:solidFill>
                <a:latin typeface="Courier New"/>
                <a:cs typeface="Courier New"/>
              </a:rPr>
              <a:t> </a:t>
            </a:r>
            <a:r>
              <a:rPr sz="700" spc="15" dirty="0">
                <a:latin typeface="Courier New"/>
                <a:cs typeface="Courier New"/>
              </a:rPr>
              <a:t>Node();  newNode.data = element;  newNode.next = first;  first =</a:t>
            </a:r>
            <a:r>
              <a:rPr sz="700" spc="-80" dirty="0">
                <a:latin typeface="Courier New"/>
                <a:cs typeface="Courier New"/>
              </a:rPr>
              <a:t> </a:t>
            </a:r>
            <a:r>
              <a:rPr sz="700" spc="15" dirty="0">
                <a:latin typeface="Courier New"/>
                <a:cs typeface="Courier New"/>
              </a:rPr>
              <a:t>newNode;</a:t>
            </a:r>
            <a:endParaRPr sz="700">
              <a:latin typeface="Courier New"/>
              <a:cs typeface="Courier New"/>
            </a:endParaRPr>
          </a:p>
          <a:p>
            <a:pPr marL="12700">
              <a:lnSpc>
                <a:spcPts val="810"/>
              </a:lnSpc>
            </a:pPr>
            <a:r>
              <a:rPr sz="700" spc="15" dirty="0">
                <a:latin typeface="Courier New"/>
                <a:cs typeface="Courier New"/>
              </a:rPr>
              <a:t>}</a:t>
            </a:r>
            <a:endParaRPr sz="700">
              <a:latin typeface="Courier New"/>
              <a:cs typeface="Courier New"/>
            </a:endParaRPr>
          </a:p>
        </p:txBody>
      </p:sp>
      <p:sp>
        <p:nvSpPr>
          <p:cNvPr id="5" name="object 5"/>
          <p:cNvSpPr txBox="1"/>
          <p:nvPr/>
        </p:nvSpPr>
        <p:spPr>
          <a:xfrm>
            <a:off x="682559" y="770883"/>
            <a:ext cx="2845435" cy="3890010"/>
          </a:xfrm>
          <a:prstGeom prst="rect">
            <a:avLst/>
          </a:prstGeom>
        </p:spPr>
        <p:txBody>
          <a:bodyPr vert="horz" wrap="square" lIns="0" tIns="0" rIns="0" bIns="0" rtlCol="0">
            <a:spAutoFit/>
          </a:bodyPr>
          <a:lstStyle/>
          <a:p>
            <a:pPr marL="67945">
              <a:lnSpc>
                <a:spcPts val="840"/>
              </a:lnSpc>
            </a:pPr>
            <a:r>
              <a:rPr sz="700" b="1" spc="15" dirty="0">
                <a:solidFill>
                  <a:srgbClr val="0073FF"/>
                </a:solidFill>
                <a:latin typeface="Courier New"/>
                <a:cs typeface="Courier New"/>
              </a:rPr>
              <a:t>1  </a:t>
            </a:r>
            <a:r>
              <a:rPr sz="700" spc="15" dirty="0">
                <a:solidFill>
                  <a:srgbClr val="CC0066"/>
                </a:solidFill>
                <a:latin typeface="Courier New"/>
                <a:cs typeface="Courier New"/>
              </a:rPr>
              <a:t>import</a:t>
            </a:r>
            <a:r>
              <a:rPr sz="700" spc="-65" dirty="0">
                <a:solidFill>
                  <a:srgbClr val="CC0066"/>
                </a:solidFill>
                <a:latin typeface="Courier New"/>
                <a:cs typeface="Courier New"/>
              </a:rPr>
              <a:t> </a:t>
            </a:r>
            <a:r>
              <a:rPr sz="700" spc="15" dirty="0">
                <a:latin typeface="Courier New"/>
                <a:cs typeface="Courier New"/>
              </a:rPr>
              <a:t>java.util.NoSuchElementException;</a:t>
            </a:r>
            <a:endParaRPr sz="700">
              <a:latin typeface="Courier New"/>
              <a:cs typeface="Courier New"/>
            </a:endParaRPr>
          </a:p>
          <a:p>
            <a:pPr marL="67945">
              <a:lnSpc>
                <a:spcPts val="840"/>
              </a:lnSpc>
            </a:pPr>
            <a:r>
              <a:rPr sz="700" b="1" spc="15" dirty="0">
                <a:solidFill>
                  <a:srgbClr val="0073FF"/>
                </a:solidFill>
                <a:latin typeface="Courier New"/>
                <a:cs typeface="Courier New"/>
              </a:rPr>
              <a:t>2</a:t>
            </a:r>
            <a:endParaRPr sz="700">
              <a:latin typeface="Courier New"/>
              <a:cs typeface="Courier New"/>
            </a:endParaRPr>
          </a:p>
          <a:p>
            <a:pPr marL="67945">
              <a:lnSpc>
                <a:spcPts val="795"/>
              </a:lnSpc>
            </a:pPr>
            <a:r>
              <a:rPr sz="700" b="1" spc="15" dirty="0">
                <a:solidFill>
                  <a:srgbClr val="0073FF"/>
                </a:solidFill>
                <a:latin typeface="Courier New"/>
                <a:cs typeface="Courier New"/>
              </a:rPr>
              <a:t>3</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67945">
              <a:lnSpc>
                <a:spcPts val="1035"/>
              </a:lnSpc>
              <a:tabLst>
                <a:tab pos="399415" algn="l"/>
              </a:tabLst>
            </a:pPr>
            <a:r>
              <a:rPr sz="700" b="1" spc="15" dirty="0">
                <a:solidFill>
                  <a:srgbClr val="0073FF"/>
                </a:solidFill>
                <a:latin typeface="Courier New"/>
                <a:cs typeface="Courier New"/>
              </a:rPr>
              <a:t>4	</a:t>
            </a:r>
            <a:r>
              <a:rPr sz="900" spc="-5" dirty="0">
                <a:solidFill>
                  <a:srgbClr val="0073FF"/>
                </a:solidFill>
                <a:latin typeface="Times New Roman"/>
                <a:cs typeface="Times New Roman"/>
              </a:rPr>
              <a:t>An implementation of a stack as a sequence of</a:t>
            </a:r>
            <a:r>
              <a:rPr sz="900" spc="-20" dirty="0">
                <a:solidFill>
                  <a:srgbClr val="0073FF"/>
                </a:solidFill>
                <a:latin typeface="Times New Roman"/>
                <a:cs typeface="Times New Roman"/>
              </a:rPr>
              <a:t> </a:t>
            </a:r>
            <a:r>
              <a:rPr sz="900" spc="-5" dirty="0">
                <a:solidFill>
                  <a:srgbClr val="0073FF"/>
                </a:solidFill>
                <a:latin typeface="Times New Roman"/>
                <a:cs typeface="Times New Roman"/>
              </a:rPr>
              <a:t>nodes.</a:t>
            </a:r>
            <a:endParaRPr sz="900">
              <a:latin typeface="Times New Roman"/>
              <a:cs typeface="Times New Roman"/>
            </a:endParaRPr>
          </a:p>
          <a:p>
            <a:pPr marL="67945">
              <a:lnSpc>
                <a:spcPts val="840"/>
              </a:lnSpc>
              <a:spcBef>
                <a:spcPts val="10"/>
              </a:spcBef>
            </a:pPr>
            <a:r>
              <a:rPr sz="700" b="1" spc="15" dirty="0">
                <a:solidFill>
                  <a:srgbClr val="0073FF"/>
                </a:solidFill>
                <a:latin typeface="Courier New"/>
                <a:cs typeface="Courier New"/>
              </a:rPr>
              <a:t>5</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67945">
              <a:lnSpc>
                <a:spcPts val="840"/>
              </a:lnSpc>
            </a:pPr>
            <a:r>
              <a:rPr sz="700" b="1" spc="15" dirty="0">
                <a:solidFill>
                  <a:srgbClr val="0073FF"/>
                </a:solidFill>
                <a:latin typeface="Courier New"/>
                <a:cs typeface="Courier New"/>
              </a:rPr>
              <a:t>6  </a:t>
            </a:r>
            <a:r>
              <a:rPr sz="700" spc="15" dirty="0">
                <a:solidFill>
                  <a:srgbClr val="CC0066"/>
                </a:solidFill>
                <a:latin typeface="Courier New"/>
                <a:cs typeface="Courier New"/>
              </a:rPr>
              <a:t>public class</a:t>
            </a:r>
            <a:r>
              <a:rPr sz="700" spc="-80" dirty="0">
                <a:solidFill>
                  <a:srgbClr val="CC0066"/>
                </a:solidFill>
                <a:latin typeface="Courier New"/>
                <a:cs typeface="Courier New"/>
              </a:rPr>
              <a:t> </a:t>
            </a:r>
            <a:r>
              <a:rPr sz="700" spc="15" dirty="0">
                <a:latin typeface="Courier New"/>
                <a:cs typeface="Courier New"/>
              </a:rPr>
              <a:t>LinkedListStack</a:t>
            </a:r>
            <a:endParaRPr sz="700">
              <a:latin typeface="Courier New"/>
              <a:cs typeface="Courier New"/>
            </a:endParaRPr>
          </a:p>
          <a:p>
            <a:pPr marL="67945">
              <a:lnSpc>
                <a:spcPts val="840"/>
              </a:lnSpc>
            </a:pPr>
            <a:r>
              <a:rPr sz="700" b="1" spc="15" dirty="0">
                <a:solidFill>
                  <a:srgbClr val="0073FF"/>
                </a:solidFill>
                <a:latin typeface="Courier New"/>
                <a:cs typeface="Courier New"/>
              </a:rPr>
              <a:t>7</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67945">
              <a:lnSpc>
                <a:spcPts val="840"/>
              </a:lnSpc>
              <a:tabLst>
                <a:tab pos="399415" algn="l"/>
              </a:tabLst>
            </a:pPr>
            <a:r>
              <a:rPr sz="700" b="1" spc="15" dirty="0">
                <a:solidFill>
                  <a:srgbClr val="0073FF"/>
                </a:solidFill>
                <a:latin typeface="Courier New"/>
                <a:cs typeface="Courier New"/>
              </a:rPr>
              <a:t>8	</a:t>
            </a:r>
            <a:r>
              <a:rPr sz="700" spc="15" dirty="0">
                <a:solidFill>
                  <a:srgbClr val="CC0066"/>
                </a:solidFill>
                <a:latin typeface="Courier New"/>
                <a:cs typeface="Courier New"/>
              </a:rPr>
              <a:t>private </a:t>
            </a:r>
            <a:r>
              <a:rPr sz="700" spc="15" dirty="0">
                <a:latin typeface="Courier New"/>
                <a:cs typeface="Courier New"/>
              </a:rPr>
              <a:t>Node</a:t>
            </a:r>
            <a:r>
              <a:rPr sz="700" spc="-85" dirty="0">
                <a:latin typeface="Courier New"/>
                <a:cs typeface="Courier New"/>
              </a:rPr>
              <a:t> </a:t>
            </a:r>
            <a:r>
              <a:rPr sz="700" spc="15" dirty="0">
                <a:latin typeface="Courier New"/>
                <a:cs typeface="Courier New"/>
              </a:rPr>
              <a:t>first;</a:t>
            </a:r>
            <a:endParaRPr sz="700">
              <a:latin typeface="Courier New"/>
              <a:cs typeface="Courier New"/>
            </a:endParaRPr>
          </a:p>
          <a:p>
            <a:pPr marL="67945">
              <a:lnSpc>
                <a:spcPts val="840"/>
              </a:lnSpc>
            </a:pPr>
            <a:r>
              <a:rPr sz="700" b="1" spc="15" dirty="0">
                <a:solidFill>
                  <a:srgbClr val="0073FF"/>
                </a:solidFill>
                <a:latin typeface="Courier New"/>
                <a:cs typeface="Courier New"/>
              </a:rPr>
              <a:t>9</a:t>
            </a:r>
            <a:endParaRPr sz="700">
              <a:latin typeface="Courier New"/>
              <a:cs typeface="Courier New"/>
            </a:endParaRPr>
          </a:p>
          <a:p>
            <a:pPr marL="12700">
              <a:lnSpc>
                <a:spcPct val="100000"/>
              </a:lnSpc>
              <a:spcBef>
                <a:spcPts val="110"/>
              </a:spcBef>
            </a:pPr>
            <a:r>
              <a:rPr sz="700" b="1" spc="15" dirty="0">
                <a:solidFill>
                  <a:srgbClr val="0073FF"/>
                </a:solidFill>
                <a:latin typeface="Courier New"/>
                <a:cs typeface="Courier New"/>
              </a:rPr>
              <a:t>10</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11</a:t>
            </a:r>
            <a:endParaRPr sz="700">
              <a:latin typeface="Courier New"/>
              <a:cs typeface="Courier New"/>
            </a:endParaRPr>
          </a:p>
          <a:p>
            <a:pPr marL="12700">
              <a:lnSpc>
                <a:spcPts val="840"/>
              </a:lnSpc>
              <a:spcBef>
                <a:spcPts val="50"/>
              </a:spcBef>
            </a:pPr>
            <a:r>
              <a:rPr sz="700" b="1" spc="15" dirty="0">
                <a:solidFill>
                  <a:srgbClr val="0073FF"/>
                </a:solidFill>
                <a:latin typeface="Courier New"/>
                <a:cs typeface="Courier New"/>
              </a:rPr>
              <a:t>12</a:t>
            </a:r>
            <a:endParaRPr sz="700">
              <a:latin typeface="Courier New"/>
              <a:cs typeface="Courier New"/>
            </a:endParaRPr>
          </a:p>
          <a:p>
            <a:pPr marL="12700">
              <a:lnSpc>
                <a:spcPts val="840"/>
              </a:lnSpc>
            </a:pPr>
            <a:r>
              <a:rPr sz="700" b="1" spc="15" dirty="0">
                <a:solidFill>
                  <a:srgbClr val="0073FF"/>
                </a:solidFill>
                <a:latin typeface="Courier New"/>
                <a:cs typeface="Courier New"/>
              </a:rPr>
              <a:t>13</a:t>
            </a:r>
            <a:endParaRPr sz="700">
              <a:latin typeface="Courier New"/>
              <a:cs typeface="Courier New"/>
            </a:endParaRPr>
          </a:p>
          <a:p>
            <a:pPr marL="12700">
              <a:lnSpc>
                <a:spcPts val="840"/>
              </a:lnSpc>
            </a:pPr>
            <a:r>
              <a:rPr sz="700" b="1" spc="15" dirty="0">
                <a:solidFill>
                  <a:srgbClr val="0073FF"/>
                </a:solidFill>
                <a:latin typeface="Courier New"/>
                <a:cs typeface="Courier New"/>
              </a:rPr>
              <a:t>14</a:t>
            </a:r>
            <a:endParaRPr sz="700">
              <a:latin typeface="Courier New"/>
              <a:cs typeface="Courier New"/>
            </a:endParaRPr>
          </a:p>
          <a:p>
            <a:pPr marL="12700">
              <a:lnSpc>
                <a:spcPts val="840"/>
              </a:lnSpc>
            </a:pPr>
            <a:r>
              <a:rPr sz="700" b="1" spc="15" dirty="0">
                <a:solidFill>
                  <a:srgbClr val="0073FF"/>
                </a:solidFill>
                <a:latin typeface="Courier New"/>
                <a:cs typeface="Courier New"/>
              </a:rPr>
              <a:t>15</a:t>
            </a:r>
            <a:endParaRPr sz="700">
              <a:latin typeface="Courier New"/>
              <a:cs typeface="Courier New"/>
            </a:endParaRPr>
          </a:p>
          <a:p>
            <a:pPr marL="12700">
              <a:lnSpc>
                <a:spcPts val="840"/>
              </a:lnSpc>
            </a:pPr>
            <a:r>
              <a:rPr sz="700" b="1" spc="15" dirty="0">
                <a:solidFill>
                  <a:srgbClr val="0073FF"/>
                </a:solidFill>
                <a:latin typeface="Courier New"/>
                <a:cs typeface="Courier New"/>
              </a:rPr>
              <a:t>16</a:t>
            </a:r>
            <a:endParaRPr sz="700">
              <a:latin typeface="Courier New"/>
              <a:cs typeface="Courier New"/>
            </a:endParaRPr>
          </a:p>
          <a:p>
            <a:pPr marL="12700">
              <a:lnSpc>
                <a:spcPts val="840"/>
              </a:lnSpc>
            </a:pPr>
            <a:r>
              <a:rPr sz="700" b="1" spc="15" dirty="0">
                <a:solidFill>
                  <a:srgbClr val="0073FF"/>
                </a:solidFill>
                <a:latin typeface="Courier New"/>
                <a:cs typeface="Courier New"/>
              </a:rPr>
              <a:t>17</a:t>
            </a:r>
            <a:endParaRPr sz="700">
              <a:latin typeface="Courier New"/>
              <a:cs typeface="Courier New"/>
            </a:endParaRPr>
          </a:p>
          <a:p>
            <a:pPr marL="12700">
              <a:lnSpc>
                <a:spcPts val="840"/>
              </a:lnSpc>
            </a:pPr>
            <a:r>
              <a:rPr sz="700" b="1" spc="15" dirty="0">
                <a:solidFill>
                  <a:srgbClr val="0073FF"/>
                </a:solidFill>
                <a:latin typeface="Courier New"/>
                <a:cs typeface="Courier New"/>
              </a:rPr>
              <a:t>18</a:t>
            </a:r>
            <a:endParaRPr sz="700">
              <a:latin typeface="Courier New"/>
              <a:cs typeface="Courier New"/>
            </a:endParaRPr>
          </a:p>
          <a:p>
            <a:pPr marL="12700">
              <a:lnSpc>
                <a:spcPct val="100000"/>
              </a:lnSpc>
              <a:spcBef>
                <a:spcPts val="110"/>
              </a:spcBef>
            </a:pPr>
            <a:r>
              <a:rPr sz="700" b="1" spc="15" dirty="0">
                <a:solidFill>
                  <a:srgbClr val="0073FF"/>
                </a:solidFill>
                <a:latin typeface="Courier New"/>
                <a:cs typeface="Courier New"/>
              </a:rPr>
              <a:t>19</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20</a:t>
            </a:r>
            <a:endParaRPr sz="700">
              <a:latin typeface="Courier New"/>
              <a:cs typeface="Courier New"/>
            </a:endParaRPr>
          </a:p>
          <a:p>
            <a:pPr marL="12700">
              <a:lnSpc>
                <a:spcPts val="840"/>
              </a:lnSpc>
              <a:spcBef>
                <a:spcPts val="50"/>
              </a:spcBef>
            </a:pPr>
            <a:r>
              <a:rPr sz="700" b="1" spc="15" dirty="0">
                <a:solidFill>
                  <a:srgbClr val="0073FF"/>
                </a:solidFill>
                <a:latin typeface="Courier New"/>
                <a:cs typeface="Courier New"/>
              </a:rPr>
              <a:t>21</a:t>
            </a:r>
            <a:endParaRPr sz="700">
              <a:latin typeface="Courier New"/>
              <a:cs typeface="Courier New"/>
            </a:endParaRPr>
          </a:p>
          <a:p>
            <a:pPr marL="12700">
              <a:lnSpc>
                <a:spcPts val="840"/>
              </a:lnSpc>
            </a:pPr>
            <a:r>
              <a:rPr sz="700" b="1" spc="15" dirty="0">
                <a:solidFill>
                  <a:srgbClr val="0073FF"/>
                </a:solidFill>
                <a:latin typeface="Courier New"/>
                <a:cs typeface="Courier New"/>
              </a:rPr>
              <a:t>22</a:t>
            </a:r>
            <a:endParaRPr sz="700">
              <a:latin typeface="Courier New"/>
              <a:cs typeface="Courier New"/>
            </a:endParaRPr>
          </a:p>
          <a:p>
            <a:pPr marL="12700">
              <a:lnSpc>
                <a:spcPts val="840"/>
              </a:lnSpc>
            </a:pPr>
            <a:r>
              <a:rPr sz="700" b="1" spc="15" dirty="0">
                <a:solidFill>
                  <a:srgbClr val="0073FF"/>
                </a:solidFill>
                <a:latin typeface="Courier New"/>
                <a:cs typeface="Courier New"/>
              </a:rPr>
              <a:t>23</a:t>
            </a:r>
            <a:endParaRPr sz="700">
              <a:latin typeface="Courier New"/>
              <a:cs typeface="Courier New"/>
            </a:endParaRPr>
          </a:p>
          <a:p>
            <a:pPr marL="12700">
              <a:lnSpc>
                <a:spcPts val="840"/>
              </a:lnSpc>
            </a:pPr>
            <a:r>
              <a:rPr sz="700" b="1" spc="15" dirty="0">
                <a:solidFill>
                  <a:srgbClr val="0073FF"/>
                </a:solidFill>
                <a:latin typeface="Courier New"/>
                <a:cs typeface="Courier New"/>
              </a:rPr>
              <a:t>24</a:t>
            </a:r>
            <a:endParaRPr sz="700">
              <a:latin typeface="Courier New"/>
              <a:cs typeface="Courier New"/>
            </a:endParaRPr>
          </a:p>
          <a:p>
            <a:pPr marL="12700">
              <a:lnSpc>
                <a:spcPts val="840"/>
              </a:lnSpc>
            </a:pPr>
            <a:r>
              <a:rPr sz="700" b="1" spc="15" dirty="0">
                <a:solidFill>
                  <a:srgbClr val="0073FF"/>
                </a:solidFill>
                <a:latin typeface="Courier New"/>
                <a:cs typeface="Courier New"/>
              </a:rPr>
              <a:t>25</a:t>
            </a:r>
            <a:endParaRPr sz="700">
              <a:latin typeface="Courier New"/>
              <a:cs typeface="Courier New"/>
            </a:endParaRPr>
          </a:p>
          <a:p>
            <a:pPr marL="12700">
              <a:lnSpc>
                <a:spcPts val="840"/>
              </a:lnSpc>
            </a:pPr>
            <a:r>
              <a:rPr sz="700" b="1" spc="15" dirty="0">
                <a:solidFill>
                  <a:srgbClr val="0073FF"/>
                </a:solidFill>
                <a:latin typeface="Courier New"/>
                <a:cs typeface="Courier New"/>
              </a:rPr>
              <a:t>26</a:t>
            </a:r>
            <a:endParaRPr sz="700">
              <a:latin typeface="Courier New"/>
              <a:cs typeface="Courier New"/>
            </a:endParaRPr>
          </a:p>
          <a:p>
            <a:pPr marL="12700">
              <a:lnSpc>
                <a:spcPts val="840"/>
              </a:lnSpc>
            </a:pPr>
            <a:r>
              <a:rPr sz="700" b="1" spc="15" dirty="0">
                <a:solidFill>
                  <a:srgbClr val="0073FF"/>
                </a:solidFill>
                <a:latin typeface="Courier New"/>
                <a:cs typeface="Courier New"/>
              </a:rPr>
              <a:t>27</a:t>
            </a:r>
            <a:endParaRPr sz="700">
              <a:latin typeface="Courier New"/>
              <a:cs typeface="Courier New"/>
            </a:endParaRPr>
          </a:p>
          <a:p>
            <a:pPr marL="12700">
              <a:lnSpc>
                <a:spcPts val="840"/>
              </a:lnSpc>
            </a:pPr>
            <a:r>
              <a:rPr sz="700" b="1" spc="15" dirty="0">
                <a:solidFill>
                  <a:srgbClr val="0073FF"/>
                </a:solidFill>
                <a:latin typeface="Courier New"/>
                <a:cs typeface="Courier New"/>
              </a:rPr>
              <a:t>28</a:t>
            </a:r>
            <a:endParaRPr sz="700">
              <a:latin typeface="Courier New"/>
              <a:cs typeface="Courier New"/>
            </a:endParaRPr>
          </a:p>
          <a:p>
            <a:pPr marL="12700">
              <a:lnSpc>
                <a:spcPts val="840"/>
              </a:lnSpc>
            </a:pPr>
            <a:r>
              <a:rPr sz="700" b="1" spc="15" dirty="0">
                <a:solidFill>
                  <a:srgbClr val="0073FF"/>
                </a:solidFill>
                <a:latin typeface="Courier New"/>
                <a:cs typeface="Courier New"/>
              </a:rPr>
              <a:t>29</a:t>
            </a:r>
            <a:endParaRPr sz="700">
              <a:latin typeface="Courier New"/>
              <a:cs typeface="Courier New"/>
            </a:endParaRPr>
          </a:p>
          <a:p>
            <a:pPr marL="12700">
              <a:lnSpc>
                <a:spcPts val="840"/>
              </a:lnSpc>
            </a:pPr>
            <a:r>
              <a:rPr sz="700" b="1" spc="15" dirty="0">
                <a:solidFill>
                  <a:srgbClr val="0073FF"/>
                </a:solidFill>
                <a:latin typeface="Courier New"/>
                <a:cs typeface="Courier New"/>
              </a:rPr>
              <a:t>30</a:t>
            </a:r>
            <a:endParaRPr sz="700">
              <a:latin typeface="Courier New"/>
              <a:cs typeface="Courier New"/>
            </a:endParaRPr>
          </a:p>
          <a:p>
            <a:pPr marL="12700">
              <a:lnSpc>
                <a:spcPct val="100000"/>
              </a:lnSpc>
              <a:spcBef>
                <a:spcPts val="110"/>
              </a:spcBef>
            </a:pPr>
            <a:r>
              <a:rPr sz="700" b="1" spc="15" dirty="0">
                <a:solidFill>
                  <a:srgbClr val="0073FF"/>
                </a:solidFill>
                <a:latin typeface="Courier New"/>
                <a:cs typeface="Courier New"/>
              </a:rPr>
              <a:t>31</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32</a:t>
            </a:r>
            <a:endParaRPr sz="700">
              <a:latin typeface="Courier New"/>
              <a:cs typeface="Courier New"/>
            </a:endParaRPr>
          </a:p>
          <a:p>
            <a:pPr marL="12700">
              <a:lnSpc>
                <a:spcPts val="840"/>
              </a:lnSpc>
              <a:spcBef>
                <a:spcPts val="50"/>
              </a:spcBef>
            </a:pPr>
            <a:r>
              <a:rPr sz="700" b="1" spc="15" dirty="0">
                <a:solidFill>
                  <a:srgbClr val="0073FF"/>
                </a:solidFill>
                <a:latin typeface="Courier New"/>
                <a:cs typeface="Courier New"/>
              </a:rPr>
              <a:t>33</a:t>
            </a:r>
            <a:endParaRPr sz="700">
              <a:latin typeface="Courier New"/>
              <a:cs typeface="Courier New"/>
            </a:endParaRPr>
          </a:p>
          <a:p>
            <a:pPr marL="12700">
              <a:lnSpc>
                <a:spcPts val="840"/>
              </a:lnSpc>
            </a:pPr>
            <a:r>
              <a:rPr sz="700" b="1" spc="15" dirty="0">
                <a:solidFill>
                  <a:srgbClr val="0073FF"/>
                </a:solidFill>
                <a:latin typeface="Courier New"/>
                <a:cs typeface="Courier New"/>
              </a:rPr>
              <a:t>34</a:t>
            </a:r>
            <a:endParaRPr sz="700">
              <a:latin typeface="Courier New"/>
              <a:cs typeface="Courier New"/>
            </a:endParaRPr>
          </a:p>
          <a:p>
            <a:pPr marL="12700">
              <a:lnSpc>
                <a:spcPts val="840"/>
              </a:lnSpc>
            </a:pPr>
            <a:r>
              <a:rPr sz="700" b="1" spc="15" dirty="0">
                <a:solidFill>
                  <a:srgbClr val="0073FF"/>
                </a:solidFill>
                <a:latin typeface="Courier New"/>
                <a:cs typeface="Courier New"/>
              </a:rPr>
              <a:t>35</a:t>
            </a:r>
            <a:endParaRPr sz="700">
              <a:latin typeface="Courier New"/>
              <a:cs typeface="Courier New"/>
            </a:endParaRPr>
          </a:p>
        </p:txBody>
      </p:sp>
      <p:sp>
        <p:nvSpPr>
          <p:cNvPr id="6" name="object 6"/>
          <p:cNvSpPr txBox="1"/>
          <p:nvPr/>
        </p:nvSpPr>
        <p:spPr>
          <a:xfrm>
            <a:off x="1069689" y="3962139"/>
            <a:ext cx="2337435" cy="699135"/>
          </a:xfrm>
          <a:prstGeom prst="rect">
            <a:avLst/>
          </a:prstGeom>
        </p:spPr>
        <p:txBody>
          <a:bodyPr vert="horz" wrap="square" lIns="0" tIns="0" rIns="0" bIns="0" rtlCol="0">
            <a:spAutoFit/>
          </a:bodyPr>
          <a:lstStyle/>
          <a:p>
            <a:pPr marL="12700">
              <a:lnSpc>
                <a:spcPts val="795"/>
              </a:lnSpc>
            </a:pPr>
            <a:r>
              <a:rPr sz="700" spc="15" dirty="0">
                <a:latin typeface="Courier New"/>
                <a:cs typeface="Courier New"/>
              </a:rPr>
              <a:t>/**</a:t>
            </a:r>
            <a:endParaRPr sz="700">
              <a:latin typeface="Courier New"/>
              <a:cs typeface="Courier New"/>
            </a:endParaRPr>
          </a:p>
          <a:p>
            <a:pPr marL="178435">
              <a:lnSpc>
                <a:spcPts val="994"/>
              </a:lnSpc>
            </a:pPr>
            <a:r>
              <a:rPr sz="900" spc="-5" dirty="0">
                <a:solidFill>
                  <a:srgbClr val="0073FF"/>
                </a:solidFill>
                <a:latin typeface="Times New Roman"/>
                <a:cs typeface="Times New Roman"/>
              </a:rPr>
              <a:t>Removes the element from the top of the</a:t>
            </a:r>
            <a:r>
              <a:rPr sz="900" spc="-30" dirty="0">
                <a:solidFill>
                  <a:srgbClr val="0073FF"/>
                </a:solidFill>
                <a:latin typeface="Times New Roman"/>
                <a:cs typeface="Times New Roman"/>
              </a:rPr>
              <a:t> </a:t>
            </a:r>
            <a:r>
              <a:rPr sz="900" spc="-5" dirty="0">
                <a:solidFill>
                  <a:srgbClr val="0073FF"/>
                </a:solidFill>
                <a:latin typeface="Times New Roman"/>
                <a:cs typeface="Times New Roman"/>
              </a:rPr>
              <a:t>stack.</a:t>
            </a:r>
            <a:endParaRPr sz="900">
              <a:latin typeface="Times New Roman"/>
              <a:cs typeface="Times New Roman"/>
            </a:endParaRPr>
          </a:p>
          <a:p>
            <a:pPr marL="178435">
              <a:lnSpc>
                <a:spcPts val="1045"/>
              </a:lnSpc>
            </a:pPr>
            <a:r>
              <a:rPr sz="700" spc="15" dirty="0">
                <a:latin typeface="Courier New"/>
                <a:cs typeface="Courier New"/>
              </a:rPr>
              <a:t>@return</a:t>
            </a:r>
            <a:r>
              <a:rPr sz="700" spc="-265" dirty="0">
                <a:latin typeface="Courier New"/>
                <a:cs typeface="Courier New"/>
              </a:rPr>
              <a:t> </a:t>
            </a:r>
            <a:r>
              <a:rPr sz="900" spc="-5" dirty="0">
                <a:solidFill>
                  <a:srgbClr val="0073FF"/>
                </a:solidFill>
                <a:latin typeface="Times New Roman"/>
                <a:cs typeface="Times New Roman"/>
              </a:rPr>
              <a:t>the removed element</a:t>
            </a:r>
            <a:endParaRPr sz="900">
              <a:latin typeface="Times New Roman"/>
              <a:cs typeface="Times New Roman"/>
            </a:endParaRPr>
          </a:p>
          <a:p>
            <a:pPr marL="12700">
              <a:lnSpc>
                <a:spcPts val="840"/>
              </a:lnSpc>
              <a:spcBef>
                <a:spcPts val="10"/>
              </a:spcBef>
            </a:pPr>
            <a:r>
              <a:rPr sz="700" spc="15" dirty="0">
                <a:latin typeface="Courier New"/>
                <a:cs typeface="Courier New"/>
              </a:rPr>
              <a:t>*/</a:t>
            </a:r>
            <a:endParaRPr sz="700">
              <a:latin typeface="Courier New"/>
              <a:cs typeface="Courier New"/>
            </a:endParaRPr>
          </a:p>
          <a:p>
            <a:pPr marL="12700">
              <a:lnSpc>
                <a:spcPts val="840"/>
              </a:lnSpc>
            </a:pPr>
            <a:r>
              <a:rPr sz="700" spc="15" dirty="0">
                <a:solidFill>
                  <a:srgbClr val="CC0066"/>
                </a:solidFill>
                <a:latin typeface="Courier New"/>
                <a:cs typeface="Courier New"/>
              </a:rPr>
              <a:t>public </a:t>
            </a:r>
            <a:r>
              <a:rPr sz="700" spc="15" dirty="0">
                <a:latin typeface="Courier New"/>
                <a:cs typeface="Courier New"/>
              </a:rPr>
              <a:t>Object</a:t>
            </a:r>
            <a:r>
              <a:rPr sz="700" spc="-80" dirty="0">
                <a:latin typeface="Courier New"/>
                <a:cs typeface="Courier New"/>
              </a:rPr>
              <a:t> </a:t>
            </a:r>
            <a:r>
              <a:rPr sz="700" spc="15" dirty="0">
                <a:latin typeface="Courier New"/>
                <a:cs typeface="Courier New"/>
              </a:rPr>
              <a:t>pop()</a:t>
            </a:r>
            <a:endParaRPr sz="700">
              <a:latin typeface="Courier New"/>
              <a:cs typeface="Courier New"/>
            </a:endParaRPr>
          </a:p>
          <a:p>
            <a:pPr marL="12700">
              <a:lnSpc>
                <a:spcPts val="840"/>
              </a:lnSpc>
            </a:pPr>
            <a:r>
              <a:rPr sz="700" spc="15" dirty="0">
                <a:latin typeface="Courier New"/>
                <a:cs typeface="Courier New"/>
              </a:rPr>
              <a:t>{</a:t>
            </a:r>
            <a:endParaRPr sz="700">
              <a:latin typeface="Courier New"/>
              <a:cs typeface="Courier New"/>
            </a:endParaRPr>
          </a:p>
        </p:txBody>
      </p:sp>
      <p:sp>
        <p:nvSpPr>
          <p:cNvPr id="7" name="object 7"/>
          <p:cNvSpPr/>
          <p:nvPr/>
        </p:nvSpPr>
        <p:spPr>
          <a:xfrm>
            <a:off x="6618528" y="717956"/>
            <a:ext cx="113466" cy="390060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611429" y="717950"/>
            <a:ext cx="120566" cy="2439663"/>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Stacks </a:t>
            </a:r>
            <a:r>
              <a:rPr spc="165" dirty="0"/>
              <a:t>as</a:t>
            </a:r>
            <a:r>
              <a:rPr spc="-80" dirty="0"/>
              <a:t> </a:t>
            </a:r>
            <a:r>
              <a:rPr spc="114" dirty="0"/>
              <a:t>Arrays</a:t>
            </a:r>
          </a:p>
        </p:txBody>
      </p:sp>
      <p:sp>
        <p:nvSpPr>
          <p:cNvPr id="3" name="object 3"/>
          <p:cNvSpPr/>
          <p:nvPr/>
        </p:nvSpPr>
        <p:spPr>
          <a:xfrm>
            <a:off x="682467" y="819085"/>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074385"/>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33677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p:nvPr/>
        </p:nvSpPr>
        <p:spPr>
          <a:xfrm>
            <a:off x="682467" y="1599169"/>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7" name="object 7"/>
          <p:cNvSpPr/>
          <p:nvPr/>
        </p:nvSpPr>
        <p:spPr>
          <a:xfrm>
            <a:off x="682467" y="2088495"/>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8" name="object 8"/>
          <p:cNvSpPr txBox="1"/>
          <p:nvPr/>
        </p:nvSpPr>
        <p:spPr>
          <a:xfrm>
            <a:off x="808720" y="706445"/>
            <a:ext cx="5519420" cy="1477645"/>
          </a:xfrm>
          <a:prstGeom prst="rect">
            <a:avLst/>
          </a:prstGeom>
        </p:spPr>
        <p:txBody>
          <a:bodyPr vert="horz" wrap="square" lIns="0" tIns="0" rIns="0" bIns="0" rtlCol="0">
            <a:spAutoFit/>
          </a:bodyPr>
          <a:lstStyle/>
          <a:p>
            <a:pPr marL="12700">
              <a:lnSpc>
                <a:spcPct val="100000"/>
              </a:lnSpc>
            </a:pPr>
            <a:r>
              <a:rPr sz="1250" dirty="0">
                <a:latin typeface="Arial"/>
                <a:cs typeface="Arial"/>
              </a:rPr>
              <a:t>A stack can be implemented as an</a:t>
            </a:r>
            <a:r>
              <a:rPr sz="1250" spc="-105" dirty="0">
                <a:latin typeface="Arial"/>
                <a:cs typeface="Arial"/>
              </a:rPr>
              <a:t> </a:t>
            </a:r>
            <a:r>
              <a:rPr sz="1250" dirty="0">
                <a:latin typeface="Arial"/>
                <a:cs typeface="Arial"/>
              </a:rPr>
              <a:t>array.</a:t>
            </a:r>
          </a:p>
          <a:p>
            <a:pPr marL="12700" marR="1657350">
              <a:lnSpc>
                <a:spcPts val="2070"/>
              </a:lnSpc>
              <a:spcBef>
                <a:spcPts val="105"/>
              </a:spcBef>
            </a:pPr>
            <a:r>
              <a:rPr sz="1250" dirty="0">
                <a:latin typeface="Arial"/>
                <a:cs typeface="Arial"/>
              </a:rPr>
              <a:t>Push and pop from the least expensive end - the</a:t>
            </a:r>
            <a:r>
              <a:rPr sz="1250" spc="-105" dirty="0">
                <a:latin typeface="Arial"/>
                <a:cs typeface="Arial"/>
              </a:rPr>
              <a:t> </a:t>
            </a:r>
            <a:r>
              <a:rPr sz="1250" dirty="0">
                <a:latin typeface="Arial"/>
                <a:cs typeface="Arial"/>
              </a:rPr>
              <a:t>back.  The array must grow when it gets</a:t>
            </a:r>
            <a:r>
              <a:rPr sz="1250" spc="-105" dirty="0">
                <a:latin typeface="Arial"/>
                <a:cs typeface="Arial"/>
              </a:rPr>
              <a:t> </a:t>
            </a:r>
            <a:r>
              <a:rPr sz="1250" dirty="0">
                <a:latin typeface="Arial"/>
                <a:cs typeface="Arial"/>
              </a:rPr>
              <a:t>full.</a:t>
            </a:r>
          </a:p>
          <a:p>
            <a:pPr marL="12700">
              <a:lnSpc>
                <a:spcPct val="100000"/>
              </a:lnSpc>
              <a:spcBef>
                <a:spcPts val="400"/>
              </a:spcBef>
            </a:pPr>
            <a:r>
              <a:rPr sz="1250" dirty="0">
                <a:latin typeface="Arial"/>
                <a:cs typeface="Arial"/>
              </a:rPr>
              <a:t>The</a:t>
            </a:r>
            <a:r>
              <a:rPr sz="1250" spc="-15" dirty="0">
                <a:latin typeface="Arial"/>
                <a:cs typeface="Arial"/>
              </a:rPr>
              <a:t> </a:t>
            </a:r>
            <a:r>
              <a:rPr sz="1250" dirty="0">
                <a:latin typeface="Courier" charset="0"/>
                <a:cs typeface="Courier" charset="0"/>
              </a:rPr>
              <a:t>push</a:t>
            </a:r>
            <a:r>
              <a:rPr sz="1250" spc="-420" dirty="0">
                <a:latin typeface="Courier" charset="0"/>
                <a:cs typeface="Courier" charset="0"/>
              </a:rPr>
              <a:t> </a:t>
            </a:r>
            <a:r>
              <a:rPr sz="1250" dirty="0">
                <a:latin typeface="Arial"/>
                <a:cs typeface="Arial"/>
              </a:rPr>
              <a:t>and</a:t>
            </a:r>
            <a:r>
              <a:rPr sz="1250" spc="-15" dirty="0">
                <a:latin typeface="Arial"/>
                <a:cs typeface="Arial"/>
              </a:rPr>
              <a:t> </a:t>
            </a:r>
            <a:r>
              <a:rPr sz="1250" dirty="0">
                <a:latin typeface="Courier" charset="0"/>
                <a:cs typeface="Courier" charset="0"/>
              </a:rPr>
              <a:t>pop</a:t>
            </a:r>
            <a:r>
              <a:rPr sz="1250" spc="-420" dirty="0">
                <a:latin typeface="Courier" charset="0"/>
                <a:cs typeface="Courier" charset="0"/>
              </a:rPr>
              <a:t> </a:t>
            </a:r>
            <a:r>
              <a:rPr sz="1250" dirty="0">
                <a:latin typeface="Arial"/>
                <a:cs typeface="Arial"/>
              </a:rPr>
              <a:t>operations</a:t>
            </a:r>
            <a:r>
              <a:rPr sz="1250" spc="-10" dirty="0">
                <a:latin typeface="Arial"/>
                <a:cs typeface="Arial"/>
              </a:rPr>
              <a:t> </a:t>
            </a:r>
            <a:r>
              <a:rPr sz="1250" dirty="0">
                <a:latin typeface="Arial"/>
                <a:cs typeface="Arial"/>
              </a:rPr>
              <a:t>are</a:t>
            </a:r>
            <a:r>
              <a:rPr sz="1250" spc="-10" dirty="0">
                <a:latin typeface="Arial"/>
                <a:cs typeface="Arial"/>
              </a:rPr>
              <a:t> </a:t>
            </a:r>
            <a:r>
              <a:rPr sz="1250" dirty="0">
                <a:latin typeface="Arial"/>
                <a:cs typeface="Arial"/>
              </a:rPr>
              <a:t>identical</a:t>
            </a:r>
            <a:r>
              <a:rPr sz="1250" spc="-10" dirty="0">
                <a:latin typeface="Arial"/>
                <a:cs typeface="Arial"/>
              </a:rPr>
              <a:t> </a:t>
            </a:r>
            <a:r>
              <a:rPr sz="1250" dirty="0">
                <a:latin typeface="Arial"/>
                <a:cs typeface="Arial"/>
              </a:rPr>
              <a:t>to</a:t>
            </a:r>
            <a:r>
              <a:rPr sz="1250" spc="-10" dirty="0">
                <a:latin typeface="Arial"/>
                <a:cs typeface="Arial"/>
              </a:rPr>
              <a:t> </a:t>
            </a:r>
            <a:r>
              <a:rPr sz="1250" dirty="0">
                <a:latin typeface="Arial"/>
                <a:cs typeface="Arial"/>
              </a:rPr>
              <a:t>the</a:t>
            </a:r>
            <a:r>
              <a:rPr sz="1250" spc="-15" dirty="0">
                <a:latin typeface="Arial"/>
                <a:cs typeface="Arial"/>
              </a:rPr>
              <a:t> </a:t>
            </a:r>
            <a:r>
              <a:rPr sz="1250" dirty="0">
                <a:latin typeface="Courier" charset="0"/>
                <a:cs typeface="Courier" charset="0"/>
              </a:rPr>
              <a:t>addLast</a:t>
            </a:r>
            <a:r>
              <a:rPr sz="1250" spc="-420" dirty="0">
                <a:latin typeface="Courier" charset="0"/>
                <a:cs typeface="Courier" charset="0"/>
              </a:rPr>
              <a:t> </a:t>
            </a:r>
            <a:r>
              <a:rPr sz="1250" dirty="0">
                <a:latin typeface="Arial"/>
                <a:cs typeface="Arial"/>
              </a:rPr>
              <a:t>and</a:t>
            </a:r>
            <a:r>
              <a:rPr sz="1250" spc="-15" dirty="0">
                <a:latin typeface="Arial"/>
                <a:cs typeface="Arial"/>
              </a:rPr>
              <a:t> </a:t>
            </a:r>
            <a:r>
              <a:rPr sz="1250" dirty="0">
                <a:latin typeface="Courier" charset="0"/>
                <a:cs typeface="Courier" charset="0"/>
              </a:rPr>
              <a:t>removeLast</a:t>
            </a:r>
          </a:p>
          <a:p>
            <a:pPr marL="12700">
              <a:lnSpc>
                <a:spcPct val="100000"/>
              </a:lnSpc>
              <a:spcBef>
                <a:spcPts val="229"/>
              </a:spcBef>
            </a:pPr>
            <a:r>
              <a:rPr sz="1250" dirty="0">
                <a:latin typeface="Arial"/>
                <a:cs typeface="Arial"/>
              </a:rPr>
              <a:t>operations of an array</a:t>
            </a:r>
            <a:r>
              <a:rPr sz="1250" spc="-105" dirty="0">
                <a:latin typeface="Arial"/>
                <a:cs typeface="Arial"/>
              </a:rPr>
              <a:t> </a:t>
            </a:r>
            <a:r>
              <a:rPr sz="1250" dirty="0">
                <a:latin typeface="Arial"/>
                <a:cs typeface="Arial"/>
              </a:rPr>
              <a:t>list.</a:t>
            </a:r>
          </a:p>
          <a:p>
            <a:pPr marL="12700">
              <a:lnSpc>
                <a:spcPct val="100000"/>
              </a:lnSpc>
              <a:spcBef>
                <a:spcPts val="620"/>
              </a:spcBef>
            </a:pPr>
            <a:r>
              <a:rPr sz="1250" dirty="0">
                <a:latin typeface="Courier" charset="0"/>
                <a:cs typeface="Courier" charset="0"/>
              </a:rPr>
              <a:t>push</a:t>
            </a:r>
            <a:r>
              <a:rPr sz="1250" spc="-430" dirty="0">
                <a:latin typeface="Courier" charset="0"/>
                <a:cs typeface="Courier" charset="0"/>
              </a:rPr>
              <a:t> </a:t>
            </a:r>
            <a:r>
              <a:rPr sz="1250" dirty="0">
                <a:latin typeface="Arial"/>
                <a:cs typeface="Arial"/>
              </a:rPr>
              <a:t>and</a:t>
            </a:r>
            <a:r>
              <a:rPr sz="1250" spc="-25" dirty="0">
                <a:latin typeface="Arial"/>
                <a:cs typeface="Arial"/>
              </a:rPr>
              <a:t> </a:t>
            </a:r>
            <a:r>
              <a:rPr sz="1250" dirty="0">
                <a:latin typeface="Courier" charset="0"/>
                <a:cs typeface="Courier" charset="0"/>
              </a:rPr>
              <a:t>pop</a:t>
            </a:r>
            <a:r>
              <a:rPr sz="1250" spc="-430" dirty="0">
                <a:latin typeface="Courier" charset="0"/>
                <a:cs typeface="Courier" charset="0"/>
              </a:rPr>
              <a:t> </a:t>
            </a:r>
            <a:r>
              <a:rPr sz="1250" dirty="0">
                <a:latin typeface="Arial"/>
                <a:cs typeface="Arial"/>
              </a:rPr>
              <a:t>are</a:t>
            </a:r>
            <a:r>
              <a:rPr sz="1250" spc="-25" dirty="0">
                <a:latin typeface="Arial"/>
                <a:cs typeface="Arial"/>
              </a:rPr>
              <a:t> </a:t>
            </a:r>
            <a:r>
              <a:rPr sz="1250" i="1" dirty="0">
                <a:latin typeface="Arial"/>
                <a:cs typeface="Arial"/>
              </a:rPr>
              <a:t>O</a:t>
            </a:r>
            <a:r>
              <a:rPr sz="1250" dirty="0">
                <a:latin typeface="Arial"/>
                <a:cs typeface="Arial"/>
              </a:rPr>
              <a:t>(1)+</a:t>
            </a:r>
            <a:r>
              <a:rPr sz="1250" spc="-25" dirty="0">
                <a:latin typeface="Arial"/>
                <a:cs typeface="Arial"/>
              </a:rPr>
              <a:t> </a:t>
            </a:r>
            <a:r>
              <a:rPr sz="1250" dirty="0">
                <a:latin typeface="Arial"/>
                <a:cs typeface="Arial"/>
              </a:rPr>
              <a:t>operations.</a:t>
            </a:r>
          </a:p>
        </p:txBody>
      </p:sp>
      <p:sp>
        <p:nvSpPr>
          <p:cNvPr id="9" name="object 9"/>
          <p:cNvSpPr/>
          <p:nvPr/>
        </p:nvSpPr>
        <p:spPr>
          <a:xfrm>
            <a:off x="824331" y="2249830"/>
            <a:ext cx="3666578" cy="1936127"/>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967504" y="4294835"/>
            <a:ext cx="3141980" cy="208279"/>
          </a:xfrm>
          <a:prstGeom prst="rect">
            <a:avLst/>
          </a:prstGeom>
        </p:spPr>
        <p:txBody>
          <a:bodyPr vert="horz" wrap="square" lIns="0" tIns="0" rIns="0" bIns="0" rtlCol="0">
            <a:spAutoFit/>
          </a:bodyPr>
          <a:lstStyle/>
          <a:p>
            <a:pPr marL="12700">
              <a:lnSpc>
                <a:spcPct val="100000"/>
              </a:lnSpc>
            </a:pPr>
            <a:r>
              <a:rPr sz="1250" b="1" dirty="0">
                <a:latin typeface="Arial"/>
                <a:cs typeface="Arial"/>
              </a:rPr>
              <a:t>Figure 11 </a:t>
            </a:r>
            <a:r>
              <a:rPr sz="1250" dirty="0">
                <a:latin typeface="Arial"/>
                <a:cs typeface="Arial"/>
              </a:rPr>
              <a:t>A Stack Implemented as an</a:t>
            </a:r>
            <a:r>
              <a:rPr sz="1250" spc="-105" dirty="0">
                <a:latin typeface="Arial"/>
                <a:cs typeface="Arial"/>
              </a:rPr>
              <a:t> </a:t>
            </a:r>
            <a:r>
              <a:rPr sz="1250" dirty="0">
                <a:latin typeface="Arial"/>
                <a:cs typeface="Arial"/>
              </a:rPr>
              <a:t>Array</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20" dirty="0"/>
              <a:t>Queues </a:t>
            </a:r>
            <a:r>
              <a:rPr spc="165" dirty="0"/>
              <a:t>as </a:t>
            </a:r>
            <a:r>
              <a:rPr spc="90" dirty="0"/>
              <a:t>Linked</a:t>
            </a:r>
            <a:r>
              <a:rPr spc="-229" dirty="0"/>
              <a:t> </a:t>
            </a:r>
            <a:r>
              <a:rPr spc="114" dirty="0"/>
              <a:t>Lists</a:t>
            </a:r>
          </a:p>
        </p:txBody>
      </p:sp>
      <p:sp>
        <p:nvSpPr>
          <p:cNvPr id="3" name="object 3"/>
          <p:cNvSpPr/>
          <p:nvPr/>
        </p:nvSpPr>
        <p:spPr>
          <a:xfrm>
            <a:off x="682467" y="819156"/>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733982"/>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txBox="1"/>
          <p:nvPr/>
        </p:nvSpPr>
        <p:spPr>
          <a:xfrm>
            <a:off x="808720" y="706516"/>
            <a:ext cx="3809365" cy="1123315"/>
          </a:xfrm>
          <a:prstGeom prst="rect">
            <a:avLst/>
          </a:prstGeom>
        </p:spPr>
        <p:txBody>
          <a:bodyPr vert="horz" wrap="square" lIns="0" tIns="0" rIns="0" bIns="0" rtlCol="0">
            <a:spAutoFit/>
          </a:bodyPr>
          <a:lstStyle/>
          <a:p>
            <a:pPr marL="12700">
              <a:lnSpc>
                <a:spcPct val="100000"/>
              </a:lnSpc>
            </a:pPr>
            <a:r>
              <a:rPr sz="1250" dirty="0">
                <a:latin typeface="Arial"/>
                <a:cs typeface="Arial"/>
              </a:rPr>
              <a:t>A queue can be implemented as a linked</a:t>
            </a:r>
            <a:r>
              <a:rPr sz="1250" spc="-105" dirty="0">
                <a:latin typeface="Arial"/>
                <a:cs typeface="Arial"/>
              </a:rPr>
              <a:t> </a:t>
            </a:r>
            <a:r>
              <a:rPr sz="1250" dirty="0">
                <a:latin typeface="Arial"/>
                <a:cs typeface="Arial"/>
              </a:rPr>
              <a:t>list:</a:t>
            </a:r>
          </a:p>
          <a:p>
            <a:pPr marL="298450" marR="1713230">
              <a:lnSpc>
                <a:spcPct val="132300"/>
              </a:lnSpc>
              <a:spcBef>
                <a:spcPts val="385"/>
              </a:spcBef>
            </a:pPr>
            <a:r>
              <a:rPr sz="950" dirty="0">
                <a:latin typeface="Arial"/>
                <a:cs typeface="Arial"/>
              </a:rPr>
              <a:t>Add elements at the back.  Remove elements at the front.  Keep a reference to last</a:t>
            </a:r>
            <a:r>
              <a:rPr sz="950" spc="-15" dirty="0">
                <a:latin typeface="Arial"/>
                <a:cs typeface="Arial"/>
              </a:rPr>
              <a:t> </a:t>
            </a:r>
            <a:r>
              <a:rPr sz="950" dirty="0">
                <a:latin typeface="Arial"/>
                <a:cs typeface="Arial"/>
              </a:rPr>
              <a:t>element.</a:t>
            </a:r>
          </a:p>
          <a:p>
            <a:pPr marL="12700">
              <a:lnSpc>
                <a:spcPct val="100000"/>
              </a:lnSpc>
              <a:spcBef>
                <a:spcPts val="790"/>
              </a:spcBef>
            </a:pPr>
            <a:r>
              <a:rPr sz="1250" dirty="0">
                <a:latin typeface="Arial"/>
                <a:cs typeface="Arial"/>
              </a:rPr>
              <a:t>The</a:t>
            </a:r>
            <a:r>
              <a:rPr sz="1250" spc="-20" dirty="0">
                <a:latin typeface="Arial"/>
                <a:cs typeface="Arial"/>
              </a:rPr>
              <a:t> </a:t>
            </a:r>
            <a:r>
              <a:rPr sz="1250" dirty="0">
                <a:latin typeface="Courier" charset="0"/>
                <a:cs typeface="Courier" charset="0"/>
              </a:rPr>
              <a:t>add</a:t>
            </a:r>
            <a:r>
              <a:rPr sz="1250" spc="-425" dirty="0">
                <a:latin typeface="Courier" charset="0"/>
                <a:cs typeface="Courier" charset="0"/>
              </a:rPr>
              <a:t> </a:t>
            </a:r>
            <a:r>
              <a:rPr sz="1250" dirty="0">
                <a:latin typeface="Arial"/>
                <a:cs typeface="Arial"/>
              </a:rPr>
              <a:t>and</a:t>
            </a:r>
            <a:r>
              <a:rPr sz="1250" spc="-20" dirty="0">
                <a:latin typeface="Arial"/>
                <a:cs typeface="Arial"/>
              </a:rPr>
              <a:t> </a:t>
            </a:r>
            <a:r>
              <a:rPr sz="1250" dirty="0">
                <a:latin typeface="Courier" charset="0"/>
                <a:cs typeface="Courier" charset="0"/>
              </a:rPr>
              <a:t>remove</a:t>
            </a:r>
            <a:r>
              <a:rPr sz="1250" spc="-425" dirty="0">
                <a:latin typeface="Courier" charset="0"/>
                <a:cs typeface="Courier" charset="0"/>
              </a:rPr>
              <a:t> </a:t>
            </a:r>
            <a:r>
              <a:rPr sz="1250" dirty="0">
                <a:latin typeface="Arial"/>
                <a:cs typeface="Arial"/>
              </a:rPr>
              <a:t>operations</a:t>
            </a:r>
            <a:r>
              <a:rPr sz="1250" spc="-15" dirty="0">
                <a:latin typeface="Arial"/>
                <a:cs typeface="Arial"/>
              </a:rPr>
              <a:t> </a:t>
            </a:r>
            <a:r>
              <a:rPr sz="1250" dirty="0">
                <a:latin typeface="Arial"/>
                <a:cs typeface="Arial"/>
              </a:rPr>
              <a:t>are</a:t>
            </a:r>
            <a:r>
              <a:rPr sz="1250" spc="-15" dirty="0">
                <a:latin typeface="Arial"/>
                <a:cs typeface="Arial"/>
              </a:rPr>
              <a:t> </a:t>
            </a:r>
            <a:r>
              <a:rPr sz="1250" i="1" dirty="0">
                <a:latin typeface="Arial"/>
                <a:cs typeface="Arial"/>
              </a:rPr>
              <a:t>O</a:t>
            </a:r>
            <a:r>
              <a:rPr sz="1250" dirty="0">
                <a:latin typeface="Arial"/>
                <a:cs typeface="Arial"/>
              </a:rPr>
              <a:t>(1)</a:t>
            </a:r>
            <a:r>
              <a:rPr sz="1250" spc="-15" dirty="0">
                <a:latin typeface="Arial"/>
                <a:cs typeface="Arial"/>
              </a:rPr>
              <a:t> </a:t>
            </a:r>
            <a:r>
              <a:rPr sz="1250" dirty="0">
                <a:latin typeface="Arial"/>
                <a:cs typeface="Arial"/>
              </a:rPr>
              <a:t>operations.</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3183" y="829913"/>
            <a:ext cx="5581650" cy="0"/>
          </a:xfrm>
          <a:custGeom>
            <a:avLst/>
            <a:gdLst/>
            <a:ahLst/>
            <a:cxnLst/>
            <a:rect l="l" t="t" r="r" b="b"/>
            <a:pathLst>
              <a:path w="5581650">
                <a:moveTo>
                  <a:pt x="0" y="0"/>
                </a:moveTo>
                <a:lnTo>
                  <a:pt x="5581151" y="0"/>
                </a:lnTo>
              </a:path>
            </a:pathLst>
          </a:custGeom>
          <a:ln w="56733">
            <a:solidFill>
              <a:srgbClr val="FFDF6A"/>
            </a:solidFill>
          </a:ln>
        </p:spPr>
        <p:txBody>
          <a:bodyPr wrap="square" lIns="0" tIns="0" rIns="0" bIns="0" rtlCol="0"/>
          <a:lstStyle/>
          <a:p>
            <a:endParaRPr/>
          </a:p>
        </p:txBody>
      </p:sp>
      <p:sp>
        <p:nvSpPr>
          <p:cNvPr id="3" name="object 3"/>
          <p:cNvSpPr txBox="1">
            <a:spLocks noGrp="1"/>
          </p:cNvSpPr>
          <p:nvPr>
            <p:ph type="title"/>
          </p:nvPr>
        </p:nvSpPr>
        <p:spPr>
          <a:xfrm>
            <a:off x="570483" y="270118"/>
            <a:ext cx="4878070" cy="497205"/>
          </a:xfrm>
          <a:prstGeom prst="rect">
            <a:avLst/>
          </a:prstGeom>
        </p:spPr>
        <p:txBody>
          <a:bodyPr vert="horz" wrap="square" lIns="0" tIns="0" rIns="0" bIns="0" rtlCol="0">
            <a:spAutoFit/>
          </a:bodyPr>
          <a:lstStyle/>
          <a:p>
            <a:pPr marL="12700" marR="5080">
              <a:lnSpc>
                <a:spcPts val="1950"/>
              </a:lnSpc>
            </a:pPr>
            <a:r>
              <a:rPr spc="110" dirty="0"/>
              <a:t>Implementing </a:t>
            </a:r>
            <a:r>
              <a:rPr spc="90" dirty="0"/>
              <a:t>Linked </a:t>
            </a:r>
            <a:r>
              <a:rPr spc="114" dirty="0"/>
              <a:t>Lists </a:t>
            </a:r>
            <a:r>
              <a:rPr spc="-105" dirty="0"/>
              <a:t>- </a:t>
            </a:r>
            <a:r>
              <a:rPr spc="150" dirty="0"/>
              <a:t>Adding </a:t>
            </a:r>
            <a:r>
              <a:rPr spc="55" dirty="0"/>
              <a:t>the</a:t>
            </a:r>
            <a:r>
              <a:rPr spc="-180" dirty="0"/>
              <a:t> </a:t>
            </a:r>
            <a:r>
              <a:rPr spc="70" dirty="0"/>
              <a:t>First  Element</a:t>
            </a:r>
          </a:p>
        </p:txBody>
      </p:sp>
      <p:sp>
        <p:nvSpPr>
          <p:cNvPr id="4" name="object 4"/>
          <p:cNvSpPr>
            <a:spLocks noChangeAspect="1"/>
          </p:cNvSpPr>
          <p:nvPr/>
        </p:nvSpPr>
        <p:spPr>
          <a:xfrm>
            <a:off x="824331" y="966177"/>
            <a:ext cx="4596032" cy="3749039"/>
          </a:xfrm>
          <a:prstGeom prst="rect">
            <a:avLst/>
          </a:prstGeom>
          <a:blipFill>
            <a:blip r:embed="rId2" cstate="print"/>
            <a:stretch>
              <a:fillRect/>
            </a:stretch>
          </a:blipFill>
        </p:spPr>
        <p:txBody>
          <a:bodyPr wrap="square" lIns="0" tIns="0" rIns="0" bIns="0" rtlCol="0"/>
          <a:lstStyle/>
          <a:p>
            <a:endParaRPr/>
          </a:p>
        </p:txBody>
      </p:sp>
      <p:sp>
        <p:nvSpPr>
          <p:cNvPr id="5" name="object 2"/>
          <p:cNvSpPr txBox="1"/>
          <p:nvPr/>
        </p:nvSpPr>
        <p:spPr>
          <a:xfrm>
            <a:off x="826006" y="4833057"/>
            <a:ext cx="3716654" cy="208279"/>
          </a:xfrm>
          <a:prstGeom prst="rect">
            <a:avLst/>
          </a:prstGeom>
        </p:spPr>
        <p:txBody>
          <a:bodyPr vert="horz" wrap="square" lIns="0" tIns="0" rIns="0" bIns="0" rtlCol="0">
            <a:spAutoFit/>
          </a:bodyPr>
          <a:lstStyle/>
          <a:p>
            <a:pPr marL="12700">
              <a:lnSpc>
                <a:spcPct val="100000"/>
              </a:lnSpc>
            </a:pPr>
            <a:r>
              <a:rPr sz="1250" b="1" dirty="0">
                <a:latin typeface="Arial"/>
                <a:cs typeface="Arial"/>
              </a:rPr>
              <a:t>Figure 1 </a:t>
            </a:r>
            <a:r>
              <a:rPr sz="1250" dirty="0">
                <a:latin typeface="Arial"/>
                <a:cs typeface="Arial"/>
              </a:rPr>
              <a:t>Adding a Node to the Head of a Linked</a:t>
            </a:r>
            <a:r>
              <a:rPr sz="1250" spc="-100" dirty="0">
                <a:latin typeface="Arial"/>
                <a:cs typeface="Arial"/>
              </a:rPr>
              <a:t> </a:t>
            </a:r>
            <a:r>
              <a:rPr sz="1250" dirty="0">
                <a:latin typeface="Arial"/>
                <a:cs typeface="Arial"/>
              </a:rPr>
              <a:t>List</a:t>
            </a:r>
            <a:endParaRPr sz="1250">
              <a:latin typeface="Arial"/>
              <a:cs typeface="Arial"/>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20" dirty="0"/>
              <a:t>Queues </a:t>
            </a:r>
            <a:r>
              <a:rPr spc="165" dirty="0"/>
              <a:t>as </a:t>
            </a:r>
            <a:r>
              <a:rPr spc="90" dirty="0"/>
              <a:t>Linked</a:t>
            </a:r>
            <a:r>
              <a:rPr spc="-229" dirty="0"/>
              <a:t> </a:t>
            </a:r>
            <a:r>
              <a:rPr spc="114" dirty="0"/>
              <a:t>Lists</a:t>
            </a:r>
          </a:p>
        </p:txBody>
      </p:sp>
      <p:sp>
        <p:nvSpPr>
          <p:cNvPr id="3" name="object 3"/>
          <p:cNvSpPr/>
          <p:nvPr/>
        </p:nvSpPr>
        <p:spPr>
          <a:xfrm>
            <a:off x="717950" y="739228"/>
            <a:ext cx="4964430" cy="254603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02788" y="3390097"/>
            <a:ext cx="2931160" cy="176530"/>
          </a:xfrm>
          <a:prstGeom prst="rect">
            <a:avLst/>
          </a:prstGeom>
        </p:spPr>
        <p:txBody>
          <a:bodyPr vert="horz" wrap="square" lIns="0" tIns="0" rIns="0" bIns="0" rtlCol="0">
            <a:spAutoFit/>
          </a:bodyPr>
          <a:lstStyle/>
          <a:p>
            <a:pPr marL="12700">
              <a:lnSpc>
                <a:spcPct val="100000"/>
              </a:lnSpc>
            </a:pPr>
            <a:r>
              <a:rPr sz="1050" b="1" spc="-5" dirty="0">
                <a:latin typeface="Arial"/>
                <a:cs typeface="Arial"/>
              </a:rPr>
              <a:t>Figure 12 </a:t>
            </a:r>
            <a:r>
              <a:rPr sz="1050" spc="-10" dirty="0">
                <a:latin typeface="Arial"/>
                <a:cs typeface="Arial"/>
              </a:rPr>
              <a:t>A </a:t>
            </a:r>
            <a:r>
              <a:rPr sz="1050" spc="-5" dirty="0">
                <a:latin typeface="Arial"/>
                <a:cs typeface="Arial"/>
              </a:rPr>
              <a:t>Queue Implemented as a Linked</a:t>
            </a:r>
            <a:r>
              <a:rPr sz="1050" spc="-65" dirty="0">
                <a:latin typeface="Arial"/>
                <a:cs typeface="Arial"/>
              </a:rPr>
              <a:t> </a:t>
            </a:r>
            <a:r>
              <a:rPr sz="1050" spc="-5" dirty="0">
                <a:latin typeface="Arial"/>
                <a:cs typeface="Arial"/>
              </a:rPr>
              <a:t>List</a:t>
            </a:r>
            <a:endParaRPr sz="1050">
              <a:latin typeface="Arial"/>
              <a:cs typeface="Arial"/>
            </a:endParaRP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20" dirty="0"/>
              <a:t>Queues </a:t>
            </a:r>
            <a:r>
              <a:rPr spc="165" dirty="0"/>
              <a:t>as </a:t>
            </a:r>
            <a:r>
              <a:rPr spc="80" dirty="0"/>
              <a:t>Circular</a:t>
            </a:r>
            <a:r>
              <a:rPr spc="-225" dirty="0"/>
              <a:t> </a:t>
            </a:r>
            <a:r>
              <a:rPr spc="114" dirty="0"/>
              <a:t>Arrays</a:t>
            </a:r>
          </a:p>
        </p:txBody>
      </p:sp>
      <p:sp>
        <p:nvSpPr>
          <p:cNvPr id="3" name="object 3"/>
          <p:cNvSpPr/>
          <p:nvPr/>
        </p:nvSpPr>
        <p:spPr>
          <a:xfrm>
            <a:off x="682467" y="81802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txBox="1"/>
          <p:nvPr/>
        </p:nvSpPr>
        <p:spPr>
          <a:xfrm>
            <a:off x="808720" y="705388"/>
            <a:ext cx="5217795" cy="208279"/>
          </a:xfrm>
          <a:prstGeom prst="rect">
            <a:avLst/>
          </a:prstGeom>
        </p:spPr>
        <p:txBody>
          <a:bodyPr vert="horz" wrap="square" lIns="0" tIns="0" rIns="0" bIns="0" rtlCol="0">
            <a:spAutoFit/>
          </a:bodyPr>
          <a:lstStyle/>
          <a:p>
            <a:pPr marL="12700">
              <a:lnSpc>
                <a:spcPct val="100000"/>
              </a:lnSpc>
            </a:pPr>
            <a:r>
              <a:rPr sz="1250" dirty="0">
                <a:latin typeface="Arial"/>
                <a:cs typeface="Arial"/>
              </a:rPr>
              <a:t>In a circular array, we wrap around to the beginning after the last</a:t>
            </a:r>
            <a:r>
              <a:rPr sz="1250" spc="-105" dirty="0">
                <a:latin typeface="Arial"/>
                <a:cs typeface="Arial"/>
              </a:rPr>
              <a:t> </a:t>
            </a:r>
            <a:r>
              <a:rPr sz="1250" dirty="0">
                <a:latin typeface="Arial"/>
                <a:cs typeface="Arial"/>
              </a:rPr>
              <a:t>element.</a:t>
            </a:r>
            <a:endParaRPr sz="1250">
              <a:latin typeface="Arial"/>
              <a:cs typeface="Arial"/>
            </a:endParaRPr>
          </a:p>
        </p:txBody>
      </p:sp>
      <p:sp>
        <p:nvSpPr>
          <p:cNvPr id="5" name="object 5"/>
          <p:cNvSpPr/>
          <p:nvPr/>
        </p:nvSpPr>
        <p:spPr>
          <a:xfrm>
            <a:off x="824331" y="937818"/>
            <a:ext cx="2177249" cy="170917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2467" y="2839156"/>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7" name="object 7"/>
          <p:cNvSpPr/>
          <p:nvPr/>
        </p:nvSpPr>
        <p:spPr>
          <a:xfrm>
            <a:off x="682467" y="3363940"/>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8" name="object 8"/>
          <p:cNvSpPr/>
          <p:nvPr/>
        </p:nvSpPr>
        <p:spPr>
          <a:xfrm>
            <a:off x="682467" y="427876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9" name="object 9"/>
          <p:cNvSpPr/>
          <p:nvPr/>
        </p:nvSpPr>
        <p:spPr>
          <a:xfrm>
            <a:off x="682467" y="4803551"/>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10" name="object 10"/>
          <p:cNvSpPr txBox="1"/>
          <p:nvPr/>
        </p:nvSpPr>
        <p:spPr>
          <a:xfrm>
            <a:off x="808720" y="2726517"/>
            <a:ext cx="4803140" cy="2412365"/>
          </a:xfrm>
          <a:prstGeom prst="rect">
            <a:avLst/>
          </a:prstGeom>
        </p:spPr>
        <p:txBody>
          <a:bodyPr vert="horz" wrap="square" lIns="0" tIns="0" rIns="0" bIns="0" rtlCol="0">
            <a:spAutoFit/>
          </a:bodyPr>
          <a:lstStyle/>
          <a:p>
            <a:pPr marL="12700">
              <a:lnSpc>
                <a:spcPct val="100000"/>
              </a:lnSpc>
            </a:pPr>
            <a:r>
              <a:rPr sz="1250" dirty="0">
                <a:latin typeface="Arial"/>
                <a:cs typeface="Arial"/>
              </a:rPr>
              <a:t>When removing elements of a circular</a:t>
            </a:r>
            <a:r>
              <a:rPr sz="1250" spc="-100" dirty="0">
                <a:latin typeface="Arial"/>
                <a:cs typeface="Arial"/>
              </a:rPr>
              <a:t> </a:t>
            </a:r>
            <a:r>
              <a:rPr sz="1250" dirty="0">
                <a:latin typeface="Arial"/>
                <a:cs typeface="Arial"/>
              </a:rPr>
              <a:t>array,</a:t>
            </a:r>
            <a:endParaRPr sz="1250">
              <a:latin typeface="Arial"/>
              <a:cs typeface="Arial"/>
            </a:endParaRPr>
          </a:p>
          <a:p>
            <a:pPr marL="298450">
              <a:lnSpc>
                <a:spcPct val="100000"/>
              </a:lnSpc>
              <a:spcBef>
                <a:spcPts val="755"/>
              </a:spcBef>
            </a:pPr>
            <a:r>
              <a:rPr sz="950" dirty="0">
                <a:latin typeface="Arial"/>
                <a:cs typeface="Arial"/>
              </a:rPr>
              <a:t>increment the index at which the head of the queue is</a:t>
            </a:r>
            <a:r>
              <a:rPr sz="950" spc="55" dirty="0">
                <a:latin typeface="Arial"/>
                <a:cs typeface="Arial"/>
              </a:rPr>
              <a:t> </a:t>
            </a:r>
            <a:r>
              <a:rPr sz="950" dirty="0">
                <a:latin typeface="Arial"/>
                <a:cs typeface="Arial"/>
              </a:rPr>
              <a:t>located.</a:t>
            </a:r>
            <a:endParaRPr sz="950">
              <a:latin typeface="Arial"/>
              <a:cs typeface="Arial"/>
            </a:endParaRPr>
          </a:p>
          <a:p>
            <a:pPr marL="12700">
              <a:lnSpc>
                <a:spcPct val="100000"/>
              </a:lnSpc>
              <a:spcBef>
                <a:spcPts val="735"/>
              </a:spcBef>
            </a:pPr>
            <a:r>
              <a:rPr sz="1250" dirty="0">
                <a:latin typeface="Arial"/>
                <a:cs typeface="Arial"/>
              </a:rPr>
              <a:t>When the last element of the array is</a:t>
            </a:r>
            <a:r>
              <a:rPr sz="1250" spc="-100" dirty="0">
                <a:latin typeface="Arial"/>
                <a:cs typeface="Arial"/>
              </a:rPr>
              <a:t> </a:t>
            </a:r>
            <a:r>
              <a:rPr sz="1250" dirty="0">
                <a:latin typeface="Arial"/>
                <a:cs typeface="Arial"/>
              </a:rPr>
              <a:t>filled,</a:t>
            </a:r>
            <a:endParaRPr sz="1250">
              <a:latin typeface="Arial"/>
              <a:cs typeface="Arial"/>
            </a:endParaRPr>
          </a:p>
          <a:p>
            <a:pPr marL="298450">
              <a:lnSpc>
                <a:spcPct val="100000"/>
              </a:lnSpc>
              <a:spcBef>
                <a:spcPts val="755"/>
              </a:spcBef>
            </a:pPr>
            <a:r>
              <a:rPr sz="950" dirty="0">
                <a:latin typeface="Arial"/>
                <a:cs typeface="Arial"/>
              </a:rPr>
              <a:t>Wrap around and start storing at index 0</a:t>
            </a:r>
            <a:endParaRPr sz="950">
              <a:latin typeface="Arial"/>
              <a:cs typeface="Arial"/>
            </a:endParaRPr>
          </a:p>
          <a:p>
            <a:pPr marL="298450" marR="2052320">
              <a:lnSpc>
                <a:spcPct val="132300"/>
              </a:lnSpc>
              <a:spcBef>
                <a:spcPts val="55"/>
              </a:spcBef>
            </a:pPr>
            <a:r>
              <a:rPr sz="950" dirty="0">
                <a:latin typeface="Arial"/>
                <a:cs typeface="Arial"/>
              </a:rPr>
              <a:t>If elements have been removed there is room  Else</a:t>
            </a:r>
            <a:r>
              <a:rPr sz="950" spc="-60" dirty="0">
                <a:latin typeface="Arial"/>
                <a:cs typeface="Arial"/>
              </a:rPr>
              <a:t> </a:t>
            </a:r>
            <a:r>
              <a:rPr sz="950" dirty="0">
                <a:latin typeface="Arial"/>
                <a:cs typeface="Arial"/>
              </a:rPr>
              <a:t>reallocate.</a:t>
            </a:r>
            <a:endParaRPr sz="950">
              <a:latin typeface="Arial"/>
              <a:cs typeface="Arial"/>
            </a:endParaRPr>
          </a:p>
          <a:p>
            <a:pPr marL="12700">
              <a:lnSpc>
                <a:spcPct val="100000"/>
              </a:lnSpc>
              <a:spcBef>
                <a:spcPts val="735"/>
              </a:spcBef>
            </a:pPr>
            <a:r>
              <a:rPr sz="1250" dirty="0">
                <a:latin typeface="Arial"/>
                <a:cs typeface="Arial"/>
              </a:rPr>
              <a:t>All operations except reallocating are independent of the queue</a:t>
            </a:r>
            <a:r>
              <a:rPr sz="1250" spc="-105" dirty="0">
                <a:latin typeface="Arial"/>
                <a:cs typeface="Arial"/>
              </a:rPr>
              <a:t> </a:t>
            </a:r>
            <a:r>
              <a:rPr sz="1250" dirty="0">
                <a:latin typeface="Arial"/>
                <a:cs typeface="Arial"/>
              </a:rPr>
              <a:t>size</a:t>
            </a:r>
            <a:endParaRPr sz="1250">
              <a:latin typeface="Arial"/>
              <a:cs typeface="Arial"/>
            </a:endParaRPr>
          </a:p>
          <a:p>
            <a:pPr marL="298450">
              <a:lnSpc>
                <a:spcPct val="100000"/>
              </a:lnSpc>
              <a:spcBef>
                <a:spcPts val="755"/>
              </a:spcBef>
            </a:pPr>
            <a:r>
              <a:rPr sz="950" dirty="0">
                <a:latin typeface="Arial"/>
                <a:cs typeface="Arial"/>
              </a:rPr>
              <a:t>O(1)</a:t>
            </a:r>
            <a:endParaRPr sz="950">
              <a:latin typeface="Arial"/>
              <a:cs typeface="Arial"/>
            </a:endParaRPr>
          </a:p>
          <a:p>
            <a:pPr marL="12700">
              <a:lnSpc>
                <a:spcPct val="100000"/>
              </a:lnSpc>
              <a:spcBef>
                <a:spcPts val="735"/>
              </a:spcBef>
            </a:pPr>
            <a:r>
              <a:rPr sz="1250" dirty="0">
                <a:latin typeface="Arial"/>
                <a:cs typeface="Arial"/>
              </a:rPr>
              <a:t>Reallocation is amortized constant</a:t>
            </a:r>
            <a:r>
              <a:rPr sz="1250" spc="-100" dirty="0">
                <a:latin typeface="Arial"/>
                <a:cs typeface="Arial"/>
              </a:rPr>
              <a:t> </a:t>
            </a:r>
            <a:r>
              <a:rPr sz="1250" dirty="0">
                <a:latin typeface="Arial"/>
                <a:cs typeface="Arial"/>
              </a:rPr>
              <a:t>time</a:t>
            </a:r>
            <a:endParaRPr sz="1250">
              <a:latin typeface="Arial"/>
              <a:cs typeface="Arial"/>
            </a:endParaRPr>
          </a:p>
          <a:p>
            <a:pPr marL="298450">
              <a:lnSpc>
                <a:spcPct val="100000"/>
              </a:lnSpc>
              <a:spcBef>
                <a:spcPts val="755"/>
              </a:spcBef>
            </a:pPr>
            <a:r>
              <a:rPr sz="950" dirty="0">
                <a:latin typeface="Arial"/>
                <a:cs typeface="Arial"/>
              </a:rPr>
              <a:t>O(1)+</a:t>
            </a:r>
            <a:endParaRPr sz="950">
              <a:latin typeface="Arial"/>
              <a:cs typeface="Arial"/>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20" dirty="0"/>
              <a:t>Queues </a:t>
            </a:r>
            <a:r>
              <a:rPr spc="165" dirty="0"/>
              <a:t>as </a:t>
            </a:r>
            <a:r>
              <a:rPr spc="80" dirty="0"/>
              <a:t>Circular</a:t>
            </a:r>
            <a:r>
              <a:rPr spc="-225" dirty="0"/>
              <a:t> </a:t>
            </a:r>
            <a:r>
              <a:rPr spc="114" dirty="0"/>
              <a:t>Arrays</a:t>
            </a:r>
          </a:p>
        </p:txBody>
      </p:sp>
      <p:sp>
        <p:nvSpPr>
          <p:cNvPr id="3" name="object 3"/>
          <p:cNvSpPr/>
          <p:nvPr/>
        </p:nvSpPr>
        <p:spPr>
          <a:xfrm>
            <a:off x="980356" y="767600"/>
            <a:ext cx="6106243" cy="20637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67504" y="2939409"/>
            <a:ext cx="3274695" cy="208279"/>
          </a:xfrm>
          <a:prstGeom prst="rect">
            <a:avLst/>
          </a:prstGeom>
        </p:spPr>
        <p:txBody>
          <a:bodyPr vert="horz" wrap="square" lIns="0" tIns="0" rIns="0" bIns="0" rtlCol="0">
            <a:spAutoFit/>
          </a:bodyPr>
          <a:lstStyle/>
          <a:p>
            <a:pPr marL="12700">
              <a:lnSpc>
                <a:spcPct val="100000"/>
              </a:lnSpc>
            </a:pPr>
            <a:r>
              <a:rPr sz="1250" b="1" dirty="0">
                <a:latin typeface="Arial"/>
                <a:cs typeface="Arial"/>
              </a:rPr>
              <a:t>Figure 13 </a:t>
            </a:r>
            <a:r>
              <a:rPr sz="1250" dirty="0">
                <a:latin typeface="Arial"/>
                <a:cs typeface="Arial"/>
              </a:rPr>
              <a:t>Queue Elements in a Circular</a:t>
            </a:r>
            <a:r>
              <a:rPr sz="1250" spc="-105" dirty="0">
                <a:latin typeface="Arial"/>
                <a:cs typeface="Arial"/>
              </a:rPr>
              <a:t> </a:t>
            </a:r>
            <a:r>
              <a:rPr sz="1250" dirty="0">
                <a:latin typeface="Arial"/>
                <a:cs typeface="Arial"/>
              </a:rPr>
              <a:t>Array</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20" dirty="0"/>
              <a:t>Queues </a:t>
            </a:r>
            <a:r>
              <a:rPr spc="165" dirty="0"/>
              <a:t>as </a:t>
            </a:r>
            <a:r>
              <a:rPr spc="80" dirty="0"/>
              <a:t>Circular</a:t>
            </a:r>
            <a:r>
              <a:rPr spc="-225" dirty="0"/>
              <a:t> </a:t>
            </a:r>
            <a:r>
              <a:rPr spc="114" dirty="0"/>
              <a:t>Arrays</a:t>
            </a:r>
          </a:p>
        </p:txBody>
      </p:sp>
      <p:sp>
        <p:nvSpPr>
          <p:cNvPr id="3" name="object 3"/>
          <p:cNvSpPr/>
          <p:nvPr/>
        </p:nvSpPr>
        <p:spPr>
          <a:xfrm>
            <a:off x="980356" y="767610"/>
            <a:ext cx="3936085" cy="101416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70" dirty="0"/>
              <a:t>section_3_4/</a:t>
            </a:r>
            <a:r>
              <a:rPr spc="70" dirty="0">
                <a:solidFill>
                  <a:srgbClr val="000080"/>
                </a:solidFill>
                <a:hlinkClick r:id="rId2"/>
              </a:rPr>
              <a:t>CircularArrayQueue.java</a:t>
            </a:r>
          </a:p>
        </p:txBody>
      </p:sp>
      <p:sp>
        <p:nvSpPr>
          <p:cNvPr id="3" name="object 3"/>
          <p:cNvSpPr txBox="1"/>
          <p:nvPr/>
        </p:nvSpPr>
        <p:spPr>
          <a:xfrm>
            <a:off x="1069689" y="2068660"/>
            <a:ext cx="2183130" cy="1209675"/>
          </a:xfrm>
          <a:prstGeom prst="rect">
            <a:avLst/>
          </a:prstGeom>
        </p:spPr>
        <p:txBody>
          <a:bodyPr vert="horz" wrap="square" lIns="0" tIns="0" rIns="0" bIns="0" rtlCol="0">
            <a:spAutoFit/>
          </a:bodyPr>
          <a:lstStyle/>
          <a:p>
            <a:pPr marL="12700">
              <a:lnSpc>
                <a:spcPts val="795"/>
              </a:lnSpc>
            </a:pPr>
            <a:r>
              <a:rPr sz="700" spc="15" dirty="0">
                <a:latin typeface="Courier New"/>
                <a:cs typeface="Courier New"/>
              </a:rPr>
              <a:t>/**</a:t>
            </a:r>
            <a:endParaRPr sz="700">
              <a:latin typeface="Courier New"/>
              <a:cs typeface="Courier New"/>
            </a:endParaRPr>
          </a:p>
          <a:p>
            <a:pPr marL="178435">
              <a:lnSpc>
                <a:spcPts val="1035"/>
              </a:lnSpc>
            </a:pPr>
            <a:r>
              <a:rPr sz="900" spc="-5" dirty="0">
                <a:solidFill>
                  <a:srgbClr val="0073FF"/>
                </a:solidFill>
                <a:latin typeface="Times New Roman"/>
                <a:cs typeface="Times New Roman"/>
              </a:rPr>
              <a:t>Constructs an empty</a:t>
            </a:r>
            <a:r>
              <a:rPr sz="900" spc="-60" dirty="0">
                <a:solidFill>
                  <a:srgbClr val="0073FF"/>
                </a:solidFill>
                <a:latin typeface="Times New Roman"/>
                <a:cs typeface="Times New Roman"/>
              </a:rPr>
              <a:t> </a:t>
            </a:r>
            <a:r>
              <a:rPr sz="900" spc="-5" dirty="0">
                <a:solidFill>
                  <a:srgbClr val="0073FF"/>
                </a:solidFill>
                <a:latin typeface="Times New Roman"/>
                <a:cs typeface="Times New Roman"/>
              </a:rPr>
              <a:t>queue.</a:t>
            </a:r>
            <a:endParaRPr sz="900">
              <a:latin typeface="Times New Roman"/>
              <a:cs typeface="Times New Roman"/>
            </a:endParaRPr>
          </a:p>
          <a:p>
            <a:pPr marL="12700">
              <a:lnSpc>
                <a:spcPts val="840"/>
              </a:lnSpc>
              <a:spcBef>
                <a:spcPts val="10"/>
              </a:spcBef>
            </a:pPr>
            <a:r>
              <a:rPr sz="700" spc="15" dirty="0">
                <a:latin typeface="Courier New"/>
                <a:cs typeface="Courier New"/>
              </a:rPr>
              <a:t>*/</a:t>
            </a:r>
            <a:endParaRPr sz="700">
              <a:latin typeface="Courier New"/>
              <a:cs typeface="Courier New"/>
            </a:endParaRPr>
          </a:p>
          <a:p>
            <a:pPr marL="12700">
              <a:lnSpc>
                <a:spcPts val="840"/>
              </a:lnSpc>
            </a:pPr>
            <a:r>
              <a:rPr sz="700" spc="15" dirty="0">
                <a:solidFill>
                  <a:srgbClr val="CC0066"/>
                </a:solidFill>
                <a:latin typeface="Courier New"/>
                <a:cs typeface="Courier New"/>
              </a:rPr>
              <a:t>public</a:t>
            </a:r>
            <a:r>
              <a:rPr sz="700" spc="-75" dirty="0">
                <a:solidFill>
                  <a:srgbClr val="CC0066"/>
                </a:solidFill>
                <a:latin typeface="Courier New"/>
                <a:cs typeface="Courier New"/>
              </a:rPr>
              <a:t> </a:t>
            </a:r>
            <a:r>
              <a:rPr sz="700" spc="15" dirty="0">
                <a:latin typeface="Courier New"/>
                <a:cs typeface="Courier New"/>
              </a:rPr>
              <a:t>CircularArrayQueue()</a:t>
            </a:r>
            <a:endParaRPr sz="700">
              <a:latin typeface="Courier New"/>
              <a:cs typeface="Courier New"/>
            </a:endParaRPr>
          </a:p>
          <a:p>
            <a:pPr marL="12700">
              <a:lnSpc>
                <a:spcPts val="840"/>
              </a:lnSpc>
            </a:pPr>
            <a:r>
              <a:rPr sz="700" spc="15" dirty="0">
                <a:latin typeface="Courier New"/>
                <a:cs typeface="Courier New"/>
              </a:rPr>
              <a:t>{</a:t>
            </a:r>
            <a:endParaRPr sz="700">
              <a:latin typeface="Courier New"/>
              <a:cs typeface="Courier New"/>
            </a:endParaRPr>
          </a:p>
          <a:p>
            <a:pPr marL="178435" marR="5080">
              <a:lnSpc>
                <a:spcPts val="840"/>
              </a:lnSpc>
              <a:spcBef>
                <a:spcPts val="25"/>
              </a:spcBef>
            </a:pPr>
            <a:r>
              <a:rPr sz="700" spc="15" dirty="0">
                <a:solidFill>
                  <a:srgbClr val="CC0066"/>
                </a:solidFill>
                <a:latin typeface="Courier New"/>
                <a:cs typeface="Courier New"/>
              </a:rPr>
              <a:t>final int </a:t>
            </a:r>
            <a:r>
              <a:rPr sz="700" spc="15" dirty="0">
                <a:latin typeface="Courier New"/>
                <a:cs typeface="Courier New"/>
              </a:rPr>
              <a:t>INITIAL_SIZE = </a:t>
            </a:r>
            <a:r>
              <a:rPr sz="700" spc="10" dirty="0">
                <a:solidFill>
                  <a:srgbClr val="66FF18"/>
                </a:solidFill>
                <a:latin typeface="Courier New"/>
                <a:cs typeface="Courier New"/>
              </a:rPr>
              <a:t>10</a:t>
            </a:r>
            <a:r>
              <a:rPr sz="700" spc="10" dirty="0">
                <a:latin typeface="Courier New"/>
                <a:cs typeface="Courier New"/>
              </a:rPr>
              <a:t>;  </a:t>
            </a:r>
            <a:r>
              <a:rPr sz="700" spc="15" dirty="0">
                <a:latin typeface="Courier New"/>
                <a:cs typeface="Courier New"/>
              </a:rPr>
              <a:t>elements = </a:t>
            </a:r>
            <a:r>
              <a:rPr sz="700" spc="15" dirty="0">
                <a:solidFill>
                  <a:srgbClr val="CC0066"/>
                </a:solidFill>
                <a:latin typeface="Courier New"/>
                <a:cs typeface="Courier New"/>
              </a:rPr>
              <a:t>new</a:t>
            </a:r>
            <a:r>
              <a:rPr sz="700" spc="-75" dirty="0">
                <a:solidFill>
                  <a:srgbClr val="CC0066"/>
                </a:solidFill>
                <a:latin typeface="Courier New"/>
                <a:cs typeface="Courier New"/>
              </a:rPr>
              <a:t> </a:t>
            </a:r>
            <a:r>
              <a:rPr sz="700" spc="15" dirty="0">
                <a:latin typeface="Courier New"/>
                <a:cs typeface="Courier New"/>
              </a:rPr>
              <a:t>Object[INITIAL_SIZE];  currentSize =</a:t>
            </a:r>
            <a:r>
              <a:rPr sz="700" spc="-80" dirty="0">
                <a:latin typeface="Courier New"/>
                <a:cs typeface="Courier New"/>
              </a:rPr>
              <a:t> </a:t>
            </a:r>
            <a:r>
              <a:rPr sz="700" spc="10" dirty="0">
                <a:solidFill>
                  <a:srgbClr val="66FF18"/>
                </a:solidFill>
                <a:latin typeface="Courier New"/>
                <a:cs typeface="Courier New"/>
              </a:rPr>
              <a:t>0</a:t>
            </a:r>
            <a:r>
              <a:rPr sz="700" spc="10" dirty="0">
                <a:latin typeface="Courier New"/>
                <a:cs typeface="Courier New"/>
              </a:rPr>
              <a:t>;</a:t>
            </a:r>
            <a:endParaRPr sz="700">
              <a:latin typeface="Courier New"/>
              <a:cs typeface="Courier New"/>
            </a:endParaRPr>
          </a:p>
          <a:p>
            <a:pPr marL="178435">
              <a:lnSpc>
                <a:spcPts val="810"/>
              </a:lnSpc>
            </a:pPr>
            <a:r>
              <a:rPr sz="700" spc="15" dirty="0">
                <a:latin typeface="Courier New"/>
                <a:cs typeface="Courier New"/>
              </a:rPr>
              <a:t>head =</a:t>
            </a:r>
            <a:r>
              <a:rPr sz="700" spc="-85" dirty="0">
                <a:latin typeface="Courier New"/>
                <a:cs typeface="Courier New"/>
              </a:rPr>
              <a:t> </a:t>
            </a:r>
            <a:r>
              <a:rPr sz="700" spc="10" dirty="0">
                <a:solidFill>
                  <a:srgbClr val="66FF18"/>
                </a:solidFill>
                <a:latin typeface="Courier New"/>
                <a:cs typeface="Courier New"/>
              </a:rPr>
              <a:t>0</a:t>
            </a:r>
            <a:r>
              <a:rPr sz="700" spc="10" dirty="0">
                <a:latin typeface="Courier New"/>
                <a:cs typeface="Courier New"/>
              </a:rPr>
              <a:t>;</a:t>
            </a:r>
            <a:endParaRPr sz="700">
              <a:latin typeface="Courier New"/>
              <a:cs typeface="Courier New"/>
            </a:endParaRPr>
          </a:p>
          <a:p>
            <a:pPr marL="178435">
              <a:lnSpc>
                <a:spcPts val="840"/>
              </a:lnSpc>
            </a:pPr>
            <a:r>
              <a:rPr sz="700" spc="15" dirty="0">
                <a:latin typeface="Courier New"/>
                <a:cs typeface="Courier New"/>
              </a:rPr>
              <a:t>tail =</a:t>
            </a:r>
            <a:r>
              <a:rPr sz="700" spc="-85" dirty="0">
                <a:latin typeface="Courier New"/>
                <a:cs typeface="Courier New"/>
              </a:rPr>
              <a:t> </a:t>
            </a:r>
            <a:r>
              <a:rPr sz="700" spc="10" dirty="0">
                <a:solidFill>
                  <a:srgbClr val="66FF18"/>
                </a:solidFill>
                <a:latin typeface="Courier New"/>
                <a:cs typeface="Courier New"/>
              </a:rPr>
              <a:t>0</a:t>
            </a:r>
            <a:r>
              <a:rPr sz="700" spc="10" dirty="0">
                <a:latin typeface="Courier New"/>
                <a:cs typeface="Courier New"/>
              </a:rPr>
              <a:t>;</a:t>
            </a:r>
            <a:endParaRPr sz="700">
              <a:latin typeface="Courier New"/>
              <a:cs typeface="Courier New"/>
            </a:endParaRPr>
          </a:p>
          <a:p>
            <a:pPr marL="12700">
              <a:lnSpc>
                <a:spcPts val="840"/>
              </a:lnSpc>
            </a:pPr>
            <a:r>
              <a:rPr sz="700" spc="15" dirty="0">
                <a:latin typeface="Courier New"/>
                <a:cs typeface="Courier New"/>
              </a:rPr>
              <a:t>}</a:t>
            </a:r>
            <a:endParaRPr sz="700">
              <a:latin typeface="Courier New"/>
              <a:cs typeface="Courier New"/>
            </a:endParaRPr>
          </a:p>
        </p:txBody>
      </p:sp>
      <p:sp>
        <p:nvSpPr>
          <p:cNvPr id="4" name="object 4"/>
          <p:cNvSpPr txBox="1"/>
          <p:nvPr/>
        </p:nvSpPr>
        <p:spPr>
          <a:xfrm>
            <a:off x="1069689" y="3366438"/>
            <a:ext cx="2846705" cy="592455"/>
          </a:xfrm>
          <a:prstGeom prst="rect">
            <a:avLst/>
          </a:prstGeom>
        </p:spPr>
        <p:txBody>
          <a:bodyPr vert="horz" wrap="square" lIns="0" tIns="0" rIns="0" bIns="0" rtlCol="0">
            <a:spAutoFit/>
          </a:bodyPr>
          <a:lstStyle/>
          <a:p>
            <a:pPr marL="12700">
              <a:lnSpc>
                <a:spcPts val="795"/>
              </a:lnSpc>
            </a:pPr>
            <a:r>
              <a:rPr sz="700" spc="15" dirty="0">
                <a:latin typeface="Courier New"/>
                <a:cs typeface="Courier New"/>
              </a:rPr>
              <a:t>/**</a:t>
            </a:r>
            <a:endParaRPr sz="700">
              <a:latin typeface="Courier New"/>
              <a:cs typeface="Courier New"/>
            </a:endParaRPr>
          </a:p>
          <a:p>
            <a:pPr marL="178435">
              <a:lnSpc>
                <a:spcPts val="994"/>
              </a:lnSpc>
            </a:pPr>
            <a:r>
              <a:rPr sz="900" spc="-5" dirty="0">
                <a:solidFill>
                  <a:srgbClr val="0073FF"/>
                </a:solidFill>
                <a:latin typeface="Times New Roman"/>
                <a:cs typeface="Times New Roman"/>
              </a:rPr>
              <a:t>Checks whether this queue is</a:t>
            </a:r>
            <a:r>
              <a:rPr sz="900" spc="-45" dirty="0">
                <a:solidFill>
                  <a:srgbClr val="0073FF"/>
                </a:solidFill>
                <a:latin typeface="Times New Roman"/>
                <a:cs typeface="Times New Roman"/>
              </a:rPr>
              <a:t> </a:t>
            </a:r>
            <a:r>
              <a:rPr sz="900" spc="-5" dirty="0">
                <a:solidFill>
                  <a:srgbClr val="0073FF"/>
                </a:solidFill>
                <a:latin typeface="Times New Roman"/>
                <a:cs typeface="Times New Roman"/>
              </a:rPr>
              <a:t>empty.</a:t>
            </a:r>
            <a:endParaRPr sz="900">
              <a:latin typeface="Times New Roman"/>
              <a:cs typeface="Times New Roman"/>
            </a:endParaRPr>
          </a:p>
          <a:p>
            <a:pPr marL="178435">
              <a:lnSpc>
                <a:spcPts val="1045"/>
              </a:lnSpc>
            </a:pPr>
            <a:r>
              <a:rPr sz="700" spc="15" dirty="0">
                <a:latin typeface="Courier New"/>
                <a:cs typeface="Courier New"/>
              </a:rPr>
              <a:t>@return</a:t>
            </a:r>
            <a:r>
              <a:rPr sz="700" spc="-250" dirty="0">
                <a:latin typeface="Courier New"/>
                <a:cs typeface="Courier New"/>
              </a:rPr>
              <a:t> </a:t>
            </a:r>
            <a:r>
              <a:rPr sz="900" spc="-5" dirty="0">
                <a:solidFill>
                  <a:srgbClr val="0073FF"/>
                </a:solidFill>
                <a:latin typeface="Times New Roman"/>
                <a:cs typeface="Times New Roman"/>
              </a:rPr>
              <a:t>true if this queue is empty</a:t>
            </a:r>
            <a:endParaRPr sz="900">
              <a:latin typeface="Times New Roman"/>
              <a:cs typeface="Times New Roman"/>
            </a:endParaRPr>
          </a:p>
          <a:p>
            <a:pPr marL="12700">
              <a:lnSpc>
                <a:spcPts val="840"/>
              </a:lnSpc>
              <a:spcBef>
                <a:spcPts val="10"/>
              </a:spcBef>
            </a:pPr>
            <a:r>
              <a:rPr sz="700" spc="15" dirty="0">
                <a:latin typeface="Courier New"/>
                <a:cs typeface="Courier New"/>
              </a:rPr>
              <a:t>*/</a:t>
            </a:r>
            <a:endParaRPr sz="700">
              <a:latin typeface="Courier New"/>
              <a:cs typeface="Courier New"/>
            </a:endParaRPr>
          </a:p>
          <a:p>
            <a:pPr marL="12700">
              <a:lnSpc>
                <a:spcPts val="840"/>
              </a:lnSpc>
            </a:pPr>
            <a:r>
              <a:rPr sz="700" spc="15" dirty="0">
                <a:solidFill>
                  <a:srgbClr val="CC0066"/>
                </a:solidFill>
                <a:latin typeface="Courier New"/>
                <a:cs typeface="Courier New"/>
              </a:rPr>
              <a:t>public boolean </a:t>
            </a:r>
            <a:r>
              <a:rPr sz="700" spc="15" dirty="0">
                <a:latin typeface="Courier New"/>
                <a:cs typeface="Courier New"/>
              </a:rPr>
              <a:t>empty() { </a:t>
            </a:r>
            <a:r>
              <a:rPr sz="700" spc="15" dirty="0">
                <a:solidFill>
                  <a:srgbClr val="CC0066"/>
                </a:solidFill>
                <a:latin typeface="Courier New"/>
                <a:cs typeface="Courier New"/>
              </a:rPr>
              <a:t>return </a:t>
            </a:r>
            <a:r>
              <a:rPr sz="700" spc="15" dirty="0">
                <a:latin typeface="Courier New"/>
                <a:cs typeface="Courier New"/>
              </a:rPr>
              <a:t>currentSize == </a:t>
            </a:r>
            <a:r>
              <a:rPr sz="700" spc="10" dirty="0">
                <a:solidFill>
                  <a:srgbClr val="66FF18"/>
                </a:solidFill>
                <a:latin typeface="Courier New"/>
                <a:cs typeface="Courier New"/>
              </a:rPr>
              <a:t>0</a:t>
            </a:r>
            <a:r>
              <a:rPr sz="700" spc="10" dirty="0">
                <a:latin typeface="Courier New"/>
                <a:cs typeface="Courier New"/>
              </a:rPr>
              <a:t>;</a:t>
            </a:r>
            <a:r>
              <a:rPr sz="700" spc="-70" dirty="0">
                <a:latin typeface="Courier New"/>
                <a:cs typeface="Courier New"/>
              </a:rPr>
              <a:t> </a:t>
            </a:r>
            <a:r>
              <a:rPr sz="700" spc="15" dirty="0">
                <a:latin typeface="Courier New"/>
                <a:cs typeface="Courier New"/>
              </a:rPr>
              <a:t>}</a:t>
            </a:r>
            <a:endParaRPr sz="700">
              <a:latin typeface="Courier New"/>
              <a:cs typeface="Courier New"/>
            </a:endParaRPr>
          </a:p>
        </p:txBody>
      </p:sp>
      <p:sp>
        <p:nvSpPr>
          <p:cNvPr id="5" name="object 5"/>
          <p:cNvSpPr txBox="1"/>
          <p:nvPr/>
        </p:nvSpPr>
        <p:spPr>
          <a:xfrm>
            <a:off x="682559" y="770883"/>
            <a:ext cx="2659380" cy="3869054"/>
          </a:xfrm>
          <a:prstGeom prst="rect">
            <a:avLst/>
          </a:prstGeom>
        </p:spPr>
        <p:txBody>
          <a:bodyPr vert="horz" wrap="square" lIns="0" tIns="0" rIns="0" bIns="0" rtlCol="0">
            <a:spAutoFit/>
          </a:bodyPr>
          <a:lstStyle/>
          <a:p>
            <a:pPr marL="67945">
              <a:lnSpc>
                <a:spcPts val="840"/>
              </a:lnSpc>
            </a:pPr>
            <a:r>
              <a:rPr sz="700" b="1" spc="15" dirty="0">
                <a:solidFill>
                  <a:srgbClr val="0073FF"/>
                </a:solidFill>
                <a:latin typeface="Courier New"/>
                <a:cs typeface="Courier New"/>
              </a:rPr>
              <a:t>1  </a:t>
            </a:r>
            <a:r>
              <a:rPr sz="700" spc="15" dirty="0">
                <a:solidFill>
                  <a:srgbClr val="CC0066"/>
                </a:solidFill>
                <a:latin typeface="Courier New"/>
                <a:cs typeface="Courier New"/>
              </a:rPr>
              <a:t>import</a:t>
            </a:r>
            <a:r>
              <a:rPr sz="700" spc="-65" dirty="0">
                <a:solidFill>
                  <a:srgbClr val="CC0066"/>
                </a:solidFill>
                <a:latin typeface="Courier New"/>
                <a:cs typeface="Courier New"/>
              </a:rPr>
              <a:t> </a:t>
            </a:r>
            <a:r>
              <a:rPr sz="700" spc="15" dirty="0">
                <a:latin typeface="Courier New"/>
                <a:cs typeface="Courier New"/>
              </a:rPr>
              <a:t>java.util.NoSuchElementException;</a:t>
            </a:r>
            <a:endParaRPr sz="700">
              <a:latin typeface="Courier New"/>
              <a:cs typeface="Courier New"/>
            </a:endParaRPr>
          </a:p>
          <a:p>
            <a:pPr marL="67945">
              <a:lnSpc>
                <a:spcPts val="840"/>
              </a:lnSpc>
            </a:pPr>
            <a:r>
              <a:rPr sz="700" b="1" spc="15" dirty="0">
                <a:solidFill>
                  <a:srgbClr val="0073FF"/>
                </a:solidFill>
                <a:latin typeface="Courier New"/>
                <a:cs typeface="Courier New"/>
              </a:rPr>
              <a:t>2</a:t>
            </a:r>
            <a:endParaRPr sz="700">
              <a:latin typeface="Courier New"/>
              <a:cs typeface="Courier New"/>
            </a:endParaRPr>
          </a:p>
          <a:p>
            <a:pPr marL="67945">
              <a:lnSpc>
                <a:spcPts val="795"/>
              </a:lnSpc>
            </a:pPr>
            <a:r>
              <a:rPr sz="700" b="1" spc="15" dirty="0">
                <a:solidFill>
                  <a:srgbClr val="0073FF"/>
                </a:solidFill>
                <a:latin typeface="Courier New"/>
                <a:cs typeface="Courier New"/>
              </a:rPr>
              <a:t>3</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67945">
              <a:lnSpc>
                <a:spcPts val="1035"/>
              </a:lnSpc>
              <a:tabLst>
                <a:tab pos="399415" algn="l"/>
              </a:tabLst>
            </a:pPr>
            <a:r>
              <a:rPr sz="700" b="1" spc="15" dirty="0">
                <a:solidFill>
                  <a:srgbClr val="0073FF"/>
                </a:solidFill>
                <a:latin typeface="Courier New"/>
                <a:cs typeface="Courier New"/>
              </a:rPr>
              <a:t>4	</a:t>
            </a:r>
            <a:r>
              <a:rPr sz="900" spc="-5" dirty="0">
                <a:solidFill>
                  <a:srgbClr val="0073FF"/>
                </a:solidFill>
                <a:latin typeface="Times New Roman"/>
                <a:cs typeface="Times New Roman"/>
              </a:rPr>
              <a:t>An implementation of a queue as a circular</a:t>
            </a:r>
            <a:r>
              <a:rPr sz="900" spc="-20" dirty="0">
                <a:solidFill>
                  <a:srgbClr val="0073FF"/>
                </a:solidFill>
                <a:latin typeface="Times New Roman"/>
                <a:cs typeface="Times New Roman"/>
              </a:rPr>
              <a:t> </a:t>
            </a:r>
            <a:r>
              <a:rPr sz="900" spc="-5" dirty="0">
                <a:solidFill>
                  <a:srgbClr val="0073FF"/>
                </a:solidFill>
                <a:latin typeface="Times New Roman"/>
                <a:cs typeface="Times New Roman"/>
              </a:rPr>
              <a:t>array.</a:t>
            </a:r>
            <a:endParaRPr sz="900">
              <a:latin typeface="Times New Roman"/>
              <a:cs typeface="Times New Roman"/>
            </a:endParaRPr>
          </a:p>
          <a:p>
            <a:pPr marL="67945">
              <a:lnSpc>
                <a:spcPts val="840"/>
              </a:lnSpc>
              <a:spcBef>
                <a:spcPts val="10"/>
              </a:spcBef>
            </a:pPr>
            <a:r>
              <a:rPr sz="700" b="1" spc="15" dirty="0">
                <a:solidFill>
                  <a:srgbClr val="0073FF"/>
                </a:solidFill>
                <a:latin typeface="Courier New"/>
                <a:cs typeface="Courier New"/>
              </a:rPr>
              <a:t>5</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67945">
              <a:lnSpc>
                <a:spcPts val="840"/>
              </a:lnSpc>
            </a:pPr>
            <a:r>
              <a:rPr sz="700" b="1" spc="15" dirty="0">
                <a:solidFill>
                  <a:srgbClr val="0073FF"/>
                </a:solidFill>
                <a:latin typeface="Courier New"/>
                <a:cs typeface="Courier New"/>
              </a:rPr>
              <a:t>6  </a:t>
            </a:r>
            <a:r>
              <a:rPr sz="700" spc="15" dirty="0">
                <a:solidFill>
                  <a:srgbClr val="CC0066"/>
                </a:solidFill>
                <a:latin typeface="Courier New"/>
                <a:cs typeface="Courier New"/>
              </a:rPr>
              <a:t>public class</a:t>
            </a:r>
            <a:r>
              <a:rPr sz="700" spc="-75" dirty="0">
                <a:solidFill>
                  <a:srgbClr val="CC0066"/>
                </a:solidFill>
                <a:latin typeface="Courier New"/>
                <a:cs typeface="Courier New"/>
              </a:rPr>
              <a:t> </a:t>
            </a:r>
            <a:r>
              <a:rPr sz="700" spc="15" dirty="0">
                <a:latin typeface="Courier New"/>
                <a:cs typeface="Courier New"/>
              </a:rPr>
              <a:t>CircularArrayQueue</a:t>
            </a:r>
            <a:endParaRPr sz="700">
              <a:latin typeface="Courier New"/>
              <a:cs typeface="Courier New"/>
            </a:endParaRPr>
          </a:p>
          <a:p>
            <a:pPr marL="67945">
              <a:lnSpc>
                <a:spcPts val="840"/>
              </a:lnSpc>
            </a:pPr>
            <a:r>
              <a:rPr sz="700" b="1" spc="15" dirty="0">
                <a:solidFill>
                  <a:srgbClr val="0073FF"/>
                </a:solidFill>
                <a:latin typeface="Courier New"/>
                <a:cs typeface="Courier New"/>
              </a:rPr>
              <a:t>7</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399415" indent="-331470">
              <a:lnSpc>
                <a:spcPts val="840"/>
              </a:lnSpc>
              <a:buClr>
                <a:srgbClr val="0073FF"/>
              </a:buClr>
              <a:buFont typeface="Courier New"/>
              <a:buAutoNum type="arabicPlain" startAt="8"/>
              <a:tabLst>
                <a:tab pos="400050" algn="l"/>
              </a:tabLst>
            </a:pPr>
            <a:r>
              <a:rPr sz="700" spc="15" dirty="0">
                <a:solidFill>
                  <a:srgbClr val="CC0066"/>
                </a:solidFill>
                <a:latin typeface="Courier New"/>
                <a:cs typeface="Courier New"/>
              </a:rPr>
              <a:t>private </a:t>
            </a:r>
            <a:r>
              <a:rPr sz="700" spc="15" dirty="0">
                <a:latin typeface="Courier New"/>
                <a:cs typeface="Courier New"/>
              </a:rPr>
              <a:t>Object[]</a:t>
            </a:r>
            <a:r>
              <a:rPr sz="700" spc="-80" dirty="0">
                <a:latin typeface="Courier New"/>
                <a:cs typeface="Courier New"/>
              </a:rPr>
              <a:t> </a:t>
            </a:r>
            <a:r>
              <a:rPr sz="700" spc="15" dirty="0">
                <a:latin typeface="Courier New"/>
                <a:cs typeface="Courier New"/>
              </a:rPr>
              <a:t>elements;</a:t>
            </a:r>
            <a:endParaRPr sz="700">
              <a:latin typeface="Courier New"/>
              <a:cs typeface="Courier New"/>
            </a:endParaRPr>
          </a:p>
          <a:p>
            <a:pPr marL="399415" indent="-331470">
              <a:lnSpc>
                <a:spcPts val="840"/>
              </a:lnSpc>
              <a:buClr>
                <a:srgbClr val="0073FF"/>
              </a:buClr>
              <a:buFont typeface="Courier New"/>
              <a:buAutoNum type="arabicPlain" startAt="8"/>
              <a:tabLst>
                <a:tab pos="400050" algn="l"/>
              </a:tabLst>
            </a:pPr>
            <a:r>
              <a:rPr sz="700" spc="15" dirty="0">
                <a:solidFill>
                  <a:srgbClr val="CC0066"/>
                </a:solidFill>
                <a:latin typeface="Courier New"/>
                <a:cs typeface="Courier New"/>
              </a:rPr>
              <a:t>private int</a:t>
            </a:r>
            <a:r>
              <a:rPr sz="700" spc="-85" dirty="0">
                <a:solidFill>
                  <a:srgbClr val="CC0066"/>
                </a:solidFill>
                <a:latin typeface="Courier New"/>
                <a:cs typeface="Courier New"/>
              </a:rPr>
              <a:t> </a:t>
            </a:r>
            <a:r>
              <a:rPr sz="700" spc="15" dirty="0">
                <a:latin typeface="Courier New"/>
                <a:cs typeface="Courier New"/>
              </a:rPr>
              <a:t>currentSize;</a:t>
            </a:r>
            <a:endParaRPr sz="700">
              <a:latin typeface="Courier New"/>
              <a:cs typeface="Courier New"/>
            </a:endParaRPr>
          </a:p>
          <a:p>
            <a:pPr marL="399415" indent="-386715">
              <a:lnSpc>
                <a:spcPts val="840"/>
              </a:lnSpc>
              <a:buClr>
                <a:srgbClr val="0073FF"/>
              </a:buClr>
              <a:buFont typeface="Courier New"/>
              <a:buAutoNum type="arabicPlain" startAt="8"/>
              <a:tabLst>
                <a:tab pos="400050" algn="l"/>
              </a:tabLst>
            </a:pPr>
            <a:r>
              <a:rPr sz="700" spc="15" dirty="0">
                <a:solidFill>
                  <a:srgbClr val="CC0066"/>
                </a:solidFill>
                <a:latin typeface="Courier New"/>
                <a:cs typeface="Courier New"/>
              </a:rPr>
              <a:t>private int</a:t>
            </a:r>
            <a:r>
              <a:rPr sz="700" spc="-90" dirty="0">
                <a:solidFill>
                  <a:srgbClr val="CC0066"/>
                </a:solidFill>
                <a:latin typeface="Courier New"/>
                <a:cs typeface="Courier New"/>
              </a:rPr>
              <a:t> </a:t>
            </a:r>
            <a:r>
              <a:rPr sz="700" spc="15" dirty="0">
                <a:latin typeface="Courier New"/>
                <a:cs typeface="Courier New"/>
              </a:rPr>
              <a:t>head;</a:t>
            </a:r>
            <a:endParaRPr sz="700">
              <a:latin typeface="Courier New"/>
              <a:cs typeface="Courier New"/>
            </a:endParaRPr>
          </a:p>
          <a:p>
            <a:pPr marL="399415" indent="-386715">
              <a:lnSpc>
                <a:spcPts val="840"/>
              </a:lnSpc>
              <a:buClr>
                <a:srgbClr val="0073FF"/>
              </a:buClr>
              <a:buFont typeface="Courier New"/>
              <a:buAutoNum type="arabicPlain" startAt="8"/>
              <a:tabLst>
                <a:tab pos="400050" algn="l"/>
              </a:tabLst>
            </a:pPr>
            <a:r>
              <a:rPr sz="700" spc="15" dirty="0">
                <a:solidFill>
                  <a:srgbClr val="CC0066"/>
                </a:solidFill>
                <a:latin typeface="Courier New"/>
                <a:cs typeface="Courier New"/>
              </a:rPr>
              <a:t>private int</a:t>
            </a:r>
            <a:r>
              <a:rPr sz="700" spc="-90" dirty="0">
                <a:solidFill>
                  <a:srgbClr val="CC0066"/>
                </a:solidFill>
                <a:latin typeface="Courier New"/>
                <a:cs typeface="Courier New"/>
              </a:rPr>
              <a:t> </a:t>
            </a:r>
            <a:r>
              <a:rPr sz="700" spc="15" dirty="0">
                <a:latin typeface="Courier New"/>
                <a:cs typeface="Courier New"/>
              </a:rPr>
              <a:t>tail;</a:t>
            </a:r>
            <a:endParaRPr sz="700">
              <a:latin typeface="Courier New"/>
              <a:cs typeface="Courier New"/>
            </a:endParaRPr>
          </a:p>
          <a:p>
            <a:pPr marL="12700">
              <a:lnSpc>
                <a:spcPts val="840"/>
              </a:lnSpc>
            </a:pPr>
            <a:r>
              <a:rPr sz="700" b="1" spc="15" dirty="0">
                <a:solidFill>
                  <a:srgbClr val="0073FF"/>
                </a:solidFill>
                <a:latin typeface="Courier New"/>
                <a:cs typeface="Courier New"/>
              </a:rPr>
              <a:t>12</a:t>
            </a:r>
            <a:endParaRPr sz="700">
              <a:latin typeface="Courier New"/>
              <a:cs typeface="Courier New"/>
            </a:endParaRPr>
          </a:p>
          <a:p>
            <a:pPr marL="12700">
              <a:lnSpc>
                <a:spcPts val="840"/>
              </a:lnSpc>
            </a:pPr>
            <a:r>
              <a:rPr sz="700" b="1" spc="15" dirty="0">
                <a:solidFill>
                  <a:srgbClr val="0073FF"/>
                </a:solidFill>
                <a:latin typeface="Courier New"/>
                <a:cs typeface="Courier New"/>
              </a:rPr>
              <a:t>13</a:t>
            </a:r>
            <a:endParaRPr sz="700">
              <a:latin typeface="Courier New"/>
              <a:cs typeface="Courier New"/>
            </a:endParaRPr>
          </a:p>
          <a:p>
            <a:pPr marL="12700">
              <a:lnSpc>
                <a:spcPct val="100000"/>
              </a:lnSpc>
              <a:spcBef>
                <a:spcPts val="110"/>
              </a:spcBef>
            </a:pPr>
            <a:r>
              <a:rPr sz="700" b="1" spc="15" dirty="0">
                <a:solidFill>
                  <a:srgbClr val="0073FF"/>
                </a:solidFill>
                <a:latin typeface="Courier New"/>
                <a:cs typeface="Courier New"/>
              </a:rPr>
              <a:t>14</a:t>
            </a:r>
            <a:endParaRPr sz="700">
              <a:latin typeface="Courier New"/>
              <a:cs typeface="Courier New"/>
            </a:endParaRPr>
          </a:p>
          <a:p>
            <a:pPr marL="12700">
              <a:lnSpc>
                <a:spcPts val="840"/>
              </a:lnSpc>
              <a:spcBef>
                <a:spcPts val="50"/>
              </a:spcBef>
            </a:pPr>
            <a:r>
              <a:rPr sz="700" b="1" spc="15" dirty="0">
                <a:solidFill>
                  <a:srgbClr val="0073FF"/>
                </a:solidFill>
                <a:latin typeface="Courier New"/>
                <a:cs typeface="Courier New"/>
              </a:rPr>
              <a:t>15</a:t>
            </a:r>
            <a:endParaRPr sz="700">
              <a:latin typeface="Courier New"/>
              <a:cs typeface="Courier New"/>
            </a:endParaRPr>
          </a:p>
          <a:p>
            <a:pPr marL="12700">
              <a:lnSpc>
                <a:spcPts val="840"/>
              </a:lnSpc>
            </a:pPr>
            <a:r>
              <a:rPr sz="700" b="1" spc="15" dirty="0">
                <a:solidFill>
                  <a:srgbClr val="0073FF"/>
                </a:solidFill>
                <a:latin typeface="Courier New"/>
                <a:cs typeface="Courier New"/>
              </a:rPr>
              <a:t>16</a:t>
            </a:r>
            <a:endParaRPr sz="700">
              <a:latin typeface="Courier New"/>
              <a:cs typeface="Courier New"/>
            </a:endParaRPr>
          </a:p>
          <a:p>
            <a:pPr marL="12700">
              <a:lnSpc>
                <a:spcPts val="840"/>
              </a:lnSpc>
            </a:pPr>
            <a:r>
              <a:rPr sz="700" b="1" spc="15" dirty="0">
                <a:solidFill>
                  <a:srgbClr val="0073FF"/>
                </a:solidFill>
                <a:latin typeface="Courier New"/>
                <a:cs typeface="Courier New"/>
              </a:rPr>
              <a:t>17</a:t>
            </a:r>
            <a:endParaRPr sz="700">
              <a:latin typeface="Courier New"/>
              <a:cs typeface="Courier New"/>
            </a:endParaRPr>
          </a:p>
          <a:p>
            <a:pPr marL="12700">
              <a:lnSpc>
                <a:spcPts val="840"/>
              </a:lnSpc>
            </a:pPr>
            <a:r>
              <a:rPr sz="700" b="1" spc="15" dirty="0">
                <a:solidFill>
                  <a:srgbClr val="0073FF"/>
                </a:solidFill>
                <a:latin typeface="Courier New"/>
                <a:cs typeface="Courier New"/>
              </a:rPr>
              <a:t>18</a:t>
            </a:r>
            <a:endParaRPr sz="700">
              <a:latin typeface="Courier New"/>
              <a:cs typeface="Courier New"/>
            </a:endParaRPr>
          </a:p>
          <a:p>
            <a:pPr marL="12700">
              <a:lnSpc>
                <a:spcPts val="840"/>
              </a:lnSpc>
            </a:pPr>
            <a:r>
              <a:rPr sz="700" b="1" spc="15" dirty="0">
                <a:solidFill>
                  <a:srgbClr val="0073FF"/>
                </a:solidFill>
                <a:latin typeface="Courier New"/>
                <a:cs typeface="Courier New"/>
              </a:rPr>
              <a:t>19</a:t>
            </a:r>
            <a:endParaRPr sz="700">
              <a:latin typeface="Courier New"/>
              <a:cs typeface="Courier New"/>
            </a:endParaRPr>
          </a:p>
          <a:p>
            <a:pPr marL="12700">
              <a:lnSpc>
                <a:spcPts val="840"/>
              </a:lnSpc>
            </a:pPr>
            <a:r>
              <a:rPr sz="700" b="1" spc="15" dirty="0">
                <a:solidFill>
                  <a:srgbClr val="0073FF"/>
                </a:solidFill>
                <a:latin typeface="Courier New"/>
                <a:cs typeface="Courier New"/>
              </a:rPr>
              <a:t>20</a:t>
            </a:r>
            <a:endParaRPr sz="700">
              <a:latin typeface="Courier New"/>
              <a:cs typeface="Courier New"/>
            </a:endParaRPr>
          </a:p>
          <a:p>
            <a:pPr marL="12700">
              <a:lnSpc>
                <a:spcPts val="840"/>
              </a:lnSpc>
            </a:pPr>
            <a:r>
              <a:rPr sz="700" b="1" spc="15" dirty="0">
                <a:solidFill>
                  <a:srgbClr val="0073FF"/>
                </a:solidFill>
                <a:latin typeface="Courier New"/>
                <a:cs typeface="Courier New"/>
              </a:rPr>
              <a:t>21</a:t>
            </a:r>
            <a:endParaRPr sz="700">
              <a:latin typeface="Courier New"/>
              <a:cs typeface="Courier New"/>
            </a:endParaRPr>
          </a:p>
          <a:p>
            <a:pPr marL="12700">
              <a:lnSpc>
                <a:spcPts val="840"/>
              </a:lnSpc>
            </a:pPr>
            <a:r>
              <a:rPr sz="700" b="1" spc="15" dirty="0">
                <a:solidFill>
                  <a:srgbClr val="0073FF"/>
                </a:solidFill>
                <a:latin typeface="Courier New"/>
                <a:cs typeface="Courier New"/>
              </a:rPr>
              <a:t>22</a:t>
            </a:r>
            <a:endParaRPr sz="700">
              <a:latin typeface="Courier New"/>
              <a:cs typeface="Courier New"/>
            </a:endParaRPr>
          </a:p>
          <a:p>
            <a:pPr marL="12700">
              <a:lnSpc>
                <a:spcPts val="840"/>
              </a:lnSpc>
            </a:pPr>
            <a:r>
              <a:rPr sz="700" b="1" spc="15" dirty="0">
                <a:solidFill>
                  <a:srgbClr val="0073FF"/>
                </a:solidFill>
                <a:latin typeface="Courier New"/>
                <a:cs typeface="Courier New"/>
              </a:rPr>
              <a:t>23</a:t>
            </a:r>
            <a:endParaRPr sz="700">
              <a:latin typeface="Courier New"/>
              <a:cs typeface="Courier New"/>
            </a:endParaRPr>
          </a:p>
          <a:p>
            <a:pPr marL="12700">
              <a:lnSpc>
                <a:spcPts val="840"/>
              </a:lnSpc>
            </a:pPr>
            <a:r>
              <a:rPr sz="700" b="1" spc="15" dirty="0">
                <a:solidFill>
                  <a:srgbClr val="0073FF"/>
                </a:solidFill>
                <a:latin typeface="Courier New"/>
                <a:cs typeface="Courier New"/>
              </a:rPr>
              <a:t>24</a:t>
            </a:r>
            <a:endParaRPr sz="700">
              <a:latin typeface="Courier New"/>
              <a:cs typeface="Courier New"/>
            </a:endParaRPr>
          </a:p>
          <a:p>
            <a:pPr marL="12700">
              <a:lnSpc>
                <a:spcPts val="840"/>
              </a:lnSpc>
            </a:pPr>
            <a:r>
              <a:rPr sz="700" b="1" spc="15" dirty="0">
                <a:solidFill>
                  <a:srgbClr val="0073FF"/>
                </a:solidFill>
                <a:latin typeface="Courier New"/>
                <a:cs typeface="Courier New"/>
              </a:rPr>
              <a:t>25</a:t>
            </a:r>
            <a:endParaRPr sz="700">
              <a:latin typeface="Courier New"/>
              <a:cs typeface="Courier New"/>
            </a:endParaRPr>
          </a:p>
          <a:p>
            <a:pPr marL="12700">
              <a:lnSpc>
                <a:spcPct val="100000"/>
              </a:lnSpc>
              <a:spcBef>
                <a:spcPts val="110"/>
              </a:spcBef>
            </a:pPr>
            <a:r>
              <a:rPr sz="700" b="1" spc="15" dirty="0">
                <a:solidFill>
                  <a:srgbClr val="0073FF"/>
                </a:solidFill>
                <a:latin typeface="Courier New"/>
                <a:cs typeface="Courier New"/>
              </a:rPr>
              <a:t>26</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27</a:t>
            </a:r>
            <a:endParaRPr sz="700">
              <a:latin typeface="Courier New"/>
              <a:cs typeface="Courier New"/>
            </a:endParaRPr>
          </a:p>
          <a:p>
            <a:pPr marL="12700">
              <a:lnSpc>
                <a:spcPts val="840"/>
              </a:lnSpc>
              <a:spcBef>
                <a:spcPts val="50"/>
              </a:spcBef>
            </a:pPr>
            <a:r>
              <a:rPr sz="700" b="1" spc="15" dirty="0">
                <a:solidFill>
                  <a:srgbClr val="0073FF"/>
                </a:solidFill>
                <a:latin typeface="Courier New"/>
                <a:cs typeface="Courier New"/>
              </a:rPr>
              <a:t>28</a:t>
            </a:r>
            <a:endParaRPr sz="700">
              <a:latin typeface="Courier New"/>
              <a:cs typeface="Courier New"/>
            </a:endParaRPr>
          </a:p>
          <a:p>
            <a:pPr marL="12700">
              <a:lnSpc>
                <a:spcPts val="840"/>
              </a:lnSpc>
            </a:pPr>
            <a:r>
              <a:rPr sz="700" b="1" spc="15" dirty="0">
                <a:solidFill>
                  <a:srgbClr val="0073FF"/>
                </a:solidFill>
                <a:latin typeface="Courier New"/>
                <a:cs typeface="Courier New"/>
              </a:rPr>
              <a:t>29</a:t>
            </a:r>
            <a:endParaRPr sz="700">
              <a:latin typeface="Courier New"/>
              <a:cs typeface="Courier New"/>
            </a:endParaRPr>
          </a:p>
          <a:p>
            <a:pPr marL="12700">
              <a:lnSpc>
                <a:spcPts val="840"/>
              </a:lnSpc>
            </a:pPr>
            <a:r>
              <a:rPr sz="700" b="1" spc="15" dirty="0">
                <a:solidFill>
                  <a:srgbClr val="0073FF"/>
                </a:solidFill>
                <a:latin typeface="Courier New"/>
                <a:cs typeface="Courier New"/>
              </a:rPr>
              <a:t>30</a:t>
            </a:r>
            <a:endParaRPr sz="700">
              <a:latin typeface="Courier New"/>
              <a:cs typeface="Courier New"/>
            </a:endParaRPr>
          </a:p>
          <a:p>
            <a:pPr marL="12700">
              <a:lnSpc>
                <a:spcPts val="840"/>
              </a:lnSpc>
            </a:pPr>
            <a:r>
              <a:rPr sz="700" b="1" spc="15" dirty="0">
                <a:solidFill>
                  <a:srgbClr val="0073FF"/>
                </a:solidFill>
                <a:latin typeface="Courier New"/>
                <a:cs typeface="Courier New"/>
              </a:rPr>
              <a:t>31</a:t>
            </a:r>
            <a:endParaRPr sz="700">
              <a:latin typeface="Courier New"/>
              <a:cs typeface="Courier New"/>
            </a:endParaRPr>
          </a:p>
          <a:p>
            <a:pPr marL="12700">
              <a:lnSpc>
                <a:spcPct val="100000"/>
              </a:lnSpc>
              <a:spcBef>
                <a:spcPts val="110"/>
              </a:spcBef>
            </a:pPr>
            <a:r>
              <a:rPr sz="700" b="1" spc="15" dirty="0">
                <a:solidFill>
                  <a:srgbClr val="0073FF"/>
                </a:solidFill>
                <a:latin typeface="Courier New"/>
                <a:cs typeface="Courier New"/>
              </a:rPr>
              <a:t>32</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33</a:t>
            </a:r>
            <a:endParaRPr sz="700">
              <a:latin typeface="Courier New"/>
              <a:cs typeface="Courier New"/>
            </a:endParaRPr>
          </a:p>
          <a:p>
            <a:pPr marL="12700">
              <a:lnSpc>
                <a:spcPts val="840"/>
              </a:lnSpc>
              <a:spcBef>
                <a:spcPts val="50"/>
              </a:spcBef>
            </a:pPr>
            <a:r>
              <a:rPr sz="700" b="1" spc="15" dirty="0">
                <a:solidFill>
                  <a:srgbClr val="0073FF"/>
                </a:solidFill>
                <a:latin typeface="Courier New"/>
                <a:cs typeface="Courier New"/>
              </a:rPr>
              <a:t>34</a:t>
            </a:r>
            <a:endParaRPr sz="700">
              <a:latin typeface="Courier New"/>
              <a:cs typeface="Courier New"/>
            </a:endParaRPr>
          </a:p>
          <a:p>
            <a:pPr marL="12700">
              <a:lnSpc>
                <a:spcPts val="840"/>
              </a:lnSpc>
            </a:pPr>
            <a:r>
              <a:rPr sz="700" b="1" spc="15" dirty="0">
                <a:solidFill>
                  <a:srgbClr val="0073FF"/>
                </a:solidFill>
                <a:latin typeface="Courier New"/>
                <a:cs typeface="Courier New"/>
              </a:rPr>
              <a:t>35</a:t>
            </a:r>
            <a:endParaRPr sz="700">
              <a:latin typeface="Courier New"/>
              <a:cs typeface="Courier New"/>
            </a:endParaRPr>
          </a:p>
        </p:txBody>
      </p:sp>
      <p:sp>
        <p:nvSpPr>
          <p:cNvPr id="6" name="object 6"/>
          <p:cNvSpPr txBox="1"/>
          <p:nvPr/>
        </p:nvSpPr>
        <p:spPr>
          <a:xfrm>
            <a:off x="1069689" y="4047239"/>
            <a:ext cx="2054225" cy="592455"/>
          </a:xfrm>
          <a:prstGeom prst="rect">
            <a:avLst/>
          </a:prstGeom>
        </p:spPr>
        <p:txBody>
          <a:bodyPr vert="horz" wrap="square" lIns="0" tIns="0" rIns="0" bIns="0" rtlCol="0">
            <a:spAutoFit/>
          </a:bodyPr>
          <a:lstStyle/>
          <a:p>
            <a:pPr marL="12700">
              <a:lnSpc>
                <a:spcPts val="795"/>
              </a:lnSpc>
            </a:pPr>
            <a:r>
              <a:rPr sz="700" spc="15" dirty="0">
                <a:latin typeface="Courier New"/>
                <a:cs typeface="Courier New"/>
              </a:rPr>
              <a:t>/**</a:t>
            </a:r>
            <a:endParaRPr sz="700">
              <a:latin typeface="Courier New"/>
              <a:cs typeface="Courier New"/>
            </a:endParaRPr>
          </a:p>
          <a:p>
            <a:pPr marL="178435">
              <a:lnSpc>
                <a:spcPts val="994"/>
              </a:lnSpc>
            </a:pPr>
            <a:r>
              <a:rPr sz="900" spc="-5" dirty="0">
                <a:solidFill>
                  <a:srgbClr val="0073FF"/>
                </a:solidFill>
                <a:latin typeface="Times New Roman"/>
                <a:cs typeface="Times New Roman"/>
              </a:rPr>
              <a:t>Adds an element to the tail of this</a:t>
            </a:r>
            <a:r>
              <a:rPr sz="900" spc="-30" dirty="0">
                <a:solidFill>
                  <a:srgbClr val="0073FF"/>
                </a:solidFill>
                <a:latin typeface="Times New Roman"/>
                <a:cs typeface="Times New Roman"/>
              </a:rPr>
              <a:t> </a:t>
            </a:r>
            <a:r>
              <a:rPr sz="900" spc="-5" dirty="0">
                <a:solidFill>
                  <a:srgbClr val="0073FF"/>
                </a:solidFill>
                <a:latin typeface="Times New Roman"/>
                <a:cs typeface="Times New Roman"/>
              </a:rPr>
              <a:t>queue.</a:t>
            </a:r>
            <a:endParaRPr sz="900">
              <a:latin typeface="Times New Roman"/>
              <a:cs typeface="Times New Roman"/>
            </a:endParaRPr>
          </a:p>
          <a:p>
            <a:pPr marL="178435">
              <a:lnSpc>
                <a:spcPts val="1045"/>
              </a:lnSpc>
            </a:pPr>
            <a:r>
              <a:rPr sz="700" spc="15" dirty="0">
                <a:latin typeface="Courier New"/>
                <a:cs typeface="Courier New"/>
              </a:rPr>
              <a:t>@param newElement</a:t>
            </a:r>
            <a:r>
              <a:rPr sz="700" spc="-260" dirty="0">
                <a:latin typeface="Courier New"/>
                <a:cs typeface="Courier New"/>
              </a:rPr>
              <a:t> </a:t>
            </a:r>
            <a:r>
              <a:rPr sz="900" spc="-5" dirty="0">
                <a:solidFill>
                  <a:srgbClr val="0073FF"/>
                </a:solidFill>
                <a:latin typeface="Times New Roman"/>
                <a:cs typeface="Times New Roman"/>
              </a:rPr>
              <a:t>the element to add</a:t>
            </a:r>
            <a:endParaRPr sz="900">
              <a:latin typeface="Times New Roman"/>
              <a:cs typeface="Times New Roman"/>
            </a:endParaRPr>
          </a:p>
          <a:p>
            <a:pPr marL="12700">
              <a:lnSpc>
                <a:spcPts val="840"/>
              </a:lnSpc>
              <a:spcBef>
                <a:spcPts val="10"/>
              </a:spcBef>
            </a:pPr>
            <a:r>
              <a:rPr sz="700" spc="15" dirty="0">
                <a:latin typeface="Courier New"/>
                <a:cs typeface="Courier New"/>
              </a:rPr>
              <a:t>*/</a:t>
            </a:r>
            <a:endParaRPr sz="700">
              <a:latin typeface="Courier New"/>
              <a:cs typeface="Courier New"/>
            </a:endParaRPr>
          </a:p>
          <a:p>
            <a:pPr marL="12700">
              <a:lnSpc>
                <a:spcPts val="840"/>
              </a:lnSpc>
            </a:pPr>
            <a:r>
              <a:rPr sz="700" spc="15" dirty="0">
                <a:solidFill>
                  <a:srgbClr val="CC0066"/>
                </a:solidFill>
                <a:latin typeface="Courier New"/>
                <a:cs typeface="Courier New"/>
              </a:rPr>
              <a:t>public void </a:t>
            </a:r>
            <a:r>
              <a:rPr sz="700" spc="15" dirty="0">
                <a:latin typeface="Courier New"/>
                <a:cs typeface="Courier New"/>
              </a:rPr>
              <a:t>add(Object</a:t>
            </a:r>
            <a:r>
              <a:rPr sz="700" spc="-75" dirty="0">
                <a:latin typeface="Courier New"/>
                <a:cs typeface="Courier New"/>
              </a:rPr>
              <a:t> </a:t>
            </a:r>
            <a:r>
              <a:rPr sz="700" spc="15" dirty="0">
                <a:latin typeface="Courier New"/>
                <a:cs typeface="Courier New"/>
              </a:rPr>
              <a:t>newElement)</a:t>
            </a:r>
            <a:endParaRPr sz="700">
              <a:latin typeface="Courier New"/>
              <a:cs typeface="Courier New"/>
            </a:endParaRPr>
          </a:p>
        </p:txBody>
      </p:sp>
      <p:sp>
        <p:nvSpPr>
          <p:cNvPr id="7" name="object 7"/>
          <p:cNvSpPr/>
          <p:nvPr/>
        </p:nvSpPr>
        <p:spPr>
          <a:xfrm>
            <a:off x="6618528" y="717956"/>
            <a:ext cx="113466" cy="390060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611429" y="717950"/>
            <a:ext cx="120566" cy="189357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16.13</a:t>
            </a:r>
          </a:p>
        </p:txBody>
      </p:sp>
      <p:sp>
        <p:nvSpPr>
          <p:cNvPr id="3" name="object 3"/>
          <p:cNvSpPr txBox="1"/>
          <p:nvPr/>
        </p:nvSpPr>
        <p:spPr>
          <a:xfrm>
            <a:off x="570483" y="702797"/>
            <a:ext cx="5826125" cy="607060"/>
          </a:xfrm>
          <a:prstGeom prst="rect">
            <a:avLst/>
          </a:prstGeom>
        </p:spPr>
        <p:txBody>
          <a:bodyPr vert="horz" wrap="square" lIns="0" tIns="0" rIns="0" bIns="0" rtlCol="0">
            <a:spAutoFit/>
          </a:bodyPr>
          <a:lstStyle/>
          <a:p>
            <a:pPr marL="12700" marR="5080">
              <a:lnSpc>
                <a:spcPts val="1230"/>
              </a:lnSpc>
            </a:pPr>
            <a:r>
              <a:rPr sz="1050" spc="-5" dirty="0">
                <a:latin typeface="Arial"/>
                <a:cs typeface="Arial"/>
              </a:rPr>
              <a:t>Add</a:t>
            </a:r>
            <a:r>
              <a:rPr sz="1050" spc="-10" dirty="0">
                <a:latin typeface="Arial"/>
                <a:cs typeface="Arial"/>
              </a:rPr>
              <a:t> </a:t>
            </a:r>
            <a:r>
              <a:rPr sz="1050" spc="-5" dirty="0">
                <a:latin typeface="Arial"/>
                <a:cs typeface="Arial"/>
              </a:rPr>
              <a:t>a</a:t>
            </a:r>
            <a:r>
              <a:rPr sz="1050" spc="-10" dirty="0">
                <a:latin typeface="Arial"/>
                <a:cs typeface="Arial"/>
              </a:rPr>
              <a:t> </a:t>
            </a:r>
            <a:r>
              <a:rPr sz="1050" spc="-5" dirty="0">
                <a:latin typeface="Arial"/>
                <a:cs typeface="Arial"/>
              </a:rPr>
              <a:t>method</a:t>
            </a:r>
            <a:r>
              <a:rPr sz="1050" spc="-10" dirty="0">
                <a:latin typeface="Arial"/>
                <a:cs typeface="Arial"/>
              </a:rPr>
              <a:t> </a:t>
            </a:r>
            <a:r>
              <a:rPr sz="1050" spc="-5" dirty="0">
                <a:latin typeface="Courier" charset="0"/>
                <a:cs typeface="Courier" charset="0"/>
              </a:rPr>
              <a:t>peek</a:t>
            </a:r>
            <a:r>
              <a:rPr sz="1050" spc="-350" dirty="0">
                <a:latin typeface="Courier" charset="0"/>
                <a:cs typeface="Courier" charset="0"/>
              </a:rPr>
              <a:t> </a:t>
            </a:r>
            <a:r>
              <a:rPr sz="1050" spc="-5" dirty="0">
                <a:latin typeface="Arial"/>
                <a:cs typeface="Arial"/>
              </a:rPr>
              <a:t>to</a:t>
            </a:r>
            <a:r>
              <a:rPr sz="1050" spc="-10" dirty="0">
                <a:latin typeface="Arial"/>
                <a:cs typeface="Arial"/>
              </a:rPr>
              <a:t> </a:t>
            </a:r>
            <a:r>
              <a:rPr sz="1050" spc="-5" dirty="0">
                <a:latin typeface="Arial"/>
                <a:cs typeface="Arial"/>
              </a:rPr>
              <a:t>the</a:t>
            </a:r>
            <a:r>
              <a:rPr sz="1050" spc="-10" dirty="0">
                <a:latin typeface="Arial"/>
                <a:cs typeface="Arial"/>
              </a:rPr>
              <a:t> </a:t>
            </a:r>
            <a:r>
              <a:rPr sz="1050" spc="-5" dirty="0">
                <a:latin typeface="Courier" charset="0"/>
                <a:cs typeface="Courier" charset="0"/>
              </a:rPr>
              <a:t>Stack</a:t>
            </a:r>
            <a:r>
              <a:rPr sz="1050" spc="-350" dirty="0">
                <a:latin typeface="Courier" charset="0"/>
                <a:cs typeface="Courier" charset="0"/>
              </a:rPr>
              <a:t> </a:t>
            </a:r>
            <a:r>
              <a:rPr sz="1050" spc="-5" dirty="0">
                <a:latin typeface="Arial"/>
                <a:cs typeface="Arial"/>
              </a:rPr>
              <a:t>implementation</a:t>
            </a:r>
            <a:r>
              <a:rPr sz="1050" spc="-10" dirty="0">
                <a:latin typeface="Arial"/>
                <a:cs typeface="Arial"/>
              </a:rPr>
              <a:t> </a:t>
            </a:r>
            <a:r>
              <a:rPr sz="1050" spc="-5" dirty="0">
                <a:latin typeface="Arial"/>
                <a:cs typeface="Arial"/>
              </a:rPr>
              <a:t>in</a:t>
            </a:r>
            <a:r>
              <a:rPr sz="1050" spc="-10" dirty="0">
                <a:latin typeface="Arial"/>
                <a:cs typeface="Arial"/>
              </a:rPr>
              <a:t> </a:t>
            </a:r>
            <a:r>
              <a:rPr sz="1050" spc="-5" dirty="0">
                <a:latin typeface="Arial"/>
                <a:cs typeface="Arial"/>
              </a:rPr>
              <a:t>Section</a:t>
            </a:r>
            <a:r>
              <a:rPr sz="1050" spc="-10" dirty="0">
                <a:latin typeface="Arial"/>
                <a:cs typeface="Arial"/>
              </a:rPr>
              <a:t> </a:t>
            </a:r>
            <a:r>
              <a:rPr sz="1050" spc="-5" dirty="0">
                <a:latin typeface="Arial"/>
                <a:cs typeface="Arial"/>
              </a:rPr>
              <a:t>16.3.1</a:t>
            </a:r>
            <a:r>
              <a:rPr sz="1050" spc="-10" dirty="0">
                <a:latin typeface="Arial"/>
                <a:cs typeface="Arial"/>
              </a:rPr>
              <a:t> </a:t>
            </a:r>
            <a:r>
              <a:rPr sz="1050" spc="-5" dirty="0">
                <a:latin typeface="Arial"/>
                <a:cs typeface="Arial"/>
              </a:rPr>
              <a:t>that</a:t>
            </a:r>
            <a:r>
              <a:rPr sz="1050" spc="-10" dirty="0">
                <a:latin typeface="Arial"/>
                <a:cs typeface="Arial"/>
              </a:rPr>
              <a:t> </a:t>
            </a:r>
            <a:r>
              <a:rPr sz="1050" spc="-5" dirty="0">
                <a:latin typeface="Arial"/>
                <a:cs typeface="Arial"/>
              </a:rPr>
              <a:t>returns</a:t>
            </a:r>
            <a:r>
              <a:rPr sz="1050" spc="-10" dirty="0">
                <a:latin typeface="Arial"/>
                <a:cs typeface="Arial"/>
              </a:rPr>
              <a:t> </a:t>
            </a:r>
            <a:r>
              <a:rPr sz="1050" spc="-5" dirty="0">
                <a:latin typeface="Arial"/>
                <a:cs typeface="Arial"/>
              </a:rPr>
              <a:t>the</a:t>
            </a:r>
            <a:r>
              <a:rPr sz="1050" spc="-10" dirty="0">
                <a:latin typeface="Arial"/>
                <a:cs typeface="Arial"/>
              </a:rPr>
              <a:t> </a:t>
            </a:r>
            <a:r>
              <a:rPr sz="1050" spc="-5" dirty="0">
                <a:latin typeface="Arial"/>
                <a:cs typeface="Arial"/>
              </a:rPr>
              <a:t>top</a:t>
            </a:r>
            <a:r>
              <a:rPr sz="1050" spc="-10" dirty="0">
                <a:latin typeface="Arial"/>
                <a:cs typeface="Arial"/>
              </a:rPr>
              <a:t> </a:t>
            </a:r>
            <a:r>
              <a:rPr sz="1050" spc="-5" dirty="0">
                <a:latin typeface="Arial"/>
                <a:cs typeface="Arial"/>
              </a:rPr>
              <a:t>of</a:t>
            </a:r>
            <a:r>
              <a:rPr sz="1050" spc="-10" dirty="0">
                <a:latin typeface="Arial"/>
                <a:cs typeface="Arial"/>
              </a:rPr>
              <a:t> </a:t>
            </a:r>
            <a:r>
              <a:rPr sz="1050" spc="-5" dirty="0">
                <a:latin typeface="Arial"/>
                <a:cs typeface="Arial"/>
              </a:rPr>
              <a:t>the</a:t>
            </a:r>
            <a:r>
              <a:rPr sz="1050" spc="-10" dirty="0">
                <a:latin typeface="Arial"/>
                <a:cs typeface="Arial"/>
              </a:rPr>
              <a:t> </a:t>
            </a:r>
            <a:r>
              <a:rPr sz="1050" spc="-5" dirty="0">
                <a:latin typeface="Arial"/>
                <a:cs typeface="Arial"/>
              </a:rPr>
              <a:t>stack  without removing</a:t>
            </a:r>
            <a:r>
              <a:rPr sz="1050" spc="-80" dirty="0">
                <a:latin typeface="Arial"/>
                <a:cs typeface="Arial"/>
              </a:rPr>
              <a:t> </a:t>
            </a:r>
            <a:r>
              <a:rPr sz="1050" spc="-5" dirty="0">
                <a:latin typeface="Arial"/>
                <a:cs typeface="Arial"/>
              </a:rPr>
              <a:t>it.</a:t>
            </a:r>
            <a:endParaRPr sz="1050" dirty="0">
              <a:latin typeface="Arial"/>
              <a:cs typeface="Arial"/>
            </a:endParaRPr>
          </a:p>
          <a:p>
            <a:pPr marL="250825">
              <a:lnSpc>
                <a:spcPct val="100000"/>
              </a:lnSpc>
              <a:spcBef>
                <a:spcPts val="680"/>
              </a:spcBef>
            </a:pPr>
            <a:r>
              <a:rPr sz="1250" b="1" dirty="0">
                <a:latin typeface="Arial"/>
                <a:cs typeface="Arial"/>
              </a:rPr>
              <a:t>Answer:</a:t>
            </a:r>
            <a:endParaRPr sz="1250" dirty="0">
              <a:latin typeface="Arial"/>
              <a:cs typeface="Arial"/>
            </a:endParaRPr>
          </a:p>
        </p:txBody>
      </p:sp>
      <p:sp>
        <p:nvSpPr>
          <p:cNvPr id="4" name="object 4"/>
          <p:cNvSpPr txBox="1"/>
          <p:nvPr/>
        </p:nvSpPr>
        <p:spPr>
          <a:xfrm>
            <a:off x="827846" y="1366717"/>
            <a:ext cx="5567045" cy="966931"/>
          </a:xfrm>
          <a:prstGeom prst="rect">
            <a:avLst/>
          </a:prstGeom>
          <a:ln w="7091">
            <a:solidFill>
              <a:srgbClr val="CCCCCC"/>
            </a:solidFill>
          </a:ln>
        </p:spPr>
        <p:txBody>
          <a:bodyPr vert="horz" wrap="square" lIns="0" tIns="43180" rIns="0" bIns="0" rtlCol="0">
            <a:spAutoFit/>
          </a:bodyPr>
          <a:lstStyle/>
          <a:p>
            <a:pPr marL="44450">
              <a:lnSpc>
                <a:spcPts val="894"/>
              </a:lnSpc>
              <a:spcBef>
                <a:spcPts val="340"/>
              </a:spcBef>
            </a:pPr>
            <a:r>
              <a:rPr sz="750" dirty="0">
                <a:latin typeface="Courier" charset="0"/>
                <a:cs typeface="Courier" charset="0"/>
              </a:rPr>
              <a:t>public Object</a:t>
            </a:r>
            <a:r>
              <a:rPr sz="750" spc="-100" dirty="0">
                <a:latin typeface="Courier" charset="0"/>
                <a:cs typeface="Courier" charset="0"/>
              </a:rPr>
              <a:t> </a:t>
            </a:r>
            <a:r>
              <a:rPr sz="750" dirty="0">
                <a:latin typeface="Courier" charset="0"/>
                <a:cs typeface="Courier" charset="0"/>
              </a:rPr>
              <a:t>peek()</a:t>
            </a:r>
          </a:p>
          <a:p>
            <a:pPr marL="44450">
              <a:lnSpc>
                <a:spcPts val="894"/>
              </a:lnSpc>
            </a:pPr>
            <a:r>
              <a:rPr sz="750" dirty="0">
                <a:latin typeface="Courier" charset="0"/>
                <a:cs typeface="Courier" charset="0"/>
              </a:rPr>
              <a:t>{</a:t>
            </a:r>
          </a:p>
          <a:p>
            <a:pPr marL="216535">
              <a:lnSpc>
                <a:spcPts val="894"/>
              </a:lnSpc>
            </a:pPr>
            <a:r>
              <a:rPr sz="750" dirty="0">
                <a:latin typeface="Courier" charset="0"/>
                <a:cs typeface="Courier" charset="0"/>
              </a:rPr>
              <a:t>if (first ==</a:t>
            </a:r>
            <a:r>
              <a:rPr sz="750" spc="-100" dirty="0">
                <a:latin typeface="Courier" charset="0"/>
                <a:cs typeface="Courier" charset="0"/>
              </a:rPr>
              <a:t> </a:t>
            </a:r>
            <a:r>
              <a:rPr sz="750" dirty="0">
                <a:latin typeface="Courier" charset="0"/>
                <a:cs typeface="Courier" charset="0"/>
              </a:rPr>
              <a:t>null)</a:t>
            </a:r>
          </a:p>
          <a:p>
            <a:pPr marL="216535">
              <a:lnSpc>
                <a:spcPts val="894"/>
              </a:lnSpc>
            </a:pPr>
            <a:r>
              <a:rPr sz="750" dirty="0">
                <a:latin typeface="Courier" charset="0"/>
                <a:cs typeface="Courier" charset="0"/>
              </a:rPr>
              <a:t>{</a:t>
            </a:r>
          </a:p>
          <a:p>
            <a:pPr marL="389255">
              <a:lnSpc>
                <a:spcPts val="894"/>
              </a:lnSpc>
            </a:pPr>
            <a:r>
              <a:rPr sz="750" dirty="0">
                <a:latin typeface="Courier" charset="0"/>
                <a:cs typeface="Courier" charset="0"/>
              </a:rPr>
              <a:t>throw new</a:t>
            </a:r>
            <a:r>
              <a:rPr sz="750" spc="-105" dirty="0">
                <a:latin typeface="Courier" charset="0"/>
                <a:cs typeface="Courier" charset="0"/>
              </a:rPr>
              <a:t> </a:t>
            </a:r>
            <a:r>
              <a:rPr sz="750" dirty="0">
                <a:latin typeface="Courier" charset="0"/>
                <a:cs typeface="Courier" charset="0"/>
              </a:rPr>
              <a:t>NoSuchElementException();</a:t>
            </a:r>
          </a:p>
          <a:p>
            <a:pPr marL="216535">
              <a:lnSpc>
                <a:spcPts val="894"/>
              </a:lnSpc>
            </a:pPr>
            <a:r>
              <a:rPr sz="750" dirty="0">
                <a:latin typeface="Courier" charset="0"/>
                <a:cs typeface="Courier" charset="0"/>
              </a:rPr>
              <a:t>}</a:t>
            </a:r>
          </a:p>
          <a:p>
            <a:pPr marL="216535">
              <a:lnSpc>
                <a:spcPts val="894"/>
              </a:lnSpc>
            </a:pPr>
            <a:r>
              <a:rPr sz="750" dirty="0">
                <a:latin typeface="Courier" charset="0"/>
                <a:cs typeface="Courier" charset="0"/>
              </a:rPr>
              <a:t>return</a:t>
            </a:r>
            <a:r>
              <a:rPr sz="750" spc="-100" dirty="0">
                <a:latin typeface="Courier" charset="0"/>
                <a:cs typeface="Courier" charset="0"/>
              </a:rPr>
              <a:t> </a:t>
            </a:r>
            <a:r>
              <a:rPr sz="750" dirty="0">
                <a:latin typeface="Courier" charset="0"/>
                <a:cs typeface="Courier" charset="0"/>
              </a:rPr>
              <a:t>first.data;</a:t>
            </a:r>
          </a:p>
          <a:p>
            <a:pPr marL="44450">
              <a:lnSpc>
                <a:spcPts val="894"/>
              </a:lnSpc>
            </a:pPr>
            <a:r>
              <a:rPr sz="750" dirty="0">
                <a:latin typeface="Courier" charset="0"/>
                <a:cs typeface="Courier"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16.14</a:t>
            </a:r>
          </a:p>
        </p:txBody>
      </p:sp>
      <p:sp>
        <p:nvSpPr>
          <p:cNvPr id="3" name="object 3"/>
          <p:cNvSpPr txBox="1"/>
          <p:nvPr/>
        </p:nvSpPr>
        <p:spPr>
          <a:xfrm>
            <a:off x="570483" y="695777"/>
            <a:ext cx="6061075" cy="607060"/>
          </a:xfrm>
          <a:prstGeom prst="rect">
            <a:avLst/>
          </a:prstGeom>
        </p:spPr>
        <p:txBody>
          <a:bodyPr vert="horz" wrap="square" lIns="0" tIns="0" rIns="0" bIns="0" rtlCol="0">
            <a:spAutoFit/>
          </a:bodyPr>
          <a:lstStyle/>
          <a:p>
            <a:pPr marL="12700" marR="5080">
              <a:lnSpc>
                <a:spcPts val="1230"/>
              </a:lnSpc>
            </a:pPr>
            <a:r>
              <a:rPr sz="1050" spc="-10" dirty="0">
                <a:latin typeface="Arial"/>
                <a:cs typeface="Arial"/>
              </a:rPr>
              <a:t>When </a:t>
            </a:r>
            <a:r>
              <a:rPr sz="1050" spc="-5" dirty="0">
                <a:latin typeface="Arial"/>
                <a:cs typeface="Arial"/>
              </a:rPr>
              <a:t>implementing a stack as a sequence of nodes, why isn't it a good idea to push and pop elements  at the back</a:t>
            </a:r>
            <a:r>
              <a:rPr sz="1050" spc="-95" dirty="0">
                <a:latin typeface="Arial"/>
                <a:cs typeface="Arial"/>
              </a:rPr>
              <a:t> </a:t>
            </a:r>
            <a:r>
              <a:rPr sz="1050" spc="-5" dirty="0">
                <a:latin typeface="Arial"/>
                <a:cs typeface="Arial"/>
              </a:rPr>
              <a:t>end?</a:t>
            </a:r>
            <a:endParaRPr sz="1050" dirty="0">
              <a:latin typeface="Arial"/>
              <a:cs typeface="Arial"/>
            </a:endParaRPr>
          </a:p>
          <a:p>
            <a:pPr marL="250825">
              <a:lnSpc>
                <a:spcPct val="100000"/>
              </a:lnSpc>
              <a:spcBef>
                <a:spcPts val="680"/>
              </a:spcBef>
            </a:pPr>
            <a:r>
              <a:rPr sz="1250" b="1" dirty="0">
                <a:latin typeface="Arial"/>
                <a:cs typeface="Arial"/>
              </a:rPr>
              <a:t>Answer: </a:t>
            </a:r>
            <a:r>
              <a:rPr sz="1250" dirty="0">
                <a:latin typeface="Arial"/>
                <a:cs typeface="Arial"/>
              </a:rPr>
              <a:t>Removing an element from a singly-linked list is</a:t>
            </a:r>
            <a:r>
              <a:rPr sz="1250" spc="-95" dirty="0">
                <a:latin typeface="Arial"/>
                <a:cs typeface="Arial"/>
              </a:rPr>
              <a:t>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a:t>
            </a:r>
            <a:endParaRPr sz="1250" dirty="0">
              <a:latin typeface="Arial"/>
              <a:cs typeface="Aria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16.15</a:t>
            </a:r>
          </a:p>
        </p:txBody>
      </p:sp>
      <p:sp>
        <p:nvSpPr>
          <p:cNvPr id="3" name="object 3"/>
          <p:cNvSpPr txBox="1"/>
          <p:nvPr/>
        </p:nvSpPr>
        <p:spPr>
          <a:xfrm>
            <a:off x="570483" y="686196"/>
            <a:ext cx="6005830" cy="459740"/>
          </a:xfrm>
          <a:prstGeom prst="rect">
            <a:avLst/>
          </a:prstGeom>
        </p:spPr>
        <p:txBody>
          <a:bodyPr vert="horz" wrap="square" lIns="0" tIns="0" rIns="0" bIns="0" rtlCol="0">
            <a:spAutoFit/>
          </a:bodyPr>
          <a:lstStyle/>
          <a:p>
            <a:pPr marL="12700">
              <a:lnSpc>
                <a:spcPct val="100000"/>
              </a:lnSpc>
            </a:pPr>
            <a:r>
              <a:rPr sz="1050" spc="-10" dirty="0">
                <a:latin typeface="Arial"/>
                <a:cs typeface="Arial"/>
              </a:rPr>
              <a:t>When </a:t>
            </a:r>
            <a:r>
              <a:rPr sz="1050" spc="-5" dirty="0">
                <a:latin typeface="Arial"/>
                <a:cs typeface="Arial"/>
              </a:rPr>
              <a:t>implementing a stack as an array, why isn’t it a good idea to push and pop elements at index</a:t>
            </a:r>
            <a:r>
              <a:rPr sz="1050" dirty="0">
                <a:latin typeface="Arial"/>
                <a:cs typeface="Arial"/>
              </a:rPr>
              <a:t> </a:t>
            </a:r>
            <a:r>
              <a:rPr sz="1050" spc="-5" dirty="0">
                <a:latin typeface="Arial"/>
                <a:cs typeface="Arial"/>
              </a:rPr>
              <a:t>0?</a:t>
            </a:r>
            <a:endParaRPr sz="1050" dirty="0">
              <a:latin typeface="Arial"/>
              <a:cs typeface="Arial"/>
            </a:endParaRPr>
          </a:p>
          <a:p>
            <a:pPr marL="250825">
              <a:lnSpc>
                <a:spcPct val="100000"/>
              </a:lnSpc>
              <a:spcBef>
                <a:spcPts val="715"/>
              </a:spcBef>
            </a:pPr>
            <a:r>
              <a:rPr sz="1250" b="1" dirty="0">
                <a:latin typeface="Arial"/>
                <a:cs typeface="Arial"/>
              </a:rPr>
              <a:t>Answer: </a:t>
            </a:r>
            <a:r>
              <a:rPr sz="1250" dirty="0">
                <a:latin typeface="Arial"/>
                <a:cs typeface="Arial"/>
              </a:rPr>
              <a:t>Adding and removing an element at index 0 is</a:t>
            </a:r>
            <a:r>
              <a:rPr sz="1250" spc="-100" dirty="0">
                <a:latin typeface="Arial"/>
                <a:cs typeface="Arial"/>
              </a:rPr>
              <a:t>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a:t>
            </a:r>
            <a:endParaRPr sz="1250" dirty="0">
              <a:latin typeface="Arial"/>
              <a:cs typeface="Aria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16.16</a:t>
            </a:r>
          </a:p>
        </p:txBody>
      </p:sp>
      <p:sp>
        <p:nvSpPr>
          <p:cNvPr id="3" name="object 3"/>
          <p:cNvSpPr txBox="1"/>
          <p:nvPr/>
        </p:nvSpPr>
        <p:spPr>
          <a:xfrm>
            <a:off x="570483" y="693359"/>
            <a:ext cx="5285740" cy="161583"/>
          </a:xfrm>
          <a:prstGeom prst="rect">
            <a:avLst/>
          </a:prstGeom>
        </p:spPr>
        <p:txBody>
          <a:bodyPr vert="horz" wrap="square" lIns="0" tIns="0" rIns="0" bIns="0" rtlCol="0">
            <a:spAutoFit/>
          </a:bodyPr>
          <a:lstStyle/>
          <a:p>
            <a:pPr marL="12700">
              <a:lnSpc>
                <a:spcPct val="100000"/>
              </a:lnSpc>
            </a:pPr>
            <a:r>
              <a:rPr sz="1050" spc="-5" dirty="0">
                <a:latin typeface="Arial"/>
                <a:cs typeface="Arial"/>
              </a:rPr>
              <a:t>What is wrong with this implementation of the </a:t>
            </a:r>
            <a:r>
              <a:rPr sz="1050" spc="-5" dirty="0">
                <a:latin typeface="Courier" charset="0"/>
                <a:cs typeface="Courier" charset="0"/>
              </a:rPr>
              <a:t>empty</a:t>
            </a:r>
            <a:r>
              <a:rPr sz="1050" spc="-365" dirty="0">
                <a:latin typeface="Courier" charset="0"/>
                <a:cs typeface="Courier" charset="0"/>
              </a:rPr>
              <a:t> </a:t>
            </a:r>
            <a:r>
              <a:rPr sz="1050" spc="-5" dirty="0">
                <a:latin typeface="Arial"/>
                <a:cs typeface="Arial"/>
              </a:rPr>
              <a:t>method for the circular array queue?</a:t>
            </a:r>
            <a:endParaRPr sz="1050" dirty="0">
              <a:latin typeface="Arial"/>
              <a:cs typeface="Arial"/>
            </a:endParaRPr>
          </a:p>
        </p:txBody>
      </p:sp>
      <p:sp>
        <p:nvSpPr>
          <p:cNvPr id="4" name="object 4"/>
          <p:cNvSpPr txBox="1"/>
          <p:nvPr/>
        </p:nvSpPr>
        <p:spPr>
          <a:xfrm>
            <a:off x="664738" y="904701"/>
            <a:ext cx="5985510" cy="410369"/>
          </a:xfrm>
          <a:prstGeom prst="rect">
            <a:avLst/>
          </a:prstGeom>
          <a:ln w="7091">
            <a:solidFill>
              <a:srgbClr val="CCCCCC"/>
            </a:solidFill>
          </a:ln>
        </p:spPr>
        <p:txBody>
          <a:bodyPr vert="horz" wrap="square" lIns="0" tIns="40640" rIns="0" bIns="0" rtlCol="0">
            <a:spAutoFit/>
          </a:bodyPr>
          <a:lstStyle/>
          <a:p>
            <a:pPr marL="40640">
              <a:lnSpc>
                <a:spcPct val="100000"/>
              </a:lnSpc>
              <a:spcBef>
                <a:spcPts val="320"/>
              </a:spcBef>
            </a:pPr>
            <a:r>
              <a:rPr sz="600" spc="15" dirty="0">
                <a:latin typeface="Courier" charset="0"/>
                <a:cs typeface="Courier" charset="0"/>
              </a:rPr>
              <a:t>public boolean</a:t>
            </a:r>
            <a:r>
              <a:rPr sz="600" spc="-80" dirty="0">
                <a:latin typeface="Courier" charset="0"/>
                <a:cs typeface="Courier" charset="0"/>
              </a:rPr>
              <a:t> </a:t>
            </a:r>
            <a:r>
              <a:rPr sz="600" spc="15" dirty="0">
                <a:latin typeface="Courier" charset="0"/>
                <a:cs typeface="Courier" charset="0"/>
              </a:rPr>
              <a:t>empty()</a:t>
            </a:r>
            <a:endParaRPr sz="600" dirty="0">
              <a:latin typeface="Courier" charset="0"/>
              <a:cs typeface="Courier" charset="0"/>
            </a:endParaRPr>
          </a:p>
          <a:p>
            <a:pPr marL="40640">
              <a:lnSpc>
                <a:spcPct val="100000"/>
              </a:lnSpc>
              <a:spcBef>
                <a:spcPts val="5"/>
              </a:spcBef>
            </a:pPr>
            <a:r>
              <a:rPr sz="600" spc="15" dirty="0">
                <a:latin typeface="Courier" charset="0"/>
                <a:cs typeface="Courier" charset="0"/>
              </a:rPr>
              <a:t>{</a:t>
            </a:r>
            <a:endParaRPr sz="600" dirty="0">
              <a:latin typeface="Courier" charset="0"/>
              <a:cs typeface="Courier" charset="0"/>
            </a:endParaRPr>
          </a:p>
          <a:p>
            <a:pPr marL="184150">
              <a:lnSpc>
                <a:spcPct val="100000"/>
              </a:lnSpc>
              <a:spcBef>
                <a:spcPts val="5"/>
              </a:spcBef>
            </a:pPr>
            <a:r>
              <a:rPr sz="600" spc="15" dirty="0">
                <a:latin typeface="Courier" charset="0"/>
                <a:cs typeface="Courier" charset="0"/>
              </a:rPr>
              <a:t>return head == 0 &amp;&amp; tail ==</a:t>
            </a:r>
            <a:r>
              <a:rPr sz="600" spc="-80" dirty="0">
                <a:latin typeface="Courier" charset="0"/>
                <a:cs typeface="Courier" charset="0"/>
              </a:rPr>
              <a:t> </a:t>
            </a:r>
            <a:r>
              <a:rPr sz="600" spc="15" dirty="0">
                <a:latin typeface="Courier" charset="0"/>
                <a:cs typeface="Courier" charset="0"/>
              </a:rPr>
              <a:t>0;</a:t>
            </a:r>
            <a:endParaRPr sz="600" dirty="0">
              <a:latin typeface="Courier" charset="0"/>
              <a:cs typeface="Courier" charset="0"/>
            </a:endParaRPr>
          </a:p>
          <a:p>
            <a:pPr marL="40640">
              <a:lnSpc>
                <a:spcPct val="100000"/>
              </a:lnSpc>
              <a:spcBef>
                <a:spcPts val="5"/>
              </a:spcBef>
            </a:pPr>
            <a:r>
              <a:rPr sz="600" spc="15" dirty="0">
                <a:latin typeface="Courier" charset="0"/>
                <a:cs typeface="Courier" charset="0"/>
              </a:rPr>
              <a:t>}</a:t>
            </a:r>
            <a:endParaRPr sz="600" dirty="0">
              <a:latin typeface="Courier" charset="0"/>
              <a:cs typeface="Courier" charset="0"/>
            </a:endParaRPr>
          </a:p>
        </p:txBody>
      </p:sp>
      <p:sp>
        <p:nvSpPr>
          <p:cNvPr id="5" name="object 5"/>
          <p:cNvSpPr txBox="1"/>
          <p:nvPr/>
        </p:nvSpPr>
        <p:spPr>
          <a:xfrm>
            <a:off x="808720" y="1415087"/>
            <a:ext cx="5677535" cy="687705"/>
          </a:xfrm>
          <a:prstGeom prst="rect">
            <a:avLst/>
          </a:prstGeom>
        </p:spPr>
        <p:txBody>
          <a:bodyPr vert="horz" wrap="square" lIns="0" tIns="0" rIns="0" bIns="0" rtlCol="0">
            <a:spAutoFit/>
          </a:bodyPr>
          <a:lstStyle/>
          <a:p>
            <a:pPr marL="12700" marR="5080">
              <a:lnSpc>
                <a:spcPct val="117300"/>
              </a:lnSpc>
            </a:pPr>
            <a:r>
              <a:rPr sz="1250" b="1" dirty="0">
                <a:latin typeface="Arial"/>
                <a:cs typeface="Arial"/>
              </a:rPr>
              <a:t>Answer: </a:t>
            </a:r>
            <a:r>
              <a:rPr sz="1250" dirty="0">
                <a:latin typeface="Arial"/>
                <a:cs typeface="Arial"/>
              </a:rPr>
              <a:t>The queue can be empty when the head and tail are at a position</a:t>
            </a:r>
            <a:r>
              <a:rPr sz="1250" spc="-105" dirty="0">
                <a:latin typeface="Arial"/>
                <a:cs typeface="Arial"/>
              </a:rPr>
              <a:t> </a:t>
            </a:r>
            <a:r>
              <a:rPr sz="1250" dirty="0">
                <a:latin typeface="Arial"/>
                <a:cs typeface="Arial"/>
              </a:rPr>
              <a:t>other  than zero. For example, after the calls </a:t>
            </a:r>
            <a:r>
              <a:rPr sz="1250" dirty="0">
                <a:latin typeface="Courier" charset="0"/>
                <a:cs typeface="Courier" charset="0"/>
              </a:rPr>
              <a:t>q.add(obj) </a:t>
            </a:r>
            <a:r>
              <a:rPr sz="1250" dirty="0">
                <a:latin typeface="Arial"/>
                <a:cs typeface="Arial"/>
              </a:rPr>
              <a:t>and </a:t>
            </a:r>
            <a:r>
              <a:rPr sz="1250" spc="-5" dirty="0">
                <a:latin typeface="Courier" charset="0"/>
                <a:cs typeface="Courier" charset="0"/>
              </a:rPr>
              <a:t>q.remove()</a:t>
            </a:r>
            <a:r>
              <a:rPr sz="1250" spc="-5" dirty="0">
                <a:latin typeface="Arial"/>
                <a:cs typeface="Arial"/>
              </a:rPr>
              <a:t>, </a:t>
            </a:r>
            <a:r>
              <a:rPr sz="1250" dirty="0">
                <a:latin typeface="Arial"/>
                <a:cs typeface="Arial"/>
              </a:rPr>
              <a:t>the  queue is empty, but head and tail are</a:t>
            </a:r>
            <a:r>
              <a:rPr sz="1250" spc="-100" dirty="0">
                <a:latin typeface="Arial"/>
                <a:cs typeface="Arial"/>
              </a:rPr>
              <a:t> </a:t>
            </a:r>
            <a:r>
              <a:rPr sz="1250" dirty="0">
                <a:latin typeface="Arial"/>
                <a:cs typeface="Arial"/>
              </a:rPr>
              <a:t>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16.17</a:t>
            </a:r>
          </a:p>
        </p:txBody>
      </p:sp>
      <p:sp>
        <p:nvSpPr>
          <p:cNvPr id="3" name="object 3"/>
          <p:cNvSpPr txBox="1"/>
          <p:nvPr/>
        </p:nvSpPr>
        <p:spPr>
          <a:xfrm>
            <a:off x="570483" y="693430"/>
            <a:ext cx="5285740" cy="161583"/>
          </a:xfrm>
          <a:prstGeom prst="rect">
            <a:avLst/>
          </a:prstGeom>
        </p:spPr>
        <p:txBody>
          <a:bodyPr vert="horz" wrap="square" lIns="0" tIns="0" rIns="0" bIns="0" rtlCol="0">
            <a:spAutoFit/>
          </a:bodyPr>
          <a:lstStyle/>
          <a:p>
            <a:pPr marL="12700">
              <a:lnSpc>
                <a:spcPct val="100000"/>
              </a:lnSpc>
            </a:pPr>
            <a:r>
              <a:rPr sz="1050" spc="-5" dirty="0">
                <a:latin typeface="Arial"/>
                <a:cs typeface="Arial"/>
              </a:rPr>
              <a:t>What is wrong with this implementation of the </a:t>
            </a:r>
            <a:r>
              <a:rPr sz="1050" spc="-5" dirty="0">
                <a:latin typeface="Courier" charset="0"/>
                <a:cs typeface="Courier" charset="0"/>
              </a:rPr>
              <a:t>empty</a:t>
            </a:r>
            <a:r>
              <a:rPr sz="1050" spc="-365" dirty="0">
                <a:latin typeface="Courier" charset="0"/>
                <a:cs typeface="Courier" charset="0"/>
              </a:rPr>
              <a:t> </a:t>
            </a:r>
            <a:r>
              <a:rPr sz="1050" spc="-5" dirty="0">
                <a:latin typeface="Arial"/>
                <a:cs typeface="Arial"/>
              </a:rPr>
              <a:t>method for the circular array queue?</a:t>
            </a:r>
            <a:endParaRPr sz="1050" dirty="0">
              <a:latin typeface="Arial"/>
              <a:cs typeface="Arial"/>
            </a:endParaRPr>
          </a:p>
        </p:txBody>
      </p:sp>
      <p:sp>
        <p:nvSpPr>
          <p:cNvPr id="4" name="object 4"/>
          <p:cNvSpPr txBox="1"/>
          <p:nvPr/>
        </p:nvSpPr>
        <p:spPr>
          <a:xfrm>
            <a:off x="664738" y="904771"/>
            <a:ext cx="5985510" cy="410369"/>
          </a:xfrm>
          <a:prstGeom prst="rect">
            <a:avLst/>
          </a:prstGeom>
          <a:ln w="7091">
            <a:solidFill>
              <a:srgbClr val="CCCCCC"/>
            </a:solidFill>
          </a:ln>
        </p:spPr>
        <p:txBody>
          <a:bodyPr vert="horz" wrap="square" lIns="0" tIns="40640" rIns="0" bIns="0" rtlCol="0">
            <a:spAutoFit/>
          </a:bodyPr>
          <a:lstStyle/>
          <a:p>
            <a:pPr marL="40640">
              <a:lnSpc>
                <a:spcPct val="100000"/>
              </a:lnSpc>
              <a:spcBef>
                <a:spcPts val="320"/>
              </a:spcBef>
            </a:pPr>
            <a:r>
              <a:rPr sz="600" spc="15" dirty="0">
                <a:latin typeface="Courier" charset="0"/>
                <a:cs typeface="Courier" charset="0"/>
              </a:rPr>
              <a:t>public boolean</a:t>
            </a:r>
            <a:r>
              <a:rPr sz="600" spc="-80" dirty="0">
                <a:latin typeface="Courier" charset="0"/>
                <a:cs typeface="Courier" charset="0"/>
              </a:rPr>
              <a:t> </a:t>
            </a:r>
            <a:r>
              <a:rPr sz="600" spc="15" dirty="0">
                <a:latin typeface="Courier" charset="0"/>
                <a:cs typeface="Courier" charset="0"/>
              </a:rPr>
              <a:t>empty()</a:t>
            </a:r>
            <a:endParaRPr sz="600" dirty="0">
              <a:latin typeface="Courier" charset="0"/>
              <a:cs typeface="Courier" charset="0"/>
            </a:endParaRPr>
          </a:p>
          <a:p>
            <a:pPr marL="40640">
              <a:lnSpc>
                <a:spcPct val="100000"/>
              </a:lnSpc>
              <a:spcBef>
                <a:spcPts val="5"/>
              </a:spcBef>
            </a:pPr>
            <a:r>
              <a:rPr sz="600" spc="15" dirty="0">
                <a:latin typeface="Courier" charset="0"/>
                <a:cs typeface="Courier" charset="0"/>
              </a:rPr>
              <a:t>{</a:t>
            </a:r>
            <a:endParaRPr sz="600" dirty="0">
              <a:latin typeface="Courier" charset="0"/>
              <a:cs typeface="Courier" charset="0"/>
            </a:endParaRPr>
          </a:p>
          <a:p>
            <a:pPr marL="184150">
              <a:lnSpc>
                <a:spcPct val="100000"/>
              </a:lnSpc>
              <a:spcBef>
                <a:spcPts val="5"/>
              </a:spcBef>
            </a:pPr>
            <a:r>
              <a:rPr sz="600" spc="15" dirty="0">
                <a:latin typeface="Courier" charset="0"/>
                <a:cs typeface="Courier" charset="0"/>
              </a:rPr>
              <a:t>return head ==</a:t>
            </a:r>
            <a:r>
              <a:rPr sz="600" spc="-80" dirty="0">
                <a:latin typeface="Courier" charset="0"/>
                <a:cs typeface="Courier" charset="0"/>
              </a:rPr>
              <a:t> </a:t>
            </a:r>
            <a:r>
              <a:rPr sz="600" spc="15" dirty="0">
                <a:latin typeface="Courier" charset="0"/>
                <a:cs typeface="Courier" charset="0"/>
              </a:rPr>
              <a:t>tail;</a:t>
            </a:r>
            <a:endParaRPr sz="600" dirty="0">
              <a:latin typeface="Courier" charset="0"/>
              <a:cs typeface="Courier" charset="0"/>
            </a:endParaRPr>
          </a:p>
          <a:p>
            <a:pPr marL="40640">
              <a:lnSpc>
                <a:spcPct val="100000"/>
              </a:lnSpc>
              <a:spcBef>
                <a:spcPts val="5"/>
              </a:spcBef>
            </a:pPr>
            <a:r>
              <a:rPr sz="600" spc="15" dirty="0">
                <a:latin typeface="Courier" charset="0"/>
                <a:cs typeface="Courier" charset="0"/>
              </a:rPr>
              <a:t>}</a:t>
            </a:r>
            <a:endParaRPr sz="600" dirty="0">
              <a:latin typeface="Courier" charset="0"/>
              <a:cs typeface="Courier" charset="0"/>
            </a:endParaRPr>
          </a:p>
        </p:txBody>
      </p:sp>
      <p:sp>
        <p:nvSpPr>
          <p:cNvPr id="5" name="object 5"/>
          <p:cNvSpPr txBox="1"/>
          <p:nvPr/>
        </p:nvSpPr>
        <p:spPr>
          <a:xfrm>
            <a:off x="808720" y="1418778"/>
            <a:ext cx="5695315" cy="457200"/>
          </a:xfrm>
          <a:prstGeom prst="rect">
            <a:avLst/>
          </a:prstGeom>
        </p:spPr>
        <p:txBody>
          <a:bodyPr vert="horz" wrap="square" lIns="0" tIns="0" rIns="0" bIns="0" rtlCol="0">
            <a:spAutoFit/>
          </a:bodyPr>
          <a:lstStyle/>
          <a:p>
            <a:pPr marL="12700" marR="5080">
              <a:lnSpc>
                <a:spcPct val="115399"/>
              </a:lnSpc>
            </a:pPr>
            <a:r>
              <a:rPr sz="1250" b="1" dirty="0">
                <a:latin typeface="Arial"/>
                <a:cs typeface="Arial"/>
              </a:rPr>
              <a:t>Answer: </a:t>
            </a:r>
            <a:r>
              <a:rPr sz="1250" dirty="0">
                <a:latin typeface="Arial"/>
                <a:cs typeface="Arial"/>
              </a:rPr>
              <a:t>Indeed, if the queue is empty, then the head and tail are equal. But</a:t>
            </a:r>
            <a:r>
              <a:rPr sz="1250" spc="-105" dirty="0">
                <a:latin typeface="Arial"/>
                <a:cs typeface="Arial"/>
              </a:rPr>
              <a:t> </a:t>
            </a:r>
            <a:r>
              <a:rPr sz="1250" dirty="0">
                <a:latin typeface="Arial"/>
                <a:cs typeface="Arial"/>
              </a:rPr>
              <a:t>that  situation also occurs when the array is completely</a:t>
            </a:r>
            <a:r>
              <a:rPr sz="1250" spc="-100" dirty="0">
                <a:latin typeface="Arial"/>
                <a:cs typeface="Arial"/>
              </a:rPr>
              <a:t> </a:t>
            </a:r>
            <a:r>
              <a:rPr sz="1250" dirty="0">
                <a:latin typeface="Arial"/>
                <a:cs typeface="Arial"/>
              </a:rPr>
              <a:t>full.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3183" y="829419"/>
            <a:ext cx="5581650" cy="0"/>
          </a:xfrm>
          <a:custGeom>
            <a:avLst/>
            <a:gdLst/>
            <a:ahLst/>
            <a:cxnLst/>
            <a:rect l="l" t="t" r="r" b="b"/>
            <a:pathLst>
              <a:path w="5581650">
                <a:moveTo>
                  <a:pt x="0" y="0"/>
                </a:moveTo>
                <a:lnTo>
                  <a:pt x="5581151" y="0"/>
                </a:lnTo>
              </a:path>
            </a:pathLst>
          </a:custGeom>
          <a:ln w="56733">
            <a:solidFill>
              <a:srgbClr val="FFDF6A"/>
            </a:solidFill>
          </a:ln>
        </p:spPr>
        <p:txBody>
          <a:bodyPr wrap="square" lIns="0" tIns="0" rIns="0" bIns="0" rtlCol="0"/>
          <a:lstStyle/>
          <a:p>
            <a:endParaRPr/>
          </a:p>
        </p:txBody>
      </p:sp>
      <p:sp>
        <p:nvSpPr>
          <p:cNvPr id="3" name="object 3"/>
          <p:cNvSpPr txBox="1">
            <a:spLocks noGrp="1"/>
          </p:cNvSpPr>
          <p:nvPr>
            <p:ph type="title"/>
          </p:nvPr>
        </p:nvSpPr>
        <p:spPr>
          <a:xfrm>
            <a:off x="570483" y="269626"/>
            <a:ext cx="5177790" cy="497205"/>
          </a:xfrm>
          <a:prstGeom prst="rect">
            <a:avLst/>
          </a:prstGeom>
        </p:spPr>
        <p:txBody>
          <a:bodyPr vert="horz" wrap="square" lIns="0" tIns="0" rIns="0" bIns="0" rtlCol="0">
            <a:spAutoFit/>
          </a:bodyPr>
          <a:lstStyle/>
          <a:p>
            <a:pPr marL="12700" marR="5080">
              <a:lnSpc>
                <a:spcPts val="1950"/>
              </a:lnSpc>
            </a:pPr>
            <a:r>
              <a:rPr spc="110" dirty="0"/>
              <a:t>Implementing </a:t>
            </a:r>
            <a:r>
              <a:rPr spc="90" dirty="0"/>
              <a:t>Linked </a:t>
            </a:r>
            <a:r>
              <a:rPr spc="114" dirty="0"/>
              <a:t>Lists </a:t>
            </a:r>
            <a:r>
              <a:rPr spc="-105" dirty="0"/>
              <a:t>- </a:t>
            </a:r>
            <a:r>
              <a:rPr spc="130" dirty="0"/>
              <a:t>Removing </a:t>
            </a:r>
            <a:r>
              <a:rPr spc="55" dirty="0"/>
              <a:t>the</a:t>
            </a:r>
            <a:r>
              <a:rPr spc="-155" dirty="0"/>
              <a:t> </a:t>
            </a:r>
            <a:r>
              <a:rPr spc="70" dirty="0"/>
              <a:t>First  Element</a:t>
            </a:r>
          </a:p>
        </p:txBody>
      </p:sp>
      <p:sp>
        <p:nvSpPr>
          <p:cNvPr id="4" name="object 4"/>
          <p:cNvSpPr/>
          <p:nvPr/>
        </p:nvSpPr>
        <p:spPr>
          <a:xfrm>
            <a:off x="682467" y="1081174"/>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336475"/>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p:nvPr/>
        </p:nvSpPr>
        <p:spPr>
          <a:xfrm>
            <a:off x="682467" y="159886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7" name="object 7"/>
          <p:cNvSpPr txBox="1"/>
          <p:nvPr/>
        </p:nvSpPr>
        <p:spPr>
          <a:xfrm>
            <a:off x="808720" y="903752"/>
            <a:ext cx="5359400" cy="790575"/>
          </a:xfrm>
          <a:prstGeom prst="rect">
            <a:avLst/>
          </a:prstGeom>
        </p:spPr>
        <p:txBody>
          <a:bodyPr vert="horz" wrap="square" lIns="0" tIns="0" rIns="0" bIns="0" rtlCol="0">
            <a:spAutoFit/>
          </a:bodyPr>
          <a:lstStyle/>
          <a:p>
            <a:pPr marL="12700" marR="5080">
              <a:lnSpc>
                <a:spcPct val="134000"/>
              </a:lnSpc>
            </a:pPr>
            <a:r>
              <a:rPr sz="1250" dirty="0">
                <a:latin typeface="Arial"/>
                <a:cs typeface="Arial"/>
              </a:rPr>
              <a:t>The data of the first node are saved and later returned as the method</a:t>
            </a:r>
            <a:r>
              <a:rPr sz="1250" spc="-100" dirty="0">
                <a:latin typeface="Arial"/>
                <a:cs typeface="Arial"/>
              </a:rPr>
              <a:t> </a:t>
            </a:r>
            <a:r>
              <a:rPr sz="1250" dirty="0">
                <a:latin typeface="Arial"/>
                <a:cs typeface="Arial"/>
              </a:rPr>
              <a:t>result.  The successor of the first node becomes the first node of the shorter</a:t>
            </a:r>
            <a:r>
              <a:rPr sz="1250" spc="-100" dirty="0">
                <a:latin typeface="Arial"/>
                <a:cs typeface="Arial"/>
              </a:rPr>
              <a:t> </a:t>
            </a:r>
            <a:r>
              <a:rPr sz="1250" dirty="0">
                <a:latin typeface="Arial"/>
                <a:cs typeface="Arial"/>
              </a:rPr>
              <a:t>list.</a:t>
            </a:r>
          </a:p>
          <a:p>
            <a:pPr marL="12700">
              <a:lnSpc>
                <a:spcPct val="100000"/>
              </a:lnSpc>
              <a:spcBef>
                <a:spcPts val="565"/>
              </a:spcBef>
            </a:pPr>
            <a:r>
              <a:rPr sz="1250" dirty="0">
                <a:latin typeface="Arial"/>
                <a:cs typeface="Arial"/>
              </a:rPr>
              <a:t>The old node is eventually recycled by the garbage</a:t>
            </a:r>
            <a:r>
              <a:rPr sz="1250" spc="-100" dirty="0">
                <a:latin typeface="Arial"/>
                <a:cs typeface="Arial"/>
              </a:rPr>
              <a:t> </a:t>
            </a:r>
            <a:r>
              <a:rPr sz="1250" dirty="0">
                <a:latin typeface="Arial"/>
                <a:cs typeface="Arial"/>
              </a:rPr>
              <a:t>collector.</a:t>
            </a:r>
          </a:p>
        </p:txBody>
      </p:sp>
      <p:sp>
        <p:nvSpPr>
          <p:cNvPr id="8" name="object 8"/>
          <p:cNvSpPr/>
          <p:nvPr/>
        </p:nvSpPr>
        <p:spPr>
          <a:xfrm>
            <a:off x="2015794" y="2597343"/>
            <a:ext cx="113471" cy="113471"/>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920038" y="1747792"/>
            <a:ext cx="5474970" cy="1503680"/>
          </a:xfrm>
          <a:prstGeom prst="rect">
            <a:avLst/>
          </a:prstGeom>
          <a:ln w="7091">
            <a:solidFill>
              <a:srgbClr val="CCCCCC"/>
            </a:solidFill>
          </a:ln>
        </p:spPr>
        <p:txBody>
          <a:bodyPr vert="horz" wrap="square" lIns="0" tIns="3751" rIns="0" bIns="0" rtlCol="0">
            <a:spAutoFit/>
          </a:bodyPr>
          <a:lstStyle/>
          <a:p>
            <a:pPr>
              <a:lnSpc>
                <a:spcPct val="100000"/>
              </a:lnSpc>
              <a:spcBef>
                <a:spcPts val="29"/>
              </a:spcBef>
            </a:pPr>
            <a:endParaRPr sz="400" dirty="0">
              <a:latin typeface="Times New Roman"/>
              <a:cs typeface="Times New Roman"/>
            </a:endParaRPr>
          </a:p>
          <a:p>
            <a:pPr marL="47625">
              <a:lnSpc>
                <a:spcPct val="100000"/>
              </a:lnSpc>
            </a:pPr>
            <a:r>
              <a:rPr sz="500" spc="15" dirty="0">
                <a:latin typeface="Courier" charset="0"/>
                <a:cs typeface="Courier" charset="0"/>
              </a:rPr>
              <a:t>public class</a:t>
            </a:r>
            <a:r>
              <a:rPr sz="500" spc="-90" dirty="0">
                <a:latin typeface="Courier" charset="0"/>
                <a:cs typeface="Courier" charset="0"/>
              </a:rPr>
              <a:t> </a:t>
            </a:r>
            <a:r>
              <a:rPr sz="500" spc="15" dirty="0">
                <a:latin typeface="Courier" charset="0"/>
                <a:cs typeface="Courier" charset="0"/>
              </a:rPr>
              <a:t>LinkedList</a:t>
            </a:r>
            <a:endParaRPr sz="500" dirty="0">
              <a:latin typeface="Courier" charset="0"/>
              <a:cs typeface="Courier" charset="0"/>
            </a:endParaRPr>
          </a:p>
          <a:p>
            <a:pPr marL="47625">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168275">
              <a:lnSpc>
                <a:spcPct val="100000"/>
              </a:lnSpc>
              <a:spcBef>
                <a:spcPts val="290"/>
              </a:spcBef>
            </a:pPr>
            <a:r>
              <a:rPr sz="500" spc="15" dirty="0">
                <a:latin typeface="Courier" charset="0"/>
                <a:cs typeface="Courier" charset="0"/>
              </a:rPr>
              <a:t>. .</a:t>
            </a:r>
            <a:r>
              <a:rPr sz="500" spc="-90" dirty="0">
                <a:latin typeface="Courier" charset="0"/>
                <a:cs typeface="Courier" charset="0"/>
              </a:rPr>
              <a:t> </a:t>
            </a:r>
            <a:r>
              <a:rPr sz="500" spc="15" dirty="0">
                <a:latin typeface="Courier" charset="0"/>
                <a:cs typeface="Courier" charset="0"/>
              </a:rPr>
              <a:t>.</a:t>
            </a:r>
            <a:endParaRPr sz="500" dirty="0">
              <a:latin typeface="Courier" charset="0"/>
              <a:cs typeface="Courier" charset="0"/>
            </a:endParaRPr>
          </a:p>
          <a:p>
            <a:pPr marL="168275">
              <a:lnSpc>
                <a:spcPct val="100000"/>
              </a:lnSpc>
              <a:spcBef>
                <a:spcPts val="290"/>
              </a:spcBef>
            </a:pPr>
            <a:r>
              <a:rPr sz="500" spc="15" dirty="0">
                <a:latin typeface="Courier" charset="0"/>
                <a:cs typeface="Courier" charset="0"/>
              </a:rPr>
              <a:t>public Object</a:t>
            </a:r>
            <a:r>
              <a:rPr sz="500" spc="-90" dirty="0">
                <a:latin typeface="Courier" charset="0"/>
                <a:cs typeface="Courier" charset="0"/>
              </a:rPr>
              <a:t> </a:t>
            </a:r>
            <a:r>
              <a:rPr sz="500" spc="15" dirty="0">
                <a:latin typeface="Courier" charset="0"/>
                <a:cs typeface="Courier" charset="0"/>
              </a:rPr>
              <a:t>removeFirst()</a:t>
            </a:r>
            <a:endParaRPr sz="500" dirty="0">
              <a:latin typeface="Courier" charset="0"/>
              <a:cs typeface="Courier" charset="0"/>
            </a:endParaRPr>
          </a:p>
          <a:p>
            <a:pPr marL="168275">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288290" marR="2840990">
              <a:lnSpc>
                <a:spcPct val="148900"/>
              </a:lnSpc>
            </a:pPr>
            <a:r>
              <a:rPr sz="500" spc="15" dirty="0">
                <a:latin typeface="Courier" charset="0"/>
                <a:cs typeface="Courier" charset="0"/>
              </a:rPr>
              <a:t>if (first == null) { throw new NoSuchElementException();</a:t>
            </a:r>
            <a:r>
              <a:rPr sz="500" spc="-85" dirty="0">
                <a:latin typeface="Courier" charset="0"/>
                <a:cs typeface="Courier" charset="0"/>
              </a:rPr>
              <a:t> </a:t>
            </a:r>
            <a:r>
              <a:rPr sz="500" spc="15" dirty="0">
                <a:latin typeface="Courier" charset="0"/>
                <a:cs typeface="Courier" charset="0"/>
              </a:rPr>
              <a:t>}  Object element =</a:t>
            </a:r>
            <a:r>
              <a:rPr sz="500" spc="-90" dirty="0">
                <a:latin typeface="Courier" charset="0"/>
                <a:cs typeface="Courier" charset="0"/>
              </a:rPr>
              <a:t> </a:t>
            </a:r>
            <a:r>
              <a:rPr sz="500" spc="15" dirty="0">
                <a:latin typeface="Courier" charset="0"/>
                <a:cs typeface="Courier" charset="0"/>
              </a:rPr>
              <a:t>first.data;</a:t>
            </a:r>
            <a:endParaRPr sz="500" dirty="0">
              <a:latin typeface="Courier" charset="0"/>
              <a:cs typeface="Courier" charset="0"/>
            </a:endParaRPr>
          </a:p>
          <a:p>
            <a:pPr marL="288290" marR="4407535">
              <a:lnSpc>
                <a:spcPct val="148900"/>
              </a:lnSpc>
              <a:spcBef>
                <a:spcPts val="280"/>
              </a:spcBef>
            </a:pPr>
            <a:r>
              <a:rPr sz="500" spc="15" dirty="0">
                <a:latin typeface="Courier" charset="0"/>
                <a:cs typeface="Courier" charset="0"/>
              </a:rPr>
              <a:t>first =</a:t>
            </a:r>
            <a:r>
              <a:rPr sz="500" spc="-75" dirty="0">
                <a:latin typeface="Courier" charset="0"/>
                <a:cs typeface="Courier" charset="0"/>
              </a:rPr>
              <a:t> </a:t>
            </a:r>
            <a:r>
              <a:rPr sz="500" spc="15" dirty="0">
                <a:latin typeface="Courier" charset="0"/>
                <a:cs typeface="Courier" charset="0"/>
              </a:rPr>
              <a:t>first.next;  return</a:t>
            </a:r>
            <a:r>
              <a:rPr sz="500" spc="-85" dirty="0">
                <a:latin typeface="Courier" charset="0"/>
                <a:cs typeface="Courier" charset="0"/>
              </a:rPr>
              <a:t> </a:t>
            </a:r>
            <a:r>
              <a:rPr sz="500" spc="15" dirty="0">
                <a:latin typeface="Courier" charset="0"/>
                <a:cs typeface="Courier" charset="0"/>
              </a:rPr>
              <a:t>element;</a:t>
            </a:r>
            <a:endParaRPr sz="500" dirty="0">
              <a:latin typeface="Courier" charset="0"/>
              <a:cs typeface="Courier" charset="0"/>
            </a:endParaRPr>
          </a:p>
          <a:p>
            <a:pPr marL="168275">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168275">
              <a:lnSpc>
                <a:spcPct val="100000"/>
              </a:lnSpc>
              <a:spcBef>
                <a:spcPts val="290"/>
              </a:spcBef>
            </a:pPr>
            <a:r>
              <a:rPr sz="500" spc="15" dirty="0">
                <a:latin typeface="Courier" charset="0"/>
                <a:cs typeface="Courier" charset="0"/>
              </a:rPr>
              <a:t>. .</a:t>
            </a:r>
            <a:r>
              <a:rPr sz="500" spc="-90" dirty="0">
                <a:latin typeface="Courier" charset="0"/>
                <a:cs typeface="Courier" charset="0"/>
              </a:rPr>
              <a:t> </a:t>
            </a:r>
            <a:r>
              <a:rPr sz="500" spc="15" dirty="0">
                <a:latin typeface="Courier" charset="0"/>
                <a:cs typeface="Courier" charset="0"/>
              </a:rPr>
              <a:t>.</a:t>
            </a:r>
            <a:endParaRPr sz="500" dirty="0">
              <a:latin typeface="Courier" charset="0"/>
              <a:cs typeface="Courier" charset="0"/>
            </a:endParaRPr>
          </a:p>
          <a:p>
            <a:pPr marL="47625">
              <a:lnSpc>
                <a:spcPct val="100000"/>
              </a:lnSpc>
              <a:spcBef>
                <a:spcPts val="290"/>
              </a:spcBef>
            </a:pPr>
            <a:r>
              <a:rPr sz="500" spc="15" dirty="0">
                <a:latin typeface="Courier" charset="0"/>
                <a:cs typeface="Courier" charset="0"/>
              </a:rPr>
              <a:t>}</a:t>
            </a:r>
            <a:endParaRPr sz="500" dirty="0">
              <a:latin typeface="Courier" charset="0"/>
              <a:cs typeface="Courier" charset="0"/>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16.18</a:t>
            </a:r>
          </a:p>
        </p:txBody>
      </p:sp>
      <p:sp>
        <p:nvSpPr>
          <p:cNvPr id="3" name="object 3"/>
          <p:cNvSpPr txBox="1"/>
          <p:nvPr/>
        </p:nvSpPr>
        <p:spPr>
          <a:xfrm>
            <a:off x="570483" y="701883"/>
            <a:ext cx="6099175" cy="307777"/>
          </a:xfrm>
          <a:prstGeom prst="rect">
            <a:avLst/>
          </a:prstGeom>
        </p:spPr>
        <p:txBody>
          <a:bodyPr vert="horz" wrap="square" lIns="0" tIns="0" rIns="0" bIns="0" rtlCol="0">
            <a:spAutoFit/>
          </a:bodyPr>
          <a:lstStyle/>
          <a:p>
            <a:pPr marL="12700" marR="5080">
              <a:lnSpc>
                <a:spcPts val="1230"/>
              </a:lnSpc>
            </a:pPr>
            <a:r>
              <a:rPr sz="1050" spc="-5" dirty="0">
                <a:latin typeface="Arial"/>
                <a:cs typeface="Arial"/>
              </a:rPr>
              <a:t>Have</a:t>
            </a:r>
            <a:r>
              <a:rPr sz="1050" spc="-10" dirty="0">
                <a:latin typeface="Arial"/>
                <a:cs typeface="Arial"/>
              </a:rPr>
              <a:t> </a:t>
            </a:r>
            <a:r>
              <a:rPr sz="1050" spc="-5" dirty="0">
                <a:latin typeface="Arial"/>
                <a:cs typeface="Arial"/>
              </a:rPr>
              <a:t>a</a:t>
            </a:r>
            <a:r>
              <a:rPr sz="1050" spc="-10" dirty="0">
                <a:latin typeface="Arial"/>
                <a:cs typeface="Arial"/>
              </a:rPr>
              <a:t> </a:t>
            </a:r>
            <a:r>
              <a:rPr sz="1050" spc="-5" dirty="0">
                <a:latin typeface="Arial"/>
                <a:cs typeface="Arial"/>
              </a:rPr>
              <a:t>look</a:t>
            </a:r>
            <a:r>
              <a:rPr sz="1050" spc="-10" dirty="0">
                <a:latin typeface="Arial"/>
                <a:cs typeface="Arial"/>
              </a:rPr>
              <a:t> </a:t>
            </a:r>
            <a:r>
              <a:rPr sz="1050" spc="-5" dirty="0">
                <a:latin typeface="Arial"/>
                <a:cs typeface="Arial"/>
              </a:rPr>
              <a:t>at</a:t>
            </a:r>
            <a:r>
              <a:rPr sz="1050" spc="-10" dirty="0">
                <a:latin typeface="Arial"/>
                <a:cs typeface="Arial"/>
              </a:rPr>
              <a:t> </a:t>
            </a:r>
            <a:r>
              <a:rPr sz="1050" spc="-5" dirty="0">
                <a:latin typeface="Arial"/>
                <a:cs typeface="Arial"/>
              </a:rPr>
              <a:t>the</a:t>
            </a:r>
            <a:r>
              <a:rPr sz="1050" spc="-10" dirty="0">
                <a:latin typeface="Arial"/>
                <a:cs typeface="Arial"/>
              </a:rPr>
              <a:t> </a:t>
            </a:r>
            <a:r>
              <a:rPr sz="1050" spc="-5" dirty="0">
                <a:latin typeface="Courier" charset="0"/>
                <a:cs typeface="Courier" charset="0"/>
              </a:rPr>
              <a:t>growIfNecessary</a:t>
            </a:r>
            <a:r>
              <a:rPr sz="1050" spc="-350" dirty="0">
                <a:latin typeface="Courier" charset="0"/>
                <a:cs typeface="Courier" charset="0"/>
              </a:rPr>
              <a:t> </a:t>
            </a:r>
            <a:r>
              <a:rPr sz="1050" spc="-5" dirty="0">
                <a:latin typeface="Arial"/>
                <a:cs typeface="Arial"/>
              </a:rPr>
              <a:t>method</a:t>
            </a:r>
            <a:r>
              <a:rPr sz="1050" spc="-10" dirty="0">
                <a:latin typeface="Arial"/>
                <a:cs typeface="Arial"/>
              </a:rPr>
              <a:t> </a:t>
            </a:r>
            <a:r>
              <a:rPr sz="1050" spc="-5" dirty="0">
                <a:latin typeface="Arial"/>
                <a:cs typeface="Arial"/>
              </a:rPr>
              <a:t>of</a:t>
            </a:r>
            <a:r>
              <a:rPr sz="1050" spc="-10" dirty="0">
                <a:latin typeface="Arial"/>
                <a:cs typeface="Arial"/>
              </a:rPr>
              <a:t> </a:t>
            </a:r>
            <a:r>
              <a:rPr sz="1050" spc="-5" dirty="0">
                <a:latin typeface="Arial"/>
                <a:cs typeface="Arial"/>
              </a:rPr>
              <a:t>the</a:t>
            </a:r>
            <a:r>
              <a:rPr sz="1050" spc="-10" dirty="0">
                <a:latin typeface="Arial"/>
                <a:cs typeface="Arial"/>
              </a:rPr>
              <a:t> </a:t>
            </a:r>
            <a:r>
              <a:rPr sz="1050" spc="-5" dirty="0">
                <a:latin typeface="Courier" charset="0"/>
                <a:cs typeface="Courier" charset="0"/>
              </a:rPr>
              <a:t>CircularArrayQueue</a:t>
            </a:r>
            <a:r>
              <a:rPr sz="1050" spc="-350" dirty="0">
                <a:latin typeface="Courier" charset="0"/>
                <a:cs typeface="Courier" charset="0"/>
              </a:rPr>
              <a:t> </a:t>
            </a:r>
            <a:r>
              <a:rPr sz="1050" spc="-5" dirty="0">
                <a:latin typeface="Arial"/>
                <a:cs typeface="Arial"/>
              </a:rPr>
              <a:t>class.</a:t>
            </a:r>
            <a:r>
              <a:rPr sz="1050" spc="-10" dirty="0">
                <a:latin typeface="Arial"/>
                <a:cs typeface="Arial"/>
              </a:rPr>
              <a:t> Why </a:t>
            </a:r>
            <a:r>
              <a:rPr sz="1050" spc="-5" dirty="0">
                <a:latin typeface="Arial"/>
                <a:cs typeface="Arial"/>
              </a:rPr>
              <a:t>isn’t</a:t>
            </a:r>
            <a:r>
              <a:rPr sz="1050" spc="-10" dirty="0">
                <a:latin typeface="Arial"/>
                <a:cs typeface="Arial"/>
              </a:rPr>
              <a:t> </a:t>
            </a:r>
            <a:r>
              <a:rPr sz="1050" spc="-5" dirty="0">
                <a:latin typeface="Arial"/>
                <a:cs typeface="Arial"/>
              </a:rPr>
              <a:t>the</a:t>
            </a:r>
            <a:r>
              <a:rPr sz="1050" spc="-10" dirty="0">
                <a:latin typeface="Arial"/>
                <a:cs typeface="Arial"/>
              </a:rPr>
              <a:t> </a:t>
            </a:r>
            <a:r>
              <a:rPr sz="1050" spc="-5" dirty="0">
                <a:latin typeface="Arial"/>
                <a:cs typeface="Arial"/>
              </a:rPr>
              <a:t>loop  simply:</a:t>
            </a:r>
            <a:endParaRPr sz="1050" dirty="0">
              <a:latin typeface="Arial"/>
              <a:cs typeface="Arial"/>
            </a:endParaRPr>
          </a:p>
        </p:txBody>
      </p:sp>
      <p:sp>
        <p:nvSpPr>
          <p:cNvPr id="4" name="object 4"/>
          <p:cNvSpPr txBox="1"/>
          <p:nvPr/>
        </p:nvSpPr>
        <p:spPr>
          <a:xfrm>
            <a:off x="664738" y="1060859"/>
            <a:ext cx="5985510" cy="410369"/>
          </a:xfrm>
          <a:prstGeom prst="rect">
            <a:avLst/>
          </a:prstGeom>
          <a:ln w="7091">
            <a:solidFill>
              <a:srgbClr val="CCCCCC"/>
            </a:solidFill>
          </a:ln>
        </p:spPr>
        <p:txBody>
          <a:bodyPr vert="horz" wrap="square" lIns="0" tIns="40640" rIns="0" bIns="0" rtlCol="0">
            <a:spAutoFit/>
          </a:bodyPr>
          <a:lstStyle/>
          <a:p>
            <a:pPr marL="40640">
              <a:lnSpc>
                <a:spcPct val="100000"/>
              </a:lnSpc>
              <a:spcBef>
                <a:spcPts val="320"/>
              </a:spcBef>
            </a:pPr>
            <a:r>
              <a:rPr sz="600" spc="15" dirty="0">
                <a:latin typeface="Courier" charset="0"/>
                <a:cs typeface="Courier" charset="0"/>
              </a:rPr>
              <a:t>for (int i = 0; i &lt; elements.length;</a:t>
            </a:r>
            <a:r>
              <a:rPr sz="600" spc="-80" dirty="0">
                <a:latin typeface="Courier" charset="0"/>
                <a:cs typeface="Courier" charset="0"/>
              </a:rPr>
              <a:t> </a:t>
            </a:r>
            <a:r>
              <a:rPr sz="600" spc="15" dirty="0">
                <a:latin typeface="Courier" charset="0"/>
                <a:cs typeface="Courier" charset="0"/>
              </a:rPr>
              <a:t>i++)</a:t>
            </a:r>
            <a:endParaRPr sz="600" dirty="0">
              <a:latin typeface="Courier" charset="0"/>
              <a:cs typeface="Courier" charset="0"/>
            </a:endParaRPr>
          </a:p>
          <a:p>
            <a:pPr marL="40640">
              <a:lnSpc>
                <a:spcPct val="100000"/>
              </a:lnSpc>
              <a:spcBef>
                <a:spcPts val="5"/>
              </a:spcBef>
            </a:pPr>
            <a:r>
              <a:rPr sz="600" spc="15" dirty="0">
                <a:latin typeface="Courier" charset="0"/>
                <a:cs typeface="Courier" charset="0"/>
              </a:rPr>
              <a:t>{</a:t>
            </a:r>
            <a:endParaRPr sz="600" dirty="0">
              <a:latin typeface="Courier" charset="0"/>
              <a:cs typeface="Courier" charset="0"/>
            </a:endParaRPr>
          </a:p>
          <a:p>
            <a:pPr marL="184150">
              <a:lnSpc>
                <a:spcPct val="100000"/>
              </a:lnSpc>
              <a:spcBef>
                <a:spcPts val="5"/>
              </a:spcBef>
            </a:pPr>
            <a:r>
              <a:rPr sz="600" spc="15" dirty="0">
                <a:latin typeface="Courier" charset="0"/>
                <a:cs typeface="Courier" charset="0"/>
              </a:rPr>
              <a:t>newElements[i] =</a:t>
            </a:r>
            <a:r>
              <a:rPr sz="600" spc="-80" dirty="0">
                <a:latin typeface="Courier" charset="0"/>
                <a:cs typeface="Courier" charset="0"/>
              </a:rPr>
              <a:t> </a:t>
            </a:r>
            <a:r>
              <a:rPr sz="600" spc="15" dirty="0">
                <a:latin typeface="Courier" charset="0"/>
                <a:cs typeface="Courier" charset="0"/>
              </a:rPr>
              <a:t>elements[i];</a:t>
            </a:r>
            <a:endParaRPr sz="600" dirty="0">
              <a:latin typeface="Courier" charset="0"/>
              <a:cs typeface="Courier" charset="0"/>
            </a:endParaRPr>
          </a:p>
          <a:p>
            <a:pPr marL="40640">
              <a:lnSpc>
                <a:spcPct val="100000"/>
              </a:lnSpc>
              <a:spcBef>
                <a:spcPts val="5"/>
              </a:spcBef>
            </a:pPr>
            <a:r>
              <a:rPr sz="600" spc="15" dirty="0">
                <a:latin typeface="Courier" charset="0"/>
                <a:cs typeface="Courier" charset="0"/>
              </a:rPr>
              <a:t>}</a:t>
            </a:r>
            <a:endParaRPr sz="600" dirty="0">
              <a:latin typeface="Courier" charset="0"/>
              <a:cs typeface="Courier" charset="0"/>
            </a:endParaRPr>
          </a:p>
        </p:txBody>
      </p:sp>
      <p:sp>
        <p:nvSpPr>
          <p:cNvPr id="5" name="object 5"/>
          <p:cNvSpPr txBox="1"/>
          <p:nvPr/>
        </p:nvSpPr>
        <p:spPr>
          <a:xfrm>
            <a:off x="808720" y="1574865"/>
            <a:ext cx="5420995" cy="457200"/>
          </a:xfrm>
          <a:prstGeom prst="rect">
            <a:avLst/>
          </a:prstGeom>
        </p:spPr>
        <p:txBody>
          <a:bodyPr vert="horz" wrap="square" lIns="0" tIns="0" rIns="0" bIns="0" rtlCol="0">
            <a:spAutoFit/>
          </a:bodyPr>
          <a:lstStyle/>
          <a:p>
            <a:pPr marL="12700" marR="5080">
              <a:lnSpc>
                <a:spcPct val="115399"/>
              </a:lnSpc>
            </a:pPr>
            <a:r>
              <a:rPr sz="1250" b="1" dirty="0">
                <a:latin typeface="Arial"/>
                <a:cs typeface="Arial"/>
              </a:rPr>
              <a:t>Answer: </a:t>
            </a:r>
            <a:r>
              <a:rPr sz="1250" dirty="0">
                <a:latin typeface="Arial"/>
                <a:cs typeface="Arial"/>
              </a:rPr>
              <a:t>Then the circular wrapping wouldn't work. If we simply added new  elements without reordering the existing ones, the new array layout would</a:t>
            </a:r>
            <a:r>
              <a:rPr sz="1250" spc="-100" dirty="0">
                <a:latin typeface="Arial"/>
                <a:cs typeface="Arial"/>
              </a:rPr>
              <a:t> </a:t>
            </a:r>
            <a:r>
              <a:rPr sz="1250" dirty="0">
                <a:latin typeface="Arial"/>
                <a:cs typeface="Arial"/>
              </a:rPr>
              <a:t>be</a:t>
            </a:r>
          </a:p>
        </p:txBody>
      </p:sp>
      <p:sp>
        <p:nvSpPr>
          <p:cNvPr id="6" name="object 6"/>
          <p:cNvSpPr/>
          <p:nvPr/>
        </p:nvSpPr>
        <p:spPr>
          <a:xfrm>
            <a:off x="824331" y="2058339"/>
            <a:ext cx="1581530" cy="18013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0" dirty="0"/>
              <a:t>Implementing </a:t>
            </a:r>
            <a:r>
              <a:rPr spc="100" dirty="0"/>
              <a:t>a </a:t>
            </a:r>
            <a:r>
              <a:rPr spc="155" dirty="0"/>
              <a:t>Hash</a:t>
            </a:r>
            <a:r>
              <a:rPr spc="-170" dirty="0"/>
              <a:t> </a:t>
            </a:r>
            <a:r>
              <a:rPr spc="90" dirty="0"/>
              <a:t>Table</a:t>
            </a:r>
          </a:p>
        </p:txBody>
      </p:sp>
      <p:sp>
        <p:nvSpPr>
          <p:cNvPr id="3" name="object 3"/>
          <p:cNvSpPr/>
          <p:nvPr/>
        </p:nvSpPr>
        <p:spPr>
          <a:xfrm>
            <a:off x="682467" y="81499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070298"/>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332690"/>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p:nvPr/>
        </p:nvSpPr>
        <p:spPr>
          <a:xfrm>
            <a:off x="682467" y="1857474"/>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7" name="object 7"/>
          <p:cNvSpPr/>
          <p:nvPr/>
        </p:nvSpPr>
        <p:spPr>
          <a:xfrm>
            <a:off x="682467" y="2119866"/>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8" name="object 8"/>
          <p:cNvSpPr/>
          <p:nvPr/>
        </p:nvSpPr>
        <p:spPr>
          <a:xfrm>
            <a:off x="682467" y="237516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9" name="object 9"/>
          <p:cNvSpPr txBox="1"/>
          <p:nvPr/>
        </p:nvSpPr>
        <p:spPr>
          <a:xfrm>
            <a:off x="808720" y="633971"/>
            <a:ext cx="5411470" cy="1837055"/>
          </a:xfrm>
          <a:prstGeom prst="rect">
            <a:avLst/>
          </a:prstGeom>
        </p:spPr>
        <p:txBody>
          <a:bodyPr vert="horz" wrap="square" lIns="0" tIns="0" rIns="0" bIns="0" rtlCol="0">
            <a:spAutoFit/>
          </a:bodyPr>
          <a:lstStyle/>
          <a:p>
            <a:pPr marL="12700" marR="5080">
              <a:lnSpc>
                <a:spcPct val="135900"/>
              </a:lnSpc>
            </a:pPr>
            <a:r>
              <a:rPr sz="1250" dirty="0">
                <a:latin typeface="Arial"/>
                <a:cs typeface="Arial"/>
              </a:rPr>
              <a:t>In the Java library sets are implemented as hash sets and tree sets.  </a:t>
            </a:r>
            <a:r>
              <a:rPr sz="1250" b="1" spc="-5" dirty="0">
                <a:latin typeface="Arial"/>
                <a:cs typeface="Arial"/>
              </a:rPr>
              <a:t>Hashing</a:t>
            </a:r>
            <a:r>
              <a:rPr sz="1250" spc="-5" dirty="0">
                <a:latin typeface="Arial"/>
                <a:cs typeface="Arial"/>
              </a:rPr>
              <a:t>: </a:t>
            </a:r>
            <a:r>
              <a:rPr sz="1250" dirty="0">
                <a:latin typeface="Arial"/>
                <a:cs typeface="Arial"/>
              </a:rPr>
              <a:t>place items into an array at an index determined from the</a:t>
            </a:r>
            <a:r>
              <a:rPr sz="1250" spc="-60" dirty="0">
                <a:latin typeface="Arial"/>
                <a:cs typeface="Arial"/>
              </a:rPr>
              <a:t> </a:t>
            </a:r>
            <a:r>
              <a:rPr sz="1250" dirty="0">
                <a:latin typeface="Arial"/>
                <a:cs typeface="Arial"/>
              </a:rPr>
              <a:t>element.  </a:t>
            </a:r>
            <a:r>
              <a:rPr sz="1250" b="1" dirty="0">
                <a:latin typeface="Arial"/>
                <a:cs typeface="Arial"/>
              </a:rPr>
              <a:t>Hash </a:t>
            </a:r>
            <a:r>
              <a:rPr sz="1250" b="1" spc="-5" dirty="0">
                <a:latin typeface="Arial"/>
                <a:cs typeface="Arial"/>
              </a:rPr>
              <a:t>code</a:t>
            </a:r>
            <a:r>
              <a:rPr sz="1250" spc="-5" dirty="0">
                <a:latin typeface="Arial"/>
                <a:cs typeface="Arial"/>
              </a:rPr>
              <a:t>: </a:t>
            </a:r>
            <a:r>
              <a:rPr sz="1250" dirty="0">
                <a:latin typeface="Arial"/>
                <a:cs typeface="Arial"/>
              </a:rPr>
              <a:t>an integer value that is computed from an</a:t>
            </a:r>
            <a:r>
              <a:rPr sz="1250" spc="-80" dirty="0">
                <a:latin typeface="Arial"/>
                <a:cs typeface="Arial"/>
              </a:rPr>
              <a:t> </a:t>
            </a:r>
            <a:r>
              <a:rPr sz="1250" dirty="0">
                <a:latin typeface="Arial"/>
                <a:cs typeface="Arial"/>
              </a:rPr>
              <a:t>object,</a:t>
            </a:r>
            <a:endParaRPr sz="1250">
              <a:latin typeface="Arial"/>
              <a:cs typeface="Arial"/>
            </a:endParaRPr>
          </a:p>
          <a:p>
            <a:pPr marL="298450">
              <a:lnSpc>
                <a:spcPct val="100000"/>
              </a:lnSpc>
              <a:spcBef>
                <a:spcPts val="755"/>
              </a:spcBef>
            </a:pPr>
            <a:r>
              <a:rPr sz="950" dirty="0">
                <a:latin typeface="Arial"/>
                <a:cs typeface="Arial"/>
              </a:rPr>
              <a:t>in such a way that different objects are likely to yield different hash</a:t>
            </a:r>
            <a:r>
              <a:rPr sz="950" spc="85" dirty="0">
                <a:latin typeface="Arial"/>
                <a:cs typeface="Arial"/>
              </a:rPr>
              <a:t> </a:t>
            </a:r>
            <a:r>
              <a:rPr sz="950" dirty="0">
                <a:latin typeface="Arial"/>
                <a:cs typeface="Arial"/>
              </a:rPr>
              <a:t>codes.</a:t>
            </a:r>
            <a:endParaRPr sz="950">
              <a:latin typeface="Arial"/>
              <a:cs typeface="Arial"/>
            </a:endParaRPr>
          </a:p>
          <a:p>
            <a:pPr marL="12700" marR="445770">
              <a:lnSpc>
                <a:spcPct val="137700"/>
              </a:lnSpc>
              <a:spcBef>
                <a:spcPts val="170"/>
              </a:spcBef>
            </a:pPr>
            <a:r>
              <a:rPr sz="1250" dirty="0">
                <a:latin typeface="Arial"/>
                <a:cs typeface="Arial"/>
              </a:rPr>
              <a:t>Collision: when two or more distinct objects have the same hash</a:t>
            </a:r>
            <a:r>
              <a:rPr sz="1250" spc="-100" dirty="0">
                <a:latin typeface="Arial"/>
                <a:cs typeface="Arial"/>
              </a:rPr>
              <a:t> </a:t>
            </a:r>
            <a:r>
              <a:rPr sz="1250" dirty="0">
                <a:latin typeface="Arial"/>
                <a:cs typeface="Arial"/>
              </a:rPr>
              <a:t>code.  A good hash function minimizes</a:t>
            </a:r>
            <a:r>
              <a:rPr sz="1250" spc="-105" dirty="0">
                <a:latin typeface="Arial"/>
                <a:cs typeface="Arial"/>
              </a:rPr>
              <a:t> </a:t>
            </a:r>
            <a:r>
              <a:rPr sz="1250" dirty="0">
                <a:latin typeface="Arial"/>
                <a:cs typeface="Arial"/>
              </a:rPr>
              <a:t>collisions.</a:t>
            </a:r>
            <a:endParaRPr sz="1250">
              <a:latin typeface="Arial"/>
              <a:cs typeface="Arial"/>
            </a:endParaRPr>
          </a:p>
          <a:p>
            <a:pPr marL="12700">
              <a:lnSpc>
                <a:spcPct val="100000"/>
              </a:lnSpc>
              <a:spcBef>
                <a:spcPts val="509"/>
              </a:spcBef>
            </a:pPr>
            <a:r>
              <a:rPr sz="1250" dirty="0">
                <a:latin typeface="Arial"/>
                <a:cs typeface="Arial"/>
              </a:rPr>
              <a:t>A hash table uses the hash code to determine where to store each</a:t>
            </a:r>
            <a:r>
              <a:rPr sz="1250" spc="-114" dirty="0">
                <a:latin typeface="Arial"/>
                <a:cs typeface="Arial"/>
              </a:rPr>
              <a:t> </a:t>
            </a:r>
            <a:r>
              <a:rPr sz="1250" dirty="0">
                <a:latin typeface="Arial"/>
                <a:cs typeface="Arial"/>
              </a:rPr>
              <a:t>element.</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0" dirty="0"/>
              <a:t>Implementing </a:t>
            </a:r>
            <a:r>
              <a:rPr spc="100" dirty="0"/>
              <a:t>a </a:t>
            </a:r>
            <a:r>
              <a:rPr spc="155" dirty="0"/>
              <a:t>Hash</a:t>
            </a:r>
            <a:r>
              <a:rPr spc="-170" dirty="0"/>
              <a:t> </a:t>
            </a:r>
            <a:r>
              <a:rPr spc="90" dirty="0"/>
              <a:t>Table</a:t>
            </a:r>
          </a:p>
        </p:txBody>
      </p:sp>
      <p:sp>
        <p:nvSpPr>
          <p:cNvPr id="3" name="object 3"/>
          <p:cNvSpPr/>
          <p:nvPr/>
        </p:nvSpPr>
        <p:spPr>
          <a:xfrm>
            <a:off x="717950" y="739228"/>
            <a:ext cx="4248124" cy="225526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5" dirty="0"/>
              <a:t>Hash</a:t>
            </a:r>
            <a:r>
              <a:rPr spc="-50" dirty="0"/>
              <a:t> </a:t>
            </a:r>
            <a:r>
              <a:rPr spc="114" dirty="0"/>
              <a:t>Tables</a:t>
            </a:r>
          </a:p>
        </p:txBody>
      </p:sp>
      <p:sp>
        <p:nvSpPr>
          <p:cNvPr id="3" name="object 3"/>
          <p:cNvSpPr/>
          <p:nvPr/>
        </p:nvSpPr>
        <p:spPr>
          <a:xfrm>
            <a:off x="682467" y="815139"/>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070439"/>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332832"/>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p:nvPr/>
        </p:nvSpPr>
        <p:spPr>
          <a:xfrm>
            <a:off x="944859" y="1669686"/>
            <a:ext cx="57150" cy="0"/>
          </a:xfrm>
          <a:custGeom>
            <a:avLst/>
            <a:gdLst/>
            <a:ahLst/>
            <a:cxnLst/>
            <a:rect l="l" t="t" r="r" b="b"/>
            <a:pathLst>
              <a:path w="57150">
                <a:moveTo>
                  <a:pt x="0" y="0"/>
                </a:moveTo>
                <a:lnTo>
                  <a:pt x="56733" y="0"/>
                </a:lnTo>
              </a:path>
            </a:pathLst>
          </a:custGeom>
          <a:ln w="56733">
            <a:solidFill>
              <a:srgbClr val="000000"/>
            </a:solidFill>
          </a:ln>
        </p:spPr>
        <p:txBody>
          <a:bodyPr wrap="square" lIns="0" tIns="0" rIns="0" bIns="0" rtlCol="0"/>
          <a:lstStyle/>
          <a:p>
            <a:endParaRPr/>
          </a:p>
        </p:txBody>
      </p:sp>
      <p:sp>
        <p:nvSpPr>
          <p:cNvPr id="7" name="object 7"/>
          <p:cNvSpPr/>
          <p:nvPr/>
        </p:nvSpPr>
        <p:spPr>
          <a:xfrm>
            <a:off x="944859" y="1981720"/>
            <a:ext cx="57150" cy="0"/>
          </a:xfrm>
          <a:custGeom>
            <a:avLst/>
            <a:gdLst/>
            <a:ahLst/>
            <a:cxnLst/>
            <a:rect l="l" t="t" r="r" b="b"/>
            <a:pathLst>
              <a:path w="57150">
                <a:moveTo>
                  <a:pt x="0" y="0"/>
                </a:moveTo>
                <a:lnTo>
                  <a:pt x="56733" y="0"/>
                </a:lnTo>
              </a:path>
            </a:pathLst>
          </a:custGeom>
          <a:ln w="56733">
            <a:solidFill>
              <a:srgbClr val="000000"/>
            </a:solidFill>
          </a:ln>
        </p:spPr>
        <p:txBody>
          <a:bodyPr wrap="square" lIns="0" tIns="0" rIns="0" bIns="0" rtlCol="0"/>
          <a:lstStyle/>
          <a:p>
            <a:endParaRPr/>
          </a:p>
        </p:txBody>
      </p:sp>
      <p:sp>
        <p:nvSpPr>
          <p:cNvPr id="8" name="object 8"/>
          <p:cNvSpPr/>
          <p:nvPr/>
        </p:nvSpPr>
        <p:spPr>
          <a:xfrm>
            <a:off x="944859" y="2293754"/>
            <a:ext cx="57150" cy="0"/>
          </a:xfrm>
          <a:custGeom>
            <a:avLst/>
            <a:gdLst/>
            <a:ahLst/>
            <a:cxnLst/>
            <a:rect l="l" t="t" r="r" b="b"/>
            <a:pathLst>
              <a:path w="57150">
                <a:moveTo>
                  <a:pt x="0" y="0"/>
                </a:moveTo>
                <a:lnTo>
                  <a:pt x="56733" y="0"/>
                </a:lnTo>
              </a:path>
            </a:pathLst>
          </a:custGeom>
          <a:ln w="56733">
            <a:solidFill>
              <a:srgbClr val="000000"/>
            </a:solidFill>
          </a:ln>
        </p:spPr>
        <p:txBody>
          <a:bodyPr wrap="square" lIns="0" tIns="0" rIns="0" bIns="0" rtlCol="0"/>
          <a:lstStyle/>
          <a:p>
            <a:endParaRPr/>
          </a:p>
        </p:txBody>
      </p:sp>
      <p:sp>
        <p:nvSpPr>
          <p:cNvPr id="9" name="object 9"/>
          <p:cNvSpPr/>
          <p:nvPr/>
        </p:nvSpPr>
        <p:spPr>
          <a:xfrm>
            <a:off x="944859" y="2598696"/>
            <a:ext cx="57150" cy="0"/>
          </a:xfrm>
          <a:custGeom>
            <a:avLst/>
            <a:gdLst/>
            <a:ahLst/>
            <a:cxnLst/>
            <a:rect l="l" t="t" r="r" b="b"/>
            <a:pathLst>
              <a:path w="57150">
                <a:moveTo>
                  <a:pt x="0" y="0"/>
                </a:moveTo>
                <a:lnTo>
                  <a:pt x="56733" y="0"/>
                </a:lnTo>
              </a:path>
            </a:pathLst>
          </a:custGeom>
          <a:ln w="56733">
            <a:solidFill>
              <a:srgbClr val="000000"/>
            </a:solidFill>
          </a:ln>
        </p:spPr>
        <p:txBody>
          <a:bodyPr wrap="square" lIns="0" tIns="0" rIns="0" bIns="0" rtlCol="0"/>
          <a:lstStyle/>
          <a:p>
            <a:endParaRPr/>
          </a:p>
        </p:txBody>
      </p:sp>
      <p:sp>
        <p:nvSpPr>
          <p:cNvPr id="10" name="object 10"/>
          <p:cNvSpPr txBox="1"/>
          <p:nvPr/>
        </p:nvSpPr>
        <p:spPr>
          <a:xfrm>
            <a:off x="808720" y="634113"/>
            <a:ext cx="3778250" cy="2078355"/>
          </a:xfrm>
          <a:prstGeom prst="rect">
            <a:avLst/>
          </a:prstGeom>
        </p:spPr>
        <p:txBody>
          <a:bodyPr vert="horz" wrap="square" lIns="0" tIns="0" rIns="0" bIns="0" rtlCol="0">
            <a:spAutoFit/>
          </a:bodyPr>
          <a:lstStyle/>
          <a:p>
            <a:pPr marL="12700" marR="5080">
              <a:lnSpc>
                <a:spcPct val="135900"/>
              </a:lnSpc>
            </a:pPr>
            <a:r>
              <a:rPr sz="1250" b="1" dirty="0">
                <a:latin typeface="Arial"/>
                <a:cs typeface="Arial"/>
              </a:rPr>
              <a:t>Hash </a:t>
            </a:r>
            <a:r>
              <a:rPr sz="1250" b="1" spc="-5" dirty="0">
                <a:latin typeface="Arial"/>
                <a:cs typeface="Arial"/>
              </a:rPr>
              <a:t>table</a:t>
            </a:r>
            <a:r>
              <a:rPr sz="1250" spc="-5" dirty="0">
                <a:latin typeface="Arial"/>
                <a:cs typeface="Arial"/>
              </a:rPr>
              <a:t>: </a:t>
            </a:r>
            <a:r>
              <a:rPr sz="1250" dirty="0">
                <a:latin typeface="Arial"/>
                <a:cs typeface="Arial"/>
              </a:rPr>
              <a:t>An array that stores the set elements.  </a:t>
            </a:r>
            <a:r>
              <a:rPr sz="1250" b="1" dirty="0">
                <a:latin typeface="Arial"/>
                <a:cs typeface="Arial"/>
              </a:rPr>
              <a:t>Hash </a:t>
            </a:r>
            <a:r>
              <a:rPr sz="1250" b="1" spc="-5" dirty="0">
                <a:latin typeface="Arial"/>
                <a:cs typeface="Arial"/>
              </a:rPr>
              <a:t>code</a:t>
            </a:r>
            <a:r>
              <a:rPr sz="1250" spc="-5" dirty="0">
                <a:latin typeface="Arial"/>
                <a:cs typeface="Arial"/>
              </a:rPr>
              <a:t>: </a:t>
            </a:r>
            <a:r>
              <a:rPr sz="1250" dirty="0">
                <a:latin typeface="Arial"/>
                <a:cs typeface="Arial"/>
              </a:rPr>
              <a:t>used as an array index into a hash</a:t>
            </a:r>
            <a:r>
              <a:rPr sz="1250" spc="-75" dirty="0">
                <a:latin typeface="Arial"/>
                <a:cs typeface="Arial"/>
              </a:rPr>
              <a:t> </a:t>
            </a:r>
            <a:r>
              <a:rPr sz="1250" dirty="0">
                <a:latin typeface="Arial"/>
                <a:cs typeface="Arial"/>
              </a:rPr>
              <a:t>table.  Simplistic</a:t>
            </a:r>
            <a:r>
              <a:rPr sz="1250" spc="-100" dirty="0">
                <a:latin typeface="Arial"/>
                <a:cs typeface="Arial"/>
              </a:rPr>
              <a:t> </a:t>
            </a:r>
            <a:r>
              <a:rPr sz="1250" dirty="0">
                <a:latin typeface="Arial"/>
                <a:cs typeface="Arial"/>
              </a:rPr>
              <a:t>implementation</a:t>
            </a:r>
            <a:endParaRPr sz="1250">
              <a:latin typeface="Arial"/>
              <a:cs typeface="Arial"/>
            </a:endParaRPr>
          </a:p>
          <a:p>
            <a:pPr marL="298450">
              <a:lnSpc>
                <a:spcPct val="100000"/>
              </a:lnSpc>
              <a:spcBef>
                <a:spcPts val="985"/>
              </a:spcBef>
            </a:pPr>
            <a:r>
              <a:rPr sz="1500" dirty="0">
                <a:latin typeface="Arial"/>
                <a:cs typeface="Arial"/>
              </a:rPr>
              <a:t>Very large</a:t>
            </a:r>
            <a:r>
              <a:rPr sz="1500" spc="-105" dirty="0">
                <a:latin typeface="Arial"/>
                <a:cs typeface="Arial"/>
              </a:rPr>
              <a:t> </a:t>
            </a:r>
            <a:r>
              <a:rPr sz="1500" dirty="0">
                <a:latin typeface="Arial"/>
                <a:cs typeface="Arial"/>
              </a:rPr>
              <a:t>array</a:t>
            </a:r>
            <a:endParaRPr sz="1500">
              <a:latin typeface="Arial"/>
              <a:cs typeface="Arial"/>
            </a:endParaRPr>
          </a:p>
          <a:p>
            <a:pPr marL="298450" marR="430530">
              <a:lnSpc>
                <a:spcPct val="136500"/>
              </a:lnSpc>
            </a:pPr>
            <a:r>
              <a:rPr sz="1500" dirty="0">
                <a:latin typeface="Arial"/>
                <a:cs typeface="Arial"/>
              </a:rPr>
              <a:t>Each object at its hashcode</a:t>
            </a:r>
            <a:r>
              <a:rPr sz="1500" spc="-100" dirty="0">
                <a:latin typeface="Arial"/>
                <a:cs typeface="Arial"/>
              </a:rPr>
              <a:t> </a:t>
            </a:r>
            <a:r>
              <a:rPr sz="1500" dirty="0">
                <a:latin typeface="Arial"/>
                <a:cs typeface="Arial"/>
              </a:rPr>
              <a:t>location  Simple to locate an</a:t>
            </a:r>
            <a:r>
              <a:rPr sz="1500" spc="-105" dirty="0">
                <a:latin typeface="Arial"/>
                <a:cs typeface="Arial"/>
              </a:rPr>
              <a:t> </a:t>
            </a:r>
            <a:r>
              <a:rPr sz="1500" dirty="0">
                <a:latin typeface="Arial"/>
                <a:cs typeface="Arial"/>
              </a:rPr>
              <a:t>element</a:t>
            </a:r>
            <a:endParaRPr sz="1500">
              <a:latin typeface="Arial"/>
              <a:cs typeface="Arial"/>
            </a:endParaRPr>
          </a:p>
          <a:p>
            <a:pPr marL="298450">
              <a:lnSpc>
                <a:spcPct val="100000"/>
              </a:lnSpc>
              <a:spcBef>
                <a:spcPts val="600"/>
              </a:spcBef>
            </a:pPr>
            <a:r>
              <a:rPr sz="1500" dirty="0">
                <a:latin typeface="Arial"/>
                <a:cs typeface="Arial"/>
              </a:rPr>
              <a:t>But not</a:t>
            </a:r>
            <a:r>
              <a:rPr sz="1500" spc="-105" dirty="0">
                <a:latin typeface="Arial"/>
                <a:cs typeface="Arial"/>
              </a:rPr>
              <a:t> </a:t>
            </a:r>
            <a:r>
              <a:rPr sz="1500" dirty="0">
                <a:latin typeface="Arial"/>
                <a:cs typeface="Arial"/>
              </a:rPr>
              <a:t>practical</a:t>
            </a:r>
            <a:endParaRPr sz="1500">
              <a:latin typeface="Arial"/>
              <a:cs typeface="Arial"/>
            </a:endParaRPr>
          </a:p>
        </p:txBody>
      </p:sp>
      <p:sp>
        <p:nvSpPr>
          <p:cNvPr id="11" name="object 2"/>
          <p:cNvSpPr>
            <a:spLocks noChangeAspect="1"/>
          </p:cNvSpPr>
          <p:nvPr/>
        </p:nvSpPr>
        <p:spPr>
          <a:xfrm>
            <a:off x="1017082" y="2854655"/>
            <a:ext cx="834387" cy="2011680"/>
          </a:xfrm>
          <a:prstGeom prst="rect">
            <a:avLst/>
          </a:prstGeom>
          <a:blipFill>
            <a:blip r:embed="rId2" cstate="print"/>
            <a:stretch>
              <a:fillRect/>
            </a:stretch>
          </a:blipFill>
        </p:spPr>
        <p:txBody>
          <a:bodyPr wrap="square" lIns="0" tIns="0" rIns="0" bIns="0" rtlCol="0"/>
          <a:lstStyle/>
          <a:p>
            <a:endParaRPr/>
          </a:p>
        </p:txBody>
      </p:sp>
      <p:sp>
        <p:nvSpPr>
          <p:cNvPr id="12" name="object 3"/>
          <p:cNvSpPr txBox="1"/>
          <p:nvPr/>
        </p:nvSpPr>
        <p:spPr>
          <a:xfrm>
            <a:off x="1017082" y="4882245"/>
            <a:ext cx="4665980" cy="247650"/>
          </a:xfrm>
          <a:prstGeom prst="rect">
            <a:avLst/>
          </a:prstGeom>
        </p:spPr>
        <p:txBody>
          <a:bodyPr vert="horz" wrap="square" lIns="0" tIns="0" rIns="0" bIns="0" rtlCol="0">
            <a:spAutoFit/>
          </a:bodyPr>
          <a:lstStyle/>
          <a:p>
            <a:pPr marL="12700">
              <a:lnSpc>
                <a:spcPct val="100000"/>
              </a:lnSpc>
            </a:pPr>
            <a:r>
              <a:rPr sz="1500" b="1" dirty="0">
                <a:latin typeface="Arial"/>
                <a:cs typeface="Arial"/>
              </a:rPr>
              <a:t>Figure 14 </a:t>
            </a:r>
            <a:r>
              <a:rPr sz="1500" dirty="0">
                <a:latin typeface="Arial"/>
                <a:cs typeface="Arial"/>
              </a:rPr>
              <a:t>A Simplistic Implementation of a Hash</a:t>
            </a:r>
            <a:r>
              <a:rPr sz="1500" spc="-100" dirty="0">
                <a:latin typeface="Arial"/>
                <a:cs typeface="Arial"/>
              </a:rPr>
              <a:t> </a:t>
            </a:r>
            <a:r>
              <a:rPr sz="1500" dirty="0">
                <a:latin typeface="Arial"/>
                <a:cs typeface="Arial"/>
              </a:rPr>
              <a:t>Table</a:t>
            </a:r>
            <a:endParaRPr sz="1500">
              <a:latin typeface="Arial"/>
              <a:cs typeface="Arial"/>
            </a:endParaRP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5" dirty="0"/>
              <a:t>Hash </a:t>
            </a:r>
            <a:r>
              <a:rPr spc="114" dirty="0"/>
              <a:t>Tables </a:t>
            </a:r>
            <a:r>
              <a:rPr spc="-105" dirty="0"/>
              <a:t>- </a:t>
            </a:r>
            <a:r>
              <a:rPr spc="80" dirty="0"/>
              <a:t>Realistic</a:t>
            </a:r>
            <a:r>
              <a:rPr spc="-50" dirty="0"/>
              <a:t> </a:t>
            </a:r>
            <a:r>
              <a:rPr spc="90" dirty="0"/>
              <a:t>Implementation</a:t>
            </a:r>
          </a:p>
        </p:txBody>
      </p:sp>
      <p:sp>
        <p:nvSpPr>
          <p:cNvPr id="3" name="object 3"/>
          <p:cNvSpPr/>
          <p:nvPr/>
        </p:nvSpPr>
        <p:spPr>
          <a:xfrm>
            <a:off x="682467" y="814011"/>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069311"/>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txBox="1"/>
          <p:nvPr/>
        </p:nvSpPr>
        <p:spPr>
          <a:xfrm>
            <a:off x="808720" y="701375"/>
            <a:ext cx="3716654" cy="463550"/>
          </a:xfrm>
          <a:prstGeom prst="rect">
            <a:avLst/>
          </a:prstGeom>
        </p:spPr>
        <p:txBody>
          <a:bodyPr vert="horz" wrap="square" lIns="0" tIns="0" rIns="0" bIns="0" rtlCol="0">
            <a:spAutoFit/>
          </a:bodyPr>
          <a:lstStyle/>
          <a:p>
            <a:pPr marL="12700">
              <a:lnSpc>
                <a:spcPct val="100000"/>
              </a:lnSpc>
            </a:pPr>
            <a:r>
              <a:rPr sz="1250" dirty="0">
                <a:latin typeface="Arial"/>
                <a:cs typeface="Arial"/>
              </a:rPr>
              <a:t>A reasonable size</a:t>
            </a:r>
            <a:r>
              <a:rPr sz="1250" spc="-105" dirty="0">
                <a:latin typeface="Arial"/>
                <a:cs typeface="Arial"/>
              </a:rPr>
              <a:t> </a:t>
            </a:r>
            <a:r>
              <a:rPr sz="1250" dirty="0">
                <a:latin typeface="Arial"/>
                <a:cs typeface="Arial"/>
              </a:rPr>
              <a:t>array.</a:t>
            </a:r>
            <a:endParaRPr sz="1250">
              <a:latin typeface="Arial"/>
              <a:cs typeface="Arial"/>
            </a:endParaRPr>
          </a:p>
          <a:p>
            <a:pPr marL="12700">
              <a:lnSpc>
                <a:spcPct val="100000"/>
              </a:lnSpc>
              <a:spcBef>
                <a:spcPts val="509"/>
              </a:spcBef>
            </a:pPr>
            <a:r>
              <a:rPr sz="1250" dirty="0">
                <a:latin typeface="Arial"/>
                <a:cs typeface="Arial"/>
              </a:rPr>
              <a:t>Use the remainder operator to calculate the</a:t>
            </a:r>
            <a:r>
              <a:rPr sz="1250" spc="-100" dirty="0">
                <a:latin typeface="Arial"/>
                <a:cs typeface="Arial"/>
              </a:rPr>
              <a:t> </a:t>
            </a:r>
            <a:r>
              <a:rPr sz="1250" dirty="0">
                <a:latin typeface="Arial"/>
                <a:cs typeface="Arial"/>
              </a:rPr>
              <a:t>position.</a:t>
            </a:r>
            <a:endParaRPr sz="1250">
              <a:latin typeface="Arial"/>
              <a:cs typeface="Arial"/>
            </a:endParaRPr>
          </a:p>
        </p:txBody>
      </p:sp>
      <p:sp>
        <p:nvSpPr>
          <p:cNvPr id="6" name="object 6"/>
          <p:cNvSpPr txBox="1"/>
          <p:nvPr/>
        </p:nvSpPr>
        <p:spPr>
          <a:xfrm>
            <a:off x="920038" y="1228874"/>
            <a:ext cx="5474970" cy="389850"/>
          </a:xfrm>
          <a:prstGeom prst="rect">
            <a:avLst/>
          </a:prstGeom>
          <a:ln w="7091">
            <a:solidFill>
              <a:srgbClr val="CCCCCC"/>
            </a:solidFill>
          </a:ln>
        </p:spPr>
        <p:txBody>
          <a:bodyPr vert="horz" wrap="square" lIns="0" tIns="43180" rIns="0" bIns="0" rtlCol="0">
            <a:spAutoFit/>
          </a:bodyPr>
          <a:lstStyle/>
          <a:p>
            <a:pPr marL="47625" marR="4148454">
              <a:lnSpc>
                <a:spcPct val="100000"/>
              </a:lnSpc>
              <a:spcBef>
                <a:spcPts val="340"/>
              </a:spcBef>
            </a:pPr>
            <a:r>
              <a:rPr sz="750" dirty="0">
                <a:latin typeface="Courier" charset="0"/>
                <a:cs typeface="Courier" charset="0"/>
              </a:rPr>
              <a:t>int h = x.hashCode();  if (h &lt; 0) { h = -h;</a:t>
            </a:r>
            <a:r>
              <a:rPr sz="750" spc="-100" dirty="0">
                <a:latin typeface="Courier" charset="0"/>
                <a:cs typeface="Courier" charset="0"/>
              </a:rPr>
              <a:t> </a:t>
            </a:r>
            <a:r>
              <a:rPr sz="750" dirty="0">
                <a:latin typeface="Courier" charset="0"/>
                <a:cs typeface="Courier" charset="0"/>
              </a:rPr>
              <a:t>}</a:t>
            </a:r>
          </a:p>
          <a:p>
            <a:pPr marL="47625">
              <a:lnSpc>
                <a:spcPts val="894"/>
              </a:lnSpc>
            </a:pPr>
            <a:r>
              <a:rPr sz="750" dirty="0">
                <a:latin typeface="Courier" charset="0"/>
                <a:cs typeface="Courier" charset="0"/>
              </a:rPr>
              <a:t>position = h %</a:t>
            </a:r>
            <a:r>
              <a:rPr sz="750" spc="-105" dirty="0">
                <a:latin typeface="Courier" charset="0"/>
                <a:cs typeface="Courier" charset="0"/>
              </a:rPr>
              <a:t> </a:t>
            </a:r>
            <a:r>
              <a:rPr sz="750" dirty="0">
                <a:latin typeface="Courier" charset="0"/>
                <a:cs typeface="Courier" charset="0"/>
              </a:rPr>
              <a:t>arrayLength;</a:t>
            </a:r>
          </a:p>
        </p:txBody>
      </p:sp>
      <p:sp>
        <p:nvSpPr>
          <p:cNvPr id="7" name="object 7"/>
          <p:cNvSpPr/>
          <p:nvPr/>
        </p:nvSpPr>
        <p:spPr>
          <a:xfrm>
            <a:off x="682467" y="1835213"/>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8" name="object 8"/>
          <p:cNvSpPr/>
          <p:nvPr/>
        </p:nvSpPr>
        <p:spPr>
          <a:xfrm>
            <a:off x="682467" y="2551472"/>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9" name="object 9"/>
          <p:cNvSpPr/>
          <p:nvPr/>
        </p:nvSpPr>
        <p:spPr>
          <a:xfrm>
            <a:off x="682467" y="303370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10" name="object 10"/>
          <p:cNvSpPr txBox="1">
            <a:spLocks noGrp="1"/>
          </p:cNvSpPr>
          <p:nvPr>
            <p:ph type="body" idx="1"/>
          </p:nvPr>
        </p:nvSpPr>
        <p:spPr>
          <a:prstGeom prst="rect">
            <a:avLst/>
          </a:prstGeom>
        </p:spPr>
        <p:txBody>
          <a:bodyPr vert="horz" wrap="square" lIns="0" tIns="0" rIns="0" bIns="0" rtlCol="0">
            <a:spAutoFit/>
          </a:bodyPr>
          <a:lstStyle/>
          <a:p>
            <a:pPr marL="12700">
              <a:lnSpc>
                <a:spcPct val="100000"/>
              </a:lnSpc>
            </a:pPr>
            <a:r>
              <a:rPr dirty="0"/>
              <a:t>Use </a:t>
            </a:r>
            <a:r>
              <a:rPr b="1" dirty="0">
                <a:latin typeface="Arial"/>
                <a:cs typeface="Arial"/>
              </a:rPr>
              <a:t>separate chaining </a:t>
            </a:r>
            <a:r>
              <a:rPr dirty="0"/>
              <a:t>to handle</a:t>
            </a:r>
            <a:r>
              <a:rPr spc="-110" dirty="0"/>
              <a:t> </a:t>
            </a:r>
            <a:r>
              <a:rPr dirty="0"/>
              <a:t>collisions:</a:t>
            </a:r>
          </a:p>
          <a:p>
            <a:pPr marL="298450" marR="442595">
              <a:lnSpc>
                <a:spcPct val="132300"/>
              </a:lnSpc>
              <a:spcBef>
                <a:spcPts val="385"/>
              </a:spcBef>
            </a:pPr>
            <a:r>
              <a:rPr sz="950" dirty="0">
                <a:latin typeface="Arial"/>
                <a:cs typeface="Arial"/>
              </a:rPr>
              <a:t>All colliding elements are collected in a linked list of elements with the same position value.  The lists are called</a:t>
            </a:r>
            <a:r>
              <a:rPr sz="950" spc="-30" dirty="0">
                <a:latin typeface="Arial"/>
                <a:cs typeface="Arial"/>
              </a:rPr>
              <a:t> </a:t>
            </a:r>
            <a:r>
              <a:rPr sz="950" dirty="0">
                <a:latin typeface="Arial"/>
                <a:cs typeface="Arial"/>
              </a:rPr>
              <a:t>buckets.</a:t>
            </a:r>
            <a:endParaRPr sz="950">
              <a:latin typeface="Arial"/>
              <a:cs typeface="Arial"/>
            </a:endParaRPr>
          </a:p>
          <a:p>
            <a:pPr marL="12700" marR="5080">
              <a:lnSpc>
                <a:spcPct val="115399"/>
              </a:lnSpc>
              <a:spcBef>
                <a:spcPts val="505"/>
              </a:spcBef>
            </a:pPr>
            <a:r>
              <a:rPr dirty="0"/>
              <a:t>Each entry of the hash table points to a sequence of nodes containing</a:t>
            </a:r>
            <a:r>
              <a:rPr spc="-100" dirty="0"/>
              <a:t> </a:t>
            </a:r>
            <a:r>
              <a:rPr dirty="0"/>
              <a:t>elements  with the same hash</a:t>
            </a:r>
            <a:r>
              <a:rPr spc="-105" dirty="0"/>
              <a:t> </a:t>
            </a:r>
            <a:r>
              <a:rPr dirty="0"/>
              <a:t>code.</a:t>
            </a:r>
          </a:p>
          <a:p>
            <a:pPr marL="12700" marR="58419">
              <a:lnSpc>
                <a:spcPct val="115399"/>
              </a:lnSpc>
              <a:spcBef>
                <a:spcPts val="335"/>
              </a:spcBef>
            </a:pPr>
            <a:r>
              <a:rPr dirty="0"/>
              <a:t>A hash table can be implemented as an array of buckets—sequences of</a:t>
            </a:r>
            <a:r>
              <a:rPr spc="-100" dirty="0"/>
              <a:t> </a:t>
            </a:r>
            <a:r>
              <a:rPr dirty="0"/>
              <a:t>nodes  that hold elements with the same hash</a:t>
            </a:r>
            <a:r>
              <a:rPr spc="-114" dirty="0"/>
              <a:t> </a:t>
            </a:r>
            <a:r>
              <a:rPr dirty="0"/>
              <a:t>code.</a:t>
            </a:r>
          </a:p>
        </p:txBody>
      </p:sp>
      <p:sp>
        <p:nvSpPr>
          <p:cNvPr id="11" name="object 2"/>
          <p:cNvSpPr/>
          <p:nvPr/>
        </p:nvSpPr>
        <p:spPr>
          <a:xfrm>
            <a:off x="778141" y="3311766"/>
            <a:ext cx="3411270" cy="2014143"/>
          </a:xfrm>
          <a:prstGeom prst="rect">
            <a:avLst/>
          </a:prstGeom>
          <a:blipFill>
            <a:blip r:embed="rId2" cstate="print"/>
            <a:stretch>
              <a:fillRect/>
            </a:stretch>
          </a:blipFill>
        </p:spPr>
        <p:txBody>
          <a:bodyPr wrap="square" lIns="0" tIns="0" rIns="0" bIns="0" rtlCol="0"/>
          <a:lstStyle/>
          <a:p>
            <a:endParaRPr/>
          </a:p>
        </p:txBody>
      </p:sp>
      <p:sp>
        <p:nvSpPr>
          <p:cNvPr id="12" name="object 3"/>
          <p:cNvSpPr txBox="1"/>
          <p:nvPr/>
        </p:nvSpPr>
        <p:spPr>
          <a:xfrm>
            <a:off x="765289" y="5338848"/>
            <a:ext cx="4117340" cy="146685"/>
          </a:xfrm>
          <a:prstGeom prst="rect">
            <a:avLst/>
          </a:prstGeom>
        </p:spPr>
        <p:txBody>
          <a:bodyPr vert="horz" wrap="square" lIns="0" tIns="0" rIns="0" bIns="0" rtlCol="0">
            <a:spAutoFit/>
          </a:bodyPr>
          <a:lstStyle/>
          <a:p>
            <a:pPr marL="12700">
              <a:lnSpc>
                <a:spcPct val="100000"/>
              </a:lnSpc>
            </a:pPr>
            <a:r>
              <a:rPr sz="850" b="1" spc="10" dirty="0">
                <a:latin typeface="Arial"/>
                <a:cs typeface="Arial"/>
              </a:rPr>
              <a:t>Figure 15 </a:t>
            </a:r>
            <a:r>
              <a:rPr sz="850" spc="15" dirty="0">
                <a:latin typeface="Arial"/>
                <a:cs typeface="Arial"/>
              </a:rPr>
              <a:t>A Hash </a:t>
            </a:r>
            <a:r>
              <a:rPr sz="850" spc="10" dirty="0">
                <a:latin typeface="Arial"/>
                <a:cs typeface="Arial"/>
              </a:rPr>
              <a:t>Table with Buckets to Store Elements with the </a:t>
            </a:r>
            <a:r>
              <a:rPr sz="850" spc="15" dirty="0">
                <a:latin typeface="Arial"/>
                <a:cs typeface="Arial"/>
              </a:rPr>
              <a:t>Same Hash</a:t>
            </a:r>
            <a:r>
              <a:rPr sz="850" spc="-50" dirty="0">
                <a:latin typeface="Arial"/>
                <a:cs typeface="Arial"/>
              </a:rPr>
              <a:t> </a:t>
            </a:r>
            <a:r>
              <a:rPr sz="850" spc="15" dirty="0">
                <a:latin typeface="Arial"/>
                <a:cs typeface="Arial"/>
              </a:rPr>
              <a:t>Code</a:t>
            </a:r>
            <a:endParaRPr sz="850">
              <a:latin typeface="Arial"/>
              <a:cs typeface="Arial"/>
            </a:endParaRP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7950" y="845591"/>
            <a:ext cx="1659534" cy="141841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5" dirty="0"/>
              <a:t>Hash</a:t>
            </a:r>
            <a:r>
              <a:rPr spc="-50" dirty="0"/>
              <a:t> </a:t>
            </a:r>
            <a:r>
              <a:rPr spc="114" dirty="0"/>
              <a:t>Tables</a:t>
            </a:r>
          </a:p>
        </p:txBody>
      </p:sp>
      <p:sp>
        <p:nvSpPr>
          <p:cNvPr id="4" name="object 4"/>
          <p:cNvSpPr txBox="1"/>
          <p:nvPr/>
        </p:nvSpPr>
        <p:spPr>
          <a:xfrm>
            <a:off x="2679592" y="1284620"/>
            <a:ext cx="3916679" cy="176530"/>
          </a:xfrm>
          <a:prstGeom prst="rect">
            <a:avLst/>
          </a:prstGeom>
        </p:spPr>
        <p:txBody>
          <a:bodyPr vert="horz" wrap="square" lIns="0" tIns="0" rIns="0" bIns="0" rtlCol="0">
            <a:spAutoFit/>
          </a:bodyPr>
          <a:lstStyle/>
          <a:p>
            <a:pPr marL="12700">
              <a:lnSpc>
                <a:spcPct val="100000"/>
              </a:lnSpc>
            </a:pPr>
            <a:r>
              <a:rPr sz="1050" spc="-5" dirty="0">
                <a:latin typeface="Arial"/>
                <a:cs typeface="Arial"/>
              </a:rPr>
              <a:t>Elements with the same hash code are placed in the same</a:t>
            </a:r>
            <a:r>
              <a:rPr sz="1050" spc="-60" dirty="0">
                <a:latin typeface="Arial"/>
                <a:cs typeface="Arial"/>
              </a:rPr>
              <a:t> </a:t>
            </a:r>
            <a:r>
              <a:rPr sz="1050" spc="-5" dirty="0">
                <a:latin typeface="Arial"/>
                <a:cs typeface="Arial"/>
              </a:rPr>
              <a:t>bucket.</a:t>
            </a:r>
            <a:endParaRPr sz="1050">
              <a:latin typeface="Arial"/>
              <a:cs typeface="Arial"/>
            </a:endParaRP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0" dirty="0"/>
              <a:t>Implementing </a:t>
            </a:r>
            <a:r>
              <a:rPr spc="100" dirty="0"/>
              <a:t>a </a:t>
            </a:r>
            <a:r>
              <a:rPr spc="155" dirty="0"/>
              <a:t>Hash </a:t>
            </a:r>
            <a:r>
              <a:rPr spc="90" dirty="0"/>
              <a:t>Table </a:t>
            </a:r>
            <a:r>
              <a:rPr spc="-105" dirty="0"/>
              <a:t>- </a:t>
            </a:r>
            <a:r>
              <a:rPr spc="105" dirty="0"/>
              <a:t>Finding </a:t>
            </a:r>
            <a:r>
              <a:rPr spc="110" dirty="0"/>
              <a:t>an</a:t>
            </a:r>
            <a:r>
              <a:rPr spc="-220" dirty="0"/>
              <a:t> </a:t>
            </a:r>
            <a:r>
              <a:rPr spc="70" dirty="0"/>
              <a:t>Element</a:t>
            </a:r>
          </a:p>
        </p:txBody>
      </p:sp>
      <p:sp>
        <p:nvSpPr>
          <p:cNvPr id="3" name="object 3"/>
          <p:cNvSpPr/>
          <p:nvPr/>
        </p:nvSpPr>
        <p:spPr>
          <a:xfrm>
            <a:off x="682467" y="817505"/>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1221435" y="1267827"/>
            <a:ext cx="28575" cy="28575"/>
          </a:xfrm>
          <a:custGeom>
            <a:avLst/>
            <a:gdLst/>
            <a:ahLst/>
            <a:cxnLst/>
            <a:rect l="l" t="t" r="r" b="b"/>
            <a:pathLst>
              <a:path w="28575" h="28575">
                <a:moveTo>
                  <a:pt x="28366" y="14183"/>
                </a:moveTo>
                <a:lnTo>
                  <a:pt x="28366" y="21275"/>
                </a:lnTo>
                <a:lnTo>
                  <a:pt x="23636" y="28366"/>
                </a:lnTo>
                <a:lnTo>
                  <a:pt x="14183" y="28366"/>
                </a:lnTo>
                <a:lnTo>
                  <a:pt x="4730" y="28366"/>
                </a:lnTo>
                <a:lnTo>
                  <a:pt x="0" y="21275"/>
                </a:lnTo>
                <a:lnTo>
                  <a:pt x="0" y="14183"/>
                </a:lnTo>
                <a:lnTo>
                  <a:pt x="0" y="7091"/>
                </a:lnTo>
                <a:lnTo>
                  <a:pt x="4730" y="0"/>
                </a:lnTo>
                <a:lnTo>
                  <a:pt x="14183" y="0"/>
                </a:lnTo>
                <a:lnTo>
                  <a:pt x="23636" y="0"/>
                </a:lnTo>
                <a:lnTo>
                  <a:pt x="28366" y="7091"/>
                </a:lnTo>
                <a:lnTo>
                  <a:pt x="28366" y="14183"/>
                </a:lnTo>
                <a:close/>
              </a:path>
            </a:pathLst>
          </a:custGeom>
          <a:ln w="7091">
            <a:solidFill>
              <a:srgbClr val="000000"/>
            </a:solidFill>
          </a:ln>
        </p:spPr>
        <p:txBody>
          <a:bodyPr wrap="square" lIns="0" tIns="0" rIns="0" bIns="0" rtlCol="0"/>
          <a:lstStyle/>
          <a:p>
            <a:endParaRPr/>
          </a:p>
        </p:txBody>
      </p:sp>
      <p:sp>
        <p:nvSpPr>
          <p:cNvPr id="5" name="object 5"/>
          <p:cNvSpPr/>
          <p:nvPr/>
        </p:nvSpPr>
        <p:spPr>
          <a:xfrm>
            <a:off x="1221435" y="1686236"/>
            <a:ext cx="28575" cy="28575"/>
          </a:xfrm>
          <a:custGeom>
            <a:avLst/>
            <a:gdLst/>
            <a:ahLst/>
            <a:cxnLst/>
            <a:rect l="l" t="t" r="r" b="b"/>
            <a:pathLst>
              <a:path w="28575" h="28575">
                <a:moveTo>
                  <a:pt x="28366" y="14183"/>
                </a:moveTo>
                <a:lnTo>
                  <a:pt x="28366" y="21275"/>
                </a:lnTo>
                <a:lnTo>
                  <a:pt x="23636" y="28366"/>
                </a:lnTo>
                <a:lnTo>
                  <a:pt x="14183" y="28366"/>
                </a:lnTo>
                <a:lnTo>
                  <a:pt x="4730" y="28366"/>
                </a:lnTo>
                <a:lnTo>
                  <a:pt x="0" y="21275"/>
                </a:lnTo>
                <a:lnTo>
                  <a:pt x="0" y="14183"/>
                </a:lnTo>
                <a:lnTo>
                  <a:pt x="0" y="7091"/>
                </a:lnTo>
                <a:lnTo>
                  <a:pt x="4730" y="0"/>
                </a:lnTo>
                <a:lnTo>
                  <a:pt x="14183" y="0"/>
                </a:lnTo>
                <a:lnTo>
                  <a:pt x="23636" y="0"/>
                </a:lnTo>
                <a:lnTo>
                  <a:pt x="28366" y="7091"/>
                </a:lnTo>
                <a:lnTo>
                  <a:pt x="28366" y="14183"/>
                </a:lnTo>
                <a:close/>
              </a:path>
            </a:pathLst>
          </a:custGeom>
          <a:ln w="7091">
            <a:solidFill>
              <a:srgbClr val="000000"/>
            </a:solidFill>
          </a:ln>
        </p:spPr>
        <p:txBody>
          <a:bodyPr wrap="square" lIns="0" tIns="0" rIns="0" bIns="0" rtlCol="0"/>
          <a:lstStyle/>
          <a:p>
            <a:endParaRPr/>
          </a:p>
        </p:txBody>
      </p:sp>
      <p:sp>
        <p:nvSpPr>
          <p:cNvPr id="6" name="object 6"/>
          <p:cNvSpPr/>
          <p:nvPr/>
        </p:nvSpPr>
        <p:spPr>
          <a:xfrm>
            <a:off x="1221435" y="2097553"/>
            <a:ext cx="28575" cy="28575"/>
          </a:xfrm>
          <a:custGeom>
            <a:avLst/>
            <a:gdLst/>
            <a:ahLst/>
            <a:cxnLst/>
            <a:rect l="l" t="t" r="r" b="b"/>
            <a:pathLst>
              <a:path w="28575" h="28575">
                <a:moveTo>
                  <a:pt x="28366" y="14183"/>
                </a:moveTo>
                <a:lnTo>
                  <a:pt x="28366" y="21275"/>
                </a:lnTo>
                <a:lnTo>
                  <a:pt x="23636" y="28366"/>
                </a:lnTo>
                <a:lnTo>
                  <a:pt x="14183" y="28366"/>
                </a:lnTo>
                <a:lnTo>
                  <a:pt x="4730" y="28366"/>
                </a:lnTo>
                <a:lnTo>
                  <a:pt x="0" y="21275"/>
                </a:lnTo>
                <a:lnTo>
                  <a:pt x="0" y="14183"/>
                </a:lnTo>
                <a:lnTo>
                  <a:pt x="0" y="7091"/>
                </a:lnTo>
                <a:lnTo>
                  <a:pt x="4730" y="0"/>
                </a:lnTo>
                <a:lnTo>
                  <a:pt x="14183" y="0"/>
                </a:lnTo>
                <a:lnTo>
                  <a:pt x="23636" y="0"/>
                </a:lnTo>
                <a:lnTo>
                  <a:pt x="28366" y="7091"/>
                </a:lnTo>
                <a:lnTo>
                  <a:pt x="28366" y="14183"/>
                </a:lnTo>
                <a:close/>
              </a:path>
            </a:pathLst>
          </a:custGeom>
          <a:ln w="7091">
            <a:solidFill>
              <a:srgbClr val="000000"/>
            </a:solidFill>
          </a:ln>
        </p:spPr>
        <p:txBody>
          <a:bodyPr wrap="square" lIns="0" tIns="0" rIns="0" bIns="0" rtlCol="0"/>
          <a:lstStyle/>
          <a:p>
            <a:endParaRPr/>
          </a:p>
        </p:txBody>
      </p:sp>
      <p:sp>
        <p:nvSpPr>
          <p:cNvPr id="7" name="object 7"/>
          <p:cNvSpPr/>
          <p:nvPr/>
        </p:nvSpPr>
        <p:spPr>
          <a:xfrm>
            <a:off x="1221435" y="2253570"/>
            <a:ext cx="28575" cy="28575"/>
          </a:xfrm>
          <a:custGeom>
            <a:avLst/>
            <a:gdLst/>
            <a:ahLst/>
            <a:cxnLst/>
            <a:rect l="l" t="t" r="r" b="b"/>
            <a:pathLst>
              <a:path w="28575" h="28575">
                <a:moveTo>
                  <a:pt x="28366" y="14183"/>
                </a:moveTo>
                <a:lnTo>
                  <a:pt x="28366" y="21275"/>
                </a:lnTo>
                <a:lnTo>
                  <a:pt x="23636" y="28366"/>
                </a:lnTo>
                <a:lnTo>
                  <a:pt x="14183" y="28366"/>
                </a:lnTo>
                <a:lnTo>
                  <a:pt x="4730" y="28366"/>
                </a:lnTo>
                <a:lnTo>
                  <a:pt x="0" y="21275"/>
                </a:lnTo>
                <a:lnTo>
                  <a:pt x="0" y="14183"/>
                </a:lnTo>
                <a:lnTo>
                  <a:pt x="0" y="7091"/>
                </a:lnTo>
                <a:lnTo>
                  <a:pt x="4730" y="0"/>
                </a:lnTo>
                <a:lnTo>
                  <a:pt x="14183" y="0"/>
                </a:lnTo>
                <a:lnTo>
                  <a:pt x="23636" y="0"/>
                </a:lnTo>
                <a:lnTo>
                  <a:pt x="28366" y="7091"/>
                </a:lnTo>
                <a:lnTo>
                  <a:pt x="28366" y="14183"/>
                </a:lnTo>
                <a:close/>
              </a:path>
            </a:pathLst>
          </a:custGeom>
          <a:ln w="7091">
            <a:solidFill>
              <a:srgbClr val="000000"/>
            </a:solidFill>
          </a:ln>
        </p:spPr>
        <p:txBody>
          <a:bodyPr wrap="square" lIns="0" tIns="0" rIns="0" bIns="0" rtlCol="0"/>
          <a:lstStyle/>
          <a:p>
            <a:endParaRPr/>
          </a:p>
        </p:txBody>
      </p:sp>
      <p:sp>
        <p:nvSpPr>
          <p:cNvPr id="8" name="object 8"/>
          <p:cNvSpPr/>
          <p:nvPr/>
        </p:nvSpPr>
        <p:spPr>
          <a:xfrm>
            <a:off x="682467" y="2526600"/>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9" name="object 9"/>
          <p:cNvSpPr txBox="1"/>
          <p:nvPr/>
        </p:nvSpPr>
        <p:spPr>
          <a:xfrm>
            <a:off x="808720" y="704870"/>
            <a:ext cx="3984625" cy="2186240"/>
          </a:xfrm>
          <a:prstGeom prst="rect">
            <a:avLst/>
          </a:prstGeom>
        </p:spPr>
        <p:txBody>
          <a:bodyPr vert="horz" wrap="square" lIns="0" tIns="0" rIns="0" bIns="0" rtlCol="0">
            <a:spAutoFit/>
          </a:bodyPr>
          <a:lstStyle/>
          <a:p>
            <a:pPr marL="12700">
              <a:lnSpc>
                <a:spcPct val="100000"/>
              </a:lnSpc>
            </a:pPr>
            <a:r>
              <a:rPr sz="1250" dirty="0">
                <a:latin typeface="Arial"/>
                <a:cs typeface="Arial"/>
              </a:rPr>
              <a:t>Algorithm to find an element,</a:t>
            </a:r>
            <a:r>
              <a:rPr sz="1250" spc="-110" dirty="0">
                <a:latin typeface="Arial"/>
                <a:cs typeface="Arial"/>
              </a:rPr>
              <a:t> </a:t>
            </a:r>
            <a:r>
              <a:rPr sz="1250" dirty="0">
                <a:latin typeface="Courier" charset="0"/>
                <a:cs typeface="Courier" charset="0"/>
              </a:rPr>
              <a:t>obj</a:t>
            </a:r>
          </a:p>
          <a:p>
            <a:pPr marL="298450">
              <a:lnSpc>
                <a:spcPct val="100000"/>
              </a:lnSpc>
              <a:spcBef>
                <a:spcPts val="755"/>
              </a:spcBef>
            </a:pPr>
            <a:r>
              <a:rPr sz="950" dirty="0">
                <a:latin typeface="Arial"/>
                <a:cs typeface="Arial"/>
              </a:rPr>
              <a:t>Compute the hash code and compress</a:t>
            </a:r>
            <a:r>
              <a:rPr sz="950" spc="5" dirty="0">
                <a:latin typeface="Arial"/>
                <a:cs typeface="Arial"/>
              </a:rPr>
              <a:t> </a:t>
            </a:r>
            <a:r>
              <a:rPr sz="950" dirty="0">
                <a:latin typeface="Arial"/>
                <a:cs typeface="Arial"/>
              </a:rPr>
              <a:t>it.</a:t>
            </a:r>
          </a:p>
          <a:p>
            <a:pPr marL="516890">
              <a:lnSpc>
                <a:spcPct val="100000"/>
              </a:lnSpc>
              <a:spcBef>
                <a:spcPts val="520"/>
              </a:spcBef>
            </a:pPr>
            <a:r>
              <a:rPr sz="850" spc="10" dirty="0">
                <a:latin typeface="Arial"/>
                <a:cs typeface="Arial"/>
              </a:rPr>
              <a:t>Gives </a:t>
            </a:r>
            <a:r>
              <a:rPr sz="850" spc="15" dirty="0">
                <a:latin typeface="Arial"/>
                <a:cs typeface="Arial"/>
              </a:rPr>
              <a:t>an </a:t>
            </a:r>
            <a:r>
              <a:rPr sz="850" spc="10" dirty="0">
                <a:latin typeface="Arial"/>
                <a:cs typeface="Arial"/>
              </a:rPr>
              <a:t>index </a:t>
            </a:r>
            <a:r>
              <a:rPr sz="850" spc="15" dirty="0">
                <a:latin typeface="Courier" charset="0"/>
                <a:cs typeface="Courier" charset="0"/>
              </a:rPr>
              <a:t>h</a:t>
            </a:r>
            <a:r>
              <a:rPr sz="850" spc="-345" dirty="0">
                <a:latin typeface="Courier" charset="0"/>
                <a:cs typeface="Courier" charset="0"/>
              </a:rPr>
              <a:t> </a:t>
            </a:r>
            <a:r>
              <a:rPr sz="850" spc="10" dirty="0">
                <a:latin typeface="Arial"/>
                <a:cs typeface="Arial"/>
              </a:rPr>
              <a:t>into the </a:t>
            </a:r>
            <a:r>
              <a:rPr sz="850" spc="15" dirty="0">
                <a:latin typeface="Arial"/>
                <a:cs typeface="Arial"/>
              </a:rPr>
              <a:t>hash </a:t>
            </a:r>
            <a:r>
              <a:rPr sz="850" spc="10" dirty="0">
                <a:latin typeface="Arial"/>
                <a:cs typeface="Arial"/>
              </a:rPr>
              <a:t>table.</a:t>
            </a:r>
            <a:endParaRPr sz="850" dirty="0">
              <a:latin typeface="Arial"/>
              <a:cs typeface="Arial"/>
            </a:endParaRPr>
          </a:p>
          <a:p>
            <a:pPr marL="298450">
              <a:lnSpc>
                <a:spcPct val="100000"/>
              </a:lnSpc>
              <a:spcBef>
                <a:spcPts val="555"/>
              </a:spcBef>
            </a:pPr>
            <a:r>
              <a:rPr sz="950" dirty="0">
                <a:latin typeface="Arial"/>
                <a:cs typeface="Arial"/>
              </a:rPr>
              <a:t>Iterate through the elements of the bucket at position</a:t>
            </a:r>
            <a:r>
              <a:rPr sz="950" spc="40" dirty="0">
                <a:latin typeface="Arial"/>
                <a:cs typeface="Arial"/>
              </a:rPr>
              <a:t> </a:t>
            </a:r>
            <a:r>
              <a:rPr sz="950" dirty="0">
                <a:latin typeface="Arial"/>
                <a:cs typeface="Arial"/>
              </a:rPr>
              <a:t>h.</a:t>
            </a:r>
          </a:p>
          <a:p>
            <a:pPr marL="516890">
              <a:lnSpc>
                <a:spcPct val="100000"/>
              </a:lnSpc>
              <a:spcBef>
                <a:spcPts val="580"/>
              </a:spcBef>
            </a:pPr>
            <a:r>
              <a:rPr sz="850" spc="15" dirty="0">
                <a:latin typeface="Arial"/>
                <a:cs typeface="Arial"/>
              </a:rPr>
              <a:t>Check </a:t>
            </a:r>
            <a:r>
              <a:rPr sz="850" spc="10" dirty="0">
                <a:latin typeface="Arial"/>
                <a:cs typeface="Arial"/>
              </a:rPr>
              <a:t>element is equal to</a:t>
            </a:r>
            <a:r>
              <a:rPr sz="850" spc="-50" dirty="0">
                <a:latin typeface="Arial"/>
                <a:cs typeface="Arial"/>
              </a:rPr>
              <a:t> </a:t>
            </a:r>
            <a:r>
              <a:rPr sz="850" spc="10" dirty="0">
                <a:latin typeface="Courier" charset="0"/>
                <a:cs typeface="Courier" charset="0"/>
              </a:rPr>
              <a:t>obj</a:t>
            </a:r>
            <a:r>
              <a:rPr sz="850" spc="10" dirty="0">
                <a:latin typeface="Arial"/>
                <a:cs typeface="Arial"/>
              </a:rPr>
              <a:t>.</a:t>
            </a:r>
            <a:endParaRPr sz="850" dirty="0">
              <a:latin typeface="Arial"/>
              <a:cs typeface="Arial"/>
            </a:endParaRPr>
          </a:p>
          <a:p>
            <a:pPr marL="298450">
              <a:lnSpc>
                <a:spcPct val="100000"/>
              </a:lnSpc>
              <a:spcBef>
                <a:spcPts val="500"/>
              </a:spcBef>
            </a:pPr>
            <a:r>
              <a:rPr sz="950" dirty="0">
                <a:latin typeface="Arial"/>
                <a:cs typeface="Arial"/>
              </a:rPr>
              <a:t>If a match is found among the elements of that</a:t>
            </a:r>
            <a:r>
              <a:rPr sz="950" spc="35" dirty="0">
                <a:latin typeface="Arial"/>
                <a:cs typeface="Arial"/>
              </a:rPr>
              <a:t> </a:t>
            </a:r>
            <a:r>
              <a:rPr sz="950" dirty="0">
                <a:latin typeface="Arial"/>
                <a:cs typeface="Arial"/>
              </a:rPr>
              <a:t>bucket,</a:t>
            </a:r>
          </a:p>
          <a:p>
            <a:pPr marL="516890" marR="2510790">
              <a:lnSpc>
                <a:spcPct val="120400"/>
              </a:lnSpc>
              <a:spcBef>
                <a:spcPts val="370"/>
              </a:spcBef>
            </a:pPr>
            <a:r>
              <a:rPr sz="850" spc="15" dirty="0">
                <a:latin typeface="Courier" charset="0"/>
                <a:cs typeface="Courier" charset="0"/>
              </a:rPr>
              <a:t>obj </a:t>
            </a:r>
            <a:r>
              <a:rPr sz="850" spc="10" dirty="0">
                <a:latin typeface="Arial"/>
                <a:cs typeface="Arial"/>
              </a:rPr>
              <a:t>is in the set.  Otherwise, </a:t>
            </a:r>
            <a:r>
              <a:rPr sz="850" spc="5" dirty="0">
                <a:latin typeface="Arial"/>
                <a:cs typeface="Arial"/>
              </a:rPr>
              <a:t>it </a:t>
            </a:r>
            <a:r>
              <a:rPr sz="850" spc="10" dirty="0">
                <a:latin typeface="Arial"/>
                <a:cs typeface="Arial"/>
              </a:rPr>
              <a:t>is</a:t>
            </a:r>
            <a:r>
              <a:rPr sz="850" spc="-55" dirty="0">
                <a:latin typeface="Arial"/>
                <a:cs typeface="Arial"/>
              </a:rPr>
              <a:t> </a:t>
            </a:r>
            <a:r>
              <a:rPr sz="850" spc="10" dirty="0">
                <a:latin typeface="Arial"/>
                <a:cs typeface="Arial"/>
              </a:rPr>
              <a:t>not.</a:t>
            </a:r>
            <a:endParaRPr sz="850" dirty="0">
              <a:latin typeface="Arial"/>
              <a:cs typeface="Arial"/>
            </a:endParaRPr>
          </a:p>
          <a:p>
            <a:pPr marL="12700">
              <a:lnSpc>
                <a:spcPct val="100000"/>
              </a:lnSpc>
              <a:spcBef>
                <a:spcPts val="755"/>
              </a:spcBef>
            </a:pPr>
            <a:r>
              <a:rPr sz="1250" dirty="0">
                <a:latin typeface="Arial"/>
                <a:cs typeface="Arial"/>
              </a:rPr>
              <a:t>If there are no or only a few</a:t>
            </a:r>
            <a:r>
              <a:rPr sz="1250" spc="-105" dirty="0">
                <a:latin typeface="Arial"/>
                <a:cs typeface="Arial"/>
              </a:rPr>
              <a:t> </a:t>
            </a:r>
            <a:r>
              <a:rPr sz="1250" dirty="0">
                <a:latin typeface="Arial"/>
                <a:cs typeface="Arial"/>
              </a:rPr>
              <a:t>collision:</a:t>
            </a:r>
          </a:p>
          <a:p>
            <a:pPr marL="298450">
              <a:lnSpc>
                <a:spcPct val="100000"/>
              </a:lnSpc>
              <a:spcBef>
                <a:spcPts val="755"/>
              </a:spcBef>
            </a:pPr>
            <a:r>
              <a:rPr sz="950" dirty="0">
                <a:latin typeface="Arial"/>
                <a:cs typeface="Arial"/>
              </a:rPr>
              <a:t>adding, locating, and removing hash table elements takes O(1)</a:t>
            </a:r>
            <a:r>
              <a:rPr sz="950" spc="80" dirty="0">
                <a:latin typeface="Arial"/>
                <a:cs typeface="Arial"/>
              </a:rPr>
              <a:t> </a:t>
            </a:r>
            <a:r>
              <a:rPr sz="950" dirty="0">
                <a:latin typeface="Arial"/>
                <a:cs typeface="Arial"/>
              </a:rPr>
              <a:t>time.</a:t>
            </a: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0" dirty="0"/>
              <a:t>Adding </a:t>
            </a:r>
            <a:r>
              <a:rPr spc="120" dirty="0"/>
              <a:t>and </a:t>
            </a:r>
            <a:r>
              <a:rPr spc="130" dirty="0"/>
              <a:t>Removing</a:t>
            </a:r>
            <a:r>
              <a:rPr spc="-185" dirty="0"/>
              <a:t> </a:t>
            </a:r>
            <a:r>
              <a:rPr spc="90" dirty="0"/>
              <a:t>Elements</a:t>
            </a:r>
          </a:p>
        </p:txBody>
      </p:sp>
      <p:sp>
        <p:nvSpPr>
          <p:cNvPr id="3" name="object 3"/>
          <p:cNvSpPr/>
          <p:nvPr/>
        </p:nvSpPr>
        <p:spPr>
          <a:xfrm>
            <a:off x="682467" y="809214"/>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1221435" y="1465195"/>
            <a:ext cx="28575" cy="28575"/>
          </a:xfrm>
          <a:custGeom>
            <a:avLst/>
            <a:gdLst/>
            <a:ahLst/>
            <a:cxnLst/>
            <a:rect l="l" t="t" r="r" b="b"/>
            <a:pathLst>
              <a:path w="28575" h="28575">
                <a:moveTo>
                  <a:pt x="28366" y="14183"/>
                </a:moveTo>
                <a:lnTo>
                  <a:pt x="28366" y="21275"/>
                </a:lnTo>
                <a:lnTo>
                  <a:pt x="23636" y="28366"/>
                </a:lnTo>
                <a:lnTo>
                  <a:pt x="14183" y="28366"/>
                </a:lnTo>
                <a:lnTo>
                  <a:pt x="4730" y="28366"/>
                </a:lnTo>
                <a:lnTo>
                  <a:pt x="0" y="21275"/>
                </a:lnTo>
                <a:lnTo>
                  <a:pt x="0" y="14183"/>
                </a:lnTo>
                <a:lnTo>
                  <a:pt x="0" y="7091"/>
                </a:lnTo>
                <a:lnTo>
                  <a:pt x="4730" y="0"/>
                </a:lnTo>
                <a:lnTo>
                  <a:pt x="14183" y="0"/>
                </a:lnTo>
                <a:lnTo>
                  <a:pt x="23636" y="0"/>
                </a:lnTo>
                <a:lnTo>
                  <a:pt x="28366" y="7091"/>
                </a:lnTo>
                <a:lnTo>
                  <a:pt x="28366" y="14183"/>
                </a:lnTo>
                <a:close/>
              </a:path>
            </a:pathLst>
          </a:custGeom>
          <a:ln w="7091">
            <a:solidFill>
              <a:srgbClr val="000000"/>
            </a:solidFill>
          </a:ln>
        </p:spPr>
        <p:txBody>
          <a:bodyPr wrap="square" lIns="0" tIns="0" rIns="0" bIns="0" rtlCol="0"/>
          <a:lstStyle/>
          <a:p>
            <a:endParaRPr/>
          </a:p>
        </p:txBody>
      </p:sp>
      <p:sp>
        <p:nvSpPr>
          <p:cNvPr id="5" name="object 5"/>
          <p:cNvSpPr/>
          <p:nvPr/>
        </p:nvSpPr>
        <p:spPr>
          <a:xfrm>
            <a:off x="682467" y="2333925"/>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p:nvPr/>
        </p:nvSpPr>
        <p:spPr>
          <a:xfrm>
            <a:off x="682467" y="2858710"/>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7" name="object 7"/>
          <p:cNvSpPr txBox="1"/>
          <p:nvPr/>
        </p:nvSpPr>
        <p:spPr>
          <a:xfrm>
            <a:off x="808720" y="696579"/>
            <a:ext cx="4451985" cy="2258060"/>
          </a:xfrm>
          <a:prstGeom prst="rect">
            <a:avLst/>
          </a:prstGeom>
        </p:spPr>
        <p:txBody>
          <a:bodyPr vert="horz" wrap="square" lIns="0" tIns="0" rIns="0" bIns="0" rtlCol="0">
            <a:spAutoFit/>
          </a:bodyPr>
          <a:lstStyle/>
          <a:p>
            <a:pPr marL="12700">
              <a:lnSpc>
                <a:spcPct val="100000"/>
              </a:lnSpc>
            </a:pPr>
            <a:r>
              <a:rPr sz="1250" dirty="0">
                <a:latin typeface="Arial"/>
                <a:cs typeface="Arial"/>
              </a:rPr>
              <a:t>Algorithm to add an</a:t>
            </a:r>
            <a:r>
              <a:rPr sz="1250" spc="-105" dirty="0">
                <a:latin typeface="Arial"/>
                <a:cs typeface="Arial"/>
              </a:rPr>
              <a:t> </a:t>
            </a:r>
            <a:r>
              <a:rPr sz="1250" dirty="0">
                <a:latin typeface="Arial"/>
                <a:cs typeface="Arial"/>
              </a:rPr>
              <a:t>element:</a:t>
            </a:r>
          </a:p>
          <a:p>
            <a:pPr marL="298450">
              <a:lnSpc>
                <a:spcPct val="100000"/>
              </a:lnSpc>
              <a:spcBef>
                <a:spcPts val="810"/>
              </a:spcBef>
            </a:pPr>
            <a:r>
              <a:rPr sz="950" dirty="0">
                <a:latin typeface="Arial"/>
                <a:cs typeface="Arial"/>
              </a:rPr>
              <a:t>Compute the compressed hash code </a:t>
            </a:r>
            <a:r>
              <a:rPr sz="950" dirty="0">
                <a:latin typeface="Courier" charset="0"/>
                <a:cs typeface="Courier" charset="0"/>
              </a:rPr>
              <a:t>h</a:t>
            </a:r>
            <a:r>
              <a:rPr sz="950" dirty="0">
                <a:latin typeface="Arial"/>
                <a:cs typeface="Arial"/>
              </a:rPr>
              <a:t>.</a:t>
            </a:r>
          </a:p>
          <a:p>
            <a:pPr marL="298450">
              <a:lnSpc>
                <a:spcPct val="100000"/>
              </a:lnSpc>
              <a:spcBef>
                <a:spcPts val="420"/>
              </a:spcBef>
            </a:pPr>
            <a:r>
              <a:rPr sz="950" dirty="0">
                <a:latin typeface="Arial"/>
                <a:cs typeface="Arial"/>
              </a:rPr>
              <a:t>Iterate through the elements of the bucket at position </a:t>
            </a:r>
            <a:r>
              <a:rPr sz="950" spc="80" dirty="0">
                <a:latin typeface="Arial"/>
                <a:cs typeface="Arial"/>
              </a:rPr>
              <a:t> </a:t>
            </a:r>
            <a:r>
              <a:rPr sz="950" dirty="0">
                <a:latin typeface="Courier" charset="0"/>
                <a:cs typeface="Courier" charset="0"/>
              </a:rPr>
              <a:t>h</a:t>
            </a:r>
            <a:r>
              <a:rPr sz="950" dirty="0">
                <a:latin typeface="Arial"/>
                <a:cs typeface="Arial"/>
              </a:rPr>
              <a:t>.</a:t>
            </a:r>
          </a:p>
          <a:p>
            <a:pPr marR="736600" algn="ctr">
              <a:lnSpc>
                <a:spcPct val="100000"/>
              </a:lnSpc>
              <a:spcBef>
                <a:spcPts val="670"/>
              </a:spcBef>
            </a:pPr>
            <a:r>
              <a:rPr sz="700" spc="15" dirty="0">
                <a:latin typeface="Arial"/>
                <a:cs typeface="Arial"/>
              </a:rPr>
              <a:t>For each element </a:t>
            </a:r>
            <a:r>
              <a:rPr sz="700" spc="10" dirty="0">
                <a:latin typeface="Arial"/>
                <a:cs typeface="Arial"/>
              </a:rPr>
              <a:t>of the bucket, </a:t>
            </a:r>
            <a:r>
              <a:rPr sz="700" spc="15" dirty="0">
                <a:latin typeface="Arial"/>
                <a:cs typeface="Arial"/>
              </a:rPr>
              <a:t>check whether </a:t>
            </a:r>
            <a:r>
              <a:rPr sz="700" spc="5" dirty="0">
                <a:latin typeface="Arial"/>
                <a:cs typeface="Arial"/>
              </a:rPr>
              <a:t>it </a:t>
            </a:r>
            <a:r>
              <a:rPr sz="700" spc="10" dirty="0">
                <a:latin typeface="Arial"/>
                <a:cs typeface="Arial"/>
              </a:rPr>
              <a:t>is </a:t>
            </a:r>
            <a:r>
              <a:rPr sz="700" spc="15" dirty="0">
                <a:latin typeface="Arial"/>
                <a:cs typeface="Arial"/>
              </a:rPr>
              <a:t>equal </a:t>
            </a:r>
            <a:r>
              <a:rPr sz="700" spc="10" dirty="0">
                <a:latin typeface="Arial"/>
                <a:cs typeface="Arial"/>
              </a:rPr>
              <a:t>to</a:t>
            </a:r>
            <a:r>
              <a:rPr sz="700" spc="-75" dirty="0">
                <a:latin typeface="Arial"/>
                <a:cs typeface="Arial"/>
              </a:rPr>
              <a:t> </a:t>
            </a:r>
            <a:r>
              <a:rPr sz="700" spc="15" dirty="0">
                <a:latin typeface="Courier" charset="0"/>
                <a:cs typeface="Courier" charset="0"/>
              </a:rPr>
              <a:t>obj</a:t>
            </a:r>
            <a:r>
              <a:rPr sz="700" spc="15" dirty="0">
                <a:latin typeface="Arial"/>
                <a:cs typeface="Arial"/>
              </a:rPr>
              <a:t>.</a:t>
            </a:r>
            <a:endParaRPr sz="700" dirty="0">
              <a:latin typeface="Arial"/>
              <a:cs typeface="Arial"/>
            </a:endParaRPr>
          </a:p>
          <a:p>
            <a:pPr marL="298450">
              <a:lnSpc>
                <a:spcPct val="100000"/>
              </a:lnSpc>
              <a:spcBef>
                <a:spcPts val="530"/>
              </a:spcBef>
            </a:pPr>
            <a:r>
              <a:rPr sz="950" dirty="0">
                <a:latin typeface="Arial"/>
                <a:cs typeface="Arial"/>
              </a:rPr>
              <a:t>If a match is found among the elements of that bucket, then</a:t>
            </a:r>
            <a:r>
              <a:rPr sz="950" spc="60" dirty="0">
                <a:latin typeface="Arial"/>
                <a:cs typeface="Arial"/>
              </a:rPr>
              <a:t> </a:t>
            </a:r>
            <a:r>
              <a:rPr sz="950" dirty="0">
                <a:latin typeface="Arial"/>
                <a:cs typeface="Arial"/>
              </a:rPr>
              <a:t>exit.</a:t>
            </a:r>
          </a:p>
          <a:p>
            <a:pPr marL="298450" marR="5080">
              <a:lnSpc>
                <a:spcPct val="132300"/>
              </a:lnSpc>
              <a:spcBef>
                <a:spcPts val="55"/>
              </a:spcBef>
            </a:pPr>
            <a:r>
              <a:rPr sz="950" dirty="0">
                <a:latin typeface="Arial"/>
                <a:cs typeface="Arial"/>
              </a:rPr>
              <a:t>Otherwise, add a node containing obj to the beginning of the node sequence.  If the load factor exceeds a fixed threshold, reallocate the</a:t>
            </a:r>
            <a:r>
              <a:rPr sz="950" spc="65" dirty="0">
                <a:latin typeface="Arial"/>
                <a:cs typeface="Arial"/>
              </a:rPr>
              <a:t> </a:t>
            </a:r>
            <a:r>
              <a:rPr sz="950" dirty="0">
                <a:latin typeface="Arial"/>
                <a:cs typeface="Arial"/>
              </a:rPr>
              <a:t>table.</a:t>
            </a:r>
          </a:p>
          <a:p>
            <a:pPr marL="12700">
              <a:lnSpc>
                <a:spcPct val="100000"/>
              </a:lnSpc>
              <a:spcBef>
                <a:spcPts val="735"/>
              </a:spcBef>
            </a:pPr>
            <a:r>
              <a:rPr sz="1250" dirty="0">
                <a:latin typeface="Arial"/>
                <a:cs typeface="Arial"/>
              </a:rPr>
              <a:t>Load factor: a measure of how full the table</a:t>
            </a:r>
            <a:r>
              <a:rPr sz="1250" spc="-105" dirty="0">
                <a:latin typeface="Arial"/>
                <a:cs typeface="Arial"/>
              </a:rPr>
              <a:t> </a:t>
            </a:r>
            <a:r>
              <a:rPr sz="1250" dirty="0">
                <a:latin typeface="Arial"/>
                <a:cs typeface="Arial"/>
              </a:rPr>
              <a:t>is.</a:t>
            </a:r>
          </a:p>
          <a:p>
            <a:pPr marL="298450">
              <a:lnSpc>
                <a:spcPct val="100000"/>
              </a:lnSpc>
              <a:spcBef>
                <a:spcPts val="755"/>
              </a:spcBef>
            </a:pPr>
            <a:r>
              <a:rPr sz="950" dirty="0">
                <a:latin typeface="Arial"/>
                <a:cs typeface="Arial"/>
              </a:rPr>
              <a:t>The number of elements in the table divided by the table</a:t>
            </a:r>
            <a:r>
              <a:rPr sz="950" spc="60" dirty="0">
                <a:latin typeface="Arial"/>
                <a:cs typeface="Arial"/>
              </a:rPr>
              <a:t> </a:t>
            </a:r>
            <a:r>
              <a:rPr sz="950" dirty="0">
                <a:latin typeface="Arial"/>
                <a:cs typeface="Arial"/>
              </a:rPr>
              <a:t>length.</a:t>
            </a:r>
          </a:p>
          <a:p>
            <a:pPr marL="12700">
              <a:lnSpc>
                <a:spcPct val="100000"/>
              </a:lnSpc>
              <a:spcBef>
                <a:spcPts val="735"/>
              </a:spcBef>
            </a:pPr>
            <a:r>
              <a:rPr sz="1250" dirty="0">
                <a:latin typeface="Arial"/>
                <a:cs typeface="Arial"/>
              </a:rPr>
              <a:t>Adding an element to a hash table is</a:t>
            </a:r>
            <a:r>
              <a:rPr sz="1250" spc="-110" dirty="0">
                <a:latin typeface="Arial"/>
                <a:cs typeface="Arial"/>
              </a:rPr>
              <a:t> </a:t>
            </a:r>
            <a:r>
              <a:rPr sz="1250" i="1" dirty="0">
                <a:latin typeface="Arial"/>
                <a:cs typeface="Arial"/>
              </a:rPr>
              <a:t>O</a:t>
            </a:r>
            <a:r>
              <a:rPr sz="1250" dirty="0">
                <a:latin typeface="Arial"/>
                <a:cs typeface="Arial"/>
              </a:rPr>
              <a:t>(1)+</a:t>
            </a: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0" dirty="0"/>
              <a:t>Adding </a:t>
            </a:r>
            <a:r>
              <a:rPr spc="120" dirty="0"/>
              <a:t>and </a:t>
            </a:r>
            <a:r>
              <a:rPr spc="130" dirty="0"/>
              <a:t>Removing</a:t>
            </a:r>
            <a:r>
              <a:rPr spc="-185" dirty="0"/>
              <a:t> </a:t>
            </a:r>
            <a:r>
              <a:rPr spc="90" dirty="0"/>
              <a:t>Elements</a:t>
            </a:r>
          </a:p>
        </p:txBody>
      </p:sp>
      <p:sp>
        <p:nvSpPr>
          <p:cNvPr id="3" name="object 3"/>
          <p:cNvSpPr/>
          <p:nvPr/>
        </p:nvSpPr>
        <p:spPr>
          <a:xfrm>
            <a:off x="682467" y="808015"/>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1221435" y="1634196"/>
            <a:ext cx="28575" cy="28575"/>
          </a:xfrm>
          <a:custGeom>
            <a:avLst/>
            <a:gdLst/>
            <a:ahLst/>
            <a:cxnLst/>
            <a:rect l="l" t="t" r="r" b="b"/>
            <a:pathLst>
              <a:path w="28575" h="28575">
                <a:moveTo>
                  <a:pt x="28366" y="14183"/>
                </a:moveTo>
                <a:lnTo>
                  <a:pt x="28366" y="21275"/>
                </a:lnTo>
                <a:lnTo>
                  <a:pt x="23636" y="28366"/>
                </a:lnTo>
                <a:lnTo>
                  <a:pt x="14183" y="28366"/>
                </a:lnTo>
                <a:lnTo>
                  <a:pt x="4730" y="28366"/>
                </a:lnTo>
                <a:lnTo>
                  <a:pt x="0" y="21275"/>
                </a:lnTo>
                <a:lnTo>
                  <a:pt x="0" y="14183"/>
                </a:lnTo>
                <a:lnTo>
                  <a:pt x="0" y="7091"/>
                </a:lnTo>
                <a:lnTo>
                  <a:pt x="4730" y="0"/>
                </a:lnTo>
                <a:lnTo>
                  <a:pt x="14183" y="0"/>
                </a:lnTo>
                <a:lnTo>
                  <a:pt x="23636" y="0"/>
                </a:lnTo>
                <a:lnTo>
                  <a:pt x="28366" y="7091"/>
                </a:lnTo>
                <a:lnTo>
                  <a:pt x="28366" y="14183"/>
                </a:lnTo>
                <a:close/>
              </a:path>
            </a:pathLst>
          </a:custGeom>
          <a:ln w="7091">
            <a:solidFill>
              <a:srgbClr val="000000"/>
            </a:solidFill>
          </a:ln>
        </p:spPr>
        <p:txBody>
          <a:bodyPr wrap="square" lIns="0" tIns="0" rIns="0" bIns="0" rtlCol="0"/>
          <a:lstStyle/>
          <a:p>
            <a:endParaRPr/>
          </a:p>
        </p:txBody>
      </p:sp>
      <p:sp>
        <p:nvSpPr>
          <p:cNvPr id="5" name="object 5"/>
          <p:cNvSpPr/>
          <p:nvPr/>
        </p:nvSpPr>
        <p:spPr>
          <a:xfrm>
            <a:off x="1221435" y="1783121"/>
            <a:ext cx="28575" cy="28575"/>
          </a:xfrm>
          <a:custGeom>
            <a:avLst/>
            <a:gdLst/>
            <a:ahLst/>
            <a:cxnLst/>
            <a:rect l="l" t="t" r="r" b="b"/>
            <a:pathLst>
              <a:path w="28575" h="28575">
                <a:moveTo>
                  <a:pt x="28366" y="14183"/>
                </a:moveTo>
                <a:lnTo>
                  <a:pt x="28366" y="21275"/>
                </a:lnTo>
                <a:lnTo>
                  <a:pt x="23636" y="28366"/>
                </a:lnTo>
                <a:lnTo>
                  <a:pt x="14183" y="28366"/>
                </a:lnTo>
                <a:lnTo>
                  <a:pt x="4730" y="28366"/>
                </a:lnTo>
                <a:lnTo>
                  <a:pt x="0" y="21275"/>
                </a:lnTo>
                <a:lnTo>
                  <a:pt x="0" y="14183"/>
                </a:lnTo>
                <a:lnTo>
                  <a:pt x="0" y="7091"/>
                </a:lnTo>
                <a:lnTo>
                  <a:pt x="4730" y="0"/>
                </a:lnTo>
                <a:lnTo>
                  <a:pt x="14183" y="0"/>
                </a:lnTo>
                <a:lnTo>
                  <a:pt x="23636" y="0"/>
                </a:lnTo>
                <a:lnTo>
                  <a:pt x="28366" y="7091"/>
                </a:lnTo>
                <a:lnTo>
                  <a:pt x="28366" y="14183"/>
                </a:lnTo>
                <a:close/>
              </a:path>
            </a:pathLst>
          </a:custGeom>
          <a:ln w="7091">
            <a:solidFill>
              <a:srgbClr val="000000"/>
            </a:solidFill>
          </a:ln>
        </p:spPr>
        <p:txBody>
          <a:bodyPr wrap="square" lIns="0" tIns="0" rIns="0" bIns="0" rtlCol="0"/>
          <a:lstStyle/>
          <a:p>
            <a:endParaRPr/>
          </a:p>
        </p:txBody>
      </p:sp>
      <p:sp>
        <p:nvSpPr>
          <p:cNvPr id="6" name="object 6"/>
          <p:cNvSpPr/>
          <p:nvPr/>
        </p:nvSpPr>
        <p:spPr>
          <a:xfrm>
            <a:off x="682467" y="2268901"/>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7" name="object 7"/>
          <p:cNvSpPr txBox="1"/>
          <p:nvPr/>
        </p:nvSpPr>
        <p:spPr>
          <a:xfrm>
            <a:off x="808720" y="695380"/>
            <a:ext cx="4208145" cy="1669414"/>
          </a:xfrm>
          <a:prstGeom prst="rect">
            <a:avLst/>
          </a:prstGeom>
        </p:spPr>
        <p:txBody>
          <a:bodyPr vert="horz" wrap="square" lIns="0" tIns="0" rIns="0" bIns="0" rtlCol="0">
            <a:spAutoFit/>
          </a:bodyPr>
          <a:lstStyle/>
          <a:p>
            <a:pPr marL="12700">
              <a:lnSpc>
                <a:spcPct val="100000"/>
              </a:lnSpc>
            </a:pPr>
            <a:r>
              <a:rPr sz="1250" dirty="0">
                <a:latin typeface="Arial"/>
                <a:cs typeface="Arial"/>
              </a:rPr>
              <a:t>Algorithm to remove an</a:t>
            </a:r>
            <a:r>
              <a:rPr sz="1250" spc="-105" dirty="0">
                <a:latin typeface="Arial"/>
                <a:cs typeface="Arial"/>
              </a:rPr>
              <a:t> </a:t>
            </a:r>
            <a:r>
              <a:rPr sz="1250" dirty="0">
                <a:latin typeface="Arial"/>
                <a:cs typeface="Arial"/>
              </a:rPr>
              <a:t>element:</a:t>
            </a:r>
            <a:endParaRPr sz="1250">
              <a:latin typeface="Arial"/>
              <a:cs typeface="Arial"/>
            </a:endParaRPr>
          </a:p>
          <a:p>
            <a:pPr marL="298450" marR="5080">
              <a:lnSpc>
                <a:spcPct val="132300"/>
              </a:lnSpc>
              <a:spcBef>
                <a:spcPts val="385"/>
              </a:spcBef>
            </a:pPr>
            <a:r>
              <a:rPr sz="950" dirty="0">
                <a:latin typeface="Arial"/>
                <a:cs typeface="Arial"/>
              </a:rPr>
              <a:t>Compute the hash code to find the bucket that should contain the object.  Try to find the</a:t>
            </a:r>
            <a:r>
              <a:rPr sz="950" spc="-45" dirty="0">
                <a:latin typeface="Arial"/>
                <a:cs typeface="Arial"/>
              </a:rPr>
              <a:t> </a:t>
            </a:r>
            <a:r>
              <a:rPr sz="950" dirty="0">
                <a:latin typeface="Arial"/>
                <a:cs typeface="Arial"/>
              </a:rPr>
              <a:t>element.</a:t>
            </a:r>
            <a:endParaRPr sz="950">
              <a:latin typeface="Arial"/>
              <a:cs typeface="Arial"/>
            </a:endParaRPr>
          </a:p>
          <a:p>
            <a:pPr marL="298450">
              <a:lnSpc>
                <a:spcPct val="100000"/>
              </a:lnSpc>
              <a:spcBef>
                <a:spcPts val="365"/>
              </a:spcBef>
            </a:pPr>
            <a:r>
              <a:rPr sz="950" dirty="0">
                <a:latin typeface="Arial"/>
                <a:cs typeface="Arial"/>
              </a:rPr>
              <a:t>If it is</a:t>
            </a:r>
            <a:r>
              <a:rPr sz="950" spc="-65" dirty="0">
                <a:latin typeface="Arial"/>
                <a:cs typeface="Arial"/>
              </a:rPr>
              <a:t> </a:t>
            </a:r>
            <a:r>
              <a:rPr sz="950" dirty="0">
                <a:latin typeface="Arial"/>
                <a:cs typeface="Arial"/>
              </a:rPr>
              <a:t>present:</a:t>
            </a:r>
            <a:endParaRPr sz="950">
              <a:latin typeface="Arial"/>
              <a:cs typeface="Arial"/>
            </a:endParaRPr>
          </a:p>
          <a:p>
            <a:pPr marL="516890">
              <a:lnSpc>
                <a:spcPct val="100000"/>
              </a:lnSpc>
              <a:spcBef>
                <a:spcPts val="615"/>
              </a:spcBef>
            </a:pPr>
            <a:r>
              <a:rPr sz="700" spc="15" dirty="0">
                <a:latin typeface="Arial"/>
                <a:cs typeface="Arial"/>
              </a:rPr>
              <a:t>remove</a:t>
            </a:r>
            <a:r>
              <a:rPr sz="700" spc="-75" dirty="0">
                <a:latin typeface="Arial"/>
                <a:cs typeface="Arial"/>
              </a:rPr>
              <a:t> </a:t>
            </a:r>
            <a:r>
              <a:rPr sz="700" spc="5" dirty="0">
                <a:latin typeface="Arial"/>
                <a:cs typeface="Arial"/>
              </a:rPr>
              <a:t>it.</a:t>
            </a:r>
            <a:endParaRPr sz="700">
              <a:latin typeface="Arial"/>
              <a:cs typeface="Arial"/>
            </a:endParaRPr>
          </a:p>
          <a:p>
            <a:pPr marL="516890">
              <a:lnSpc>
                <a:spcPct val="100000"/>
              </a:lnSpc>
              <a:spcBef>
                <a:spcPts val="330"/>
              </a:spcBef>
            </a:pPr>
            <a:r>
              <a:rPr sz="700" spc="10" dirty="0">
                <a:latin typeface="Arial"/>
                <a:cs typeface="Arial"/>
              </a:rPr>
              <a:t>otherwise, </a:t>
            </a:r>
            <a:r>
              <a:rPr sz="700" spc="15" dirty="0">
                <a:latin typeface="Arial"/>
                <a:cs typeface="Arial"/>
              </a:rPr>
              <a:t>do</a:t>
            </a:r>
            <a:r>
              <a:rPr sz="700" spc="-20" dirty="0">
                <a:latin typeface="Arial"/>
                <a:cs typeface="Arial"/>
              </a:rPr>
              <a:t> </a:t>
            </a:r>
            <a:r>
              <a:rPr sz="700" spc="10" dirty="0">
                <a:latin typeface="Arial"/>
                <a:cs typeface="Arial"/>
              </a:rPr>
              <a:t>nothing.</a:t>
            </a:r>
            <a:endParaRPr sz="700">
              <a:latin typeface="Arial"/>
              <a:cs typeface="Arial"/>
            </a:endParaRPr>
          </a:p>
          <a:p>
            <a:pPr marL="298450">
              <a:lnSpc>
                <a:spcPct val="100000"/>
              </a:lnSpc>
              <a:spcBef>
                <a:spcPts val="585"/>
              </a:spcBef>
            </a:pPr>
            <a:r>
              <a:rPr sz="950" dirty="0">
                <a:latin typeface="Arial"/>
                <a:cs typeface="Arial"/>
              </a:rPr>
              <a:t>Shrink the table if it becomes too</a:t>
            </a:r>
            <a:r>
              <a:rPr sz="950" spc="5" dirty="0">
                <a:latin typeface="Arial"/>
                <a:cs typeface="Arial"/>
              </a:rPr>
              <a:t> </a:t>
            </a:r>
            <a:r>
              <a:rPr sz="950" dirty="0">
                <a:latin typeface="Arial"/>
                <a:cs typeface="Arial"/>
              </a:rPr>
              <a:t>sparse.</a:t>
            </a:r>
            <a:endParaRPr sz="950">
              <a:latin typeface="Arial"/>
              <a:cs typeface="Arial"/>
            </a:endParaRPr>
          </a:p>
          <a:p>
            <a:pPr marL="12700">
              <a:lnSpc>
                <a:spcPct val="100000"/>
              </a:lnSpc>
              <a:spcBef>
                <a:spcPts val="735"/>
              </a:spcBef>
            </a:pPr>
            <a:r>
              <a:rPr sz="1250" dirty="0">
                <a:latin typeface="Arial"/>
                <a:cs typeface="Arial"/>
              </a:rPr>
              <a:t>Removing an element from a hash table is</a:t>
            </a:r>
            <a:r>
              <a:rPr sz="1250" spc="-105" dirty="0">
                <a:latin typeface="Arial"/>
                <a:cs typeface="Arial"/>
              </a:rPr>
              <a:t> </a:t>
            </a:r>
            <a:r>
              <a:rPr sz="1250" i="1" dirty="0">
                <a:latin typeface="Arial"/>
                <a:cs typeface="Arial"/>
              </a:rPr>
              <a:t>O</a:t>
            </a:r>
            <a:r>
              <a:rPr sz="1250" dirty="0">
                <a:latin typeface="Arial"/>
                <a:cs typeface="Arial"/>
              </a:rPr>
              <a:t>(1)+</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Iterating over </a:t>
            </a:r>
            <a:r>
              <a:rPr spc="100" dirty="0"/>
              <a:t>a </a:t>
            </a:r>
            <a:r>
              <a:rPr spc="155" dirty="0"/>
              <a:t>Hash</a:t>
            </a:r>
            <a:r>
              <a:rPr spc="-140" dirty="0"/>
              <a:t> </a:t>
            </a:r>
            <a:r>
              <a:rPr spc="90" dirty="0"/>
              <a:t>Table</a:t>
            </a:r>
          </a:p>
        </p:txBody>
      </p:sp>
      <p:sp>
        <p:nvSpPr>
          <p:cNvPr id="3" name="object 3"/>
          <p:cNvSpPr/>
          <p:nvPr/>
        </p:nvSpPr>
        <p:spPr>
          <a:xfrm>
            <a:off x="682467" y="806816"/>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331600"/>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2047860"/>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txBox="1"/>
          <p:nvPr/>
        </p:nvSpPr>
        <p:spPr>
          <a:xfrm>
            <a:off x="808720" y="694182"/>
            <a:ext cx="5641975" cy="1669414"/>
          </a:xfrm>
          <a:prstGeom prst="rect">
            <a:avLst/>
          </a:prstGeom>
        </p:spPr>
        <p:txBody>
          <a:bodyPr vert="horz" wrap="square" lIns="0" tIns="0" rIns="0" bIns="0" rtlCol="0">
            <a:spAutoFit/>
          </a:bodyPr>
          <a:lstStyle/>
          <a:p>
            <a:pPr marL="12700">
              <a:lnSpc>
                <a:spcPct val="100000"/>
              </a:lnSpc>
            </a:pPr>
            <a:r>
              <a:rPr sz="1250" dirty="0">
                <a:latin typeface="Arial"/>
                <a:cs typeface="Arial"/>
              </a:rPr>
              <a:t>When iterator points to the middle of a node</a:t>
            </a:r>
            <a:r>
              <a:rPr sz="1250" spc="-100" dirty="0">
                <a:latin typeface="Arial"/>
                <a:cs typeface="Arial"/>
              </a:rPr>
              <a:t> </a:t>
            </a:r>
            <a:r>
              <a:rPr sz="1250" dirty="0">
                <a:latin typeface="Arial"/>
                <a:cs typeface="Arial"/>
              </a:rPr>
              <a:t>chain,</a:t>
            </a:r>
            <a:endParaRPr sz="1250">
              <a:latin typeface="Arial"/>
              <a:cs typeface="Arial"/>
            </a:endParaRPr>
          </a:p>
          <a:p>
            <a:pPr marL="298450">
              <a:lnSpc>
                <a:spcPct val="100000"/>
              </a:lnSpc>
              <a:spcBef>
                <a:spcPts val="755"/>
              </a:spcBef>
            </a:pPr>
            <a:r>
              <a:rPr sz="950" dirty="0">
                <a:latin typeface="Arial"/>
                <a:cs typeface="Arial"/>
              </a:rPr>
              <a:t>easy to get the next</a:t>
            </a:r>
            <a:r>
              <a:rPr sz="950" spc="-30" dirty="0">
                <a:latin typeface="Arial"/>
                <a:cs typeface="Arial"/>
              </a:rPr>
              <a:t> </a:t>
            </a:r>
            <a:r>
              <a:rPr sz="950" dirty="0">
                <a:latin typeface="Arial"/>
                <a:cs typeface="Arial"/>
              </a:rPr>
              <a:t>element.</a:t>
            </a:r>
            <a:endParaRPr sz="950">
              <a:latin typeface="Arial"/>
              <a:cs typeface="Arial"/>
            </a:endParaRPr>
          </a:p>
          <a:p>
            <a:pPr marL="12700">
              <a:lnSpc>
                <a:spcPct val="100000"/>
              </a:lnSpc>
              <a:spcBef>
                <a:spcPts val="735"/>
              </a:spcBef>
            </a:pPr>
            <a:r>
              <a:rPr sz="1250" dirty="0">
                <a:latin typeface="Arial"/>
                <a:cs typeface="Arial"/>
              </a:rPr>
              <a:t>When the iterator is at the end of a node</a:t>
            </a:r>
            <a:r>
              <a:rPr sz="1250" spc="-100" dirty="0">
                <a:latin typeface="Arial"/>
                <a:cs typeface="Arial"/>
              </a:rPr>
              <a:t> </a:t>
            </a:r>
            <a:r>
              <a:rPr sz="1250" dirty="0">
                <a:latin typeface="Arial"/>
                <a:cs typeface="Arial"/>
              </a:rPr>
              <a:t>chain,</a:t>
            </a:r>
            <a:endParaRPr sz="1250">
              <a:latin typeface="Arial"/>
              <a:cs typeface="Arial"/>
            </a:endParaRPr>
          </a:p>
          <a:p>
            <a:pPr marL="298450">
              <a:lnSpc>
                <a:spcPct val="100000"/>
              </a:lnSpc>
              <a:spcBef>
                <a:spcPts val="755"/>
              </a:spcBef>
            </a:pPr>
            <a:r>
              <a:rPr sz="950" dirty="0">
                <a:latin typeface="Arial"/>
                <a:cs typeface="Arial"/>
              </a:rPr>
              <a:t>Skip over empty</a:t>
            </a:r>
            <a:r>
              <a:rPr sz="950" spc="-35" dirty="0">
                <a:latin typeface="Arial"/>
                <a:cs typeface="Arial"/>
              </a:rPr>
              <a:t> </a:t>
            </a:r>
            <a:r>
              <a:rPr sz="950" dirty="0">
                <a:latin typeface="Arial"/>
                <a:cs typeface="Arial"/>
              </a:rPr>
              <a:t>buckets.</a:t>
            </a:r>
            <a:endParaRPr sz="950">
              <a:latin typeface="Arial"/>
              <a:cs typeface="Arial"/>
            </a:endParaRPr>
          </a:p>
          <a:p>
            <a:pPr marL="298450">
              <a:lnSpc>
                <a:spcPct val="100000"/>
              </a:lnSpc>
              <a:spcBef>
                <a:spcPts val="365"/>
              </a:spcBef>
            </a:pPr>
            <a:r>
              <a:rPr sz="950" dirty="0">
                <a:latin typeface="Arial"/>
                <a:cs typeface="Arial"/>
              </a:rPr>
              <a:t>Advance the iterator to the first node of the first non-empty</a:t>
            </a:r>
            <a:r>
              <a:rPr sz="950" spc="70" dirty="0">
                <a:latin typeface="Arial"/>
                <a:cs typeface="Arial"/>
              </a:rPr>
              <a:t> </a:t>
            </a:r>
            <a:r>
              <a:rPr sz="950" dirty="0">
                <a:latin typeface="Arial"/>
                <a:cs typeface="Arial"/>
              </a:rPr>
              <a:t>bucket.</a:t>
            </a:r>
            <a:endParaRPr sz="950">
              <a:latin typeface="Arial"/>
              <a:cs typeface="Arial"/>
            </a:endParaRPr>
          </a:p>
          <a:p>
            <a:pPr marL="12700" marR="5080">
              <a:lnSpc>
                <a:spcPct val="115399"/>
              </a:lnSpc>
              <a:spcBef>
                <a:spcPts val="505"/>
              </a:spcBef>
            </a:pPr>
            <a:r>
              <a:rPr sz="1250" dirty="0">
                <a:latin typeface="Arial"/>
                <a:cs typeface="Arial"/>
              </a:rPr>
              <a:t>Iterator needs to store the bucket number and a reference to the current node</a:t>
            </a:r>
            <a:r>
              <a:rPr sz="1250" spc="-100" dirty="0">
                <a:latin typeface="Arial"/>
                <a:cs typeface="Arial"/>
              </a:rPr>
              <a:t> </a:t>
            </a:r>
            <a:r>
              <a:rPr sz="1250" dirty="0">
                <a:latin typeface="Arial"/>
                <a:cs typeface="Arial"/>
              </a:rPr>
              <a:t>in  the node</a:t>
            </a:r>
            <a:r>
              <a:rPr sz="1250" spc="-100" dirty="0">
                <a:latin typeface="Arial"/>
                <a:cs typeface="Arial"/>
              </a:rPr>
              <a:t> </a:t>
            </a:r>
            <a:r>
              <a:rPr sz="1250" dirty="0">
                <a:latin typeface="Arial"/>
                <a:cs typeface="Arial"/>
              </a:rPr>
              <a:t>chain.</a:t>
            </a:r>
            <a:endParaRPr sz="1250">
              <a:latin typeface="Arial"/>
              <a:cs typeface="Arial"/>
            </a:endParaRPr>
          </a:p>
        </p:txBody>
      </p:sp>
      <p:sp>
        <p:nvSpPr>
          <p:cNvPr id="7" name="object 7"/>
          <p:cNvSpPr txBox="1"/>
          <p:nvPr/>
        </p:nvSpPr>
        <p:spPr>
          <a:xfrm>
            <a:off x="920038" y="2427265"/>
            <a:ext cx="5474970" cy="2028825"/>
          </a:xfrm>
          <a:prstGeom prst="rect">
            <a:avLst/>
          </a:prstGeom>
          <a:ln w="7091">
            <a:solidFill>
              <a:srgbClr val="CCCCCC"/>
            </a:solidFill>
          </a:ln>
        </p:spPr>
        <p:txBody>
          <a:bodyPr vert="horz" wrap="square" lIns="0" tIns="2208" rIns="0" bIns="0" rtlCol="0">
            <a:spAutoFit/>
          </a:bodyPr>
          <a:lstStyle/>
          <a:p>
            <a:pPr>
              <a:lnSpc>
                <a:spcPct val="100000"/>
              </a:lnSpc>
              <a:spcBef>
                <a:spcPts val="17"/>
              </a:spcBef>
            </a:pPr>
            <a:endParaRPr sz="400" dirty="0">
              <a:latin typeface="Times New Roman"/>
              <a:cs typeface="Times New Roman"/>
            </a:endParaRPr>
          </a:p>
          <a:p>
            <a:pPr marL="47625">
              <a:lnSpc>
                <a:spcPct val="100000"/>
              </a:lnSpc>
            </a:pPr>
            <a:r>
              <a:rPr sz="500" spc="15" dirty="0">
                <a:latin typeface="Courier" charset="0"/>
                <a:cs typeface="Courier" charset="0"/>
              </a:rPr>
              <a:t>if (current != null &amp;&amp; current.next !=</a:t>
            </a:r>
            <a:r>
              <a:rPr sz="500" spc="-90" dirty="0">
                <a:latin typeface="Courier" charset="0"/>
                <a:cs typeface="Courier" charset="0"/>
              </a:rPr>
              <a:t> </a:t>
            </a:r>
            <a:r>
              <a:rPr sz="500" spc="15" dirty="0">
                <a:latin typeface="Courier" charset="0"/>
                <a:cs typeface="Courier" charset="0"/>
              </a:rPr>
              <a:t>null)</a:t>
            </a:r>
            <a:endParaRPr sz="500" dirty="0">
              <a:latin typeface="Courier" charset="0"/>
              <a:cs typeface="Courier" charset="0"/>
            </a:endParaRPr>
          </a:p>
          <a:p>
            <a:pPr marL="47625">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168275">
              <a:lnSpc>
                <a:spcPct val="100000"/>
              </a:lnSpc>
              <a:spcBef>
                <a:spcPts val="290"/>
              </a:spcBef>
            </a:pPr>
            <a:r>
              <a:rPr sz="500" spc="15" dirty="0">
                <a:latin typeface="Courier" charset="0"/>
                <a:cs typeface="Courier" charset="0"/>
              </a:rPr>
              <a:t>current = current.next; // Move to next element in</a:t>
            </a:r>
            <a:r>
              <a:rPr sz="500" spc="-90" dirty="0">
                <a:latin typeface="Courier" charset="0"/>
                <a:cs typeface="Courier" charset="0"/>
              </a:rPr>
              <a:t> </a:t>
            </a:r>
            <a:r>
              <a:rPr sz="500" spc="15" dirty="0">
                <a:latin typeface="Courier" charset="0"/>
                <a:cs typeface="Courier" charset="0"/>
              </a:rPr>
              <a:t>bucket</a:t>
            </a:r>
            <a:endParaRPr sz="500" dirty="0">
              <a:latin typeface="Courier" charset="0"/>
              <a:cs typeface="Courier" charset="0"/>
            </a:endParaRPr>
          </a:p>
          <a:p>
            <a:pPr marL="47625">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47625">
              <a:lnSpc>
                <a:spcPct val="100000"/>
              </a:lnSpc>
              <a:spcBef>
                <a:spcPts val="290"/>
              </a:spcBef>
            </a:pPr>
            <a:r>
              <a:rPr sz="500" spc="15" dirty="0">
                <a:latin typeface="Courier" charset="0"/>
                <a:cs typeface="Courier" charset="0"/>
              </a:rPr>
              <a:t>else // Move to next</a:t>
            </a:r>
            <a:r>
              <a:rPr sz="500" spc="-90" dirty="0">
                <a:latin typeface="Courier" charset="0"/>
                <a:cs typeface="Courier" charset="0"/>
              </a:rPr>
              <a:t> </a:t>
            </a:r>
            <a:r>
              <a:rPr sz="500" spc="15" dirty="0">
                <a:latin typeface="Courier" charset="0"/>
                <a:cs typeface="Courier" charset="0"/>
              </a:rPr>
              <a:t>bucket</a:t>
            </a:r>
            <a:endParaRPr sz="500" dirty="0">
              <a:latin typeface="Courier" charset="0"/>
              <a:cs typeface="Courier" charset="0"/>
            </a:endParaRPr>
          </a:p>
          <a:p>
            <a:pPr marL="47625">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168275">
              <a:lnSpc>
                <a:spcPct val="100000"/>
              </a:lnSpc>
              <a:spcBef>
                <a:spcPts val="290"/>
              </a:spcBef>
            </a:pPr>
            <a:r>
              <a:rPr sz="500" spc="15" dirty="0">
                <a:latin typeface="Courier" charset="0"/>
                <a:cs typeface="Courier" charset="0"/>
              </a:rPr>
              <a:t>do</a:t>
            </a:r>
            <a:endParaRPr sz="500" dirty="0">
              <a:latin typeface="Courier" charset="0"/>
              <a:cs typeface="Courier" charset="0"/>
            </a:endParaRPr>
          </a:p>
          <a:p>
            <a:pPr marL="168275">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288290">
              <a:lnSpc>
                <a:spcPct val="100000"/>
              </a:lnSpc>
              <a:spcBef>
                <a:spcPts val="290"/>
              </a:spcBef>
            </a:pPr>
            <a:r>
              <a:rPr sz="500" spc="15" dirty="0">
                <a:latin typeface="Courier" charset="0"/>
                <a:cs typeface="Courier" charset="0"/>
              </a:rPr>
              <a:t>bucketIndex++;</a:t>
            </a:r>
            <a:endParaRPr sz="500" dirty="0">
              <a:latin typeface="Courier" charset="0"/>
              <a:cs typeface="Courier" charset="0"/>
            </a:endParaRPr>
          </a:p>
          <a:p>
            <a:pPr marL="288290">
              <a:lnSpc>
                <a:spcPct val="100000"/>
              </a:lnSpc>
              <a:spcBef>
                <a:spcPts val="290"/>
              </a:spcBef>
            </a:pPr>
            <a:r>
              <a:rPr sz="500" spc="15" dirty="0">
                <a:latin typeface="Courier" charset="0"/>
                <a:cs typeface="Courier" charset="0"/>
              </a:rPr>
              <a:t>if (bucketIndex ==</a:t>
            </a:r>
            <a:r>
              <a:rPr sz="500" spc="-90" dirty="0">
                <a:latin typeface="Courier" charset="0"/>
                <a:cs typeface="Courier" charset="0"/>
              </a:rPr>
              <a:t> </a:t>
            </a:r>
            <a:r>
              <a:rPr sz="500" spc="15" dirty="0">
                <a:latin typeface="Courier" charset="0"/>
                <a:cs typeface="Courier" charset="0"/>
              </a:rPr>
              <a:t>buckets.length)</a:t>
            </a:r>
            <a:endParaRPr sz="500" dirty="0">
              <a:latin typeface="Courier" charset="0"/>
              <a:cs typeface="Courier" charset="0"/>
            </a:endParaRPr>
          </a:p>
          <a:p>
            <a:pPr marL="28829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408940">
              <a:lnSpc>
                <a:spcPct val="100000"/>
              </a:lnSpc>
              <a:spcBef>
                <a:spcPts val="290"/>
              </a:spcBef>
            </a:pPr>
            <a:r>
              <a:rPr sz="500" spc="15" dirty="0">
                <a:latin typeface="Courier" charset="0"/>
                <a:cs typeface="Courier" charset="0"/>
              </a:rPr>
              <a:t>throw new</a:t>
            </a:r>
            <a:r>
              <a:rPr sz="500" spc="-90" dirty="0">
                <a:latin typeface="Courier" charset="0"/>
                <a:cs typeface="Courier" charset="0"/>
              </a:rPr>
              <a:t> </a:t>
            </a:r>
            <a:r>
              <a:rPr sz="500" spc="15" dirty="0">
                <a:latin typeface="Courier" charset="0"/>
                <a:cs typeface="Courier" charset="0"/>
              </a:rPr>
              <a:t>NoSuchElementException();</a:t>
            </a:r>
            <a:endParaRPr sz="500" dirty="0">
              <a:latin typeface="Courier" charset="0"/>
              <a:cs typeface="Courier" charset="0"/>
            </a:endParaRPr>
          </a:p>
          <a:p>
            <a:pPr marL="288290">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288290">
              <a:lnSpc>
                <a:spcPct val="100000"/>
              </a:lnSpc>
              <a:spcBef>
                <a:spcPts val="290"/>
              </a:spcBef>
            </a:pPr>
            <a:r>
              <a:rPr sz="500" spc="15" dirty="0">
                <a:latin typeface="Courier" charset="0"/>
                <a:cs typeface="Courier" charset="0"/>
              </a:rPr>
              <a:t>current =</a:t>
            </a:r>
            <a:r>
              <a:rPr sz="500" spc="-90" dirty="0">
                <a:latin typeface="Courier" charset="0"/>
                <a:cs typeface="Courier" charset="0"/>
              </a:rPr>
              <a:t> </a:t>
            </a:r>
            <a:r>
              <a:rPr sz="500" spc="15" dirty="0">
                <a:latin typeface="Courier" charset="0"/>
                <a:cs typeface="Courier" charset="0"/>
              </a:rPr>
              <a:t>buckets[bucketIndex];</a:t>
            </a:r>
            <a:endParaRPr sz="500" dirty="0">
              <a:latin typeface="Courier" charset="0"/>
              <a:cs typeface="Courier" charset="0"/>
            </a:endParaRPr>
          </a:p>
          <a:p>
            <a:pPr marL="168275">
              <a:lnSpc>
                <a:spcPct val="100000"/>
              </a:lnSpc>
              <a:spcBef>
                <a:spcPts val="290"/>
              </a:spcBef>
            </a:pPr>
            <a:r>
              <a:rPr sz="500" spc="15" dirty="0">
                <a:latin typeface="Courier" charset="0"/>
                <a:cs typeface="Courier" charset="0"/>
              </a:rPr>
              <a:t>}</a:t>
            </a:r>
            <a:endParaRPr sz="500" dirty="0">
              <a:latin typeface="Courier" charset="0"/>
              <a:cs typeface="Courier" charset="0"/>
            </a:endParaRPr>
          </a:p>
          <a:p>
            <a:pPr marL="168275">
              <a:lnSpc>
                <a:spcPct val="100000"/>
              </a:lnSpc>
              <a:spcBef>
                <a:spcPts val="290"/>
              </a:spcBef>
            </a:pPr>
            <a:r>
              <a:rPr sz="500" spc="15" dirty="0">
                <a:latin typeface="Courier" charset="0"/>
                <a:cs typeface="Courier" charset="0"/>
              </a:rPr>
              <a:t>while (current ==</a:t>
            </a:r>
            <a:r>
              <a:rPr sz="500" spc="-90" dirty="0">
                <a:latin typeface="Courier" charset="0"/>
                <a:cs typeface="Courier" charset="0"/>
              </a:rPr>
              <a:t> </a:t>
            </a:r>
            <a:r>
              <a:rPr sz="500" spc="15" dirty="0">
                <a:latin typeface="Courier" charset="0"/>
                <a:cs typeface="Courier" charset="0"/>
              </a:rPr>
              <a:t>null);</a:t>
            </a:r>
            <a:endParaRPr sz="500" dirty="0">
              <a:latin typeface="Courier" charset="0"/>
              <a:cs typeface="Courier" charset="0"/>
            </a:endParaRPr>
          </a:p>
          <a:p>
            <a:pPr marL="47625">
              <a:lnSpc>
                <a:spcPct val="100000"/>
              </a:lnSpc>
              <a:spcBef>
                <a:spcPts val="290"/>
              </a:spcBef>
            </a:pPr>
            <a:r>
              <a:rPr sz="500" spc="15" dirty="0">
                <a:latin typeface="Courier" charset="0"/>
                <a:cs typeface="Courier" charset="0"/>
              </a:rPr>
              <a:t>}</a:t>
            </a:r>
            <a:endParaRPr sz="500" dirty="0">
              <a:latin typeface="Courier" charset="0"/>
              <a:cs typeface="Courier"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3183" y="829109"/>
            <a:ext cx="5581650" cy="0"/>
          </a:xfrm>
          <a:custGeom>
            <a:avLst/>
            <a:gdLst/>
            <a:ahLst/>
            <a:cxnLst/>
            <a:rect l="l" t="t" r="r" b="b"/>
            <a:pathLst>
              <a:path w="5581650">
                <a:moveTo>
                  <a:pt x="0" y="0"/>
                </a:moveTo>
                <a:lnTo>
                  <a:pt x="5581151" y="0"/>
                </a:lnTo>
              </a:path>
            </a:pathLst>
          </a:custGeom>
          <a:ln w="56733">
            <a:solidFill>
              <a:srgbClr val="FFDF6A"/>
            </a:solidFill>
          </a:ln>
        </p:spPr>
        <p:txBody>
          <a:bodyPr wrap="square" lIns="0" tIns="0" rIns="0" bIns="0" rtlCol="0"/>
          <a:lstStyle/>
          <a:p>
            <a:endParaRPr/>
          </a:p>
        </p:txBody>
      </p:sp>
      <p:sp>
        <p:nvSpPr>
          <p:cNvPr id="3" name="object 3"/>
          <p:cNvSpPr txBox="1">
            <a:spLocks noGrp="1"/>
          </p:cNvSpPr>
          <p:nvPr>
            <p:ph type="title"/>
          </p:nvPr>
        </p:nvSpPr>
        <p:spPr>
          <a:xfrm>
            <a:off x="570483" y="269316"/>
            <a:ext cx="5177790" cy="497205"/>
          </a:xfrm>
          <a:prstGeom prst="rect">
            <a:avLst/>
          </a:prstGeom>
        </p:spPr>
        <p:txBody>
          <a:bodyPr vert="horz" wrap="square" lIns="0" tIns="0" rIns="0" bIns="0" rtlCol="0">
            <a:spAutoFit/>
          </a:bodyPr>
          <a:lstStyle/>
          <a:p>
            <a:pPr marL="12700" marR="5080">
              <a:lnSpc>
                <a:spcPts val="1950"/>
              </a:lnSpc>
            </a:pPr>
            <a:r>
              <a:rPr spc="110" dirty="0"/>
              <a:t>Implementing </a:t>
            </a:r>
            <a:r>
              <a:rPr spc="90" dirty="0"/>
              <a:t>Linked </a:t>
            </a:r>
            <a:r>
              <a:rPr spc="114" dirty="0"/>
              <a:t>Lists </a:t>
            </a:r>
            <a:r>
              <a:rPr spc="-105" dirty="0"/>
              <a:t>- </a:t>
            </a:r>
            <a:r>
              <a:rPr spc="130" dirty="0"/>
              <a:t>Removing </a:t>
            </a:r>
            <a:r>
              <a:rPr spc="55" dirty="0"/>
              <a:t>the</a:t>
            </a:r>
            <a:r>
              <a:rPr spc="-155" dirty="0"/>
              <a:t> </a:t>
            </a:r>
            <a:r>
              <a:rPr spc="70" dirty="0"/>
              <a:t>First  Element</a:t>
            </a:r>
          </a:p>
        </p:txBody>
      </p:sp>
      <p:sp>
        <p:nvSpPr>
          <p:cNvPr id="4" name="object 4"/>
          <p:cNvSpPr/>
          <p:nvPr/>
        </p:nvSpPr>
        <p:spPr>
          <a:xfrm>
            <a:off x="824331" y="966165"/>
            <a:ext cx="4964430" cy="191485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967504" y="3003524"/>
            <a:ext cx="3698240" cy="208279"/>
          </a:xfrm>
          <a:prstGeom prst="rect">
            <a:avLst/>
          </a:prstGeom>
        </p:spPr>
        <p:txBody>
          <a:bodyPr vert="horz" wrap="square" lIns="0" tIns="0" rIns="0" bIns="0" rtlCol="0">
            <a:spAutoFit/>
          </a:bodyPr>
          <a:lstStyle/>
          <a:p>
            <a:pPr marL="12700">
              <a:lnSpc>
                <a:spcPct val="100000"/>
              </a:lnSpc>
            </a:pPr>
            <a:r>
              <a:rPr sz="1250" b="1" dirty="0">
                <a:latin typeface="Arial"/>
                <a:cs typeface="Arial"/>
              </a:rPr>
              <a:t>Figure 2 </a:t>
            </a:r>
            <a:r>
              <a:rPr sz="1250" dirty="0">
                <a:latin typeface="Arial"/>
                <a:cs typeface="Arial"/>
              </a:rPr>
              <a:t>Removing the First Node from a</a:t>
            </a:r>
            <a:r>
              <a:rPr sz="1250" spc="-100" dirty="0">
                <a:latin typeface="Arial"/>
                <a:cs typeface="Arial"/>
              </a:rPr>
              <a:t> </a:t>
            </a:r>
            <a:r>
              <a:rPr sz="1250" dirty="0">
                <a:latin typeface="Arial"/>
                <a:cs typeface="Arial"/>
              </a:rPr>
              <a:t>LinkedList</a:t>
            </a:r>
            <a:endParaRPr sz="1250">
              <a:latin typeface="Arial"/>
              <a:cs typeface="Arial"/>
            </a:endParaRP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Iterating over </a:t>
            </a:r>
            <a:r>
              <a:rPr spc="100" dirty="0"/>
              <a:t>a </a:t>
            </a:r>
            <a:r>
              <a:rPr spc="155" dirty="0"/>
              <a:t>Hash</a:t>
            </a:r>
            <a:r>
              <a:rPr spc="-140" dirty="0"/>
              <a:t> </a:t>
            </a:r>
            <a:r>
              <a:rPr spc="90" dirty="0"/>
              <a:t>Table</a:t>
            </a:r>
          </a:p>
        </p:txBody>
      </p:sp>
      <p:sp>
        <p:nvSpPr>
          <p:cNvPr id="3" name="object 3"/>
          <p:cNvSpPr/>
          <p:nvPr/>
        </p:nvSpPr>
        <p:spPr>
          <a:xfrm>
            <a:off x="824331" y="717956"/>
            <a:ext cx="3723322" cy="267369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67504" y="3499804"/>
            <a:ext cx="2683510" cy="208279"/>
          </a:xfrm>
          <a:prstGeom prst="rect">
            <a:avLst/>
          </a:prstGeom>
        </p:spPr>
        <p:txBody>
          <a:bodyPr vert="horz" wrap="square" lIns="0" tIns="0" rIns="0" bIns="0" rtlCol="0">
            <a:spAutoFit/>
          </a:bodyPr>
          <a:lstStyle/>
          <a:p>
            <a:pPr marL="12700">
              <a:lnSpc>
                <a:spcPct val="100000"/>
              </a:lnSpc>
            </a:pPr>
            <a:r>
              <a:rPr sz="1250" b="1" dirty="0">
                <a:latin typeface="Arial"/>
                <a:cs typeface="Arial"/>
              </a:rPr>
              <a:t>Figure 16 </a:t>
            </a:r>
            <a:r>
              <a:rPr sz="1250" dirty="0">
                <a:latin typeface="Arial"/>
                <a:cs typeface="Arial"/>
              </a:rPr>
              <a:t>An Iterator to a Hash</a:t>
            </a:r>
            <a:r>
              <a:rPr sz="1250" spc="-105" dirty="0">
                <a:latin typeface="Arial"/>
                <a:cs typeface="Arial"/>
              </a:rPr>
              <a:t> </a:t>
            </a:r>
            <a:r>
              <a:rPr sz="1250" dirty="0">
                <a:latin typeface="Arial"/>
                <a:cs typeface="Arial"/>
              </a:rPr>
              <a:t>Table</a:t>
            </a:r>
            <a:endParaRPr sz="1250">
              <a:latin typeface="Arial"/>
              <a:cs typeface="Arial"/>
            </a:endParaRP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5" dirty="0"/>
              <a:t>Hash </a:t>
            </a:r>
            <a:r>
              <a:rPr spc="90" dirty="0"/>
              <a:t>Table</a:t>
            </a:r>
            <a:r>
              <a:rPr spc="-160" dirty="0"/>
              <a:t> </a:t>
            </a:r>
            <a:r>
              <a:rPr spc="65" dirty="0"/>
              <a:t>Efficiency</a:t>
            </a:r>
          </a:p>
        </p:txBody>
      </p:sp>
      <p:sp>
        <p:nvSpPr>
          <p:cNvPr id="3" name="object 3"/>
          <p:cNvSpPr/>
          <p:nvPr/>
        </p:nvSpPr>
        <p:spPr>
          <a:xfrm>
            <a:off x="682467" y="817118"/>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4" name="object 4"/>
          <p:cNvSpPr/>
          <p:nvPr/>
        </p:nvSpPr>
        <p:spPr>
          <a:xfrm>
            <a:off x="682467" y="1533378"/>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795770"/>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p:nvPr/>
        </p:nvSpPr>
        <p:spPr>
          <a:xfrm>
            <a:off x="682467" y="2051070"/>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7" name="object 7"/>
          <p:cNvSpPr txBox="1"/>
          <p:nvPr/>
        </p:nvSpPr>
        <p:spPr>
          <a:xfrm>
            <a:off x="808720" y="704484"/>
            <a:ext cx="3796029" cy="1442085"/>
          </a:xfrm>
          <a:prstGeom prst="rect">
            <a:avLst/>
          </a:prstGeom>
        </p:spPr>
        <p:txBody>
          <a:bodyPr vert="horz" wrap="square" lIns="0" tIns="0" rIns="0" bIns="0" rtlCol="0">
            <a:spAutoFit/>
          </a:bodyPr>
          <a:lstStyle/>
          <a:p>
            <a:pPr marL="12700">
              <a:lnSpc>
                <a:spcPct val="100000"/>
              </a:lnSpc>
            </a:pPr>
            <a:r>
              <a:rPr sz="1250" dirty="0">
                <a:latin typeface="Arial"/>
                <a:cs typeface="Arial"/>
              </a:rPr>
              <a:t>The cost of iterating over all elements of a hash</a:t>
            </a:r>
            <a:r>
              <a:rPr sz="1250" spc="-100" dirty="0">
                <a:latin typeface="Arial"/>
                <a:cs typeface="Arial"/>
              </a:rPr>
              <a:t> </a:t>
            </a:r>
            <a:r>
              <a:rPr sz="1250" dirty="0">
                <a:latin typeface="Arial"/>
                <a:cs typeface="Arial"/>
              </a:rPr>
              <a:t>table:</a:t>
            </a:r>
            <a:endParaRPr sz="1250">
              <a:latin typeface="Arial"/>
              <a:cs typeface="Arial"/>
            </a:endParaRPr>
          </a:p>
          <a:p>
            <a:pPr marL="298450">
              <a:lnSpc>
                <a:spcPct val="100000"/>
              </a:lnSpc>
              <a:spcBef>
                <a:spcPts val="755"/>
              </a:spcBef>
            </a:pPr>
            <a:r>
              <a:rPr sz="950" dirty="0">
                <a:latin typeface="Arial"/>
                <a:cs typeface="Arial"/>
              </a:rPr>
              <a:t>Is proportional to the table</a:t>
            </a:r>
            <a:r>
              <a:rPr sz="950" spc="-15" dirty="0">
                <a:latin typeface="Arial"/>
                <a:cs typeface="Arial"/>
              </a:rPr>
              <a:t> </a:t>
            </a:r>
            <a:r>
              <a:rPr sz="950" dirty="0">
                <a:latin typeface="Arial"/>
                <a:cs typeface="Arial"/>
              </a:rPr>
              <a:t>length</a:t>
            </a:r>
            <a:endParaRPr sz="950">
              <a:latin typeface="Arial"/>
              <a:cs typeface="Arial"/>
            </a:endParaRPr>
          </a:p>
          <a:p>
            <a:pPr marL="298450">
              <a:lnSpc>
                <a:spcPct val="100000"/>
              </a:lnSpc>
              <a:spcBef>
                <a:spcPts val="365"/>
              </a:spcBef>
            </a:pPr>
            <a:r>
              <a:rPr sz="950" dirty="0">
                <a:latin typeface="Arial"/>
                <a:cs typeface="Arial"/>
              </a:rPr>
              <a:t>Not the number of elements in the table</a:t>
            </a:r>
            <a:endParaRPr sz="950">
              <a:latin typeface="Arial"/>
              <a:cs typeface="Arial"/>
            </a:endParaRPr>
          </a:p>
          <a:p>
            <a:pPr marL="12700" marR="128270">
              <a:lnSpc>
                <a:spcPct val="137700"/>
              </a:lnSpc>
              <a:spcBef>
                <a:spcPts val="170"/>
              </a:spcBef>
            </a:pPr>
            <a:r>
              <a:rPr sz="1250" dirty="0">
                <a:latin typeface="Arial"/>
                <a:cs typeface="Arial"/>
              </a:rPr>
              <a:t>Shrink the table when the load factor gets too</a:t>
            </a:r>
            <a:r>
              <a:rPr sz="1250" spc="-100" dirty="0">
                <a:latin typeface="Arial"/>
                <a:cs typeface="Arial"/>
              </a:rPr>
              <a:t> </a:t>
            </a:r>
            <a:r>
              <a:rPr sz="1250" dirty="0">
                <a:latin typeface="Arial"/>
                <a:cs typeface="Arial"/>
              </a:rPr>
              <a:t>small.  One iteration is</a:t>
            </a:r>
            <a:r>
              <a:rPr sz="1250" spc="-105" dirty="0">
                <a:latin typeface="Arial"/>
                <a:cs typeface="Arial"/>
              </a:rPr>
              <a:t> </a:t>
            </a:r>
            <a:r>
              <a:rPr sz="1250" i="1" dirty="0">
                <a:latin typeface="Arial"/>
                <a:cs typeface="Arial"/>
              </a:rPr>
              <a:t>O</a:t>
            </a:r>
            <a:r>
              <a:rPr sz="1250" dirty="0">
                <a:latin typeface="Arial"/>
                <a:cs typeface="Arial"/>
              </a:rPr>
              <a:t>(1).</a:t>
            </a:r>
            <a:endParaRPr sz="1250">
              <a:latin typeface="Arial"/>
              <a:cs typeface="Arial"/>
            </a:endParaRPr>
          </a:p>
          <a:p>
            <a:pPr marL="12700">
              <a:lnSpc>
                <a:spcPct val="100000"/>
              </a:lnSpc>
              <a:spcBef>
                <a:spcPts val="509"/>
              </a:spcBef>
            </a:pPr>
            <a:r>
              <a:rPr sz="1250" dirty="0">
                <a:latin typeface="Arial"/>
                <a:cs typeface="Arial"/>
              </a:rPr>
              <a:t>Iterating over the entire table is</a:t>
            </a:r>
            <a:r>
              <a:rPr sz="1250" spc="-95" dirty="0">
                <a:latin typeface="Arial"/>
                <a:cs typeface="Arial"/>
              </a:rPr>
              <a:t>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a:t>
            </a:r>
            <a:endParaRPr sz="1250">
              <a:latin typeface="Arial"/>
              <a:cs typeface="Arial"/>
            </a:endParaRPr>
          </a:p>
        </p:txBody>
      </p:sp>
      <p:sp>
        <p:nvSpPr>
          <p:cNvPr id="8" name="object 8"/>
          <p:cNvSpPr/>
          <p:nvPr/>
        </p:nvSpPr>
        <p:spPr>
          <a:xfrm>
            <a:off x="824331" y="2171852"/>
            <a:ext cx="4042460" cy="16240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75" dirty="0"/>
              <a:t>section_4/</a:t>
            </a:r>
            <a:r>
              <a:rPr spc="75" dirty="0">
                <a:solidFill>
                  <a:srgbClr val="000080"/>
                </a:solidFill>
                <a:hlinkClick r:id="rId2"/>
              </a:rPr>
              <a:t>HashSet.java</a:t>
            </a:r>
          </a:p>
        </p:txBody>
      </p:sp>
      <p:sp>
        <p:nvSpPr>
          <p:cNvPr id="3" name="object 3"/>
          <p:cNvSpPr txBox="1"/>
          <p:nvPr/>
        </p:nvSpPr>
        <p:spPr>
          <a:xfrm>
            <a:off x="1069689" y="1962286"/>
            <a:ext cx="2703195" cy="1017905"/>
          </a:xfrm>
          <a:prstGeom prst="rect">
            <a:avLst/>
          </a:prstGeom>
        </p:spPr>
        <p:txBody>
          <a:bodyPr vert="horz" wrap="square" lIns="0" tIns="0" rIns="0" bIns="0" rtlCol="0">
            <a:spAutoFit/>
          </a:bodyPr>
          <a:lstStyle/>
          <a:p>
            <a:pPr marL="12700">
              <a:lnSpc>
                <a:spcPts val="795"/>
              </a:lnSpc>
            </a:pPr>
            <a:r>
              <a:rPr sz="700" spc="15" dirty="0">
                <a:latin typeface="Courier New"/>
                <a:cs typeface="Courier New"/>
              </a:rPr>
              <a:t>/**</a:t>
            </a:r>
            <a:endParaRPr sz="700">
              <a:latin typeface="Courier New"/>
              <a:cs typeface="Courier New"/>
            </a:endParaRPr>
          </a:p>
          <a:p>
            <a:pPr marL="178435">
              <a:lnSpc>
                <a:spcPts val="994"/>
              </a:lnSpc>
            </a:pPr>
            <a:r>
              <a:rPr sz="900" spc="-5" dirty="0">
                <a:solidFill>
                  <a:srgbClr val="0073FF"/>
                </a:solidFill>
                <a:latin typeface="Times New Roman"/>
                <a:cs typeface="Times New Roman"/>
              </a:rPr>
              <a:t>Constructs a hash</a:t>
            </a:r>
            <a:r>
              <a:rPr sz="900" spc="-60" dirty="0">
                <a:solidFill>
                  <a:srgbClr val="0073FF"/>
                </a:solidFill>
                <a:latin typeface="Times New Roman"/>
                <a:cs typeface="Times New Roman"/>
              </a:rPr>
              <a:t> </a:t>
            </a:r>
            <a:r>
              <a:rPr sz="900" spc="-5" dirty="0">
                <a:solidFill>
                  <a:srgbClr val="0073FF"/>
                </a:solidFill>
                <a:latin typeface="Times New Roman"/>
                <a:cs typeface="Times New Roman"/>
              </a:rPr>
              <a:t>table.</a:t>
            </a:r>
            <a:endParaRPr sz="900">
              <a:latin typeface="Times New Roman"/>
              <a:cs typeface="Times New Roman"/>
            </a:endParaRPr>
          </a:p>
          <a:p>
            <a:pPr marL="178435">
              <a:lnSpc>
                <a:spcPts val="1045"/>
              </a:lnSpc>
            </a:pPr>
            <a:r>
              <a:rPr sz="700" spc="15" dirty="0">
                <a:latin typeface="Courier New"/>
                <a:cs typeface="Courier New"/>
              </a:rPr>
              <a:t>@param bucketsLength</a:t>
            </a:r>
            <a:r>
              <a:rPr sz="700" spc="-235" dirty="0">
                <a:latin typeface="Courier New"/>
                <a:cs typeface="Courier New"/>
              </a:rPr>
              <a:t> </a:t>
            </a:r>
            <a:r>
              <a:rPr sz="900" spc="-5" dirty="0">
                <a:solidFill>
                  <a:srgbClr val="0073FF"/>
                </a:solidFill>
                <a:latin typeface="Times New Roman"/>
                <a:cs typeface="Times New Roman"/>
              </a:rPr>
              <a:t>the length of the buckets array</a:t>
            </a:r>
            <a:endParaRPr sz="900">
              <a:latin typeface="Times New Roman"/>
              <a:cs typeface="Times New Roman"/>
            </a:endParaRPr>
          </a:p>
          <a:p>
            <a:pPr marL="12700">
              <a:lnSpc>
                <a:spcPts val="840"/>
              </a:lnSpc>
              <a:spcBef>
                <a:spcPts val="10"/>
              </a:spcBef>
            </a:pPr>
            <a:r>
              <a:rPr sz="700" spc="15" dirty="0">
                <a:latin typeface="Courier New"/>
                <a:cs typeface="Courier New"/>
              </a:rPr>
              <a:t>*/</a:t>
            </a:r>
            <a:endParaRPr sz="700">
              <a:latin typeface="Courier New"/>
              <a:cs typeface="Courier New"/>
            </a:endParaRPr>
          </a:p>
          <a:p>
            <a:pPr marL="12700">
              <a:lnSpc>
                <a:spcPts val="840"/>
              </a:lnSpc>
            </a:pPr>
            <a:r>
              <a:rPr sz="700" spc="15" dirty="0">
                <a:solidFill>
                  <a:srgbClr val="CC0066"/>
                </a:solidFill>
                <a:latin typeface="Courier New"/>
                <a:cs typeface="Courier New"/>
              </a:rPr>
              <a:t>public </a:t>
            </a:r>
            <a:r>
              <a:rPr sz="700" spc="15" dirty="0">
                <a:latin typeface="Courier New"/>
                <a:cs typeface="Courier New"/>
              </a:rPr>
              <a:t>HashSet(</a:t>
            </a:r>
            <a:r>
              <a:rPr sz="700" spc="15" dirty="0">
                <a:solidFill>
                  <a:srgbClr val="CC0066"/>
                </a:solidFill>
                <a:latin typeface="Courier New"/>
                <a:cs typeface="Courier New"/>
              </a:rPr>
              <a:t>int</a:t>
            </a:r>
            <a:r>
              <a:rPr sz="700" spc="-80" dirty="0">
                <a:solidFill>
                  <a:srgbClr val="CC0066"/>
                </a:solidFill>
                <a:latin typeface="Courier New"/>
                <a:cs typeface="Courier New"/>
              </a:rPr>
              <a:t> </a:t>
            </a:r>
            <a:r>
              <a:rPr sz="700" spc="15" dirty="0">
                <a:latin typeface="Courier New"/>
                <a:cs typeface="Courier New"/>
              </a:rPr>
              <a:t>bucketsLength)</a:t>
            </a:r>
            <a:endParaRPr sz="700">
              <a:latin typeface="Courier New"/>
              <a:cs typeface="Courier New"/>
            </a:endParaRPr>
          </a:p>
          <a:p>
            <a:pPr marL="12700">
              <a:lnSpc>
                <a:spcPts val="840"/>
              </a:lnSpc>
            </a:pPr>
            <a:r>
              <a:rPr sz="700" spc="15" dirty="0">
                <a:latin typeface="Courier New"/>
                <a:cs typeface="Courier New"/>
              </a:rPr>
              <a:t>{</a:t>
            </a:r>
            <a:endParaRPr sz="700">
              <a:latin typeface="Courier New"/>
              <a:cs typeface="Courier New"/>
            </a:endParaRPr>
          </a:p>
          <a:p>
            <a:pPr marL="178435" marR="635635">
              <a:lnSpc>
                <a:spcPts val="840"/>
              </a:lnSpc>
              <a:spcBef>
                <a:spcPts val="25"/>
              </a:spcBef>
            </a:pPr>
            <a:r>
              <a:rPr sz="700" spc="15" dirty="0">
                <a:latin typeface="Courier New"/>
                <a:cs typeface="Courier New"/>
              </a:rPr>
              <a:t>buckets = </a:t>
            </a:r>
            <a:r>
              <a:rPr sz="700" spc="15" dirty="0">
                <a:solidFill>
                  <a:srgbClr val="CC0066"/>
                </a:solidFill>
                <a:latin typeface="Courier New"/>
                <a:cs typeface="Courier New"/>
              </a:rPr>
              <a:t>new</a:t>
            </a:r>
            <a:r>
              <a:rPr sz="700" spc="-80" dirty="0">
                <a:solidFill>
                  <a:srgbClr val="CC0066"/>
                </a:solidFill>
                <a:latin typeface="Courier New"/>
                <a:cs typeface="Courier New"/>
              </a:rPr>
              <a:t> </a:t>
            </a:r>
            <a:r>
              <a:rPr sz="700" spc="15" dirty="0">
                <a:latin typeface="Courier New"/>
                <a:cs typeface="Courier New"/>
              </a:rPr>
              <a:t>Node[bucketsLength];  currentSize =</a:t>
            </a:r>
            <a:r>
              <a:rPr sz="700" spc="-80" dirty="0">
                <a:latin typeface="Courier New"/>
                <a:cs typeface="Courier New"/>
              </a:rPr>
              <a:t> </a:t>
            </a:r>
            <a:r>
              <a:rPr sz="700" spc="10" dirty="0">
                <a:solidFill>
                  <a:srgbClr val="66FF18"/>
                </a:solidFill>
                <a:latin typeface="Courier New"/>
                <a:cs typeface="Courier New"/>
              </a:rPr>
              <a:t>0</a:t>
            </a:r>
            <a:r>
              <a:rPr sz="700" spc="10" dirty="0">
                <a:latin typeface="Courier New"/>
                <a:cs typeface="Courier New"/>
              </a:rPr>
              <a:t>;</a:t>
            </a:r>
            <a:endParaRPr sz="700">
              <a:latin typeface="Courier New"/>
              <a:cs typeface="Courier New"/>
            </a:endParaRPr>
          </a:p>
          <a:p>
            <a:pPr marL="12700">
              <a:lnSpc>
                <a:spcPts val="810"/>
              </a:lnSpc>
            </a:pPr>
            <a:r>
              <a:rPr sz="700" spc="15" dirty="0">
                <a:latin typeface="Courier New"/>
                <a:cs typeface="Courier New"/>
              </a:rPr>
              <a:t>}</a:t>
            </a:r>
            <a:endParaRPr sz="700">
              <a:latin typeface="Courier New"/>
              <a:cs typeface="Courier New"/>
            </a:endParaRPr>
          </a:p>
        </p:txBody>
      </p:sp>
      <p:sp>
        <p:nvSpPr>
          <p:cNvPr id="4" name="object 4"/>
          <p:cNvSpPr txBox="1"/>
          <p:nvPr/>
        </p:nvSpPr>
        <p:spPr>
          <a:xfrm>
            <a:off x="1069689" y="3068587"/>
            <a:ext cx="2063114" cy="1145540"/>
          </a:xfrm>
          <a:prstGeom prst="rect">
            <a:avLst/>
          </a:prstGeom>
        </p:spPr>
        <p:txBody>
          <a:bodyPr vert="horz" wrap="square" lIns="0" tIns="0" rIns="0" bIns="0" rtlCol="0">
            <a:spAutoFit/>
          </a:bodyPr>
          <a:lstStyle/>
          <a:p>
            <a:pPr marL="12700">
              <a:lnSpc>
                <a:spcPts val="795"/>
              </a:lnSpc>
            </a:pPr>
            <a:r>
              <a:rPr sz="700" spc="15" dirty="0">
                <a:latin typeface="Courier New"/>
                <a:cs typeface="Courier New"/>
              </a:rPr>
              <a:t>/**</a:t>
            </a:r>
            <a:endParaRPr sz="700">
              <a:latin typeface="Courier New"/>
              <a:cs typeface="Courier New"/>
            </a:endParaRPr>
          </a:p>
          <a:p>
            <a:pPr marL="178435">
              <a:lnSpc>
                <a:spcPts val="994"/>
              </a:lnSpc>
            </a:pPr>
            <a:r>
              <a:rPr sz="900" spc="-5" dirty="0">
                <a:solidFill>
                  <a:srgbClr val="0073FF"/>
                </a:solidFill>
                <a:latin typeface="Times New Roman"/>
                <a:cs typeface="Times New Roman"/>
              </a:rPr>
              <a:t>Tests for set</a:t>
            </a:r>
            <a:r>
              <a:rPr sz="900" spc="-60" dirty="0">
                <a:solidFill>
                  <a:srgbClr val="0073FF"/>
                </a:solidFill>
                <a:latin typeface="Times New Roman"/>
                <a:cs typeface="Times New Roman"/>
              </a:rPr>
              <a:t> </a:t>
            </a:r>
            <a:r>
              <a:rPr sz="900" spc="-5" dirty="0">
                <a:solidFill>
                  <a:srgbClr val="0073FF"/>
                </a:solidFill>
                <a:latin typeface="Times New Roman"/>
                <a:cs typeface="Times New Roman"/>
              </a:rPr>
              <a:t>membership.</a:t>
            </a:r>
            <a:endParaRPr sz="900">
              <a:latin typeface="Times New Roman"/>
              <a:cs typeface="Times New Roman"/>
            </a:endParaRPr>
          </a:p>
          <a:p>
            <a:pPr marL="178435">
              <a:lnSpc>
                <a:spcPts val="1005"/>
              </a:lnSpc>
            </a:pPr>
            <a:r>
              <a:rPr sz="700" spc="15" dirty="0">
                <a:latin typeface="Courier New"/>
                <a:cs typeface="Courier New"/>
              </a:rPr>
              <a:t>@param x</a:t>
            </a:r>
            <a:r>
              <a:rPr sz="700" spc="-280" dirty="0">
                <a:latin typeface="Courier New"/>
                <a:cs typeface="Courier New"/>
              </a:rPr>
              <a:t> </a:t>
            </a:r>
            <a:r>
              <a:rPr sz="900" spc="-5" dirty="0">
                <a:solidFill>
                  <a:srgbClr val="0073FF"/>
                </a:solidFill>
                <a:latin typeface="Times New Roman"/>
                <a:cs typeface="Times New Roman"/>
              </a:rPr>
              <a:t>an object</a:t>
            </a:r>
            <a:endParaRPr sz="900">
              <a:latin typeface="Times New Roman"/>
              <a:cs typeface="Times New Roman"/>
            </a:endParaRPr>
          </a:p>
          <a:p>
            <a:pPr marL="178435">
              <a:lnSpc>
                <a:spcPts val="1045"/>
              </a:lnSpc>
            </a:pPr>
            <a:r>
              <a:rPr sz="700" spc="15" dirty="0">
                <a:latin typeface="Courier New"/>
                <a:cs typeface="Courier New"/>
              </a:rPr>
              <a:t>@return</a:t>
            </a:r>
            <a:r>
              <a:rPr sz="700" spc="-235" dirty="0">
                <a:latin typeface="Courier New"/>
                <a:cs typeface="Courier New"/>
              </a:rPr>
              <a:t> </a:t>
            </a:r>
            <a:r>
              <a:rPr sz="900" spc="-5" dirty="0">
                <a:solidFill>
                  <a:srgbClr val="0073FF"/>
                </a:solidFill>
                <a:latin typeface="Times New Roman"/>
                <a:cs typeface="Times New Roman"/>
              </a:rPr>
              <a:t>true if x is an element of this set</a:t>
            </a:r>
            <a:endParaRPr sz="900">
              <a:latin typeface="Times New Roman"/>
              <a:cs typeface="Times New Roman"/>
            </a:endParaRPr>
          </a:p>
          <a:p>
            <a:pPr marL="12700">
              <a:lnSpc>
                <a:spcPts val="840"/>
              </a:lnSpc>
              <a:spcBef>
                <a:spcPts val="10"/>
              </a:spcBef>
            </a:pPr>
            <a:r>
              <a:rPr sz="700" spc="15" dirty="0">
                <a:latin typeface="Courier New"/>
                <a:cs typeface="Courier New"/>
              </a:rPr>
              <a:t>*/</a:t>
            </a:r>
            <a:endParaRPr sz="700">
              <a:latin typeface="Courier New"/>
              <a:cs typeface="Courier New"/>
            </a:endParaRPr>
          </a:p>
          <a:p>
            <a:pPr marL="12700">
              <a:lnSpc>
                <a:spcPts val="840"/>
              </a:lnSpc>
            </a:pPr>
            <a:r>
              <a:rPr sz="700" spc="15" dirty="0">
                <a:solidFill>
                  <a:srgbClr val="CC0066"/>
                </a:solidFill>
                <a:latin typeface="Courier New"/>
                <a:cs typeface="Courier New"/>
              </a:rPr>
              <a:t>public boolean </a:t>
            </a:r>
            <a:r>
              <a:rPr sz="700" spc="15" dirty="0">
                <a:latin typeface="Courier New"/>
                <a:cs typeface="Courier New"/>
              </a:rPr>
              <a:t>contains(Object</a:t>
            </a:r>
            <a:r>
              <a:rPr sz="700" spc="-80" dirty="0">
                <a:latin typeface="Courier New"/>
                <a:cs typeface="Courier New"/>
              </a:rPr>
              <a:t> </a:t>
            </a:r>
            <a:r>
              <a:rPr sz="700" spc="15" dirty="0">
                <a:latin typeface="Courier New"/>
                <a:cs typeface="Courier New"/>
              </a:rPr>
              <a:t>x)</a:t>
            </a:r>
            <a:endParaRPr sz="700">
              <a:latin typeface="Courier New"/>
              <a:cs typeface="Courier New"/>
            </a:endParaRPr>
          </a:p>
          <a:p>
            <a:pPr marL="12700">
              <a:lnSpc>
                <a:spcPts val="840"/>
              </a:lnSpc>
            </a:pPr>
            <a:r>
              <a:rPr sz="700" spc="15" dirty="0">
                <a:latin typeface="Courier New"/>
                <a:cs typeface="Courier New"/>
              </a:rPr>
              <a:t>{</a:t>
            </a:r>
            <a:endParaRPr sz="700">
              <a:latin typeface="Courier New"/>
              <a:cs typeface="Courier New"/>
            </a:endParaRPr>
          </a:p>
          <a:p>
            <a:pPr marL="178435" marR="603885">
              <a:lnSpc>
                <a:spcPts val="840"/>
              </a:lnSpc>
              <a:spcBef>
                <a:spcPts val="25"/>
              </a:spcBef>
            </a:pPr>
            <a:r>
              <a:rPr sz="700" spc="15" dirty="0">
                <a:solidFill>
                  <a:srgbClr val="CC0066"/>
                </a:solidFill>
                <a:latin typeface="Courier New"/>
                <a:cs typeface="Courier New"/>
              </a:rPr>
              <a:t>int </a:t>
            </a:r>
            <a:r>
              <a:rPr sz="700" spc="15" dirty="0">
                <a:latin typeface="Courier New"/>
                <a:cs typeface="Courier New"/>
              </a:rPr>
              <a:t>h = x.hashCode();  </a:t>
            </a:r>
            <a:r>
              <a:rPr sz="700" spc="15" dirty="0">
                <a:solidFill>
                  <a:srgbClr val="CC0066"/>
                </a:solidFill>
                <a:latin typeface="Courier New"/>
                <a:cs typeface="Courier New"/>
              </a:rPr>
              <a:t>if </a:t>
            </a:r>
            <a:r>
              <a:rPr sz="700" spc="15" dirty="0">
                <a:latin typeface="Courier New"/>
                <a:cs typeface="Courier New"/>
              </a:rPr>
              <a:t>(h &lt; </a:t>
            </a:r>
            <a:r>
              <a:rPr sz="700" spc="10" dirty="0">
                <a:solidFill>
                  <a:srgbClr val="66FF18"/>
                </a:solidFill>
                <a:latin typeface="Courier New"/>
                <a:cs typeface="Courier New"/>
              </a:rPr>
              <a:t>0</a:t>
            </a:r>
            <a:r>
              <a:rPr sz="700" spc="10" dirty="0">
                <a:latin typeface="Courier New"/>
                <a:cs typeface="Courier New"/>
              </a:rPr>
              <a:t>) </a:t>
            </a:r>
            <a:r>
              <a:rPr sz="700" spc="15" dirty="0">
                <a:latin typeface="Courier New"/>
                <a:cs typeface="Courier New"/>
              </a:rPr>
              <a:t>{ h = -h; }  h = h %</a:t>
            </a:r>
            <a:r>
              <a:rPr sz="700" spc="-75" dirty="0">
                <a:latin typeface="Courier New"/>
                <a:cs typeface="Courier New"/>
              </a:rPr>
              <a:t> </a:t>
            </a:r>
            <a:r>
              <a:rPr sz="700" spc="15" dirty="0">
                <a:latin typeface="Courier New"/>
                <a:cs typeface="Courier New"/>
              </a:rPr>
              <a:t>buckets.length;</a:t>
            </a:r>
            <a:endParaRPr sz="700">
              <a:latin typeface="Courier New"/>
              <a:cs typeface="Courier New"/>
            </a:endParaRPr>
          </a:p>
        </p:txBody>
      </p:sp>
      <p:sp>
        <p:nvSpPr>
          <p:cNvPr id="5" name="object 5"/>
          <p:cNvSpPr txBox="1"/>
          <p:nvPr/>
        </p:nvSpPr>
        <p:spPr>
          <a:xfrm>
            <a:off x="682559" y="770883"/>
            <a:ext cx="3012440" cy="3869054"/>
          </a:xfrm>
          <a:prstGeom prst="rect">
            <a:avLst/>
          </a:prstGeom>
        </p:spPr>
        <p:txBody>
          <a:bodyPr vert="horz" wrap="square" lIns="0" tIns="0" rIns="0" bIns="0" rtlCol="0">
            <a:spAutoFit/>
          </a:bodyPr>
          <a:lstStyle/>
          <a:p>
            <a:pPr marL="233679" indent="-165735">
              <a:lnSpc>
                <a:spcPts val="840"/>
              </a:lnSpc>
              <a:buClr>
                <a:srgbClr val="0073FF"/>
              </a:buClr>
              <a:buFont typeface="Courier New"/>
              <a:buAutoNum type="arabicPlain"/>
              <a:tabLst>
                <a:tab pos="234315" algn="l"/>
              </a:tabLst>
            </a:pPr>
            <a:r>
              <a:rPr sz="700" spc="15" dirty="0">
                <a:solidFill>
                  <a:srgbClr val="CC0066"/>
                </a:solidFill>
                <a:latin typeface="Courier New"/>
                <a:cs typeface="Courier New"/>
              </a:rPr>
              <a:t>import</a:t>
            </a:r>
            <a:r>
              <a:rPr sz="700" spc="-75" dirty="0">
                <a:solidFill>
                  <a:srgbClr val="CC0066"/>
                </a:solidFill>
                <a:latin typeface="Courier New"/>
                <a:cs typeface="Courier New"/>
              </a:rPr>
              <a:t> </a:t>
            </a:r>
            <a:r>
              <a:rPr sz="700" spc="15" dirty="0">
                <a:latin typeface="Courier New"/>
                <a:cs typeface="Courier New"/>
              </a:rPr>
              <a:t>java.util.Iterator;</a:t>
            </a:r>
            <a:endParaRPr sz="700">
              <a:latin typeface="Courier New"/>
              <a:cs typeface="Courier New"/>
            </a:endParaRPr>
          </a:p>
          <a:p>
            <a:pPr marL="233679" indent="-165735">
              <a:lnSpc>
                <a:spcPts val="840"/>
              </a:lnSpc>
              <a:buClr>
                <a:srgbClr val="0073FF"/>
              </a:buClr>
              <a:buFont typeface="Courier New"/>
              <a:buAutoNum type="arabicPlain"/>
              <a:tabLst>
                <a:tab pos="234315" algn="l"/>
              </a:tabLst>
            </a:pPr>
            <a:r>
              <a:rPr sz="700" spc="15" dirty="0">
                <a:solidFill>
                  <a:srgbClr val="CC0066"/>
                </a:solidFill>
                <a:latin typeface="Courier New"/>
                <a:cs typeface="Courier New"/>
              </a:rPr>
              <a:t>import</a:t>
            </a:r>
            <a:r>
              <a:rPr sz="700" spc="-65" dirty="0">
                <a:solidFill>
                  <a:srgbClr val="CC0066"/>
                </a:solidFill>
                <a:latin typeface="Courier New"/>
                <a:cs typeface="Courier New"/>
              </a:rPr>
              <a:t> </a:t>
            </a:r>
            <a:r>
              <a:rPr sz="700" spc="15" dirty="0">
                <a:latin typeface="Courier New"/>
                <a:cs typeface="Courier New"/>
              </a:rPr>
              <a:t>java.util.NoSuchElementException;</a:t>
            </a:r>
            <a:endParaRPr sz="700">
              <a:latin typeface="Courier New"/>
              <a:cs typeface="Courier New"/>
            </a:endParaRPr>
          </a:p>
          <a:p>
            <a:pPr marL="67945">
              <a:lnSpc>
                <a:spcPts val="840"/>
              </a:lnSpc>
            </a:pPr>
            <a:r>
              <a:rPr sz="700" b="1" spc="15" dirty="0">
                <a:solidFill>
                  <a:srgbClr val="0073FF"/>
                </a:solidFill>
                <a:latin typeface="Courier New"/>
                <a:cs typeface="Courier New"/>
              </a:rPr>
              <a:t>3</a:t>
            </a:r>
            <a:endParaRPr sz="700">
              <a:latin typeface="Courier New"/>
              <a:cs typeface="Courier New"/>
            </a:endParaRPr>
          </a:p>
          <a:p>
            <a:pPr marL="67945">
              <a:lnSpc>
                <a:spcPts val="795"/>
              </a:lnSpc>
            </a:pPr>
            <a:r>
              <a:rPr sz="700" b="1" spc="15" dirty="0">
                <a:solidFill>
                  <a:srgbClr val="0073FF"/>
                </a:solidFill>
                <a:latin typeface="Courier New"/>
                <a:cs typeface="Courier New"/>
              </a:rPr>
              <a:t>4</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67945">
              <a:lnSpc>
                <a:spcPts val="1035"/>
              </a:lnSpc>
              <a:tabLst>
                <a:tab pos="399415" algn="l"/>
              </a:tabLst>
            </a:pPr>
            <a:r>
              <a:rPr sz="700" b="1" spc="15" dirty="0">
                <a:solidFill>
                  <a:srgbClr val="0073FF"/>
                </a:solidFill>
                <a:latin typeface="Courier New"/>
                <a:cs typeface="Courier New"/>
              </a:rPr>
              <a:t>5	</a:t>
            </a:r>
            <a:r>
              <a:rPr sz="900" spc="-5" dirty="0">
                <a:solidFill>
                  <a:srgbClr val="0073FF"/>
                </a:solidFill>
                <a:latin typeface="Times New Roman"/>
                <a:cs typeface="Times New Roman"/>
              </a:rPr>
              <a:t>This class implements a hash set using separate</a:t>
            </a:r>
            <a:r>
              <a:rPr sz="900" dirty="0">
                <a:solidFill>
                  <a:srgbClr val="0073FF"/>
                </a:solidFill>
                <a:latin typeface="Times New Roman"/>
                <a:cs typeface="Times New Roman"/>
              </a:rPr>
              <a:t> </a:t>
            </a:r>
            <a:r>
              <a:rPr sz="900" spc="-5" dirty="0">
                <a:solidFill>
                  <a:srgbClr val="0073FF"/>
                </a:solidFill>
                <a:latin typeface="Times New Roman"/>
                <a:cs typeface="Times New Roman"/>
              </a:rPr>
              <a:t>chaining.</a:t>
            </a:r>
            <a:endParaRPr sz="900">
              <a:latin typeface="Times New Roman"/>
              <a:cs typeface="Times New Roman"/>
            </a:endParaRPr>
          </a:p>
          <a:p>
            <a:pPr marL="67945">
              <a:lnSpc>
                <a:spcPts val="840"/>
              </a:lnSpc>
              <a:spcBef>
                <a:spcPts val="10"/>
              </a:spcBef>
            </a:pPr>
            <a:r>
              <a:rPr sz="700" b="1" spc="15" dirty="0">
                <a:solidFill>
                  <a:srgbClr val="0073FF"/>
                </a:solidFill>
                <a:latin typeface="Courier New"/>
                <a:cs typeface="Courier New"/>
              </a:rPr>
              <a:t>6</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67945">
              <a:lnSpc>
                <a:spcPts val="840"/>
              </a:lnSpc>
            </a:pPr>
            <a:r>
              <a:rPr sz="700" b="1" spc="15" dirty="0">
                <a:solidFill>
                  <a:srgbClr val="0073FF"/>
                </a:solidFill>
                <a:latin typeface="Courier New"/>
                <a:cs typeface="Courier New"/>
              </a:rPr>
              <a:t>7  </a:t>
            </a:r>
            <a:r>
              <a:rPr sz="700" spc="15" dirty="0">
                <a:solidFill>
                  <a:srgbClr val="CC0066"/>
                </a:solidFill>
                <a:latin typeface="Courier New"/>
                <a:cs typeface="Courier New"/>
              </a:rPr>
              <a:t>public class</a:t>
            </a:r>
            <a:r>
              <a:rPr sz="700" spc="-80" dirty="0">
                <a:solidFill>
                  <a:srgbClr val="CC0066"/>
                </a:solidFill>
                <a:latin typeface="Courier New"/>
                <a:cs typeface="Courier New"/>
              </a:rPr>
              <a:t> </a:t>
            </a:r>
            <a:r>
              <a:rPr sz="700" spc="15" dirty="0">
                <a:latin typeface="Courier New"/>
                <a:cs typeface="Courier New"/>
              </a:rPr>
              <a:t>HashSet</a:t>
            </a:r>
            <a:endParaRPr sz="700">
              <a:latin typeface="Courier New"/>
              <a:cs typeface="Courier New"/>
            </a:endParaRPr>
          </a:p>
          <a:p>
            <a:pPr marL="67945">
              <a:lnSpc>
                <a:spcPts val="840"/>
              </a:lnSpc>
            </a:pPr>
            <a:r>
              <a:rPr sz="700" b="1" spc="15" dirty="0">
                <a:solidFill>
                  <a:srgbClr val="0073FF"/>
                </a:solidFill>
                <a:latin typeface="Courier New"/>
                <a:cs typeface="Courier New"/>
              </a:rPr>
              <a:t>8</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399415" indent="-331470">
              <a:lnSpc>
                <a:spcPts val="840"/>
              </a:lnSpc>
              <a:buClr>
                <a:srgbClr val="0073FF"/>
              </a:buClr>
              <a:buFont typeface="Courier New"/>
              <a:buAutoNum type="arabicPlain" startAt="9"/>
              <a:tabLst>
                <a:tab pos="400050" algn="l"/>
              </a:tabLst>
            </a:pPr>
            <a:r>
              <a:rPr sz="700" spc="15" dirty="0">
                <a:solidFill>
                  <a:srgbClr val="CC0066"/>
                </a:solidFill>
                <a:latin typeface="Courier New"/>
                <a:cs typeface="Courier New"/>
              </a:rPr>
              <a:t>private </a:t>
            </a:r>
            <a:r>
              <a:rPr sz="700" spc="15" dirty="0">
                <a:latin typeface="Courier New"/>
                <a:cs typeface="Courier New"/>
              </a:rPr>
              <a:t>Node[]</a:t>
            </a:r>
            <a:r>
              <a:rPr sz="700" spc="-80" dirty="0">
                <a:latin typeface="Courier New"/>
                <a:cs typeface="Courier New"/>
              </a:rPr>
              <a:t> </a:t>
            </a:r>
            <a:r>
              <a:rPr sz="700" spc="15" dirty="0">
                <a:latin typeface="Courier New"/>
                <a:cs typeface="Courier New"/>
              </a:rPr>
              <a:t>buckets;</a:t>
            </a:r>
            <a:endParaRPr sz="700">
              <a:latin typeface="Courier New"/>
              <a:cs typeface="Courier New"/>
            </a:endParaRPr>
          </a:p>
          <a:p>
            <a:pPr marL="399415" indent="-386715">
              <a:lnSpc>
                <a:spcPts val="840"/>
              </a:lnSpc>
              <a:buClr>
                <a:srgbClr val="0073FF"/>
              </a:buClr>
              <a:buFont typeface="Courier New"/>
              <a:buAutoNum type="arabicPlain" startAt="9"/>
              <a:tabLst>
                <a:tab pos="400050" algn="l"/>
              </a:tabLst>
            </a:pPr>
            <a:r>
              <a:rPr sz="700" spc="15" dirty="0">
                <a:solidFill>
                  <a:srgbClr val="CC0066"/>
                </a:solidFill>
                <a:latin typeface="Courier New"/>
                <a:cs typeface="Courier New"/>
              </a:rPr>
              <a:t>private int</a:t>
            </a:r>
            <a:r>
              <a:rPr sz="700" spc="-85" dirty="0">
                <a:solidFill>
                  <a:srgbClr val="CC0066"/>
                </a:solidFill>
                <a:latin typeface="Courier New"/>
                <a:cs typeface="Courier New"/>
              </a:rPr>
              <a:t> </a:t>
            </a:r>
            <a:r>
              <a:rPr sz="700" spc="15" dirty="0">
                <a:latin typeface="Courier New"/>
                <a:cs typeface="Courier New"/>
              </a:rPr>
              <a:t>currentSize;</a:t>
            </a:r>
            <a:endParaRPr sz="700">
              <a:latin typeface="Courier New"/>
              <a:cs typeface="Courier New"/>
            </a:endParaRPr>
          </a:p>
          <a:p>
            <a:pPr marL="12700">
              <a:lnSpc>
                <a:spcPts val="840"/>
              </a:lnSpc>
            </a:pPr>
            <a:r>
              <a:rPr sz="700" b="1" spc="15" dirty="0">
                <a:solidFill>
                  <a:srgbClr val="0073FF"/>
                </a:solidFill>
                <a:latin typeface="Courier New"/>
                <a:cs typeface="Courier New"/>
              </a:rPr>
              <a:t>11</a:t>
            </a:r>
            <a:endParaRPr sz="700">
              <a:latin typeface="Courier New"/>
              <a:cs typeface="Courier New"/>
            </a:endParaRPr>
          </a:p>
          <a:p>
            <a:pPr marL="12700">
              <a:lnSpc>
                <a:spcPts val="840"/>
              </a:lnSpc>
            </a:pPr>
            <a:r>
              <a:rPr sz="700" b="1" spc="15" dirty="0">
                <a:solidFill>
                  <a:srgbClr val="0073FF"/>
                </a:solidFill>
                <a:latin typeface="Courier New"/>
                <a:cs typeface="Courier New"/>
              </a:rPr>
              <a:t>12</a:t>
            </a:r>
            <a:endParaRPr sz="700">
              <a:latin typeface="Courier New"/>
              <a:cs typeface="Courier New"/>
            </a:endParaRPr>
          </a:p>
          <a:p>
            <a:pPr marL="12700">
              <a:lnSpc>
                <a:spcPct val="100000"/>
              </a:lnSpc>
              <a:spcBef>
                <a:spcPts val="110"/>
              </a:spcBef>
            </a:pPr>
            <a:r>
              <a:rPr sz="700" b="1" spc="15" dirty="0">
                <a:solidFill>
                  <a:srgbClr val="0073FF"/>
                </a:solidFill>
                <a:latin typeface="Courier New"/>
                <a:cs typeface="Courier New"/>
              </a:rPr>
              <a:t>13</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14</a:t>
            </a:r>
            <a:endParaRPr sz="700">
              <a:latin typeface="Courier New"/>
              <a:cs typeface="Courier New"/>
            </a:endParaRPr>
          </a:p>
          <a:p>
            <a:pPr marL="12700">
              <a:lnSpc>
                <a:spcPts val="840"/>
              </a:lnSpc>
              <a:spcBef>
                <a:spcPts val="50"/>
              </a:spcBef>
            </a:pPr>
            <a:r>
              <a:rPr sz="700" b="1" spc="15" dirty="0">
                <a:solidFill>
                  <a:srgbClr val="0073FF"/>
                </a:solidFill>
                <a:latin typeface="Courier New"/>
                <a:cs typeface="Courier New"/>
              </a:rPr>
              <a:t>15</a:t>
            </a:r>
            <a:endParaRPr sz="700">
              <a:latin typeface="Courier New"/>
              <a:cs typeface="Courier New"/>
            </a:endParaRPr>
          </a:p>
          <a:p>
            <a:pPr marL="12700">
              <a:lnSpc>
                <a:spcPts val="840"/>
              </a:lnSpc>
            </a:pPr>
            <a:r>
              <a:rPr sz="700" b="1" spc="15" dirty="0">
                <a:solidFill>
                  <a:srgbClr val="0073FF"/>
                </a:solidFill>
                <a:latin typeface="Courier New"/>
                <a:cs typeface="Courier New"/>
              </a:rPr>
              <a:t>16</a:t>
            </a:r>
            <a:endParaRPr sz="700">
              <a:latin typeface="Courier New"/>
              <a:cs typeface="Courier New"/>
            </a:endParaRPr>
          </a:p>
          <a:p>
            <a:pPr marL="12700">
              <a:lnSpc>
                <a:spcPts val="840"/>
              </a:lnSpc>
            </a:pPr>
            <a:r>
              <a:rPr sz="700" b="1" spc="15" dirty="0">
                <a:solidFill>
                  <a:srgbClr val="0073FF"/>
                </a:solidFill>
                <a:latin typeface="Courier New"/>
                <a:cs typeface="Courier New"/>
              </a:rPr>
              <a:t>17</a:t>
            </a:r>
            <a:endParaRPr sz="700">
              <a:latin typeface="Courier New"/>
              <a:cs typeface="Courier New"/>
            </a:endParaRPr>
          </a:p>
          <a:p>
            <a:pPr marL="12700">
              <a:lnSpc>
                <a:spcPts val="840"/>
              </a:lnSpc>
            </a:pPr>
            <a:r>
              <a:rPr sz="700" b="1" spc="15" dirty="0">
                <a:solidFill>
                  <a:srgbClr val="0073FF"/>
                </a:solidFill>
                <a:latin typeface="Courier New"/>
                <a:cs typeface="Courier New"/>
              </a:rPr>
              <a:t>18</a:t>
            </a:r>
            <a:endParaRPr sz="700">
              <a:latin typeface="Courier New"/>
              <a:cs typeface="Courier New"/>
            </a:endParaRPr>
          </a:p>
          <a:p>
            <a:pPr marL="12700">
              <a:lnSpc>
                <a:spcPts val="840"/>
              </a:lnSpc>
            </a:pPr>
            <a:r>
              <a:rPr sz="700" b="1" spc="15" dirty="0">
                <a:solidFill>
                  <a:srgbClr val="0073FF"/>
                </a:solidFill>
                <a:latin typeface="Courier New"/>
                <a:cs typeface="Courier New"/>
              </a:rPr>
              <a:t>19</a:t>
            </a:r>
            <a:endParaRPr sz="700">
              <a:latin typeface="Courier New"/>
              <a:cs typeface="Courier New"/>
            </a:endParaRPr>
          </a:p>
          <a:p>
            <a:pPr marL="12700">
              <a:lnSpc>
                <a:spcPts val="840"/>
              </a:lnSpc>
            </a:pPr>
            <a:r>
              <a:rPr sz="700" b="1" spc="15" dirty="0">
                <a:solidFill>
                  <a:srgbClr val="0073FF"/>
                </a:solidFill>
                <a:latin typeface="Courier New"/>
                <a:cs typeface="Courier New"/>
              </a:rPr>
              <a:t>20</a:t>
            </a:r>
            <a:endParaRPr sz="700">
              <a:latin typeface="Courier New"/>
              <a:cs typeface="Courier New"/>
            </a:endParaRPr>
          </a:p>
          <a:p>
            <a:pPr marL="12700">
              <a:lnSpc>
                <a:spcPts val="840"/>
              </a:lnSpc>
            </a:pPr>
            <a:r>
              <a:rPr sz="700" b="1" spc="15" dirty="0">
                <a:solidFill>
                  <a:srgbClr val="0073FF"/>
                </a:solidFill>
                <a:latin typeface="Courier New"/>
                <a:cs typeface="Courier New"/>
              </a:rPr>
              <a:t>21</a:t>
            </a:r>
            <a:endParaRPr sz="700">
              <a:latin typeface="Courier New"/>
              <a:cs typeface="Courier New"/>
            </a:endParaRPr>
          </a:p>
          <a:p>
            <a:pPr marL="12700">
              <a:lnSpc>
                <a:spcPts val="840"/>
              </a:lnSpc>
            </a:pPr>
            <a:r>
              <a:rPr sz="700" b="1" spc="15" dirty="0">
                <a:solidFill>
                  <a:srgbClr val="0073FF"/>
                </a:solidFill>
                <a:latin typeface="Courier New"/>
                <a:cs typeface="Courier New"/>
              </a:rPr>
              <a:t>22</a:t>
            </a:r>
            <a:endParaRPr sz="700">
              <a:latin typeface="Courier New"/>
              <a:cs typeface="Courier New"/>
            </a:endParaRPr>
          </a:p>
          <a:p>
            <a:pPr marL="12700">
              <a:lnSpc>
                <a:spcPct val="100000"/>
              </a:lnSpc>
              <a:spcBef>
                <a:spcPts val="110"/>
              </a:spcBef>
            </a:pPr>
            <a:r>
              <a:rPr sz="700" b="1" spc="15" dirty="0">
                <a:solidFill>
                  <a:srgbClr val="0073FF"/>
                </a:solidFill>
                <a:latin typeface="Courier New"/>
                <a:cs typeface="Courier New"/>
              </a:rPr>
              <a:t>23</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24</a:t>
            </a:r>
            <a:endParaRPr sz="700">
              <a:latin typeface="Courier New"/>
              <a:cs typeface="Courier New"/>
            </a:endParaRPr>
          </a:p>
          <a:p>
            <a:pPr marL="12700">
              <a:lnSpc>
                <a:spcPct val="100000"/>
              </a:lnSpc>
              <a:spcBef>
                <a:spcPts val="165"/>
              </a:spcBef>
            </a:pPr>
            <a:r>
              <a:rPr sz="700" b="1" spc="15" dirty="0">
                <a:solidFill>
                  <a:srgbClr val="0073FF"/>
                </a:solidFill>
                <a:latin typeface="Courier New"/>
                <a:cs typeface="Courier New"/>
              </a:rPr>
              <a:t>25</a:t>
            </a:r>
            <a:endParaRPr sz="700">
              <a:latin typeface="Courier New"/>
              <a:cs typeface="Courier New"/>
            </a:endParaRPr>
          </a:p>
          <a:p>
            <a:pPr marL="12700">
              <a:lnSpc>
                <a:spcPts val="840"/>
              </a:lnSpc>
              <a:spcBef>
                <a:spcPts val="50"/>
              </a:spcBef>
            </a:pPr>
            <a:r>
              <a:rPr sz="700" b="1" spc="15" dirty="0">
                <a:solidFill>
                  <a:srgbClr val="0073FF"/>
                </a:solidFill>
                <a:latin typeface="Courier New"/>
                <a:cs typeface="Courier New"/>
              </a:rPr>
              <a:t>26</a:t>
            </a:r>
            <a:endParaRPr sz="700">
              <a:latin typeface="Courier New"/>
              <a:cs typeface="Courier New"/>
            </a:endParaRPr>
          </a:p>
          <a:p>
            <a:pPr marL="12700">
              <a:lnSpc>
                <a:spcPts val="840"/>
              </a:lnSpc>
            </a:pPr>
            <a:r>
              <a:rPr sz="700" b="1" spc="15" dirty="0">
                <a:solidFill>
                  <a:srgbClr val="0073FF"/>
                </a:solidFill>
                <a:latin typeface="Courier New"/>
                <a:cs typeface="Courier New"/>
              </a:rPr>
              <a:t>27</a:t>
            </a:r>
            <a:endParaRPr sz="700">
              <a:latin typeface="Courier New"/>
              <a:cs typeface="Courier New"/>
            </a:endParaRPr>
          </a:p>
          <a:p>
            <a:pPr marL="12700">
              <a:lnSpc>
                <a:spcPts val="840"/>
              </a:lnSpc>
            </a:pPr>
            <a:r>
              <a:rPr sz="700" b="1" spc="15" dirty="0">
                <a:solidFill>
                  <a:srgbClr val="0073FF"/>
                </a:solidFill>
                <a:latin typeface="Courier New"/>
                <a:cs typeface="Courier New"/>
              </a:rPr>
              <a:t>28</a:t>
            </a:r>
            <a:endParaRPr sz="700">
              <a:latin typeface="Courier New"/>
              <a:cs typeface="Courier New"/>
            </a:endParaRPr>
          </a:p>
          <a:p>
            <a:pPr marL="12700">
              <a:lnSpc>
                <a:spcPts val="840"/>
              </a:lnSpc>
            </a:pPr>
            <a:r>
              <a:rPr sz="700" b="1" spc="15" dirty="0">
                <a:solidFill>
                  <a:srgbClr val="0073FF"/>
                </a:solidFill>
                <a:latin typeface="Courier New"/>
                <a:cs typeface="Courier New"/>
              </a:rPr>
              <a:t>29</a:t>
            </a:r>
            <a:endParaRPr sz="700">
              <a:latin typeface="Courier New"/>
              <a:cs typeface="Courier New"/>
            </a:endParaRPr>
          </a:p>
          <a:p>
            <a:pPr marL="12700">
              <a:lnSpc>
                <a:spcPts val="840"/>
              </a:lnSpc>
            </a:pPr>
            <a:r>
              <a:rPr sz="700" b="1" spc="15" dirty="0">
                <a:solidFill>
                  <a:srgbClr val="0073FF"/>
                </a:solidFill>
                <a:latin typeface="Courier New"/>
                <a:cs typeface="Courier New"/>
              </a:rPr>
              <a:t>30</a:t>
            </a:r>
            <a:endParaRPr sz="700">
              <a:latin typeface="Courier New"/>
              <a:cs typeface="Courier New"/>
            </a:endParaRPr>
          </a:p>
          <a:p>
            <a:pPr marL="12700">
              <a:lnSpc>
                <a:spcPts val="840"/>
              </a:lnSpc>
            </a:pPr>
            <a:r>
              <a:rPr sz="700" b="1" spc="15" dirty="0">
                <a:solidFill>
                  <a:srgbClr val="0073FF"/>
                </a:solidFill>
                <a:latin typeface="Courier New"/>
                <a:cs typeface="Courier New"/>
              </a:rPr>
              <a:t>31</a:t>
            </a:r>
            <a:endParaRPr sz="700">
              <a:latin typeface="Courier New"/>
              <a:cs typeface="Courier New"/>
            </a:endParaRPr>
          </a:p>
          <a:p>
            <a:pPr marL="12700">
              <a:lnSpc>
                <a:spcPts val="840"/>
              </a:lnSpc>
            </a:pPr>
            <a:r>
              <a:rPr sz="700" b="1" spc="15" dirty="0">
                <a:solidFill>
                  <a:srgbClr val="0073FF"/>
                </a:solidFill>
                <a:latin typeface="Courier New"/>
                <a:cs typeface="Courier New"/>
              </a:rPr>
              <a:t>32</a:t>
            </a:r>
            <a:endParaRPr sz="700">
              <a:latin typeface="Courier New"/>
              <a:cs typeface="Courier New"/>
            </a:endParaRPr>
          </a:p>
          <a:p>
            <a:pPr marL="12700">
              <a:lnSpc>
                <a:spcPts val="840"/>
              </a:lnSpc>
            </a:pPr>
            <a:r>
              <a:rPr sz="700" b="1" spc="15" dirty="0">
                <a:solidFill>
                  <a:srgbClr val="0073FF"/>
                </a:solidFill>
                <a:latin typeface="Courier New"/>
                <a:cs typeface="Courier New"/>
              </a:rPr>
              <a:t>33</a:t>
            </a:r>
            <a:endParaRPr sz="700">
              <a:latin typeface="Courier New"/>
              <a:cs typeface="Courier New"/>
            </a:endParaRPr>
          </a:p>
          <a:p>
            <a:pPr marL="12700">
              <a:lnSpc>
                <a:spcPts val="840"/>
              </a:lnSpc>
            </a:pPr>
            <a:r>
              <a:rPr sz="700" b="1" spc="15" dirty="0">
                <a:solidFill>
                  <a:srgbClr val="0073FF"/>
                </a:solidFill>
                <a:latin typeface="Courier New"/>
                <a:cs typeface="Courier New"/>
              </a:rPr>
              <a:t>34</a:t>
            </a:r>
            <a:endParaRPr sz="700">
              <a:latin typeface="Courier New"/>
              <a:cs typeface="Courier New"/>
            </a:endParaRPr>
          </a:p>
          <a:p>
            <a:pPr marL="12700">
              <a:lnSpc>
                <a:spcPts val="840"/>
              </a:lnSpc>
            </a:pPr>
            <a:r>
              <a:rPr sz="700" b="1" spc="15" dirty="0">
                <a:solidFill>
                  <a:srgbClr val="0073FF"/>
                </a:solidFill>
                <a:latin typeface="Courier New"/>
                <a:cs typeface="Courier New"/>
              </a:rPr>
              <a:t>35</a:t>
            </a:r>
            <a:endParaRPr sz="700">
              <a:latin typeface="Courier New"/>
              <a:cs typeface="Courier New"/>
            </a:endParaRPr>
          </a:p>
        </p:txBody>
      </p:sp>
      <p:sp>
        <p:nvSpPr>
          <p:cNvPr id="6" name="object 6"/>
          <p:cNvSpPr txBox="1"/>
          <p:nvPr/>
        </p:nvSpPr>
        <p:spPr>
          <a:xfrm>
            <a:off x="1235679" y="4302540"/>
            <a:ext cx="1464310" cy="337185"/>
          </a:xfrm>
          <a:prstGeom prst="rect">
            <a:avLst/>
          </a:prstGeom>
        </p:spPr>
        <p:txBody>
          <a:bodyPr vert="horz" wrap="square" lIns="0" tIns="0" rIns="0" bIns="0" rtlCol="0">
            <a:spAutoFit/>
          </a:bodyPr>
          <a:lstStyle/>
          <a:p>
            <a:pPr marL="12700" marR="5080">
              <a:lnSpc>
                <a:spcPct val="100000"/>
              </a:lnSpc>
            </a:pPr>
            <a:r>
              <a:rPr sz="700" spc="15" dirty="0">
                <a:latin typeface="Courier New"/>
                <a:cs typeface="Courier New"/>
              </a:rPr>
              <a:t>Node current =</a:t>
            </a:r>
            <a:r>
              <a:rPr sz="700" spc="-75" dirty="0">
                <a:latin typeface="Courier New"/>
                <a:cs typeface="Courier New"/>
              </a:rPr>
              <a:t> </a:t>
            </a:r>
            <a:r>
              <a:rPr sz="700" spc="15" dirty="0">
                <a:latin typeface="Courier New"/>
                <a:cs typeface="Courier New"/>
              </a:rPr>
              <a:t>buckets[h];  </a:t>
            </a:r>
            <a:r>
              <a:rPr sz="700" spc="15" dirty="0">
                <a:solidFill>
                  <a:srgbClr val="CC0066"/>
                </a:solidFill>
                <a:latin typeface="Courier New"/>
                <a:cs typeface="Courier New"/>
              </a:rPr>
              <a:t>while </a:t>
            </a:r>
            <a:r>
              <a:rPr sz="700" spc="15" dirty="0">
                <a:latin typeface="Courier New"/>
                <a:cs typeface="Courier New"/>
              </a:rPr>
              <a:t>(current !=</a:t>
            </a:r>
            <a:r>
              <a:rPr sz="700" spc="-55" dirty="0">
                <a:latin typeface="Courier New"/>
                <a:cs typeface="Courier New"/>
              </a:rPr>
              <a:t> </a:t>
            </a:r>
            <a:r>
              <a:rPr sz="700" spc="10" dirty="0">
                <a:solidFill>
                  <a:srgbClr val="66FF18"/>
                </a:solidFill>
                <a:latin typeface="Courier New"/>
                <a:cs typeface="Courier New"/>
              </a:rPr>
              <a:t>null</a:t>
            </a:r>
            <a:r>
              <a:rPr sz="700" spc="10" dirty="0">
                <a:latin typeface="Courier New"/>
                <a:cs typeface="Courier New"/>
              </a:rPr>
              <a:t>)</a:t>
            </a:r>
            <a:endParaRPr sz="700">
              <a:latin typeface="Courier New"/>
              <a:cs typeface="Courier New"/>
            </a:endParaRPr>
          </a:p>
          <a:p>
            <a:pPr marL="12700">
              <a:lnSpc>
                <a:spcPts val="840"/>
              </a:lnSpc>
            </a:pPr>
            <a:r>
              <a:rPr sz="700" spc="15" dirty="0">
                <a:latin typeface="Courier New"/>
                <a:cs typeface="Courier New"/>
              </a:rPr>
              <a:t>{</a:t>
            </a:r>
            <a:endParaRPr sz="700">
              <a:latin typeface="Courier New"/>
              <a:cs typeface="Courier New"/>
            </a:endParaRPr>
          </a:p>
        </p:txBody>
      </p:sp>
      <p:sp>
        <p:nvSpPr>
          <p:cNvPr id="7" name="object 7"/>
          <p:cNvSpPr/>
          <p:nvPr/>
        </p:nvSpPr>
        <p:spPr>
          <a:xfrm>
            <a:off x="6618528" y="717956"/>
            <a:ext cx="113466" cy="390060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611429" y="717950"/>
            <a:ext cx="120566" cy="80140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5" dirty="0"/>
              <a:t>section_4/</a:t>
            </a:r>
            <a:r>
              <a:rPr spc="85" dirty="0">
                <a:solidFill>
                  <a:srgbClr val="000080"/>
                </a:solidFill>
                <a:hlinkClick r:id="rId2"/>
              </a:rPr>
              <a:t>HashSetDemo.java</a:t>
            </a:r>
          </a:p>
        </p:txBody>
      </p:sp>
      <p:sp>
        <p:nvSpPr>
          <p:cNvPr id="5" name="object 5"/>
          <p:cNvSpPr txBox="1"/>
          <p:nvPr/>
        </p:nvSpPr>
        <p:spPr>
          <a:xfrm>
            <a:off x="1235679" y="1962286"/>
            <a:ext cx="1297940" cy="1507490"/>
          </a:xfrm>
          <a:prstGeom prst="rect">
            <a:avLst/>
          </a:prstGeom>
        </p:spPr>
        <p:txBody>
          <a:bodyPr vert="horz" wrap="square" lIns="0" tIns="0" rIns="0" bIns="0" rtlCol="0">
            <a:spAutoFit/>
          </a:bodyPr>
          <a:lstStyle/>
          <a:p>
            <a:pPr marL="12700">
              <a:lnSpc>
                <a:spcPts val="840"/>
              </a:lnSpc>
            </a:pPr>
            <a:r>
              <a:rPr sz="700" spc="15" dirty="0">
                <a:latin typeface="Courier New"/>
                <a:cs typeface="Courier New"/>
              </a:rPr>
              <a:t>names.add(</a:t>
            </a:r>
            <a:r>
              <a:rPr sz="700" spc="15" dirty="0">
                <a:solidFill>
                  <a:srgbClr val="1F9060"/>
                </a:solidFill>
                <a:latin typeface="Courier New"/>
                <a:cs typeface="Courier New"/>
              </a:rPr>
              <a:t>"Harry"</a:t>
            </a:r>
            <a:r>
              <a:rPr sz="700" spc="15" dirty="0">
                <a:latin typeface="Courier New"/>
                <a:cs typeface="Courier New"/>
              </a:rPr>
              <a:t>);</a:t>
            </a:r>
            <a:endParaRPr sz="700">
              <a:latin typeface="Courier New"/>
              <a:cs typeface="Courier New"/>
            </a:endParaRPr>
          </a:p>
          <a:p>
            <a:pPr marL="12700">
              <a:lnSpc>
                <a:spcPts val="840"/>
              </a:lnSpc>
            </a:pPr>
            <a:r>
              <a:rPr sz="700" spc="15" dirty="0">
                <a:latin typeface="Courier New"/>
                <a:cs typeface="Courier New"/>
              </a:rPr>
              <a:t>names.add(</a:t>
            </a:r>
            <a:r>
              <a:rPr sz="700" spc="15" dirty="0">
                <a:solidFill>
                  <a:srgbClr val="1F9060"/>
                </a:solidFill>
                <a:latin typeface="Courier New"/>
                <a:cs typeface="Courier New"/>
              </a:rPr>
              <a:t>"Sue"</a:t>
            </a:r>
            <a:r>
              <a:rPr sz="700" spc="15" dirty="0">
                <a:latin typeface="Courier New"/>
                <a:cs typeface="Courier New"/>
              </a:rPr>
              <a:t>);</a:t>
            </a:r>
            <a:endParaRPr sz="700">
              <a:latin typeface="Courier New"/>
              <a:cs typeface="Courier New"/>
            </a:endParaRPr>
          </a:p>
          <a:p>
            <a:pPr marL="12700" marR="60325">
              <a:lnSpc>
                <a:spcPts val="840"/>
              </a:lnSpc>
              <a:spcBef>
                <a:spcPts val="25"/>
              </a:spcBef>
            </a:pPr>
            <a:r>
              <a:rPr sz="700" spc="15" dirty="0">
                <a:latin typeface="Courier New"/>
                <a:cs typeface="Courier New"/>
              </a:rPr>
              <a:t>names.add(</a:t>
            </a:r>
            <a:r>
              <a:rPr sz="700" spc="15" dirty="0">
                <a:solidFill>
                  <a:srgbClr val="1F9060"/>
                </a:solidFill>
                <a:latin typeface="Courier New"/>
                <a:cs typeface="Courier New"/>
              </a:rPr>
              <a:t>"Nina"</a:t>
            </a:r>
            <a:r>
              <a:rPr sz="700" spc="15" dirty="0">
                <a:latin typeface="Courier New"/>
                <a:cs typeface="Courier New"/>
              </a:rPr>
              <a:t>);  names.add</a:t>
            </a:r>
            <a:r>
              <a:rPr sz="700" spc="10" dirty="0">
                <a:latin typeface="Courier New"/>
                <a:cs typeface="Courier New"/>
              </a:rPr>
              <a:t>(</a:t>
            </a:r>
            <a:r>
              <a:rPr sz="700" spc="15" dirty="0">
                <a:solidFill>
                  <a:srgbClr val="1F9060"/>
                </a:solidFill>
                <a:latin typeface="Courier New"/>
                <a:cs typeface="Courier New"/>
              </a:rPr>
              <a:t>"Susannah</a:t>
            </a:r>
            <a:r>
              <a:rPr sz="700" spc="10" dirty="0">
                <a:solidFill>
                  <a:srgbClr val="1F9060"/>
                </a:solidFill>
                <a:latin typeface="Courier New"/>
                <a:cs typeface="Courier New"/>
              </a:rPr>
              <a:t>"</a:t>
            </a:r>
            <a:r>
              <a:rPr sz="700" spc="15" dirty="0">
                <a:latin typeface="Courier New"/>
                <a:cs typeface="Courier New"/>
              </a:rPr>
              <a:t>);  names.add(</a:t>
            </a:r>
            <a:r>
              <a:rPr sz="700" spc="15" dirty="0">
                <a:solidFill>
                  <a:srgbClr val="1F9060"/>
                </a:solidFill>
                <a:latin typeface="Courier New"/>
                <a:cs typeface="Courier New"/>
              </a:rPr>
              <a:t>"Larry"</a:t>
            </a:r>
            <a:r>
              <a:rPr sz="700" spc="15" dirty="0">
                <a:latin typeface="Courier New"/>
                <a:cs typeface="Courier New"/>
              </a:rPr>
              <a:t>);</a:t>
            </a:r>
            <a:endParaRPr sz="700">
              <a:latin typeface="Courier New"/>
              <a:cs typeface="Courier New"/>
            </a:endParaRPr>
          </a:p>
          <a:p>
            <a:pPr marL="12700">
              <a:lnSpc>
                <a:spcPts val="810"/>
              </a:lnSpc>
            </a:pPr>
            <a:r>
              <a:rPr sz="700" spc="15" dirty="0">
                <a:latin typeface="Courier New"/>
                <a:cs typeface="Courier New"/>
              </a:rPr>
              <a:t>names.add(</a:t>
            </a:r>
            <a:r>
              <a:rPr sz="700" spc="15" dirty="0">
                <a:solidFill>
                  <a:srgbClr val="1F9060"/>
                </a:solidFill>
                <a:latin typeface="Courier New"/>
                <a:cs typeface="Courier New"/>
              </a:rPr>
              <a:t>"Eve"</a:t>
            </a:r>
            <a:r>
              <a:rPr sz="700" spc="15" dirty="0">
                <a:latin typeface="Courier New"/>
                <a:cs typeface="Courier New"/>
              </a:rPr>
              <a:t>);</a:t>
            </a:r>
            <a:endParaRPr sz="700">
              <a:latin typeface="Courier New"/>
              <a:cs typeface="Courier New"/>
            </a:endParaRPr>
          </a:p>
          <a:p>
            <a:pPr marL="12700">
              <a:lnSpc>
                <a:spcPts val="840"/>
              </a:lnSpc>
            </a:pPr>
            <a:r>
              <a:rPr sz="700" spc="15" dirty="0">
                <a:latin typeface="Courier New"/>
                <a:cs typeface="Courier New"/>
              </a:rPr>
              <a:t>names.add(</a:t>
            </a:r>
            <a:r>
              <a:rPr sz="700" spc="15" dirty="0">
                <a:solidFill>
                  <a:srgbClr val="1F9060"/>
                </a:solidFill>
                <a:latin typeface="Courier New"/>
                <a:cs typeface="Courier New"/>
              </a:rPr>
              <a:t>"Sarah"</a:t>
            </a:r>
            <a:r>
              <a:rPr sz="700" spc="15" dirty="0">
                <a:latin typeface="Courier New"/>
                <a:cs typeface="Courier New"/>
              </a:rPr>
              <a:t>);</a:t>
            </a:r>
            <a:endParaRPr sz="700">
              <a:latin typeface="Courier New"/>
              <a:cs typeface="Courier New"/>
            </a:endParaRPr>
          </a:p>
          <a:p>
            <a:pPr marL="12700">
              <a:lnSpc>
                <a:spcPts val="840"/>
              </a:lnSpc>
            </a:pPr>
            <a:r>
              <a:rPr sz="700" spc="15" dirty="0">
                <a:latin typeface="Courier New"/>
                <a:cs typeface="Courier New"/>
              </a:rPr>
              <a:t>names.add(</a:t>
            </a:r>
            <a:r>
              <a:rPr sz="700" spc="15" dirty="0">
                <a:solidFill>
                  <a:srgbClr val="1F9060"/>
                </a:solidFill>
                <a:latin typeface="Courier New"/>
                <a:cs typeface="Courier New"/>
              </a:rPr>
              <a:t>"Adam"</a:t>
            </a:r>
            <a:r>
              <a:rPr sz="700" spc="15" dirty="0">
                <a:latin typeface="Courier New"/>
                <a:cs typeface="Courier New"/>
              </a:rPr>
              <a:t>);</a:t>
            </a:r>
            <a:endParaRPr sz="700">
              <a:latin typeface="Courier New"/>
              <a:cs typeface="Courier New"/>
            </a:endParaRPr>
          </a:p>
          <a:p>
            <a:pPr marL="12700" marR="5080">
              <a:lnSpc>
                <a:spcPts val="840"/>
              </a:lnSpc>
              <a:spcBef>
                <a:spcPts val="25"/>
              </a:spcBef>
            </a:pPr>
            <a:r>
              <a:rPr sz="700" spc="15" dirty="0">
                <a:latin typeface="Courier New"/>
                <a:cs typeface="Courier New"/>
              </a:rPr>
              <a:t>names.add(</a:t>
            </a:r>
            <a:r>
              <a:rPr sz="700" spc="15" dirty="0">
                <a:solidFill>
                  <a:srgbClr val="1F9060"/>
                </a:solidFill>
                <a:latin typeface="Courier New"/>
                <a:cs typeface="Courier New"/>
              </a:rPr>
              <a:t>"Tony"</a:t>
            </a:r>
            <a:r>
              <a:rPr sz="700" spc="15" dirty="0">
                <a:latin typeface="Courier New"/>
                <a:cs typeface="Courier New"/>
              </a:rPr>
              <a:t>);  names.add</a:t>
            </a:r>
            <a:r>
              <a:rPr sz="700" spc="10" dirty="0">
                <a:latin typeface="Courier New"/>
                <a:cs typeface="Courier New"/>
              </a:rPr>
              <a:t>(</a:t>
            </a:r>
            <a:r>
              <a:rPr sz="700" spc="15" dirty="0">
                <a:solidFill>
                  <a:srgbClr val="1F9060"/>
                </a:solidFill>
                <a:latin typeface="Courier New"/>
                <a:cs typeface="Courier New"/>
              </a:rPr>
              <a:t>"Katherine</a:t>
            </a:r>
            <a:r>
              <a:rPr sz="700" spc="10" dirty="0">
                <a:solidFill>
                  <a:srgbClr val="1F9060"/>
                </a:solidFill>
                <a:latin typeface="Courier New"/>
                <a:cs typeface="Courier New"/>
              </a:rPr>
              <a:t>"</a:t>
            </a:r>
            <a:r>
              <a:rPr sz="700" spc="15" dirty="0">
                <a:latin typeface="Courier New"/>
                <a:cs typeface="Courier New"/>
              </a:rPr>
              <a:t>);  names.add(</a:t>
            </a:r>
            <a:r>
              <a:rPr sz="700" spc="15" dirty="0">
                <a:solidFill>
                  <a:srgbClr val="1F9060"/>
                </a:solidFill>
                <a:latin typeface="Courier New"/>
                <a:cs typeface="Courier New"/>
              </a:rPr>
              <a:t>"Juliet"</a:t>
            </a:r>
            <a:r>
              <a:rPr sz="700" spc="15" dirty="0">
                <a:latin typeface="Courier New"/>
                <a:cs typeface="Courier New"/>
              </a:rPr>
              <a:t>);  names.add(</a:t>
            </a:r>
            <a:r>
              <a:rPr sz="700" spc="15" dirty="0">
                <a:solidFill>
                  <a:srgbClr val="1F9060"/>
                </a:solidFill>
                <a:latin typeface="Courier New"/>
                <a:cs typeface="Courier New"/>
              </a:rPr>
              <a:t>"Romeo"</a:t>
            </a:r>
            <a:r>
              <a:rPr sz="700" spc="15" dirty="0">
                <a:latin typeface="Courier New"/>
                <a:cs typeface="Courier New"/>
              </a:rPr>
              <a:t>);  names.remove(</a:t>
            </a:r>
            <a:r>
              <a:rPr sz="700" spc="15" dirty="0">
                <a:solidFill>
                  <a:srgbClr val="1F9060"/>
                </a:solidFill>
                <a:latin typeface="Courier New"/>
                <a:cs typeface="Courier New"/>
              </a:rPr>
              <a:t>"Romeo"</a:t>
            </a:r>
            <a:r>
              <a:rPr sz="700" spc="15" dirty="0">
                <a:latin typeface="Courier New"/>
                <a:cs typeface="Courier New"/>
              </a:rPr>
              <a:t>);  names.remove</a:t>
            </a:r>
            <a:r>
              <a:rPr sz="700" spc="10" dirty="0">
                <a:latin typeface="Courier New"/>
                <a:cs typeface="Courier New"/>
              </a:rPr>
              <a:t>(</a:t>
            </a:r>
            <a:r>
              <a:rPr sz="700" spc="15" dirty="0">
                <a:solidFill>
                  <a:srgbClr val="1F9060"/>
                </a:solidFill>
                <a:latin typeface="Courier New"/>
                <a:cs typeface="Courier New"/>
              </a:rPr>
              <a:t>"George</a:t>
            </a:r>
            <a:r>
              <a:rPr sz="700" spc="10" dirty="0">
                <a:solidFill>
                  <a:srgbClr val="1F9060"/>
                </a:solidFill>
                <a:latin typeface="Courier New"/>
                <a:cs typeface="Courier New"/>
              </a:rPr>
              <a:t>"</a:t>
            </a:r>
            <a:r>
              <a:rPr sz="700" spc="15" dirty="0">
                <a:latin typeface="Courier New"/>
                <a:cs typeface="Courier New"/>
              </a:rPr>
              <a:t>);</a:t>
            </a:r>
            <a:endParaRPr sz="700">
              <a:latin typeface="Courier New"/>
              <a:cs typeface="Courier New"/>
            </a:endParaRPr>
          </a:p>
        </p:txBody>
      </p:sp>
      <p:sp>
        <p:nvSpPr>
          <p:cNvPr id="6" name="object 6"/>
          <p:cNvSpPr txBox="1"/>
          <p:nvPr/>
        </p:nvSpPr>
        <p:spPr>
          <a:xfrm>
            <a:off x="1235679" y="3557913"/>
            <a:ext cx="1962150" cy="549910"/>
          </a:xfrm>
          <a:prstGeom prst="rect">
            <a:avLst/>
          </a:prstGeom>
        </p:spPr>
        <p:txBody>
          <a:bodyPr vert="horz" wrap="square" lIns="0" tIns="0" rIns="0" bIns="0" rtlCol="0">
            <a:spAutoFit/>
          </a:bodyPr>
          <a:lstStyle/>
          <a:p>
            <a:pPr marL="12700" marR="115570">
              <a:lnSpc>
                <a:spcPct val="100000"/>
              </a:lnSpc>
            </a:pPr>
            <a:r>
              <a:rPr sz="700" spc="15" dirty="0">
                <a:latin typeface="Courier New"/>
                <a:cs typeface="Courier New"/>
              </a:rPr>
              <a:t>Iterator iter =</a:t>
            </a:r>
            <a:r>
              <a:rPr sz="700" spc="-70" dirty="0">
                <a:latin typeface="Courier New"/>
                <a:cs typeface="Courier New"/>
              </a:rPr>
              <a:t> </a:t>
            </a:r>
            <a:r>
              <a:rPr sz="700" spc="15" dirty="0">
                <a:latin typeface="Courier New"/>
                <a:cs typeface="Courier New"/>
              </a:rPr>
              <a:t>names.iterator();  </a:t>
            </a:r>
            <a:r>
              <a:rPr sz="700" spc="15" dirty="0">
                <a:solidFill>
                  <a:srgbClr val="CC0066"/>
                </a:solidFill>
                <a:latin typeface="Courier New"/>
                <a:cs typeface="Courier New"/>
              </a:rPr>
              <a:t>while</a:t>
            </a:r>
            <a:r>
              <a:rPr sz="700" spc="-75" dirty="0">
                <a:solidFill>
                  <a:srgbClr val="CC0066"/>
                </a:solidFill>
                <a:latin typeface="Courier New"/>
                <a:cs typeface="Courier New"/>
              </a:rPr>
              <a:t> </a:t>
            </a:r>
            <a:r>
              <a:rPr sz="700" spc="15" dirty="0">
                <a:latin typeface="Courier New"/>
                <a:cs typeface="Courier New"/>
              </a:rPr>
              <a:t>(iter.hasNext())</a:t>
            </a:r>
            <a:endParaRPr sz="700">
              <a:latin typeface="Courier New"/>
              <a:cs typeface="Courier New"/>
            </a:endParaRPr>
          </a:p>
          <a:p>
            <a:pPr marL="12700">
              <a:lnSpc>
                <a:spcPts val="835"/>
              </a:lnSpc>
            </a:pPr>
            <a:r>
              <a:rPr sz="700" spc="15" dirty="0">
                <a:latin typeface="Courier New"/>
                <a:cs typeface="Courier New"/>
              </a:rPr>
              <a:t>{</a:t>
            </a:r>
            <a:endParaRPr sz="700">
              <a:latin typeface="Courier New"/>
              <a:cs typeface="Courier New"/>
            </a:endParaRPr>
          </a:p>
          <a:p>
            <a:pPr marL="178435">
              <a:lnSpc>
                <a:spcPts val="840"/>
              </a:lnSpc>
            </a:pPr>
            <a:r>
              <a:rPr sz="700" spc="15" dirty="0">
                <a:latin typeface="Courier New"/>
                <a:cs typeface="Courier New"/>
              </a:rPr>
              <a:t>System.out.println(iter.next());</a:t>
            </a:r>
            <a:endParaRPr sz="700">
              <a:latin typeface="Courier New"/>
              <a:cs typeface="Courier New"/>
            </a:endParaRPr>
          </a:p>
          <a:p>
            <a:pPr marL="12700">
              <a:lnSpc>
                <a:spcPts val="840"/>
              </a:lnSpc>
            </a:pPr>
            <a:r>
              <a:rPr sz="700" spc="15" dirty="0">
                <a:latin typeface="Courier New"/>
                <a:cs typeface="Courier New"/>
              </a:rPr>
              <a:t>}</a:t>
            </a:r>
            <a:endParaRPr sz="700">
              <a:latin typeface="Courier New"/>
              <a:cs typeface="Courier New"/>
            </a:endParaRPr>
          </a:p>
        </p:txBody>
      </p:sp>
      <p:sp>
        <p:nvSpPr>
          <p:cNvPr id="7" name="object 7"/>
          <p:cNvSpPr txBox="1"/>
          <p:nvPr/>
        </p:nvSpPr>
        <p:spPr>
          <a:xfrm>
            <a:off x="1069782" y="4089789"/>
            <a:ext cx="81280" cy="124460"/>
          </a:xfrm>
          <a:prstGeom prst="rect">
            <a:avLst/>
          </a:prstGeom>
        </p:spPr>
        <p:txBody>
          <a:bodyPr vert="horz" wrap="square" lIns="0" tIns="0" rIns="0" bIns="0" rtlCol="0">
            <a:spAutoFit/>
          </a:bodyPr>
          <a:lstStyle/>
          <a:p>
            <a:pPr marL="12700">
              <a:lnSpc>
                <a:spcPct val="100000"/>
              </a:lnSpc>
            </a:pPr>
            <a:r>
              <a:rPr sz="700" spc="15" dirty="0">
                <a:latin typeface="Courier New"/>
                <a:cs typeface="Courier New"/>
              </a:rPr>
              <a:t>}</a:t>
            </a:r>
            <a:endParaRPr sz="700">
              <a:latin typeface="Courier New"/>
              <a:cs typeface="Courier New"/>
            </a:endParaRPr>
          </a:p>
        </p:txBody>
      </p:sp>
      <p:sp>
        <p:nvSpPr>
          <p:cNvPr id="8" name="object 8"/>
          <p:cNvSpPr txBox="1"/>
          <p:nvPr/>
        </p:nvSpPr>
        <p:spPr>
          <a:xfrm>
            <a:off x="682559" y="770883"/>
            <a:ext cx="2515235" cy="3549650"/>
          </a:xfrm>
          <a:prstGeom prst="rect">
            <a:avLst/>
          </a:prstGeom>
        </p:spPr>
        <p:txBody>
          <a:bodyPr vert="horz" wrap="square" lIns="0" tIns="0" rIns="0" bIns="0" rtlCol="0">
            <a:spAutoFit/>
          </a:bodyPr>
          <a:lstStyle/>
          <a:p>
            <a:pPr marL="67945">
              <a:lnSpc>
                <a:spcPts val="840"/>
              </a:lnSpc>
            </a:pPr>
            <a:r>
              <a:rPr sz="700" b="1" spc="15" dirty="0">
                <a:solidFill>
                  <a:srgbClr val="0073FF"/>
                </a:solidFill>
                <a:latin typeface="Courier New"/>
                <a:cs typeface="Courier New"/>
              </a:rPr>
              <a:t>1  </a:t>
            </a:r>
            <a:r>
              <a:rPr sz="700" spc="15" dirty="0">
                <a:solidFill>
                  <a:srgbClr val="CC0066"/>
                </a:solidFill>
                <a:latin typeface="Courier New"/>
                <a:cs typeface="Courier New"/>
              </a:rPr>
              <a:t>import</a:t>
            </a:r>
            <a:r>
              <a:rPr sz="700" spc="-75" dirty="0">
                <a:solidFill>
                  <a:srgbClr val="CC0066"/>
                </a:solidFill>
                <a:latin typeface="Courier New"/>
                <a:cs typeface="Courier New"/>
              </a:rPr>
              <a:t> </a:t>
            </a:r>
            <a:r>
              <a:rPr sz="700" spc="15" dirty="0">
                <a:latin typeface="Courier New"/>
                <a:cs typeface="Courier New"/>
              </a:rPr>
              <a:t>java.util.Iterator;</a:t>
            </a:r>
            <a:endParaRPr sz="700">
              <a:latin typeface="Courier New"/>
              <a:cs typeface="Courier New"/>
            </a:endParaRPr>
          </a:p>
          <a:p>
            <a:pPr marL="67945">
              <a:lnSpc>
                <a:spcPts val="840"/>
              </a:lnSpc>
            </a:pPr>
            <a:r>
              <a:rPr sz="700" b="1" spc="15" dirty="0">
                <a:solidFill>
                  <a:srgbClr val="0073FF"/>
                </a:solidFill>
                <a:latin typeface="Courier New"/>
                <a:cs typeface="Courier New"/>
              </a:rPr>
              <a:t>2</a:t>
            </a:r>
            <a:endParaRPr sz="700">
              <a:latin typeface="Courier New"/>
              <a:cs typeface="Courier New"/>
            </a:endParaRPr>
          </a:p>
          <a:p>
            <a:pPr marL="67945">
              <a:lnSpc>
                <a:spcPts val="795"/>
              </a:lnSpc>
            </a:pPr>
            <a:r>
              <a:rPr sz="700" b="1" spc="15" dirty="0">
                <a:solidFill>
                  <a:srgbClr val="0073FF"/>
                </a:solidFill>
                <a:latin typeface="Courier New"/>
                <a:cs typeface="Courier New"/>
              </a:rPr>
              <a:t>3</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67945">
              <a:lnSpc>
                <a:spcPts val="1035"/>
              </a:lnSpc>
              <a:tabLst>
                <a:tab pos="399415" algn="l"/>
              </a:tabLst>
            </a:pPr>
            <a:r>
              <a:rPr sz="700" b="1" spc="15" dirty="0">
                <a:solidFill>
                  <a:srgbClr val="0073FF"/>
                </a:solidFill>
                <a:latin typeface="Courier New"/>
                <a:cs typeface="Courier New"/>
              </a:rPr>
              <a:t>4	</a:t>
            </a:r>
            <a:r>
              <a:rPr sz="900" spc="-5" dirty="0">
                <a:solidFill>
                  <a:srgbClr val="0073FF"/>
                </a:solidFill>
                <a:latin typeface="Times New Roman"/>
                <a:cs typeface="Times New Roman"/>
              </a:rPr>
              <a:t>This program demonstrates the hash set</a:t>
            </a:r>
            <a:r>
              <a:rPr sz="900" spc="-25" dirty="0">
                <a:solidFill>
                  <a:srgbClr val="0073FF"/>
                </a:solidFill>
                <a:latin typeface="Times New Roman"/>
                <a:cs typeface="Times New Roman"/>
              </a:rPr>
              <a:t> </a:t>
            </a:r>
            <a:r>
              <a:rPr sz="900" spc="-5" dirty="0">
                <a:solidFill>
                  <a:srgbClr val="0073FF"/>
                </a:solidFill>
                <a:latin typeface="Times New Roman"/>
                <a:cs typeface="Times New Roman"/>
              </a:rPr>
              <a:t>class.</a:t>
            </a:r>
            <a:endParaRPr sz="900">
              <a:latin typeface="Times New Roman"/>
              <a:cs typeface="Times New Roman"/>
            </a:endParaRPr>
          </a:p>
          <a:p>
            <a:pPr marL="67945">
              <a:lnSpc>
                <a:spcPts val="840"/>
              </a:lnSpc>
              <a:spcBef>
                <a:spcPts val="10"/>
              </a:spcBef>
            </a:pPr>
            <a:r>
              <a:rPr sz="700" b="1" spc="15" dirty="0">
                <a:solidFill>
                  <a:srgbClr val="0073FF"/>
                </a:solidFill>
                <a:latin typeface="Courier New"/>
                <a:cs typeface="Courier New"/>
              </a:rPr>
              <a:t>5</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67945">
              <a:lnSpc>
                <a:spcPts val="840"/>
              </a:lnSpc>
            </a:pPr>
            <a:r>
              <a:rPr sz="700" b="1" spc="15" dirty="0">
                <a:solidFill>
                  <a:srgbClr val="0073FF"/>
                </a:solidFill>
                <a:latin typeface="Courier New"/>
                <a:cs typeface="Courier New"/>
              </a:rPr>
              <a:t>6  </a:t>
            </a:r>
            <a:r>
              <a:rPr sz="700" spc="15" dirty="0">
                <a:solidFill>
                  <a:srgbClr val="CC0066"/>
                </a:solidFill>
                <a:latin typeface="Courier New"/>
                <a:cs typeface="Courier New"/>
              </a:rPr>
              <a:t>public class</a:t>
            </a:r>
            <a:r>
              <a:rPr sz="700" spc="-80" dirty="0">
                <a:solidFill>
                  <a:srgbClr val="CC0066"/>
                </a:solidFill>
                <a:latin typeface="Courier New"/>
                <a:cs typeface="Courier New"/>
              </a:rPr>
              <a:t> </a:t>
            </a:r>
            <a:r>
              <a:rPr sz="700" spc="15" dirty="0">
                <a:latin typeface="Courier New"/>
                <a:cs typeface="Courier New"/>
              </a:rPr>
              <a:t>HashSetDemo</a:t>
            </a:r>
            <a:endParaRPr sz="700">
              <a:latin typeface="Courier New"/>
              <a:cs typeface="Courier New"/>
            </a:endParaRPr>
          </a:p>
          <a:p>
            <a:pPr marL="67945">
              <a:lnSpc>
                <a:spcPts val="840"/>
              </a:lnSpc>
            </a:pPr>
            <a:r>
              <a:rPr sz="700" b="1" spc="15" dirty="0">
                <a:solidFill>
                  <a:srgbClr val="0073FF"/>
                </a:solidFill>
                <a:latin typeface="Courier New"/>
                <a:cs typeface="Courier New"/>
              </a:rPr>
              <a:t>7</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a:p>
            <a:pPr marL="67945">
              <a:lnSpc>
                <a:spcPts val="840"/>
              </a:lnSpc>
              <a:tabLst>
                <a:tab pos="399415" algn="l"/>
              </a:tabLst>
            </a:pPr>
            <a:r>
              <a:rPr sz="700" b="1" spc="15" dirty="0">
                <a:solidFill>
                  <a:srgbClr val="0073FF"/>
                </a:solidFill>
                <a:latin typeface="Courier New"/>
                <a:cs typeface="Courier New"/>
              </a:rPr>
              <a:t>8	</a:t>
            </a:r>
            <a:r>
              <a:rPr sz="700" spc="15" dirty="0">
                <a:solidFill>
                  <a:srgbClr val="CC0066"/>
                </a:solidFill>
                <a:latin typeface="Courier New"/>
                <a:cs typeface="Courier New"/>
              </a:rPr>
              <a:t>public static void </a:t>
            </a:r>
            <a:r>
              <a:rPr sz="700" spc="15" dirty="0">
                <a:latin typeface="Courier New"/>
                <a:cs typeface="Courier New"/>
              </a:rPr>
              <a:t>main(String[]</a:t>
            </a:r>
            <a:r>
              <a:rPr sz="700" spc="-80" dirty="0">
                <a:latin typeface="Courier New"/>
                <a:cs typeface="Courier New"/>
              </a:rPr>
              <a:t> </a:t>
            </a:r>
            <a:r>
              <a:rPr sz="700" spc="15" dirty="0">
                <a:latin typeface="Courier New"/>
                <a:cs typeface="Courier New"/>
              </a:rPr>
              <a:t>args)</a:t>
            </a:r>
            <a:endParaRPr sz="700">
              <a:latin typeface="Courier New"/>
              <a:cs typeface="Courier New"/>
            </a:endParaRPr>
          </a:p>
          <a:p>
            <a:pPr marL="67945">
              <a:lnSpc>
                <a:spcPts val="840"/>
              </a:lnSpc>
              <a:tabLst>
                <a:tab pos="399415" algn="l"/>
              </a:tabLst>
            </a:pPr>
            <a:r>
              <a:rPr sz="700" b="1" spc="15" dirty="0">
                <a:solidFill>
                  <a:srgbClr val="0073FF"/>
                </a:solidFill>
                <a:latin typeface="Courier New"/>
                <a:cs typeface="Courier New"/>
              </a:rPr>
              <a:t>9	</a:t>
            </a:r>
            <a:r>
              <a:rPr sz="700" spc="15" dirty="0">
                <a:latin typeface="Courier New"/>
                <a:cs typeface="Courier New"/>
              </a:rPr>
              <a:t>{</a:t>
            </a:r>
            <a:endParaRPr sz="700">
              <a:latin typeface="Courier New"/>
              <a:cs typeface="Courier New"/>
            </a:endParaRPr>
          </a:p>
          <a:p>
            <a:pPr marL="12700">
              <a:lnSpc>
                <a:spcPts val="840"/>
              </a:lnSpc>
              <a:tabLst>
                <a:tab pos="565150" algn="l"/>
              </a:tabLst>
            </a:pPr>
            <a:r>
              <a:rPr sz="700" b="1" spc="15" dirty="0">
                <a:solidFill>
                  <a:srgbClr val="0073FF"/>
                </a:solidFill>
                <a:latin typeface="Courier New"/>
                <a:cs typeface="Courier New"/>
              </a:rPr>
              <a:t>10	</a:t>
            </a:r>
            <a:r>
              <a:rPr sz="700" spc="15" dirty="0">
                <a:latin typeface="Courier New"/>
                <a:cs typeface="Courier New"/>
              </a:rPr>
              <a:t>HashSet names = </a:t>
            </a:r>
            <a:r>
              <a:rPr sz="700" spc="15" dirty="0">
                <a:solidFill>
                  <a:srgbClr val="CC0066"/>
                </a:solidFill>
                <a:latin typeface="Courier New"/>
                <a:cs typeface="Courier New"/>
              </a:rPr>
              <a:t>new</a:t>
            </a:r>
            <a:r>
              <a:rPr sz="700" spc="-20" dirty="0">
                <a:solidFill>
                  <a:srgbClr val="CC0066"/>
                </a:solidFill>
                <a:latin typeface="Courier New"/>
                <a:cs typeface="Courier New"/>
              </a:rPr>
              <a:t> </a:t>
            </a:r>
            <a:r>
              <a:rPr sz="700" spc="10" dirty="0">
                <a:latin typeface="Courier New"/>
                <a:cs typeface="Courier New"/>
              </a:rPr>
              <a:t>HashSet(</a:t>
            </a:r>
            <a:r>
              <a:rPr sz="700" spc="10" dirty="0">
                <a:solidFill>
                  <a:srgbClr val="66FF18"/>
                </a:solidFill>
                <a:latin typeface="Courier New"/>
                <a:cs typeface="Courier New"/>
              </a:rPr>
              <a:t>101</a:t>
            </a:r>
            <a:r>
              <a:rPr sz="700" spc="10" dirty="0">
                <a:latin typeface="Courier New"/>
                <a:cs typeface="Courier New"/>
              </a:rPr>
              <a:t>);</a:t>
            </a:r>
            <a:endParaRPr sz="700">
              <a:latin typeface="Courier New"/>
              <a:cs typeface="Courier New"/>
            </a:endParaRPr>
          </a:p>
          <a:p>
            <a:pPr marL="12700">
              <a:lnSpc>
                <a:spcPts val="840"/>
              </a:lnSpc>
            </a:pPr>
            <a:r>
              <a:rPr sz="700" b="1" spc="15" dirty="0">
                <a:solidFill>
                  <a:srgbClr val="0073FF"/>
                </a:solidFill>
                <a:latin typeface="Courier New"/>
                <a:cs typeface="Courier New"/>
              </a:rPr>
              <a:t>11</a:t>
            </a:r>
            <a:endParaRPr sz="700">
              <a:latin typeface="Courier New"/>
              <a:cs typeface="Courier New"/>
            </a:endParaRPr>
          </a:p>
          <a:p>
            <a:pPr marL="12700">
              <a:lnSpc>
                <a:spcPts val="840"/>
              </a:lnSpc>
            </a:pPr>
            <a:r>
              <a:rPr sz="700" b="1" spc="15" dirty="0">
                <a:solidFill>
                  <a:srgbClr val="0073FF"/>
                </a:solidFill>
                <a:latin typeface="Courier New"/>
                <a:cs typeface="Courier New"/>
              </a:rPr>
              <a:t>12</a:t>
            </a:r>
            <a:endParaRPr sz="700">
              <a:latin typeface="Courier New"/>
              <a:cs typeface="Courier New"/>
            </a:endParaRPr>
          </a:p>
          <a:p>
            <a:pPr marL="12700">
              <a:lnSpc>
                <a:spcPts val="840"/>
              </a:lnSpc>
            </a:pPr>
            <a:r>
              <a:rPr sz="700" b="1" spc="15" dirty="0">
                <a:solidFill>
                  <a:srgbClr val="0073FF"/>
                </a:solidFill>
                <a:latin typeface="Courier New"/>
                <a:cs typeface="Courier New"/>
              </a:rPr>
              <a:t>13</a:t>
            </a:r>
            <a:endParaRPr sz="700">
              <a:latin typeface="Courier New"/>
              <a:cs typeface="Courier New"/>
            </a:endParaRPr>
          </a:p>
          <a:p>
            <a:pPr marL="12700">
              <a:lnSpc>
                <a:spcPts val="840"/>
              </a:lnSpc>
            </a:pPr>
            <a:r>
              <a:rPr sz="700" b="1" spc="15" dirty="0">
                <a:solidFill>
                  <a:srgbClr val="0073FF"/>
                </a:solidFill>
                <a:latin typeface="Courier New"/>
                <a:cs typeface="Courier New"/>
              </a:rPr>
              <a:t>14</a:t>
            </a:r>
            <a:endParaRPr sz="700">
              <a:latin typeface="Courier New"/>
              <a:cs typeface="Courier New"/>
            </a:endParaRPr>
          </a:p>
          <a:p>
            <a:pPr marL="12700">
              <a:lnSpc>
                <a:spcPts val="840"/>
              </a:lnSpc>
            </a:pPr>
            <a:r>
              <a:rPr sz="700" b="1" spc="15" dirty="0">
                <a:solidFill>
                  <a:srgbClr val="0073FF"/>
                </a:solidFill>
                <a:latin typeface="Courier New"/>
                <a:cs typeface="Courier New"/>
              </a:rPr>
              <a:t>15</a:t>
            </a:r>
            <a:endParaRPr sz="700">
              <a:latin typeface="Courier New"/>
              <a:cs typeface="Courier New"/>
            </a:endParaRPr>
          </a:p>
          <a:p>
            <a:pPr marL="12700">
              <a:lnSpc>
                <a:spcPts val="840"/>
              </a:lnSpc>
            </a:pPr>
            <a:r>
              <a:rPr sz="700" b="1" spc="15" dirty="0">
                <a:solidFill>
                  <a:srgbClr val="0073FF"/>
                </a:solidFill>
                <a:latin typeface="Courier New"/>
                <a:cs typeface="Courier New"/>
              </a:rPr>
              <a:t>16</a:t>
            </a:r>
            <a:endParaRPr sz="700">
              <a:latin typeface="Courier New"/>
              <a:cs typeface="Courier New"/>
            </a:endParaRPr>
          </a:p>
          <a:p>
            <a:pPr marL="12700">
              <a:lnSpc>
                <a:spcPts val="840"/>
              </a:lnSpc>
            </a:pPr>
            <a:r>
              <a:rPr sz="700" b="1" spc="15" dirty="0">
                <a:solidFill>
                  <a:srgbClr val="0073FF"/>
                </a:solidFill>
                <a:latin typeface="Courier New"/>
                <a:cs typeface="Courier New"/>
              </a:rPr>
              <a:t>17</a:t>
            </a:r>
            <a:endParaRPr sz="700">
              <a:latin typeface="Courier New"/>
              <a:cs typeface="Courier New"/>
            </a:endParaRPr>
          </a:p>
          <a:p>
            <a:pPr marL="12700">
              <a:lnSpc>
                <a:spcPts val="840"/>
              </a:lnSpc>
            </a:pPr>
            <a:r>
              <a:rPr sz="700" b="1" spc="15" dirty="0">
                <a:solidFill>
                  <a:srgbClr val="0073FF"/>
                </a:solidFill>
                <a:latin typeface="Courier New"/>
                <a:cs typeface="Courier New"/>
              </a:rPr>
              <a:t>18</a:t>
            </a:r>
            <a:endParaRPr sz="700">
              <a:latin typeface="Courier New"/>
              <a:cs typeface="Courier New"/>
            </a:endParaRPr>
          </a:p>
          <a:p>
            <a:pPr marL="12700">
              <a:lnSpc>
                <a:spcPts val="840"/>
              </a:lnSpc>
            </a:pPr>
            <a:r>
              <a:rPr sz="700" b="1" spc="15" dirty="0">
                <a:solidFill>
                  <a:srgbClr val="0073FF"/>
                </a:solidFill>
                <a:latin typeface="Courier New"/>
                <a:cs typeface="Courier New"/>
              </a:rPr>
              <a:t>19</a:t>
            </a:r>
            <a:endParaRPr sz="700">
              <a:latin typeface="Courier New"/>
              <a:cs typeface="Courier New"/>
            </a:endParaRPr>
          </a:p>
          <a:p>
            <a:pPr marL="12700">
              <a:lnSpc>
                <a:spcPts val="840"/>
              </a:lnSpc>
            </a:pPr>
            <a:r>
              <a:rPr sz="700" b="1" spc="15" dirty="0">
                <a:solidFill>
                  <a:srgbClr val="0073FF"/>
                </a:solidFill>
                <a:latin typeface="Courier New"/>
                <a:cs typeface="Courier New"/>
              </a:rPr>
              <a:t>20</a:t>
            </a:r>
            <a:endParaRPr sz="700">
              <a:latin typeface="Courier New"/>
              <a:cs typeface="Courier New"/>
            </a:endParaRPr>
          </a:p>
          <a:p>
            <a:pPr marL="12700">
              <a:lnSpc>
                <a:spcPts val="840"/>
              </a:lnSpc>
            </a:pPr>
            <a:r>
              <a:rPr sz="700" b="1" spc="15" dirty="0">
                <a:solidFill>
                  <a:srgbClr val="0073FF"/>
                </a:solidFill>
                <a:latin typeface="Courier New"/>
                <a:cs typeface="Courier New"/>
              </a:rPr>
              <a:t>21</a:t>
            </a:r>
            <a:endParaRPr sz="700">
              <a:latin typeface="Courier New"/>
              <a:cs typeface="Courier New"/>
            </a:endParaRPr>
          </a:p>
          <a:p>
            <a:pPr marL="12700">
              <a:lnSpc>
                <a:spcPts val="840"/>
              </a:lnSpc>
            </a:pPr>
            <a:r>
              <a:rPr sz="700" b="1" spc="15" dirty="0">
                <a:solidFill>
                  <a:srgbClr val="0073FF"/>
                </a:solidFill>
                <a:latin typeface="Courier New"/>
                <a:cs typeface="Courier New"/>
              </a:rPr>
              <a:t>22</a:t>
            </a:r>
            <a:endParaRPr sz="700">
              <a:latin typeface="Courier New"/>
              <a:cs typeface="Courier New"/>
            </a:endParaRPr>
          </a:p>
          <a:p>
            <a:pPr marL="12700">
              <a:lnSpc>
                <a:spcPts val="840"/>
              </a:lnSpc>
            </a:pPr>
            <a:r>
              <a:rPr sz="700" b="1" spc="15" dirty="0">
                <a:solidFill>
                  <a:srgbClr val="0073FF"/>
                </a:solidFill>
                <a:latin typeface="Courier New"/>
                <a:cs typeface="Courier New"/>
              </a:rPr>
              <a:t>23</a:t>
            </a:r>
            <a:endParaRPr sz="700">
              <a:latin typeface="Courier New"/>
              <a:cs typeface="Courier New"/>
            </a:endParaRPr>
          </a:p>
          <a:p>
            <a:pPr marL="12700">
              <a:lnSpc>
                <a:spcPts val="840"/>
              </a:lnSpc>
            </a:pPr>
            <a:r>
              <a:rPr sz="700" b="1" spc="15" dirty="0">
                <a:solidFill>
                  <a:srgbClr val="0073FF"/>
                </a:solidFill>
                <a:latin typeface="Courier New"/>
                <a:cs typeface="Courier New"/>
              </a:rPr>
              <a:t>24</a:t>
            </a:r>
            <a:endParaRPr sz="700">
              <a:latin typeface="Courier New"/>
              <a:cs typeface="Courier New"/>
            </a:endParaRPr>
          </a:p>
          <a:p>
            <a:pPr marL="12700">
              <a:lnSpc>
                <a:spcPts val="840"/>
              </a:lnSpc>
            </a:pPr>
            <a:r>
              <a:rPr sz="700" b="1" spc="15" dirty="0">
                <a:solidFill>
                  <a:srgbClr val="0073FF"/>
                </a:solidFill>
                <a:latin typeface="Courier New"/>
                <a:cs typeface="Courier New"/>
              </a:rPr>
              <a:t>25</a:t>
            </a:r>
            <a:endParaRPr sz="700">
              <a:latin typeface="Courier New"/>
              <a:cs typeface="Courier New"/>
            </a:endParaRPr>
          </a:p>
          <a:p>
            <a:pPr marL="12700">
              <a:lnSpc>
                <a:spcPts val="840"/>
              </a:lnSpc>
            </a:pPr>
            <a:r>
              <a:rPr sz="700" b="1" spc="15" dirty="0">
                <a:solidFill>
                  <a:srgbClr val="0073FF"/>
                </a:solidFill>
                <a:latin typeface="Courier New"/>
                <a:cs typeface="Courier New"/>
              </a:rPr>
              <a:t>26</a:t>
            </a:r>
            <a:endParaRPr sz="700">
              <a:latin typeface="Courier New"/>
              <a:cs typeface="Courier New"/>
            </a:endParaRPr>
          </a:p>
          <a:p>
            <a:pPr marL="12700">
              <a:lnSpc>
                <a:spcPts val="840"/>
              </a:lnSpc>
            </a:pPr>
            <a:r>
              <a:rPr sz="700" b="1" spc="15" dirty="0">
                <a:solidFill>
                  <a:srgbClr val="0073FF"/>
                </a:solidFill>
                <a:latin typeface="Courier New"/>
                <a:cs typeface="Courier New"/>
              </a:rPr>
              <a:t>27</a:t>
            </a:r>
            <a:endParaRPr sz="700">
              <a:latin typeface="Courier New"/>
              <a:cs typeface="Courier New"/>
            </a:endParaRPr>
          </a:p>
          <a:p>
            <a:pPr marL="12700">
              <a:lnSpc>
                <a:spcPts val="840"/>
              </a:lnSpc>
            </a:pPr>
            <a:r>
              <a:rPr sz="700" b="1" spc="15" dirty="0">
                <a:solidFill>
                  <a:srgbClr val="0073FF"/>
                </a:solidFill>
                <a:latin typeface="Courier New"/>
                <a:cs typeface="Courier New"/>
              </a:rPr>
              <a:t>28</a:t>
            </a:r>
            <a:endParaRPr sz="700">
              <a:latin typeface="Courier New"/>
              <a:cs typeface="Courier New"/>
            </a:endParaRPr>
          </a:p>
          <a:p>
            <a:pPr marL="12700">
              <a:lnSpc>
                <a:spcPts val="840"/>
              </a:lnSpc>
            </a:pPr>
            <a:r>
              <a:rPr sz="700" b="1" spc="15" dirty="0">
                <a:solidFill>
                  <a:srgbClr val="0073FF"/>
                </a:solidFill>
                <a:latin typeface="Courier New"/>
                <a:cs typeface="Courier New"/>
              </a:rPr>
              <a:t>29</a:t>
            </a:r>
            <a:endParaRPr sz="700">
              <a:latin typeface="Courier New"/>
              <a:cs typeface="Courier New"/>
            </a:endParaRPr>
          </a:p>
          <a:p>
            <a:pPr marL="12700">
              <a:lnSpc>
                <a:spcPts val="840"/>
              </a:lnSpc>
            </a:pPr>
            <a:r>
              <a:rPr sz="700" b="1" spc="15" dirty="0">
                <a:solidFill>
                  <a:srgbClr val="0073FF"/>
                </a:solidFill>
                <a:latin typeface="Courier New"/>
                <a:cs typeface="Courier New"/>
              </a:rPr>
              <a:t>30</a:t>
            </a:r>
            <a:endParaRPr sz="700">
              <a:latin typeface="Courier New"/>
              <a:cs typeface="Courier New"/>
            </a:endParaRPr>
          </a:p>
          <a:p>
            <a:pPr marL="12700">
              <a:lnSpc>
                <a:spcPts val="840"/>
              </a:lnSpc>
            </a:pPr>
            <a:r>
              <a:rPr sz="700" b="1" spc="15" dirty="0">
                <a:solidFill>
                  <a:srgbClr val="0073FF"/>
                </a:solidFill>
                <a:latin typeface="Courier New"/>
                <a:cs typeface="Courier New"/>
              </a:rPr>
              <a:t>31</a:t>
            </a:r>
            <a:endParaRPr sz="700">
              <a:latin typeface="Courier New"/>
              <a:cs typeface="Courier New"/>
            </a:endParaRPr>
          </a:p>
          <a:p>
            <a:pPr marL="12700">
              <a:lnSpc>
                <a:spcPts val="840"/>
              </a:lnSpc>
            </a:pPr>
            <a:r>
              <a:rPr sz="700" b="1" spc="15" dirty="0">
                <a:solidFill>
                  <a:srgbClr val="0073FF"/>
                </a:solidFill>
                <a:latin typeface="Courier New"/>
                <a:cs typeface="Courier New"/>
              </a:rPr>
              <a:t>32</a:t>
            </a:r>
            <a:endParaRPr sz="700">
              <a:latin typeface="Courier New"/>
              <a:cs typeface="Courier New"/>
            </a:endParaRPr>
          </a:p>
          <a:p>
            <a:pPr marL="12700">
              <a:lnSpc>
                <a:spcPts val="840"/>
              </a:lnSpc>
            </a:pPr>
            <a:r>
              <a:rPr sz="700" b="1" spc="15" dirty="0">
                <a:solidFill>
                  <a:srgbClr val="0073FF"/>
                </a:solidFill>
                <a:latin typeface="Courier New"/>
                <a:cs typeface="Courier New"/>
              </a:rPr>
              <a:t>33</a:t>
            </a:r>
            <a:r>
              <a:rPr sz="700" b="1" spc="350" dirty="0">
                <a:solidFill>
                  <a:srgbClr val="0073FF"/>
                </a:solidFill>
                <a:latin typeface="Courier New"/>
                <a:cs typeface="Courier New"/>
              </a:rPr>
              <a:t> </a:t>
            </a:r>
            <a:r>
              <a:rPr sz="700" spc="15" dirty="0">
                <a:latin typeface="Courier New"/>
                <a:cs typeface="Courier New"/>
              </a:rPr>
              <a:t>}</a:t>
            </a:r>
            <a:endParaRPr sz="700">
              <a:latin typeface="Courier New"/>
              <a:cs typeface="Courier New"/>
            </a:endParaRPr>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1066800"/>
            <a:ext cx="5567045" cy="943610"/>
          </a:xfrm>
          <a:custGeom>
            <a:avLst/>
            <a:gdLst/>
            <a:ahLst/>
            <a:cxnLst/>
            <a:rect l="l" t="t" r="r" b="b"/>
            <a:pathLst>
              <a:path w="5567045" h="943610">
                <a:moveTo>
                  <a:pt x="5566968" y="0"/>
                </a:moveTo>
                <a:lnTo>
                  <a:pt x="5566968" y="943042"/>
                </a:lnTo>
                <a:lnTo>
                  <a:pt x="0" y="943042"/>
                </a:lnTo>
                <a:lnTo>
                  <a:pt x="0" y="0"/>
                </a:lnTo>
              </a:path>
            </a:pathLst>
          </a:custGeom>
          <a:ln w="7091">
            <a:solidFill>
              <a:srgbClr val="CCCCCC"/>
            </a:solidFill>
          </a:ln>
        </p:spPr>
        <p:txBody>
          <a:bodyPr wrap="square" lIns="0" tIns="0" rIns="0" bIns="0" rtlCol="0"/>
          <a:lstStyle/>
          <a:p>
            <a:endParaRPr/>
          </a:p>
        </p:txBody>
      </p:sp>
      <p:sp>
        <p:nvSpPr>
          <p:cNvPr id="3" name="object 3"/>
          <p:cNvSpPr txBox="1"/>
          <p:nvPr/>
        </p:nvSpPr>
        <p:spPr>
          <a:xfrm>
            <a:off x="873813" y="1049428"/>
            <a:ext cx="542290" cy="912494"/>
          </a:xfrm>
          <a:prstGeom prst="rect">
            <a:avLst/>
          </a:prstGeom>
        </p:spPr>
        <p:txBody>
          <a:bodyPr vert="horz" wrap="square" lIns="0" tIns="1905" rIns="0" bIns="0" rtlCol="0">
            <a:spAutoFit/>
          </a:bodyPr>
          <a:lstStyle/>
          <a:p>
            <a:pPr marL="12700" marR="62230">
              <a:lnSpc>
                <a:spcPct val="98000"/>
              </a:lnSpc>
              <a:spcBef>
                <a:spcPts val="15"/>
              </a:spcBef>
            </a:pPr>
            <a:r>
              <a:rPr sz="750" dirty="0">
                <a:latin typeface="Courier" charset="0"/>
                <a:cs typeface="Courier" charset="0"/>
              </a:rPr>
              <a:t>Susannah  Larry  Eve  Sarah  Adam  Juliet</a:t>
            </a:r>
          </a:p>
          <a:p>
            <a:pPr marL="12700" marR="5080">
              <a:lnSpc>
                <a:spcPts val="890"/>
              </a:lnSpc>
              <a:spcBef>
                <a:spcPts val="30"/>
              </a:spcBef>
            </a:pPr>
            <a:r>
              <a:rPr sz="750" dirty="0">
                <a:latin typeface="Courier" charset="0"/>
                <a:cs typeface="Courier" charset="0"/>
              </a:rPr>
              <a:t>Katherine  Tony</a:t>
            </a:r>
          </a:p>
        </p:txBody>
      </p:sp>
      <p:sp>
        <p:nvSpPr>
          <p:cNvPr id="7" name="object 2"/>
          <p:cNvSpPr/>
          <p:nvPr/>
        </p:nvSpPr>
        <p:spPr>
          <a:xfrm>
            <a:off x="838200" y="656506"/>
            <a:ext cx="5567045" cy="417830"/>
          </a:xfrm>
          <a:custGeom>
            <a:avLst/>
            <a:gdLst/>
            <a:ahLst/>
            <a:cxnLst/>
            <a:rect l="l" t="t" r="r" b="b"/>
            <a:pathLst>
              <a:path w="5567045" h="417829">
                <a:moveTo>
                  <a:pt x="0" y="0"/>
                </a:moveTo>
                <a:lnTo>
                  <a:pt x="5566968" y="0"/>
                </a:lnTo>
                <a:lnTo>
                  <a:pt x="5566968" y="417607"/>
                </a:lnTo>
              </a:path>
            </a:pathLst>
          </a:custGeom>
          <a:ln w="7091">
            <a:solidFill>
              <a:srgbClr val="CCCCCC"/>
            </a:solidFill>
          </a:ln>
        </p:spPr>
        <p:txBody>
          <a:bodyPr wrap="square" lIns="0" tIns="0" rIns="0" bIns="0" rtlCol="0"/>
          <a:lstStyle/>
          <a:p>
            <a:endParaRPr/>
          </a:p>
        </p:txBody>
      </p:sp>
      <p:sp>
        <p:nvSpPr>
          <p:cNvPr id="8" name="object 3"/>
          <p:cNvSpPr/>
          <p:nvPr/>
        </p:nvSpPr>
        <p:spPr>
          <a:xfrm>
            <a:off x="838200" y="656506"/>
            <a:ext cx="0" cy="417830"/>
          </a:xfrm>
          <a:custGeom>
            <a:avLst/>
            <a:gdLst/>
            <a:ahLst/>
            <a:cxnLst/>
            <a:rect l="l" t="t" r="r" b="b"/>
            <a:pathLst>
              <a:path h="417829">
                <a:moveTo>
                  <a:pt x="0" y="417607"/>
                </a:moveTo>
                <a:lnTo>
                  <a:pt x="0" y="0"/>
                </a:lnTo>
              </a:path>
            </a:pathLst>
          </a:custGeom>
          <a:ln w="7091">
            <a:solidFill>
              <a:srgbClr val="CCCCCC"/>
            </a:solidFill>
          </a:ln>
        </p:spPr>
        <p:txBody>
          <a:bodyPr wrap="square" lIns="0" tIns="0" rIns="0" bIns="0" rtlCol="0"/>
          <a:lstStyle/>
          <a:p>
            <a:endParaRPr/>
          </a:p>
        </p:txBody>
      </p:sp>
      <p:sp>
        <p:nvSpPr>
          <p:cNvPr id="9" name="object 9"/>
          <p:cNvSpPr txBox="1"/>
          <p:nvPr/>
        </p:nvSpPr>
        <p:spPr>
          <a:xfrm>
            <a:off x="580837" y="402618"/>
            <a:ext cx="908050" cy="652780"/>
          </a:xfrm>
          <a:prstGeom prst="rect">
            <a:avLst/>
          </a:prstGeom>
        </p:spPr>
        <p:txBody>
          <a:bodyPr vert="horz" wrap="square" lIns="0" tIns="0" rIns="0" bIns="0" rtlCol="0">
            <a:spAutoFit/>
          </a:bodyPr>
          <a:lstStyle/>
          <a:p>
            <a:pPr marL="12700">
              <a:lnSpc>
                <a:spcPct val="100000"/>
              </a:lnSpc>
            </a:pPr>
            <a:r>
              <a:rPr sz="1050" b="1" spc="-5" dirty="0">
                <a:latin typeface="Arial"/>
                <a:cs typeface="Arial"/>
              </a:rPr>
              <a:t>Program</a:t>
            </a:r>
            <a:r>
              <a:rPr sz="1050" b="1" spc="-105" dirty="0">
                <a:latin typeface="Arial"/>
                <a:cs typeface="Arial"/>
              </a:rPr>
              <a:t> </a:t>
            </a:r>
            <a:r>
              <a:rPr sz="1050" b="1" spc="-5" dirty="0">
                <a:latin typeface="Arial"/>
                <a:cs typeface="Arial"/>
              </a:rPr>
              <a:t>Run:</a:t>
            </a:r>
            <a:endParaRPr sz="1050" dirty="0">
              <a:latin typeface="Arial"/>
              <a:cs typeface="Arial"/>
            </a:endParaRPr>
          </a:p>
          <a:p>
            <a:pPr>
              <a:lnSpc>
                <a:spcPct val="100000"/>
              </a:lnSpc>
              <a:spcBef>
                <a:spcPts val="13"/>
              </a:spcBef>
            </a:pPr>
            <a:endParaRPr sz="950" dirty="0">
              <a:latin typeface="Times New Roman"/>
              <a:cs typeface="Times New Roman"/>
            </a:endParaRPr>
          </a:p>
          <a:p>
            <a:pPr marL="305435" marR="306705">
              <a:lnSpc>
                <a:spcPct val="100000"/>
              </a:lnSpc>
            </a:pPr>
            <a:r>
              <a:rPr sz="750" dirty="0">
                <a:latin typeface="Courier" charset="0"/>
                <a:cs typeface="Courier" charset="0"/>
              </a:rPr>
              <a:t>Harry  Sue  Nina</a:t>
            </a: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16.19</a:t>
            </a:r>
          </a:p>
        </p:txBody>
      </p:sp>
      <p:sp>
        <p:nvSpPr>
          <p:cNvPr id="3" name="object 3"/>
          <p:cNvSpPr txBox="1"/>
          <p:nvPr/>
        </p:nvSpPr>
        <p:spPr>
          <a:xfrm>
            <a:off x="570483" y="682538"/>
            <a:ext cx="5931535" cy="679450"/>
          </a:xfrm>
          <a:prstGeom prst="rect">
            <a:avLst/>
          </a:prstGeom>
        </p:spPr>
        <p:txBody>
          <a:bodyPr vert="horz" wrap="square" lIns="0" tIns="0" rIns="0" bIns="0" rtlCol="0">
            <a:spAutoFit/>
          </a:bodyPr>
          <a:lstStyle/>
          <a:p>
            <a:pPr marL="12700">
              <a:lnSpc>
                <a:spcPct val="100000"/>
              </a:lnSpc>
            </a:pPr>
            <a:r>
              <a:rPr sz="1050" spc="-5" dirty="0">
                <a:latin typeface="Arial"/>
                <a:cs typeface="Arial"/>
              </a:rPr>
              <a:t>If a hash function returns 0 for all values, will the hash table work</a:t>
            </a:r>
            <a:r>
              <a:rPr sz="1050" spc="-15" dirty="0">
                <a:latin typeface="Arial"/>
                <a:cs typeface="Arial"/>
              </a:rPr>
              <a:t> </a:t>
            </a:r>
            <a:r>
              <a:rPr sz="1050" spc="-5" dirty="0">
                <a:latin typeface="Arial"/>
                <a:cs typeface="Arial"/>
              </a:rPr>
              <a:t>correctly?</a:t>
            </a:r>
            <a:endParaRPr sz="1050" dirty="0">
              <a:latin typeface="Arial"/>
              <a:cs typeface="Arial"/>
            </a:endParaRPr>
          </a:p>
          <a:p>
            <a:pPr marL="250825" marR="5080">
              <a:lnSpc>
                <a:spcPct val="115399"/>
              </a:lnSpc>
              <a:spcBef>
                <a:spcPts val="484"/>
              </a:spcBef>
            </a:pPr>
            <a:r>
              <a:rPr sz="1250" b="1" dirty="0">
                <a:latin typeface="Arial"/>
                <a:cs typeface="Arial"/>
              </a:rPr>
              <a:t>Answer: </a:t>
            </a:r>
            <a:r>
              <a:rPr sz="1250" dirty="0">
                <a:latin typeface="Arial"/>
                <a:cs typeface="Arial"/>
              </a:rPr>
              <a:t>Yes, the hash set will work correctly. All elements will be inserted into</a:t>
            </a:r>
            <a:r>
              <a:rPr sz="1250" spc="-105" dirty="0">
                <a:latin typeface="Arial"/>
                <a:cs typeface="Arial"/>
              </a:rPr>
              <a:t> </a:t>
            </a:r>
            <a:r>
              <a:rPr sz="1250" dirty="0">
                <a:latin typeface="Arial"/>
                <a:cs typeface="Arial"/>
              </a:rPr>
              <a:t>a  single</a:t>
            </a:r>
            <a:r>
              <a:rPr sz="1250" spc="-100" dirty="0">
                <a:latin typeface="Arial"/>
                <a:cs typeface="Arial"/>
              </a:rPr>
              <a:t> </a:t>
            </a:r>
            <a:r>
              <a:rPr sz="1250" dirty="0">
                <a:latin typeface="Arial"/>
                <a:cs typeface="Arial"/>
              </a:rPr>
              <a:t>bucket.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16.20</a:t>
            </a:r>
          </a:p>
        </p:txBody>
      </p:sp>
      <p:sp>
        <p:nvSpPr>
          <p:cNvPr id="3" name="object 3"/>
          <p:cNvSpPr txBox="1"/>
          <p:nvPr/>
        </p:nvSpPr>
        <p:spPr>
          <a:xfrm>
            <a:off x="570483" y="681339"/>
            <a:ext cx="5826760" cy="679450"/>
          </a:xfrm>
          <a:prstGeom prst="rect">
            <a:avLst/>
          </a:prstGeom>
        </p:spPr>
        <p:txBody>
          <a:bodyPr vert="horz" wrap="square" lIns="0" tIns="0" rIns="0" bIns="0" rtlCol="0">
            <a:spAutoFit/>
          </a:bodyPr>
          <a:lstStyle/>
          <a:p>
            <a:pPr marL="12700">
              <a:lnSpc>
                <a:spcPct val="100000"/>
              </a:lnSpc>
            </a:pPr>
            <a:r>
              <a:rPr sz="1050" spc="-5" dirty="0">
                <a:latin typeface="Arial"/>
                <a:cs typeface="Arial"/>
              </a:rPr>
              <a:t>If a hash table has size 1, will it work</a:t>
            </a:r>
            <a:r>
              <a:rPr sz="1050" spc="-45" dirty="0">
                <a:latin typeface="Arial"/>
                <a:cs typeface="Arial"/>
              </a:rPr>
              <a:t> </a:t>
            </a:r>
            <a:r>
              <a:rPr sz="1050" spc="-5" dirty="0">
                <a:latin typeface="Arial"/>
                <a:cs typeface="Arial"/>
              </a:rPr>
              <a:t>correctly?</a:t>
            </a:r>
            <a:endParaRPr sz="1050" dirty="0">
              <a:latin typeface="Arial"/>
              <a:cs typeface="Arial"/>
            </a:endParaRPr>
          </a:p>
          <a:p>
            <a:pPr marL="250825" marR="5080">
              <a:lnSpc>
                <a:spcPct val="115399"/>
              </a:lnSpc>
              <a:spcBef>
                <a:spcPts val="484"/>
              </a:spcBef>
            </a:pPr>
            <a:r>
              <a:rPr sz="1250" b="1" dirty="0">
                <a:latin typeface="Arial"/>
                <a:cs typeface="Arial"/>
              </a:rPr>
              <a:t>Answer: </a:t>
            </a:r>
            <a:r>
              <a:rPr sz="1250" dirty="0">
                <a:latin typeface="Arial"/>
                <a:cs typeface="Arial"/>
              </a:rPr>
              <a:t>Yes, but there will be a single bucket containing all elements.</a:t>
            </a:r>
            <a:r>
              <a:rPr sz="1250" spc="-105" dirty="0">
                <a:latin typeface="Arial"/>
                <a:cs typeface="Arial"/>
              </a:rPr>
              <a:t> </a:t>
            </a:r>
            <a:r>
              <a:rPr sz="1250" dirty="0">
                <a:latin typeface="Arial"/>
                <a:cs typeface="Arial"/>
              </a:rPr>
              <a:t>Finding,  adding, and removing elements is</a:t>
            </a:r>
            <a:r>
              <a:rPr sz="1250" spc="-90" dirty="0">
                <a:latin typeface="Arial"/>
                <a:cs typeface="Arial"/>
              </a:rPr>
              <a:t>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a:t>
            </a:r>
            <a:endParaRPr sz="1250" dirty="0">
              <a:latin typeface="Arial"/>
              <a:cs typeface="Aria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16.21</a:t>
            </a:r>
          </a:p>
        </p:txBody>
      </p:sp>
      <p:sp>
        <p:nvSpPr>
          <p:cNvPr id="3" name="object 3"/>
          <p:cNvSpPr txBox="1"/>
          <p:nvPr/>
        </p:nvSpPr>
        <p:spPr>
          <a:xfrm>
            <a:off x="570483" y="688523"/>
            <a:ext cx="6013450" cy="982980"/>
          </a:xfrm>
          <a:prstGeom prst="rect">
            <a:avLst/>
          </a:prstGeom>
        </p:spPr>
        <p:txBody>
          <a:bodyPr vert="horz" wrap="square" lIns="0" tIns="0" rIns="0" bIns="0" rtlCol="0">
            <a:spAutoFit/>
          </a:bodyPr>
          <a:lstStyle/>
          <a:p>
            <a:pPr marL="12700" marR="5080" algn="just">
              <a:lnSpc>
                <a:spcPts val="1230"/>
              </a:lnSpc>
            </a:pPr>
            <a:r>
              <a:rPr sz="1050" spc="-5" dirty="0">
                <a:latin typeface="Arial"/>
                <a:cs typeface="Arial"/>
              </a:rPr>
              <a:t>Suppose you have two hash tables, each with </a:t>
            </a:r>
            <a:r>
              <a:rPr sz="1050" i="1" spc="-5" dirty="0">
                <a:latin typeface="Arial"/>
                <a:cs typeface="Arial"/>
              </a:rPr>
              <a:t>n </a:t>
            </a:r>
            <a:r>
              <a:rPr sz="1050" spc="-5" dirty="0">
                <a:latin typeface="Arial"/>
                <a:cs typeface="Arial"/>
              </a:rPr>
              <a:t>elements. To find the elements that are in both tables,  you iterate over the first table, and for each element, check whether it is contained in the second table.  What is the big-Oh efficiency of this</a:t>
            </a:r>
            <a:r>
              <a:rPr sz="1050" spc="-50" dirty="0">
                <a:latin typeface="Arial"/>
                <a:cs typeface="Arial"/>
              </a:rPr>
              <a:t> </a:t>
            </a:r>
            <a:r>
              <a:rPr sz="1050" spc="-5" dirty="0">
                <a:latin typeface="Arial"/>
                <a:cs typeface="Arial"/>
              </a:rPr>
              <a:t>algorithm?</a:t>
            </a:r>
            <a:endParaRPr sz="1050" dirty="0">
              <a:latin typeface="Arial"/>
              <a:cs typeface="Arial"/>
            </a:endParaRPr>
          </a:p>
          <a:p>
            <a:pPr marL="250825" marR="192405">
              <a:lnSpc>
                <a:spcPct val="115399"/>
              </a:lnSpc>
              <a:spcBef>
                <a:spcPts val="450"/>
              </a:spcBef>
            </a:pPr>
            <a:r>
              <a:rPr sz="1250" b="1" dirty="0">
                <a:latin typeface="Arial"/>
                <a:cs typeface="Arial"/>
              </a:rPr>
              <a:t>Answer: </a:t>
            </a:r>
            <a:r>
              <a:rPr sz="1250" dirty="0">
                <a:latin typeface="Arial"/>
                <a:cs typeface="Arial"/>
              </a:rPr>
              <a:t>The iteration takes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 </a:t>
            </a:r>
            <a:r>
              <a:rPr sz="1250" dirty="0">
                <a:latin typeface="Arial"/>
                <a:cs typeface="Arial"/>
              </a:rPr>
              <a:t>steps. Each step makes an </a:t>
            </a:r>
            <a:r>
              <a:rPr sz="1250" i="1" dirty="0">
                <a:latin typeface="Arial"/>
                <a:cs typeface="Arial"/>
              </a:rPr>
              <a:t>O</a:t>
            </a:r>
            <a:r>
              <a:rPr sz="1250" dirty="0">
                <a:latin typeface="Arial"/>
                <a:cs typeface="Arial"/>
              </a:rPr>
              <a:t>(1)</a:t>
            </a:r>
            <a:r>
              <a:rPr sz="1250" spc="-90" dirty="0">
                <a:latin typeface="Arial"/>
                <a:cs typeface="Arial"/>
              </a:rPr>
              <a:t> </a:t>
            </a:r>
            <a:r>
              <a:rPr sz="1250" dirty="0">
                <a:latin typeface="Arial"/>
                <a:cs typeface="Arial"/>
              </a:rPr>
              <a:t>containment  check. Therefore, the total cost is</a:t>
            </a:r>
            <a:r>
              <a:rPr sz="1250" spc="-90" dirty="0">
                <a:latin typeface="Arial"/>
                <a:cs typeface="Arial"/>
              </a:rPr>
              <a:t> </a:t>
            </a:r>
            <a:r>
              <a:rPr sz="1250" i="1" spc="-5" dirty="0">
                <a:latin typeface="Arial"/>
                <a:cs typeface="Arial"/>
              </a:rPr>
              <a:t>O</a:t>
            </a:r>
            <a:r>
              <a:rPr sz="1250" spc="-5" dirty="0">
                <a:latin typeface="Arial"/>
                <a:cs typeface="Arial"/>
              </a:rPr>
              <a:t>(</a:t>
            </a:r>
            <a:r>
              <a:rPr sz="1250" i="1" spc="-5" dirty="0">
                <a:latin typeface="Arial"/>
                <a:cs typeface="Arial"/>
              </a:rPr>
              <a:t>n</a:t>
            </a:r>
            <a:r>
              <a:rPr sz="1250" spc="-5" dirty="0">
                <a:latin typeface="Arial"/>
                <a:cs typeface="Arial"/>
              </a:rPr>
              <a:t>).</a:t>
            </a:r>
            <a:endParaRPr sz="1250" dirty="0">
              <a:latin typeface="Arial"/>
              <a:cs typeface="Aria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16.22</a:t>
            </a:r>
          </a:p>
        </p:txBody>
      </p:sp>
      <p:sp>
        <p:nvSpPr>
          <p:cNvPr id="3" name="object 3"/>
          <p:cNvSpPr txBox="1"/>
          <p:nvPr/>
        </p:nvSpPr>
        <p:spPr>
          <a:xfrm>
            <a:off x="570483" y="678941"/>
            <a:ext cx="5525770" cy="679450"/>
          </a:xfrm>
          <a:prstGeom prst="rect">
            <a:avLst/>
          </a:prstGeom>
        </p:spPr>
        <p:txBody>
          <a:bodyPr vert="horz" wrap="square" lIns="0" tIns="0" rIns="0" bIns="0" rtlCol="0">
            <a:spAutoFit/>
          </a:bodyPr>
          <a:lstStyle/>
          <a:p>
            <a:pPr marL="12700">
              <a:lnSpc>
                <a:spcPct val="100000"/>
              </a:lnSpc>
            </a:pPr>
            <a:r>
              <a:rPr sz="1050" spc="-5" dirty="0">
                <a:latin typeface="Arial"/>
                <a:cs typeface="Arial"/>
              </a:rPr>
              <a:t>In which order does the iterator visit the elements of the hash</a:t>
            </a:r>
            <a:r>
              <a:rPr sz="1050" spc="-30" dirty="0">
                <a:latin typeface="Arial"/>
                <a:cs typeface="Arial"/>
              </a:rPr>
              <a:t> </a:t>
            </a:r>
            <a:r>
              <a:rPr sz="1050" spc="-5" dirty="0">
                <a:latin typeface="Arial"/>
                <a:cs typeface="Arial"/>
              </a:rPr>
              <a:t>table?</a:t>
            </a:r>
            <a:endParaRPr sz="1050" dirty="0">
              <a:latin typeface="Arial"/>
              <a:cs typeface="Arial"/>
            </a:endParaRPr>
          </a:p>
          <a:p>
            <a:pPr marL="250825" marR="5080">
              <a:lnSpc>
                <a:spcPct val="115399"/>
              </a:lnSpc>
              <a:spcBef>
                <a:spcPts val="484"/>
              </a:spcBef>
            </a:pPr>
            <a:r>
              <a:rPr sz="1250" b="1" dirty="0">
                <a:latin typeface="Arial"/>
                <a:cs typeface="Arial"/>
              </a:rPr>
              <a:t>Answer: </a:t>
            </a:r>
            <a:r>
              <a:rPr sz="1250" dirty="0">
                <a:latin typeface="Arial"/>
                <a:cs typeface="Arial"/>
              </a:rPr>
              <a:t>Elements are visited by increasing (compressed) hash code.</a:t>
            </a:r>
            <a:r>
              <a:rPr sz="1250" spc="-105" dirty="0">
                <a:latin typeface="Arial"/>
                <a:cs typeface="Arial"/>
              </a:rPr>
              <a:t> </a:t>
            </a:r>
            <a:r>
              <a:rPr sz="1250" dirty="0">
                <a:latin typeface="Arial"/>
                <a:cs typeface="Arial"/>
              </a:rPr>
              <a:t>This  ordering will appear random to users of the hash</a:t>
            </a:r>
            <a:r>
              <a:rPr sz="1250" spc="-100" dirty="0">
                <a:latin typeface="Arial"/>
                <a:cs typeface="Arial"/>
              </a:rPr>
              <a:t> </a:t>
            </a:r>
            <a:r>
              <a:rPr sz="1250" dirty="0">
                <a:latin typeface="Arial"/>
                <a:cs typeface="Arial"/>
              </a:rPr>
              <a:t>table.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16.23</a:t>
            </a:r>
          </a:p>
        </p:txBody>
      </p:sp>
      <p:sp>
        <p:nvSpPr>
          <p:cNvPr id="3" name="object 3"/>
          <p:cNvSpPr txBox="1"/>
          <p:nvPr/>
        </p:nvSpPr>
        <p:spPr>
          <a:xfrm>
            <a:off x="570483" y="693216"/>
            <a:ext cx="5693410" cy="826769"/>
          </a:xfrm>
          <a:prstGeom prst="rect">
            <a:avLst/>
          </a:prstGeom>
        </p:spPr>
        <p:txBody>
          <a:bodyPr vert="horz" wrap="square" lIns="0" tIns="0" rIns="0" bIns="0" rtlCol="0">
            <a:spAutoFit/>
          </a:bodyPr>
          <a:lstStyle/>
          <a:p>
            <a:pPr marL="12700" marR="5080">
              <a:lnSpc>
                <a:spcPts val="1230"/>
              </a:lnSpc>
            </a:pPr>
            <a:r>
              <a:rPr sz="1050" spc="-5" dirty="0">
                <a:latin typeface="Arial"/>
                <a:cs typeface="Arial"/>
              </a:rPr>
              <a:t>What</a:t>
            </a:r>
            <a:r>
              <a:rPr sz="1050" spc="-10" dirty="0">
                <a:latin typeface="Arial"/>
                <a:cs typeface="Arial"/>
              </a:rPr>
              <a:t> </a:t>
            </a:r>
            <a:r>
              <a:rPr sz="1050" spc="-5" dirty="0">
                <a:latin typeface="Arial"/>
                <a:cs typeface="Arial"/>
              </a:rPr>
              <a:t>does</a:t>
            </a:r>
            <a:r>
              <a:rPr sz="1050" spc="-10" dirty="0">
                <a:latin typeface="Arial"/>
                <a:cs typeface="Arial"/>
              </a:rPr>
              <a:t> </a:t>
            </a:r>
            <a:r>
              <a:rPr sz="1050" spc="-5" dirty="0">
                <a:latin typeface="Arial"/>
                <a:cs typeface="Arial"/>
              </a:rPr>
              <a:t>the</a:t>
            </a:r>
            <a:r>
              <a:rPr sz="1050" spc="-10" dirty="0">
                <a:latin typeface="Arial"/>
                <a:cs typeface="Arial"/>
              </a:rPr>
              <a:t> </a:t>
            </a:r>
            <a:r>
              <a:rPr sz="1050" spc="-5" dirty="0">
                <a:latin typeface="Courier" charset="0"/>
                <a:cs typeface="Courier" charset="0"/>
              </a:rPr>
              <a:t>hasNext</a:t>
            </a:r>
            <a:r>
              <a:rPr sz="1050" spc="-350" dirty="0">
                <a:latin typeface="Courier" charset="0"/>
                <a:cs typeface="Courier" charset="0"/>
              </a:rPr>
              <a:t> </a:t>
            </a:r>
            <a:r>
              <a:rPr sz="1050" spc="-5" dirty="0">
                <a:latin typeface="Arial"/>
                <a:cs typeface="Arial"/>
              </a:rPr>
              <a:t>method</a:t>
            </a:r>
            <a:r>
              <a:rPr sz="1050" spc="-10" dirty="0">
                <a:latin typeface="Arial"/>
                <a:cs typeface="Arial"/>
              </a:rPr>
              <a:t> </a:t>
            </a:r>
            <a:r>
              <a:rPr sz="1050" spc="-5" dirty="0">
                <a:latin typeface="Arial"/>
                <a:cs typeface="Arial"/>
              </a:rPr>
              <a:t>of</a:t>
            </a:r>
            <a:r>
              <a:rPr sz="1050" spc="-10" dirty="0">
                <a:latin typeface="Arial"/>
                <a:cs typeface="Arial"/>
              </a:rPr>
              <a:t> </a:t>
            </a:r>
            <a:r>
              <a:rPr sz="1050" spc="-5" dirty="0">
                <a:latin typeface="Arial"/>
                <a:cs typeface="Arial"/>
              </a:rPr>
              <a:t>the</a:t>
            </a:r>
            <a:r>
              <a:rPr sz="1050" spc="-10" dirty="0">
                <a:latin typeface="Arial"/>
                <a:cs typeface="Arial"/>
              </a:rPr>
              <a:t> </a:t>
            </a:r>
            <a:r>
              <a:rPr sz="1050" spc="-5" dirty="0">
                <a:latin typeface="Courier" charset="0"/>
                <a:cs typeface="Courier" charset="0"/>
              </a:rPr>
              <a:t>HashSetIterator</a:t>
            </a:r>
            <a:r>
              <a:rPr sz="1050" spc="-350" dirty="0">
                <a:latin typeface="Courier" charset="0"/>
                <a:cs typeface="Courier" charset="0"/>
              </a:rPr>
              <a:t> </a:t>
            </a:r>
            <a:r>
              <a:rPr sz="1050" spc="-5" dirty="0">
                <a:latin typeface="Arial"/>
                <a:cs typeface="Arial"/>
              </a:rPr>
              <a:t>do</a:t>
            </a:r>
            <a:r>
              <a:rPr sz="1050" spc="-10" dirty="0">
                <a:latin typeface="Arial"/>
                <a:cs typeface="Arial"/>
              </a:rPr>
              <a:t> </a:t>
            </a:r>
            <a:r>
              <a:rPr sz="1050" spc="-5" dirty="0">
                <a:latin typeface="Arial"/>
                <a:cs typeface="Arial"/>
              </a:rPr>
              <a:t>when</a:t>
            </a:r>
            <a:r>
              <a:rPr sz="1050" spc="-10" dirty="0">
                <a:latin typeface="Arial"/>
                <a:cs typeface="Arial"/>
              </a:rPr>
              <a:t> </a:t>
            </a:r>
            <a:r>
              <a:rPr sz="1050" spc="-5" dirty="0">
                <a:latin typeface="Arial"/>
                <a:cs typeface="Arial"/>
              </a:rPr>
              <a:t>it</a:t>
            </a:r>
            <a:r>
              <a:rPr sz="1050" spc="-10" dirty="0">
                <a:latin typeface="Arial"/>
                <a:cs typeface="Arial"/>
              </a:rPr>
              <a:t> </a:t>
            </a:r>
            <a:r>
              <a:rPr sz="1050" spc="-5" dirty="0">
                <a:latin typeface="Arial"/>
                <a:cs typeface="Arial"/>
              </a:rPr>
              <a:t>has</a:t>
            </a:r>
            <a:r>
              <a:rPr sz="1050" spc="-10" dirty="0">
                <a:latin typeface="Arial"/>
                <a:cs typeface="Arial"/>
              </a:rPr>
              <a:t> </a:t>
            </a:r>
            <a:r>
              <a:rPr sz="1050" spc="-5" dirty="0">
                <a:latin typeface="Arial"/>
                <a:cs typeface="Arial"/>
              </a:rPr>
              <a:t>reached</a:t>
            </a:r>
            <a:r>
              <a:rPr sz="1050" spc="-10" dirty="0">
                <a:latin typeface="Arial"/>
                <a:cs typeface="Arial"/>
              </a:rPr>
              <a:t> </a:t>
            </a:r>
            <a:r>
              <a:rPr sz="1050" spc="-5" dirty="0">
                <a:latin typeface="Arial"/>
                <a:cs typeface="Arial"/>
              </a:rPr>
              <a:t>the</a:t>
            </a:r>
            <a:r>
              <a:rPr sz="1050" spc="-10" dirty="0">
                <a:latin typeface="Arial"/>
                <a:cs typeface="Arial"/>
              </a:rPr>
              <a:t> </a:t>
            </a:r>
            <a:r>
              <a:rPr sz="1050" spc="-5" dirty="0">
                <a:latin typeface="Arial"/>
                <a:cs typeface="Arial"/>
              </a:rPr>
              <a:t>end</a:t>
            </a:r>
            <a:r>
              <a:rPr sz="1050" spc="-10" dirty="0">
                <a:latin typeface="Arial"/>
                <a:cs typeface="Arial"/>
              </a:rPr>
              <a:t> </a:t>
            </a:r>
            <a:r>
              <a:rPr sz="1050" spc="-5" dirty="0">
                <a:latin typeface="Arial"/>
                <a:cs typeface="Arial"/>
              </a:rPr>
              <a:t>of</a:t>
            </a:r>
            <a:r>
              <a:rPr sz="1050" spc="-10" dirty="0">
                <a:latin typeface="Arial"/>
                <a:cs typeface="Arial"/>
              </a:rPr>
              <a:t> </a:t>
            </a:r>
            <a:r>
              <a:rPr sz="1050" spc="-5" dirty="0">
                <a:latin typeface="Arial"/>
                <a:cs typeface="Arial"/>
              </a:rPr>
              <a:t>a  bucket?</a:t>
            </a:r>
            <a:endParaRPr sz="1050" dirty="0">
              <a:latin typeface="Arial"/>
              <a:cs typeface="Arial"/>
            </a:endParaRPr>
          </a:p>
          <a:p>
            <a:pPr marL="250825" marR="198120">
              <a:lnSpc>
                <a:spcPct val="115399"/>
              </a:lnSpc>
              <a:spcBef>
                <a:spcPts val="450"/>
              </a:spcBef>
            </a:pPr>
            <a:r>
              <a:rPr sz="1250" b="1" dirty="0">
                <a:latin typeface="Arial"/>
                <a:cs typeface="Arial"/>
              </a:rPr>
              <a:t>Answer: </a:t>
            </a:r>
            <a:r>
              <a:rPr sz="1250" dirty="0">
                <a:latin typeface="Arial"/>
                <a:cs typeface="Arial"/>
              </a:rPr>
              <a:t>It locates the next bucket in the bucket array and points to its</a:t>
            </a:r>
            <a:r>
              <a:rPr sz="1250" spc="-105" dirty="0">
                <a:latin typeface="Arial"/>
                <a:cs typeface="Arial"/>
              </a:rPr>
              <a:t> </a:t>
            </a:r>
            <a:r>
              <a:rPr sz="1250" dirty="0">
                <a:latin typeface="Arial"/>
                <a:cs typeface="Arial"/>
              </a:rPr>
              <a:t>first  element.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3183" y="580590"/>
            <a:ext cx="5581650" cy="0"/>
          </a:xfrm>
          <a:custGeom>
            <a:avLst/>
            <a:gdLst/>
            <a:ahLst/>
            <a:cxnLst/>
            <a:rect l="l" t="t" r="r" b="b"/>
            <a:pathLst>
              <a:path w="5581650">
                <a:moveTo>
                  <a:pt x="0" y="0"/>
                </a:moveTo>
                <a:lnTo>
                  <a:pt x="5581151" y="0"/>
                </a:lnTo>
              </a:path>
            </a:pathLst>
          </a:custGeom>
          <a:ln w="56733">
            <a:solidFill>
              <a:srgbClr val="FFDF6A"/>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5" dirty="0"/>
              <a:t>The </a:t>
            </a:r>
            <a:r>
              <a:rPr spc="60" dirty="0"/>
              <a:t>Iterator</a:t>
            </a:r>
            <a:r>
              <a:rPr spc="-105" dirty="0"/>
              <a:t> </a:t>
            </a:r>
            <a:r>
              <a:rPr spc="160" dirty="0"/>
              <a:t>Class</a:t>
            </a:r>
          </a:p>
        </p:txBody>
      </p:sp>
      <p:sp>
        <p:nvSpPr>
          <p:cNvPr id="4" name="object 4"/>
          <p:cNvSpPr/>
          <p:nvPr/>
        </p:nvSpPr>
        <p:spPr>
          <a:xfrm>
            <a:off x="682467" y="839437"/>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5" name="object 5"/>
          <p:cNvSpPr/>
          <p:nvPr/>
        </p:nvSpPr>
        <p:spPr>
          <a:xfrm>
            <a:off x="682467" y="1328763"/>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6" name="object 6"/>
          <p:cNvSpPr/>
          <p:nvPr/>
        </p:nvSpPr>
        <p:spPr>
          <a:xfrm>
            <a:off x="987409" y="1580517"/>
            <a:ext cx="35560" cy="35560"/>
          </a:xfrm>
          <a:custGeom>
            <a:avLst/>
            <a:gdLst/>
            <a:ahLst/>
            <a:cxnLst/>
            <a:rect l="l" t="t" r="r" b="b"/>
            <a:pathLst>
              <a:path w="35559" h="35559">
                <a:moveTo>
                  <a:pt x="29551" y="35458"/>
                </a:moveTo>
                <a:lnTo>
                  <a:pt x="5907" y="35458"/>
                </a:lnTo>
                <a:lnTo>
                  <a:pt x="0" y="29572"/>
                </a:lnTo>
                <a:lnTo>
                  <a:pt x="0" y="5886"/>
                </a:lnTo>
                <a:lnTo>
                  <a:pt x="5907" y="0"/>
                </a:lnTo>
                <a:lnTo>
                  <a:pt x="29551" y="0"/>
                </a:lnTo>
                <a:lnTo>
                  <a:pt x="35458" y="5886"/>
                </a:lnTo>
                <a:lnTo>
                  <a:pt x="35458" y="29572"/>
                </a:lnTo>
                <a:lnTo>
                  <a:pt x="29551" y="35458"/>
                </a:lnTo>
                <a:close/>
              </a:path>
            </a:pathLst>
          </a:custGeom>
          <a:solidFill>
            <a:srgbClr val="000000"/>
          </a:solidFill>
        </p:spPr>
        <p:txBody>
          <a:bodyPr wrap="square" lIns="0" tIns="0" rIns="0" bIns="0" rtlCol="0"/>
          <a:lstStyle/>
          <a:p>
            <a:endParaRPr/>
          </a:p>
        </p:txBody>
      </p:sp>
      <p:sp>
        <p:nvSpPr>
          <p:cNvPr id="7" name="object 7"/>
          <p:cNvSpPr/>
          <p:nvPr/>
        </p:nvSpPr>
        <p:spPr>
          <a:xfrm>
            <a:off x="987409" y="1786176"/>
            <a:ext cx="35560" cy="35560"/>
          </a:xfrm>
          <a:custGeom>
            <a:avLst/>
            <a:gdLst/>
            <a:ahLst/>
            <a:cxnLst/>
            <a:rect l="l" t="t" r="r" b="b"/>
            <a:pathLst>
              <a:path w="35559" h="35560">
                <a:moveTo>
                  <a:pt x="29551" y="35458"/>
                </a:moveTo>
                <a:lnTo>
                  <a:pt x="5907" y="35458"/>
                </a:lnTo>
                <a:lnTo>
                  <a:pt x="0" y="29572"/>
                </a:lnTo>
                <a:lnTo>
                  <a:pt x="0" y="5886"/>
                </a:lnTo>
                <a:lnTo>
                  <a:pt x="5907" y="0"/>
                </a:lnTo>
                <a:lnTo>
                  <a:pt x="29551" y="0"/>
                </a:lnTo>
                <a:lnTo>
                  <a:pt x="35458" y="5886"/>
                </a:lnTo>
                <a:lnTo>
                  <a:pt x="35458" y="29572"/>
                </a:lnTo>
                <a:lnTo>
                  <a:pt x="29551" y="35458"/>
                </a:lnTo>
                <a:close/>
              </a:path>
            </a:pathLst>
          </a:custGeom>
          <a:solidFill>
            <a:srgbClr val="000000"/>
          </a:solidFill>
        </p:spPr>
        <p:txBody>
          <a:bodyPr wrap="square" lIns="0" tIns="0" rIns="0" bIns="0" rtlCol="0"/>
          <a:lstStyle/>
          <a:p>
            <a:endParaRPr/>
          </a:p>
        </p:txBody>
      </p:sp>
      <p:sp>
        <p:nvSpPr>
          <p:cNvPr id="8" name="object 8"/>
          <p:cNvSpPr/>
          <p:nvPr/>
        </p:nvSpPr>
        <p:spPr>
          <a:xfrm>
            <a:off x="1221435" y="1984743"/>
            <a:ext cx="28575" cy="28575"/>
          </a:xfrm>
          <a:custGeom>
            <a:avLst/>
            <a:gdLst/>
            <a:ahLst/>
            <a:cxnLst/>
            <a:rect l="l" t="t" r="r" b="b"/>
            <a:pathLst>
              <a:path w="28575" h="28575">
                <a:moveTo>
                  <a:pt x="28366" y="14183"/>
                </a:moveTo>
                <a:lnTo>
                  <a:pt x="28366" y="23615"/>
                </a:lnTo>
                <a:lnTo>
                  <a:pt x="23636" y="28366"/>
                </a:lnTo>
                <a:lnTo>
                  <a:pt x="14183" y="28366"/>
                </a:lnTo>
                <a:lnTo>
                  <a:pt x="4730" y="28366"/>
                </a:lnTo>
                <a:lnTo>
                  <a:pt x="0" y="23615"/>
                </a:lnTo>
                <a:lnTo>
                  <a:pt x="0" y="14183"/>
                </a:lnTo>
                <a:lnTo>
                  <a:pt x="0" y="4751"/>
                </a:lnTo>
                <a:lnTo>
                  <a:pt x="4730" y="0"/>
                </a:lnTo>
                <a:lnTo>
                  <a:pt x="14183" y="0"/>
                </a:lnTo>
                <a:lnTo>
                  <a:pt x="23636" y="0"/>
                </a:lnTo>
                <a:lnTo>
                  <a:pt x="28366" y="4751"/>
                </a:lnTo>
                <a:lnTo>
                  <a:pt x="28366" y="14183"/>
                </a:lnTo>
                <a:close/>
              </a:path>
            </a:pathLst>
          </a:custGeom>
          <a:ln w="7091">
            <a:solidFill>
              <a:srgbClr val="000000"/>
            </a:solidFill>
          </a:ln>
        </p:spPr>
        <p:txBody>
          <a:bodyPr wrap="square" lIns="0" tIns="0" rIns="0" bIns="0" rtlCol="0"/>
          <a:lstStyle/>
          <a:p>
            <a:endParaRPr/>
          </a:p>
        </p:txBody>
      </p:sp>
      <p:sp>
        <p:nvSpPr>
          <p:cNvPr id="9" name="object 9"/>
          <p:cNvSpPr/>
          <p:nvPr/>
        </p:nvSpPr>
        <p:spPr>
          <a:xfrm>
            <a:off x="1221435" y="2147852"/>
            <a:ext cx="28575" cy="28575"/>
          </a:xfrm>
          <a:custGeom>
            <a:avLst/>
            <a:gdLst/>
            <a:ahLst/>
            <a:cxnLst/>
            <a:rect l="l" t="t" r="r" b="b"/>
            <a:pathLst>
              <a:path w="28575" h="28575">
                <a:moveTo>
                  <a:pt x="28366" y="14183"/>
                </a:moveTo>
                <a:lnTo>
                  <a:pt x="28366" y="23615"/>
                </a:lnTo>
                <a:lnTo>
                  <a:pt x="23636" y="28366"/>
                </a:lnTo>
                <a:lnTo>
                  <a:pt x="14183" y="28366"/>
                </a:lnTo>
                <a:lnTo>
                  <a:pt x="4730" y="28366"/>
                </a:lnTo>
                <a:lnTo>
                  <a:pt x="0" y="23615"/>
                </a:lnTo>
                <a:lnTo>
                  <a:pt x="0" y="14183"/>
                </a:lnTo>
                <a:lnTo>
                  <a:pt x="0" y="4751"/>
                </a:lnTo>
                <a:lnTo>
                  <a:pt x="4730" y="0"/>
                </a:lnTo>
                <a:lnTo>
                  <a:pt x="14183" y="0"/>
                </a:lnTo>
                <a:lnTo>
                  <a:pt x="23636" y="0"/>
                </a:lnTo>
                <a:lnTo>
                  <a:pt x="28366" y="4751"/>
                </a:lnTo>
                <a:lnTo>
                  <a:pt x="28366" y="14183"/>
                </a:lnTo>
                <a:close/>
              </a:path>
            </a:pathLst>
          </a:custGeom>
          <a:ln w="7091">
            <a:solidFill>
              <a:srgbClr val="000000"/>
            </a:solidFill>
          </a:ln>
        </p:spPr>
        <p:txBody>
          <a:bodyPr wrap="square" lIns="0" tIns="0" rIns="0" bIns="0" rtlCol="0"/>
          <a:lstStyle/>
          <a:p>
            <a:endParaRPr/>
          </a:p>
        </p:txBody>
      </p:sp>
      <p:sp>
        <p:nvSpPr>
          <p:cNvPr id="10" name="object 10"/>
          <p:cNvSpPr/>
          <p:nvPr/>
        </p:nvSpPr>
        <p:spPr>
          <a:xfrm>
            <a:off x="682467" y="2413790"/>
            <a:ext cx="50165" cy="0"/>
          </a:xfrm>
          <a:custGeom>
            <a:avLst/>
            <a:gdLst/>
            <a:ahLst/>
            <a:cxnLst/>
            <a:rect l="l" t="t" r="r" b="b"/>
            <a:pathLst>
              <a:path w="50165">
                <a:moveTo>
                  <a:pt x="0" y="0"/>
                </a:moveTo>
                <a:lnTo>
                  <a:pt x="49641" y="0"/>
                </a:lnTo>
              </a:path>
            </a:pathLst>
          </a:custGeom>
          <a:ln w="49641">
            <a:solidFill>
              <a:srgbClr val="000000"/>
            </a:solidFill>
          </a:ln>
        </p:spPr>
        <p:txBody>
          <a:bodyPr wrap="square" lIns="0" tIns="0" rIns="0" bIns="0" rtlCol="0"/>
          <a:lstStyle/>
          <a:p>
            <a:endParaRPr/>
          </a:p>
        </p:txBody>
      </p:sp>
      <p:sp>
        <p:nvSpPr>
          <p:cNvPr id="11" name="object 11"/>
          <p:cNvSpPr/>
          <p:nvPr/>
        </p:nvSpPr>
        <p:spPr>
          <a:xfrm>
            <a:off x="987409" y="2665544"/>
            <a:ext cx="35560" cy="35560"/>
          </a:xfrm>
          <a:custGeom>
            <a:avLst/>
            <a:gdLst/>
            <a:ahLst/>
            <a:cxnLst/>
            <a:rect l="l" t="t" r="r" b="b"/>
            <a:pathLst>
              <a:path w="35559" h="35560">
                <a:moveTo>
                  <a:pt x="29551" y="35458"/>
                </a:moveTo>
                <a:lnTo>
                  <a:pt x="5907" y="35458"/>
                </a:lnTo>
                <a:lnTo>
                  <a:pt x="0" y="29572"/>
                </a:lnTo>
                <a:lnTo>
                  <a:pt x="0" y="5886"/>
                </a:lnTo>
                <a:lnTo>
                  <a:pt x="5907" y="0"/>
                </a:lnTo>
                <a:lnTo>
                  <a:pt x="29551" y="0"/>
                </a:lnTo>
                <a:lnTo>
                  <a:pt x="35458" y="5886"/>
                </a:lnTo>
                <a:lnTo>
                  <a:pt x="35458" y="29572"/>
                </a:lnTo>
                <a:lnTo>
                  <a:pt x="29551" y="35458"/>
                </a:lnTo>
                <a:close/>
              </a:path>
            </a:pathLst>
          </a:custGeom>
          <a:solidFill>
            <a:srgbClr val="000000"/>
          </a:solidFill>
        </p:spPr>
        <p:txBody>
          <a:bodyPr wrap="square" lIns="0" tIns="0" rIns="0" bIns="0" rtlCol="0"/>
          <a:lstStyle/>
          <a:p>
            <a:endParaRPr/>
          </a:p>
        </p:txBody>
      </p:sp>
      <p:sp>
        <p:nvSpPr>
          <p:cNvPr id="12" name="object 12"/>
          <p:cNvSpPr/>
          <p:nvPr/>
        </p:nvSpPr>
        <p:spPr>
          <a:xfrm>
            <a:off x="987409" y="2864111"/>
            <a:ext cx="35560" cy="35560"/>
          </a:xfrm>
          <a:custGeom>
            <a:avLst/>
            <a:gdLst/>
            <a:ahLst/>
            <a:cxnLst/>
            <a:rect l="l" t="t" r="r" b="b"/>
            <a:pathLst>
              <a:path w="35559" h="35560">
                <a:moveTo>
                  <a:pt x="29551" y="35458"/>
                </a:moveTo>
                <a:lnTo>
                  <a:pt x="5907" y="35458"/>
                </a:lnTo>
                <a:lnTo>
                  <a:pt x="0" y="29572"/>
                </a:lnTo>
                <a:lnTo>
                  <a:pt x="0" y="5886"/>
                </a:lnTo>
                <a:lnTo>
                  <a:pt x="5907" y="0"/>
                </a:lnTo>
                <a:lnTo>
                  <a:pt x="29551" y="0"/>
                </a:lnTo>
                <a:lnTo>
                  <a:pt x="35458" y="5886"/>
                </a:lnTo>
                <a:lnTo>
                  <a:pt x="35458" y="29572"/>
                </a:lnTo>
                <a:lnTo>
                  <a:pt x="29551" y="35458"/>
                </a:lnTo>
                <a:close/>
              </a:path>
            </a:pathLst>
          </a:custGeom>
          <a:solidFill>
            <a:srgbClr val="000000"/>
          </a:solidFill>
        </p:spPr>
        <p:txBody>
          <a:bodyPr wrap="square" lIns="0" tIns="0" rIns="0" bIns="0" rtlCol="0"/>
          <a:lstStyle/>
          <a:p>
            <a:endParaRPr/>
          </a:p>
        </p:txBody>
      </p:sp>
      <p:sp>
        <p:nvSpPr>
          <p:cNvPr id="13" name="object 13"/>
          <p:cNvSpPr/>
          <p:nvPr/>
        </p:nvSpPr>
        <p:spPr>
          <a:xfrm>
            <a:off x="987409" y="3062678"/>
            <a:ext cx="35560" cy="35560"/>
          </a:xfrm>
          <a:custGeom>
            <a:avLst/>
            <a:gdLst/>
            <a:ahLst/>
            <a:cxnLst/>
            <a:rect l="l" t="t" r="r" b="b"/>
            <a:pathLst>
              <a:path w="35559" h="35560">
                <a:moveTo>
                  <a:pt x="29551" y="35458"/>
                </a:moveTo>
                <a:lnTo>
                  <a:pt x="5907" y="35458"/>
                </a:lnTo>
                <a:lnTo>
                  <a:pt x="0" y="29572"/>
                </a:lnTo>
                <a:lnTo>
                  <a:pt x="0" y="5886"/>
                </a:lnTo>
                <a:lnTo>
                  <a:pt x="5907" y="0"/>
                </a:lnTo>
                <a:lnTo>
                  <a:pt x="29551" y="0"/>
                </a:lnTo>
                <a:lnTo>
                  <a:pt x="35458" y="5886"/>
                </a:lnTo>
                <a:lnTo>
                  <a:pt x="35458" y="29572"/>
                </a:lnTo>
                <a:lnTo>
                  <a:pt x="29551" y="35458"/>
                </a:lnTo>
                <a:close/>
              </a:path>
            </a:pathLst>
          </a:custGeom>
          <a:solidFill>
            <a:srgbClr val="000000"/>
          </a:solidFill>
        </p:spPr>
        <p:txBody>
          <a:bodyPr wrap="square" lIns="0" tIns="0" rIns="0" bIns="0" rtlCol="0"/>
          <a:lstStyle/>
          <a:p>
            <a:endParaRPr/>
          </a:p>
        </p:txBody>
      </p:sp>
      <p:sp>
        <p:nvSpPr>
          <p:cNvPr id="14" name="object 14"/>
          <p:cNvSpPr txBox="1"/>
          <p:nvPr/>
        </p:nvSpPr>
        <p:spPr>
          <a:xfrm>
            <a:off x="808720" y="690399"/>
            <a:ext cx="5610225" cy="2463165"/>
          </a:xfrm>
          <a:prstGeom prst="rect">
            <a:avLst/>
          </a:prstGeom>
        </p:spPr>
        <p:txBody>
          <a:bodyPr vert="horz" wrap="square" lIns="0" tIns="0" rIns="0" bIns="0" rtlCol="0">
            <a:spAutoFit/>
          </a:bodyPr>
          <a:lstStyle/>
          <a:p>
            <a:pPr marL="12700" marR="545465">
              <a:lnSpc>
                <a:spcPct val="119100"/>
              </a:lnSpc>
            </a:pPr>
            <a:r>
              <a:rPr sz="1250" dirty="0">
                <a:latin typeface="Arial"/>
                <a:cs typeface="Arial"/>
              </a:rPr>
              <a:t>Our simplified </a:t>
            </a:r>
            <a:r>
              <a:rPr sz="1250" dirty="0">
                <a:latin typeface="Courier" charset="0"/>
                <a:cs typeface="Courier" charset="0"/>
              </a:rPr>
              <a:t>ListIterator</a:t>
            </a:r>
            <a:r>
              <a:rPr sz="1250" spc="-465" dirty="0">
                <a:latin typeface="Courier" charset="0"/>
                <a:cs typeface="Courier" charset="0"/>
              </a:rPr>
              <a:t> </a:t>
            </a:r>
            <a:r>
              <a:rPr sz="1250" dirty="0">
                <a:latin typeface="Arial"/>
                <a:cs typeface="Arial"/>
              </a:rPr>
              <a:t>interface has methods: </a:t>
            </a:r>
            <a:r>
              <a:rPr sz="1250" spc="-5" dirty="0">
                <a:latin typeface="Courier" charset="0"/>
                <a:cs typeface="Courier" charset="0"/>
              </a:rPr>
              <a:t>next</a:t>
            </a:r>
            <a:r>
              <a:rPr sz="1250" spc="-5" dirty="0">
                <a:latin typeface="Arial"/>
                <a:cs typeface="Arial"/>
              </a:rPr>
              <a:t>, </a:t>
            </a:r>
            <a:r>
              <a:rPr sz="1250" spc="-5" dirty="0">
                <a:latin typeface="Courier" charset="0"/>
                <a:cs typeface="Courier" charset="0"/>
              </a:rPr>
              <a:t>hasNext</a:t>
            </a:r>
            <a:r>
              <a:rPr sz="1250" spc="-5" dirty="0">
                <a:latin typeface="Arial"/>
                <a:cs typeface="Arial"/>
              </a:rPr>
              <a:t>,  </a:t>
            </a:r>
            <a:r>
              <a:rPr sz="1250" spc="-5" dirty="0">
                <a:latin typeface="Courier" charset="0"/>
                <a:cs typeface="Courier" charset="0"/>
              </a:rPr>
              <a:t>remove</a:t>
            </a:r>
            <a:r>
              <a:rPr sz="1250" spc="-5" dirty="0">
                <a:latin typeface="Arial"/>
                <a:cs typeface="Arial"/>
              </a:rPr>
              <a:t>, </a:t>
            </a:r>
            <a:r>
              <a:rPr sz="1250" spc="-5" dirty="0">
                <a:latin typeface="Courier" charset="0"/>
                <a:cs typeface="Courier" charset="0"/>
              </a:rPr>
              <a:t>add</a:t>
            </a:r>
            <a:r>
              <a:rPr sz="1250" spc="-5" dirty="0">
                <a:latin typeface="Arial"/>
                <a:cs typeface="Arial"/>
              </a:rPr>
              <a:t>, </a:t>
            </a:r>
            <a:r>
              <a:rPr sz="1250" dirty="0">
                <a:latin typeface="Arial"/>
                <a:cs typeface="Arial"/>
              </a:rPr>
              <a:t>and</a:t>
            </a:r>
            <a:r>
              <a:rPr sz="1250" spc="-40" dirty="0">
                <a:latin typeface="Arial"/>
                <a:cs typeface="Arial"/>
              </a:rPr>
              <a:t> </a:t>
            </a:r>
            <a:r>
              <a:rPr sz="1250" spc="-5" dirty="0">
                <a:latin typeface="Courier" charset="0"/>
                <a:cs typeface="Courier" charset="0"/>
              </a:rPr>
              <a:t>set</a:t>
            </a:r>
            <a:r>
              <a:rPr sz="1250" spc="-5" dirty="0">
                <a:latin typeface="Arial"/>
                <a:cs typeface="Arial"/>
              </a:rPr>
              <a:t>.</a:t>
            </a:r>
            <a:endParaRPr sz="1250" dirty="0">
              <a:latin typeface="Arial"/>
              <a:cs typeface="Arial"/>
            </a:endParaRPr>
          </a:p>
          <a:p>
            <a:pPr marL="12700">
              <a:lnSpc>
                <a:spcPct val="100000"/>
              </a:lnSpc>
              <a:spcBef>
                <a:spcPts val="565"/>
              </a:spcBef>
            </a:pPr>
            <a:r>
              <a:rPr sz="1250" dirty="0">
                <a:latin typeface="Arial"/>
                <a:cs typeface="Arial"/>
              </a:rPr>
              <a:t>Our </a:t>
            </a:r>
            <a:r>
              <a:rPr sz="1250" dirty="0">
                <a:latin typeface="Courier" charset="0"/>
                <a:cs typeface="Courier" charset="0"/>
              </a:rPr>
              <a:t>LinkedList</a:t>
            </a:r>
            <a:r>
              <a:rPr sz="1250" spc="-420" dirty="0">
                <a:latin typeface="Courier" charset="0"/>
                <a:cs typeface="Courier" charset="0"/>
              </a:rPr>
              <a:t> </a:t>
            </a:r>
            <a:r>
              <a:rPr sz="1250" dirty="0">
                <a:latin typeface="Arial"/>
                <a:cs typeface="Arial"/>
              </a:rPr>
              <a:t>class declares a private inner class </a:t>
            </a:r>
            <a:r>
              <a:rPr sz="1250" spc="-5" dirty="0">
                <a:latin typeface="Courier" charset="0"/>
                <a:cs typeface="Courier" charset="0"/>
              </a:rPr>
              <a:t>LinkedListIterator</a:t>
            </a:r>
            <a:r>
              <a:rPr sz="1250" spc="-5" dirty="0">
                <a:latin typeface="Arial"/>
                <a:cs typeface="Arial"/>
              </a:rPr>
              <a:t>.</a:t>
            </a:r>
            <a:endParaRPr sz="1250" dirty="0">
              <a:latin typeface="Arial"/>
              <a:cs typeface="Arial"/>
            </a:endParaRPr>
          </a:p>
          <a:p>
            <a:pPr marL="298450" marR="1136015">
              <a:lnSpc>
                <a:spcPct val="142000"/>
              </a:lnSpc>
              <a:spcBef>
                <a:spcPts val="330"/>
              </a:spcBef>
            </a:pPr>
            <a:r>
              <a:rPr sz="950" dirty="0">
                <a:latin typeface="Courier" charset="0"/>
                <a:cs typeface="Courier" charset="0"/>
              </a:rPr>
              <a:t>LinkedListIterator</a:t>
            </a:r>
            <a:r>
              <a:rPr sz="950" spc="-290" dirty="0">
                <a:latin typeface="Courier" charset="0"/>
                <a:cs typeface="Courier" charset="0"/>
              </a:rPr>
              <a:t> </a:t>
            </a:r>
            <a:r>
              <a:rPr sz="950" dirty="0">
                <a:latin typeface="Arial"/>
                <a:cs typeface="Arial"/>
              </a:rPr>
              <a:t>implements</a:t>
            </a:r>
            <a:r>
              <a:rPr sz="950" spc="20" dirty="0">
                <a:latin typeface="Arial"/>
                <a:cs typeface="Arial"/>
              </a:rPr>
              <a:t> </a:t>
            </a:r>
            <a:r>
              <a:rPr sz="950" dirty="0">
                <a:latin typeface="Arial"/>
                <a:cs typeface="Arial"/>
              </a:rPr>
              <a:t>our</a:t>
            </a:r>
            <a:r>
              <a:rPr sz="950" spc="20" dirty="0">
                <a:latin typeface="Arial"/>
                <a:cs typeface="Arial"/>
              </a:rPr>
              <a:t> </a:t>
            </a:r>
            <a:r>
              <a:rPr sz="950" dirty="0">
                <a:latin typeface="Arial"/>
                <a:cs typeface="Arial"/>
              </a:rPr>
              <a:t>simplified</a:t>
            </a:r>
            <a:r>
              <a:rPr sz="950" spc="20" dirty="0">
                <a:latin typeface="Arial"/>
                <a:cs typeface="Arial"/>
              </a:rPr>
              <a:t> </a:t>
            </a:r>
            <a:r>
              <a:rPr sz="950" dirty="0">
                <a:latin typeface="Courier" charset="0"/>
                <a:cs typeface="Courier" charset="0"/>
              </a:rPr>
              <a:t>ListIterator</a:t>
            </a:r>
            <a:r>
              <a:rPr sz="950" spc="-290" dirty="0">
                <a:latin typeface="Courier" charset="0"/>
                <a:cs typeface="Courier" charset="0"/>
              </a:rPr>
              <a:t> </a:t>
            </a:r>
            <a:r>
              <a:rPr sz="950" dirty="0">
                <a:latin typeface="Arial"/>
                <a:cs typeface="Arial"/>
              </a:rPr>
              <a:t>interface.  As an inner class </a:t>
            </a:r>
            <a:r>
              <a:rPr sz="950" dirty="0">
                <a:latin typeface="Courier" charset="0"/>
                <a:cs typeface="Courier" charset="0"/>
              </a:rPr>
              <a:t>LinkedListIterator</a:t>
            </a:r>
            <a:r>
              <a:rPr sz="950" spc="-260" dirty="0">
                <a:latin typeface="Courier" charset="0"/>
                <a:cs typeface="Courier" charset="0"/>
              </a:rPr>
              <a:t> </a:t>
            </a:r>
            <a:r>
              <a:rPr sz="950" dirty="0">
                <a:latin typeface="Arial"/>
                <a:cs typeface="Arial"/>
              </a:rPr>
              <a:t>has access to</a:t>
            </a:r>
          </a:p>
          <a:p>
            <a:pPr marL="516890">
              <a:lnSpc>
                <a:spcPct val="100000"/>
              </a:lnSpc>
              <a:spcBef>
                <a:spcPts val="615"/>
              </a:spcBef>
            </a:pPr>
            <a:r>
              <a:rPr sz="700" spc="15" dirty="0">
                <a:latin typeface="Arial"/>
                <a:cs typeface="Arial"/>
              </a:rPr>
              <a:t>The </a:t>
            </a:r>
            <a:r>
              <a:rPr sz="700" spc="10" dirty="0">
                <a:latin typeface="Arial"/>
                <a:cs typeface="Arial"/>
              </a:rPr>
              <a:t>instance variable</a:t>
            </a:r>
            <a:r>
              <a:rPr sz="700" spc="-15" dirty="0">
                <a:latin typeface="Arial"/>
                <a:cs typeface="Arial"/>
              </a:rPr>
              <a:t> </a:t>
            </a:r>
            <a:r>
              <a:rPr sz="700" spc="15" dirty="0">
                <a:latin typeface="Courier" charset="0"/>
                <a:cs typeface="Courier" charset="0"/>
              </a:rPr>
              <a:t>first</a:t>
            </a:r>
            <a:endParaRPr sz="700" dirty="0">
              <a:latin typeface="Courier" charset="0"/>
              <a:cs typeface="Courier" charset="0"/>
            </a:endParaRPr>
          </a:p>
          <a:p>
            <a:pPr marL="516890">
              <a:lnSpc>
                <a:spcPct val="100000"/>
              </a:lnSpc>
              <a:spcBef>
                <a:spcPts val="445"/>
              </a:spcBef>
            </a:pPr>
            <a:r>
              <a:rPr sz="700" spc="15" dirty="0">
                <a:latin typeface="Arial"/>
                <a:cs typeface="Arial"/>
              </a:rPr>
              <a:t>The </a:t>
            </a:r>
            <a:r>
              <a:rPr sz="700" spc="10" dirty="0">
                <a:latin typeface="Arial"/>
                <a:cs typeface="Arial"/>
              </a:rPr>
              <a:t>private </a:t>
            </a:r>
            <a:r>
              <a:rPr sz="700" spc="15" dirty="0">
                <a:latin typeface="Courier" charset="0"/>
                <a:cs typeface="Courier" charset="0"/>
              </a:rPr>
              <a:t>Node</a:t>
            </a:r>
            <a:r>
              <a:rPr sz="700" spc="-265" dirty="0">
                <a:latin typeface="Courier" charset="0"/>
                <a:cs typeface="Courier" charset="0"/>
              </a:rPr>
              <a:t> </a:t>
            </a:r>
            <a:r>
              <a:rPr sz="700" spc="10" dirty="0">
                <a:latin typeface="Arial"/>
                <a:cs typeface="Arial"/>
              </a:rPr>
              <a:t>class.</a:t>
            </a:r>
            <a:endParaRPr sz="700" dirty="0">
              <a:latin typeface="Arial"/>
              <a:cs typeface="Arial"/>
            </a:endParaRPr>
          </a:p>
          <a:p>
            <a:pPr>
              <a:lnSpc>
                <a:spcPct val="100000"/>
              </a:lnSpc>
              <a:spcBef>
                <a:spcPts val="41"/>
              </a:spcBef>
            </a:pPr>
            <a:endParaRPr sz="600" dirty="0">
              <a:latin typeface="Times New Roman"/>
              <a:cs typeface="Times New Roman"/>
            </a:endParaRPr>
          </a:p>
          <a:p>
            <a:pPr marL="12700">
              <a:lnSpc>
                <a:spcPct val="100000"/>
              </a:lnSpc>
            </a:pPr>
            <a:r>
              <a:rPr sz="1250" dirty="0">
                <a:latin typeface="Arial"/>
                <a:cs typeface="Arial"/>
              </a:rPr>
              <a:t>A list iterator object</a:t>
            </a:r>
            <a:r>
              <a:rPr sz="1250" spc="-105" dirty="0">
                <a:latin typeface="Arial"/>
                <a:cs typeface="Arial"/>
              </a:rPr>
              <a:t> </a:t>
            </a:r>
            <a:r>
              <a:rPr sz="1250" dirty="0">
                <a:latin typeface="Arial"/>
                <a:cs typeface="Arial"/>
              </a:rPr>
              <a:t>has:</a:t>
            </a:r>
          </a:p>
          <a:p>
            <a:pPr marL="298450">
              <a:lnSpc>
                <a:spcPct val="100000"/>
              </a:lnSpc>
              <a:spcBef>
                <a:spcPts val="810"/>
              </a:spcBef>
            </a:pPr>
            <a:r>
              <a:rPr sz="950" dirty="0">
                <a:latin typeface="Arial"/>
                <a:cs typeface="Arial"/>
              </a:rPr>
              <a:t>A reference to the the currently visited node,</a:t>
            </a:r>
            <a:r>
              <a:rPr sz="950" spc="45" dirty="0">
                <a:latin typeface="Arial"/>
                <a:cs typeface="Arial"/>
              </a:rPr>
              <a:t> </a:t>
            </a:r>
            <a:r>
              <a:rPr sz="950" dirty="0">
                <a:latin typeface="Courier" charset="0"/>
                <a:cs typeface="Courier" charset="0"/>
              </a:rPr>
              <a:t>position</a:t>
            </a:r>
          </a:p>
          <a:p>
            <a:pPr marL="298450">
              <a:lnSpc>
                <a:spcPct val="100000"/>
              </a:lnSpc>
              <a:spcBef>
                <a:spcPts val="420"/>
              </a:spcBef>
            </a:pPr>
            <a:r>
              <a:rPr sz="950" dirty="0">
                <a:latin typeface="Arial"/>
                <a:cs typeface="Arial"/>
              </a:rPr>
              <a:t>A reference to the last node before that,</a:t>
            </a:r>
            <a:r>
              <a:rPr sz="950" spc="30" dirty="0">
                <a:latin typeface="Arial"/>
                <a:cs typeface="Arial"/>
              </a:rPr>
              <a:t> </a:t>
            </a:r>
            <a:r>
              <a:rPr sz="950" dirty="0">
                <a:latin typeface="Courier" charset="0"/>
                <a:cs typeface="Courier" charset="0"/>
              </a:rPr>
              <a:t>previous</a:t>
            </a:r>
          </a:p>
          <a:p>
            <a:pPr marL="298450">
              <a:lnSpc>
                <a:spcPct val="100000"/>
              </a:lnSpc>
              <a:spcBef>
                <a:spcPts val="420"/>
              </a:spcBef>
            </a:pPr>
            <a:r>
              <a:rPr sz="950" dirty="0">
                <a:latin typeface="Arial"/>
                <a:cs typeface="Arial"/>
              </a:rPr>
              <a:t>A</a:t>
            </a:r>
            <a:r>
              <a:rPr sz="950" spc="5" dirty="0">
                <a:latin typeface="Arial"/>
                <a:cs typeface="Arial"/>
              </a:rPr>
              <a:t> </a:t>
            </a:r>
            <a:r>
              <a:rPr sz="950" dirty="0">
                <a:latin typeface="Courier" charset="0"/>
                <a:cs typeface="Courier" charset="0"/>
              </a:rPr>
              <a:t>isAfterNext</a:t>
            </a:r>
            <a:r>
              <a:rPr sz="950" spc="-305" dirty="0">
                <a:latin typeface="Courier" charset="0"/>
                <a:cs typeface="Courier" charset="0"/>
              </a:rPr>
              <a:t> </a:t>
            </a:r>
            <a:r>
              <a:rPr sz="950" dirty="0">
                <a:latin typeface="Arial"/>
                <a:cs typeface="Arial"/>
              </a:rPr>
              <a:t>flag</a:t>
            </a:r>
            <a:r>
              <a:rPr sz="950" spc="5" dirty="0">
                <a:latin typeface="Arial"/>
                <a:cs typeface="Arial"/>
              </a:rPr>
              <a:t> </a:t>
            </a:r>
            <a:r>
              <a:rPr sz="950" dirty="0">
                <a:latin typeface="Arial"/>
                <a:cs typeface="Arial"/>
              </a:rPr>
              <a:t>to</a:t>
            </a:r>
            <a:r>
              <a:rPr sz="950" spc="5" dirty="0">
                <a:latin typeface="Arial"/>
                <a:cs typeface="Arial"/>
              </a:rPr>
              <a:t> </a:t>
            </a:r>
            <a:r>
              <a:rPr sz="950" dirty="0">
                <a:latin typeface="Arial"/>
                <a:cs typeface="Arial"/>
              </a:rPr>
              <a:t>track</a:t>
            </a:r>
            <a:r>
              <a:rPr sz="950" spc="5" dirty="0">
                <a:latin typeface="Arial"/>
                <a:cs typeface="Arial"/>
              </a:rPr>
              <a:t> </a:t>
            </a:r>
            <a:r>
              <a:rPr sz="950" dirty="0">
                <a:latin typeface="Arial"/>
                <a:cs typeface="Arial"/>
              </a:rPr>
              <a:t>when</a:t>
            </a:r>
            <a:r>
              <a:rPr sz="950" spc="5" dirty="0">
                <a:latin typeface="Arial"/>
                <a:cs typeface="Arial"/>
              </a:rPr>
              <a:t> </a:t>
            </a:r>
            <a:r>
              <a:rPr sz="950" dirty="0">
                <a:latin typeface="Arial"/>
                <a:cs typeface="Arial"/>
              </a:rPr>
              <a:t>the</a:t>
            </a:r>
            <a:r>
              <a:rPr sz="950" spc="5" dirty="0">
                <a:latin typeface="Arial"/>
                <a:cs typeface="Arial"/>
              </a:rPr>
              <a:t> </a:t>
            </a:r>
            <a:r>
              <a:rPr sz="950" dirty="0">
                <a:latin typeface="Courier" charset="0"/>
                <a:cs typeface="Courier" charset="0"/>
              </a:rPr>
              <a:t>next</a:t>
            </a:r>
            <a:r>
              <a:rPr sz="950" spc="-305" dirty="0">
                <a:latin typeface="Courier" charset="0"/>
                <a:cs typeface="Courier" charset="0"/>
              </a:rPr>
              <a:t> </a:t>
            </a:r>
            <a:r>
              <a:rPr sz="950" dirty="0">
                <a:latin typeface="Arial"/>
                <a:cs typeface="Arial"/>
              </a:rPr>
              <a:t>method</a:t>
            </a:r>
            <a:r>
              <a:rPr sz="950" spc="5" dirty="0">
                <a:latin typeface="Arial"/>
                <a:cs typeface="Arial"/>
              </a:rPr>
              <a:t> </a:t>
            </a:r>
            <a:r>
              <a:rPr sz="950" dirty="0">
                <a:latin typeface="Arial"/>
                <a:cs typeface="Arial"/>
              </a:rPr>
              <a:t>has</a:t>
            </a:r>
            <a:r>
              <a:rPr sz="950" spc="5" dirty="0">
                <a:latin typeface="Arial"/>
                <a:cs typeface="Arial"/>
              </a:rPr>
              <a:t> </a:t>
            </a:r>
            <a:r>
              <a:rPr sz="950" dirty="0">
                <a:latin typeface="Arial"/>
                <a:cs typeface="Arial"/>
              </a:rPr>
              <a:t>been</a:t>
            </a:r>
            <a:r>
              <a:rPr sz="950" spc="5" dirty="0">
                <a:latin typeface="Arial"/>
                <a:cs typeface="Arial"/>
              </a:rPr>
              <a:t> </a:t>
            </a:r>
            <a:r>
              <a:rPr sz="950" dirty="0">
                <a:latin typeface="Arial"/>
                <a:cs typeface="Arial"/>
              </a:rPr>
              <a:t>called.</a:t>
            </a: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Self </a:t>
            </a:r>
            <a:r>
              <a:rPr spc="100" dirty="0"/>
              <a:t>Check</a:t>
            </a:r>
            <a:r>
              <a:rPr spc="-40" dirty="0"/>
              <a:t> </a:t>
            </a:r>
            <a:r>
              <a:rPr spc="35" dirty="0"/>
              <a:t>16.24</a:t>
            </a:r>
          </a:p>
        </p:txBody>
      </p:sp>
      <p:sp>
        <p:nvSpPr>
          <p:cNvPr id="3" name="object 3"/>
          <p:cNvSpPr txBox="1"/>
          <p:nvPr/>
        </p:nvSpPr>
        <p:spPr>
          <a:xfrm>
            <a:off x="570483" y="683635"/>
            <a:ext cx="5915025" cy="459740"/>
          </a:xfrm>
          <a:prstGeom prst="rect">
            <a:avLst/>
          </a:prstGeom>
        </p:spPr>
        <p:txBody>
          <a:bodyPr vert="horz" wrap="square" lIns="0" tIns="0" rIns="0" bIns="0" rtlCol="0">
            <a:spAutoFit/>
          </a:bodyPr>
          <a:lstStyle/>
          <a:p>
            <a:pPr marL="12700">
              <a:lnSpc>
                <a:spcPct val="100000"/>
              </a:lnSpc>
            </a:pPr>
            <a:r>
              <a:rPr sz="1050" spc="-10" dirty="0">
                <a:latin typeface="Arial"/>
                <a:cs typeface="Arial"/>
              </a:rPr>
              <a:t>Why </a:t>
            </a:r>
            <a:r>
              <a:rPr sz="1050" spc="-5" dirty="0">
                <a:latin typeface="Arial"/>
                <a:cs typeface="Arial"/>
              </a:rPr>
              <a:t>doesn’t the iterator have an </a:t>
            </a:r>
            <a:r>
              <a:rPr sz="1050" spc="-5" dirty="0">
                <a:latin typeface="Courier" charset="0"/>
                <a:cs typeface="Courier" charset="0"/>
              </a:rPr>
              <a:t>add</a:t>
            </a:r>
            <a:r>
              <a:rPr sz="1050" spc="-390" dirty="0">
                <a:latin typeface="Courier" charset="0"/>
                <a:cs typeface="Courier" charset="0"/>
              </a:rPr>
              <a:t> </a:t>
            </a:r>
            <a:r>
              <a:rPr sz="1050" spc="-5" dirty="0">
                <a:latin typeface="Arial"/>
                <a:cs typeface="Arial"/>
              </a:rPr>
              <a:t>method?</a:t>
            </a:r>
            <a:endParaRPr sz="1050" dirty="0">
              <a:latin typeface="Arial"/>
              <a:cs typeface="Arial"/>
            </a:endParaRPr>
          </a:p>
          <a:p>
            <a:pPr marL="250825">
              <a:lnSpc>
                <a:spcPct val="100000"/>
              </a:lnSpc>
              <a:spcBef>
                <a:spcPts val="715"/>
              </a:spcBef>
            </a:pPr>
            <a:r>
              <a:rPr sz="1250" b="1" dirty="0">
                <a:latin typeface="Arial"/>
                <a:cs typeface="Arial"/>
              </a:rPr>
              <a:t>Answer: </a:t>
            </a:r>
            <a:r>
              <a:rPr sz="1250" dirty="0">
                <a:latin typeface="Arial"/>
                <a:cs typeface="Arial"/>
              </a:rPr>
              <a:t>In a set, it doesn’t make sense to add an element at a specific</a:t>
            </a:r>
            <a:r>
              <a:rPr sz="1250" spc="-105" dirty="0">
                <a:latin typeface="Arial"/>
                <a:cs typeface="Arial"/>
              </a:rPr>
              <a:t> </a:t>
            </a:r>
            <a:r>
              <a:rPr sz="1250" dirty="0">
                <a:latin typeface="Arial"/>
                <a:cs typeface="Arial"/>
              </a:rPr>
              <a:t>position.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5174</Words>
  <Application>Microsoft Office PowerPoint</Application>
  <PresentationFormat>Custom</PresentationFormat>
  <Paragraphs>899</Paragraphs>
  <Slides>90</Slides>
  <Notes>0</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Chapter 16 – Basic Data Structures</vt:lpstr>
      <vt:lpstr>Chapter Goals</vt:lpstr>
      <vt:lpstr>Implementing Linked Lists - The Node Class</vt:lpstr>
      <vt:lpstr>Implementing Linked Lists - The Node Class</vt:lpstr>
      <vt:lpstr>Implementing Linked Lists - Adding and  Removing the First Element</vt:lpstr>
      <vt:lpstr>Implementing Linked Lists - Adding the First  Element</vt:lpstr>
      <vt:lpstr>Implementing Linked Lists - Removing the First  Element</vt:lpstr>
      <vt:lpstr>Implementing Linked Lists - Removing the First  Element</vt:lpstr>
      <vt:lpstr>The Iterator Class</vt:lpstr>
      <vt:lpstr>The Iterator Class</vt:lpstr>
      <vt:lpstr>Advancing an Iterator</vt:lpstr>
      <vt:lpstr>Advancing an Iterator</vt:lpstr>
      <vt:lpstr>Removing an Element</vt:lpstr>
      <vt:lpstr>Removing an Element</vt:lpstr>
      <vt:lpstr>Adding an Element</vt:lpstr>
      <vt:lpstr>Adding an Element</vt:lpstr>
      <vt:lpstr>Setting an Element to a Different Value</vt:lpstr>
      <vt:lpstr>Efficiency of Linked List Operations</vt:lpstr>
      <vt:lpstr>Efficiency of Linked List Operations</vt:lpstr>
      <vt:lpstr>Efficiency of Linked List Operations</vt:lpstr>
      <vt:lpstr>Efficiency of Linked List Operations</vt:lpstr>
      <vt:lpstr>Efficiency of Linked List Operations</vt:lpstr>
      <vt:lpstr>Efficiency of Linked List Operations</vt:lpstr>
      <vt:lpstr>Efficiency of Linked List Operations</vt:lpstr>
      <vt:lpstr>Efficiency of Linked List Operations</vt:lpstr>
      <vt:lpstr>Efficiency of Linked List Operations</vt:lpstr>
      <vt:lpstr>section_1/LinkedList.java</vt:lpstr>
      <vt:lpstr>section_1/ListIterator.java</vt:lpstr>
      <vt:lpstr>Self Check 16.1</vt:lpstr>
      <vt:lpstr>Self Check 16.2</vt:lpstr>
      <vt:lpstr>Self Check 16.3</vt:lpstr>
      <vt:lpstr>Self Check 16.4</vt:lpstr>
      <vt:lpstr>Self Check 16.5</vt:lpstr>
      <vt:lpstr>Self Check 16.6</vt:lpstr>
      <vt:lpstr>Self Check 16.7</vt:lpstr>
      <vt:lpstr>Static Classes</vt:lpstr>
      <vt:lpstr>Implementing Array Lists</vt:lpstr>
      <vt:lpstr>Implementing Array Lists</vt:lpstr>
      <vt:lpstr>Implementing Array Lists - Getting and Setting  Elements</vt:lpstr>
      <vt:lpstr>Implementing Array Lists - Getting and Setting  Elements</vt:lpstr>
      <vt:lpstr>Removing or Adding Elements</vt:lpstr>
      <vt:lpstr>Removing or Adding Elements</vt:lpstr>
      <vt:lpstr>Removing or Adding Elements</vt:lpstr>
      <vt:lpstr>Growing the Internal Array</vt:lpstr>
      <vt:lpstr>Growing the Internal Array</vt:lpstr>
      <vt:lpstr>Growing the Internal Array</vt:lpstr>
      <vt:lpstr>Growing the Internal Array</vt:lpstr>
      <vt:lpstr>Efficiency of Array List and Linked List  Operations</vt:lpstr>
      <vt:lpstr>Self Check 16.8</vt:lpstr>
      <vt:lpstr>Self Check 16.9</vt:lpstr>
      <vt:lpstr>Self Check 16.10</vt:lpstr>
      <vt:lpstr>Self Check 16.11</vt:lpstr>
      <vt:lpstr>Self Check 16.12</vt:lpstr>
      <vt:lpstr>Implementing Stacks and Queues</vt:lpstr>
      <vt:lpstr>Stacks as Linked Lists</vt:lpstr>
      <vt:lpstr>Stacks as Linked Lists</vt:lpstr>
      <vt:lpstr>section_3_1/LinkedListStack.java</vt:lpstr>
      <vt:lpstr>Stacks as Arrays</vt:lpstr>
      <vt:lpstr>Queues as Linked Lists</vt:lpstr>
      <vt:lpstr>Queues as Linked Lists</vt:lpstr>
      <vt:lpstr>Queues as Circular Arrays</vt:lpstr>
      <vt:lpstr>Queues as Circular Arrays</vt:lpstr>
      <vt:lpstr>Queues as Circular Arrays</vt:lpstr>
      <vt:lpstr>section_3_4/CircularArrayQueue.java</vt:lpstr>
      <vt:lpstr>Self Check 16.13</vt:lpstr>
      <vt:lpstr>Self Check 16.14</vt:lpstr>
      <vt:lpstr>Self Check 16.15</vt:lpstr>
      <vt:lpstr>Self Check 16.16</vt:lpstr>
      <vt:lpstr>Self Check 16.17</vt:lpstr>
      <vt:lpstr>Self Check 16.18</vt:lpstr>
      <vt:lpstr>Implementing a Hash Table</vt:lpstr>
      <vt:lpstr>Implementing a Hash Table</vt:lpstr>
      <vt:lpstr>Hash Tables</vt:lpstr>
      <vt:lpstr>Hash Tables - Realistic Implementation</vt:lpstr>
      <vt:lpstr>Hash Tables</vt:lpstr>
      <vt:lpstr>Implementing a Hash Table - Finding an Element</vt:lpstr>
      <vt:lpstr>Adding and Removing Elements</vt:lpstr>
      <vt:lpstr>Adding and Removing Elements</vt:lpstr>
      <vt:lpstr>Iterating over a Hash Table</vt:lpstr>
      <vt:lpstr>Iterating over a Hash Table</vt:lpstr>
      <vt:lpstr>Hash Table Efficiency</vt:lpstr>
      <vt:lpstr>section_4/HashSet.java</vt:lpstr>
      <vt:lpstr>section_4/HashSetDemo.java</vt:lpstr>
      <vt:lpstr>Slide 84</vt:lpstr>
      <vt:lpstr>Self Check 16.19</vt:lpstr>
      <vt:lpstr>Self Check 16.20</vt:lpstr>
      <vt:lpstr>Self Check 16.21</vt:lpstr>
      <vt:lpstr>Self Check 16.22</vt:lpstr>
      <vt:lpstr>Self Check 16.23</vt:lpstr>
      <vt:lpstr>Self Check 16.24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GDonini</dc:creator>
  <cp:lastModifiedBy>GD</cp:lastModifiedBy>
  <cp:revision>6</cp:revision>
  <dcterms:created xsi:type="dcterms:W3CDTF">2016-01-18T23:26:57Z</dcterms:created>
  <dcterms:modified xsi:type="dcterms:W3CDTF">2016-01-23T05:28:52Z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2016-01-18T00:00:00Z</vt:filetime>
  </property>
  <property fmtid="{D5CDD505-2E9C-101B-9397-08002B2CF9AE}" pid="3" name="Creator">
    <vt:lpwstr>Chromium</vt:lpwstr>
  </property>
  <property fmtid="{D5CDD505-2E9C-101B-9397-08002B2CF9AE}" pid="4" name="LastSaved">
    <vt:filetime>2016-01-18T00:00:00Z</vt:filetime>
  </property>
</Properties>
</file>