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5" r:id="rId47"/>
    <p:sldId id="307" r:id="rId48"/>
    <p:sldId id="308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8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8" r:id="rId75"/>
    <p:sldId id="339" r:id="rId76"/>
    <p:sldId id="340" r:id="rId77"/>
    <p:sldId id="342" r:id="rId78"/>
    <p:sldId id="343" r:id="rId79"/>
    <p:sldId id="344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78" d="100"/>
          <a:sy n="78" d="100"/>
        </p:scale>
        <p:origin x="-60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5364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6115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705" y="218137"/>
            <a:ext cx="6185788" cy="25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059" y="1414515"/>
            <a:ext cx="5717080" cy="1532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file:///\\localhost\Users\Mili\Downloads\BJ6_LectureSlides\ch07\code\section_3\LargestInArray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file:///\\localhost\Users\Mili\Downloads\BJ6_LectureSlides\ch07\code\section_6\Medal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Chapter</a:t>
            </a:r>
            <a:r>
              <a:rPr spc="15" dirty="0"/>
              <a:t> </a:t>
            </a:r>
            <a:r>
              <a:rPr spc="80" dirty="0"/>
              <a:t>7</a:t>
            </a:r>
            <a:r>
              <a:rPr spc="15" dirty="0"/>
              <a:t> </a:t>
            </a:r>
            <a:r>
              <a:rPr spc="210" dirty="0"/>
              <a:t>–</a:t>
            </a:r>
            <a:r>
              <a:rPr spc="15" dirty="0"/>
              <a:t> </a:t>
            </a:r>
            <a:r>
              <a:rPr spc="100" dirty="0"/>
              <a:t>Arrays</a:t>
            </a:r>
            <a:r>
              <a:rPr spc="15" dirty="0"/>
              <a:t> </a:t>
            </a:r>
            <a:r>
              <a:rPr spc="105" dirty="0"/>
              <a:t>and</a:t>
            </a:r>
            <a:r>
              <a:rPr spc="15" dirty="0"/>
              <a:t> </a:t>
            </a:r>
            <a:r>
              <a:rPr spc="80" dirty="0"/>
              <a:t>Array</a:t>
            </a:r>
            <a:r>
              <a:rPr spc="15" dirty="0"/>
              <a:t> </a:t>
            </a:r>
            <a:r>
              <a:rPr spc="105" dirty="0"/>
              <a:t>Lists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Array</a:t>
            </a:r>
            <a:r>
              <a:rPr spc="-40" dirty="0"/>
              <a:t> </a:t>
            </a:r>
            <a:r>
              <a:rPr spc="6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15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264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07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714446"/>
            <a:ext cx="5463540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reference specifies the location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Copying </a:t>
            </a:r>
            <a:r>
              <a:rPr sz="1200" spc="10" dirty="0">
                <a:latin typeface="Arial"/>
                <a:cs typeface="Arial"/>
              </a:rPr>
              <a:t>the reference yields </a:t>
            </a:r>
            <a:r>
              <a:rPr sz="1200" spc="15" dirty="0">
                <a:latin typeface="Arial"/>
                <a:cs typeface="Arial"/>
              </a:rPr>
              <a:t>a second </a:t>
            </a:r>
            <a:r>
              <a:rPr sz="1200" spc="10" dirty="0">
                <a:latin typeface="Arial"/>
                <a:cs typeface="Arial"/>
              </a:rPr>
              <a:t>reference to the </a:t>
            </a:r>
            <a:r>
              <a:rPr sz="1200" spc="15" dirty="0">
                <a:latin typeface="Arial"/>
                <a:cs typeface="Arial"/>
              </a:rPr>
              <a:t>same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When you copy an </a:t>
            </a:r>
            <a:r>
              <a:rPr sz="1200" spc="10" dirty="0">
                <a:latin typeface="Arial"/>
                <a:cs typeface="Arial"/>
              </a:rPr>
              <a:t>array variable into another, both variables refer to the </a:t>
            </a:r>
            <a:r>
              <a:rPr sz="1200" spc="15" dirty="0">
                <a:latin typeface="Arial"/>
                <a:cs typeface="Arial"/>
              </a:rPr>
              <a:t>same 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693516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scores = { 10, 9, 7, 4, 5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values = scores; // Copying array</a:t>
            </a:r>
            <a:r>
              <a:rPr sz="700" spc="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reference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1888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081763"/>
            <a:ext cx="39173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 modify </a:t>
            </a:r>
            <a:r>
              <a:rPr sz="1200" spc="10" dirty="0">
                <a:latin typeface="Arial"/>
                <a:cs typeface="Arial"/>
              </a:rPr>
              <a:t>the array through either of 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2335318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099435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scores[3] = 10;  System.out.println(values[3]); // Prints</a:t>
            </a:r>
            <a:r>
              <a:rPr sz="700" spc="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635" y="2719247"/>
            <a:ext cx="2197633" cy="1234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56" y="4076930"/>
            <a:ext cx="40989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2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Array Variables </a:t>
            </a:r>
            <a:r>
              <a:rPr sz="1200" spc="15" dirty="0">
                <a:latin typeface="Arial"/>
                <a:cs typeface="Arial"/>
              </a:rPr>
              <a:t>Referencing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Same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Using </a:t>
            </a:r>
            <a:r>
              <a:rPr spc="100" dirty="0"/>
              <a:t>Arrays </a:t>
            </a:r>
            <a:r>
              <a:rPr spc="65" dirty="0"/>
              <a:t>with</a:t>
            </a:r>
            <a:r>
              <a:rPr spc="-225" dirty="0"/>
              <a:t> </a:t>
            </a:r>
            <a:r>
              <a:rPr spc="12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119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233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45927"/>
            <a:ext cx="4046854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0" dirty="0">
                <a:latin typeface="Arial"/>
                <a:cs typeface="Arial"/>
              </a:rPr>
              <a:t>Arrays </a:t>
            </a:r>
            <a:r>
              <a:rPr sz="1200" spc="15" dirty="0">
                <a:latin typeface="Arial"/>
                <a:cs typeface="Arial"/>
              </a:rPr>
              <a:t>can </a:t>
            </a:r>
            <a:r>
              <a:rPr sz="1200" spc="10" dirty="0">
                <a:latin typeface="Arial"/>
                <a:cs typeface="Arial"/>
              </a:rPr>
              <a:t>occur </a:t>
            </a:r>
            <a:r>
              <a:rPr sz="1200" spc="15" dirty="0">
                <a:latin typeface="Arial"/>
                <a:cs typeface="Arial"/>
              </a:rPr>
              <a:t>as method arguments and </a:t>
            </a:r>
            <a:r>
              <a:rPr sz="1200" spc="10" dirty="0">
                <a:latin typeface="Arial"/>
                <a:cs typeface="Arial"/>
              </a:rPr>
              <a:t>return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values. 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as a method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argument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5812"/>
            <a:ext cx="5588000" cy="80470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void addScores(int[]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totalScore = totalScore +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2722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165172"/>
            <a:ext cx="133731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call this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42570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72110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scores = { 10, 9, 7, 10 };  fred.addScores(scores);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291403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2806974"/>
            <a:ext cx="250126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with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return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081" y="3067505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int[]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getScores()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076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19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002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5495"/>
            <a:ext cx="375602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0" dirty="0">
                <a:latin typeface="Arial"/>
                <a:cs typeface="Arial"/>
              </a:rPr>
              <a:t>Array length </a:t>
            </a:r>
            <a:r>
              <a:rPr sz="1200" spc="15" dirty="0">
                <a:latin typeface="Arial"/>
                <a:cs typeface="Arial"/>
              </a:rPr>
              <a:t>= maximum 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  Usually, array is partially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filled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0" dirty="0">
                <a:latin typeface="Arial"/>
                <a:cs typeface="Arial"/>
              </a:rPr>
              <a:t>Define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larger than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will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76520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final int LENGTH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 double[LENGTH];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97880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871743"/>
            <a:ext cx="5186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companion </a:t>
            </a:r>
            <a:r>
              <a:rPr sz="1200" spc="10" dirty="0">
                <a:latin typeface="Arial"/>
                <a:cs typeface="Arial"/>
              </a:rPr>
              <a:t>variable to </a:t>
            </a:r>
            <a:r>
              <a:rPr sz="1200" spc="15" dirty="0">
                <a:latin typeface="Arial"/>
                <a:cs typeface="Arial"/>
              </a:rPr>
              <a:t>keep </a:t>
            </a:r>
            <a:r>
              <a:rPr sz="1200" spc="10" dirty="0">
                <a:latin typeface="Arial"/>
                <a:cs typeface="Arial"/>
              </a:rPr>
              <a:t>track of current size: call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04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13404"/>
            <a:ext cx="149352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loop to </a:t>
            </a:r>
            <a:r>
              <a:rPr sz="1200" spc="5" dirty="0">
                <a:latin typeface="Arial"/>
                <a:cs typeface="Arial"/>
              </a:rPr>
              <a:t>fill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66960"/>
            <a:ext cx="5588000" cy="114941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int currentSize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 marR="349504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Scanner in = new Scanner(System.in);  while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(in.hasNextDouble())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304292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values[currentSize] = in.nextDouble();  currentSize++;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23552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83655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214682"/>
            <a:ext cx="556958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0" dirty="0">
                <a:latin typeface="Arial"/>
                <a:cs typeface="Arial"/>
              </a:rPr>
              <a:t>At the </a:t>
            </a:r>
            <a:r>
              <a:rPr sz="1200" spc="15" dirty="0">
                <a:latin typeface="Arial"/>
                <a:cs typeface="Arial"/>
              </a:rPr>
              <a:t>end </a:t>
            </a:r>
            <a:r>
              <a:rPr sz="1200" spc="10" dirty="0">
                <a:latin typeface="Arial"/>
                <a:cs typeface="Arial"/>
              </a:rPr>
              <a:t>of the loop,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contains the actual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 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10" dirty="0">
                <a:latin typeface="Arial"/>
                <a:cs typeface="Arial"/>
              </a:rPr>
              <a:t>Note: </a:t>
            </a:r>
            <a:r>
              <a:rPr sz="1200" spc="15" dirty="0">
                <a:latin typeface="Arial"/>
                <a:cs typeface="Arial"/>
              </a:rPr>
              <a:t>Stop </a:t>
            </a:r>
            <a:r>
              <a:rPr sz="1200" spc="10" dirty="0">
                <a:latin typeface="Arial"/>
                <a:cs typeface="Arial"/>
              </a:rPr>
              <a:t>accepting inputs </a:t>
            </a: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r>
              <a:rPr sz="1200" spc="-35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reaches </a:t>
            </a:r>
            <a:r>
              <a:rPr sz="1200" spc="10" dirty="0">
                <a:latin typeface="Arial"/>
                <a:cs typeface="Arial"/>
              </a:rPr>
              <a:t>the array length.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577429" y="709993"/>
            <a:ext cx="3725506" cy="177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853" y="2629025"/>
            <a:ext cx="178371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3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partially-filled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97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679201"/>
            <a:ext cx="535876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process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gathered </a:t>
            </a:r>
            <a:r>
              <a:rPr sz="1200" spc="10" dirty="0">
                <a:latin typeface="Arial"/>
                <a:cs typeface="Arial"/>
              </a:rPr>
              <a:t>array elements,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companion </a:t>
            </a:r>
            <a:r>
              <a:rPr sz="1200" spc="10" dirty="0">
                <a:latin typeface="Arial"/>
                <a:cs typeface="Arial"/>
              </a:rPr>
              <a:t>variable, not the  array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length: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182483"/>
            <a:ext cx="5588000" cy="48154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</a:t>
            </a:r>
            <a:r>
              <a:rPr sz="700" spc="20" dirty="0">
                <a:solidFill>
                  <a:srgbClr val="006BB8"/>
                </a:solidFill>
                <a:latin typeface="Courier" charset="0"/>
                <a:cs typeface="Courier" charset="0"/>
              </a:rPr>
              <a:t>currentSize</a:t>
            </a:r>
            <a:r>
              <a:rPr sz="700" spc="20" dirty="0">
                <a:latin typeface="Courier" charset="0"/>
                <a:cs typeface="Courier" charset="0"/>
              </a:rPr>
              <a:t>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45122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System.out.println(values[i]);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89404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786988"/>
            <a:ext cx="55841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With a </a:t>
            </a:r>
            <a:r>
              <a:rPr sz="1200" spc="10" dirty="0">
                <a:latin typeface="Arial"/>
                <a:cs typeface="Arial"/>
              </a:rPr>
              <a:t>partially filled array,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remember how many elements </a:t>
            </a:r>
            <a:r>
              <a:rPr sz="1200" spc="10" dirty="0">
                <a:latin typeface="Arial"/>
                <a:cs typeface="Arial"/>
              </a:rPr>
              <a:t>are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filled.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814635" y="2000656"/>
            <a:ext cx="2053440" cy="210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5906"/>
            <a:ext cx="386778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of integers containing the </a:t>
            </a:r>
            <a:r>
              <a:rPr sz="1000" spc="5" dirty="0">
                <a:latin typeface="Arial"/>
                <a:cs typeface="Arial"/>
              </a:rPr>
              <a:t>first five </a:t>
            </a:r>
            <a:r>
              <a:rPr sz="1000" spc="10" dirty="0">
                <a:latin typeface="Arial"/>
                <a:cs typeface="Arial"/>
              </a:rPr>
              <a:t>prime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numbers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96130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primes = { 2, 3, 5, 7, 11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2450"/>
            <a:ext cx="5930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Assume </a:t>
            </a:r>
            <a:r>
              <a:rPr sz="1000" spc="10" dirty="0">
                <a:latin typeface="Arial"/>
                <a:cs typeface="Arial"/>
              </a:rPr>
              <a:t>the array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has been </a:t>
            </a:r>
            <a:r>
              <a:rPr sz="1000" spc="5" dirty="0">
                <a:latin typeface="Arial"/>
                <a:cs typeface="Arial"/>
              </a:rPr>
              <a:t>initialized </a:t>
            </a:r>
            <a:r>
              <a:rPr sz="1000" spc="10" dirty="0">
                <a:latin typeface="Arial"/>
                <a:cs typeface="Arial"/>
              </a:rPr>
              <a:t>as described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 1. What does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0" dirty="0">
                <a:latin typeface="Arial"/>
                <a:cs typeface="Arial"/>
              </a:rPr>
              <a:t>contain after  executing the following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loop?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56176"/>
            <a:ext cx="5999480" cy="40139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2;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228600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primes[4 - i] =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primes[i];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97897"/>
            <a:ext cx="14674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2, 3, 5, 3,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2146"/>
            <a:ext cx="5930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Assume </a:t>
            </a:r>
            <a:r>
              <a:rPr sz="1000" spc="10" dirty="0">
                <a:latin typeface="Arial"/>
                <a:cs typeface="Arial"/>
              </a:rPr>
              <a:t>the array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has been </a:t>
            </a:r>
            <a:r>
              <a:rPr sz="1000" spc="5" dirty="0">
                <a:latin typeface="Arial"/>
                <a:cs typeface="Arial"/>
              </a:rPr>
              <a:t>initialized </a:t>
            </a:r>
            <a:r>
              <a:rPr sz="1000" spc="10" dirty="0">
                <a:latin typeface="Arial"/>
                <a:cs typeface="Arial"/>
              </a:rPr>
              <a:t>as described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 1. What does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0" dirty="0">
                <a:latin typeface="Arial"/>
                <a:cs typeface="Arial"/>
              </a:rPr>
              <a:t>contain after  executing the following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loop?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55872"/>
            <a:ext cx="5999480" cy="40139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5;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primes[i]++;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97592"/>
            <a:ext cx="155448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3, 4, 6, 8,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12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4865"/>
            <a:ext cx="125603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Given the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declaration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5117"/>
            <a:ext cx="5999480" cy="13465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int[] values = new</a:t>
            </a:r>
            <a:r>
              <a:rPr sz="6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int[10];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705" y="1106455"/>
            <a:ext cx="611822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statements to put the integer 10 into the elements of the array values with the lowest and 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highest  valid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index.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767130"/>
            <a:ext cx="5588000" cy="49231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values[0] =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values[9] =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10;</a:t>
            </a:r>
            <a:endParaRPr sz="700" dirty="0">
              <a:latin typeface="Courier" charset="0"/>
              <a:cs typeface="Courier" charset="0"/>
            </a:endParaRPr>
          </a:p>
          <a:p>
            <a:pPr marL="43815" marR="3777615" indent="28194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or better:  values[values.length - 1] =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Chapter</a:t>
            </a:r>
            <a:r>
              <a:rPr spc="-65" dirty="0"/>
              <a:t> </a:t>
            </a:r>
            <a:r>
              <a:rPr spc="114" dirty="0"/>
              <a:t>Goals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10"/>
            <a:ext cx="3125520" cy="2225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320320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346131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371245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397057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422171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096144"/>
            <a:ext cx="4524375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collect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using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lists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39200"/>
              </a:lnSpc>
              <a:spcBef>
                <a:spcPts val="25"/>
              </a:spcBef>
            </a:pPr>
            <a:r>
              <a:rPr sz="1200" spc="15" dirty="0">
                <a:latin typeface="Arial"/>
                <a:cs typeface="Arial"/>
              </a:rPr>
              <a:t>To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0" dirty="0">
                <a:latin typeface="Arial"/>
                <a:cs typeface="Arial"/>
              </a:rPr>
              <a:t>for loop for traversing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 lists 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learn </a:t>
            </a:r>
            <a:r>
              <a:rPr sz="1200" spc="15" dirty="0">
                <a:latin typeface="Arial"/>
                <a:cs typeface="Arial"/>
              </a:rPr>
              <a:t>common </a:t>
            </a:r>
            <a:r>
              <a:rPr sz="1200" spc="10" dirty="0">
                <a:latin typeface="Arial"/>
                <a:cs typeface="Arial"/>
              </a:rPr>
              <a:t>algorithms for processing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 lists  </a:t>
            </a:r>
            <a:r>
              <a:rPr sz="1200" spc="15" dirty="0">
                <a:latin typeface="Arial"/>
                <a:cs typeface="Arial"/>
              </a:rPr>
              <a:t>To work </a:t>
            </a:r>
            <a:r>
              <a:rPr sz="1200" spc="10" dirty="0">
                <a:latin typeface="Arial"/>
                <a:cs typeface="Arial"/>
              </a:rPr>
              <a:t>with two-dimensional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To understand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concept </a:t>
            </a:r>
            <a:r>
              <a:rPr sz="1200" spc="10" dirty="0">
                <a:latin typeface="Arial"/>
                <a:cs typeface="Arial"/>
              </a:rPr>
              <a:t>of regression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1409"/>
            <a:ext cx="432498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called </a:t>
            </a:r>
            <a:r>
              <a:rPr sz="1000" spc="15" dirty="0">
                <a:latin typeface="Courier" charset="0"/>
                <a:cs typeface="Courier" charset="0"/>
              </a:rPr>
              <a:t>words</a:t>
            </a:r>
            <a:r>
              <a:rPr sz="1000" spc="-36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that can hold ten elements of type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String[] words = new</a:t>
            </a:r>
            <a:r>
              <a:rPr sz="1200" spc="1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String[10];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1104"/>
            <a:ext cx="402717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containing two strings, </a:t>
            </a:r>
            <a:r>
              <a:rPr sz="1000" spc="10" dirty="0">
                <a:latin typeface="Courier" charset="0"/>
                <a:cs typeface="Courier" charset="0"/>
              </a:rPr>
              <a:t>"Yes"</a:t>
            </a:r>
            <a:r>
              <a:rPr sz="1000" spc="10" dirty="0">
                <a:latin typeface="Arial"/>
                <a:cs typeface="Arial"/>
              </a:rPr>
              <a:t>, and  </a:t>
            </a:r>
            <a:r>
              <a:rPr sz="1000" spc="10" dirty="0">
                <a:latin typeface="Courier" charset="0"/>
                <a:cs typeface="Courier" charset="0"/>
              </a:rPr>
              <a:t>"No"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String[] words = { "Yes", "No"</a:t>
            </a:r>
            <a:r>
              <a:rPr sz="1200" spc="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};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3696"/>
            <a:ext cx="5829300" cy="103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Can </a:t>
            </a:r>
            <a:r>
              <a:rPr sz="1000" spc="10" dirty="0">
                <a:latin typeface="Arial"/>
                <a:cs typeface="Arial"/>
              </a:rPr>
              <a:t>you produce the output on page 308 without storing the inputs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array, by using an algorithm  similar to the algorithm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finding the </a:t>
            </a:r>
            <a:r>
              <a:rPr sz="1000" spc="15" dirty="0">
                <a:latin typeface="Arial"/>
                <a:cs typeface="Arial"/>
              </a:rPr>
              <a:t>maximum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Section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6.7.5?</a:t>
            </a:r>
            <a:endParaRPr sz="1000" dirty="0">
              <a:latin typeface="Arial"/>
              <a:cs typeface="Arial"/>
            </a:endParaRPr>
          </a:p>
          <a:p>
            <a:pPr marL="247015" marR="136525" algn="just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No. Because you </a:t>
            </a:r>
            <a:r>
              <a:rPr sz="1200" spc="10" dirty="0">
                <a:latin typeface="Arial"/>
                <a:cs typeface="Arial"/>
              </a:rPr>
              <a:t>don’t store the values,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print </a:t>
            </a:r>
            <a:r>
              <a:rPr sz="1200" spc="15" dirty="0">
                <a:latin typeface="Arial"/>
                <a:cs typeface="Arial"/>
              </a:rPr>
              <a:t>them when  you read them. But you </a:t>
            </a:r>
            <a:r>
              <a:rPr sz="1200" spc="10" dirty="0">
                <a:latin typeface="Arial"/>
                <a:cs typeface="Arial"/>
              </a:rPr>
              <a:t>don’t </a:t>
            </a:r>
            <a:r>
              <a:rPr sz="1200" spc="15" dirty="0">
                <a:latin typeface="Arial"/>
                <a:cs typeface="Arial"/>
              </a:rPr>
              <a:t>know where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add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&lt;= </a:t>
            </a:r>
            <a:r>
              <a:rPr sz="1200" spc="10" dirty="0">
                <a:latin typeface="Arial"/>
                <a:cs typeface="Arial"/>
              </a:rPr>
              <a:t>until </a:t>
            </a:r>
            <a:r>
              <a:rPr sz="1200" spc="15" dirty="0">
                <a:latin typeface="Arial"/>
                <a:cs typeface="Arial"/>
              </a:rPr>
              <a:t>you have seen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all  values.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0368"/>
            <a:ext cx="574484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 method of a class </a:t>
            </a:r>
            <a:r>
              <a:rPr sz="1000" spc="15" dirty="0">
                <a:latin typeface="Courier" charset="0"/>
                <a:cs typeface="Courier" charset="0"/>
              </a:rPr>
              <a:t>Lottery </a:t>
            </a:r>
            <a:r>
              <a:rPr sz="1000" spc="10" dirty="0">
                <a:latin typeface="Arial"/>
                <a:cs typeface="Arial"/>
              </a:rPr>
              <a:t>that returns a combination of </a:t>
            </a:r>
            <a:r>
              <a:rPr sz="1000" spc="15" dirty="0">
                <a:latin typeface="Courier" charset="0"/>
                <a:cs typeface="Courier" charset="0"/>
              </a:rPr>
              <a:t>n</a:t>
            </a:r>
            <a:r>
              <a:rPr sz="1000" spc="-3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numbers. You don’t need to  implement 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method.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54067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class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Lottery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int[] getCombination(int n) { . . .</a:t>
            </a:r>
            <a:r>
              <a:rPr sz="700" spc="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. .</a:t>
            </a:r>
            <a:r>
              <a:rPr sz="700" spc="-7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.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Make </a:t>
            </a:r>
            <a:r>
              <a:rPr spc="50" dirty="0"/>
              <a:t>Parallel </a:t>
            </a:r>
            <a:r>
              <a:rPr spc="100" dirty="0"/>
              <a:t>Arrays </a:t>
            </a:r>
            <a:r>
              <a:rPr spc="65" dirty="0"/>
              <a:t>into </a:t>
            </a:r>
            <a:r>
              <a:rPr spc="100" dirty="0"/>
              <a:t>Arrays </a:t>
            </a:r>
            <a:r>
              <a:rPr spc="90" dirty="0"/>
              <a:t>of</a:t>
            </a:r>
            <a:r>
              <a:rPr spc="-315" dirty="0"/>
              <a:t> </a:t>
            </a:r>
            <a:r>
              <a:rPr spc="7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66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9543"/>
            <a:ext cx="88963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Don't </a:t>
            </a:r>
            <a:r>
              <a:rPr sz="1200" spc="15" dirty="0">
                <a:latin typeface="Arial"/>
                <a:cs typeface="Arial"/>
              </a:rPr>
              <a:t>do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63100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4342765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accountNumbers;  double[]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balances;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4514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344369"/>
            <a:ext cx="170561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Don't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parallel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4635" y="1561114"/>
            <a:ext cx="4778971" cy="1144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256" y="2886090"/>
            <a:ext cx="21272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4 </a:t>
            </a:r>
            <a:r>
              <a:rPr sz="1200" spc="15" dirty="0">
                <a:latin typeface="Arial"/>
                <a:cs typeface="Arial"/>
              </a:rPr>
              <a:t>Avoid </a:t>
            </a:r>
            <a:r>
              <a:rPr sz="1200" spc="10" dirty="0">
                <a:latin typeface="Arial"/>
                <a:cs typeface="Arial"/>
              </a:rPr>
              <a:t>Parallel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Make </a:t>
            </a:r>
            <a:r>
              <a:rPr spc="50" dirty="0"/>
              <a:t>Parallel </a:t>
            </a:r>
            <a:r>
              <a:rPr spc="100" dirty="0"/>
              <a:t>Arrays </a:t>
            </a:r>
            <a:r>
              <a:rPr spc="65" dirty="0"/>
              <a:t>into </a:t>
            </a:r>
            <a:r>
              <a:rPr spc="100" dirty="0"/>
              <a:t>Arrays </a:t>
            </a:r>
            <a:r>
              <a:rPr spc="90" dirty="0"/>
              <a:t>of</a:t>
            </a:r>
            <a:r>
              <a:rPr spc="-315" dirty="0"/>
              <a:t> </a:t>
            </a:r>
            <a:r>
              <a:rPr spc="7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2655"/>
            <a:ext cx="3542029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Avoid parallel arrays by changing them into arrays of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objects: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2908"/>
            <a:ext cx="5999480" cy="13465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BankAccount[]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accounts;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985" y="1212303"/>
            <a:ext cx="4513859" cy="1416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4853" y="2743631"/>
            <a:ext cx="361442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5 </a:t>
            </a:r>
            <a:r>
              <a:rPr sz="1000" spc="10" dirty="0">
                <a:latin typeface="Arial"/>
                <a:cs typeface="Arial"/>
              </a:rPr>
              <a:t>Reorganizing Parallel Arrays into an Array of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Objects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The Enhanced </a:t>
            </a:r>
            <a:r>
              <a:rPr spc="235" dirty="0">
                <a:latin typeface="Trebuchet MS"/>
                <a:cs typeface="Trebuchet MS"/>
              </a:rPr>
              <a:t>for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9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309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8121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40873"/>
            <a:ext cx="474662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100"/>
              </a:lnSpc>
            </a:pPr>
            <a:r>
              <a:rPr sz="1200" spc="15" dirty="0">
                <a:latin typeface="Arial"/>
                <a:cs typeface="Arial"/>
              </a:rPr>
              <a:t>You can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7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to visit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array.  Totaling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with 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09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34686"/>
            <a:ext cx="5588000" cy="70326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417322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. . .;  double total =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element :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79031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 = total +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1764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244155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69269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1987106"/>
            <a:ext cx="453390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0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loop </a:t>
            </a:r>
            <a:r>
              <a:rPr sz="1200" spc="15" dirty="0">
                <a:latin typeface="Arial"/>
                <a:cs typeface="Arial"/>
              </a:rPr>
              <a:t>body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executed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each element </a:t>
            </a:r>
            <a:r>
              <a:rPr sz="1200" spc="10" dirty="0">
                <a:latin typeface="Arial"/>
                <a:cs typeface="Arial"/>
              </a:rPr>
              <a:t>in the array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values</a:t>
            </a:r>
            <a:r>
              <a:rPr sz="1200" spc="15" dirty="0">
                <a:latin typeface="Arial"/>
                <a:cs typeface="Arial"/>
              </a:rPr>
              <a:t>.  Read </a:t>
            </a:r>
            <a:r>
              <a:rPr sz="1200" spc="10" dirty="0">
                <a:latin typeface="Arial"/>
                <a:cs typeface="Arial"/>
              </a:rPr>
              <a:t>the loop </a:t>
            </a:r>
            <a:r>
              <a:rPr sz="1200" spc="15" dirty="0">
                <a:latin typeface="Arial"/>
                <a:cs typeface="Arial"/>
              </a:rPr>
              <a:t>as </a:t>
            </a:r>
            <a:r>
              <a:rPr sz="1200" spc="10" dirty="0">
                <a:latin typeface="Arial"/>
                <a:cs typeface="Arial"/>
              </a:rPr>
              <a:t>“for </a:t>
            </a:r>
            <a:r>
              <a:rPr sz="1200" spc="15" dirty="0">
                <a:latin typeface="Arial"/>
                <a:cs typeface="Arial"/>
              </a:rPr>
              <a:t>each </a:t>
            </a:r>
            <a:r>
              <a:rPr sz="1200" spc="15" dirty="0">
                <a:latin typeface="Courier" charset="0"/>
                <a:cs typeface="Courier" charset="0"/>
              </a:rPr>
              <a:t>element</a:t>
            </a:r>
            <a:r>
              <a:rPr sz="1200" spc="-42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0" dirty="0">
                <a:latin typeface="Courier" charset="0"/>
                <a:cs typeface="Courier" charset="0"/>
              </a:rPr>
              <a:t>values</a:t>
            </a:r>
            <a:r>
              <a:rPr sz="1200" spc="10" dirty="0">
                <a:latin typeface="Arial"/>
                <a:cs typeface="Arial"/>
              </a:rPr>
              <a:t>.”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0" dirty="0">
                <a:latin typeface="Arial"/>
                <a:cs typeface="Arial"/>
              </a:rPr>
              <a:t>Traditional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alternative: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2846168"/>
            <a:ext cx="5588000" cy="60003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double element = values[i];  total = total +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The Enhanced </a:t>
            </a:r>
            <a:r>
              <a:rPr spc="235" dirty="0">
                <a:latin typeface="Trebuchet MS"/>
                <a:cs typeface="Trebuchet MS"/>
              </a:rPr>
              <a:t>for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9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606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6720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253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709010"/>
            <a:ext cx="375221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Not </a:t>
            </a:r>
            <a:r>
              <a:rPr sz="1200" spc="10" dirty="0">
                <a:latin typeface="Arial"/>
                <a:cs typeface="Arial"/>
              </a:rPr>
              <a:t>suitable for all array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algorithms.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2030"/>
              </a:lnSpc>
              <a:spcBef>
                <a:spcPts val="110"/>
              </a:spcBef>
            </a:pPr>
            <a:r>
              <a:rPr sz="1200" spc="15" dirty="0">
                <a:latin typeface="Arial"/>
                <a:cs typeface="Arial"/>
              </a:rPr>
              <a:t>Does </a:t>
            </a:r>
            <a:r>
              <a:rPr sz="1200" spc="10" dirty="0">
                <a:latin typeface="Arial"/>
                <a:cs typeface="Arial"/>
              </a:rPr>
              <a:t>not allow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modify </a:t>
            </a:r>
            <a:r>
              <a:rPr sz="1200" spc="10" dirty="0">
                <a:latin typeface="Arial"/>
                <a:cs typeface="Arial"/>
              </a:rPr>
              <a:t>the contents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 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following loop </a:t>
            </a:r>
            <a:r>
              <a:rPr sz="1200" spc="15" dirty="0">
                <a:latin typeface="Arial"/>
                <a:cs typeface="Arial"/>
              </a:rPr>
              <a:t>does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5" dirty="0">
                <a:latin typeface="Arial"/>
                <a:cs typeface="Arial"/>
              </a:rPr>
              <a:t>fill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zeros: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71823"/>
            <a:ext cx="5588000" cy="48632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5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for (double element :</a:t>
            </a:r>
            <a:r>
              <a:rPr sz="500" spc="2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values)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element = 0; // ERROR: this assignment does not modify array</a:t>
            </a:r>
            <a:r>
              <a:rPr sz="500" spc="18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elements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1973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090280"/>
            <a:ext cx="20974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a </a:t>
            </a:r>
            <a:r>
              <a:rPr sz="1200" spc="10" dirty="0">
                <a:latin typeface="Arial"/>
                <a:cs typeface="Arial"/>
              </a:rPr>
              <a:t>basic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instead: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2343837"/>
            <a:ext cx="5588000" cy="48632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5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for (int i = 0; i &lt; values.length;</a:t>
            </a:r>
            <a:r>
              <a:rPr sz="500" spc="5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i++)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values[i] = 0; //</a:t>
            </a:r>
            <a:r>
              <a:rPr sz="500" spc="-2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OK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071" y="306935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071" y="332746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2962293"/>
            <a:ext cx="561530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36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5" dirty="0">
                <a:latin typeface="Arial"/>
                <a:cs typeface="Arial"/>
              </a:rPr>
              <a:t>you do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need </a:t>
            </a:r>
            <a:r>
              <a:rPr sz="1200" spc="10" dirty="0">
                <a:latin typeface="Arial"/>
                <a:cs typeface="Arial"/>
              </a:rPr>
              <a:t>the index values in the loop body.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The 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is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convenient </a:t>
            </a:r>
            <a:r>
              <a:rPr sz="1200" spc="15" dirty="0">
                <a:latin typeface="Arial"/>
                <a:cs typeface="Arial"/>
              </a:rPr>
              <a:t>mechanism </a:t>
            </a:r>
            <a:r>
              <a:rPr sz="1200" spc="10" dirty="0">
                <a:latin typeface="Arial"/>
                <a:cs typeface="Arial"/>
              </a:rPr>
              <a:t>for traversing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collection.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2"/>
          <p:cNvSpPr>
            <a:spLocks noChangeAspect="1"/>
          </p:cNvSpPr>
          <p:nvPr/>
        </p:nvSpPr>
        <p:spPr>
          <a:xfrm>
            <a:off x="1798537" y="3392899"/>
            <a:ext cx="1753257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7.2 </a:t>
            </a:r>
            <a:r>
              <a:rPr spc="75" dirty="0"/>
              <a:t>The Enhanced </a:t>
            </a:r>
            <a:r>
              <a:rPr spc="50" dirty="0"/>
              <a:t>“</a:t>
            </a:r>
            <a:r>
              <a:rPr spc="50" dirty="0">
                <a:latin typeface="Trebuchet MS"/>
                <a:cs typeface="Trebuchet MS"/>
              </a:rPr>
              <a:t>for</a:t>
            </a:r>
            <a:r>
              <a:rPr spc="50" dirty="0"/>
              <a:t>”</a:t>
            </a:r>
            <a:r>
              <a:rPr spc="-135" dirty="0"/>
              <a:t> </a:t>
            </a:r>
            <a:r>
              <a:rPr spc="95" dirty="0"/>
              <a:t>Loop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709980" y="730909"/>
            <a:ext cx="6049318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8107"/>
            <a:ext cx="2301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does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enhanced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 do?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8360"/>
            <a:ext cx="5999480" cy="49116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int counter =</a:t>
            </a:r>
            <a:r>
              <a:rPr sz="600" spc="-4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0;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(double element : values)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(element == 0) { counter++;</a:t>
            </a:r>
            <a:r>
              <a:rPr sz="600" spc="1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37745"/>
            <a:ext cx="41509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counts how many 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Courier" charset="0"/>
                <a:cs typeface="Courier" charset="0"/>
              </a:rPr>
              <a:t>values</a:t>
            </a:r>
            <a:r>
              <a:rPr sz="1200" spc="-44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are zero.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401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515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48746"/>
            <a:ext cx="394335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collects </a:t>
            </a:r>
            <a:r>
              <a:rPr sz="1200" spc="15" dirty="0">
                <a:latin typeface="Arial"/>
                <a:cs typeface="Arial"/>
              </a:rPr>
              <a:t>a sequence </a:t>
            </a:r>
            <a:r>
              <a:rPr sz="1200" spc="10" dirty="0">
                <a:latin typeface="Arial"/>
                <a:cs typeface="Arial"/>
              </a:rPr>
              <a:t>of values of the </a:t>
            </a:r>
            <a:r>
              <a:rPr sz="1200" spc="15" dirty="0">
                <a:latin typeface="Arial"/>
                <a:cs typeface="Arial"/>
              </a:rPr>
              <a:t>same </a:t>
            </a:r>
            <a:r>
              <a:rPr sz="1200" spc="10" dirty="0">
                <a:latin typeface="Arial"/>
                <a:cs typeface="Arial"/>
              </a:rPr>
              <a:t>type.  </a:t>
            </a:r>
            <a:r>
              <a:rPr sz="1200" spc="15" dirty="0">
                <a:latin typeface="Arial"/>
                <a:cs typeface="Arial"/>
              </a:rPr>
              <a:t>Create an </a:t>
            </a:r>
            <a:r>
              <a:rPr sz="1200" spc="10" dirty="0">
                <a:latin typeface="Arial"/>
                <a:cs typeface="Arial"/>
              </a:rPr>
              <a:t>array that </a:t>
            </a:r>
            <a:r>
              <a:rPr sz="1200" spc="15" dirty="0">
                <a:latin typeface="Arial"/>
                <a:cs typeface="Arial"/>
              </a:rPr>
              <a:t>can </a:t>
            </a:r>
            <a:r>
              <a:rPr sz="1200" spc="10" dirty="0">
                <a:latin typeface="Arial"/>
                <a:cs typeface="Arial"/>
              </a:rPr>
              <a:t>hold ten values of type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double: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8630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new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5043" y="15879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5043" y="179020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06576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5471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1458604"/>
            <a:ext cx="5541645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70" marR="2522220">
              <a:lnSpc>
                <a:spcPct val="139700"/>
              </a:lnSpc>
            </a:pPr>
            <a:r>
              <a:rPr sz="950" spc="-10" dirty="0">
                <a:latin typeface="Arial"/>
                <a:cs typeface="Arial"/>
              </a:rPr>
              <a:t>The number </a:t>
            </a:r>
            <a:r>
              <a:rPr sz="950" spc="-5" dirty="0">
                <a:latin typeface="Arial"/>
                <a:cs typeface="Arial"/>
              </a:rPr>
              <a:t>of elements is the </a:t>
            </a:r>
            <a:r>
              <a:rPr sz="950" spc="-10" dirty="0">
                <a:latin typeface="Courier" charset="0"/>
                <a:cs typeface="Courier" charset="0"/>
              </a:rPr>
              <a:t>length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of the array  </a:t>
            </a:r>
            <a:r>
              <a:rPr sz="950" spc="-10" dirty="0">
                <a:latin typeface="Arial"/>
                <a:cs typeface="Arial"/>
              </a:rPr>
              <a:t>The </a:t>
            </a:r>
            <a:r>
              <a:rPr sz="950" spc="-10" dirty="0">
                <a:latin typeface="Courier" charset="0"/>
                <a:cs typeface="Courier" charset="0"/>
              </a:rPr>
              <a:t>new</a:t>
            </a:r>
            <a:r>
              <a:rPr sz="950" spc="-3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operator constructs the array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type 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variable is the type of the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be </a:t>
            </a:r>
            <a:r>
              <a:rPr sz="1200" spc="10" dirty="0">
                <a:latin typeface="Arial"/>
                <a:cs typeface="Arial"/>
              </a:rPr>
              <a:t>stored, followed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by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10" dirty="0">
                <a:latin typeface="Courier" charset="0"/>
                <a:cs typeface="Courier" charset="0"/>
              </a:rPr>
              <a:t>[]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declare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variable of type 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double[]</a:t>
            </a:r>
            <a:endParaRPr sz="12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081" y="2700590"/>
            <a:ext cx="5588000" cy="17761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4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6247" y="2754129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71" y="30982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9059" y="2991172"/>
            <a:ext cx="30829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initialize the array variable with 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8081" y="3251702"/>
            <a:ext cx="5588000" cy="17761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4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9008" y="3305284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071" y="364934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5071" y="390745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9059" y="3542285"/>
            <a:ext cx="413448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default, </a:t>
            </a:r>
            <a:r>
              <a:rPr sz="1200" spc="15" dirty="0">
                <a:latin typeface="Arial"/>
                <a:cs typeface="Arial"/>
              </a:rPr>
              <a:t>each number </a:t>
            </a:r>
            <a:r>
              <a:rPr sz="1200" spc="10" dirty="0">
                <a:latin typeface="Arial"/>
                <a:cs typeface="Arial"/>
              </a:rPr>
              <a:t>in the array is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You can </a:t>
            </a:r>
            <a:r>
              <a:rPr sz="1200" spc="10" dirty="0">
                <a:latin typeface="Arial"/>
                <a:cs typeface="Arial"/>
              </a:rPr>
              <a:t>specify the initial values </a:t>
            </a:r>
            <a:r>
              <a:rPr sz="1200" spc="15" dirty="0">
                <a:latin typeface="Arial"/>
                <a:cs typeface="Arial"/>
              </a:rPr>
              <a:t>when you </a:t>
            </a:r>
            <a:r>
              <a:rPr sz="1200" spc="10" dirty="0">
                <a:latin typeface="Arial"/>
                <a:cs typeface="Arial"/>
              </a:rPr>
              <a:t>create 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8081" y="4053955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moreValues = { 32, 54, 67.5, 29, 35, 80, 115, 44.5, 100, 65</a:t>
            </a:r>
            <a:r>
              <a:rPr sz="700" spc="9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8056"/>
            <a:ext cx="4240530" cy="428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an enhanced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3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 that prints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 array </a:t>
            </a:r>
            <a:r>
              <a:rPr sz="1000" spc="10" dirty="0">
                <a:latin typeface="Courier" charset="0"/>
                <a:cs typeface="Courier" charset="0"/>
              </a:rPr>
              <a:t>values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98282"/>
            <a:ext cx="5588000" cy="48154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x :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System.out.println(x);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8658"/>
            <a:ext cx="5617210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1000" spc="10" dirty="0">
                <a:latin typeface="Arial"/>
                <a:cs typeface="Arial"/>
              </a:rPr>
              <a:t>Write an enhanced </a:t>
            </a:r>
            <a:r>
              <a:rPr sz="1000" spc="15" dirty="0">
                <a:latin typeface="Courier" charset="0"/>
                <a:cs typeface="Courier" charset="0"/>
              </a:rPr>
              <a:t>for </a:t>
            </a:r>
            <a:r>
              <a:rPr sz="1000" spc="10" dirty="0">
                <a:latin typeface="Arial"/>
                <a:cs typeface="Arial"/>
              </a:rPr>
              <a:t>loop that multiplies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</a:t>
            </a:r>
            <a:r>
              <a:rPr sz="1000" spc="15" dirty="0">
                <a:latin typeface="Courier" charset="0"/>
                <a:cs typeface="Courier" charset="0"/>
              </a:rPr>
              <a:t>double[]</a:t>
            </a:r>
            <a:r>
              <a:rPr sz="1000" spc="-29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array </a:t>
            </a:r>
            <a:r>
              <a:rPr sz="1000" spc="15" dirty="0">
                <a:latin typeface="Arial"/>
                <a:cs typeface="Arial"/>
              </a:rPr>
              <a:t>named </a:t>
            </a:r>
            <a:r>
              <a:rPr sz="1000" spc="10" dirty="0">
                <a:latin typeface="Courier" charset="0"/>
                <a:cs typeface="Courier" charset="0"/>
              </a:rPr>
              <a:t>factors</a:t>
            </a:r>
            <a:r>
              <a:rPr sz="1000" spc="10" dirty="0">
                <a:latin typeface="Arial"/>
                <a:cs typeface="Arial"/>
              </a:rPr>
              <a:t>,  accumulating the result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variable </a:t>
            </a:r>
            <a:r>
              <a:rPr sz="1000" spc="15" dirty="0">
                <a:latin typeface="Arial"/>
                <a:cs typeface="Arial"/>
              </a:rPr>
              <a:t>named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product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57412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product =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f :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factors)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product = product *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f;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6684"/>
            <a:ext cx="53009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Why</a:t>
            </a:r>
            <a:r>
              <a:rPr sz="1000" spc="5" dirty="0">
                <a:latin typeface="Arial"/>
                <a:cs typeface="Arial"/>
              </a:rPr>
              <a:t> is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enhanced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not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appropriate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shortcut</a:t>
            </a:r>
            <a:r>
              <a:rPr sz="1000" spc="5" dirty="0">
                <a:latin typeface="Arial"/>
                <a:cs typeface="Arial"/>
              </a:rPr>
              <a:t> for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following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basic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6938"/>
            <a:ext cx="5999480" cy="13465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values.length; i++) { values[i] = i * i;</a:t>
            </a:r>
            <a:r>
              <a:rPr sz="600" spc="1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133148"/>
            <a:ext cx="561149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loop writes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value into </a:t>
            </a:r>
            <a:r>
              <a:rPr sz="1200" spc="15" dirty="0">
                <a:latin typeface="Courier" charset="0"/>
                <a:cs typeface="Courier" charset="0"/>
              </a:rPr>
              <a:t>values[i]</a:t>
            </a:r>
            <a:r>
              <a:rPr sz="1200" spc="15" dirty="0">
                <a:latin typeface="Arial"/>
                <a:cs typeface="Arial"/>
              </a:rPr>
              <a:t>. The 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</a:t>
            </a:r>
            <a:r>
              <a:rPr sz="1200" spc="15" dirty="0">
                <a:latin typeface="Arial"/>
                <a:cs typeface="Arial"/>
              </a:rPr>
              <a:t>does 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have </a:t>
            </a:r>
            <a:r>
              <a:rPr sz="1200" spc="10" dirty="0">
                <a:latin typeface="Arial"/>
                <a:cs typeface="Arial"/>
              </a:rPr>
              <a:t>the index variable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" dirty="0">
                <a:latin typeface="Courier" charset="0"/>
                <a:cs typeface="Courier" charset="0"/>
              </a:rPr>
              <a:t>i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</a:t>
            </a:r>
            <a:r>
              <a:rPr spc="-150" dirty="0"/>
              <a:t> </a:t>
            </a:r>
            <a:r>
              <a:rPr spc="70" dirty="0"/>
              <a:t>Filling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31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6115"/>
            <a:ext cx="303911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Fill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with </a:t>
            </a:r>
            <a:r>
              <a:rPr sz="1200" spc="15" dirty="0">
                <a:latin typeface="Arial"/>
                <a:cs typeface="Arial"/>
              </a:rPr>
              <a:t>squares </a:t>
            </a:r>
            <a:r>
              <a:rPr sz="1200" spc="10" dirty="0">
                <a:latin typeface="Arial"/>
                <a:cs typeface="Arial"/>
              </a:rPr>
              <a:t>(0, 1, 4, 9, 16,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...):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9673"/>
            <a:ext cx="5588000" cy="48154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values[i] = i *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0" dirty="0"/>
              <a:t>Sum </a:t>
            </a:r>
            <a:r>
              <a:rPr spc="105" dirty="0"/>
              <a:t>and</a:t>
            </a:r>
            <a:r>
              <a:rPr spc="-295" dirty="0"/>
              <a:t> </a:t>
            </a:r>
            <a:r>
              <a:rPr spc="95" dirty="0"/>
              <a:t>Average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31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6064"/>
            <a:ext cx="332612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compute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9622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total =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element :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79031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 = total +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78280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675743"/>
            <a:ext cx="158940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obtain 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average: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1936277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average =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(values.length &gt; 0) { average = total / values.length;</a:t>
            </a:r>
            <a:r>
              <a:rPr sz="700" spc="6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5" dirty="0"/>
              <a:t>Maximum </a:t>
            </a:r>
            <a:r>
              <a:rPr spc="75" dirty="0"/>
              <a:t>or</a:t>
            </a:r>
            <a:r>
              <a:rPr spc="-280" dirty="0"/>
              <a:t> </a:t>
            </a:r>
            <a:r>
              <a:rPr spc="125" dirty="0"/>
              <a:t>Minimum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80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4743"/>
            <a:ext cx="23012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Finding the </a:t>
            </a:r>
            <a:r>
              <a:rPr sz="1200" spc="15" dirty="0">
                <a:latin typeface="Arial"/>
                <a:cs typeface="Arial"/>
              </a:rPr>
              <a:t>maximum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301"/>
            <a:ext cx="5588000" cy="91242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largest =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values[0];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&gt;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largest)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67728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largest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2698" y="2154151"/>
            <a:ext cx="1220905" cy="98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33511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360224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003729"/>
            <a:ext cx="475996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70">
              <a:lnSpc>
                <a:spcPct val="100000"/>
              </a:lnSpc>
            </a:pPr>
            <a:r>
              <a:rPr sz="950" spc="-1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loop starts at 1 because </a:t>
            </a:r>
            <a:r>
              <a:rPr sz="950" spc="-10" dirty="0">
                <a:latin typeface="Arial"/>
                <a:cs typeface="Arial"/>
              </a:rPr>
              <a:t>we </a:t>
            </a:r>
            <a:r>
              <a:rPr sz="950" spc="-5" dirty="0">
                <a:latin typeface="Arial"/>
                <a:cs typeface="Arial"/>
              </a:rPr>
              <a:t>initialize largest with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-10" dirty="0">
                <a:latin typeface="Courier" charset="0"/>
                <a:cs typeface="Courier" charset="0"/>
              </a:rPr>
              <a:t>values[0].</a:t>
            </a:r>
            <a:endParaRPr sz="9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0" dirty="0">
                <a:latin typeface="Arial"/>
                <a:cs typeface="Arial"/>
              </a:rPr>
              <a:t>Finding the </a:t>
            </a:r>
            <a:r>
              <a:rPr sz="1200" spc="15" dirty="0">
                <a:latin typeface="Arial"/>
                <a:cs typeface="Arial"/>
              </a:rPr>
              <a:t>minimum: </a:t>
            </a:r>
            <a:r>
              <a:rPr sz="1200" spc="10" dirty="0">
                <a:latin typeface="Arial"/>
                <a:cs typeface="Arial"/>
              </a:rPr>
              <a:t>reverse 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comparison.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These </a:t>
            </a:r>
            <a:r>
              <a:rPr sz="1200" spc="10" dirty="0">
                <a:latin typeface="Arial"/>
                <a:cs typeface="Arial"/>
              </a:rPr>
              <a:t>algorithms require that the array contain at least </a:t>
            </a:r>
            <a:r>
              <a:rPr sz="1200" spc="15" dirty="0">
                <a:latin typeface="Arial"/>
                <a:cs typeface="Arial"/>
              </a:rPr>
              <a:t>one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5" dirty="0"/>
              <a:t>Element</a:t>
            </a:r>
            <a:r>
              <a:rPr spc="-170" dirty="0"/>
              <a:t> </a:t>
            </a:r>
            <a:r>
              <a:rPr spc="80" dirty="0"/>
              <a:t>Separators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75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4692"/>
            <a:ext cx="54889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When you </a:t>
            </a:r>
            <a:r>
              <a:rPr sz="1200" spc="10" dirty="0">
                <a:latin typeface="Arial"/>
                <a:cs typeface="Arial"/>
              </a:rPr>
              <a:t>display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usually </a:t>
            </a:r>
            <a:r>
              <a:rPr sz="1200" spc="15" dirty="0">
                <a:latin typeface="Arial"/>
                <a:cs typeface="Arial"/>
              </a:rPr>
              <a:t>want </a:t>
            </a:r>
            <a:r>
              <a:rPr sz="1200" spc="10" dirty="0">
                <a:latin typeface="Arial"/>
                <a:cs typeface="Arial"/>
              </a:rPr>
              <a:t>to separate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them: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251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Ann | Bob |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Cindy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3349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15930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227900"/>
            <a:ext cx="526351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Note </a:t>
            </a:r>
            <a:r>
              <a:rPr sz="1200" spc="10" dirty="0">
                <a:latin typeface="Arial"/>
                <a:cs typeface="Arial"/>
              </a:rPr>
              <a:t>that there is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fewer separator than there are </a:t>
            </a:r>
            <a:r>
              <a:rPr sz="1200" spc="15" dirty="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0" dirty="0">
                <a:latin typeface="Arial"/>
                <a:cs typeface="Arial"/>
              </a:rPr>
              <a:t>Print the separator before </a:t>
            </a:r>
            <a:r>
              <a:rPr sz="1200" spc="15" dirty="0">
                <a:latin typeface="Arial"/>
                <a:cs typeface="Arial"/>
              </a:rPr>
              <a:t>each element </a:t>
            </a:r>
            <a:r>
              <a:rPr sz="1200" i="1" spc="15" dirty="0">
                <a:latin typeface="Arial"/>
                <a:cs typeface="Arial"/>
              </a:rPr>
              <a:t>except </a:t>
            </a:r>
            <a:r>
              <a:rPr sz="1200" i="1" spc="10" dirty="0">
                <a:latin typeface="Arial"/>
                <a:cs typeface="Arial"/>
              </a:rPr>
              <a:t>the initial </a:t>
            </a:r>
            <a:r>
              <a:rPr sz="1200" i="1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(with index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746551"/>
            <a:ext cx="5588000" cy="91242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names.size();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(i &gt;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45122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System.out.print(" |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System.out.print(names.value[i]);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290458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2797525"/>
            <a:ext cx="33870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print five elements,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four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separators.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4635" y="3019237"/>
            <a:ext cx="1339507" cy="1067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0" dirty="0"/>
              <a:t>Linear</a:t>
            </a:r>
            <a:r>
              <a:rPr spc="-190" dirty="0"/>
              <a:t> </a:t>
            </a:r>
            <a:r>
              <a:rPr spc="6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7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32793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04641"/>
            <a:ext cx="494982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find the position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element: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Visit all elements until you have found a match or you have </a:t>
            </a:r>
            <a:r>
              <a:rPr sz="950" spc="-10" dirty="0">
                <a:latin typeface="Arial"/>
                <a:cs typeface="Arial"/>
              </a:rPr>
              <a:t>come </a:t>
            </a:r>
            <a:r>
              <a:rPr sz="950" spc="-5" dirty="0">
                <a:latin typeface="Arial"/>
                <a:cs typeface="Arial"/>
              </a:rPr>
              <a:t>to the end of 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that is equal to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474432"/>
            <a:ext cx="5588000" cy="189103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3815" marR="4580890">
              <a:lnSpc>
                <a:spcPct val="146500"/>
              </a:lnSpc>
              <a:spcBef>
                <a:spcPts val="190"/>
              </a:spcBef>
            </a:pPr>
            <a:r>
              <a:rPr sz="500" spc="5" dirty="0">
                <a:latin typeface="Courier" charset="0"/>
                <a:cs typeface="Courier" charset="0"/>
              </a:rPr>
              <a:t>int searchedValue = 100;  int pos =</a:t>
            </a:r>
            <a:r>
              <a:rPr sz="500" spc="-5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0;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boolean found =</a:t>
            </a:r>
            <a:r>
              <a:rPr sz="500" spc="-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false;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while (pos &lt; values.length &amp;&amp;</a:t>
            </a:r>
            <a:r>
              <a:rPr sz="500" spc="6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!found)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if (values[pos] ==</a:t>
            </a:r>
            <a:r>
              <a:rPr sz="500" spc="5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searchedValue)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found =</a:t>
            </a:r>
            <a:r>
              <a:rPr sz="500" spc="-4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true;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else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pos++;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 marR="3039745">
              <a:lnSpc>
                <a:spcPct val="146500"/>
              </a:lnSpc>
            </a:pPr>
            <a:r>
              <a:rPr sz="500" spc="5" dirty="0">
                <a:latin typeface="Courier" charset="0"/>
                <a:cs typeface="Courier" charset="0"/>
              </a:rPr>
              <a:t>if (found) { System.out.println("Found at position: " + pos); }  else { System.out.println("Not found");</a:t>
            </a:r>
            <a:r>
              <a:rPr sz="500" spc="8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0" dirty="0"/>
              <a:t>Linear</a:t>
            </a:r>
            <a:r>
              <a:rPr spc="-190" dirty="0"/>
              <a:t> </a:t>
            </a:r>
            <a:r>
              <a:rPr spc="6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65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627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209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704591"/>
            <a:ext cx="5628005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This algorithm is called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b="1" spc="10" dirty="0">
                <a:latin typeface="Arial"/>
                <a:cs typeface="Arial"/>
              </a:rPr>
              <a:t>linear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search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linear </a:t>
            </a:r>
            <a:r>
              <a:rPr sz="1200" spc="15" dirty="0">
                <a:latin typeface="Arial"/>
                <a:cs typeface="Arial"/>
              </a:rPr>
              <a:t>search </a:t>
            </a:r>
            <a:r>
              <a:rPr sz="1200" spc="10" dirty="0">
                <a:latin typeface="Arial"/>
                <a:cs typeface="Arial"/>
              </a:rPr>
              <a:t>inspects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sequence </a:t>
            </a:r>
            <a:r>
              <a:rPr sz="1200" spc="10" dirty="0">
                <a:latin typeface="Arial"/>
                <a:cs typeface="Arial"/>
              </a:rPr>
              <a:t>until </a:t>
            </a:r>
            <a:r>
              <a:rPr sz="1200" spc="15" dirty="0">
                <a:latin typeface="Arial"/>
                <a:cs typeface="Arial"/>
              </a:rPr>
              <a:t>a match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found.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To search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specific element, visit the </a:t>
            </a:r>
            <a:r>
              <a:rPr sz="1200" spc="15" dirty="0">
                <a:latin typeface="Arial"/>
                <a:cs typeface="Arial"/>
              </a:rPr>
              <a:t>elements and </a:t>
            </a:r>
            <a:r>
              <a:rPr sz="1200" spc="10" dirty="0">
                <a:latin typeface="Arial"/>
                <a:cs typeface="Arial"/>
              </a:rPr>
              <a:t>stop </a:t>
            </a:r>
            <a:r>
              <a:rPr sz="1200" spc="15" dirty="0">
                <a:latin typeface="Arial"/>
                <a:cs typeface="Arial"/>
              </a:rPr>
              <a:t>when you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encounter 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match.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ChangeAspect="1"/>
          </p:cNvSpPr>
          <p:nvPr/>
        </p:nvSpPr>
        <p:spPr>
          <a:xfrm>
            <a:off x="814634" y="1651817"/>
            <a:ext cx="2319772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Removing </a:t>
            </a:r>
            <a:r>
              <a:rPr spc="90" dirty="0"/>
              <a:t>an</a:t>
            </a:r>
            <a:r>
              <a:rPr spc="-27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120796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705" y="693789"/>
            <a:ext cx="5614670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Problem: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remove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index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pos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from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values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number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elements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10" dirty="0">
                <a:latin typeface="Courier" charset="0"/>
                <a:cs typeface="Courier" charset="0"/>
              </a:rPr>
              <a:t>currentSize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spc="15" dirty="0">
                <a:latin typeface="Arial"/>
                <a:cs typeface="Arial"/>
              </a:rPr>
              <a:t>Unordered</a:t>
            </a:r>
            <a:endParaRPr sz="1200" dirty="0">
              <a:latin typeface="Arial"/>
              <a:cs typeface="Arial"/>
            </a:endParaRPr>
          </a:p>
          <a:p>
            <a:pPr marL="680085" indent="-18605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680720" algn="l"/>
              </a:tabLst>
            </a:pPr>
            <a:r>
              <a:rPr sz="1050" spc="-5" dirty="0">
                <a:latin typeface="Arial"/>
                <a:cs typeface="Arial"/>
              </a:rPr>
              <a:t>Overwrite the element to be removed with the last element of the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 dirty="0">
              <a:latin typeface="Arial"/>
              <a:cs typeface="Arial"/>
            </a:endParaRPr>
          </a:p>
          <a:p>
            <a:pPr marL="680085" indent="-186055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680720" algn="l"/>
              </a:tabLst>
            </a:pPr>
            <a:r>
              <a:rPr sz="1050" spc="-5" dirty="0">
                <a:latin typeface="Arial"/>
                <a:cs typeface="Arial"/>
              </a:rPr>
              <a:t>Decrement the </a:t>
            </a:r>
            <a:r>
              <a:rPr sz="1050" spc="-5" dirty="0">
                <a:latin typeface="Courier" charset="0"/>
                <a:cs typeface="Courier" charset="0"/>
              </a:rPr>
              <a:t>currentSize</a:t>
            </a:r>
            <a:r>
              <a:rPr sz="1050" spc="-35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variable.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86372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38201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values[pos] = values[currentSize - 1];  currentSize--;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251824"/>
            <a:ext cx="2881337" cy="140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772758"/>
            <a:ext cx="37953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6 </a:t>
            </a:r>
            <a:r>
              <a:rPr sz="1200" spc="15" dirty="0">
                <a:latin typeface="Arial"/>
                <a:cs typeface="Arial"/>
              </a:rPr>
              <a:t>Removing 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Unordered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35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5043" y="107123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16528"/>
            <a:ext cx="461137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access a </a:t>
            </a:r>
            <a:r>
              <a:rPr sz="1200" spc="10" dirty="0">
                <a:latin typeface="Arial"/>
                <a:cs typeface="Arial"/>
              </a:rPr>
              <a:t>value 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specify </a:t>
            </a:r>
            <a:r>
              <a:rPr sz="1200" spc="15" dirty="0">
                <a:latin typeface="Arial"/>
                <a:cs typeface="Arial"/>
              </a:rPr>
              <a:t>which </a:t>
            </a:r>
            <a:r>
              <a:rPr sz="1200" spc="10" dirty="0">
                <a:latin typeface="Arial"/>
                <a:cs typeface="Arial"/>
              </a:rPr>
              <a:t>“slot” </a:t>
            </a:r>
            <a:r>
              <a:rPr sz="1200" spc="15" dirty="0">
                <a:latin typeface="Arial"/>
                <a:cs typeface="Arial"/>
              </a:rPr>
              <a:t>you want </a:t>
            </a:r>
            <a:r>
              <a:rPr sz="1200" spc="10" dirty="0">
                <a:latin typeface="Arial"/>
                <a:cs typeface="Arial"/>
              </a:rPr>
              <a:t>to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use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use the </a:t>
            </a:r>
            <a:r>
              <a:rPr sz="950" spc="-10" dirty="0">
                <a:latin typeface="Courier" charset="0"/>
                <a:cs typeface="Courier" charset="0"/>
              </a:rPr>
              <a:t>[]</a:t>
            </a:r>
            <a:r>
              <a:rPr sz="950" spc="-40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operator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125" y="1207270"/>
            <a:ext cx="5106670" cy="17488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5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values[4] =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35;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8797" y="1254158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16188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187000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13509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261644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1443591"/>
            <a:ext cx="5208905" cy="126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68905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“slot </a:t>
            </a:r>
            <a:r>
              <a:rPr sz="1200" spc="15" dirty="0">
                <a:latin typeface="Arial"/>
                <a:cs typeface="Arial"/>
              </a:rPr>
              <a:t>number” </a:t>
            </a:r>
            <a:r>
              <a:rPr sz="1200" spc="10" dirty="0">
                <a:latin typeface="Arial"/>
                <a:cs typeface="Arial"/>
              </a:rPr>
              <a:t>is called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index.  </a:t>
            </a:r>
            <a:r>
              <a:rPr sz="1200" spc="15" dirty="0">
                <a:latin typeface="Arial"/>
                <a:cs typeface="Arial"/>
              </a:rPr>
              <a:t>Each </a:t>
            </a:r>
            <a:r>
              <a:rPr sz="1200" spc="10" dirty="0">
                <a:latin typeface="Arial"/>
                <a:cs typeface="Arial"/>
              </a:rPr>
              <a:t>slot contains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10" dirty="0">
                <a:latin typeface="Arial"/>
                <a:cs typeface="Arial"/>
              </a:rPr>
              <a:t>Individual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are </a:t>
            </a:r>
            <a:r>
              <a:rPr sz="1200" spc="15" dirty="0">
                <a:latin typeface="Arial"/>
                <a:cs typeface="Arial"/>
              </a:rPr>
              <a:t>accessed by an </a:t>
            </a:r>
            <a:r>
              <a:rPr sz="1200" spc="10" dirty="0">
                <a:latin typeface="Arial"/>
                <a:cs typeface="Arial"/>
              </a:rPr>
              <a:t>integer index  </a:t>
            </a:r>
            <a:r>
              <a:rPr sz="1200" spc="10" dirty="0">
                <a:latin typeface="Courier" charset="0"/>
                <a:cs typeface="Courier" charset="0"/>
              </a:rPr>
              <a:t>i</a:t>
            </a:r>
            <a:r>
              <a:rPr sz="1200" spc="10" dirty="0">
                <a:latin typeface="Arial"/>
                <a:cs typeface="Arial"/>
              </a:rPr>
              <a:t>, using the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notation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15" dirty="0">
                <a:latin typeface="Courier" charset="0"/>
                <a:cs typeface="Courier" charset="0"/>
              </a:rPr>
              <a:t>array[i]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element can be used </a:t>
            </a:r>
            <a:r>
              <a:rPr sz="1200" spc="10" dirty="0">
                <a:latin typeface="Arial"/>
                <a:cs typeface="Arial"/>
              </a:rPr>
              <a:t>like </a:t>
            </a:r>
            <a:r>
              <a:rPr sz="1200" spc="15" dirty="0">
                <a:latin typeface="Arial"/>
                <a:cs typeface="Arial"/>
              </a:rPr>
              <a:t>any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081" y="2762943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System.out.println(values[4]);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Removing </a:t>
            </a:r>
            <a:r>
              <a:rPr spc="90" dirty="0"/>
              <a:t>an</a:t>
            </a:r>
            <a:r>
              <a:rPr spc="-27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28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219"/>
            <a:ext cx="470471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Ordered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Move all elements following the element to be removed to a lower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index.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Decrement the variable holding the size of the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466034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pos + 1; i &lt; currentSize;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 - 1]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currentSize--;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189022"/>
            <a:ext cx="2483675" cy="139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695970"/>
            <a:ext cx="36302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7 </a:t>
            </a:r>
            <a:r>
              <a:rPr sz="1200" spc="15" dirty="0">
                <a:latin typeface="Arial"/>
                <a:cs typeface="Arial"/>
              </a:rPr>
              <a:t>Removing 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Ordered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95" dirty="0"/>
              <a:t>Inserting </a:t>
            </a:r>
            <a:r>
              <a:rPr spc="90" dirty="0"/>
              <a:t>an</a:t>
            </a:r>
            <a:r>
              <a:rPr spc="-24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2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168"/>
            <a:ext cx="351536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order </a:t>
            </a:r>
            <a:r>
              <a:rPr sz="1200" spc="15" dirty="0">
                <a:latin typeface="Arial"/>
                <a:cs typeface="Arial"/>
              </a:rPr>
              <a:t>does </a:t>
            </a:r>
            <a:r>
              <a:rPr sz="1200" spc="10" dirty="0">
                <a:latin typeface="Arial"/>
                <a:cs typeface="Arial"/>
              </a:rPr>
              <a:t>not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matter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Insert the new element at the end of the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Increment the variable tracking the size of the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465983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currentSize++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values[currentSize - 1] = newElement;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189048"/>
            <a:ext cx="2832493" cy="1430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730800"/>
            <a:ext cx="369125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8 </a:t>
            </a:r>
            <a:r>
              <a:rPr sz="1200" spc="10" dirty="0">
                <a:latin typeface="Arial"/>
                <a:cs typeface="Arial"/>
              </a:rPr>
              <a:t>Inserting </a:t>
            </a:r>
            <a:r>
              <a:rPr sz="1200" spc="15" dirty="0">
                <a:latin typeface="Arial"/>
                <a:cs typeface="Arial"/>
              </a:rPr>
              <a:t>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Unordered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95" dirty="0"/>
              <a:t>Inserting </a:t>
            </a:r>
            <a:r>
              <a:rPr spc="90" dirty="0"/>
              <a:t>an</a:t>
            </a:r>
            <a:r>
              <a:rPr spc="-24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17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117"/>
            <a:ext cx="414337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order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matters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Increment the variable tracking the size of the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Move all elements after the insertion location to a higher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index.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Insert the element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675216"/>
            <a:ext cx="5588000" cy="102015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currentSize++;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currentSize - 1; i &gt; pos;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i--)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values[i] = values[i -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values[pos] =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newElement;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851823"/>
            <a:ext cx="2581338" cy="140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4372551"/>
            <a:ext cx="352615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9 </a:t>
            </a:r>
            <a:r>
              <a:rPr sz="1200" spc="10" dirty="0">
                <a:latin typeface="Arial"/>
                <a:cs typeface="Arial"/>
              </a:rPr>
              <a:t>Inserting </a:t>
            </a:r>
            <a:r>
              <a:rPr sz="1200" spc="15" dirty="0">
                <a:latin typeface="Arial"/>
                <a:cs typeface="Arial"/>
              </a:rPr>
              <a:t>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Ordered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Swapping</a:t>
            </a:r>
            <a:r>
              <a:rPr spc="-16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88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1797"/>
            <a:ext cx="382142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swap two </a:t>
            </a:r>
            <a:r>
              <a:rPr sz="1200" spc="10" dirty="0">
                <a:latin typeface="Arial"/>
                <a:cs typeface="Arial"/>
              </a:rPr>
              <a:t>elements, </a:t>
            </a:r>
            <a:r>
              <a:rPr sz="1200" spc="15" dirty="0">
                <a:latin typeface="Arial"/>
                <a:cs typeface="Arial"/>
              </a:rPr>
              <a:t>you need a temporary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635" y="926261"/>
            <a:ext cx="1395323" cy="1255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23715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2264445"/>
            <a:ext cx="52635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We </a:t>
            </a:r>
            <a:r>
              <a:rPr sz="1200" spc="15" dirty="0">
                <a:latin typeface="Arial"/>
                <a:cs typeface="Arial"/>
              </a:rPr>
              <a:t>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save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value in the </a:t>
            </a:r>
            <a:r>
              <a:rPr sz="1200" spc="15" dirty="0">
                <a:latin typeface="Arial"/>
                <a:cs typeface="Arial"/>
              </a:rPr>
              <a:t>temporary </a:t>
            </a:r>
            <a:r>
              <a:rPr sz="1200" spc="10" dirty="0">
                <a:latin typeface="Arial"/>
                <a:cs typeface="Arial"/>
              </a:rPr>
              <a:t>variable before replacing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2524981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417322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temp = values[i];  values[i] =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values[j];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071" y="302028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2913223"/>
            <a:ext cx="34251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Now </a:t>
            </a:r>
            <a:r>
              <a:rPr sz="1200" spc="15" dirty="0">
                <a:latin typeface="Arial"/>
                <a:cs typeface="Arial"/>
              </a:rPr>
              <a:t>we can </a:t>
            </a:r>
            <a:r>
              <a:rPr sz="1200" spc="10" dirty="0">
                <a:latin typeface="Arial"/>
                <a:cs typeface="Arial"/>
              </a:rPr>
              <a:t>set  </a:t>
            </a:r>
            <a:r>
              <a:rPr sz="1200" spc="15" dirty="0">
                <a:latin typeface="Courier" charset="0"/>
                <a:cs typeface="Courier" charset="0"/>
              </a:rPr>
              <a:t>values[j]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to the </a:t>
            </a:r>
            <a:r>
              <a:rPr sz="1200" spc="15" dirty="0">
                <a:latin typeface="Arial"/>
                <a:cs typeface="Arial"/>
              </a:rPr>
              <a:t>saved </a:t>
            </a:r>
            <a:r>
              <a:rPr sz="1200" spc="10" dirty="0">
                <a:latin typeface="Arial"/>
                <a:cs typeface="Arial"/>
              </a:rPr>
              <a:t>value.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3173759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values[j] =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temp;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Swapping</a:t>
            </a:r>
            <a:r>
              <a:rPr spc="-16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23"/>
            <a:ext cx="3830154" cy="4395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4562748" y="4876800"/>
            <a:ext cx="213804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10 </a:t>
            </a:r>
            <a:r>
              <a:rPr sz="1000" spc="10" dirty="0">
                <a:latin typeface="Arial"/>
                <a:cs typeface="Arial"/>
              </a:rPr>
              <a:t>Swapping Array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0" dirty="0"/>
              <a:t>Copying </a:t>
            </a:r>
            <a:r>
              <a:rPr spc="90" dirty="0"/>
              <a:t>an</a:t>
            </a:r>
            <a:r>
              <a:rPr spc="-265" dirty="0"/>
              <a:t> </a:t>
            </a:r>
            <a:r>
              <a:rPr spc="80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87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1644"/>
            <a:ext cx="49333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variable yields </a:t>
            </a:r>
            <a:r>
              <a:rPr sz="1200" spc="15" dirty="0">
                <a:latin typeface="Arial"/>
                <a:cs typeface="Arial"/>
              </a:rPr>
              <a:t>a second </a:t>
            </a:r>
            <a:r>
              <a:rPr sz="1200" spc="10" dirty="0">
                <a:latin typeface="Arial"/>
                <a:cs typeface="Arial"/>
              </a:rPr>
              <a:t>reference to the </a:t>
            </a:r>
            <a:r>
              <a:rPr sz="1200" spc="15" dirty="0">
                <a:latin typeface="Arial"/>
                <a:cs typeface="Arial"/>
              </a:rPr>
              <a:t>same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692"/>
            <a:ext cx="5588000" cy="39626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double[6];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. . .  // Fill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array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0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prices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1346" y="1247185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15830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475992"/>
            <a:ext cx="46977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make a </a:t>
            </a:r>
            <a:r>
              <a:rPr sz="1200" spc="10" dirty="0">
                <a:latin typeface="Arial"/>
                <a:cs typeface="Arial"/>
              </a:rPr>
              <a:t>true </a:t>
            </a:r>
            <a:r>
              <a:rPr sz="1200" spc="15" dirty="0">
                <a:latin typeface="Arial"/>
                <a:cs typeface="Arial"/>
              </a:rPr>
              <a:t>copy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call the </a:t>
            </a:r>
            <a:r>
              <a:rPr sz="1200" spc="15" dirty="0">
                <a:latin typeface="Courier" charset="0"/>
                <a:cs typeface="Courier" charset="0"/>
              </a:rPr>
              <a:t>Arrays.copyOf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740017"/>
            <a:ext cx="5588000" cy="17633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3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prices = Arrays.copyOf(values,</a:t>
            </a:r>
            <a:r>
              <a:rPr sz="700" spc="7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6656" y="1805312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>
            <a:spLocks noChangeAspect="1"/>
          </p:cNvSpPr>
          <p:nvPr/>
        </p:nvSpPr>
        <p:spPr>
          <a:xfrm>
            <a:off x="814639" y="2035555"/>
            <a:ext cx="3434184" cy="192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0404" y="4023054"/>
            <a:ext cx="44900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11 </a:t>
            </a: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Reference versus Copying 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599978" y="443213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723966" y="4291608"/>
            <a:ext cx="549021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Arrays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class,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add </a:t>
            </a:r>
            <a:r>
              <a:rPr sz="1200" spc="10" dirty="0">
                <a:latin typeface="Arial"/>
                <a:cs typeface="Arial"/>
              </a:rPr>
              <a:t>the following statement to the top of  your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program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742988" y="4805359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import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java.util.Arrays;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0" dirty="0"/>
              <a:t>Growing </a:t>
            </a:r>
            <a:r>
              <a:rPr spc="90" dirty="0"/>
              <a:t>an</a:t>
            </a:r>
            <a:r>
              <a:rPr spc="-270" dirty="0"/>
              <a:t> </a:t>
            </a:r>
            <a:r>
              <a:rPr spc="80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431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6545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39034"/>
            <a:ext cx="544512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To grow an </a:t>
            </a:r>
            <a:r>
              <a:rPr sz="1200" spc="10" dirty="0">
                <a:latin typeface="Arial"/>
                <a:cs typeface="Arial"/>
              </a:rPr>
              <a:t>array that </a:t>
            </a:r>
            <a:r>
              <a:rPr sz="1200" spc="15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run out of </a:t>
            </a:r>
            <a:r>
              <a:rPr sz="1200" spc="15" dirty="0">
                <a:latin typeface="Arial"/>
                <a:cs typeface="Arial"/>
              </a:rPr>
              <a:t>space,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Arrays.copyOf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  To double </a:t>
            </a:r>
            <a:r>
              <a:rPr sz="1200" spc="10" dirty="0">
                <a:latin typeface="Arial"/>
                <a:cs typeface="Arial"/>
              </a:rPr>
              <a:t>the length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1543" y="1289032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8081" y="1222413"/>
            <a:ext cx="5588000" cy="30944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2026285">
              <a:lnSpc>
                <a:spcPct val="1242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newValues = Arrays.copyOf(values, 2 * values.length);  values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newValues;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3684" y="1421582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635" y="1651812"/>
            <a:ext cx="5316169" cy="3544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 txBox="1"/>
          <p:nvPr/>
        </p:nvSpPr>
        <p:spPr>
          <a:xfrm>
            <a:off x="4185177" y="5195924"/>
            <a:ext cx="197993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12 </a:t>
            </a:r>
            <a:r>
              <a:rPr sz="1200" spc="15" dirty="0">
                <a:latin typeface="Arial"/>
                <a:cs typeface="Arial"/>
              </a:rPr>
              <a:t>Growing 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Reading</a:t>
            </a:r>
            <a:r>
              <a:rPr spc="-60" dirty="0"/>
              <a:t> </a:t>
            </a:r>
            <a:r>
              <a:rPr spc="8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723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0171"/>
            <a:ext cx="4007485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read a sequence </a:t>
            </a:r>
            <a:r>
              <a:rPr sz="1200" spc="10" dirty="0">
                <a:latin typeface="Arial"/>
                <a:cs typeface="Arial"/>
              </a:rPr>
              <a:t>of arbitrary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length:</a:t>
            </a:r>
            <a:endParaRPr sz="1200">
              <a:latin typeface="Arial"/>
              <a:cs typeface="Arial"/>
            </a:endParaRPr>
          </a:p>
          <a:p>
            <a:pPr marL="293370" marR="5080">
              <a:lnSpc>
                <a:spcPct val="130100"/>
              </a:lnSpc>
              <a:spcBef>
                <a:spcPts val="390"/>
              </a:spcBef>
            </a:pPr>
            <a:r>
              <a:rPr sz="950" spc="-10" dirty="0">
                <a:latin typeface="Arial"/>
                <a:cs typeface="Arial"/>
              </a:rPr>
              <a:t>Add </a:t>
            </a:r>
            <a:r>
              <a:rPr sz="950" spc="-5" dirty="0">
                <a:latin typeface="Arial"/>
                <a:cs typeface="Arial"/>
              </a:rPr>
              <a:t>the inputs to an array until the end of the input has been reached.  </a:t>
            </a:r>
            <a:r>
              <a:rPr sz="950" spc="-10" dirty="0">
                <a:latin typeface="Arial"/>
                <a:cs typeface="Arial"/>
              </a:rPr>
              <a:t>Grow when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needed.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125" y="1375786"/>
            <a:ext cx="5106670" cy="126301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1275" marR="2865120">
              <a:lnSpc>
                <a:spcPts val="770"/>
              </a:lnSpc>
              <a:spcBef>
                <a:spcPts val="290"/>
              </a:spcBef>
            </a:pPr>
            <a:r>
              <a:rPr sz="650" spc="5" dirty="0">
                <a:latin typeface="Courier" charset="0"/>
                <a:cs typeface="Courier" charset="0"/>
              </a:rPr>
              <a:t>double[] inputs = new double[INITIAL_SIZE];  int currentSize =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40"/>
              </a:lnSpc>
            </a:pPr>
            <a:r>
              <a:rPr sz="650" spc="5" dirty="0">
                <a:latin typeface="Courier" charset="0"/>
                <a:cs typeface="Courier" charset="0"/>
              </a:rPr>
              <a:t>while</a:t>
            </a:r>
            <a:r>
              <a:rPr sz="650" spc="-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(in.hasNextDouble())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193675" marR="2356485">
              <a:lnSpc>
                <a:spcPts val="770"/>
              </a:lnSpc>
              <a:spcBef>
                <a:spcPts val="25"/>
              </a:spcBef>
            </a:pPr>
            <a:r>
              <a:rPr sz="650" spc="5" dirty="0">
                <a:latin typeface="Courier" charset="0"/>
                <a:cs typeface="Courier" charset="0"/>
              </a:rPr>
              <a:t>// Grow the array if it has been completely filled  if (currentSize &gt;= inputs.length)</a:t>
            </a:r>
            <a:endParaRPr sz="650" dirty="0">
              <a:latin typeface="Courier" charset="0"/>
              <a:cs typeface="Courier" charset="0"/>
            </a:endParaRPr>
          </a:p>
          <a:p>
            <a:pPr marL="193675">
              <a:lnSpc>
                <a:spcPts val="740"/>
              </a:lnSpc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60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inputs = Arrays.copyOf(inputs, 2 * inputs.length); // Grow the inputs</a:t>
            </a:r>
            <a:r>
              <a:rPr sz="650" spc="13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array</a:t>
            </a:r>
            <a:endParaRPr sz="650" dirty="0">
              <a:latin typeface="Courier" charset="0"/>
              <a:cs typeface="Courier" charset="0"/>
            </a:endParaRPr>
          </a:p>
          <a:p>
            <a:pPr marL="1936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193675" marR="2966720">
              <a:lnSpc>
                <a:spcPts val="770"/>
              </a:lnSpc>
              <a:spcBef>
                <a:spcPts val="25"/>
              </a:spcBef>
            </a:pPr>
            <a:r>
              <a:rPr sz="650" spc="5" dirty="0">
                <a:latin typeface="Courier" charset="0"/>
                <a:cs typeface="Courier" charset="0"/>
              </a:rPr>
              <a:t>inputs[currentSize] = in.nextDouble();  currentSize++;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45"/>
              </a:lnSpc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281" y="2678256"/>
            <a:ext cx="139382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Discard unfilled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elements.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125" y="2889602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inputs = Arrays.copyOf(inputs,</a:t>
            </a:r>
            <a:r>
              <a:rPr sz="650" spc="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currentSize);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081" y="4417319"/>
            <a:ext cx="5588000" cy="835025"/>
          </a:xfrm>
          <a:custGeom>
            <a:avLst/>
            <a:gdLst/>
            <a:ahLst/>
            <a:cxnLst/>
            <a:rect l="l" t="t" r="r" b="b"/>
            <a:pathLst>
              <a:path w="5588000" h="835025">
                <a:moveTo>
                  <a:pt x="0" y="0"/>
                </a:moveTo>
                <a:lnTo>
                  <a:pt x="5587864" y="0"/>
                </a:lnTo>
                <a:lnTo>
                  <a:pt x="5587864" y="834422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8081" y="4417319"/>
            <a:ext cx="0" cy="835025"/>
          </a:xfrm>
          <a:custGeom>
            <a:avLst/>
            <a:gdLst/>
            <a:ahLst/>
            <a:cxnLst/>
            <a:rect l="l" t="t" r="r" b="b"/>
            <a:pathLst>
              <a:path h="835025">
                <a:moveTo>
                  <a:pt x="0" y="834422"/>
                </a:moveTo>
                <a:lnTo>
                  <a:pt x="0" y="0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section_3/</a:t>
            </a:r>
            <a:r>
              <a:rPr spc="65" dirty="0">
                <a:solidFill>
                  <a:srgbClr val="000080"/>
                </a:solidFill>
                <a:hlinkClick r:id="rId2"/>
              </a:rPr>
              <a:t>LargestInArray.java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9067" y="2136780"/>
            <a:ext cx="3128010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75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Read inputs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 marR="168275">
              <a:lnSpc>
                <a:spcPts val="819"/>
              </a:lnSpc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"Please enter values, Q to quit:"</a:t>
            </a:r>
            <a:r>
              <a:rPr sz="700" spc="5" dirty="0">
                <a:latin typeface="Courier New"/>
                <a:cs typeface="Courier New"/>
              </a:rPr>
              <a:t>);  Scanner in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Scanner(System.in);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79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while </a:t>
            </a:r>
            <a:r>
              <a:rPr sz="700" spc="5" dirty="0">
                <a:latin typeface="Courier New"/>
                <a:cs typeface="Courier New"/>
              </a:rPr>
              <a:t>(in.hasNextDouble() &amp;&amp; currentSize &lt;</a:t>
            </a:r>
            <a:r>
              <a:rPr sz="700" spc="8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values.length)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 marR="875665">
              <a:lnSpc>
                <a:spcPts val="819"/>
              </a:lnSpc>
              <a:spcBef>
                <a:spcPts val="35"/>
              </a:spcBef>
            </a:pPr>
            <a:r>
              <a:rPr sz="700" spc="5" dirty="0">
                <a:latin typeface="Courier New"/>
                <a:cs typeface="Courier New"/>
              </a:rPr>
              <a:t>values[currentSize] = in.nextDouble();  currentSize++;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0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961" y="760608"/>
            <a:ext cx="4159885" cy="343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0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990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This program reads a sequence of values and prints them, marking the largest</a:t>
            </a:r>
            <a:r>
              <a:rPr sz="850" spc="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value.</a:t>
            </a:r>
            <a:endParaRPr sz="850">
              <a:latin typeface="Times New Roman"/>
              <a:cs typeface="Times New Roman"/>
            </a:endParaRPr>
          </a:p>
          <a:p>
            <a:pPr marL="66675">
              <a:lnSpc>
                <a:spcPts val="830"/>
              </a:lnSpc>
              <a:spcBef>
                <a:spcPts val="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LargestInArray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5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700" spc="5" dirty="0">
                <a:latin typeface="Courier New"/>
                <a:cs typeface="Courier New"/>
              </a:rPr>
              <a:t>LENGTH =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</a:t>
            </a:r>
            <a:r>
              <a:rPr sz="700" spc="5" dirty="0">
                <a:latin typeface="Courier New"/>
                <a:cs typeface="Courier New"/>
              </a:rPr>
              <a:t>[] values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 double</a:t>
            </a:r>
            <a:r>
              <a:rPr sz="700" spc="5" dirty="0">
                <a:latin typeface="Courier New"/>
                <a:cs typeface="Courier New"/>
              </a:rPr>
              <a:t>[LENGTH];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00" spc="5" dirty="0">
                <a:latin typeface="Courier New"/>
                <a:cs typeface="Courier New"/>
              </a:rPr>
              <a:t>currentSize =</a:t>
            </a:r>
            <a:r>
              <a:rPr sz="700" spc="-45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067" y="3204124"/>
            <a:ext cx="203898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8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Find the largest value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83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values[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];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700" spc="5" dirty="0">
                <a:latin typeface="Courier New"/>
                <a:cs typeface="Courier New"/>
              </a:rPr>
              <a:t>(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00" spc="5" dirty="0">
                <a:latin typeface="Courier New"/>
                <a:cs typeface="Courier New"/>
              </a:rPr>
              <a:t>i =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00" spc="5" dirty="0">
                <a:latin typeface="Courier New"/>
                <a:cs typeface="Courier New"/>
              </a:rPr>
              <a:t>; i &lt; currentSize;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i++)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00" spc="5" dirty="0">
                <a:latin typeface="Courier New"/>
                <a:cs typeface="Courier New"/>
              </a:rPr>
              <a:t>(values[i] &gt;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largest)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R="263525" algn="ctr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values[i];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3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6149" y="709993"/>
            <a:ext cx="111619" cy="3488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9163" y="709985"/>
            <a:ext cx="118604" cy="2385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4705" y="4171719"/>
            <a:ext cx="206502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63955" algn="ctr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Program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Run: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300355" marR="508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Please enter values, Q to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quit:  34.5 80 115 44.5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</a:t>
            </a:r>
            <a:endParaRPr sz="700" dirty="0">
              <a:latin typeface="Courier" charset="0"/>
              <a:cs typeface="Courier" charset="0"/>
            </a:endParaRPr>
          </a:p>
          <a:p>
            <a:pPr marL="30035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34.5</a:t>
            </a:r>
            <a:endParaRPr sz="700" dirty="0">
              <a:latin typeface="Courier" charset="0"/>
              <a:cs typeface="Courier" charset="0"/>
            </a:endParaRPr>
          </a:p>
          <a:p>
            <a:pPr marL="30035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80</a:t>
            </a:r>
            <a:endParaRPr sz="700" dirty="0">
              <a:latin typeface="Courier" charset="0"/>
              <a:cs typeface="Courier" charset="0"/>
            </a:endParaRPr>
          </a:p>
          <a:p>
            <a:pPr marL="300355" marR="569595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115 &lt;== largest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  44.5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9268"/>
            <a:ext cx="428561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Given these inputs, 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the output of the </a:t>
            </a:r>
            <a:r>
              <a:rPr sz="1000" spc="15" dirty="0">
                <a:latin typeface="Courier" charset="0"/>
                <a:cs typeface="Courier" charset="0"/>
              </a:rPr>
              <a:t>LargestInArray</a:t>
            </a:r>
            <a:r>
              <a:rPr sz="1000" spc="-36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program?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15" dirty="0">
                <a:latin typeface="Courier" charset="0"/>
                <a:cs typeface="Courier" charset="0"/>
              </a:rPr>
              <a:t>20 10 20</a:t>
            </a:r>
            <a:r>
              <a:rPr sz="1000" spc="-8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Q</a:t>
            </a:r>
            <a:endParaRPr sz="1000" dirty="0">
              <a:latin typeface="Courier" charset="0"/>
              <a:cs typeface="Courier" charset="0"/>
            </a:endParaRPr>
          </a:p>
          <a:p>
            <a:pPr marL="247015">
              <a:lnSpc>
                <a:spcPct val="100000"/>
              </a:lnSpc>
              <a:spcBef>
                <a:spcPts val="685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46460"/>
            <a:ext cx="5588000" cy="3762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39928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20 &lt;== largest value  10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20 &lt;== largest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23"/>
            <a:ext cx="6376614" cy="2044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853" y="2897242"/>
            <a:ext cx="168973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1 </a:t>
            </a:r>
            <a:r>
              <a:rPr sz="1000" spc="15" dirty="0">
                <a:latin typeface="Arial"/>
                <a:cs typeface="Arial"/>
              </a:rPr>
              <a:t>An </a:t>
            </a:r>
            <a:r>
              <a:rPr sz="1000" spc="10" dirty="0">
                <a:latin typeface="Arial"/>
                <a:cs typeface="Arial"/>
              </a:rPr>
              <a:t>Array of Size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2241"/>
            <a:ext cx="428752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a loop that counts </a:t>
            </a:r>
            <a:r>
              <a:rPr sz="1000" spc="15" dirty="0">
                <a:latin typeface="Arial"/>
                <a:cs typeface="Arial"/>
              </a:rPr>
              <a:t>how many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 are equal to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zero.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85958"/>
            <a:ext cx="5588000" cy="58605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count =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x :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(x == 0) { count++;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9166"/>
            <a:ext cx="60940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algorithm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find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largest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</a:t>
            </a:r>
            <a:r>
              <a:rPr sz="1000" spc="5" dirty="0">
                <a:latin typeface="Arial"/>
                <a:cs typeface="Arial"/>
              </a:rPr>
              <a:t> in </a:t>
            </a:r>
            <a:r>
              <a:rPr sz="1000" spc="10" dirty="0">
                <a:latin typeface="Arial"/>
                <a:cs typeface="Arial"/>
              </a:rPr>
              <a:t>an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array.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Why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don’t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we</a:t>
            </a:r>
            <a:r>
              <a:rPr sz="1000" spc="5" dirty="0">
                <a:latin typeface="Arial"/>
                <a:cs typeface="Arial"/>
              </a:rPr>
              <a:t> initialize </a:t>
            </a:r>
            <a:r>
              <a:rPr sz="1000" spc="15" dirty="0">
                <a:latin typeface="Courier" charset="0"/>
                <a:cs typeface="Courier" charset="0"/>
              </a:rPr>
              <a:t>largest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i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with  zero, </a:t>
            </a:r>
            <a:r>
              <a:rPr sz="1000" spc="5" dirty="0">
                <a:latin typeface="Arial"/>
                <a:cs typeface="Arial"/>
              </a:rPr>
              <a:t>like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this?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46386"/>
            <a:ext cx="5999480" cy="75725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double largest =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0;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(int i = 0; i &lt; values.length;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(values[i] &gt;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largest)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R="4397375" algn="ctr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largest =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values[i];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913904"/>
            <a:ext cx="521081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values are negative, then the result is incorrectly  </a:t>
            </a:r>
            <a:r>
              <a:rPr sz="1200" spc="15" dirty="0">
                <a:latin typeface="Arial"/>
                <a:cs typeface="Arial"/>
              </a:rPr>
              <a:t>computed as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0869"/>
            <a:ext cx="611822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When </a:t>
            </a:r>
            <a:r>
              <a:rPr sz="1000" spc="10" dirty="0">
                <a:latin typeface="Arial"/>
                <a:cs typeface="Arial"/>
              </a:rPr>
              <a:t>printing separators, </a:t>
            </a:r>
            <a:r>
              <a:rPr sz="1000" spc="15" dirty="0">
                <a:latin typeface="Arial"/>
                <a:cs typeface="Arial"/>
              </a:rPr>
              <a:t>we </a:t>
            </a:r>
            <a:r>
              <a:rPr sz="1000" spc="10" dirty="0">
                <a:latin typeface="Arial"/>
                <a:cs typeface="Arial"/>
              </a:rPr>
              <a:t>skipped the separator before the </a:t>
            </a:r>
            <a:r>
              <a:rPr sz="1000" spc="5" dirty="0">
                <a:latin typeface="Arial"/>
                <a:cs typeface="Arial"/>
              </a:rPr>
              <a:t>initial </a:t>
            </a:r>
            <a:r>
              <a:rPr sz="1000" spc="10" dirty="0">
                <a:latin typeface="Arial"/>
                <a:cs typeface="Arial"/>
              </a:rPr>
              <a:t>element. Rewrite the loop so that the  separator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printed after each element, except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last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38062"/>
            <a:ext cx="5588000" cy="91999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777615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System.out.print(values[i]);  if (i &lt; values.length -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System.out.print(" |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2392521"/>
            <a:ext cx="37001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Now </a:t>
            </a:r>
            <a:r>
              <a:rPr sz="1200" spc="15" dirty="0">
                <a:latin typeface="Arial"/>
                <a:cs typeface="Arial"/>
              </a:rPr>
              <a:t>you know why we </a:t>
            </a:r>
            <a:r>
              <a:rPr sz="1200" spc="10" dirty="0">
                <a:latin typeface="Arial"/>
                <a:cs typeface="Arial"/>
              </a:rPr>
              <a:t>set </a:t>
            </a:r>
            <a:r>
              <a:rPr sz="1200" spc="15" dirty="0">
                <a:latin typeface="Arial"/>
                <a:cs typeface="Arial"/>
              </a:rPr>
              <a:t>up </a:t>
            </a:r>
            <a:r>
              <a:rPr sz="1200" spc="10" dirty="0">
                <a:latin typeface="Arial"/>
                <a:cs typeface="Arial"/>
              </a:rPr>
              <a:t>the loop the other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way.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0818"/>
            <a:ext cx="430149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wrong with these statements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printing an array with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separators?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84564"/>
            <a:ext cx="5999480" cy="48795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System.out.print(values[0]);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(int i = 1; i &lt; values.length;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R="3973829" algn="ctr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System.out.print(", " +</a:t>
            </a:r>
            <a:r>
              <a:rPr sz="600" spc="3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values[i]);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480013"/>
            <a:ext cx="521081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the array </a:t>
            </a:r>
            <a:r>
              <a:rPr sz="1200" spc="15" dirty="0">
                <a:latin typeface="Arial"/>
                <a:cs typeface="Arial"/>
              </a:rPr>
              <a:t>has no </a:t>
            </a:r>
            <a:r>
              <a:rPr sz="1200" spc="10" dirty="0">
                <a:latin typeface="Arial"/>
                <a:cs typeface="Arial"/>
              </a:rPr>
              <a:t>elements, then the </a:t>
            </a:r>
            <a:r>
              <a:rPr sz="1200" spc="15" dirty="0">
                <a:latin typeface="Arial"/>
                <a:cs typeface="Arial"/>
              </a:rPr>
              <a:t>program </a:t>
            </a:r>
            <a:r>
              <a:rPr sz="1200" spc="10" dirty="0">
                <a:latin typeface="Arial"/>
                <a:cs typeface="Arial"/>
              </a:rPr>
              <a:t>terminates with </a:t>
            </a:r>
            <a:r>
              <a:rPr sz="1200" spc="15" dirty="0">
                <a:latin typeface="Arial"/>
                <a:cs typeface="Arial"/>
              </a:rPr>
              <a:t>an  </a:t>
            </a:r>
            <a:r>
              <a:rPr sz="1200" spc="10" dirty="0">
                <a:latin typeface="Arial"/>
                <a:cs typeface="Arial"/>
              </a:rPr>
              <a:t>exception.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7744"/>
            <a:ext cx="61741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When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finding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position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match,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while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not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loop.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What</a:t>
            </a:r>
            <a:r>
              <a:rPr sz="1000" spc="5" dirty="0">
                <a:latin typeface="Arial"/>
                <a:cs typeface="Arial"/>
              </a:rPr>
              <a:t> is </a:t>
            </a:r>
            <a:r>
              <a:rPr sz="1000" spc="10" dirty="0">
                <a:latin typeface="Arial"/>
                <a:cs typeface="Arial"/>
              </a:rPr>
              <a:t>wrong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using</a:t>
            </a:r>
            <a:r>
              <a:rPr sz="1000" spc="5" dirty="0">
                <a:latin typeface="Arial"/>
                <a:cs typeface="Arial"/>
              </a:rPr>
              <a:t> this  </a:t>
            </a:r>
            <a:r>
              <a:rPr sz="1000" spc="10" dirty="0">
                <a:latin typeface="Arial"/>
                <a:cs typeface="Arial"/>
              </a:rPr>
              <a:t>loop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instead?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44964"/>
            <a:ext cx="5999480" cy="66749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for (pos = 0; pos &lt; values.length &amp;&amp; !found;</a:t>
            </a:r>
            <a:r>
              <a:rPr sz="600" spc="7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pos++)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(values[pos] &gt;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100)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22580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found =</a:t>
            </a:r>
            <a:r>
              <a:rPr sz="600" spc="-5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true;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862235"/>
            <a:ext cx="51981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there is </a:t>
            </a:r>
            <a:r>
              <a:rPr sz="1200" spc="15" dirty="0">
                <a:latin typeface="Arial"/>
                <a:cs typeface="Arial"/>
              </a:rPr>
              <a:t>a match, </a:t>
            </a:r>
            <a:r>
              <a:rPr sz="1200" spc="10" dirty="0">
                <a:latin typeface="Arial"/>
                <a:cs typeface="Arial"/>
              </a:rPr>
              <a:t>then </a:t>
            </a:r>
            <a:r>
              <a:rPr sz="1200" spc="15" dirty="0">
                <a:latin typeface="Courier" charset="0"/>
                <a:cs typeface="Courier" charset="0"/>
              </a:rPr>
              <a:t>pos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incremented </a:t>
            </a:r>
            <a:r>
              <a:rPr sz="1200" spc="10" dirty="0">
                <a:latin typeface="Arial"/>
                <a:cs typeface="Arial"/>
              </a:rPr>
              <a:t>before the loop exits.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0717"/>
            <a:ext cx="603885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When </a:t>
            </a:r>
            <a:r>
              <a:rPr sz="1000" spc="10" dirty="0">
                <a:latin typeface="Arial"/>
                <a:cs typeface="Arial"/>
              </a:rPr>
              <a:t>inserting an element into an array, </a:t>
            </a:r>
            <a:r>
              <a:rPr sz="1000" spc="15" dirty="0">
                <a:latin typeface="Arial"/>
                <a:cs typeface="Arial"/>
              </a:rPr>
              <a:t>we moved </a:t>
            </a:r>
            <a:r>
              <a:rPr sz="1000" spc="10" dirty="0">
                <a:latin typeface="Arial"/>
                <a:cs typeface="Arial"/>
              </a:rPr>
              <a:t>the elements with larger index values, starting at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  end of the array. </a:t>
            </a: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5" dirty="0">
                <a:latin typeface="Arial"/>
                <a:cs typeface="Arial"/>
              </a:rPr>
              <a:t>is it </a:t>
            </a:r>
            <a:r>
              <a:rPr sz="1000" spc="10" dirty="0">
                <a:latin typeface="Arial"/>
                <a:cs typeface="Arial"/>
              </a:rPr>
              <a:t>wrong to </a:t>
            </a:r>
            <a:r>
              <a:rPr sz="1000" spc="5" dirty="0">
                <a:latin typeface="Arial"/>
                <a:cs typeface="Arial"/>
              </a:rPr>
              <a:t>start </a:t>
            </a:r>
            <a:r>
              <a:rPr sz="1000" spc="10" dirty="0">
                <a:latin typeface="Arial"/>
                <a:cs typeface="Arial"/>
              </a:rPr>
              <a:t>at the insertion location, </a:t>
            </a:r>
            <a:r>
              <a:rPr sz="1000" spc="5" dirty="0">
                <a:latin typeface="Arial"/>
                <a:cs typeface="Arial"/>
              </a:rPr>
              <a:t>like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this?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37937"/>
            <a:ext cx="5999480" cy="39818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pos; i &lt; currentSize - 1;</a:t>
            </a:r>
            <a:r>
              <a:rPr sz="600" spc="4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values[i + 1] =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values[i];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83140"/>
            <a:ext cx="38735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This loop sets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values[pos]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10" dirty="0"/>
              <a:t>Adapting</a:t>
            </a:r>
            <a:r>
              <a:rPr spc="-70" dirty="0"/>
              <a:t> </a:t>
            </a:r>
            <a:r>
              <a:rPr spc="114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291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5405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5284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24213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45012"/>
            <a:ext cx="5714365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7800"/>
              </a:lnSpc>
            </a:pPr>
            <a:r>
              <a:rPr sz="1200" spc="15" dirty="0">
                <a:latin typeface="Arial"/>
                <a:cs typeface="Arial"/>
              </a:rPr>
              <a:t>By combining fundamental </a:t>
            </a:r>
            <a:r>
              <a:rPr sz="1200" spc="10" dirty="0">
                <a:latin typeface="Arial"/>
                <a:cs typeface="Arial"/>
              </a:rPr>
              <a:t>algorithms, </a:t>
            </a:r>
            <a:r>
              <a:rPr sz="1200" spc="15" dirty="0">
                <a:latin typeface="Arial"/>
                <a:cs typeface="Arial"/>
              </a:rPr>
              <a:t>you can </a:t>
            </a:r>
            <a:r>
              <a:rPr sz="1200" spc="10" dirty="0">
                <a:latin typeface="Arial"/>
                <a:cs typeface="Arial"/>
              </a:rPr>
              <a:t>solve </a:t>
            </a:r>
            <a:r>
              <a:rPr sz="1200" spc="15" dirty="0">
                <a:latin typeface="Arial"/>
                <a:cs typeface="Arial"/>
              </a:rPr>
              <a:t>complex programming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tasks.  </a:t>
            </a:r>
            <a:r>
              <a:rPr sz="1200" spc="15" dirty="0">
                <a:latin typeface="Arial"/>
                <a:cs typeface="Arial"/>
              </a:rPr>
              <a:t>Problem: Compute </a:t>
            </a:r>
            <a:r>
              <a:rPr sz="1200" spc="10" dirty="0">
                <a:latin typeface="Arial"/>
                <a:cs typeface="Arial"/>
              </a:rPr>
              <a:t>the final quiz score </a:t>
            </a: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dropping the lowest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finding the </a:t>
            </a:r>
            <a:r>
              <a:rPr sz="1200" spc="15" dirty="0">
                <a:latin typeface="Arial"/>
                <a:cs typeface="Arial"/>
              </a:rPr>
              <a:t>sum  </a:t>
            </a:r>
            <a:r>
              <a:rPr sz="1200" spc="10" dirty="0">
                <a:latin typeface="Arial"/>
                <a:cs typeface="Arial"/>
              </a:rPr>
              <a:t>of all the remaining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scores.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Related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algorithms:</a:t>
            </a:r>
            <a:endParaRPr sz="1200">
              <a:latin typeface="Arial"/>
              <a:cs typeface="Arial"/>
            </a:endParaRPr>
          </a:p>
          <a:p>
            <a:pPr marL="293370" marR="3984625">
              <a:lnSpc>
                <a:spcPct val="130100"/>
              </a:lnSpc>
              <a:spcBef>
                <a:spcPts val="390"/>
              </a:spcBef>
            </a:pPr>
            <a:r>
              <a:rPr sz="950" spc="-5" dirty="0">
                <a:latin typeface="Arial"/>
                <a:cs typeface="Arial"/>
              </a:rPr>
              <a:t>Calculating the </a:t>
            </a:r>
            <a:r>
              <a:rPr sz="950" spc="-10" dirty="0">
                <a:latin typeface="Arial"/>
                <a:cs typeface="Arial"/>
              </a:rPr>
              <a:t>sum  </a:t>
            </a:r>
            <a:r>
              <a:rPr sz="950" spc="-5" dirty="0">
                <a:latin typeface="Arial"/>
                <a:cs typeface="Arial"/>
              </a:rPr>
              <a:t>Finding the </a:t>
            </a:r>
            <a:r>
              <a:rPr sz="950" spc="-10" dirty="0">
                <a:latin typeface="Arial"/>
                <a:cs typeface="Arial"/>
              </a:rPr>
              <a:t>minimum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value  Removing an</a:t>
            </a:r>
            <a:r>
              <a:rPr sz="950" spc="-10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element</a:t>
            </a:r>
            <a:endParaRPr sz="9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50"/>
              </a:spcBef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plan 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attack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2578337"/>
            <a:ext cx="5588000" cy="44005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394200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40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minimum.</a:t>
            </a:r>
            <a:r>
              <a:rPr sz="700" spc="-1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Remove </a:t>
            </a:r>
            <a:r>
              <a:rPr sz="700" spc="10" dirty="0">
                <a:latin typeface="Comic Sans MS"/>
                <a:cs typeface="Comic Sans MS"/>
              </a:rPr>
              <a:t> it </a:t>
            </a:r>
            <a:r>
              <a:rPr sz="700" spc="20" dirty="0">
                <a:latin typeface="Comic Sans MS"/>
                <a:cs typeface="Comic Sans MS"/>
              </a:rPr>
              <a:t>from the </a:t>
            </a:r>
            <a:r>
              <a:rPr sz="700" spc="15" dirty="0">
                <a:latin typeface="Comic Sans MS"/>
                <a:cs typeface="Comic Sans MS"/>
              </a:rPr>
              <a:t>array.  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071" y="317479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3067730"/>
            <a:ext cx="195326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Try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out. </a:t>
            </a:r>
            <a:r>
              <a:rPr sz="1200" spc="15" dirty="0">
                <a:latin typeface="Arial"/>
                <a:cs typeface="Arial"/>
              </a:rPr>
              <a:t>The minimum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635" y="3298309"/>
            <a:ext cx="1423225" cy="38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071" y="387240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3765341"/>
            <a:ext cx="46551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We </a:t>
            </a:r>
            <a:r>
              <a:rPr sz="1200" spc="15" dirty="0">
                <a:latin typeface="Arial"/>
                <a:cs typeface="Arial"/>
              </a:rPr>
              <a:t>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use a </a:t>
            </a:r>
            <a:r>
              <a:rPr sz="1200" spc="10" dirty="0">
                <a:latin typeface="Arial"/>
                <a:cs typeface="Arial"/>
              </a:rPr>
              <a:t>linear </a:t>
            </a:r>
            <a:r>
              <a:rPr sz="1200" spc="15" dirty="0">
                <a:latin typeface="Arial"/>
                <a:cs typeface="Arial"/>
              </a:rPr>
              <a:t>search </a:t>
            </a:r>
            <a:r>
              <a:rPr sz="1200" spc="10" dirty="0">
                <a:latin typeface="Arial"/>
                <a:cs typeface="Arial"/>
              </a:rPr>
              <a:t>to find the position of 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minimum.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10" dirty="0"/>
              <a:t>Adapting </a:t>
            </a:r>
            <a:r>
              <a:rPr spc="114" dirty="0"/>
              <a:t>Algorithms </a:t>
            </a:r>
            <a:r>
              <a:rPr spc="-114" dirty="0"/>
              <a:t>-</a:t>
            </a:r>
            <a:r>
              <a:rPr spc="-225" dirty="0"/>
              <a:t> </a:t>
            </a:r>
            <a:r>
              <a:rPr spc="70" dirty="0"/>
              <a:t>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286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695802"/>
            <a:ext cx="17367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Revise </a:t>
            </a:r>
            <a:r>
              <a:rPr sz="1200" spc="10" dirty="0">
                <a:latin typeface="Arial"/>
                <a:cs typeface="Arial"/>
              </a:rPr>
              <a:t>the plan of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attack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2852"/>
            <a:ext cx="5588000" cy="55118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496435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 minimum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value.  Find its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position.</a:t>
            </a:r>
            <a:endParaRPr sz="700">
              <a:latin typeface="Comic Sans MS"/>
              <a:cs typeface="Comic Sans MS"/>
            </a:endParaRPr>
          </a:p>
          <a:p>
            <a:pPr marL="43815" marR="3905885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Remove </a:t>
            </a:r>
            <a:r>
              <a:rPr sz="700" spc="15" dirty="0">
                <a:latin typeface="Comic Sans MS"/>
                <a:cs typeface="Comic Sans MS"/>
              </a:rPr>
              <a:t>that position </a:t>
            </a:r>
            <a:r>
              <a:rPr sz="700" spc="20" dirty="0">
                <a:latin typeface="Comic Sans MS"/>
                <a:cs typeface="Comic Sans MS"/>
              </a:rPr>
              <a:t>from the </a:t>
            </a:r>
            <a:r>
              <a:rPr sz="700" spc="15" dirty="0">
                <a:latin typeface="Comic Sans MS"/>
                <a:cs typeface="Comic Sans MS"/>
              </a:rPr>
              <a:t>array.  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66092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553864"/>
            <a:ext cx="494982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Try </a:t>
            </a:r>
            <a:r>
              <a:rPr sz="1200" spc="5" dirty="0">
                <a:latin typeface="Arial"/>
                <a:cs typeface="Arial"/>
              </a:rPr>
              <a:t>it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Find the </a:t>
            </a:r>
            <a:r>
              <a:rPr sz="950" spc="-10" dirty="0">
                <a:latin typeface="Arial"/>
                <a:cs typeface="Arial"/>
              </a:rPr>
              <a:t>minimum </a:t>
            </a:r>
            <a:r>
              <a:rPr sz="950" spc="-5" dirty="0">
                <a:latin typeface="Arial"/>
                <a:cs typeface="Arial"/>
              </a:rPr>
              <a:t>value of 4. Linear search tells us that the value 4 occurs at position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5.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3698" y="2021578"/>
            <a:ext cx="1353464" cy="404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0281" y="2471579"/>
            <a:ext cx="56388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0" dirty="0">
                <a:latin typeface="Arial"/>
                <a:cs typeface="Arial"/>
              </a:rPr>
              <a:t>Remove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it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3698" y="2656455"/>
            <a:ext cx="1137185" cy="376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32375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071" y="34886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3130464"/>
            <a:ext cx="3916679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Compute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sum: 8 + 7 + </a:t>
            </a:r>
            <a:r>
              <a:rPr sz="1200" spc="10" dirty="0">
                <a:latin typeface="Arial"/>
                <a:cs typeface="Arial"/>
              </a:rPr>
              <a:t>8.5 </a:t>
            </a:r>
            <a:r>
              <a:rPr sz="1200" spc="15" dirty="0">
                <a:latin typeface="Arial"/>
                <a:cs typeface="Arial"/>
              </a:rPr>
              <a:t>+ </a:t>
            </a:r>
            <a:r>
              <a:rPr sz="1200" spc="10" dirty="0">
                <a:latin typeface="Arial"/>
                <a:cs typeface="Arial"/>
              </a:rPr>
              <a:t>9.5 </a:t>
            </a:r>
            <a:r>
              <a:rPr sz="1200" spc="15" dirty="0">
                <a:latin typeface="Arial"/>
                <a:cs typeface="Arial"/>
              </a:rPr>
              <a:t>+ 7 + 10 =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50.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0" dirty="0">
                <a:latin typeface="Arial"/>
                <a:cs typeface="Arial"/>
              </a:rPr>
              <a:t>This walk-through </a:t>
            </a:r>
            <a:r>
              <a:rPr sz="1200" spc="15" dirty="0">
                <a:latin typeface="Arial"/>
                <a:cs typeface="Arial"/>
              </a:rPr>
              <a:t>demonstrates </a:t>
            </a:r>
            <a:r>
              <a:rPr sz="1200" spc="10" dirty="0">
                <a:latin typeface="Arial"/>
                <a:cs typeface="Arial"/>
              </a:rPr>
              <a:t>that our strategy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works.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10" dirty="0"/>
              <a:t>Adapting </a:t>
            </a:r>
            <a:r>
              <a:rPr spc="114" dirty="0"/>
              <a:t>Algorithms </a:t>
            </a:r>
            <a:r>
              <a:rPr spc="-114" dirty="0"/>
              <a:t>-</a:t>
            </a:r>
            <a:r>
              <a:rPr spc="-225" dirty="0"/>
              <a:t> </a:t>
            </a:r>
            <a:r>
              <a:rPr spc="70" dirty="0"/>
              <a:t>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28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2702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62284"/>
            <a:ext cx="553275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0" dirty="0">
                <a:latin typeface="Arial"/>
                <a:cs typeface="Arial"/>
              </a:rPr>
              <a:t>Inefficient to find the </a:t>
            </a:r>
            <a:r>
              <a:rPr sz="1200" spc="15" dirty="0">
                <a:latin typeface="Arial"/>
                <a:cs typeface="Arial"/>
              </a:rPr>
              <a:t>minimum and </a:t>
            </a:r>
            <a:r>
              <a:rPr sz="1200" spc="10" dirty="0">
                <a:latin typeface="Arial"/>
                <a:cs typeface="Arial"/>
              </a:rPr>
              <a:t>then </a:t>
            </a:r>
            <a:r>
              <a:rPr sz="1200" spc="15" dirty="0">
                <a:latin typeface="Arial"/>
                <a:cs typeface="Arial"/>
              </a:rPr>
              <a:t>make </a:t>
            </a:r>
            <a:r>
              <a:rPr sz="1200" spc="10" dirty="0">
                <a:latin typeface="Arial"/>
                <a:cs typeface="Arial"/>
              </a:rPr>
              <a:t>another </a:t>
            </a:r>
            <a:r>
              <a:rPr sz="1200" spc="15" dirty="0">
                <a:latin typeface="Arial"/>
                <a:cs typeface="Arial"/>
              </a:rPr>
              <a:t>pass </a:t>
            </a:r>
            <a:r>
              <a:rPr sz="1200" spc="10" dirty="0">
                <a:latin typeface="Arial"/>
                <a:cs typeface="Arial"/>
              </a:rPr>
              <a:t>through the array to  obtain its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position.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Modify minimum </a:t>
            </a:r>
            <a:r>
              <a:rPr sz="1200" spc="10" dirty="0">
                <a:latin typeface="Arial"/>
                <a:cs typeface="Arial"/>
              </a:rPr>
              <a:t>algorithm to </a:t>
            </a:r>
            <a:r>
              <a:rPr sz="1200" spc="15" dirty="0">
                <a:latin typeface="Arial"/>
                <a:cs typeface="Arial"/>
              </a:rPr>
              <a:t>remember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b="1" spc="10" dirty="0">
                <a:latin typeface="Arial"/>
                <a:cs typeface="Arial"/>
              </a:rPr>
              <a:t>position </a:t>
            </a:r>
            <a:r>
              <a:rPr sz="1200" spc="10" dirty="0">
                <a:latin typeface="Arial"/>
                <a:cs typeface="Arial"/>
              </a:rPr>
              <a:t>of the smallest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427177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smallestPosition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&lt;</a:t>
            </a:r>
            <a:r>
              <a:rPr sz="700" spc="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values[smallestPosition])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smallestPosition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58172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474659"/>
            <a:ext cx="98996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Final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Strategy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738686"/>
            <a:ext cx="5588000" cy="43307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072890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 </a:t>
            </a:r>
            <a:r>
              <a:rPr sz="700" spc="15" dirty="0">
                <a:latin typeface="Comic Sans MS"/>
                <a:cs typeface="Comic Sans MS"/>
              </a:rPr>
              <a:t>position of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minimum.  Remove </a:t>
            </a:r>
            <a:r>
              <a:rPr sz="700" spc="10" dirty="0">
                <a:latin typeface="Comic Sans MS"/>
                <a:cs typeface="Comic Sans MS"/>
              </a:rPr>
              <a:t>it </a:t>
            </a:r>
            <a:r>
              <a:rPr sz="700" spc="20" dirty="0">
                <a:latin typeface="Comic Sans MS"/>
                <a:cs typeface="Comic Sans MS"/>
              </a:rPr>
              <a:t>from the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array.</a:t>
            </a:r>
            <a:endParaRPr sz="70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15" dirty="0">
                <a:latin typeface="Comic Sans MS"/>
                <a:cs typeface="Comic Sans MS"/>
              </a:rPr>
              <a:t>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9244"/>
            <a:ext cx="6002655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Section 7.3.6 has two algorithms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removing an element. Which of the two should be used to solve the  task described </a:t>
            </a:r>
            <a:r>
              <a:rPr sz="1000" spc="5" dirty="0">
                <a:latin typeface="Arial"/>
                <a:cs typeface="Arial"/>
              </a:rPr>
              <a:t>in this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section?</a:t>
            </a:r>
            <a:endParaRPr sz="1000" dirty="0">
              <a:latin typeface="Arial"/>
              <a:cs typeface="Arial"/>
            </a:endParaRPr>
          </a:p>
          <a:p>
            <a:pPr marL="247015" marR="405765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algorithm.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order of </a:t>
            </a:r>
            <a:r>
              <a:rPr sz="1200" spc="15" dirty="0">
                <a:latin typeface="Arial"/>
                <a:cs typeface="Arial"/>
              </a:rPr>
              <a:t>elements does </a:t>
            </a:r>
            <a:r>
              <a:rPr sz="1200" spc="10" dirty="0">
                <a:latin typeface="Arial"/>
                <a:cs typeface="Arial"/>
              </a:rPr>
              <a:t>not matter </a:t>
            </a:r>
            <a:r>
              <a:rPr sz="1200" spc="15" dirty="0">
                <a:latin typeface="Arial"/>
                <a:cs typeface="Arial"/>
              </a:rPr>
              <a:t>when  computing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sum.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7.1</a:t>
            </a:r>
            <a:r>
              <a:rPr spc="-90" dirty="0">
                <a:solidFill>
                  <a:srgbClr val="125859"/>
                </a:solidFill>
              </a:rPr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10"/>
            <a:ext cx="5085943" cy="2630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923"/>
            <a:ext cx="564705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It isn’t </a:t>
            </a:r>
            <a:r>
              <a:rPr sz="1000" spc="10" dirty="0">
                <a:latin typeface="Arial"/>
                <a:cs typeface="Arial"/>
              </a:rPr>
              <a:t>actually necessary to </a:t>
            </a:r>
            <a:r>
              <a:rPr sz="1000" i="1" spc="10" dirty="0">
                <a:latin typeface="Arial"/>
                <a:cs typeface="Arial"/>
              </a:rPr>
              <a:t>remove </a:t>
            </a:r>
            <a:r>
              <a:rPr sz="1000" spc="10" dirty="0">
                <a:latin typeface="Arial"/>
                <a:cs typeface="Arial"/>
              </a:rPr>
              <a:t>the minimum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order to compute the </a:t>
            </a:r>
            <a:r>
              <a:rPr sz="1000" spc="5" dirty="0">
                <a:latin typeface="Arial"/>
                <a:cs typeface="Arial"/>
              </a:rPr>
              <a:t>total </a:t>
            </a:r>
            <a:r>
              <a:rPr sz="1000" spc="10" dirty="0">
                <a:latin typeface="Arial"/>
                <a:cs typeface="Arial"/>
              </a:rPr>
              <a:t>score. Describe an  alternative.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35116"/>
            <a:ext cx="5588000" cy="44005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496435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 minimum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value.  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 dirty="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Subtract the minimum</a:t>
            </a:r>
            <a:r>
              <a:rPr sz="700" spc="-9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value.</a:t>
            </a:r>
            <a:endParaRPr sz="7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872"/>
            <a:ext cx="598805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can you </a:t>
            </a:r>
            <a:r>
              <a:rPr sz="1000" spc="5" dirty="0">
                <a:latin typeface="Arial"/>
                <a:cs typeface="Arial"/>
              </a:rPr>
              <a:t>print </a:t>
            </a:r>
            <a:r>
              <a:rPr sz="1000" spc="10" dirty="0">
                <a:latin typeface="Arial"/>
                <a:cs typeface="Arial"/>
              </a:rPr>
              <a:t>the number of positive and negative values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given array, using one or more of the  algorithms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Section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6.7?</a:t>
            </a:r>
            <a:endParaRPr sz="1000" dirty="0">
              <a:latin typeface="Arial"/>
              <a:cs typeface="Arial"/>
            </a:endParaRPr>
          </a:p>
          <a:p>
            <a:pPr marL="247015" marR="24384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algorithm for counting </a:t>
            </a:r>
            <a:r>
              <a:rPr sz="1200" spc="15" dirty="0">
                <a:latin typeface="Arial"/>
                <a:cs typeface="Arial"/>
              </a:rPr>
              <a:t>matches </a:t>
            </a:r>
            <a:r>
              <a:rPr sz="1200" spc="10" dirty="0">
                <a:latin typeface="Arial"/>
                <a:cs typeface="Arial"/>
              </a:rPr>
              <a:t>(Section 6.7.2) twice, </a:t>
            </a:r>
            <a:r>
              <a:rPr sz="1200" spc="15" dirty="0">
                <a:latin typeface="Arial"/>
                <a:cs typeface="Arial"/>
              </a:rPr>
              <a:t>once </a:t>
            </a:r>
            <a:r>
              <a:rPr sz="1200" spc="10" dirty="0">
                <a:latin typeface="Arial"/>
                <a:cs typeface="Arial"/>
              </a:rPr>
              <a:t>for  counting the positive values </a:t>
            </a:r>
            <a:r>
              <a:rPr sz="1200" spc="15" dirty="0">
                <a:latin typeface="Arial"/>
                <a:cs typeface="Arial"/>
              </a:rPr>
              <a:t>and once </a:t>
            </a:r>
            <a:r>
              <a:rPr sz="1200" spc="10" dirty="0">
                <a:latin typeface="Arial"/>
                <a:cs typeface="Arial"/>
              </a:rPr>
              <a:t>for counting the negative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821"/>
            <a:ext cx="437705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can you </a:t>
            </a:r>
            <a:r>
              <a:rPr sz="1000" spc="5" dirty="0">
                <a:latin typeface="Arial"/>
                <a:cs typeface="Arial"/>
              </a:rPr>
              <a:t>print all </a:t>
            </a:r>
            <a:r>
              <a:rPr sz="1000" spc="10" dirty="0">
                <a:latin typeface="Arial"/>
                <a:cs typeface="Arial"/>
              </a:rPr>
              <a:t>positive values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array, separated by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commas?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modify </a:t>
            </a:r>
            <a:r>
              <a:rPr sz="1200" spc="10" dirty="0">
                <a:latin typeface="Arial"/>
                <a:cs typeface="Arial"/>
              </a:rPr>
              <a:t>the algorithm in Section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7.3.4.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81540"/>
            <a:ext cx="5588000" cy="113543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boolean first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true;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&gt;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338201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if (first) { first = false; }  else { System.out.print(", ");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System.out.print(values[i]);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2466210"/>
            <a:ext cx="55333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Note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you can no </a:t>
            </a:r>
            <a:r>
              <a:rPr sz="1200" spc="10" dirty="0">
                <a:latin typeface="Arial"/>
                <a:cs typeface="Arial"/>
              </a:rPr>
              <a:t>longer </a:t>
            </a:r>
            <a:r>
              <a:rPr sz="1200" spc="15" dirty="0">
                <a:latin typeface="Arial"/>
                <a:cs typeface="Arial"/>
              </a:rPr>
              <a:t>use  </a:t>
            </a:r>
            <a:r>
              <a:rPr sz="1200" spc="15" dirty="0">
                <a:latin typeface="Courier" charset="0"/>
                <a:cs typeface="Courier" charset="0"/>
              </a:rPr>
              <a:t>i &gt; 0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as </a:t>
            </a:r>
            <a:r>
              <a:rPr sz="1200" spc="10" dirty="0">
                <a:latin typeface="Arial"/>
                <a:cs typeface="Arial"/>
              </a:rPr>
              <a:t>the criterion for printing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separator.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771"/>
            <a:ext cx="523875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the following algorithm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collecting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matches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array: </a:t>
            </a:r>
            <a:r>
              <a:rPr sz="1000" spc="5" dirty="0">
                <a:latin typeface="Arial"/>
                <a:cs typeface="Arial"/>
              </a:rPr>
              <a:t>int </a:t>
            </a:r>
            <a:r>
              <a:rPr sz="1000" spc="10" dirty="0">
                <a:latin typeface="Arial"/>
                <a:cs typeface="Arial"/>
              </a:rPr>
              <a:t>matchesSize 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0;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81517"/>
            <a:ext cx="5999480" cy="75725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values.length;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(values[i] </a:t>
            </a:r>
            <a:r>
              <a:rPr sz="600" spc="5" dirty="0">
                <a:latin typeface="Comic Sans MS"/>
                <a:cs typeface="Comic Sans MS"/>
              </a:rPr>
              <a:t>fulfills the</a:t>
            </a:r>
            <a:r>
              <a:rPr sz="600" spc="-20" dirty="0">
                <a:latin typeface="Comic Sans MS"/>
                <a:cs typeface="Comic Sans MS"/>
              </a:rPr>
              <a:t> </a:t>
            </a:r>
            <a:r>
              <a:rPr sz="600" spc="5" dirty="0">
                <a:latin typeface="Comic Sans MS"/>
                <a:cs typeface="Comic Sans MS"/>
              </a:rPr>
              <a:t>condition</a:t>
            </a:r>
            <a:r>
              <a:rPr sz="600" spc="5" dirty="0">
                <a:latin typeface="Courier" charset="0"/>
                <a:cs typeface="Courier" charset="0"/>
              </a:rPr>
              <a:t>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22580" marR="4108450">
              <a:lnSpc>
                <a:spcPts val="710"/>
              </a:lnSpc>
              <a:spcBef>
                <a:spcPts val="30"/>
              </a:spcBef>
            </a:pPr>
            <a:r>
              <a:rPr sz="600" spc="5" dirty="0">
                <a:latin typeface="Courier" charset="0"/>
                <a:cs typeface="Courier" charset="0"/>
              </a:rPr>
              <a:t>matches[matchesSize] = values[i];  matchesSize++;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690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705" y="1724187"/>
            <a:ext cx="572325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can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algorithm help you with Self Check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23?</a:t>
            </a:r>
            <a:endParaRPr sz="1000" dirty="0">
              <a:latin typeface="Arial"/>
              <a:cs typeface="Arial"/>
            </a:endParaRPr>
          </a:p>
          <a:p>
            <a:pPr marL="247015" marR="508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algorithm to collect all positive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then </a:t>
            </a:r>
            <a:r>
              <a:rPr sz="1200" spc="15" dirty="0">
                <a:latin typeface="Arial"/>
                <a:cs typeface="Arial"/>
              </a:rPr>
              <a:t>use  </a:t>
            </a:r>
            <a:r>
              <a:rPr sz="1200" spc="10" dirty="0">
                <a:latin typeface="Arial"/>
                <a:cs typeface="Arial"/>
              </a:rPr>
              <a:t>the algorithm in Section 7.3.4 to print the array of</a:t>
            </a:r>
            <a:r>
              <a:rPr sz="1200" spc="15" dirty="0">
                <a:latin typeface="Arial"/>
                <a:cs typeface="Arial"/>
              </a:rPr>
              <a:t> matches.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648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5620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413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937070"/>
            <a:ext cx="52635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Manipulating physical objects </a:t>
            </a:r>
            <a:r>
              <a:rPr sz="1200" spc="15" dirty="0">
                <a:latin typeface="Arial"/>
                <a:cs typeface="Arial"/>
              </a:rPr>
              <a:t>can </a:t>
            </a:r>
            <a:r>
              <a:rPr sz="1200" spc="10" dirty="0">
                <a:latin typeface="Arial"/>
                <a:cs typeface="Arial"/>
              </a:rPr>
              <a:t>give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ideas for discovering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algorithms.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1170439"/>
            <a:ext cx="1262764" cy="976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3277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28021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187207"/>
            <a:ext cx="564578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The Problem: You </a:t>
            </a:r>
            <a:r>
              <a:rPr sz="1200" spc="10" dirty="0">
                <a:latin typeface="Arial"/>
                <a:cs typeface="Arial"/>
              </a:rPr>
              <a:t>are given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whose </a:t>
            </a:r>
            <a:r>
              <a:rPr sz="1200" spc="10" dirty="0">
                <a:latin typeface="Arial"/>
                <a:cs typeface="Arial"/>
              </a:rPr>
              <a:t>size is </a:t>
            </a:r>
            <a:r>
              <a:rPr sz="1200" spc="15" dirty="0">
                <a:latin typeface="Arial"/>
                <a:cs typeface="Arial"/>
              </a:rPr>
              <a:t>an even number, and you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are  to switch 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second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half.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This</a:t>
            </a:r>
            <a:r>
              <a:rPr sz="950" spc="-10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3698" y="3158752"/>
            <a:ext cx="1499971" cy="334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80281" y="3536029"/>
            <a:ext cx="65024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will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become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3698" y="3723875"/>
            <a:ext cx="1479041" cy="279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643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5569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40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2952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868805"/>
            <a:ext cx="544576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Use a sequence </a:t>
            </a:r>
            <a:r>
              <a:rPr sz="1200" spc="10" dirty="0">
                <a:latin typeface="Arial"/>
                <a:cs typeface="Arial"/>
              </a:rPr>
              <a:t>of coins, playing cards, or toys to visualize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of values.  Original line of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1421583"/>
            <a:ext cx="2958083" cy="460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20695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962508"/>
            <a:ext cx="20320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Removal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635" y="2196006"/>
            <a:ext cx="3132493" cy="105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342991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3322849"/>
            <a:ext cx="201485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Insertion 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4635" y="3556425"/>
            <a:ext cx="3760393" cy="1039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059" y="4710558"/>
            <a:ext cx="27597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633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5468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39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936918"/>
            <a:ext cx="17887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Swapping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814635" y="1170462"/>
            <a:ext cx="2383259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1511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044093"/>
            <a:ext cx="25190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Swap </a:t>
            </a:r>
            <a:r>
              <a:rPr sz="1200" spc="10" dirty="0">
                <a:latin typeface="Arial"/>
                <a:cs typeface="Arial"/>
              </a:rPr>
              <a:t>the coins in positions </a:t>
            </a:r>
            <a:r>
              <a:rPr sz="1200" spc="15" dirty="0">
                <a:latin typeface="Arial"/>
                <a:cs typeface="Arial"/>
              </a:rPr>
              <a:t>0 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4: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814635" y="2385974"/>
            <a:ext cx="220661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373473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3627670"/>
            <a:ext cx="25190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Swap </a:t>
            </a:r>
            <a:r>
              <a:rPr sz="1200" spc="10" dirty="0">
                <a:latin typeface="Arial"/>
                <a:cs typeface="Arial"/>
              </a:rPr>
              <a:t>the coins in positions </a:t>
            </a:r>
            <a:r>
              <a:rPr sz="1200" spc="15" dirty="0">
                <a:latin typeface="Arial"/>
                <a:cs typeface="Arial"/>
              </a:rPr>
              <a:t>1 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5: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2"/>
          <p:cNvSpPr>
            <a:spLocks noChangeAspect="1"/>
          </p:cNvSpPr>
          <p:nvPr/>
        </p:nvSpPr>
        <p:spPr>
          <a:xfrm>
            <a:off x="799059" y="3944471"/>
            <a:ext cx="221668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799059" y="4767431"/>
            <a:ext cx="27597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496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4096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261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935546"/>
            <a:ext cx="12065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Two more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swaps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1170428"/>
            <a:ext cx="3355746" cy="119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7936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483705"/>
            <a:ext cx="275971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pseudocode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950578"/>
            <a:ext cx="5588000" cy="76771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15" dirty="0">
                <a:latin typeface="Comic Sans MS"/>
                <a:cs typeface="Comic Sans MS"/>
              </a:rPr>
              <a:t>=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0</a:t>
            </a:r>
            <a:endParaRPr sz="70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15" dirty="0">
                <a:latin typeface="Comic Sans MS"/>
                <a:cs typeface="Comic Sans MS"/>
              </a:rPr>
              <a:t>j = size /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2</a:t>
            </a:r>
            <a:endParaRPr sz="70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While </a:t>
            </a:r>
            <a:r>
              <a:rPr sz="700" spc="10" dirty="0">
                <a:latin typeface="Comic Sans MS"/>
                <a:cs typeface="Comic Sans MS"/>
              </a:rPr>
              <a:t>(i &lt; </a:t>
            </a:r>
            <a:r>
              <a:rPr sz="700" spc="15" dirty="0">
                <a:latin typeface="Comic Sans MS"/>
                <a:cs typeface="Comic Sans MS"/>
              </a:rPr>
              <a:t>size /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2)</a:t>
            </a:r>
            <a:endParaRPr sz="700">
              <a:latin typeface="Comic Sans MS"/>
              <a:cs typeface="Comic Sans MS"/>
            </a:endParaRPr>
          </a:p>
          <a:p>
            <a:pPr marL="127635" marR="3963670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Swap elements </a:t>
            </a:r>
            <a:r>
              <a:rPr sz="700" spc="15" dirty="0">
                <a:latin typeface="Comic Sans MS"/>
                <a:cs typeface="Comic Sans MS"/>
              </a:rPr>
              <a:t>at positions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and</a:t>
            </a:r>
            <a:r>
              <a:rPr sz="700" spc="-7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j  i++</a:t>
            </a:r>
            <a:endParaRPr sz="700">
              <a:latin typeface="Comic Sans MS"/>
              <a:cs typeface="Comic Sans MS"/>
            </a:endParaRPr>
          </a:p>
          <a:p>
            <a:pPr marL="127635">
              <a:lnSpc>
                <a:spcPct val="100000"/>
              </a:lnSpc>
              <a:spcBef>
                <a:spcPts val="35"/>
              </a:spcBef>
            </a:pPr>
            <a:r>
              <a:rPr sz="700" spc="15" dirty="0">
                <a:latin typeface="Comic Sans MS"/>
                <a:cs typeface="Comic Sans MS"/>
              </a:rPr>
              <a:t>j++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074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9787"/>
            <a:ext cx="6183630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900"/>
              </a:lnSpc>
            </a:pPr>
            <a:r>
              <a:rPr sz="1000" spc="10" dirty="0">
                <a:latin typeface="Arial"/>
                <a:cs typeface="Arial"/>
              </a:rPr>
              <a:t>Walk through the algorithm that </a:t>
            </a:r>
            <a:r>
              <a:rPr sz="1000" spc="15" dirty="0">
                <a:latin typeface="Arial"/>
                <a:cs typeface="Arial"/>
              </a:rPr>
              <a:t>we </a:t>
            </a:r>
            <a:r>
              <a:rPr sz="1000" spc="10" dirty="0">
                <a:latin typeface="Arial"/>
                <a:cs typeface="Arial"/>
              </a:rPr>
              <a:t>developed </a:t>
            </a:r>
            <a:r>
              <a:rPr sz="1000" spc="5" dirty="0">
                <a:latin typeface="Arial"/>
                <a:cs typeface="Arial"/>
              </a:rPr>
              <a:t>in this </a:t>
            </a:r>
            <a:r>
              <a:rPr sz="1000" spc="10" dirty="0">
                <a:latin typeface="Arial"/>
                <a:cs typeface="Arial"/>
              </a:rPr>
              <a:t>section, using two paper clips to indicate the positions 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5" dirty="0">
                <a:latin typeface="Comic Sans MS"/>
                <a:cs typeface="Comic Sans MS"/>
              </a:rPr>
              <a:t>i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Comic Sans MS"/>
                <a:cs typeface="Comic Sans MS"/>
              </a:rPr>
              <a:t>j</a:t>
            </a:r>
            <a:r>
              <a:rPr sz="1000" spc="5" dirty="0">
                <a:latin typeface="Arial"/>
                <a:cs typeface="Arial"/>
              </a:rPr>
              <a:t>. </a:t>
            </a:r>
            <a:r>
              <a:rPr sz="1000" spc="10" dirty="0">
                <a:latin typeface="Arial"/>
                <a:cs typeface="Arial"/>
              </a:rPr>
              <a:t>Explain why there are no bounds errors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pseudocode.</a:t>
            </a:r>
            <a:endParaRPr sz="1000">
              <a:latin typeface="Arial"/>
              <a:cs typeface="Arial"/>
            </a:endParaRPr>
          </a:p>
          <a:p>
            <a:pPr marL="247015" marR="386715">
              <a:lnSpc>
                <a:spcPct val="120800"/>
              </a:lnSpc>
              <a:spcBef>
                <a:spcPts val="4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paperclip for </a:t>
            </a:r>
            <a:r>
              <a:rPr sz="1200" spc="5" dirty="0">
                <a:latin typeface="Comic Sans MS"/>
                <a:cs typeface="Comic Sans MS"/>
              </a:rPr>
              <a:t>i </a:t>
            </a:r>
            <a:r>
              <a:rPr sz="1200" spc="15" dirty="0">
                <a:latin typeface="Arial"/>
                <a:cs typeface="Arial"/>
              </a:rPr>
              <a:t>assumes </a:t>
            </a:r>
            <a:r>
              <a:rPr sz="1200" spc="10" dirty="0">
                <a:latin typeface="Arial"/>
                <a:cs typeface="Arial"/>
              </a:rPr>
              <a:t>positions 0, 1, 2, 3. </a:t>
            </a: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5" dirty="0">
                <a:latin typeface="Comic Sans MS"/>
                <a:cs typeface="Comic Sans MS"/>
              </a:rPr>
              <a:t>i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incremented  </a:t>
            </a:r>
            <a:r>
              <a:rPr sz="1200" spc="10" dirty="0">
                <a:latin typeface="Arial"/>
                <a:cs typeface="Arial"/>
              </a:rPr>
              <a:t>to 4, the condition </a:t>
            </a:r>
            <a:r>
              <a:rPr sz="1200" spc="5" dirty="0">
                <a:latin typeface="Comic Sans MS"/>
                <a:cs typeface="Comic Sans MS"/>
              </a:rPr>
              <a:t>i </a:t>
            </a:r>
            <a:r>
              <a:rPr sz="1200" spc="10" dirty="0">
                <a:latin typeface="Comic Sans MS"/>
                <a:cs typeface="Comic Sans MS"/>
              </a:rPr>
              <a:t>&lt; size </a:t>
            </a:r>
            <a:r>
              <a:rPr sz="1200" spc="15" dirty="0">
                <a:latin typeface="Comic Sans MS"/>
                <a:cs typeface="Comic Sans MS"/>
              </a:rPr>
              <a:t>/ 2 </a:t>
            </a:r>
            <a:r>
              <a:rPr sz="1200" spc="15" dirty="0">
                <a:latin typeface="Arial"/>
                <a:cs typeface="Arial"/>
              </a:rPr>
              <a:t>becomes </a:t>
            </a:r>
            <a:r>
              <a:rPr sz="1200" spc="10" dirty="0">
                <a:latin typeface="Arial"/>
                <a:cs typeface="Arial"/>
              </a:rPr>
              <a:t>false,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the loop ends. Similarly, the  paperclip for </a:t>
            </a:r>
            <a:r>
              <a:rPr sz="1200" spc="10" dirty="0">
                <a:latin typeface="Comic Sans MS"/>
                <a:cs typeface="Comic Sans MS"/>
              </a:rPr>
              <a:t>j </a:t>
            </a:r>
            <a:r>
              <a:rPr sz="1200" spc="15" dirty="0">
                <a:latin typeface="Arial"/>
                <a:cs typeface="Arial"/>
              </a:rPr>
              <a:t>assumes </a:t>
            </a:r>
            <a:r>
              <a:rPr sz="1200" spc="10" dirty="0">
                <a:latin typeface="Arial"/>
                <a:cs typeface="Arial"/>
              </a:rPr>
              <a:t>positions 4, 5, 6, 7, </a:t>
            </a:r>
            <a:r>
              <a:rPr sz="1200" spc="15" dirty="0">
                <a:latin typeface="Arial"/>
                <a:cs typeface="Arial"/>
              </a:rPr>
              <a:t>which </a:t>
            </a:r>
            <a:r>
              <a:rPr sz="1200" spc="10" dirty="0">
                <a:latin typeface="Arial"/>
                <a:cs typeface="Arial"/>
              </a:rPr>
              <a:t>are the valid positions for the  </a:t>
            </a:r>
            <a:r>
              <a:rPr sz="1200" spc="15" dirty="0">
                <a:latin typeface="Arial"/>
                <a:cs typeface="Arial"/>
              </a:rPr>
              <a:t>second </a:t>
            </a:r>
            <a:r>
              <a:rPr sz="1200" spc="10" dirty="0">
                <a:latin typeface="Arial"/>
                <a:cs typeface="Arial"/>
              </a:rPr>
              <a:t>half of 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635" y="2209947"/>
            <a:ext cx="3348774" cy="976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3299859"/>
            <a:ext cx="27597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069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9737"/>
            <a:ext cx="5640705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900"/>
              </a:lnSpc>
            </a:pPr>
            <a:r>
              <a:rPr sz="1000" spc="10" dirty="0">
                <a:latin typeface="Arial"/>
                <a:cs typeface="Arial"/>
              </a:rPr>
              <a:t>Take out </a:t>
            </a:r>
            <a:r>
              <a:rPr sz="1000" spc="15" dirty="0">
                <a:latin typeface="Arial"/>
                <a:cs typeface="Arial"/>
              </a:rPr>
              <a:t>some </a:t>
            </a:r>
            <a:r>
              <a:rPr sz="1000" spc="10" dirty="0">
                <a:latin typeface="Arial"/>
                <a:cs typeface="Arial"/>
              </a:rPr>
              <a:t>coins and simulate the following pseudocode, using two paper clips to indicate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  positions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5" dirty="0">
                <a:latin typeface="Comic Sans MS"/>
                <a:cs typeface="Comic Sans MS"/>
              </a:rPr>
              <a:t>i </a:t>
            </a:r>
            <a:r>
              <a:rPr sz="1000" spc="10" dirty="0">
                <a:latin typeface="Arial"/>
                <a:cs typeface="Arial"/>
              </a:rPr>
              <a:t>and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5" dirty="0">
                <a:latin typeface="Comic Sans MS"/>
                <a:cs typeface="Comic Sans MS"/>
              </a:rPr>
              <a:t>j</a:t>
            </a:r>
            <a:r>
              <a:rPr sz="1000" spc="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1045998"/>
            <a:ext cx="5999480" cy="62801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dirty="0">
                <a:latin typeface="Comic Sans MS"/>
                <a:cs typeface="Comic Sans MS"/>
              </a:rPr>
              <a:t>i </a:t>
            </a:r>
            <a:r>
              <a:rPr sz="600" spc="5" dirty="0">
                <a:latin typeface="Comic Sans MS"/>
                <a:cs typeface="Comic Sans MS"/>
              </a:rPr>
              <a:t>=</a:t>
            </a:r>
            <a:r>
              <a:rPr sz="600" spc="-90" dirty="0">
                <a:latin typeface="Comic Sans MS"/>
                <a:cs typeface="Comic Sans MS"/>
              </a:rPr>
              <a:t> </a:t>
            </a:r>
            <a:r>
              <a:rPr sz="600" spc="5" dirty="0">
                <a:latin typeface="Comic Sans MS"/>
                <a:cs typeface="Comic Sans MS"/>
              </a:rPr>
              <a:t>0</a:t>
            </a:r>
            <a:endParaRPr sz="600">
              <a:latin typeface="Comic Sans MS"/>
              <a:cs typeface="Comic Sans MS"/>
            </a:endParaRPr>
          </a:p>
          <a:p>
            <a:pPr marL="40005" marR="5521325">
              <a:lnSpc>
                <a:spcPts val="710"/>
              </a:lnSpc>
              <a:spcBef>
                <a:spcPts val="30"/>
              </a:spcBef>
            </a:pPr>
            <a:r>
              <a:rPr sz="600" spc="5" dirty="0">
                <a:latin typeface="Comic Sans MS"/>
                <a:cs typeface="Comic Sans MS"/>
              </a:rPr>
              <a:t>j = size - 1  While (i &lt;</a:t>
            </a:r>
            <a:r>
              <a:rPr sz="600" spc="-95" dirty="0">
                <a:latin typeface="Comic Sans MS"/>
                <a:cs typeface="Comic Sans MS"/>
              </a:rPr>
              <a:t> </a:t>
            </a:r>
            <a:r>
              <a:rPr sz="600" spc="5" dirty="0">
                <a:latin typeface="Comic Sans MS"/>
                <a:cs typeface="Comic Sans MS"/>
              </a:rPr>
              <a:t>j)</a:t>
            </a:r>
            <a:endParaRPr sz="600">
              <a:latin typeface="Comic Sans MS"/>
              <a:cs typeface="Comic Sans MS"/>
            </a:endParaRPr>
          </a:p>
          <a:p>
            <a:pPr marL="109855" marR="4639945">
              <a:lnSpc>
                <a:spcPts val="710"/>
              </a:lnSpc>
              <a:spcBef>
                <a:spcPts val="5"/>
              </a:spcBef>
            </a:pPr>
            <a:r>
              <a:rPr sz="600" spc="5" dirty="0">
                <a:latin typeface="Comic Sans MS"/>
                <a:cs typeface="Comic Sans MS"/>
              </a:rPr>
              <a:t>Swap elements at positions </a:t>
            </a:r>
            <a:r>
              <a:rPr sz="600" dirty="0">
                <a:latin typeface="Comic Sans MS"/>
                <a:cs typeface="Comic Sans MS"/>
              </a:rPr>
              <a:t>i </a:t>
            </a:r>
            <a:r>
              <a:rPr sz="600" spc="5" dirty="0">
                <a:latin typeface="Comic Sans MS"/>
                <a:cs typeface="Comic Sans MS"/>
              </a:rPr>
              <a:t>and j  i++</a:t>
            </a:r>
            <a:endParaRPr sz="600">
              <a:latin typeface="Comic Sans MS"/>
              <a:cs typeface="Comic Sans MS"/>
            </a:endParaRPr>
          </a:p>
          <a:p>
            <a:pPr marL="109855">
              <a:lnSpc>
                <a:spcPts val="690"/>
              </a:lnSpc>
            </a:pPr>
            <a:r>
              <a:rPr sz="600" spc="5" dirty="0">
                <a:latin typeface="Comic Sans MS"/>
                <a:cs typeface="Comic Sans MS"/>
              </a:rPr>
              <a:t>j--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705" y="1707288"/>
            <a:ext cx="345567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does the algorithm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do?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reverses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254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36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15487"/>
            <a:ext cx="403860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elements </a:t>
            </a:r>
            <a:r>
              <a:rPr sz="1200" spc="10" dirty="0">
                <a:latin typeface="Arial"/>
                <a:cs typeface="Arial"/>
              </a:rPr>
              <a:t>of arrays are </a:t>
            </a:r>
            <a:r>
              <a:rPr sz="1200" spc="15" dirty="0">
                <a:latin typeface="Arial"/>
                <a:cs typeface="Arial"/>
              </a:rPr>
              <a:t>numbered </a:t>
            </a:r>
            <a:r>
              <a:rPr sz="1200" spc="10" dirty="0">
                <a:latin typeface="Arial"/>
                <a:cs typeface="Arial"/>
              </a:rPr>
              <a:t>starting at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following declaration creates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of </a:t>
            </a:r>
            <a:r>
              <a:rPr sz="1200" spc="15" dirty="0">
                <a:latin typeface="Arial"/>
                <a:cs typeface="Arial"/>
              </a:rPr>
              <a:t>10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7158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6038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186896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1270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38519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26363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97430">
              <a:lnSpc>
                <a:spcPct val="145000"/>
              </a:lnSpc>
            </a:pPr>
            <a:r>
              <a:rPr spc="15" dirty="0"/>
              <a:t>An </a:t>
            </a:r>
            <a:r>
              <a:rPr spc="10" dirty="0"/>
              <a:t>index </a:t>
            </a:r>
            <a:r>
              <a:rPr spc="15" dirty="0"/>
              <a:t>can be any </a:t>
            </a:r>
            <a:r>
              <a:rPr spc="10" dirty="0"/>
              <a:t>integer ranging </a:t>
            </a:r>
            <a:r>
              <a:rPr spc="15" dirty="0"/>
              <a:t>from 0 </a:t>
            </a:r>
            <a:r>
              <a:rPr spc="10" dirty="0"/>
              <a:t>to</a:t>
            </a:r>
            <a:r>
              <a:rPr spc="-65" dirty="0"/>
              <a:t> </a:t>
            </a:r>
            <a:r>
              <a:rPr spc="10" dirty="0"/>
              <a:t>9.  </a:t>
            </a:r>
            <a:r>
              <a:rPr spc="15" dirty="0"/>
              <a:t>The </a:t>
            </a:r>
            <a:r>
              <a:rPr spc="5" dirty="0"/>
              <a:t>first </a:t>
            </a:r>
            <a:r>
              <a:rPr spc="15" dirty="0"/>
              <a:t>element </a:t>
            </a:r>
            <a:r>
              <a:rPr spc="10" dirty="0"/>
              <a:t>is</a:t>
            </a:r>
            <a:r>
              <a:rPr spc="-50" dirty="0"/>
              <a:t> </a:t>
            </a:r>
            <a:r>
              <a:rPr spc="15" dirty="0">
                <a:latin typeface="Courier" charset="0"/>
                <a:cs typeface="Courier" charset="0"/>
              </a:rPr>
              <a:t>values[0]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pc="15" dirty="0"/>
              <a:t>The </a:t>
            </a:r>
            <a:r>
              <a:rPr spc="10" dirty="0"/>
              <a:t>last </a:t>
            </a:r>
            <a:r>
              <a:rPr spc="15" dirty="0"/>
              <a:t>element </a:t>
            </a:r>
            <a:r>
              <a:rPr spc="10" dirty="0"/>
              <a:t>is</a:t>
            </a:r>
            <a:r>
              <a:rPr spc="-75" dirty="0"/>
              <a:t> </a:t>
            </a:r>
            <a:r>
              <a:rPr spc="15" dirty="0">
                <a:latin typeface="Courier" charset="0"/>
                <a:cs typeface="Courier" charset="0"/>
              </a:rPr>
              <a:t>values[9]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pc="15" dirty="0"/>
              <a:t>An </a:t>
            </a:r>
            <a:r>
              <a:rPr spc="10" dirty="0"/>
              <a:t>array index </a:t>
            </a:r>
            <a:r>
              <a:rPr spc="15" dirty="0"/>
              <a:t>must be </a:t>
            </a:r>
            <a:r>
              <a:rPr spc="10" dirty="0"/>
              <a:t>at least zero </a:t>
            </a:r>
            <a:r>
              <a:rPr spc="15" dirty="0"/>
              <a:t>and </a:t>
            </a:r>
            <a:r>
              <a:rPr spc="10" dirty="0"/>
              <a:t>less than the size of the array.</a:t>
            </a:r>
          </a:p>
          <a:p>
            <a:pPr marL="12700" marR="5080">
              <a:lnSpc>
                <a:spcPct val="118300"/>
              </a:lnSpc>
              <a:spcBef>
                <a:spcPts val="270"/>
              </a:spcBef>
            </a:pPr>
            <a:r>
              <a:rPr spc="10" dirty="0"/>
              <a:t>Like </a:t>
            </a:r>
            <a:r>
              <a:rPr spc="15" dirty="0"/>
              <a:t>a mailbox </a:t>
            </a:r>
            <a:r>
              <a:rPr spc="10" dirty="0"/>
              <a:t>that is identified </a:t>
            </a:r>
            <a:r>
              <a:rPr spc="15" dirty="0"/>
              <a:t>by a box number, an </a:t>
            </a:r>
            <a:r>
              <a:rPr spc="10" dirty="0"/>
              <a:t>array </a:t>
            </a:r>
            <a:r>
              <a:rPr spc="15" dirty="0"/>
              <a:t>element </a:t>
            </a:r>
            <a:r>
              <a:rPr spc="10" dirty="0"/>
              <a:t>is identified</a:t>
            </a:r>
            <a:r>
              <a:rPr spc="-90" dirty="0"/>
              <a:t> </a:t>
            </a:r>
            <a:r>
              <a:rPr spc="15" dirty="0"/>
              <a:t>by  an</a:t>
            </a:r>
            <a:r>
              <a:rPr spc="-70" dirty="0"/>
              <a:t> </a:t>
            </a:r>
            <a:r>
              <a:rPr spc="10" dirty="0"/>
              <a:t>index.</a:t>
            </a:r>
          </a:p>
        </p:txBody>
      </p:sp>
      <p:sp>
        <p:nvSpPr>
          <p:cNvPr id="13" name="object 13"/>
          <p:cNvSpPr/>
          <p:nvPr/>
        </p:nvSpPr>
        <p:spPr>
          <a:xfrm>
            <a:off x="814635" y="2956457"/>
            <a:ext cx="1590662" cy="57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0644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4773"/>
            <a:ext cx="6067425" cy="275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the task of rearranging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 so that the even numbers </a:t>
            </a:r>
            <a:r>
              <a:rPr sz="1000" spc="15" dirty="0">
                <a:latin typeface="Arial"/>
                <a:cs typeface="Arial"/>
              </a:rPr>
              <a:t>come </a:t>
            </a:r>
            <a:r>
              <a:rPr sz="1000" spc="5" dirty="0">
                <a:latin typeface="Arial"/>
                <a:cs typeface="Arial"/>
              </a:rPr>
              <a:t>first. </a:t>
            </a:r>
            <a:r>
              <a:rPr sz="1000" spc="10" dirty="0">
                <a:latin typeface="Arial"/>
                <a:cs typeface="Arial"/>
              </a:rPr>
              <a:t>Otherwise,  the order doesn’t matter. For example, the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R="4687570" algn="ctr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1 4 14 2 1 3 5 6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23</a:t>
            </a:r>
            <a:endParaRPr sz="1000" dirty="0">
              <a:latin typeface="Arial"/>
              <a:cs typeface="Arial"/>
            </a:endParaRPr>
          </a:p>
          <a:p>
            <a:pPr marL="12700" marR="4736465" algn="ctr">
              <a:lnSpc>
                <a:spcPct val="187700"/>
              </a:lnSpc>
            </a:pPr>
            <a:r>
              <a:rPr sz="1000" spc="10" dirty="0">
                <a:latin typeface="Arial"/>
                <a:cs typeface="Arial"/>
              </a:rPr>
              <a:t>could be rearranged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  4 2 14 6 1 5 3 23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 marR="358775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Using coins and paperclips, discover an algorithm that solves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task by swapping elements, then  describe </a:t>
            </a:r>
            <a:r>
              <a:rPr sz="1000" spc="5" dirty="0">
                <a:latin typeface="Arial"/>
                <a:cs typeface="Arial"/>
              </a:rPr>
              <a:t>it in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pseudocode.</a:t>
            </a:r>
            <a:endParaRPr sz="1000" dirty="0">
              <a:latin typeface="Arial"/>
              <a:cs typeface="Arial"/>
            </a:endParaRPr>
          </a:p>
          <a:p>
            <a:pPr marL="247015" marR="296545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Here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solution.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basic idea is to </a:t>
            </a:r>
            <a:r>
              <a:rPr sz="1200" spc="15" dirty="0">
                <a:latin typeface="Arial"/>
                <a:cs typeface="Arial"/>
              </a:rPr>
              <a:t>move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odd elements </a:t>
            </a:r>
            <a:r>
              <a:rPr sz="1200" spc="10" dirty="0">
                <a:latin typeface="Arial"/>
                <a:cs typeface="Arial"/>
              </a:rPr>
              <a:t>to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  end. </a:t>
            </a:r>
            <a:r>
              <a:rPr sz="1200" spc="15" dirty="0">
                <a:latin typeface="Arial"/>
                <a:cs typeface="Arial"/>
              </a:rPr>
              <a:t>Put one paper </a:t>
            </a:r>
            <a:r>
              <a:rPr sz="1200" spc="10" dirty="0">
                <a:latin typeface="Arial"/>
                <a:cs typeface="Arial"/>
              </a:rPr>
              <a:t>clip at the beginning of the array </a:t>
            </a:r>
            <a:r>
              <a:rPr sz="1200" spc="15" dirty="0">
                <a:latin typeface="Arial"/>
                <a:cs typeface="Arial"/>
              </a:rPr>
              <a:t>and one </a:t>
            </a:r>
            <a:r>
              <a:rPr sz="1200" spc="10" dirty="0">
                <a:latin typeface="Arial"/>
                <a:cs typeface="Arial"/>
              </a:rPr>
              <a:t>at the end.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the 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at 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is odd, </a:t>
            </a:r>
            <a:r>
              <a:rPr sz="1200" spc="15" dirty="0">
                <a:latin typeface="Arial"/>
                <a:cs typeface="Arial"/>
              </a:rPr>
              <a:t>swap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with the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at the other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 </a:t>
            </a:r>
            <a:r>
              <a:rPr sz="1200" spc="15" dirty="0">
                <a:latin typeface="Arial"/>
                <a:cs typeface="Arial"/>
              </a:rPr>
              <a:t>and move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to the </a:t>
            </a:r>
            <a:r>
              <a:rPr sz="1200" spc="5" dirty="0">
                <a:latin typeface="Arial"/>
                <a:cs typeface="Arial"/>
              </a:rPr>
              <a:t>left. </a:t>
            </a:r>
            <a:r>
              <a:rPr sz="1200" spc="10" dirty="0">
                <a:latin typeface="Arial"/>
                <a:cs typeface="Arial"/>
              </a:rPr>
              <a:t>Otherwise, </a:t>
            </a:r>
            <a:r>
              <a:rPr sz="1200" spc="15" dirty="0">
                <a:latin typeface="Arial"/>
                <a:cs typeface="Arial"/>
              </a:rPr>
              <a:t>move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to the  right. </a:t>
            </a:r>
            <a:r>
              <a:rPr sz="1200" spc="15" dirty="0">
                <a:latin typeface="Arial"/>
                <a:cs typeface="Arial"/>
              </a:rPr>
              <a:t>Stop when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two paper </a:t>
            </a:r>
            <a:r>
              <a:rPr sz="1200" spc="10" dirty="0">
                <a:latin typeface="Arial"/>
                <a:cs typeface="Arial"/>
              </a:rPr>
              <a:t>clips </a:t>
            </a:r>
            <a:r>
              <a:rPr sz="1200" spc="15" dirty="0">
                <a:latin typeface="Arial"/>
                <a:cs typeface="Arial"/>
              </a:rPr>
              <a:t>meet. Here </a:t>
            </a:r>
            <a:r>
              <a:rPr sz="1200" spc="10" dirty="0">
                <a:latin typeface="Arial"/>
                <a:cs typeface="Arial"/>
              </a:rPr>
              <a:t>is 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pseudocode: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3487586"/>
            <a:ext cx="5588000" cy="99758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15" dirty="0">
                <a:latin typeface="Comic Sans MS"/>
                <a:cs typeface="Comic Sans MS"/>
              </a:rPr>
              <a:t>=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0</a:t>
            </a:r>
            <a:endParaRPr sz="700" dirty="0">
              <a:latin typeface="Comic Sans MS"/>
              <a:cs typeface="Comic Sans MS"/>
            </a:endParaRPr>
          </a:p>
          <a:p>
            <a:pPr marL="43815" marR="5021580">
              <a:lnSpc>
                <a:spcPct val="104600"/>
              </a:lnSpc>
            </a:pPr>
            <a:r>
              <a:rPr sz="700" spc="15" dirty="0">
                <a:latin typeface="Comic Sans MS"/>
                <a:cs typeface="Comic Sans MS"/>
              </a:rPr>
              <a:t>j = size - 1  </a:t>
            </a:r>
            <a:r>
              <a:rPr sz="700" spc="20" dirty="0">
                <a:latin typeface="Comic Sans MS"/>
                <a:cs typeface="Comic Sans MS"/>
              </a:rPr>
              <a:t>While </a:t>
            </a:r>
            <a:r>
              <a:rPr sz="700" spc="10" dirty="0">
                <a:latin typeface="Comic Sans MS"/>
                <a:cs typeface="Comic Sans MS"/>
              </a:rPr>
              <a:t>(i &lt;</a:t>
            </a:r>
            <a:r>
              <a:rPr sz="700" spc="-80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j)</a:t>
            </a:r>
            <a:endParaRPr sz="700" dirty="0">
              <a:latin typeface="Comic Sans MS"/>
              <a:cs typeface="Comic Sans MS"/>
            </a:endParaRPr>
          </a:p>
          <a:p>
            <a:pPr marL="12763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If </a:t>
            </a:r>
            <a:r>
              <a:rPr sz="700" spc="10" dirty="0">
                <a:latin typeface="Comic Sans MS"/>
                <a:cs typeface="Comic Sans MS"/>
              </a:rPr>
              <a:t>(a[i] is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odd)</a:t>
            </a:r>
            <a:endParaRPr sz="700" dirty="0">
              <a:latin typeface="Comic Sans MS"/>
              <a:cs typeface="Comic Sans MS"/>
            </a:endParaRPr>
          </a:p>
          <a:p>
            <a:pPr marL="212090" marR="3856354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Swap elements </a:t>
            </a:r>
            <a:r>
              <a:rPr sz="700" spc="15" dirty="0">
                <a:latin typeface="Comic Sans MS"/>
                <a:cs typeface="Comic Sans MS"/>
              </a:rPr>
              <a:t>at positions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and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j.  </a:t>
            </a:r>
            <a:r>
              <a:rPr sz="700" spc="15" dirty="0">
                <a:latin typeface="Comic Sans MS"/>
                <a:cs typeface="Comic Sans MS"/>
              </a:rPr>
              <a:t>j--</a:t>
            </a:r>
            <a:endParaRPr sz="700" dirty="0">
              <a:latin typeface="Comic Sans MS"/>
              <a:cs typeface="Comic Sans MS"/>
            </a:endParaRPr>
          </a:p>
          <a:p>
            <a:pPr marL="212090" marR="5244465" indent="-84455">
              <a:lnSpc>
                <a:spcPct val="104600"/>
              </a:lnSpc>
            </a:pPr>
            <a:r>
              <a:rPr sz="700" spc="15" dirty="0">
                <a:latin typeface="Comic Sans MS"/>
                <a:cs typeface="Comic Sans MS"/>
              </a:rPr>
              <a:t>Else  i++</a:t>
            </a:r>
            <a:endParaRPr sz="7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932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3453"/>
            <a:ext cx="6110605" cy="125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Discover an algorithm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the task of Self Check 27 that uses removal and insertion of elements instead of  swapping.</a:t>
            </a:r>
            <a:endParaRPr sz="1000" dirty="0">
              <a:latin typeface="Arial"/>
              <a:cs typeface="Arial"/>
            </a:endParaRPr>
          </a:p>
          <a:p>
            <a:pPr marL="247015" marR="287655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Here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solution.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idea is to </a:t>
            </a:r>
            <a:r>
              <a:rPr sz="1200" spc="15" dirty="0">
                <a:latin typeface="Arial"/>
                <a:cs typeface="Arial"/>
              </a:rPr>
              <a:t>remove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odd elements and move  them </a:t>
            </a:r>
            <a:r>
              <a:rPr sz="1200" spc="10" dirty="0">
                <a:latin typeface="Arial"/>
                <a:cs typeface="Arial"/>
              </a:rPr>
              <a:t>to the end.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trick is to </a:t>
            </a:r>
            <a:r>
              <a:rPr sz="1200" spc="15" dirty="0">
                <a:latin typeface="Arial"/>
                <a:cs typeface="Arial"/>
              </a:rPr>
              <a:t>know when </a:t>
            </a:r>
            <a:r>
              <a:rPr sz="1200" spc="10" dirty="0">
                <a:latin typeface="Arial"/>
                <a:cs typeface="Arial"/>
              </a:rPr>
              <a:t>to stop. </a:t>
            </a:r>
            <a:r>
              <a:rPr sz="1200" spc="15" dirty="0">
                <a:latin typeface="Arial"/>
                <a:cs typeface="Arial"/>
              </a:rPr>
              <a:t>Nothing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gained by moving  odd elements </a:t>
            </a:r>
            <a:r>
              <a:rPr sz="1200" spc="10" dirty="0">
                <a:latin typeface="Arial"/>
                <a:cs typeface="Arial"/>
              </a:rPr>
              <a:t>into the </a:t>
            </a:r>
            <a:r>
              <a:rPr sz="1200" spc="15" dirty="0">
                <a:latin typeface="Arial"/>
                <a:cs typeface="Arial"/>
              </a:rPr>
              <a:t>area </a:t>
            </a:r>
            <a:r>
              <a:rPr sz="1200" spc="10" dirty="0">
                <a:latin typeface="Arial"/>
                <a:cs typeface="Arial"/>
              </a:rPr>
              <a:t>that already contains </a:t>
            </a:r>
            <a:r>
              <a:rPr sz="1200" spc="15" dirty="0">
                <a:latin typeface="Arial"/>
                <a:cs typeface="Arial"/>
              </a:rPr>
              <a:t>moved </a:t>
            </a:r>
            <a:r>
              <a:rPr sz="1200" spc="10" dirty="0">
                <a:latin typeface="Arial"/>
                <a:cs typeface="Arial"/>
              </a:rPr>
              <a:t>elements, </a:t>
            </a:r>
            <a:r>
              <a:rPr sz="1200" spc="15" dirty="0">
                <a:latin typeface="Arial"/>
                <a:cs typeface="Arial"/>
              </a:rPr>
              <a:t>so we want </a:t>
            </a:r>
            <a:r>
              <a:rPr sz="1200" spc="10" dirty="0">
                <a:latin typeface="Arial"/>
                <a:cs typeface="Arial"/>
              </a:rPr>
              <a:t>to  </a:t>
            </a:r>
            <a:r>
              <a:rPr sz="1200" spc="15" dirty="0">
                <a:latin typeface="Arial"/>
                <a:cs typeface="Arial"/>
              </a:rPr>
              <a:t>mark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area </a:t>
            </a:r>
            <a:r>
              <a:rPr sz="1200" spc="10" dirty="0">
                <a:latin typeface="Arial"/>
                <a:cs typeface="Arial"/>
              </a:rPr>
              <a:t>with another </a:t>
            </a:r>
            <a:r>
              <a:rPr sz="1200" spc="15" dirty="0">
                <a:latin typeface="Arial"/>
                <a:cs typeface="Arial"/>
              </a:rPr>
              <a:t>paper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clip.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979426"/>
            <a:ext cx="5588000" cy="77470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15" dirty="0">
                <a:latin typeface="Comic Sans MS"/>
                <a:cs typeface="Comic Sans MS"/>
              </a:rPr>
              <a:t>=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0</a:t>
            </a:r>
            <a:endParaRPr sz="700">
              <a:latin typeface="Comic Sans MS"/>
              <a:cs typeface="Comic Sans MS"/>
            </a:endParaRPr>
          </a:p>
          <a:p>
            <a:pPr marL="43815" marR="4784725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moved </a:t>
            </a:r>
            <a:r>
              <a:rPr sz="700" spc="15" dirty="0">
                <a:latin typeface="Comic Sans MS"/>
                <a:cs typeface="Comic Sans MS"/>
              </a:rPr>
              <a:t>= size  </a:t>
            </a:r>
            <a:r>
              <a:rPr sz="700" spc="20" dirty="0">
                <a:latin typeface="Comic Sans MS"/>
                <a:cs typeface="Comic Sans MS"/>
              </a:rPr>
              <a:t>While </a:t>
            </a:r>
            <a:r>
              <a:rPr sz="700" spc="10" dirty="0">
                <a:latin typeface="Comic Sans MS"/>
                <a:cs typeface="Comic Sans MS"/>
              </a:rPr>
              <a:t>(i &lt;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moved)</a:t>
            </a:r>
            <a:endParaRPr sz="700">
              <a:latin typeface="Comic Sans MS"/>
              <a:cs typeface="Comic Sans MS"/>
            </a:endParaRPr>
          </a:p>
          <a:p>
            <a:pPr marL="12763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If </a:t>
            </a:r>
            <a:r>
              <a:rPr sz="700" spc="10" dirty="0">
                <a:latin typeface="Comic Sans MS"/>
                <a:cs typeface="Comic Sans MS"/>
              </a:rPr>
              <a:t>(a[i] is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odd)</a:t>
            </a:r>
            <a:endParaRPr sz="700">
              <a:latin typeface="Comic Sans MS"/>
              <a:cs typeface="Comic Sans MS"/>
            </a:endParaRPr>
          </a:p>
          <a:p>
            <a:pPr marL="127635" marR="2967355" indent="83820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Remove the element </a:t>
            </a:r>
            <a:r>
              <a:rPr sz="700" spc="15" dirty="0">
                <a:latin typeface="Comic Sans MS"/>
                <a:cs typeface="Comic Sans MS"/>
              </a:rPr>
              <a:t>at position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and add </a:t>
            </a:r>
            <a:r>
              <a:rPr sz="700" spc="10" dirty="0">
                <a:latin typeface="Comic Sans MS"/>
                <a:cs typeface="Comic Sans MS"/>
              </a:rPr>
              <a:t>it </a:t>
            </a:r>
            <a:r>
              <a:rPr sz="700" spc="15" dirty="0">
                <a:latin typeface="Comic Sans MS"/>
                <a:cs typeface="Comic Sans MS"/>
              </a:rPr>
              <a:t>at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7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end.  </a:t>
            </a:r>
            <a:r>
              <a:rPr sz="700" spc="20" dirty="0">
                <a:latin typeface="Comic Sans MS"/>
                <a:cs typeface="Comic Sans MS"/>
              </a:rPr>
              <a:t>moved--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927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7.29</a:t>
            </a:r>
          </a:p>
        </p:txBody>
      </p:sp>
      <p:sp>
        <p:nvSpPr>
          <p:cNvPr id="4" name="object 4"/>
          <p:cNvSpPr/>
          <p:nvPr/>
        </p:nvSpPr>
        <p:spPr>
          <a:xfrm>
            <a:off x="709985" y="730919"/>
            <a:ext cx="948818" cy="809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4853" y="1636105"/>
            <a:ext cx="587946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the algorithm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Section 6.7.5 that finds the largest element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sequence of inputs—</a:t>
            </a:r>
            <a:r>
              <a:rPr sz="1000" i="1" spc="10" dirty="0">
                <a:latin typeface="Arial"/>
                <a:cs typeface="Arial"/>
              </a:rPr>
              <a:t>not </a:t>
            </a:r>
            <a:r>
              <a:rPr sz="1000" spc="10" dirty="0">
                <a:latin typeface="Arial"/>
                <a:cs typeface="Arial"/>
              </a:rPr>
              <a:t>the  largest element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array. </a:t>
            </a: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5" dirty="0">
                <a:latin typeface="Arial"/>
                <a:cs typeface="Arial"/>
              </a:rPr>
              <a:t>is this </a:t>
            </a:r>
            <a:r>
              <a:rPr sz="1000" spc="10" dirty="0">
                <a:latin typeface="Arial"/>
                <a:cs typeface="Arial"/>
              </a:rPr>
              <a:t>algorithm better visualized by picking playing cards from a  deck rather than arranging toy soldiers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sequence?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059" y="2491108"/>
            <a:ext cx="5628005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When you read </a:t>
            </a:r>
            <a:r>
              <a:rPr sz="1200" spc="10" dirty="0">
                <a:latin typeface="Arial"/>
                <a:cs typeface="Arial"/>
              </a:rPr>
              <a:t>inputs,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get to </a:t>
            </a:r>
            <a:r>
              <a:rPr sz="1200" spc="15" dirty="0">
                <a:latin typeface="Arial"/>
                <a:cs typeface="Arial"/>
              </a:rPr>
              <a:t>see </a:t>
            </a:r>
            <a:r>
              <a:rPr sz="1200" spc="10" dirty="0">
                <a:latin typeface="Arial"/>
                <a:cs typeface="Arial"/>
              </a:rPr>
              <a:t>values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at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time, </a:t>
            </a:r>
            <a:r>
              <a:rPr sz="1200" spc="15" dirty="0">
                <a:latin typeface="Arial"/>
                <a:cs typeface="Arial"/>
              </a:rPr>
              <a:t>and you  </a:t>
            </a:r>
            <a:r>
              <a:rPr sz="1200" spc="10" dirty="0">
                <a:latin typeface="Arial"/>
                <a:cs typeface="Arial"/>
              </a:rPr>
              <a:t>can’t </a:t>
            </a:r>
            <a:r>
              <a:rPr sz="1200" spc="15" dirty="0">
                <a:latin typeface="Arial"/>
                <a:cs typeface="Arial"/>
              </a:rPr>
              <a:t>peek ahead. </a:t>
            </a:r>
            <a:r>
              <a:rPr sz="1200" spc="10" dirty="0">
                <a:latin typeface="Arial"/>
                <a:cs typeface="Arial"/>
              </a:rPr>
              <a:t>Picking cards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at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time </a:t>
            </a:r>
            <a:r>
              <a:rPr sz="1200" spc="15" dirty="0">
                <a:latin typeface="Arial"/>
                <a:cs typeface="Arial"/>
              </a:rPr>
              <a:t>from a deck </a:t>
            </a:r>
            <a:r>
              <a:rPr sz="1200" spc="10" dirty="0">
                <a:latin typeface="Arial"/>
                <a:cs typeface="Arial"/>
              </a:rPr>
              <a:t>of cards simulates this  </a:t>
            </a:r>
            <a:r>
              <a:rPr sz="1200" spc="15" dirty="0">
                <a:latin typeface="Arial"/>
                <a:cs typeface="Arial"/>
              </a:rPr>
              <a:t>process </a:t>
            </a:r>
            <a:r>
              <a:rPr sz="1200" spc="10" dirty="0">
                <a:latin typeface="Arial"/>
                <a:cs typeface="Arial"/>
              </a:rPr>
              <a:t>better than looking at </a:t>
            </a:r>
            <a:r>
              <a:rPr sz="1200" spc="15" dirty="0">
                <a:latin typeface="Arial"/>
                <a:cs typeface="Arial"/>
              </a:rPr>
              <a:t>a sequence </a:t>
            </a:r>
            <a:r>
              <a:rPr sz="1200" spc="10" dirty="0">
                <a:latin typeface="Arial"/>
                <a:cs typeface="Arial"/>
              </a:rPr>
              <a:t>of items, all of </a:t>
            </a:r>
            <a:r>
              <a:rPr sz="1200" spc="15" dirty="0">
                <a:latin typeface="Arial"/>
                <a:cs typeface="Arial"/>
              </a:rPr>
              <a:t>which </a:t>
            </a:r>
            <a:r>
              <a:rPr sz="1200" spc="10" dirty="0">
                <a:latin typeface="Arial"/>
                <a:cs typeface="Arial"/>
              </a:rPr>
              <a:t>are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revealed.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922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Two-Dimensional</a:t>
            </a:r>
            <a:r>
              <a:rPr spc="2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68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131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9808"/>
            <a:ext cx="529780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An arrangement </a:t>
            </a:r>
            <a:r>
              <a:rPr sz="1200" spc="10" dirty="0">
                <a:latin typeface="Arial"/>
                <a:cs typeface="Arial"/>
              </a:rPr>
              <a:t>consisting of </a:t>
            </a:r>
            <a:r>
              <a:rPr sz="1200" spc="15" dirty="0">
                <a:latin typeface="Arial"/>
                <a:cs typeface="Arial"/>
              </a:rPr>
              <a:t>rows and columns </a:t>
            </a:r>
            <a:r>
              <a:rPr sz="1200" spc="10" dirty="0">
                <a:latin typeface="Arial"/>
                <a:cs typeface="Arial"/>
              </a:rPr>
              <a:t>of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Also called a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matrix.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484"/>
              </a:spcBef>
            </a:pPr>
            <a:r>
              <a:rPr sz="1200" spc="15" dirty="0">
                <a:latin typeface="Arial"/>
                <a:cs typeface="Arial"/>
              </a:rPr>
              <a:t>Example: medal counts </a:t>
            </a:r>
            <a:r>
              <a:rPr sz="1200" spc="10" dirty="0">
                <a:latin typeface="Arial"/>
                <a:cs typeface="Arial"/>
              </a:rPr>
              <a:t>of the figure skating competitions at the </a:t>
            </a:r>
            <a:r>
              <a:rPr sz="1200" spc="15" dirty="0">
                <a:latin typeface="Arial"/>
                <a:cs typeface="Arial"/>
              </a:rPr>
              <a:t>2014 </a:t>
            </a:r>
            <a:r>
              <a:rPr sz="1200" spc="10" dirty="0">
                <a:latin typeface="Arial"/>
                <a:cs typeface="Arial"/>
              </a:rPr>
              <a:t>Winter  Olympics.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1693697"/>
            <a:ext cx="3411562" cy="159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38384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40965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3389562"/>
            <a:ext cx="5653405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13 </a:t>
            </a:r>
            <a:r>
              <a:rPr sz="1200" spc="10" dirty="0">
                <a:latin typeface="Arial"/>
                <a:cs typeface="Arial"/>
              </a:rPr>
              <a:t>Figure Skating </a:t>
            </a:r>
            <a:r>
              <a:rPr sz="1200" spc="15" dirty="0">
                <a:latin typeface="Arial"/>
                <a:cs typeface="Arial"/>
              </a:rPr>
              <a:t>Medal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Counts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a </a:t>
            </a:r>
            <a:r>
              <a:rPr sz="1200" spc="10" dirty="0">
                <a:latin typeface="Arial"/>
                <a:cs typeface="Arial"/>
              </a:rPr>
              <a:t>two-dimensional array to store tabular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10" dirty="0">
                <a:latin typeface="Arial"/>
                <a:cs typeface="Arial"/>
              </a:rPr>
              <a:t>constructing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two-dimensional array, specify </a:t>
            </a:r>
            <a:r>
              <a:rPr sz="1200" spc="15" dirty="0">
                <a:latin typeface="Arial"/>
                <a:cs typeface="Arial"/>
              </a:rPr>
              <a:t>how many rows and columns  </a:t>
            </a:r>
            <a:r>
              <a:rPr sz="1200" spc="10" dirty="0">
                <a:latin typeface="Arial"/>
                <a:cs typeface="Arial"/>
              </a:rPr>
              <a:t>are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needed: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4462820"/>
            <a:ext cx="5588000" cy="3762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17322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final int COUNTRIES = 8;  final int MEDALS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3;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int[][] counts = new</a:t>
            </a:r>
            <a:r>
              <a:rPr sz="700" spc="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int[COUNTRIES][MEDALS];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85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Two-Dimensional</a:t>
            </a:r>
            <a:r>
              <a:rPr spc="2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550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8436"/>
            <a:ext cx="42995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 </a:t>
            </a:r>
            <a:r>
              <a:rPr sz="1200" spc="10" dirty="0">
                <a:latin typeface="Arial"/>
                <a:cs typeface="Arial"/>
              </a:rPr>
              <a:t>declare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initialize the array </a:t>
            </a: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grouping </a:t>
            </a:r>
            <a:r>
              <a:rPr sz="1200" spc="15" dirty="0">
                <a:latin typeface="Arial"/>
                <a:cs typeface="Arial"/>
              </a:rPr>
              <a:t>each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row: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45489"/>
            <a:ext cx="5588000" cy="123238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R="4580890" algn="ctr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int[][] counts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=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3, 0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1, 0, 0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3, 1,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1, 0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52437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1,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43488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327822"/>
            <a:ext cx="57067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cannot change </a:t>
            </a:r>
            <a:r>
              <a:rPr sz="1200" spc="10" dirty="0">
                <a:latin typeface="Arial"/>
                <a:cs typeface="Arial"/>
              </a:rPr>
              <a:t>the size of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two-dimensional array </a:t>
            </a:r>
            <a:r>
              <a:rPr sz="1200" spc="15" dirty="0">
                <a:latin typeface="Arial"/>
                <a:cs typeface="Arial"/>
              </a:rPr>
              <a:t>once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has been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declared.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415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24AC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7.3 </a:t>
            </a:r>
            <a:r>
              <a:rPr spc="90" dirty="0"/>
              <a:t>Two-Dimensional </a:t>
            </a:r>
            <a:r>
              <a:rPr spc="80" dirty="0"/>
              <a:t>Array</a:t>
            </a:r>
            <a:r>
              <a:rPr spc="-20" dirty="0"/>
              <a:t> </a:t>
            </a:r>
            <a:r>
              <a:rPr spc="70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09985" y="730897"/>
            <a:ext cx="5092915" cy="245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74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</a:t>
            </a:r>
            <a:r>
              <a:rPr spc="-2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023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95311"/>
            <a:ext cx="34759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Access by </a:t>
            </a:r>
            <a:r>
              <a:rPr sz="1200" spc="10" dirty="0">
                <a:latin typeface="Arial"/>
                <a:cs typeface="Arial"/>
              </a:rPr>
              <a:t>using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index values,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array[i][j]</a:t>
            </a:r>
            <a:endParaRPr sz="12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52364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medalCount =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counts[3][1];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3255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159067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136223"/>
            <a:ext cx="47244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000"/>
              </a:lnSpc>
            </a:pPr>
            <a:r>
              <a:rPr sz="1200" spc="15" dirty="0">
                <a:latin typeface="Arial"/>
                <a:cs typeface="Arial"/>
              </a:rPr>
              <a:t>Use nested </a:t>
            </a:r>
            <a:r>
              <a:rPr sz="1200" spc="10" dirty="0">
                <a:latin typeface="Arial"/>
                <a:cs typeface="Arial"/>
              </a:rPr>
              <a:t>loops to </a:t>
            </a:r>
            <a:r>
              <a:rPr sz="1200" spc="15" dirty="0">
                <a:latin typeface="Arial"/>
                <a:cs typeface="Arial"/>
              </a:rPr>
              <a:t>access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two-dimensional array.  </a:t>
            </a: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10" dirty="0">
                <a:latin typeface="Arial"/>
                <a:cs typeface="Arial"/>
              </a:rPr>
              <a:t>print all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15" dirty="0">
                <a:latin typeface="Courier" charset="0"/>
                <a:cs typeface="Courier" charset="0"/>
              </a:rPr>
              <a:t>counts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1747640"/>
            <a:ext cx="5588000" cy="121412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for (int i = 0; i &lt; COUNTRIES;</a:t>
            </a:r>
            <a:r>
              <a:rPr sz="500" spc="3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i++)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// Process the ith</a:t>
            </a:r>
            <a:r>
              <a:rPr sz="500" spc="-1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row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for (int j = 0; j &lt; MEDALS;</a:t>
            </a:r>
            <a:r>
              <a:rPr sz="500" spc="2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j++)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0670" marR="3711575">
              <a:lnSpc>
                <a:spcPct val="146500"/>
              </a:lnSpc>
            </a:pPr>
            <a:r>
              <a:rPr sz="500" spc="5" dirty="0">
                <a:latin typeface="Courier" charset="0"/>
                <a:cs typeface="Courier" charset="0"/>
              </a:rPr>
              <a:t>// Process the jth column in the ith row  System.out.printf("%8d",</a:t>
            </a:r>
            <a:r>
              <a:rPr sz="500" spc="8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counts[i][j]);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System.out.println(); // Start a new line at the end of the</a:t>
            </a:r>
            <a:r>
              <a:rPr sz="500" spc="15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row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635" y="3040151"/>
            <a:ext cx="1625549" cy="1513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56" y="4650765"/>
            <a:ext cx="427228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14 </a:t>
            </a:r>
            <a:r>
              <a:rPr sz="1200" spc="15" dirty="0">
                <a:latin typeface="Arial"/>
                <a:cs typeface="Arial"/>
              </a:rPr>
              <a:t>Accessing 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 Two-Dimensional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64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</a:t>
            </a:r>
            <a:r>
              <a:rPr spc="-2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022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6039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3254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95209"/>
            <a:ext cx="360426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rows: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counts.length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columns: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counts[0].length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10" dirty="0">
                <a:latin typeface="Arial"/>
                <a:cs typeface="Arial"/>
              </a:rPr>
              <a:t>print all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15" dirty="0">
                <a:latin typeface="Courier" charset="0"/>
                <a:cs typeface="Courier" charset="0"/>
              </a:rPr>
              <a:t>counts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1475471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counts.length;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j = 0; j &lt; counts[0].length; j++)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System.out.printf("%8d",</a:t>
            </a:r>
            <a:r>
              <a:rPr sz="700" spc="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counts[i][j]);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124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Locating </a:t>
            </a:r>
            <a:r>
              <a:rPr spc="110" dirty="0"/>
              <a:t>Neighboring</a:t>
            </a:r>
            <a:r>
              <a:rPr spc="-3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814635" y="710018"/>
            <a:ext cx="2399944" cy="196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32165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2767689"/>
            <a:ext cx="443738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15 </a:t>
            </a:r>
            <a:r>
              <a:rPr sz="1200" spc="15" dirty="0">
                <a:latin typeface="Arial"/>
                <a:cs typeface="Arial"/>
              </a:rPr>
              <a:t>Neighboring </a:t>
            </a:r>
            <a:r>
              <a:rPr sz="1200" spc="10" dirty="0">
                <a:latin typeface="Arial"/>
                <a:cs typeface="Arial"/>
              </a:rPr>
              <a:t>Locations in </a:t>
            </a:r>
            <a:r>
              <a:rPr sz="1200" spc="15" dirty="0">
                <a:latin typeface="Arial"/>
                <a:cs typeface="Arial"/>
              </a:rPr>
              <a:t>a Two-Dimensional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Watch </a:t>
            </a:r>
            <a:r>
              <a:rPr sz="1200" spc="10" dirty="0">
                <a:latin typeface="Arial"/>
                <a:cs typeface="Arial"/>
              </a:rPr>
              <a:t>out for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at the </a:t>
            </a:r>
            <a:r>
              <a:rPr sz="1200" spc="15" dirty="0">
                <a:latin typeface="Arial"/>
                <a:cs typeface="Arial"/>
              </a:rPr>
              <a:t>boundary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10" dirty="0">
                <a:latin typeface="Courier" charset="0"/>
                <a:cs typeface="Courier" charset="0"/>
              </a:rPr>
              <a:t>counts[0][1] </a:t>
            </a:r>
            <a:r>
              <a:rPr sz="950" spc="-5" dirty="0">
                <a:latin typeface="Arial"/>
                <a:cs typeface="Arial"/>
              </a:rPr>
              <a:t>does not have a neighbor to 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top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54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 </a:t>
            </a:r>
            <a:r>
              <a:rPr spc="140" dirty="0"/>
              <a:t>Rows </a:t>
            </a:r>
            <a:r>
              <a:rPr spc="105" dirty="0"/>
              <a:t>and</a:t>
            </a:r>
            <a:r>
              <a:rPr spc="-229" dirty="0"/>
              <a:t> </a:t>
            </a:r>
            <a:r>
              <a:rPr spc="130" dirty="0"/>
              <a:t>Columns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519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6026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8131"/>
            <a:ext cx="443357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Problem: To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medals won by 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country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Find the </a:t>
            </a:r>
            <a:r>
              <a:rPr sz="950" spc="-10" dirty="0">
                <a:latin typeface="Arial"/>
                <a:cs typeface="Arial"/>
              </a:rPr>
              <a:t>sum </a:t>
            </a:r>
            <a:r>
              <a:rPr sz="950" spc="-5" dirty="0">
                <a:latin typeface="Arial"/>
                <a:cs typeface="Arial"/>
              </a:rPr>
              <a:t>of the elements in a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row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500" spc="7" baseline="25000" dirty="0">
                <a:latin typeface="Arial"/>
                <a:cs typeface="Arial"/>
              </a:rPr>
              <a:t>th</a:t>
            </a:r>
            <a:r>
              <a:rPr sz="1500" spc="-22" baseline="250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row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compute the </a:t>
            </a:r>
            <a:r>
              <a:rPr sz="950" spc="-10" dirty="0">
                <a:latin typeface="Arial"/>
                <a:cs typeface="Arial"/>
              </a:rPr>
              <a:t>sum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spc="-10" dirty="0">
                <a:latin typeface="Courier" charset="0"/>
                <a:cs typeface="Courier" charset="0"/>
              </a:rPr>
              <a:t>counts[i][j]</a:t>
            </a:r>
            <a:r>
              <a:rPr sz="950" spc="-10" dirty="0">
                <a:latin typeface="Arial"/>
                <a:cs typeface="Arial"/>
              </a:rPr>
              <a:t>, </a:t>
            </a:r>
            <a:r>
              <a:rPr sz="950" spc="-5" dirty="0">
                <a:latin typeface="Arial"/>
                <a:cs typeface="Arial"/>
              </a:rPr>
              <a:t>where j ranges from 0 to </a:t>
            </a:r>
            <a:r>
              <a:rPr sz="950" spc="-10" dirty="0">
                <a:latin typeface="Courier" charset="0"/>
                <a:cs typeface="Courier" charset="0"/>
              </a:rPr>
              <a:t>MEDALS -</a:t>
            </a:r>
            <a:r>
              <a:rPr sz="950" spc="25" dirty="0">
                <a:latin typeface="Courier" charset="0"/>
                <a:cs typeface="Courier" charset="0"/>
              </a:rPr>
              <a:t> </a:t>
            </a:r>
            <a:r>
              <a:rPr sz="950" spc="-10" dirty="0">
                <a:latin typeface="Courier" charset="0"/>
                <a:cs typeface="Courier" charset="0"/>
              </a:rPr>
              <a:t>1.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3698" y="1889036"/>
            <a:ext cx="1646478" cy="1946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408094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973879"/>
            <a:ext cx="27051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Loop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compute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500" spc="7" baseline="25000" dirty="0">
                <a:latin typeface="Arial"/>
                <a:cs typeface="Arial"/>
              </a:rPr>
              <a:t>th</a:t>
            </a:r>
            <a:r>
              <a:rPr sz="1500" spc="-22" baseline="250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4237909"/>
            <a:ext cx="5588000" cy="58605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total =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j = 0; j &lt; MEDALS;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 = total +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counts[i][j];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Arrays </a:t>
            </a:r>
            <a:r>
              <a:rPr spc="-114" dirty="0"/>
              <a:t>- </a:t>
            </a:r>
            <a:r>
              <a:rPr spc="114" dirty="0"/>
              <a:t>Bounds</a:t>
            </a:r>
            <a:r>
              <a:rPr spc="45" dirty="0"/>
              <a:t> </a:t>
            </a:r>
            <a:r>
              <a:rPr spc="55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22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337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149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6968"/>
            <a:ext cx="4038600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bounds </a:t>
            </a:r>
            <a:r>
              <a:rPr sz="1200" spc="10" dirty="0">
                <a:latin typeface="Arial"/>
                <a:cs typeface="Arial"/>
              </a:rPr>
              <a:t>error </a:t>
            </a:r>
            <a:r>
              <a:rPr sz="1200" spc="15" dirty="0">
                <a:latin typeface="Arial"/>
                <a:cs typeface="Arial"/>
              </a:rPr>
              <a:t>occurs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supply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invalid array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index.  </a:t>
            </a:r>
            <a:r>
              <a:rPr sz="1200" spc="15" dirty="0">
                <a:latin typeface="Arial"/>
                <a:cs typeface="Arial"/>
              </a:rPr>
              <a:t>Causes </a:t>
            </a:r>
            <a:r>
              <a:rPr sz="1200" spc="10" dirty="0">
                <a:latin typeface="Arial"/>
                <a:cs typeface="Arial"/>
              </a:rPr>
              <a:t>your </a:t>
            </a:r>
            <a:r>
              <a:rPr sz="1200" spc="15" dirty="0">
                <a:latin typeface="Arial"/>
                <a:cs typeface="Arial"/>
              </a:rPr>
              <a:t>program </a:t>
            </a:r>
            <a:r>
              <a:rPr sz="1200" spc="10" dirty="0">
                <a:latin typeface="Arial"/>
                <a:cs typeface="Arial"/>
              </a:rPr>
              <a:t>to terminate with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run-time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error.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7799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664585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 double[10];  values[10] = value; //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Error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9802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23838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1798053"/>
            <a:ext cx="390779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100"/>
              </a:lnSpc>
            </a:pPr>
            <a:r>
              <a:rPr sz="1200" spc="15" dirty="0">
                <a:latin typeface="Courier" charset="0"/>
                <a:cs typeface="Courier" charset="0"/>
              </a:rPr>
              <a:t>values.length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yields the length of the </a:t>
            </a:r>
            <a:r>
              <a:rPr sz="1200" spc="15" dirty="0">
                <a:latin typeface="Courier" charset="0"/>
                <a:cs typeface="Courier" charset="0"/>
              </a:rPr>
              <a:t>values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array.  </a:t>
            </a:r>
            <a:r>
              <a:rPr sz="1200" spc="15" dirty="0">
                <a:latin typeface="Arial"/>
                <a:cs typeface="Arial"/>
              </a:rPr>
              <a:t>There </a:t>
            </a:r>
            <a:r>
              <a:rPr sz="1200" spc="10" dirty="0">
                <a:latin typeface="Arial"/>
                <a:cs typeface="Arial"/>
              </a:rPr>
              <a:t>are </a:t>
            </a:r>
            <a:r>
              <a:rPr sz="1200" spc="15" dirty="0">
                <a:latin typeface="Arial"/>
                <a:cs typeface="Arial"/>
              </a:rPr>
              <a:t>no parentheses </a:t>
            </a:r>
            <a:r>
              <a:rPr sz="1200" spc="10" dirty="0">
                <a:latin typeface="Arial"/>
                <a:cs typeface="Arial"/>
              </a:rPr>
              <a:t>following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length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44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 </a:t>
            </a:r>
            <a:r>
              <a:rPr spc="140" dirty="0"/>
              <a:t>Rows </a:t>
            </a:r>
            <a:r>
              <a:rPr spc="105" dirty="0"/>
              <a:t>and</a:t>
            </a:r>
            <a:r>
              <a:rPr spc="-229" dirty="0"/>
              <a:t> </a:t>
            </a:r>
            <a:r>
              <a:rPr spc="130" dirty="0"/>
              <a:t>Columns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4393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36862"/>
            <a:ext cx="447548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5" dirty="0">
                <a:latin typeface="Arial"/>
                <a:cs typeface="Arial"/>
              </a:rPr>
              <a:t>j</a:t>
            </a:r>
            <a:r>
              <a:rPr sz="1500" spc="7" baseline="25000" dirty="0">
                <a:latin typeface="Arial"/>
                <a:cs typeface="Arial"/>
              </a:rPr>
              <a:t>th</a:t>
            </a:r>
            <a:r>
              <a:rPr sz="1500" spc="-15" baseline="250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column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10" dirty="0">
                <a:latin typeface="Arial"/>
                <a:cs typeface="Arial"/>
              </a:rPr>
              <a:t>Form </a:t>
            </a:r>
            <a:r>
              <a:rPr sz="950" spc="-5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sum </a:t>
            </a:r>
            <a:r>
              <a:rPr sz="950" spc="-5" dirty="0">
                <a:latin typeface="Arial"/>
                <a:cs typeface="Arial"/>
              </a:rPr>
              <a:t>of  </a:t>
            </a:r>
            <a:r>
              <a:rPr sz="950" spc="-10" dirty="0">
                <a:latin typeface="Courier" charset="0"/>
                <a:cs typeface="Courier" charset="0"/>
              </a:rPr>
              <a:t>counts[i][j]</a:t>
            </a:r>
            <a:r>
              <a:rPr sz="950" spc="-10" dirty="0">
                <a:latin typeface="Arial"/>
                <a:cs typeface="Arial"/>
              </a:rPr>
              <a:t>, </a:t>
            </a:r>
            <a:r>
              <a:rPr sz="950" spc="-5" dirty="0">
                <a:latin typeface="Arial"/>
                <a:cs typeface="Arial"/>
              </a:rPr>
              <a:t>where i ranges from 0 to  </a:t>
            </a:r>
            <a:r>
              <a:rPr sz="950" spc="-10" dirty="0">
                <a:latin typeface="Courier" charset="0"/>
                <a:cs typeface="Courier" charset="0"/>
              </a:rPr>
              <a:t>COUNTRIES -</a:t>
            </a:r>
            <a:r>
              <a:rPr sz="950" spc="145" dirty="0">
                <a:latin typeface="Courier" charset="0"/>
                <a:cs typeface="Courier" charset="0"/>
              </a:rPr>
              <a:t> </a:t>
            </a:r>
            <a:r>
              <a:rPr sz="950" spc="-10" dirty="0">
                <a:latin typeface="Courier" charset="0"/>
                <a:cs typeface="Courier" charset="0"/>
              </a:rPr>
              <a:t>1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125" y="1475268"/>
            <a:ext cx="5106670" cy="54566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ts val="775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int total =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for (int i = 0; i &lt; COUNTRIES;</a:t>
            </a:r>
            <a:r>
              <a:rPr sz="650" spc="-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i++)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R="3229610" algn="ctr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total = total +</a:t>
            </a:r>
            <a:r>
              <a:rPr sz="650" spc="-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counts[i][j];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5"/>
              </a:lnSpc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2154135"/>
            <a:ext cx="1925535" cy="1897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104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15" dirty="0"/>
              <a:t>s</a:t>
            </a:r>
            <a:r>
              <a:rPr spc="10" dirty="0"/>
              <a:t>e</a:t>
            </a:r>
            <a:r>
              <a:rPr spc="25" dirty="0"/>
              <a:t>c</a:t>
            </a:r>
            <a:r>
              <a:rPr spc="10" dirty="0"/>
              <a:t>t</a:t>
            </a:r>
            <a:r>
              <a:rPr spc="40" dirty="0"/>
              <a:t>i</a:t>
            </a:r>
            <a:r>
              <a:rPr spc="110" dirty="0"/>
              <a:t>o</a:t>
            </a:r>
            <a:r>
              <a:rPr spc="100" dirty="0"/>
              <a:t>n</a:t>
            </a:r>
            <a:r>
              <a:rPr spc="-150" dirty="0"/>
              <a:t>_</a:t>
            </a:r>
            <a:r>
              <a:rPr spc="80" dirty="0"/>
              <a:t>6</a:t>
            </a:r>
            <a:r>
              <a:rPr spc="245" dirty="0"/>
              <a:t>/</a:t>
            </a:r>
            <a:r>
              <a:rPr spc="254" dirty="0">
                <a:solidFill>
                  <a:srgbClr val="000080"/>
                </a:solidFill>
                <a:hlinkClick r:id="rId2"/>
              </a:rPr>
              <a:t>M</a:t>
            </a:r>
            <a:r>
              <a:rPr spc="10" dirty="0">
                <a:solidFill>
                  <a:srgbClr val="000080"/>
                </a:solidFill>
                <a:hlinkClick r:id="rId2"/>
              </a:rPr>
              <a:t>e</a:t>
            </a:r>
            <a:r>
              <a:rPr spc="125" dirty="0">
                <a:solidFill>
                  <a:srgbClr val="000080"/>
                </a:solidFill>
                <a:hlinkClick r:id="rId2"/>
              </a:rPr>
              <a:t>d</a:t>
            </a:r>
            <a:r>
              <a:rPr spc="85" dirty="0">
                <a:solidFill>
                  <a:srgbClr val="000080"/>
                </a:solidFill>
                <a:hlinkClick r:id="rId2"/>
              </a:rPr>
              <a:t>a</a:t>
            </a:r>
            <a:r>
              <a:rPr spc="45" dirty="0">
                <a:solidFill>
                  <a:srgbClr val="000080"/>
                </a:solidFill>
                <a:hlinkClick r:id="rId2"/>
              </a:rPr>
              <a:t>l</a:t>
            </a:r>
            <a:r>
              <a:rPr spc="215" dirty="0">
                <a:solidFill>
                  <a:srgbClr val="000080"/>
                </a:solidFill>
                <a:hlinkClick r:id="rId2"/>
              </a:rPr>
              <a:t>s</a:t>
            </a:r>
            <a:r>
              <a:rPr spc="-204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85" dirty="0">
                <a:solidFill>
                  <a:srgbClr val="000080"/>
                </a:solidFill>
                <a:hlinkClick r:id="rId2"/>
              </a:rPr>
              <a:t>a</a:t>
            </a:r>
            <a:r>
              <a:rPr spc="100" dirty="0">
                <a:solidFill>
                  <a:srgbClr val="000080"/>
                </a:solidFill>
                <a:hlinkClick r:id="rId2"/>
              </a:rPr>
              <a:t>v</a:t>
            </a:r>
            <a:r>
              <a:rPr spc="8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2850" y="1736637"/>
            <a:ext cx="108077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2545" algn="ctr">
              <a:lnSpc>
                <a:spcPts val="775"/>
              </a:lnSpc>
            </a:pPr>
            <a:r>
              <a:rPr sz="650" spc="5" dirty="0">
                <a:latin typeface="Courier New"/>
                <a:cs typeface="Courier New"/>
              </a:rPr>
              <a:t>String[] countries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=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"Canada"</a:t>
            </a:r>
            <a:r>
              <a:rPr sz="650" spc="5" dirty="0">
                <a:latin typeface="Courier New"/>
                <a:cs typeface="Courier New"/>
              </a:rPr>
              <a:t>,</a:t>
            </a:r>
            <a:endParaRPr sz="650">
              <a:latin typeface="Courier New"/>
              <a:cs typeface="Courier New"/>
            </a:endParaRPr>
          </a:p>
          <a:p>
            <a:pPr marL="313690" marR="5080">
              <a:lnSpc>
                <a:spcPts val="770"/>
              </a:lnSpc>
              <a:spcBef>
                <a:spcPts val="25"/>
              </a:spcBef>
            </a:pP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"Italy"</a:t>
            </a:r>
            <a:r>
              <a:rPr sz="650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"Germany"</a:t>
            </a:r>
            <a:r>
              <a:rPr sz="650" spc="5" dirty="0">
                <a:latin typeface="Courier New"/>
                <a:cs typeface="Courier New"/>
              </a:rPr>
              <a:t>,  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"Japan"</a:t>
            </a:r>
            <a:r>
              <a:rPr sz="650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"Kazakhstan"</a:t>
            </a:r>
            <a:r>
              <a:rPr sz="650" spc="5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"Russia"</a:t>
            </a:r>
            <a:r>
              <a:rPr sz="650" spc="5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"South 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Korea"</a:t>
            </a:r>
            <a:r>
              <a:rPr sz="650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"United</a:t>
            </a:r>
            <a:r>
              <a:rPr sz="650" spc="-9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States"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45"/>
              </a:lnSpc>
            </a:pPr>
            <a:r>
              <a:rPr sz="650" spc="5" dirty="0">
                <a:latin typeface="Courier New"/>
                <a:cs typeface="Courier New"/>
              </a:rPr>
              <a:t>};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850" y="2908623"/>
            <a:ext cx="1783714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5"/>
              </a:lnSpc>
            </a:pPr>
            <a:r>
              <a:rPr sz="65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650" dirty="0">
                <a:latin typeface="Courier New"/>
                <a:cs typeface="Courier New"/>
              </a:rPr>
              <a:t>[][] </a:t>
            </a:r>
            <a:r>
              <a:rPr sz="650" spc="5" dirty="0">
                <a:latin typeface="Courier New"/>
                <a:cs typeface="Courier New"/>
              </a:rPr>
              <a:t>counts</a:t>
            </a:r>
            <a:r>
              <a:rPr sz="650" spc="-55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=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3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9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9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9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9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75"/>
              </a:lnSpc>
            </a:pPr>
            <a:r>
              <a:rPr sz="650" spc="5" dirty="0">
                <a:latin typeface="Courier New"/>
                <a:cs typeface="Courier New"/>
              </a:rPr>
              <a:t>};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18590" algn="l"/>
              </a:tabLst>
            </a:pPr>
            <a:r>
              <a:rPr sz="650" spc="5" dirty="0">
                <a:latin typeface="Courier New"/>
                <a:cs typeface="Courier New"/>
              </a:rPr>
              <a:t>System.out.println</a:t>
            </a:r>
            <a:r>
              <a:rPr sz="650" dirty="0">
                <a:latin typeface="Courier New"/>
                <a:cs typeface="Courier New"/>
              </a:rPr>
              <a:t>(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	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Country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1826" y="4080610"/>
            <a:ext cx="226695" cy="11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Gold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3110" y="4080610"/>
            <a:ext cx="1281430" cy="11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6140" algn="l"/>
              </a:tabLst>
            </a:pP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Silver </a:t>
            </a:r>
            <a:r>
              <a:rPr sz="650" spc="37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Bronze	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Total"</a:t>
            </a:r>
            <a:r>
              <a:rPr sz="650" dirty="0">
                <a:latin typeface="Courier New"/>
                <a:cs typeface="Courier New"/>
              </a:rPr>
              <a:t>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679" y="759981"/>
            <a:ext cx="2636520" cy="372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775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650" b="1" spc="29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/**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  <a:tabLst>
                <a:tab pos="363855" algn="l"/>
              </a:tabLst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650" dirty="0">
                <a:solidFill>
                  <a:srgbClr val="0073FF"/>
                </a:solidFill>
                <a:latin typeface="Times New Roman"/>
                <a:cs typeface="Times New Roman"/>
              </a:rPr>
              <a:t>This program prints a table of medal winner counts with row</a:t>
            </a:r>
            <a:r>
              <a:rPr sz="650" spc="1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650" dirty="0">
                <a:solidFill>
                  <a:srgbClr val="0073FF"/>
                </a:solidFill>
                <a:latin typeface="Times New Roman"/>
                <a:cs typeface="Times New Roman"/>
              </a:rPr>
              <a:t>totals.</a:t>
            </a:r>
            <a:endParaRPr sz="650">
              <a:latin typeface="Times New Roman"/>
              <a:cs typeface="Times New Roman"/>
            </a:endParaRPr>
          </a:p>
          <a:p>
            <a:pPr marL="62865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650" b="1" spc="29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4  </a:t>
            </a: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650" spc="-10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Medals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650" b="1" spc="29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  <a:tabLst>
                <a:tab pos="363855" algn="l"/>
              </a:tabLst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650" spc="5" dirty="0">
                <a:latin typeface="Courier New"/>
                <a:cs typeface="Courier New"/>
              </a:rPr>
              <a:t>main(String[]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args)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  <a:tabLst>
                <a:tab pos="363855" algn="l"/>
              </a:tabLst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514350" indent="-451484">
              <a:lnSpc>
                <a:spcPts val="77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14984" algn="l"/>
              </a:tabLst>
            </a:pP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650" spc="5" dirty="0">
                <a:latin typeface="Courier New"/>
                <a:cs typeface="Courier New"/>
              </a:rPr>
              <a:t>COUNTRIES =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8</a:t>
            </a:r>
            <a:r>
              <a:rPr sz="650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514350" indent="-451484">
              <a:lnSpc>
                <a:spcPts val="77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14984" algn="l"/>
              </a:tabLst>
            </a:pP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650" spc="5" dirty="0">
                <a:latin typeface="Courier New"/>
                <a:cs typeface="Courier New"/>
              </a:rPr>
              <a:t>MEDALS =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3</a:t>
            </a:r>
            <a:r>
              <a:rPr sz="650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5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38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2850" y="4275941"/>
            <a:ext cx="1783714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5"/>
              </a:lnSpc>
            </a:pPr>
            <a:r>
              <a:rPr sz="650" spc="5" dirty="0">
                <a:latin typeface="Courier New"/>
                <a:cs typeface="Courier New"/>
              </a:rPr>
              <a:t>//</a:t>
            </a:r>
            <a:r>
              <a:rPr sz="650" spc="-204" dirty="0"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0073FF"/>
                </a:solidFill>
                <a:latin typeface="Times New Roman"/>
                <a:cs typeface="Times New Roman"/>
              </a:rPr>
              <a:t>Print countries, counts, and row totals</a:t>
            </a: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ts val="775"/>
              </a:lnSpc>
            </a:pP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650" dirty="0">
                <a:latin typeface="Courier New"/>
                <a:cs typeface="Courier New"/>
              </a:rPr>
              <a:t>(</a:t>
            </a:r>
            <a:r>
              <a:rPr sz="65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650" spc="5" dirty="0">
                <a:latin typeface="Courier New"/>
                <a:cs typeface="Courier New"/>
              </a:rPr>
              <a:t>i =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; </a:t>
            </a:r>
            <a:r>
              <a:rPr sz="650" spc="5" dirty="0">
                <a:latin typeface="Courier New"/>
                <a:cs typeface="Courier New"/>
              </a:rPr>
              <a:t>i &lt; COUNTRIES;</a:t>
            </a:r>
            <a:r>
              <a:rPr sz="650" spc="-55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i++)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6149" y="709993"/>
            <a:ext cx="111619" cy="3837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9163" y="709985"/>
            <a:ext cx="118604" cy="2644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6888678"/>
              </p:ext>
            </p:extLst>
          </p:nvPr>
        </p:nvGraphicFramePr>
        <p:xfrm>
          <a:off x="634060" y="1235285"/>
          <a:ext cx="2586648" cy="77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3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1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19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19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64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2700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Germany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129">
                <a:tc>
                  <a:txBody>
                    <a:bodyPr/>
                    <a:lstStyle/>
                    <a:p>
                      <a:pPr marR="189865" algn="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Japan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617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Kazakhstan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1617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Russia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1617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South</a:t>
                      </a:r>
                      <a:r>
                        <a:rPr sz="700" spc="-50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Korea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6188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United</a:t>
                      </a:r>
                      <a:r>
                        <a:rPr sz="700" spc="-4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States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7774252"/>
              </p:ext>
            </p:extLst>
          </p:nvPr>
        </p:nvGraphicFramePr>
        <p:xfrm>
          <a:off x="990600" y="762000"/>
          <a:ext cx="2247692" cy="44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19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01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94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6188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Country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Gold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Silver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Bronze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Total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617">
                <a:tc>
                  <a:txBody>
                    <a:bodyPr/>
                    <a:lstStyle/>
                    <a:p>
                      <a:pPr marR="10477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Canada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188">
                <a:tc>
                  <a:txBody>
                    <a:bodyPr/>
                    <a:lstStyle/>
                    <a:p>
                      <a:pPr marR="10477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Italy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187" y="331556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Program Run:</a:t>
            </a:r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94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5071"/>
            <a:ext cx="543687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results do you get </a:t>
            </a:r>
            <a:r>
              <a:rPr sz="1000" spc="5" dirty="0">
                <a:latin typeface="Arial"/>
                <a:cs typeface="Arial"/>
              </a:rPr>
              <a:t>if </a:t>
            </a:r>
            <a:r>
              <a:rPr sz="1000" spc="10" dirty="0">
                <a:latin typeface="Arial"/>
                <a:cs typeface="Arial"/>
              </a:rPr>
              <a:t>you </a:t>
            </a:r>
            <a:r>
              <a:rPr sz="1000" spc="5" dirty="0">
                <a:latin typeface="Arial"/>
                <a:cs typeface="Arial"/>
              </a:rPr>
              <a:t>total </a:t>
            </a:r>
            <a:r>
              <a:rPr sz="1000" spc="10" dirty="0">
                <a:latin typeface="Arial"/>
                <a:cs typeface="Arial"/>
              </a:rPr>
              <a:t>the columns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our sample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data?</a:t>
            </a:r>
            <a:endParaRPr sz="1000" dirty="0">
              <a:latin typeface="Arial"/>
              <a:cs typeface="Arial"/>
            </a:endParaRPr>
          </a:p>
          <a:p>
            <a:pPr marL="247015" marR="508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get the total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gold, silver, </a:t>
            </a:r>
            <a:r>
              <a:rPr sz="1200" spc="15" dirty="0">
                <a:latin typeface="Arial"/>
                <a:cs typeface="Arial"/>
              </a:rPr>
              <a:t>and bronze medals </a:t>
            </a:r>
            <a:r>
              <a:rPr sz="1200" spc="10" dirty="0">
                <a:latin typeface="Arial"/>
                <a:cs typeface="Arial"/>
              </a:rPr>
              <a:t>in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  competition. In our </a:t>
            </a:r>
            <a:r>
              <a:rPr sz="1200" spc="15" dirty="0">
                <a:latin typeface="Arial"/>
                <a:cs typeface="Arial"/>
              </a:rPr>
              <a:t>example, </a:t>
            </a:r>
            <a:r>
              <a:rPr sz="1200" spc="10" dirty="0">
                <a:latin typeface="Arial"/>
                <a:cs typeface="Arial"/>
              </a:rPr>
              <a:t>there are five 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each.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24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1370"/>
            <a:ext cx="4599305" cy="239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an 8 × 8 array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a board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game: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</a:pPr>
            <a:r>
              <a:rPr sz="1000" spc="15" dirty="0">
                <a:latin typeface="Courier" charset="0"/>
                <a:cs typeface="Courier" charset="0"/>
              </a:rPr>
              <a:t>int[][] board = new</a:t>
            </a:r>
            <a:r>
              <a:rPr sz="1000" spc="-8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int[8][8];</a:t>
            </a:r>
            <a:endParaRPr sz="10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Using two nested loops, </a:t>
            </a:r>
            <a:r>
              <a:rPr sz="1000" spc="5" dirty="0">
                <a:latin typeface="Arial"/>
                <a:cs typeface="Arial"/>
              </a:rPr>
              <a:t>initialize </a:t>
            </a:r>
            <a:r>
              <a:rPr sz="1000" spc="10" dirty="0">
                <a:latin typeface="Arial"/>
                <a:cs typeface="Arial"/>
              </a:rPr>
              <a:t>the board so that zeros and ones alternate, as  on a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checkerboard: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0 1 0 1 0 1 0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latin typeface="Arial"/>
                <a:cs typeface="Arial"/>
              </a:rPr>
              <a:t>1 0 1 0 1 0 1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latin typeface="Arial"/>
                <a:cs typeface="Arial"/>
              </a:rPr>
              <a:t>0 1 0 1 0 1 0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. .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latin typeface="Arial"/>
                <a:cs typeface="Arial"/>
              </a:rPr>
              <a:t>1 0 1 0 1 0 1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Hint: Check whether </a:t>
            </a:r>
            <a:r>
              <a:rPr sz="1000" spc="5" dirty="0">
                <a:latin typeface="Arial"/>
                <a:cs typeface="Arial"/>
              </a:rPr>
              <a:t>i </a:t>
            </a:r>
            <a:r>
              <a:rPr sz="1000" spc="10" dirty="0">
                <a:latin typeface="Arial"/>
                <a:cs typeface="Arial"/>
              </a:rPr>
              <a:t>+ </a:t>
            </a:r>
            <a:r>
              <a:rPr sz="1000" spc="5" dirty="0">
                <a:latin typeface="Arial"/>
                <a:cs typeface="Arial"/>
              </a:rPr>
              <a:t>j is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even.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3128404"/>
            <a:ext cx="5588000" cy="80150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8;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j = 0; j &lt; 8;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j++)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board[i][j] = (i + j) %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2;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84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6892"/>
            <a:ext cx="5734685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1000" spc="10" dirty="0">
                <a:latin typeface="Arial"/>
                <a:cs typeface="Arial"/>
              </a:rPr>
              <a:t>Declare a two-dimensional array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representing a tic-tac-toe board. The board has three rows and  columns and contains strings </a:t>
            </a:r>
            <a:r>
              <a:rPr sz="1000" spc="10" dirty="0">
                <a:latin typeface="Courier" charset="0"/>
                <a:cs typeface="Courier" charset="0"/>
              </a:rPr>
              <a:t>"x"</a:t>
            </a:r>
            <a:r>
              <a:rPr sz="1000" spc="10" dirty="0">
                <a:latin typeface="Arial"/>
                <a:cs typeface="Arial"/>
              </a:rPr>
              <a:t>, </a:t>
            </a:r>
            <a:r>
              <a:rPr sz="1000" spc="10" dirty="0">
                <a:latin typeface="Courier" charset="0"/>
                <a:cs typeface="Courier" charset="0"/>
              </a:rPr>
              <a:t>"o"</a:t>
            </a:r>
            <a:r>
              <a:rPr sz="1000" spc="10" dirty="0">
                <a:latin typeface="Arial"/>
                <a:cs typeface="Arial"/>
              </a:rPr>
              <a:t>, and </a:t>
            </a:r>
            <a:r>
              <a:rPr sz="1000" spc="15" dirty="0">
                <a:latin typeface="Courier" charset="0"/>
                <a:cs typeface="Courier" charset="0"/>
              </a:rPr>
              <a:t>"</a:t>
            </a:r>
            <a:r>
              <a:rPr sz="1000" spc="-4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Courier" charset="0"/>
                <a:cs typeface="Courier" charset="0"/>
              </a:rPr>
              <a:t>"</a:t>
            </a:r>
            <a:r>
              <a:rPr sz="1000" spc="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String[][] board = new</a:t>
            </a:r>
            <a:r>
              <a:rPr sz="1200" spc="2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String[3][3];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14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8244"/>
            <a:ext cx="5926455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an assignment statement to place an </a:t>
            </a:r>
            <a:r>
              <a:rPr sz="1000" spc="15" dirty="0">
                <a:latin typeface="Courier" charset="0"/>
                <a:cs typeface="Courier" charset="0"/>
              </a:rPr>
              <a:t>"x"</a:t>
            </a:r>
            <a:r>
              <a:rPr sz="1000" spc="-345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 upper-right corner of the tic-tac-toe board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 Check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32.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board[0][2] =</a:t>
            </a:r>
            <a:r>
              <a:rPr sz="1200" spc="-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"x";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74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4867"/>
            <a:ext cx="5872480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Which elements are on the diagonal joining the upper-left and the lower-right corners of 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tic-tac-toe  board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32?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board[0][0], board[1][1],</a:t>
            </a:r>
            <a:r>
              <a:rPr sz="1200" spc="3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board[2][2]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</a:t>
            </a:r>
            <a:r>
              <a:rPr spc="-1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709978" y="730909"/>
            <a:ext cx="6143917" cy="28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5633</Words>
  <Application>Microsoft Office PowerPoint</Application>
  <PresentationFormat>Custom</PresentationFormat>
  <Paragraphs>808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Chapter 7 – Arrays and Array Lists</vt:lpstr>
      <vt:lpstr>Chapter Goals</vt:lpstr>
      <vt:lpstr>Arrays</vt:lpstr>
      <vt:lpstr>Arrays</vt:lpstr>
      <vt:lpstr>Arrays</vt:lpstr>
      <vt:lpstr>Syntax 7.1 Arrays</vt:lpstr>
      <vt:lpstr>Arrays</vt:lpstr>
      <vt:lpstr>Arrays - Bounds Error</vt:lpstr>
      <vt:lpstr>Declaring Arrays</vt:lpstr>
      <vt:lpstr>Array References</vt:lpstr>
      <vt:lpstr>Using Arrays with Methods</vt:lpstr>
      <vt:lpstr>Partially Filled Arrays</vt:lpstr>
      <vt:lpstr>Partially Filled Arrays</vt:lpstr>
      <vt:lpstr>Partially Filled Arrays</vt:lpstr>
      <vt:lpstr>Partially Filled Arrays</vt:lpstr>
      <vt:lpstr>Self Check 7.1</vt:lpstr>
      <vt:lpstr>Self Check 7.2</vt:lpstr>
      <vt:lpstr>Self Check 7.3</vt:lpstr>
      <vt:lpstr>Self Check 7.4</vt:lpstr>
      <vt:lpstr>Self Check 7.5</vt:lpstr>
      <vt:lpstr>Self Check 7.6</vt:lpstr>
      <vt:lpstr>Self Check 7.7</vt:lpstr>
      <vt:lpstr>Self Check 7.8</vt:lpstr>
      <vt:lpstr>Make Parallel Arrays into Arrays of Objects</vt:lpstr>
      <vt:lpstr>Make Parallel Arrays into Arrays of Objects</vt:lpstr>
      <vt:lpstr>The Enhanced for Loop</vt:lpstr>
      <vt:lpstr>The Enhanced for Loop</vt:lpstr>
      <vt:lpstr>Syntax 7.2 The Enhanced “for” Loop</vt:lpstr>
      <vt:lpstr>Self Check 7.9</vt:lpstr>
      <vt:lpstr>Self Check 7.10</vt:lpstr>
      <vt:lpstr>Self Check 7.11</vt:lpstr>
      <vt:lpstr>Self Check 7.12</vt:lpstr>
      <vt:lpstr>Common Array Algorithm: Filling</vt:lpstr>
      <vt:lpstr>Common Array Algorithm: Sum and Average</vt:lpstr>
      <vt:lpstr>Common Array Algorithm: Maximum or Minimum</vt:lpstr>
      <vt:lpstr>Common Array Algorithm: Element Separators</vt:lpstr>
      <vt:lpstr>Common Array Algorithm: Linear Search</vt:lpstr>
      <vt:lpstr>Common Array Algorithm: Linear Search</vt:lpstr>
      <vt:lpstr>Common Array Algorithm: Removing an Element</vt:lpstr>
      <vt:lpstr>Common Array Algorithm: Removing an Element</vt:lpstr>
      <vt:lpstr>Common Array Algorithm: Inserting an Element</vt:lpstr>
      <vt:lpstr>Common Array Algorithm: Inserting an Element</vt:lpstr>
      <vt:lpstr>Common Array Algorithm: Swapping Elements</vt:lpstr>
      <vt:lpstr>Common Array Algorithm: Swapping Elements</vt:lpstr>
      <vt:lpstr>Common Array Algorithm: Copying an Array</vt:lpstr>
      <vt:lpstr>Common Array Algorithm: Growing an Array</vt:lpstr>
      <vt:lpstr>Reading Input</vt:lpstr>
      <vt:lpstr>section_3/LargestInArray.java</vt:lpstr>
      <vt:lpstr>Self Check 7.13</vt:lpstr>
      <vt:lpstr>Self Check 7.14</vt:lpstr>
      <vt:lpstr>Self Check 7.15</vt:lpstr>
      <vt:lpstr>Self Check 7.16</vt:lpstr>
      <vt:lpstr>Self Check 7.17</vt:lpstr>
      <vt:lpstr>Self Check 7.18</vt:lpstr>
      <vt:lpstr>Self Check 7.19</vt:lpstr>
      <vt:lpstr>Problem Solving: Adapting Algorithms</vt:lpstr>
      <vt:lpstr>Problem Solving: Adapting Algorithms - continued</vt:lpstr>
      <vt:lpstr>Problem Solving: Adapting Algorithms - continued</vt:lpstr>
      <vt:lpstr>Self Check 7.20</vt:lpstr>
      <vt:lpstr>Self Check 7.21</vt:lpstr>
      <vt:lpstr>Self Check 7.22</vt:lpstr>
      <vt:lpstr>Self Check 7.23</vt:lpstr>
      <vt:lpstr>Self Check 7.24</vt:lpstr>
      <vt:lpstr>Problem Solving: Discovering Algorithms by  Manipulating Physical Objects</vt:lpstr>
      <vt:lpstr>Problem Solving: Discovering Algorithms by  Manipulating Physical Objects</vt:lpstr>
      <vt:lpstr>Problem Solving: Discovering Algorithms by  Manipulating Physical Objects</vt:lpstr>
      <vt:lpstr>Problem Solving: Discovering Algorithms by  Manipulating Physical Objects</vt:lpstr>
      <vt:lpstr>Self Check 7.25</vt:lpstr>
      <vt:lpstr>Self Check 7.26</vt:lpstr>
      <vt:lpstr>Self Check 7.27</vt:lpstr>
      <vt:lpstr>Self Check 7.28</vt:lpstr>
      <vt:lpstr>Self Check 7.29</vt:lpstr>
      <vt:lpstr>Two-Dimensional Arrays</vt:lpstr>
      <vt:lpstr>Two-Dimensional Arrays</vt:lpstr>
      <vt:lpstr>Syntax 7.3 Two-Dimensional Array Declaration</vt:lpstr>
      <vt:lpstr>Accessing Elements</vt:lpstr>
      <vt:lpstr>Accessing Elements</vt:lpstr>
      <vt:lpstr>Locating Neighboring Elements</vt:lpstr>
      <vt:lpstr>Accessing Rows and Columns</vt:lpstr>
      <vt:lpstr>Accessing Rows and Columns</vt:lpstr>
      <vt:lpstr>section_6/Medals.java</vt:lpstr>
      <vt:lpstr>Slide 82</vt:lpstr>
      <vt:lpstr>Self Check 7.30</vt:lpstr>
      <vt:lpstr>Self Check 7.31</vt:lpstr>
      <vt:lpstr>Self Check 7.32</vt:lpstr>
      <vt:lpstr>Self Check 7.33</vt:lpstr>
      <vt:lpstr>Self Check 7.34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Arrays and Array Lists</dc:title>
  <dc:creator>GDonini</dc:creator>
  <cp:lastModifiedBy>Greg</cp:lastModifiedBy>
  <cp:revision>7</cp:revision>
  <dcterms:created xsi:type="dcterms:W3CDTF">2016-01-18T23:25:17Z</dcterms:created>
  <dcterms:modified xsi:type="dcterms:W3CDTF">2020-09-01T09:22:21Z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