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8" r:id="rId12"/>
    <p:sldId id="267" r:id="rId13"/>
    <p:sldId id="270" r:id="rId14"/>
    <p:sldId id="269" r:id="rId15"/>
    <p:sldId id="272" r:id="rId16"/>
    <p:sldId id="277" r:id="rId17"/>
    <p:sldId id="276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29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79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B0A6-B384-4B3D-B407-5EA1DF1A944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30CD0B-DBE2-45B4-8755-1DDFF02DA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1B51-BC78-A9DC-F8F1-936589955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And Implementing A Protocol for Peer-to-Peer RTS Games in Unreal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F6499-1C38-25CD-AA87-9DC70E169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Jason Crandall</a:t>
            </a:r>
          </a:p>
        </p:txBody>
      </p:sp>
    </p:spTree>
    <p:extLst>
      <p:ext uri="{BB962C8B-B14F-4D97-AF65-F5344CB8AC3E}">
        <p14:creationId xmlns:p14="http://schemas.microsoft.com/office/powerpoint/2010/main" val="372348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7D63-6FD7-0010-41CA-A43F4ADA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Unreal Engine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FB0-B0F5-217B-01E9-FC8083592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Unreal Engine is designed completely around a client-server architecture.</a:t>
            </a:r>
          </a:p>
          <a:p>
            <a:r>
              <a:rPr lang="en-US" dirty="0"/>
              <a:t>The protocol cannot use any built-in networking replication code</a:t>
            </a:r>
          </a:p>
          <a:p>
            <a:r>
              <a:rPr lang="en-US" dirty="0"/>
              <a:t>The implementation should support different socket subsystems for better compatibility</a:t>
            </a:r>
          </a:p>
          <a:p>
            <a:pPr lvl="1"/>
            <a:r>
              <a:rPr lang="en-US" dirty="0"/>
              <a:t>Ex. Steam Sockets</a:t>
            </a:r>
          </a:p>
          <a:p>
            <a:r>
              <a:rPr lang="en-US" dirty="0"/>
              <a:t>I had a lot of trouble determining if there was a higher-level abstraction for connection over UDP that supports P2P connection, so I resorted to using the low-level socket API</a:t>
            </a:r>
          </a:p>
        </p:txBody>
      </p:sp>
    </p:spTree>
    <p:extLst>
      <p:ext uri="{BB962C8B-B14F-4D97-AF65-F5344CB8AC3E}">
        <p14:creationId xmlns:p14="http://schemas.microsoft.com/office/powerpoint/2010/main" val="42755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F4C1-FBEE-4D9B-D58E-CEDF2A54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CCB0-5EBA-8951-2E0E-D73CFABD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3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 -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078076" cy="3424107"/>
          </a:xfrm>
        </p:spPr>
        <p:txBody>
          <a:bodyPr/>
          <a:lstStyle/>
          <a:p>
            <a:r>
              <a:rPr lang="en-US" dirty="0"/>
              <a:t>Action – A single input instruction such as moving a unit, attacking an enemy, or building a structure.</a:t>
            </a:r>
          </a:p>
          <a:p>
            <a:r>
              <a:rPr lang="en-US" dirty="0"/>
              <a:t>Turn – A single simulation step.</a:t>
            </a:r>
          </a:p>
          <a:p>
            <a:r>
              <a:rPr lang="en-US" dirty="0"/>
              <a:t>Packet – A message sent over the network. Could be a keep-alive packet, ACK, turn done message, or 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 – Turn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6277601" cy="342410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Broadcast all buffered 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Receive any actions from other clients sent last turn</a:t>
            </a:r>
          </a:p>
          <a:p>
            <a:pPr>
              <a:buFont typeface="+mj-lt"/>
              <a:buAutoNum type="arabicPeriod"/>
            </a:pPr>
            <a:r>
              <a:rPr lang="en-US" dirty="0"/>
              <a:t>Simulate a game step, using actions sent two turns earlier</a:t>
            </a:r>
          </a:p>
          <a:p>
            <a:pPr>
              <a:buFont typeface="+mj-lt"/>
              <a:buAutoNum type="arabicPeriod"/>
            </a:pPr>
            <a:r>
              <a:rPr lang="en-US" dirty="0"/>
              <a:t>Send a turn done message</a:t>
            </a:r>
          </a:p>
          <a:p>
            <a:pPr>
              <a:buFont typeface="+mj-lt"/>
              <a:buAutoNum type="arabicPeriod"/>
            </a:pPr>
            <a:r>
              <a:rPr lang="en-US" dirty="0"/>
              <a:t>Wait until turn time is up</a:t>
            </a:r>
          </a:p>
          <a:p>
            <a:pPr>
              <a:buFont typeface="+mj-lt"/>
              <a:buAutoNum type="arabicPeriod"/>
            </a:pPr>
            <a:r>
              <a:rPr lang="en-US" dirty="0"/>
              <a:t>If any clients are not done, wait and potentially drop them out if they take too long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2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754" y="2160589"/>
            <a:ext cx="3973943" cy="430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Each packet has a 12-byte header</a:t>
            </a:r>
          </a:p>
          <a:p>
            <a:r>
              <a:rPr lang="en-US" dirty="0">
                <a:solidFill>
                  <a:schemeClr val="bg1"/>
                </a:solidFill>
              </a:rPr>
              <a:t>Flags – Flags indicating the contents of the packet</a:t>
            </a:r>
          </a:p>
          <a:p>
            <a:r>
              <a:rPr lang="en-US" dirty="0">
                <a:solidFill>
                  <a:schemeClr val="bg1"/>
                </a:solidFill>
              </a:rPr>
              <a:t>Owner - The index of the sending player. For ACK this is the player whose packet is being </a:t>
            </a:r>
            <a:r>
              <a:rPr lang="en-US" dirty="0" err="1">
                <a:solidFill>
                  <a:schemeClr val="bg1"/>
                </a:solidFill>
              </a:rPr>
              <a:t>ACKed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Turn – The turn the packet was sent</a:t>
            </a:r>
          </a:p>
          <a:p>
            <a:r>
              <a:rPr lang="en-US" dirty="0">
                <a:solidFill>
                  <a:schemeClr val="bg1"/>
                </a:solidFill>
              </a:rPr>
              <a:t>SEQ – The sequence number of the sent bytes. Used to detect out of order, dropped, or duplicate packets.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95EDC-7E3F-A259-9781-3EB66E901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27" y="2019075"/>
            <a:ext cx="1836753" cy="3853802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5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754" y="2160589"/>
            <a:ext cx="3973943" cy="430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Each action consists of a header and data</a:t>
            </a:r>
          </a:p>
          <a:p>
            <a:r>
              <a:rPr lang="en-US" dirty="0">
                <a:solidFill>
                  <a:schemeClr val="bg1"/>
                </a:solidFill>
              </a:rPr>
              <a:t>Flags – Indicate what data has been sent</a:t>
            </a:r>
          </a:p>
          <a:p>
            <a:r>
              <a:rPr lang="en-US" dirty="0">
                <a:solidFill>
                  <a:schemeClr val="bg1"/>
                </a:solidFill>
              </a:rPr>
              <a:t>Turn - The turn which the action is scheduled to run on</a:t>
            </a:r>
          </a:p>
          <a:p>
            <a:r>
              <a:rPr lang="en-US" dirty="0">
                <a:solidFill>
                  <a:schemeClr val="bg1"/>
                </a:solidFill>
              </a:rPr>
              <a:t>Type – The type of action, such as move, attack, or build</a:t>
            </a:r>
          </a:p>
          <a:p>
            <a:r>
              <a:rPr lang="en-US" dirty="0">
                <a:solidFill>
                  <a:schemeClr val="bg1"/>
                </a:solidFill>
              </a:rPr>
              <a:t>Payload – The action data. These are essentially parameters to be used in a method determined by the type.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95EDC-7E3F-A259-9781-3EB66E901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760" y="2019075"/>
            <a:ext cx="1819537" cy="3853802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 –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8108307" cy="3424107"/>
          </a:xfrm>
        </p:spPr>
        <p:txBody>
          <a:bodyPr/>
          <a:lstStyle/>
          <a:p>
            <a:r>
              <a:rPr lang="en-US" dirty="0"/>
              <a:t>To ensure that every peer has the simulation, only actions that everyone has received can be used.</a:t>
            </a:r>
          </a:p>
          <a:p>
            <a:pPr lvl="1"/>
            <a:r>
              <a:rPr lang="en-US" dirty="0"/>
              <a:t>Each time a peer receives a message, they broadcast an ACK to the network</a:t>
            </a:r>
          </a:p>
          <a:p>
            <a:pPr lvl="1"/>
            <a:r>
              <a:rPr lang="en-US" dirty="0"/>
              <a:t>Actions can only be used if the peer receives an ACK from every client</a:t>
            </a:r>
          </a:p>
          <a:p>
            <a:r>
              <a:rPr lang="en-US" dirty="0"/>
              <a:t>If an ACK is not received in the expected amount of time:</a:t>
            </a:r>
          </a:p>
          <a:p>
            <a:pPr lvl="1"/>
            <a:r>
              <a:rPr lang="en-US" dirty="0"/>
              <a:t>If the original sender, resend the packet</a:t>
            </a:r>
          </a:p>
          <a:p>
            <a:pPr lvl="1"/>
            <a:r>
              <a:rPr lang="en-US" dirty="0"/>
              <a:t>If waiting for one peer to send an ACK, request a new ACK</a:t>
            </a:r>
          </a:p>
        </p:txBody>
      </p:sp>
    </p:spTree>
    <p:extLst>
      <p:ext uri="{BB962C8B-B14F-4D97-AF65-F5344CB8AC3E}">
        <p14:creationId xmlns:p14="http://schemas.microsoft.com/office/powerpoint/2010/main" val="197766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Design – Unreal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6277601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implementation takes a multi-threaded approach:</a:t>
            </a:r>
          </a:p>
          <a:p>
            <a:r>
              <a:rPr lang="en-US" dirty="0"/>
              <a:t>Client-only thread– Uses standard Unreal code for UI, input, and rendering.</a:t>
            </a:r>
          </a:p>
          <a:p>
            <a:pPr lvl="1"/>
            <a:r>
              <a:rPr lang="en-US" dirty="0"/>
              <a:t>Generates and buffers actions, and interpolates object positions based on the interpolation</a:t>
            </a:r>
          </a:p>
          <a:p>
            <a:r>
              <a:rPr lang="en-US" dirty="0"/>
              <a:t>Simulation thread – Handles network communications and game simulation. Runs at a slower fixed framerate</a:t>
            </a:r>
          </a:p>
        </p:txBody>
      </p:sp>
    </p:spTree>
    <p:extLst>
      <p:ext uri="{BB962C8B-B14F-4D97-AF65-F5344CB8AC3E}">
        <p14:creationId xmlns:p14="http://schemas.microsoft.com/office/powerpoint/2010/main" val="52843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F4C1-FBEE-4D9B-D58E-CEDF2A54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CCB0-5EBA-8951-2E0E-D73CFABD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6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0C12-FD2C-EF95-22C4-1D231A0B73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8725527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security issue is that players in a P2P connection can see each other’s IP addresses. </a:t>
            </a:r>
          </a:p>
          <a:p>
            <a:pPr marL="0" lvl="1" indent="342900"/>
            <a:r>
              <a:rPr lang="en-US" dirty="0"/>
              <a:t>If you’re only playing with friends, this isn’t a big deal</a:t>
            </a:r>
          </a:p>
          <a:p>
            <a:pPr marL="0" lvl="1" indent="342900"/>
            <a:r>
              <a:rPr lang="en-US" dirty="0"/>
              <a:t>Consoles make it (slightly) harder to find IP addresses</a:t>
            </a:r>
          </a:p>
          <a:p>
            <a:pPr marL="0" lvl="1" indent="342900"/>
            <a:r>
              <a:rPr lang="en-US" dirty="0"/>
              <a:t>A broker server can be used to hide IP addresses from other players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Case Study – Hackers in Red Dead Online and Grand Theft Auto Online were able to DDoS people who reported them since their IP addresses were exposed.</a:t>
            </a:r>
          </a:p>
        </p:txBody>
      </p:sp>
    </p:spTree>
    <p:extLst>
      <p:ext uri="{BB962C8B-B14F-4D97-AF65-F5344CB8AC3E}">
        <p14:creationId xmlns:p14="http://schemas.microsoft.com/office/powerpoint/2010/main" val="26726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7E0-7F38-AD33-62D1-466EF84B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1A5F-E527-928E-C4AE-12D74607F9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Problem Overview</a:t>
            </a:r>
          </a:p>
          <a:p>
            <a:pPr marL="457200" indent="-457200">
              <a:buAutoNum type="arabicPeriod"/>
            </a:pPr>
            <a:r>
              <a:rPr lang="en-US" dirty="0"/>
              <a:t>Challenges</a:t>
            </a:r>
          </a:p>
          <a:p>
            <a:pPr marL="457200" indent="-457200">
              <a:buAutoNum type="arabicPeriod"/>
            </a:pPr>
            <a:r>
              <a:rPr lang="en-US" dirty="0"/>
              <a:t>Protocol Design</a:t>
            </a:r>
          </a:p>
          <a:p>
            <a:pPr marL="457200" indent="-457200">
              <a:buAutoNum type="arabicPeriod"/>
            </a:pPr>
            <a:r>
              <a:rPr lang="en-US" dirty="0"/>
              <a:t>Security considerations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dirty="0"/>
              <a:t>Real-world examples</a:t>
            </a:r>
          </a:p>
        </p:txBody>
      </p:sp>
    </p:spTree>
    <p:extLst>
      <p:ext uri="{BB962C8B-B14F-4D97-AF65-F5344CB8AC3E}">
        <p14:creationId xmlns:p14="http://schemas.microsoft.com/office/powerpoint/2010/main" val="365276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B15-841F-5150-1A5E-AFB99108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29FE3A-8F7F-2D9D-351B-11A9FEEF2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90747"/>
              </p:ext>
            </p:extLst>
          </p:nvPr>
        </p:nvGraphicFramePr>
        <p:xfrm>
          <a:off x="791634" y="2097405"/>
          <a:ext cx="759989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816">
                  <a:extLst>
                    <a:ext uri="{9D8B030D-6E8A-4147-A177-3AD203B41FA5}">
                      <a16:colId xmlns:a16="http://schemas.microsoft.com/office/drawing/2014/main" val="237450556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10389603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3225108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Exposes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1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N64 Online (Switch)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 Smash Bros. Ultimate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8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StarCraft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(Broker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7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6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3CB-37F5-FEDD-E931-79B50489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03BD1-4C67-071F-E511-25A91EB0A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C25-F465-AC52-1A1D-4F46AF2D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Game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8950-F36E-3A2E-033F-A0569E2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75891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Server-Authoritative</a:t>
            </a:r>
          </a:p>
          <a:p>
            <a:pPr lvl="1"/>
            <a:r>
              <a:rPr lang="en-US" dirty="0"/>
              <a:t>Clients all connect to an authoritative server, which replicates data to all other clients</a:t>
            </a:r>
          </a:p>
          <a:p>
            <a:pPr lvl="1"/>
            <a:r>
              <a:rPr lang="en-US" dirty="0"/>
              <a:t>One client may be assigned to be the “host” or “super-peer”, where they act as both a client and server</a:t>
            </a:r>
          </a:p>
          <a:p>
            <a:pPr lvl="1"/>
            <a:r>
              <a:rPr lang="en-US" dirty="0"/>
              <a:t>High latency from server RTT</a:t>
            </a:r>
          </a:p>
          <a:p>
            <a:pPr lvl="2"/>
            <a:r>
              <a:rPr lang="en-US" dirty="0"/>
              <a:t>Modern games use a combination of client-side prediction and entity interpolation to hide latency. Everyone sees something slightly different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BD2D-C274-9156-1BBE-674FFD581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</a:blip>
          <a:srcRect t="23181"/>
          <a:stretch/>
        </p:blipFill>
        <p:spPr>
          <a:xfrm>
            <a:off x="6532302" y="2160589"/>
            <a:ext cx="5807249" cy="33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9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6C25-F465-AC52-1A1D-4F46AF2D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Game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8950-F36E-3A2E-033F-A0569E2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54601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Peer-to-Peer (P2P)</a:t>
            </a:r>
          </a:p>
          <a:p>
            <a:pPr lvl="1"/>
            <a:r>
              <a:rPr lang="en-US" dirty="0"/>
              <a:t>Clients all connect to directly to each other</a:t>
            </a:r>
          </a:p>
          <a:p>
            <a:pPr lvl="1"/>
            <a:r>
              <a:rPr lang="en-US" dirty="0"/>
              <a:t>No one client has authority</a:t>
            </a:r>
          </a:p>
          <a:p>
            <a:pPr lvl="1"/>
            <a:r>
              <a:rPr lang="en-US" dirty="0"/>
              <a:t>Each client runs their own simulation using the information from other peers</a:t>
            </a:r>
          </a:p>
          <a:p>
            <a:pPr marL="0" lvl="1" indent="0">
              <a:buNone/>
            </a:pPr>
            <a:r>
              <a:rPr lang="en-US" dirty="0"/>
              <a:t>Lockstep P2P</a:t>
            </a:r>
          </a:p>
          <a:p>
            <a:pPr lvl="1"/>
            <a:r>
              <a:rPr lang="en-US" dirty="0"/>
              <a:t>Inputs are sent between clients, then the game is updated for each player</a:t>
            </a:r>
          </a:p>
          <a:p>
            <a:pPr marL="457200" lvl="1" indent="285750"/>
            <a:r>
              <a:rPr lang="en-US" dirty="0"/>
              <a:t>Requires less bandwidth</a:t>
            </a:r>
          </a:p>
          <a:p>
            <a:pPr marL="457200" lvl="1" indent="285750"/>
            <a:r>
              <a:rPr lang="en-US" dirty="0"/>
              <a:t>Every player sees the exact same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08CED-6AF9-E0F2-B655-2E806349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831935" y="1566517"/>
            <a:ext cx="5143500" cy="44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D5A5-6303-31D9-B870-26A102AD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and RTS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54C-95A8-4A17-0607-AFEAC207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most modern games choose to use dedicated servers, P2P is still common in the real-time strategy (RTS) genre for a few reasons:</a:t>
            </a:r>
          </a:p>
          <a:p>
            <a:r>
              <a:rPr lang="en-US" dirty="0"/>
              <a:t>Replicating hundreds of units between several players has high bandwidth costs. </a:t>
            </a:r>
          </a:p>
          <a:p>
            <a:r>
              <a:rPr lang="en-US" dirty="0"/>
              <a:t>In highly competitive games, it is important that everyone sees the exact same game.</a:t>
            </a:r>
          </a:p>
        </p:txBody>
      </p:sp>
    </p:spTree>
    <p:extLst>
      <p:ext uri="{BB962C8B-B14F-4D97-AF65-F5344CB8AC3E}">
        <p14:creationId xmlns:p14="http://schemas.microsoft.com/office/powerpoint/2010/main" val="230708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D5A5-6303-31D9-B870-26A102AD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654C-95A8-4A17-0607-AFEAC207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complexity of programming P2P games and lack of engine support, the RTS genre has been less accessible to indie developers</a:t>
            </a:r>
          </a:p>
          <a:p>
            <a:r>
              <a:rPr lang="en-US" dirty="0"/>
              <a:t>Goal: Design and implement a lockstep P2P framework in Unreal Engine for creating RTS games</a:t>
            </a:r>
          </a:p>
        </p:txBody>
      </p:sp>
    </p:spTree>
    <p:extLst>
      <p:ext uri="{BB962C8B-B14F-4D97-AF65-F5344CB8AC3E}">
        <p14:creationId xmlns:p14="http://schemas.microsoft.com/office/powerpoint/2010/main" val="79408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F4C1-FBEE-4D9B-D58E-CEDF2A54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CCB0-5EBA-8951-2E0E-D73CFABD8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7D63-6FD7-0010-41CA-A43F4ADA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Desyncs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FB0-B0F5-217B-01E9-FC8083592C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Since each client is running their own version of the simulation, any deviation can break the whole game</a:t>
            </a:r>
          </a:p>
          <a:p>
            <a:r>
              <a:rPr lang="en-US" dirty="0"/>
              <a:t>The game simulation must be 100% deterministic</a:t>
            </a:r>
          </a:p>
          <a:p>
            <a:pPr lvl="1"/>
            <a:r>
              <a:rPr lang="en-US" dirty="0"/>
              <a:t>Random numbers need a shared seed</a:t>
            </a:r>
          </a:p>
          <a:p>
            <a:pPr lvl="1"/>
            <a:r>
              <a:rPr lang="en-US" dirty="0"/>
              <a:t>If cross platform, floating-point rounding differences can cause desyncs</a:t>
            </a:r>
          </a:p>
          <a:p>
            <a:r>
              <a:rPr lang="en-US" dirty="0"/>
              <a:t>If a peer gets disconnected, rejoining is extremely difficult</a:t>
            </a:r>
          </a:p>
          <a:p>
            <a:pPr lvl="1"/>
            <a:r>
              <a:rPr lang="en-US" dirty="0"/>
              <a:t>You can pause the simulation to wait for a slow or disconnected peer.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90B99-400D-E1CA-37AF-12214A64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88" y="3550992"/>
            <a:ext cx="3029373" cy="2676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955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264</TotalTime>
  <Words>900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Designing And Implementing A Protocol for Peer-to-Peer RTS Games in Unreal Engine</vt:lpstr>
      <vt:lpstr>Roadmap</vt:lpstr>
      <vt:lpstr>Problem Overview</vt:lpstr>
      <vt:lpstr>Multiplayer Game Architectures</vt:lpstr>
      <vt:lpstr>Multiplayer Game Architectures</vt:lpstr>
      <vt:lpstr>P2P and RTS Games</vt:lpstr>
      <vt:lpstr>Project Goal</vt:lpstr>
      <vt:lpstr>Challenges</vt:lpstr>
      <vt:lpstr>Avoiding Desyncs</vt:lpstr>
      <vt:lpstr>Unreal Engine Architecture</vt:lpstr>
      <vt:lpstr>Protocol Design</vt:lpstr>
      <vt:lpstr>Protocol Design - Glossary</vt:lpstr>
      <vt:lpstr>Protocol Design – Turn Overview</vt:lpstr>
      <vt:lpstr>Packet Format</vt:lpstr>
      <vt:lpstr>Action Format</vt:lpstr>
      <vt:lpstr>Protocol Design – Reliability</vt:lpstr>
      <vt:lpstr>Protocol Design – Unreal Engine</vt:lpstr>
      <vt:lpstr>Security</vt:lpstr>
      <vt:lpstr>Security</vt:lpstr>
      <vt:lpstr>Real-World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Implementing A Protocol for Peer-to-Peer RTS Games in Unreal Engine</dc:title>
  <dc:creator>Jason Crandall</dc:creator>
  <cp:lastModifiedBy>Jason Crandall</cp:lastModifiedBy>
  <cp:revision>6</cp:revision>
  <dcterms:created xsi:type="dcterms:W3CDTF">2023-12-06T04:13:53Z</dcterms:created>
  <dcterms:modified xsi:type="dcterms:W3CDTF">2023-12-12T06:13:34Z</dcterms:modified>
</cp:coreProperties>
</file>