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a8f3e064a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a8f3e064a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8f3e064a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8f3e064a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8f3e064a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8f3e064a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8f3e064a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8f3e064a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a8f3e064a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a8f3e064a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a91157b24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a91157b24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5.png"/><Relationship Id="rId8"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drive.google.com/file/d/1qrsxNIzh-AYUkGBfnCsRuNQqkwIQsJNc/view" TargetMode="External"/><Relationship Id="rId5"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Sprint 4 Presentation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Aidan, Bryan, and French</a:t>
            </a:r>
            <a:endParaRPr/>
          </a:p>
        </p:txBody>
      </p:sp>
      <p:pic>
        <p:nvPicPr>
          <p:cNvPr id="61" name="Google Shape;61;p13"/>
          <p:cNvPicPr preferRelativeResize="0"/>
          <p:nvPr/>
        </p:nvPicPr>
        <p:blipFill rotWithShape="1">
          <a:blip r:embed="rId3">
            <a:alphaModFix/>
          </a:blip>
          <a:srcRect b="18110" l="14017" r="13429" t="8747"/>
          <a:stretch/>
        </p:blipFill>
        <p:spPr>
          <a:xfrm>
            <a:off x="416000" y="334975"/>
            <a:ext cx="1255250" cy="1265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500"/>
                                        <p:tgtEl>
                                          <p:spTgt spid="61"/>
                                        </p:tgtEl>
                                        <p:attrNameLst>
                                          <p:attrName>ppt_x</p:attrName>
                                        </p:attrNameLst>
                                      </p:cBhvr>
                                      <p:tavLst>
                                        <p:tav fmla="" tm="0">
                                          <p:val>
                                            <p:strVal val="#ppt_x"/>
                                          </p:val>
                                        </p:tav>
                                        <p:tav fmla="" tm="100000">
                                          <p:val>
                                            <p:strVal val="#ppt_x+1"/>
                                          </p:val>
                                        </p:tav>
                                      </p:tavLst>
                                    </p:anim>
                                    <p:set>
                                      <p:cBhvr>
                                        <p:cTn dur="1" fill="hold">
                                          <p:stCondLst>
                                            <p:cond delay="500"/>
                                          </p:stCondLst>
                                        </p:cTn>
                                        <p:tgtEl>
                                          <p:spTgt spid="61"/>
                                        </p:tgtEl>
                                        <p:attrNameLst>
                                          <p:attrName>style.visibility</p:attrName>
                                        </p:attrNameLst>
                                      </p:cBhvr>
                                      <p:to>
                                        <p:strVal val="hidden"/>
                                      </p:to>
                                    </p:set>
                                  </p:childTnLst>
                                </p:cTn>
                              </p:par>
                              <p:par>
                                <p:cTn fill="hold" nodeType="withEffect" presetClass="emph" presetID="8" presetSubtype="0">
                                  <p:stCondLst>
                                    <p:cond delay="0"/>
                                  </p:stCondLst>
                                  <p:childTnLst>
                                    <p:animRot by="-21600000">
                                      <p:cBhvr>
                                        <p:cTn dur="500" fill="hold"/>
                                        <p:tgtEl>
                                          <p:spTgt spid="6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Faced</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Room availability</a:t>
            </a:r>
            <a:endParaRPr/>
          </a:p>
          <a:p>
            <a:pPr indent="-342900" lvl="0" marL="457200" rtl="0" algn="l">
              <a:spcBef>
                <a:spcPts val="0"/>
              </a:spcBef>
              <a:spcAft>
                <a:spcPts val="0"/>
              </a:spcAft>
              <a:buSzPts val="1800"/>
              <a:buChar char="-"/>
            </a:pPr>
            <a:r>
              <a:rPr lang="en"/>
              <a:t>Robot inconsistency</a:t>
            </a:r>
            <a:endParaRPr/>
          </a:p>
          <a:p>
            <a:pPr indent="-342900" lvl="0" marL="457200" rtl="0" algn="l">
              <a:spcBef>
                <a:spcPts val="0"/>
              </a:spcBef>
              <a:spcAft>
                <a:spcPts val="0"/>
              </a:spcAft>
              <a:buSzPts val="1800"/>
              <a:buChar char="-"/>
            </a:pPr>
            <a:r>
              <a:rPr lang="en"/>
              <a:t>Work </a:t>
            </a:r>
            <a:r>
              <a:rPr lang="en"/>
              <a:t>division (collaboration)</a:t>
            </a:r>
            <a:endParaRPr/>
          </a:p>
          <a:p>
            <a:pPr indent="-342900" lvl="0" marL="457200" rtl="0" algn="l">
              <a:spcBef>
                <a:spcPts val="0"/>
              </a:spcBef>
              <a:spcAft>
                <a:spcPts val="0"/>
              </a:spcAft>
              <a:buSzPts val="1800"/>
              <a:buChar char="-"/>
            </a:pPr>
            <a:r>
              <a:rPr lang="en"/>
              <a:t>Finding times to meet</a:t>
            </a:r>
            <a:endParaRPr/>
          </a:p>
          <a:p>
            <a:pPr indent="-342900" lvl="0" marL="457200" rtl="0" algn="l">
              <a:spcBef>
                <a:spcPts val="0"/>
              </a:spcBef>
              <a:spcAft>
                <a:spcPts val="0"/>
              </a:spcAft>
              <a:buSzPts val="1800"/>
              <a:buChar char="-"/>
            </a:pPr>
            <a:r>
              <a:rPr lang="en"/>
              <a:t>Time constraints and time management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 of each team member</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French: Programmer; robot tester and video taker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Aidan: System Design Document designer and supporting </a:t>
            </a:r>
            <a:r>
              <a:rPr lang="en"/>
              <a:t>flowchart</a:t>
            </a:r>
            <a:r>
              <a:rPr lang="en"/>
              <a:t> designer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Bryan: Sensor Data Diagram and System Design Document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Engineering Reflection</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project has given us a lot of insight on how projects in Software Engineering are carried out. Naturally, we learned more about sphero robots and the block code used to program them. More importantly though, we learned how to properly prepare to work on such a project by first laying out our goals and devising a plan to </a:t>
            </a:r>
            <a:r>
              <a:rPr lang="en"/>
              <a:t>efficiently</a:t>
            </a:r>
            <a:r>
              <a:rPr lang="en"/>
              <a:t> reach that goal. Collaboration and splitting the workload was a key factor that allowed us to get all requirements for each sprint done on time. Another key that played an important role in our success was asking for help from our </a:t>
            </a:r>
            <a:r>
              <a:rPr lang="en"/>
              <a:t>teammates</a:t>
            </a:r>
            <a:r>
              <a:rPr lang="en"/>
              <a:t> in situations where they may have more </a:t>
            </a:r>
            <a:r>
              <a:rPr lang="en"/>
              <a:t>knowledge</a:t>
            </a:r>
            <a:r>
              <a:rPr lang="en"/>
              <a:t> on a task that we were assigned to work 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would we do differently</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Should have set up multiple days to record the video of the robot instead of one day before incase the robot did not perform well</a:t>
            </a:r>
            <a:endParaRPr/>
          </a:p>
          <a:p>
            <a:pPr indent="-342900" lvl="0" marL="457200" rtl="0" algn="l">
              <a:lnSpc>
                <a:spcPct val="115000"/>
              </a:lnSpc>
              <a:spcBef>
                <a:spcPts val="0"/>
              </a:spcBef>
              <a:spcAft>
                <a:spcPts val="0"/>
              </a:spcAft>
              <a:buSzPts val="1800"/>
              <a:buChar char="●"/>
            </a:pPr>
            <a:r>
              <a:rPr lang="en"/>
              <a:t>Utilize the gantt chart to time manage. The first time we did, but we did not use it in the second two sprints and just filled it out at the end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8"/>
          <p:cNvSpPr/>
          <p:nvPr/>
        </p:nvSpPr>
        <p:spPr>
          <a:xfrm>
            <a:off x="6946025" y="1049425"/>
            <a:ext cx="1880700" cy="4007700"/>
          </a:xfrm>
          <a:prstGeom prst="roundRect">
            <a:avLst>
              <a:gd fmla="val 7835"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4736350" y="633000"/>
            <a:ext cx="1960200" cy="3877500"/>
          </a:xfrm>
          <a:prstGeom prst="roundRect">
            <a:avLst>
              <a:gd fmla="val 7835"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p:nvPr/>
        </p:nvSpPr>
        <p:spPr>
          <a:xfrm>
            <a:off x="2287925" y="248900"/>
            <a:ext cx="2169000" cy="3316800"/>
          </a:xfrm>
          <a:prstGeom prst="roundRect">
            <a:avLst>
              <a:gd fmla="val 7835"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18"/>
          <p:cNvPicPr preferRelativeResize="0"/>
          <p:nvPr/>
        </p:nvPicPr>
        <p:blipFill rotWithShape="1">
          <a:blip r:embed="rId3">
            <a:alphaModFix/>
          </a:blip>
          <a:srcRect b="26576" l="2498" r="30884" t="11619"/>
          <a:stretch/>
        </p:blipFill>
        <p:spPr>
          <a:xfrm>
            <a:off x="7080400" y="1735979"/>
            <a:ext cx="1592801" cy="3198223"/>
          </a:xfrm>
          <a:prstGeom prst="rect">
            <a:avLst/>
          </a:prstGeom>
          <a:noFill/>
          <a:ln>
            <a:noFill/>
          </a:ln>
        </p:spPr>
      </p:pic>
      <p:pic>
        <p:nvPicPr>
          <p:cNvPr id="94" name="Google Shape;94;p18"/>
          <p:cNvPicPr preferRelativeResize="0"/>
          <p:nvPr/>
        </p:nvPicPr>
        <p:blipFill rotWithShape="1">
          <a:blip r:embed="rId4">
            <a:alphaModFix/>
          </a:blip>
          <a:srcRect b="23956" l="3070" r="30887" t="11920"/>
          <a:stretch/>
        </p:blipFill>
        <p:spPr>
          <a:xfrm>
            <a:off x="4897300" y="1066525"/>
            <a:ext cx="1578400" cy="3316674"/>
          </a:xfrm>
          <a:prstGeom prst="rect">
            <a:avLst/>
          </a:prstGeom>
          <a:noFill/>
          <a:ln>
            <a:noFill/>
          </a:ln>
        </p:spPr>
      </p:pic>
      <p:pic>
        <p:nvPicPr>
          <p:cNvPr id="95" name="Google Shape;95;p18"/>
          <p:cNvPicPr preferRelativeResize="0"/>
          <p:nvPr/>
        </p:nvPicPr>
        <p:blipFill rotWithShape="1">
          <a:blip r:embed="rId5">
            <a:alphaModFix/>
          </a:blip>
          <a:srcRect b="30979" l="2787" r="24627" t="22899"/>
          <a:stretch/>
        </p:blipFill>
        <p:spPr>
          <a:xfrm>
            <a:off x="2392187" y="665675"/>
            <a:ext cx="1960313" cy="2695652"/>
          </a:xfrm>
          <a:prstGeom prst="rect">
            <a:avLst/>
          </a:prstGeom>
          <a:noFill/>
          <a:ln>
            <a:noFill/>
          </a:ln>
        </p:spPr>
      </p:pic>
      <p:pic>
        <p:nvPicPr>
          <p:cNvPr id="96" name="Google Shape;96;p18"/>
          <p:cNvPicPr preferRelativeResize="0"/>
          <p:nvPr/>
        </p:nvPicPr>
        <p:blipFill rotWithShape="1">
          <a:blip r:embed="rId6">
            <a:alphaModFix/>
          </a:blip>
          <a:srcRect b="23287" l="0" r="21752" t="27175"/>
          <a:stretch/>
        </p:blipFill>
        <p:spPr>
          <a:xfrm>
            <a:off x="0" y="2712018"/>
            <a:ext cx="1723451" cy="2361471"/>
          </a:xfrm>
          <a:prstGeom prst="rect">
            <a:avLst/>
          </a:prstGeom>
          <a:noFill/>
          <a:ln>
            <a:noFill/>
          </a:ln>
        </p:spPr>
      </p:pic>
      <p:pic>
        <p:nvPicPr>
          <p:cNvPr id="97" name="Google Shape;97;p18"/>
          <p:cNvPicPr preferRelativeResize="0"/>
          <p:nvPr/>
        </p:nvPicPr>
        <p:blipFill rotWithShape="1">
          <a:blip r:embed="rId7">
            <a:alphaModFix/>
          </a:blip>
          <a:srcRect b="32290" l="0" r="21752" t="11649"/>
          <a:stretch/>
        </p:blipFill>
        <p:spPr>
          <a:xfrm>
            <a:off x="0" y="70000"/>
            <a:ext cx="1723451" cy="2672226"/>
          </a:xfrm>
          <a:prstGeom prst="rect">
            <a:avLst/>
          </a:prstGeom>
          <a:noFill/>
          <a:ln>
            <a:noFill/>
          </a:ln>
        </p:spPr>
      </p:pic>
      <p:sp>
        <p:nvSpPr>
          <p:cNvPr id="98" name="Google Shape;98;p18"/>
          <p:cNvSpPr txBox="1"/>
          <p:nvPr/>
        </p:nvSpPr>
        <p:spPr>
          <a:xfrm>
            <a:off x="2392325" y="203975"/>
            <a:ext cx="1960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Oswald"/>
                <a:ea typeface="Oswald"/>
                <a:cs typeface="Oswald"/>
                <a:sym typeface="Oswald"/>
              </a:rPr>
              <a:t>Set Variables</a:t>
            </a:r>
            <a:endParaRPr b="1" sz="1800">
              <a:solidFill>
                <a:schemeClr val="dk1"/>
              </a:solidFill>
              <a:latin typeface="Oswald"/>
              <a:ea typeface="Oswald"/>
              <a:cs typeface="Oswald"/>
              <a:sym typeface="Oswald"/>
            </a:endParaRPr>
          </a:p>
        </p:txBody>
      </p:sp>
      <p:sp>
        <p:nvSpPr>
          <p:cNvPr id="99" name="Google Shape;99;p18"/>
          <p:cNvSpPr txBox="1"/>
          <p:nvPr/>
        </p:nvSpPr>
        <p:spPr>
          <a:xfrm>
            <a:off x="4736350" y="633000"/>
            <a:ext cx="196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Oswald"/>
                <a:ea typeface="Oswald"/>
                <a:cs typeface="Oswald"/>
                <a:sym typeface="Oswald"/>
              </a:rPr>
              <a:t>Weave Through Bottles</a:t>
            </a:r>
            <a:endParaRPr b="1">
              <a:solidFill>
                <a:schemeClr val="dk1"/>
              </a:solidFill>
              <a:latin typeface="Oswald"/>
              <a:ea typeface="Oswald"/>
              <a:cs typeface="Oswald"/>
              <a:sym typeface="Oswald"/>
            </a:endParaRPr>
          </a:p>
        </p:txBody>
      </p:sp>
      <p:sp>
        <p:nvSpPr>
          <p:cNvPr id="100" name="Google Shape;100;p18"/>
          <p:cNvSpPr txBox="1"/>
          <p:nvPr/>
        </p:nvSpPr>
        <p:spPr>
          <a:xfrm>
            <a:off x="6946025" y="1049425"/>
            <a:ext cx="1880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1"/>
                </a:solidFill>
                <a:latin typeface="Oswald"/>
                <a:ea typeface="Oswald"/>
                <a:cs typeface="Oswald"/>
                <a:sym typeface="Oswald"/>
              </a:rPr>
              <a:t>Jump Ramp and Knock Down Markers</a:t>
            </a:r>
            <a:endParaRPr b="1" sz="1500">
              <a:solidFill>
                <a:schemeClr val="dk1"/>
              </a:solidFill>
              <a:latin typeface="Oswald"/>
              <a:ea typeface="Oswald"/>
              <a:cs typeface="Oswald"/>
              <a:sym typeface="Oswald"/>
            </a:endParaRPr>
          </a:p>
        </p:txBody>
      </p:sp>
      <p:pic>
        <p:nvPicPr>
          <p:cNvPr id="101" name="Google Shape;101;p18"/>
          <p:cNvPicPr preferRelativeResize="0"/>
          <p:nvPr/>
        </p:nvPicPr>
        <p:blipFill rotWithShape="1">
          <a:blip r:embed="rId8">
            <a:alphaModFix/>
          </a:blip>
          <a:srcRect b="0" l="0" r="0" t="23564"/>
          <a:stretch/>
        </p:blipFill>
        <p:spPr>
          <a:xfrm>
            <a:off x="972425" y="3961175"/>
            <a:ext cx="2353125" cy="973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pic>
        <p:nvPicPr>
          <p:cNvPr id="106" name="Google Shape;106;p19"/>
          <p:cNvPicPr preferRelativeResize="0"/>
          <p:nvPr/>
        </p:nvPicPr>
        <p:blipFill>
          <a:blip r:embed="rId3">
            <a:alphaModFix/>
          </a:blip>
          <a:stretch>
            <a:fillRect/>
          </a:stretch>
        </p:blipFill>
        <p:spPr>
          <a:xfrm>
            <a:off x="0" y="2721"/>
            <a:ext cx="9143999" cy="5138056"/>
          </a:xfrm>
          <a:prstGeom prst="rect">
            <a:avLst/>
          </a:prstGeom>
          <a:noFill/>
          <a:ln>
            <a:noFill/>
          </a:ln>
        </p:spPr>
      </p:pic>
      <p:sp>
        <p:nvSpPr>
          <p:cNvPr id="107" name="Google Shape;107;p19"/>
          <p:cNvSpPr/>
          <p:nvPr/>
        </p:nvSpPr>
        <p:spPr>
          <a:xfrm>
            <a:off x="1462025" y="873825"/>
            <a:ext cx="6219900" cy="3498600"/>
          </a:xfrm>
          <a:prstGeom prst="rect">
            <a:avLst/>
          </a:pr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8" name="Google Shape;108;p19" title="Sprint 3 - robot video.MOV">
            <a:hlinkClick r:id="rId4"/>
          </p:cNvPr>
          <p:cNvPicPr preferRelativeResize="0"/>
          <p:nvPr/>
        </p:nvPicPr>
        <p:blipFill>
          <a:blip r:embed="rId5">
            <a:alphaModFix/>
          </a:blip>
          <a:stretch>
            <a:fillRect/>
          </a:stretch>
        </p:blipFill>
        <p:spPr>
          <a:xfrm>
            <a:off x="1462013" y="873825"/>
            <a:ext cx="6219974" cy="3498725"/>
          </a:xfrm>
          <a:prstGeom prst="rect">
            <a:avLst/>
          </a:prstGeom>
          <a:noFill/>
          <a:ln>
            <a:noFill/>
          </a:ln>
        </p:spPr>
      </p:pic>
      <p:sp>
        <p:nvSpPr>
          <p:cNvPr id="109" name="Google Shape;109;p19"/>
          <p:cNvSpPr/>
          <p:nvPr/>
        </p:nvSpPr>
        <p:spPr>
          <a:xfrm>
            <a:off x="8696700" y="4684475"/>
            <a:ext cx="447300" cy="456300"/>
          </a:xfrm>
          <a:prstGeom prst="rect">
            <a:avLst/>
          </a:prstGeom>
          <a:solidFill>
            <a:srgbClr val="1C08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