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Old Standard TT"/>
      <p:regular r:id="rId44"/>
      <p:bold r:id="rId45"/>
      <p:italic r:id="rId46"/>
    </p:embeddedFont>
    <p:embeddedFont>
      <p:font typeface="Helvetica Neue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B0EAEC-7D01-42C8-9B22-719334A89680}">
  <a:tblStyle styleId="{6EB0EAEC-7D01-42C8-9B22-719334A89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F3479D-44F0-4E17-B19A-222072A7DB3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OldStandardTT-regular.fntdata"/><Relationship Id="rId43" Type="http://schemas.openxmlformats.org/officeDocument/2006/relationships/slide" Target="slides/slide37.xml"/><Relationship Id="rId46" Type="http://schemas.openxmlformats.org/officeDocument/2006/relationships/font" Target="fonts/OldStandardTT-italic.fntdata"/><Relationship Id="rId45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17b48c8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17b48c8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5dae8f1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5dae8f1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17b48c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17b48c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</a:t>
            </a:r>
            <a:r>
              <a:rPr lang="en"/>
              <a:t>r</a:t>
            </a:r>
            <a:r>
              <a:rPr lang="en"/>
              <a:t>ow </a:t>
            </a:r>
            <a:r>
              <a:rPr lang="en"/>
              <a:t>s</a:t>
            </a:r>
            <a:r>
              <a:rPr lang="en"/>
              <a:t>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7a7da9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7a7da9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dae8f1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5dae8f1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dae8f1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5dae8f1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2919b8b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2919b8b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Prolly won’t use. Same analysis as my graph, but less clear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478eed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478eed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 the t scores. 5 lines for each of the feature subsets. Vertical bins. Continuous on x-axis: t-score.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4f0de9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4f0de9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5dae8f1b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5dae8f1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37a7da9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37a7da9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2f0af3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2f0af3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</a:t>
            </a:r>
            <a:r>
              <a:rPr lang="en"/>
              <a:t>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Subsets of my data: “high voted reviews”, “high hours_played”,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Game_name, developer, </a:t>
            </a:r>
            <a:r>
              <a:rPr lang="en"/>
              <a:t>publisher</a:t>
            </a:r>
            <a:r>
              <a:rPr lang="en"/>
              <a:t> are all variables to predict (from hours_played, funny/helpful votes, textblob data)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 recommendation from TextBlob generated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use genre?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Multi-hot vector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Sklearn discretization of hours_played (for better accuracy)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Recommend</a:t>
            </a:r>
            <a:r>
              <a:rPr lang="en"/>
              <a:t> vs polarity</a:t>
            </a:r>
            <a:r>
              <a:rPr lang="en"/>
              <a:t> and</a:t>
            </a:r>
            <a:r>
              <a:rPr lang="en"/>
              <a:t> objectivity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Hours_played vs polarity and objectivity and length of 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Date vs frequency. (discover when this data was created)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graphs. 1 for recommend; 1 for not recommend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5dae8f1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5dae8f1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7478eed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7478eed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37a7da9a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37a7da9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5dae8f1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5dae8f1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1fa6bf2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1fa6bf2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37a7da9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37a7da9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37a7da9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37a7da9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deceptive to include target_disc = log(hours_played)?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tests aren’t signif diff from majority classifier. So can I say anything about them as a comparison?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Continuous variables are worse than categorical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4f8ee1b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4f8ee1b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5dae8f1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5dae8f1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4f8ee1b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4f8ee1b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a28a71c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a28a71c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5dae8f1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5dae8f1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5dae8f1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5dae8f1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4f8ee1b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4f8ee1b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5dae8f1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5dae8f1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5dae8f1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5dae8f1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5dae8f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5dae8f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4f8ee1b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4f8ee1b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5dae8f1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5dae8f1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7b48c8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17b48c8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17b48c8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17b48c8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dae8f1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dae8f1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dae8f1b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dae8f1b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17b48c8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17b48c8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2919b8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2919b8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do Gamers Feel?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416108"/>
            <a:ext cx="81186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Joshua Sonnen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sonnenj@wwu.edu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60325" y="3386725"/>
            <a:ext cx="318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90250" y="526350"/>
            <a:ext cx="694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Nearest Neighbors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Predicting Hours Played</a:t>
            </a:r>
            <a:endParaRPr b="1"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384450" y="32325"/>
            <a:ext cx="7183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Nearest Neighbor Feature Subsets</a:t>
            </a:r>
            <a:endParaRPr b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835100"/>
            <a:ext cx="82560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'</a:t>
            </a: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elpful','funny','polarity','objectivity','n_words','n_sentences'</a:t>
            </a:r>
            <a:endParaRPr sz="13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Vote count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'helpful','funny'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‘polarity’,'objectivity'</a:t>
            </a:r>
            <a:endParaRPr sz="13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extra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‘n_words’,‘n_sentences’,‘polarity’, 'objectivity'</a:t>
            </a:r>
            <a:endParaRPr sz="13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Pass chi-squared p = 0.05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'helpful','funny',objectivity,’n_words’,’n_sentences’</a:t>
            </a:r>
            <a:endParaRPr sz="13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Font typeface="Helvetica Neue"/>
              <a:buChar char="■"/>
            </a:pPr>
            <a:r>
              <a:rPr lang="en" sz="1350">
                <a:latin typeface="Helvetica Neue"/>
                <a:ea typeface="Helvetica Neue"/>
                <a:cs typeface="Helvetica Neue"/>
                <a:sym typeface="Helvetica Neue"/>
              </a:rPr>
              <a:t>Dropped polarity</a:t>
            </a:r>
            <a:endParaRPr sz="13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Five hopeful groups</a:t>
            </a: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Nearest Neighbors Trials</a:t>
            </a:r>
            <a:endParaRPr b="1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Trial 1– 120 runs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5 feature subsets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4 Target Discretization Strategies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K-Means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qual Range on log(hours_played)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4 bin sizes to discretize targets into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3, 8, 12, 20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 choices for k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5, 87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447950" y="1171675"/>
            <a:ext cx="4384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Trial 2– 300 runs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5 feature subsets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1 Target Discretization Strategie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20 bin sizes to discretize targets into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[ 5  10  15  20  25  30  35  40  45  50  55  60  65  70  75  80  85 90 95 100]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3 choices for k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5, 100, 1000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7132"/>
          <a:stretch/>
        </p:blipFill>
        <p:spPr>
          <a:xfrm>
            <a:off x="364575" y="719150"/>
            <a:ext cx="6096000" cy="4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Discretization Analysis</a:t>
            </a:r>
            <a:endParaRPr b="1"/>
          </a:p>
        </p:txBody>
      </p:sp>
      <p:sp>
        <p:nvSpPr>
          <p:cNvPr id="156" name="Google Shape;156;p25"/>
          <p:cNvSpPr txBox="1"/>
          <p:nvPr/>
        </p:nvSpPr>
        <p:spPr>
          <a:xfrm>
            <a:off x="6634175" y="814400"/>
            <a:ext cx="2238300" cy="25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Equal frequencies was the best target discretization strategy.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400" y="971550"/>
            <a:ext cx="4529600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71550"/>
            <a:ext cx="4529600" cy="339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488125" y="0"/>
            <a:ext cx="3629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F=all_T=freq_GROUP=8_K=87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F=all_T=freq_GROUP=12_K=87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F=chi_test_T=freq_GROUP=8_K=87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F=chi_test_T=freq_GROUP=12_K=87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F=textblob_extra_T=freq_GROUP=3_K=87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F=textblob_extra_T=freq_GROUP=8_K=87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F=textblob_extra_T=freq_GROUP=12_K=87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F=textblob_T=freq_GROUP=3_K=87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F=textblob_T=freq_GROUP=8_K=87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F=textblob_T=freq_GROUP=12_K=87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F=vote_count_T=freq_GROUP=3_K=87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F=vote_count_T=freq_GROUP=8_K=87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F=vote_count_T=freq_GROUP=12_K=87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F=vote_count_T=freq_GROUP=20_K=87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90800" y="78150"/>
            <a:ext cx="3463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F=all_T=freq_GROUP=3_K=5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F=all_T=freq_GROUP=20_K=5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F=chi_test_T=freq_GROUP=3_K=5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F=chi_test_T=freq_GROUP=20_K=5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F=textblob_extra_T=freq_GROUP=3_K=5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F=textblob_extra_T=freq_GROUP=20_K=5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F=textblob_T=freq_GROUP=3_K=5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F=textblob_T=freq_GROUP=20_K=5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F=vote_count_T=freq_GROUP=3_K=5</a:t>
            </a:r>
            <a:endParaRPr sz="13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F=vote_count_T=freq_GROUP=8_K=5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F=vote_count_T=freq_GROUP=12_K=5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F=vote_count_T=freq_GROUP=20_K=5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946550" y="1591775"/>
            <a:ext cx="21975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Statistically significant at p = 1e-5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Others were statistically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Insignificant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at p = 0.05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Best classifier accuracy improvement over majority class is 5.8%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Most knn classifiers using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k-means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or equal range 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discretization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performed significantly </a:t>
            </a:r>
            <a:r>
              <a:rPr b="1"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worse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than the Majority Classifier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442475" y="152875"/>
            <a:ext cx="26265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Trial 1 classifiers which improve over Majority Class Baseline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138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Pairwise T-Tests on Feature Subset</a:t>
            </a:r>
            <a:endParaRPr b="1"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342900" y="278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{6EB0EAEC-7D01-42C8-9B22-719334A89680}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vote-count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chi-test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textblob-extra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vote-count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chi-test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textblob-extra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 rot="-5400000">
            <a:off x="-822000" y="3619050"/>
            <a:ext cx="2118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Winners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839175" y="703075"/>
            <a:ext cx="59517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Welch’s unequal variance t-test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Cutoff p-value of 0.05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Summed across all 120 trials: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[5, 87]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Discretize = range, frequency,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means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size = [3, 8, 12, 20]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205050" y="472625"/>
            <a:ext cx="30885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Key Takeaways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Textblob-extra and textblob perform poorly as feature subsets.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581900" y="2571750"/>
            <a:ext cx="15054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Vote Count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Chi-Test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Textblob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Textblob Extra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7375650" y="1980275"/>
            <a:ext cx="19179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Subset Rankings</a:t>
            </a:r>
            <a:endParaRPr sz="18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057500" y="2328125"/>
            <a:ext cx="2118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268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latin typeface="Helvetica Neue"/>
                <a:ea typeface="Helvetica Neue"/>
                <a:cs typeface="Helvetica Neue"/>
                <a:sym typeface="Helvetica Neue"/>
              </a:rPr>
              <a:t>Helpful and Funny Votes are the most important features when </a:t>
            </a:r>
            <a:r>
              <a:rPr lang="en" sz="2244">
                <a:latin typeface="Helvetica Neue"/>
                <a:ea typeface="Helvetica Neue"/>
                <a:cs typeface="Helvetica Neue"/>
                <a:sym typeface="Helvetica Neue"/>
              </a:rPr>
              <a:t>determining</a:t>
            </a:r>
            <a:r>
              <a:rPr lang="en" sz="2244">
                <a:latin typeface="Helvetica Neue"/>
                <a:ea typeface="Helvetica Neue"/>
                <a:cs typeface="Helvetica Neue"/>
                <a:sym typeface="Helvetica Neue"/>
              </a:rPr>
              <a:t> Hours Played, using a K Nearest Neighbors Classifier</a:t>
            </a:r>
            <a:endParaRPr sz="2244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324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Hours played is public on the review. Higher hours played could give credibility to the review, increasing the community’s votes.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The Steam algorithm which orders the reviews on its page could preference reviews which higher hours played.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An individual who played the game for longer might put more effort into making a well-written review.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0"/>
            <a:ext cx="857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683450" y="133875"/>
            <a:ext cx="207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Trial 2</a:t>
            </a:r>
            <a:endParaRPr b="1"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6407950" y="159550"/>
            <a:ext cx="207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 &gt; T</a:t>
            </a:r>
            <a:r>
              <a:rPr baseline="-25000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critical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≈ 2.04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2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 Data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780000"/>
            <a:ext cx="28080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900,000 reviews across 242 games. Gathered from a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web scrape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of Steam. Posted on Kaggle.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Review Features</a:t>
            </a:r>
            <a:endParaRPr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eview message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F6B26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">
                <a:highlight>
                  <a:srgbClr val="F6B26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ours_played </a:t>
            </a:r>
            <a:endParaRPr>
              <a:highlight>
                <a:srgbClr val="F6B26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unny and helpful votes</a:t>
            </a:r>
            <a:endParaRPr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ecommendation (binary)</a:t>
            </a:r>
            <a:endParaRPr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Game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Game_name (290)</a:t>
            </a:r>
            <a:endParaRPr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Publisher (173)</a:t>
            </a:r>
            <a:endParaRPr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Developer (216)</a:t>
            </a:r>
            <a:endParaRPr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Genres (list[str])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verall_player_rating </a:t>
            </a:r>
            <a:r>
              <a:rPr lang="en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(11)</a:t>
            </a:r>
            <a:endParaRPr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Number of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from purchased people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Number of english reviews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2939400" y="31650"/>
            <a:ext cx="307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TextBlob Generated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091800" y="789450"/>
            <a:ext cx="28080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 threw the data through TextBlob which generated some useful attributes for each review.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Review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words</a:t>
            </a:r>
            <a:endParaRPr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sentences</a:t>
            </a:r>
            <a:endParaRPr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Polarity (3)</a:t>
            </a:r>
            <a:endParaRPr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highlight>
                  <a:srgbClr val="B6D7A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Objectivity/Subjectivity (2)</a:t>
            </a:r>
            <a:endParaRPr>
              <a:highlight>
                <a:srgbClr val="B6D7A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   –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opinionated the review is”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024300" y="31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Sales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024300" y="789450"/>
            <a:ext cx="28080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Gathered from a web scrape of Steam DB. Posted on Kaggle.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Game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NA sales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EU sales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JP sales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Other sales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★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Global sales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Sales are in millions of copies.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122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Trial 2– </a:t>
            </a:r>
            <a:r>
              <a:rPr b="1" lang="en"/>
              <a:t>K and Target Discretization Analysis</a:t>
            </a:r>
            <a:endParaRPr b="1"/>
          </a:p>
        </p:txBody>
      </p:sp>
      <p:graphicFrame>
        <p:nvGraphicFramePr>
          <p:cNvPr id="213" name="Google Shape;213;p33"/>
          <p:cNvGraphicFramePr/>
          <p:nvPr/>
        </p:nvGraphicFramePr>
        <p:xfrm>
          <a:off x="3184738" y="13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{6EB0EAEC-7D01-42C8-9B22-719334A89680}</a:tableStyleId>
              </a:tblPr>
              <a:tblGrid>
                <a:gridCol w="1162150"/>
                <a:gridCol w="808150"/>
                <a:gridCol w="387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Disc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Classifies which are significantly better than the Majority Classifier (max=100)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Log_Range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Log_Range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Log_Range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33"/>
          <p:cNvSpPr txBox="1"/>
          <p:nvPr/>
        </p:nvSpPr>
        <p:spPr>
          <a:xfrm>
            <a:off x="84550" y="1314200"/>
            <a:ext cx="2994600" cy="3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2nd Hyperparameter search for KNN. Focusing on the best group size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= [5 10 15 20 25 30 35 40 45 50 55 60 65 70 75 80 85 90 95 100]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feature subsets 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target Discretize strategies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choices for K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Log_Range Disc – discretize on equal ranges after taking the logarithm of hours_played.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on the Test Set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71600"/>
            <a:ext cx="49515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Model: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Feature: vote count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Target disc: equal frequency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Group: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K = 5 and 1000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4572000" y="1197250"/>
            <a:ext cx="4112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 = 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 Acc = 0.1322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Majority Acc = 0.1250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0.72% improvement over majority classifier</a:t>
            </a:r>
            <a:endParaRPr sz="1500"/>
          </a:p>
        </p:txBody>
      </p:sp>
      <p:sp>
        <p:nvSpPr>
          <p:cNvPr id="222" name="Google Shape;222;p34"/>
          <p:cNvSpPr txBox="1"/>
          <p:nvPr/>
        </p:nvSpPr>
        <p:spPr>
          <a:xfrm>
            <a:off x="4572000" y="2691650"/>
            <a:ext cx="370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 = 1000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 Acc = 0.1394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Majority Acc = 0.1256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1.38% improvement over majority classifier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Predicting</a:t>
            </a:r>
            <a:r>
              <a:rPr b="1" lang="en" sz="3500"/>
              <a:t> Hours Played</a:t>
            </a:r>
            <a:endParaRPr b="1" sz="3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Random Forest</a:t>
            </a:r>
            <a:r>
              <a:rPr b="1" lang="en" sz="2900"/>
              <a:t> Parameters</a:t>
            </a:r>
            <a:endParaRPr b="1" sz="2900"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82950" y="1924725"/>
            <a:ext cx="57909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Nine </a:t>
            </a: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hopeful groups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publisher, overall_player_rating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publisher,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game_name,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publisher, overall_player_rating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recommendation, game_name, publisher,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categorical AND continuous features.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6279125" y="242325"/>
            <a:ext cx="27177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trial is ran 30 times to provide enough samples for t-testing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is now 5.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100 trees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Features =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features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riterion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Entropy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Gini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Disc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means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 range on log(hours_played)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750" y="645525"/>
            <a:ext cx="62724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Four</a:t>
            </a: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 Legacy Groups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Continuous </a:t>
            </a: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All–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'helpful','funny','polarity','objectivity','n_words','n_sentences'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Vote count–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'helpful','funny'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‘polarity’,'objectivity'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extra– 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‘n_words’,‘n_sentences’,‘polarity’, 'objectivity'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1238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33"/>
              <a:t>Random Forest Analysis–</a:t>
            </a:r>
            <a:r>
              <a:rPr lang="en"/>
              <a:t> </a:t>
            </a:r>
            <a:r>
              <a:rPr lang="en" sz="2333"/>
              <a:t>Target Disc. and Split Criterion</a:t>
            </a:r>
            <a:endParaRPr sz="2333"/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4989800" y="14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{6EB0EAEC-7D01-42C8-9B22-719334A89680}</a:tableStyleId>
              </a:tblPr>
              <a:tblGrid>
                <a:gridCol w="1447000"/>
                <a:gridCol w="140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 Criterion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pass t-tests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= 52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37"/>
          <p:cNvGraphicFramePr/>
          <p:nvPr/>
        </p:nvGraphicFramePr>
        <p:xfrm>
          <a:off x="352825" y="12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{6EB0EAEC-7D01-42C8-9B22-719334A89680}</a:tableStyleId>
              </a:tblPr>
              <a:tblGrid>
                <a:gridCol w="1740575"/>
                <a:gridCol w="1400075"/>
              </a:tblGrid>
              <a:tr h="6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Disc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pass t-tests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= 52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Uniform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means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Range on log(hours_played)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37"/>
          <p:cNvSpPr txBox="1"/>
          <p:nvPr/>
        </p:nvSpPr>
        <p:spPr>
          <a:xfrm>
            <a:off x="4416800" y="3935600"/>
            <a:ext cx="4227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Almost no variation in the number of passed t-tests are accounted for by the criterion choice.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352825" y="3935600"/>
            <a:ext cx="3140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Frequency is the only statistically justified choice for target discretization.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238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Random Forest Analysis–</a:t>
            </a:r>
            <a:r>
              <a:rPr lang="en" sz="2600"/>
              <a:t> </a:t>
            </a:r>
            <a:r>
              <a:rPr lang="en" sz="2000"/>
              <a:t>Pairwise T-Test on Feature Subsets</a:t>
            </a:r>
            <a:endParaRPr sz="2000"/>
          </a:p>
        </p:txBody>
      </p:sp>
      <p:sp>
        <p:nvSpPr>
          <p:cNvPr id="251" name="Google Shape;251;p38"/>
          <p:cNvSpPr txBox="1"/>
          <p:nvPr/>
        </p:nvSpPr>
        <p:spPr>
          <a:xfrm>
            <a:off x="7554300" y="601025"/>
            <a:ext cx="1455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Max = 16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252" name="Google Shape;252;p38"/>
          <p:cNvGraphicFramePr/>
          <p:nvPr/>
        </p:nvGraphicFramePr>
        <p:xfrm>
          <a:off x="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{29F3479D-44F0-4E17-B19A-222072A7DB32}</a:tableStyleId>
              </a:tblPr>
              <a:tblGrid>
                <a:gridCol w="861575"/>
                <a:gridCol w="557650"/>
                <a:gridCol w="647700"/>
                <a:gridCol w="647700"/>
                <a:gridCol w="647700"/>
                <a:gridCol w="647700"/>
                <a:gridCol w="561975"/>
                <a:gridCol w="564575"/>
                <a:gridCol w="625200"/>
                <a:gridCol w="546425"/>
                <a:gridCol w="940325"/>
                <a:gridCol w="647700"/>
                <a:gridCol w="647700"/>
                <a:gridCol w="647700"/>
              </a:tblGrid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 C</a:t>
                      </a:r>
                      <a:r>
                        <a:rPr b="1" lang="en" sz="1100"/>
                        <a:t>ontinuous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</a:t>
                      </a:r>
                      <a:r>
                        <a:rPr b="1" lang="en" sz="1100"/>
                        <a:t>extblob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</a:t>
                      </a:r>
                      <a:r>
                        <a:rPr b="1" lang="en" sz="1100"/>
                        <a:t>extblob Extra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</a:t>
                      </a:r>
                      <a:r>
                        <a:rPr b="1" lang="en" sz="1100"/>
                        <a:t>ote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</a:tr>
              <a:tr h="16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9.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 C</a:t>
                      </a:r>
                      <a:r>
                        <a:rPr b="1" lang="en" sz="1100"/>
                        <a:t>ontinuous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</a:t>
                      </a:r>
                      <a:r>
                        <a:rPr b="1" lang="en" sz="1100"/>
                        <a:t>extblob 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</a:t>
                      </a:r>
                      <a:r>
                        <a:rPr b="1" lang="en" sz="1100"/>
                        <a:t>extblob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Extra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</a:t>
                      </a:r>
                      <a:r>
                        <a:rPr b="1" lang="en" sz="1100"/>
                        <a:t>ote Count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on the Test Set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71600"/>
            <a:ext cx="42603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Model: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 = group 8</a:t>
            </a:r>
            <a:endParaRPr sz="11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Recommendation, game_name, publisher, developer, overall_player_rating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Target disc = equal frequency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Group =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Criterion = Random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4572000" y="1197250"/>
            <a:ext cx="4112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K = 5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Class Acc = 0.1322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Majority Acc = 0.1250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0.72% improvement over majority classifier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4572000" y="2691650"/>
            <a:ext cx="370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K = 1000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Class Acc = 0.1394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Majority Acc = 0.1256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1.38% improvement over majority classifier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490250" y="526350"/>
            <a:ext cx="694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Predicting Recommendation</a:t>
            </a:r>
            <a:endParaRPr b="1" sz="3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Recommendation using Random Forests</a:t>
            </a:r>
            <a:endParaRPr b="1"/>
          </a:p>
        </p:txBody>
      </p:sp>
      <p:sp>
        <p:nvSpPr>
          <p:cNvPr id="271" name="Google Shape;271;p41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6114750" y="1085075"/>
            <a:ext cx="26715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of 5.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trial is ran 30 times to provide enough samples for t-testing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100 trees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Features = # features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Criterion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Entropy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Gini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550" y="645525"/>
            <a:ext cx="5944200" cy="4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TextBlob</a:t>
            </a: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 Groups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1 – 'n_words'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2 – 'n_sentences'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3 – 'polarity'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4 –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TextBlob_length – 'n_words', 'n_sentences'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TextBlob_sentiment – 'polarity',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TextBlob_pair1 – 'n_words', 'polarity'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TextBlob_pair2 – 'n_words',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TextBlob_pair3 – 'n_sentences', 'polarity'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TextBlob_pair4 – 'n_sentences',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TextBlob_all – 'polarity', 'subjectivity', 'n_words', 'n_sentences'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TextBlob an accurate tool?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69450"/>
            <a:ext cx="8520600" cy="3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['positive', 	'subjective', 	'I feel so happy today.']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['neutral', 	'objective', 		'The sky is blue.']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['neutral', 	'objective', 		"I'm worried about the future."]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['positive', 	'subjective', 	'She seems very kind.']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highlight>
                  <a:srgbClr val="FFFF00"/>
                </a:highlight>
              </a:rPr>
              <a:t>['neutral', 	'objective', 		"I don't know what to do."]</a:t>
            </a:r>
            <a:endParaRPr sz="5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['neutral', 	'objective', 		'The meeting starts at 3 PM.']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['negative', 	'subjective', 	'That movie was terrible!']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['positive', 	'objective', 		'I love spending time with my family.']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['neutral', 	'objective', 		'It rained for two hours yesterday.']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['neutral', 	'objective', 		"I'm feeling really stressed right now."]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75" y="324050"/>
            <a:ext cx="34671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04950" y="958275"/>
            <a:ext cx="5153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Polarity    Objectivity		Message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/>
          <p:nvPr/>
        </p:nvSpPr>
        <p:spPr>
          <a:xfrm>
            <a:off x="6176675" y="674050"/>
            <a:ext cx="25863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11 feature subsets, 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splitting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tree using a random attribute maximizes validation performance. The other split criterion are deterministic, that is, each 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ensembled tree would have the same split decisions using the same bootstrapped data. Random criterion introduces stochasticity, allowing the ensembling to actually do something. 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25920" r="0" t="6872"/>
          <a:stretch/>
        </p:blipFill>
        <p:spPr>
          <a:xfrm>
            <a:off x="2909050" y="721650"/>
            <a:ext cx="4515974" cy="4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3"/>
          <p:cNvSpPr txBox="1"/>
          <p:nvPr/>
        </p:nvSpPr>
        <p:spPr>
          <a:xfrm>
            <a:off x="47075" y="782175"/>
            <a:ext cx="29247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ubjectivity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olarity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olarity, subjectivity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sentences, subjectivity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sentences, polarity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words, subjectivity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words, polarity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words, # sentences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4 features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3200375" y="108525"/>
            <a:ext cx="6043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Subset Analysis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Recommendation using Random Forests</a:t>
            </a:r>
            <a:endParaRPr b="1"/>
          </a:p>
        </p:txBody>
      </p:sp>
      <p:sp>
        <p:nvSpPr>
          <p:cNvPr id="292" name="Google Shape;292;p44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6114750" y="1085075"/>
            <a:ext cx="26715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of 5.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trial is ran 30 times to provide enough samples for t-testing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100 trees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Features = # features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Criterion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Entropy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Gini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405225" y="624000"/>
            <a:ext cx="57909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Nine</a:t>
            </a: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 hopeful groups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overall_player_rating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publisher, overall_player_rating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developer, overall_player_rating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publisher, developer, overall_player_rating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hours_played, game_name, overall_player_rating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hours_played, publisher, overall_player_rating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hours_played</a:t>
            </a: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developer, overall_player_rating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hours_played, game_name, publisher, developer, overall_player_rating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hours_played</a:t>
            </a: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game_name, publisher, developer, overall_player_rating, Helpful, funny, n_words, n_sentences, polarity, subjectivity	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/>
        </p:nvSpPr>
        <p:spPr>
          <a:xfrm>
            <a:off x="6490450" y="674050"/>
            <a:ext cx="227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/>
        </p:nvSpPr>
        <p:spPr>
          <a:xfrm>
            <a:off x="6490450" y="674050"/>
            <a:ext cx="227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Set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Helpful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Funny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Helpful, Funny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Helpful, funny, n_sentences							– best performing among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Helpful, funny, n_words, n_sentences, polarity, subjectivity		   TextBlob Feature Subsets</a:t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Helvetica Neue"/>
              <a:buAutoNum type="arabicPeriod"/>
            </a:pPr>
            <a:r>
              <a:t/>
            </a:r>
            <a:endParaRPr sz="150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7"/>
          <p:cNvSpPr txBox="1"/>
          <p:nvPr>
            <p:ph type="title"/>
          </p:nvPr>
        </p:nvSpPr>
        <p:spPr>
          <a:xfrm>
            <a:off x="114750" y="32325"/>
            <a:ext cx="89769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Incorporating Helpful and Funny Votes for Final Feature Subset Test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on the Test Set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71600"/>
            <a:ext cx="42603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Model: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sz="11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Recommendation, game_name, publisher, developer, overall_player_rating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Criterion = Random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490250" y="526350"/>
            <a:ext cx="694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Hours Played Discretization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71600"/>
            <a:ext cx="4200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Split by equal frequency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Split by equal ranges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Remove outlier: Hours_played &lt; 1,000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K Means Classify hours played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log(hours_played) then discretize by equal ranges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E599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4075"/>
            <a:ext cx="4471799" cy="28747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572000" y="4401375"/>
            <a:ext cx="44718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sklearn “Demonstrating the different strategies of KBinsDiscretizer”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0" y="1600200"/>
            <a:ext cx="4529600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400" y="1600200"/>
            <a:ext cx="4529600" cy="33972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61925"/>
            <a:ext cx="8520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Throughout all analysis and classification, I use the subset of data where hours_played &lt; 1000. This data nicely follows a logarithmic distribution.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0" y="257175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00" y="0"/>
            <a:ext cx="3429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6943725" y="221950"/>
            <a:ext cx="2046900" cy="4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257175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429000" cy="257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6943725" y="221950"/>
            <a:ext cx="2046900" cy="4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There is a sparsity in reviews with funny votes &gt; 5000.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63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Bootstrapping</a:t>
            </a:r>
            <a:endParaRPr b="1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776375"/>
            <a:ext cx="85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With 1,000,000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points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my first step is to remove some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Sample with replacement. These indices are dropped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Set difference → Return not sampled indices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80% train; 20% validation split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Sampling k points on the range (0, N) I will expect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75" y="2934580"/>
            <a:ext cx="4854050" cy="1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255125" y="2693900"/>
            <a:ext cx="27567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K Nearest Neighbors classification, I use a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bootstrap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factor of 3.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Random Forest classification, I use a bootstrap factor of 5.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Welch’s T Test</a:t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226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Welch’s t-test is a variant to Student’s t-test that overcomes the assumption of equal variance. Welch’s t-test still assumes normality between samples.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μ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μ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aseline="-2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μ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≠ μ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aseline="-2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" y="2837400"/>
            <a:ext cx="53149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245300" y="4340475"/>
            <a:ext cx="2783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Wikipedia: welch’s t-test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300" y="2940288"/>
            <a:ext cx="25527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079300" y="3421700"/>
            <a:ext cx="528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d.f.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