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63" r:id="rId2"/>
    <p:sldId id="264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9144000" cy="5143500" type="screen16x9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  <p:embeddedFont>
      <p:font typeface="Old Standard TT"/>
      <p:regular r:id="rId17"/>
      <p:bold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6CDE57-8594-4958-A92F-0A13CC081641}">
  <a:tblStyle styleId="{4D6CDE57-8594-4958-A92F-0A13CC0816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1B36CB-CF03-463D-8FC2-893F9010BDB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37a7da9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37a7da9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37a7da9a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37a7da9a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2919b8bb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2919b8bb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7478eed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7478eed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7478eed1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7478eed1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37a7da9a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37a7da9a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37a7da9a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37a7da9a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1fa6bf2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1fa6bf2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Polarity, objectivity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one hot them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other values are just fine as is.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Euclidean_dist –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½ (||x - y||)^2 – onehot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Onehot or continuous mask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 dist norm. Can take the norm difference of a single element. Forbenius norm (1 norm). row sum | x-y 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=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Std_error =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 inside euc dist method.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37a7da9a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37a7da9a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37a7da9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37a7da9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 Nearest Neighbors Trials</a:t>
            </a:r>
            <a:endParaRPr b="1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Trial 1– 120 runs</a:t>
            </a:r>
            <a:endParaRPr sz="20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5 feature subsets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3 Target Discretization Strategies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Range, Frequency, k means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4 bin sizes to discretize targets into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3, 8, 12, 20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2 choices for k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5, 87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2"/>
          </p:nvPr>
        </p:nvSpPr>
        <p:spPr>
          <a:xfrm>
            <a:off x="4447950" y="1171675"/>
            <a:ext cx="43845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Trial 2– 600 runs</a:t>
            </a:r>
            <a:endParaRPr sz="20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5 feature subsets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2 Target Discretization Strategies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Frequency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Equal Range on log(hours_played)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20 bin sizes to discretize targets into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[ 5  10  15  20  25  30  35  40  45  50  55  60  65  70  75  80  85 90 95 100]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3 choices for k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5, 100, 1000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parameters to predict recommendation</a:t>
            </a:r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Train random forest on categorical feature subsets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Add with/without hours_played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Group = 10, 20, 30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Target is already discretized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Test 4 split criterions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3488125" y="0"/>
            <a:ext cx="4934400" cy="49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F=all_T=freq_GROUP=3_K=87</a:t>
            </a:r>
            <a:endParaRPr sz="1300"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F=all_T=freq_GROUP=8_K=87</a:t>
            </a:r>
            <a:endParaRPr sz="1300"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F=all_T=freq_GROUP=12_K=87</a:t>
            </a:r>
            <a:endParaRPr sz="1300"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F=all_T=freq_GROUP=20_K=87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F=chi_test_T=freq_GROUP=3_K=87</a:t>
            </a:r>
            <a:endParaRPr sz="1300"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F=chi_test_T=freq_GROUP=8_K=87</a:t>
            </a:r>
            <a:endParaRPr sz="1300"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F=chi_test_T=freq_GROUP=12_K=87</a:t>
            </a:r>
            <a:endParaRPr sz="1300"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F=chi_test_T=freq_GROUP=20_K=87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F=textblob_extra_T=freq_GROUP=3_K=87</a:t>
            </a:r>
            <a:endParaRPr sz="1300"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F=textblob_extra_T=freq_GROUP=8_K=87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F=textblob_extra_T=freq_GROUP=12_K=87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F=textblob_extra_T=freq_GROUP=20_K=87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F=textblob_T=freq_GROUP=3_K=87</a:t>
            </a:r>
            <a:endParaRPr sz="1300"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F=textblob_T=freq_GROUP=8_K=87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F=textblob_T=freq_GROUP=12_K=87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F=textblob_T=freq_GROUP=20_K=87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F=vote_count_T=freq_GROUP=3_K=87</a:t>
            </a:r>
            <a:endParaRPr sz="1300"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F=vote_count_T=freq_GROUP=8_K=87</a:t>
            </a:r>
            <a:endParaRPr sz="1300"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F=vote_count_T=freq_GROUP=12_K=87</a:t>
            </a:r>
            <a:endParaRPr sz="1300"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F=vote_count_T=freq_GROUP=20_K=87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90800" y="78150"/>
            <a:ext cx="4934400" cy="49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F=all_T=freq_GROUP=3_K=5</a:t>
            </a:r>
            <a:endParaRPr sz="1300"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F=all_T=freq_GROUP=8_K=5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F=all_T=freq_GROUP=12_K=5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F=all_T=freq_GROUP=20_K=5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F=chi_test_T=freq_GROUP=3_K=5</a:t>
            </a:r>
            <a:endParaRPr sz="1300"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F=chi_test_T=freq_GROUP=8_K=5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F=chi_test_T=freq_GROUP=12_K=5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F=chi_test_T=freq_GROUP=20_K=5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F=textblob_extra_T=freq_GROUP=3_K=5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F=textblob_extra_T=freq_GROUP=8_K=5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F=textblob_extra_T=freq_GROUP=12_K=5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F=textblob_extra_T=freq_GROUP=20_K=5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F=textblob_T=freq_GROUP=3_K=5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F=textblob_T=freq_GROUP=8_K=5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F=textblob_T=freq_GROUP=12_K=5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F=textblob_T=freq_GROUP=20_K=5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F=vote_count_T=freq_GROUP=3_K=5</a:t>
            </a:r>
            <a:endParaRPr sz="1300"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F=vote_count_T=freq_GROUP=8_K=5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F=vote_count_T=freq_GROUP=12_K=5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F=vote_count_T=freq_GROUP=20_K=5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6946550" y="1591775"/>
            <a:ext cx="2197500" cy="30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E599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Statistically significant at p = 1e-5</a:t>
            </a:r>
            <a:endParaRPr>
              <a:solidFill>
                <a:schemeClr val="dk1"/>
              </a:solidFill>
              <a:highlight>
                <a:srgbClr val="FFE599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E599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Others were statistically Insignificant at p = 0.05</a:t>
            </a:r>
            <a:endParaRPr>
              <a:solidFill>
                <a:schemeClr val="dk1"/>
              </a:solidFill>
              <a:highlight>
                <a:srgbClr val="FFE599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E599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E599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Best classifier accuracy improvement over majority class is 5.8%</a:t>
            </a:r>
            <a:endParaRPr>
              <a:solidFill>
                <a:schemeClr val="dk1"/>
              </a:solidFill>
              <a:highlight>
                <a:srgbClr val="FFE599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E599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E599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Most knn classifiers using k-means or equal range discretization performed significantly </a:t>
            </a:r>
            <a:r>
              <a:rPr lang="en" b="1">
                <a:solidFill>
                  <a:schemeClr val="dk1"/>
                </a:solidFill>
                <a:highlight>
                  <a:srgbClr val="FFE599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worse</a:t>
            </a:r>
            <a:r>
              <a:rPr lang="en">
                <a:solidFill>
                  <a:schemeClr val="dk1"/>
                </a:solidFill>
                <a:highlight>
                  <a:srgbClr val="FFE599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than the Majority Classifier</a:t>
            </a:r>
            <a:endParaRPr>
              <a:solidFill>
                <a:schemeClr val="dk1"/>
              </a:solidFill>
              <a:highlight>
                <a:srgbClr val="FFE599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6417575" y="78150"/>
            <a:ext cx="2626500" cy="1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KNN Classifiers which perform significantly better than the Majority Classifier</a:t>
            </a:r>
            <a:endParaRPr sz="18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1388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Pairwise T-Tests on Feature Subset</a:t>
            </a:r>
            <a:endParaRPr b="1"/>
          </a:p>
        </p:txBody>
      </p:sp>
      <p:graphicFrame>
        <p:nvGraphicFramePr>
          <p:cNvPr id="129" name="Google Shape;129;p22"/>
          <p:cNvGraphicFramePr/>
          <p:nvPr/>
        </p:nvGraphicFramePr>
        <p:xfrm>
          <a:off x="952500" y="2477850"/>
          <a:ext cx="7239000" cy="2286000"/>
        </p:xfrm>
        <a:graphic>
          <a:graphicData uri="http://schemas.openxmlformats.org/drawingml/2006/table">
            <a:tbl>
              <a:tblPr>
                <a:noFill/>
                <a:tableStyleId>{4D6CDE57-8594-4958-A92F-0A13CC081641}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vote-count</a:t>
                      </a:r>
                      <a:endParaRPr sz="13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all</a:t>
                      </a:r>
                      <a:endParaRPr sz="13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textblob</a:t>
                      </a:r>
                      <a:endParaRPr sz="13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chi-test</a:t>
                      </a:r>
                      <a:endParaRPr sz="13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textblob-extra</a:t>
                      </a:r>
                      <a:endParaRPr sz="13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vote-count</a:t>
                      </a:r>
                      <a:endParaRPr sz="13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all</a:t>
                      </a:r>
                      <a:endParaRPr sz="13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textblob</a:t>
                      </a:r>
                      <a:endParaRPr sz="13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chi-test</a:t>
                      </a:r>
                      <a:endParaRPr sz="13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textblob-extra</a:t>
                      </a:r>
                      <a:endParaRPr sz="13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0" name="Google Shape;130;p22"/>
          <p:cNvSpPr txBox="1"/>
          <p:nvPr/>
        </p:nvSpPr>
        <p:spPr>
          <a:xfrm rot="-5400000">
            <a:off x="-441000" y="3314250"/>
            <a:ext cx="2118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Higher Accuracy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839175" y="703075"/>
            <a:ext cx="5951700" cy="15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Welch’s unequal variance t-test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Cutoff p-value of 0.05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Summed across all 120 trials: 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○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 – [5, 87]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○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 Discretize – range, frequency, k means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○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size – [3, 8, 12, 20]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848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 and Target Discretization Analysis</a:t>
            </a:r>
            <a:endParaRPr b="1"/>
          </a:p>
        </p:txBody>
      </p:sp>
      <p:graphicFrame>
        <p:nvGraphicFramePr>
          <p:cNvPr id="147" name="Google Shape;147;p24"/>
          <p:cNvGraphicFramePr/>
          <p:nvPr/>
        </p:nvGraphicFramePr>
        <p:xfrm>
          <a:off x="3184738" y="1367525"/>
          <a:ext cx="5842925" cy="2986830"/>
        </p:xfrm>
        <a:graphic>
          <a:graphicData uri="http://schemas.openxmlformats.org/drawingml/2006/table">
            <a:tbl>
              <a:tblPr>
                <a:noFill/>
                <a:tableStyleId>{4D6CDE57-8594-4958-A92F-0A13CC081641}</a:tableStyleId>
              </a:tblPr>
              <a:tblGrid>
                <a:gridCol w="116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 Disc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of Classifies which are significantly better than the Majority Classifier (max=100)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Log_Range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Log_Range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Log_Range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Freq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Freq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Freq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8" name="Google Shape;148;p24"/>
          <p:cNvSpPr txBox="1"/>
          <p:nvPr/>
        </p:nvSpPr>
        <p:spPr>
          <a:xfrm>
            <a:off x="84550" y="1314200"/>
            <a:ext cx="2994600" cy="3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2nd Hyperparameter search for KNN. Focusing on the best group size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= [5 10 15 20 25 30 35 40 45 50 55 60 65 70 75 80 85 90 95 100]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feature subsets 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target Discretize strategies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choices for K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Log_Range Disc – discretize on equal ranges after taking the logarithm of hours_played.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KNN Classifier for hours_played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 performance on my test set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114750" y="32325"/>
            <a:ext cx="89769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Random Forest Parameters</a:t>
            </a:r>
            <a:endParaRPr b="1"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311550" y="1924725"/>
            <a:ext cx="5790900" cy="32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Helvetica Neue"/>
                <a:ea typeface="Helvetica Neue"/>
                <a:cs typeface="Helvetica Neue"/>
                <a:sym typeface="Helvetica Neue"/>
              </a:rPr>
              <a:t>Nine hopeful groups</a:t>
            </a:r>
            <a:endParaRPr sz="13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game_name, overall_player_rating</a:t>
            </a:r>
            <a:endParaRPr sz="13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publisher, overall_player_rating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655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Helvetica Neue"/>
              <a:buAutoNum type="arabicPeriod"/>
            </a:pP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developer, overall_player_rating</a:t>
            </a:r>
            <a:endParaRPr sz="13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game_name, publisher, developer, overall_player_rating</a:t>
            </a:r>
            <a:endParaRPr sz="13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recommendation, game_name, overall_player_rating</a:t>
            </a:r>
            <a:endParaRPr sz="13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recommendation, publisher, overall_player_rating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655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Helvetica Neue"/>
              <a:buAutoNum type="arabicPeriod"/>
            </a:pP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recommendation, developer, overall_player_rating</a:t>
            </a:r>
            <a:endParaRPr sz="13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recommendation, game_name, publisher, developer, overall_player_rating</a:t>
            </a:r>
            <a:endParaRPr sz="13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Helvetica Neue"/>
              <a:buAutoNum type="arabicPeriod"/>
            </a:pP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categorical AND continuous features.</a:t>
            </a:r>
            <a:endParaRPr sz="13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114750" y="547125"/>
            <a:ext cx="28383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6232175" y="1996850"/>
            <a:ext cx="2717700" cy="29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Ensemble 100 trees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 Features = # features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Criterion 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Entropy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Gini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 Disc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Frequency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Equal range on 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log(hours_played)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311550" y="645525"/>
            <a:ext cx="7840500" cy="14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Helvetica Neue"/>
                <a:ea typeface="Helvetica Neue"/>
                <a:cs typeface="Helvetica Neue"/>
                <a:sym typeface="Helvetica Neue"/>
              </a:rPr>
              <a:t>Four Legacy Groups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●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Continuous All– </a:t>
            </a: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'helpful','funny','polarity','objectivity','n_words','n_sentences'</a:t>
            </a:r>
            <a:endParaRPr sz="13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●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Vote count– </a:t>
            </a: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'helpful','funny'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●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TextBlob– </a:t>
            </a: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‘polarity’,'objectivity'</a:t>
            </a:r>
            <a:endParaRPr sz="13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●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TextBlob extra– </a:t>
            </a: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‘n_words’,‘n_sentences’,‘polarity’, 'objectivity'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123800" y="1402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33" b="1"/>
              <a:t>Random Forest Analysis–</a:t>
            </a:r>
            <a:r>
              <a:rPr lang="en"/>
              <a:t> </a:t>
            </a:r>
            <a:r>
              <a:rPr lang="en" sz="2333"/>
              <a:t>Target Disc. and Split Criterion</a:t>
            </a:r>
            <a:endParaRPr sz="2333"/>
          </a:p>
        </p:txBody>
      </p:sp>
      <p:graphicFrame>
        <p:nvGraphicFramePr>
          <p:cNvPr id="176" name="Google Shape;176;p28"/>
          <p:cNvGraphicFramePr/>
          <p:nvPr/>
        </p:nvGraphicFramePr>
        <p:xfrm>
          <a:off x="189200" y="2758600"/>
          <a:ext cx="2847075" cy="2194410"/>
        </p:xfrm>
        <a:graphic>
          <a:graphicData uri="http://schemas.openxmlformats.org/drawingml/2006/table">
            <a:tbl>
              <a:tblPr>
                <a:noFill/>
                <a:tableStyleId>{4D6CDE57-8594-4958-A92F-0A13CC081641}</a:tableStyleId>
              </a:tblPr>
              <a:tblGrid>
                <a:gridCol w="144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Split Criterion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pass t-tests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= 26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Entropy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Gini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7" name="Google Shape;177;p28"/>
          <p:cNvGraphicFramePr/>
          <p:nvPr/>
        </p:nvGraphicFramePr>
        <p:xfrm>
          <a:off x="200425" y="991625"/>
          <a:ext cx="3140650" cy="1652550"/>
        </p:xfrm>
        <a:graphic>
          <a:graphicData uri="http://schemas.openxmlformats.org/drawingml/2006/table">
            <a:tbl>
              <a:tblPr>
                <a:noFill/>
                <a:tableStyleId>{4D6CDE57-8594-4958-A92F-0A13CC081641}</a:tableStyleId>
              </a:tblPr>
              <a:tblGrid>
                <a:gridCol w="174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 Disc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pass t-tests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= 52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Frequency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 Range on log(hours_played)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8" name="Google Shape;178;p28"/>
          <p:cNvSpPr txBox="1"/>
          <p:nvPr/>
        </p:nvSpPr>
        <p:spPr>
          <a:xfrm>
            <a:off x="3278700" y="2882375"/>
            <a:ext cx="1221300" cy="19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Almost no variation in the # of passed t-tests are accounted for by the criterion choice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4946225" y="1425625"/>
            <a:ext cx="2642100" cy="17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Additional split criterion analysis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123800" y="1402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 b="1"/>
              <a:t>Random Forest Analysis–</a:t>
            </a:r>
            <a:r>
              <a:rPr lang="en" sz="2600"/>
              <a:t> </a:t>
            </a:r>
            <a:r>
              <a:rPr lang="en" sz="2000"/>
              <a:t>Pairwise T-Test on Feature Subsets</a:t>
            </a:r>
            <a:endParaRPr sz="2000"/>
          </a:p>
        </p:txBody>
      </p:sp>
      <p:sp>
        <p:nvSpPr>
          <p:cNvPr id="185" name="Google Shape;185;p29"/>
          <p:cNvSpPr txBox="1"/>
          <p:nvPr/>
        </p:nvSpPr>
        <p:spPr>
          <a:xfrm>
            <a:off x="7554300" y="601025"/>
            <a:ext cx="11817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Max = 8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186" name="Google Shape;186;p29"/>
          <p:cNvGraphicFramePr/>
          <p:nvPr/>
        </p:nvGraphicFramePr>
        <p:xfrm>
          <a:off x="0" y="1181100"/>
          <a:ext cx="9191625" cy="3590544"/>
        </p:xfrm>
        <a:graphic>
          <a:graphicData uri="http://schemas.openxmlformats.org/drawingml/2006/table">
            <a:tbl>
              <a:tblPr>
                <a:noFill/>
                <a:tableStyleId>{B21B36CB-CF03-463D-8FC2-893F9010BDB6}</a:tableStyleId>
              </a:tblPr>
              <a:tblGrid>
                <a:gridCol w="86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6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40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1.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2.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3.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4.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5.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6.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7.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8.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9.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All Continuous</a:t>
                      </a:r>
                      <a:endParaRPr sz="1100" b="1"/>
                    </a:p>
                  </a:txBody>
                  <a:tcPr marL="28575" marR="28575" marT="19050" marB="19050" anchor="ctr">
                    <a:lnL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Textblob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Textblob Extra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Vote</a:t>
                      </a:r>
                      <a:endParaRPr sz="1100" b="1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Count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1.</a:t>
                      </a:r>
                      <a:endParaRPr sz="1100" b="1"/>
                    </a:p>
                  </a:txBody>
                  <a:tcPr marL="28575" marR="28575" marT="19050" marB="19050" anchor="ctr">
                    <a:lnL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2.</a:t>
                      </a:r>
                      <a:endParaRPr sz="1100" b="1"/>
                    </a:p>
                  </a:txBody>
                  <a:tcPr marL="28575" marR="28575" marT="19050" marB="19050" anchor="ctr">
                    <a:lnL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7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3.</a:t>
                      </a:r>
                      <a:endParaRPr sz="1100" b="1"/>
                    </a:p>
                  </a:txBody>
                  <a:tcPr marL="28575" marR="28575" marT="19050" marB="19050" anchor="ctr">
                    <a:lnL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7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4.</a:t>
                      </a:r>
                      <a:endParaRPr sz="1100" b="1"/>
                    </a:p>
                  </a:txBody>
                  <a:tcPr marL="28575" marR="28575" marT="19050" marB="19050" anchor="ctr">
                    <a:lnL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7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5.</a:t>
                      </a:r>
                      <a:endParaRPr sz="1100" b="1"/>
                    </a:p>
                  </a:txBody>
                  <a:tcPr marL="28575" marR="28575" marT="19050" marB="19050" anchor="ctr">
                    <a:lnL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3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6.</a:t>
                      </a:r>
                      <a:endParaRPr sz="1100" b="1"/>
                    </a:p>
                  </a:txBody>
                  <a:tcPr marL="28575" marR="28575" marT="19050" marB="19050" anchor="ctr">
                    <a:lnL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7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7.</a:t>
                      </a:r>
                      <a:endParaRPr sz="1100" b="1"/>
                    </a:p>
                  </a:txBody>
                  <a:tcPr marL="28575" marR="28575" marT="19050" marB="19050" anchor="ctr">
                    <a:lnL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8.</a:t>
                      </a:r>
                      <a:endParaRPr sz="1100" b="1"/>
                    </a:p>
                  </a:txBody>
                  <a:tcPr marL="28575" marR="28575" marT="19050" marB="19050" anchor="ctr">
                    <a:lnL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3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7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9.</a:t>
                      </a:r>
                      <a:endParaRPr sz="1100" b="1"/>
                    </a:p>
                  </a:txBody>
                  <a:tcPr marL="28575" marR="28575" marT="19050" marB="19050" anchor="ctr">
                    <a:lnL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7</a:t>
                      </a:r>
                      <a:endParaRPr sz="1100" b="1"/>
                    </a:p>
                  </a:txBody>
                  <a:tcPr marL="28575" marR="28575" marT="19050" marB="19050" anchor="ctr">
                    <a:lnL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7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All Continuous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3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Textblob 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3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Textblob</a:t>
                      </a:r>
                      <a:endParaRPr sz="1100" b="1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Extra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Vote Count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1583</Words>
  <Application>Microsoft Office PowerPoint</Application>
  <PresentationFormat>On-screen Show (16:9)</PresentationFormat>
  <Paragraphs>413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Old Standard TT</vt:lpstr>
      <vt:lpstr>Helvetica Neue</vt:lpstr>
      <vt:lpstr>Paperback</vt:lpstr>
      <vt:lpstr>K Nearest Neighbors Trials</vt:lpstr>
      <vt:lpstr>PowerPoint Presentation</vt:lpstr>
      <vt:lpstr>Pairwise T-Tests on Feature Subset</vt:lpstr>
      <vt:lpstr>K and Target Discretization Analysis</vt:lpstr>
      <vt:lpstr>PowerPoint Presentation</vt:lpstr>
      <vt:lpstr>Best KNN Classifier for hours_played</vt:lpstr>
      <vt:lpstr>Random Forest Parameters</vt:lpstr>
      <vt:lpstr>Random Forest Analysis– Target Disc. and Split Criterion</vt:lpstr>
      <vt:lpstr>Random Forest Analysis– Pairwise T-Test on Feature Subsets</vt:lpstr>
      <vt:lpstr>Best parameters to predict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Joshua Sonnen</cp:lastModifiedBy>
  <cp:revision>1</cp:revision>
  <dcterms:modified xsi:type="dcterms:W3CDTF">2024-11-09T23:56:02Z</dcterms:modified>
</cp:coreProperties>
</file>