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Old Standard TT"/>
      <p:regular r:id="rId33"/>
      <p:bold r:id="rId34"/>
      <p:italic r:id="rId35"/>
    </p:embeddedFon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1FD35C-F727-4607-AD69-D3AC5778CE58}">
  <a:tblStyle styleId="{EA1FD35C-F727-4607-AD69-D3AC5778CE5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5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8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7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0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9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081e10c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9081e10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93527911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93527911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9081e10c3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9081e10c3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081e10c3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9081e10c3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Polarity, objectivity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one hot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values are just fine as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Euclidean_dist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½ (||x - y||)^2 – onehot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Onehot or continuous 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 dist norm. Can take the norm difference of a single element. Forbenius norm (1 norm). row sum | x-y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Std_error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inside euc dist method.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9081e10c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9081e10c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9081e10c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9081e10c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9081e10c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9081e10c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9081e10c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9081e10c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Polarity, objectivity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one hot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values are just fine as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Euclidean_dist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½ (||x - y||)^2 – onehot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Onehot or continuous 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 dist norm. Can take the norm difference of a single element. Forbenius norm (1 norm). row sum | x-y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Std_error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inside euc dist method.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9081e10c3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9081e10c3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9352791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9352791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9081e10c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9081e10c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9081e10c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9081e10c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Tasks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Subsets of my data: “high voted reviews”, “high hours_played”,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Game_name, developer, publisher are all variables to predict (from hours_played, funny/helpful votes, textblob data)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 recommendation from TextBlob generated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to use genre?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Multi-hot vector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Sklearn discretization of hours_played (for better accuracy)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Recommend vs polarity and objectivity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Hours_played vs polarity and objectivity and length of review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Date vs frequency. (discover when this data was created)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graphs. 1 for recommend; 1 for not recommend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9081e10c3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9081e10c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9081e10c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9081e10c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9081e10c3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9081e10c3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9081e10c3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9081e10c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9081e10c3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9081e10c3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93527911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9352791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081e10c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081e10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9352791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9352791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Polarity, objectivity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one hot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other values are just fine as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Euclidean_dist 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½ (||x - y||)^2 – onehot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Onehot or continuous 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 dist norm. Can take the norm difference of a single element. Forbenius norm (1 norm). row sum | x-y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Std_error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inside euc dist method.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93527911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93527911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9352791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9352791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081e10c3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081e10c3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9081e10c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9081e10c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93527911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93527911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do Gamers Feel?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2700" y="3416108"/>
            <a:ext cx="81186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Joshua Sonnen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sonnenj@wwu.edu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6" name="Google Shape;106;p25"/>
          <p:cNvCxnSpPr/>
          <p:nvPr/>
        </p:nvCxnSpPr>
        <p:spPr>
          <a:xfrm>
            <a:off x="460325" y="3386725"/>
            <a:ext cx="3182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 Clustering– </a:t>
            </a:r>
            <a:r>
              <a:rPr lang="en"/>
              <a:t>Motivated Clustering Bin Sizes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171600"/>
            <a:ext cx="62067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For each continuous attribute: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	For each category: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		Cluster into 8 groups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		Calculate Silhouette score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Cluster each subgroup into 2 groups using k means clustering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		Evaluate cluster using silhouette score</a:t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9" name="Google Shape;179;p34"/>
          <p:cNvGraphicFramePr/>
          <p:nvPr/>
        </p:nvGraphicFramePr>
        <p:xfrm>
          <a:off x="50465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{EA1FD35C-F727-4607-AD69-D3AC5778CE58}</a:tableStyleId>
              </a:tblPr>
              <a:tblGrid>
                <a:gridCol w="982500"/>
                <a:gridCol w="982500"/>
                <a:gridCol w="982500"/>
                <a:gridCol w="982500"/>
                <a:gridCol w="982500"/>
                <a:gridCol w="982500"/>
                <a:gridCol w="982500"/>
                <a:gridCol w="1172750"/>
              </a:tblGrid>
              <a:tr h="36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Continuous variable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Hours played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Helpful votes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Funny votes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 of words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 of sentences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Polarity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Subjectivity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Group Size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526350"/>
            <a:ext cx="694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Subsets</a:t>
            </a:r>
            <a:endParaRPr b="1"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114750" y="1085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Random Forest Parameters</a:t>
            </a:r>
            <a:endParaRPr b="1" sz="2900"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82950" y="797925"/>
            <a:ext cx="5770800" cy="4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Nine Hopeful Subsets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game_name,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publisher, overall_player_rating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game_name, publisher, 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recommendation/hours played, game_name,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recommendation/hours played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publisher, overall_player_rating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recommendation/hours played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recommendation/hours played</a:t>
            </a: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game_name, publisher, developer, overall_player_rating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Font typeface="Helvetica Neue"/>
              <a:buAutoNum type="arabicPeriod"/>
            </a:pPr>
            <a:r>
              <a:rPr lang="en" sz="1350">
                <a:solidFill>
                  <a:srgbClr val="1F1F1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categorical AND continuous features.</a:t>
            </a:r>
            <a:endParaRPr sz="1350">
              <a:solidFill>
                <a:srgbClr val="1F1F1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5930025" y="0"/>
            <a:ext cx="2990400" cy="5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trial is ran 30 times to provide enough samples for t-testing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factor of 5.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Ensemble 100 trees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Features = # features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 size = 8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Criteria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Entropy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Gini Index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loss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Disc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means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Frequency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Equal range on log(hours_played)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Predict Recommend– </a:t>
            </a:r>
            <a:r>
              <a:rPr lang="en" sz="2800"/>
              <a:t>Feature Subset Analysis</a:t>
            </a:r>
            <a:endParaRPr sz="2800"/>
          </a:p>
        </p:txBody>
      </p:sp>
      <p:pic>
        <p:nvPicPr>
          <p:cNvPr id="197" name="Google Shape;197;p37"/>
          <p:cNvPicPr preferRelativeResize="0"/>
          <p:nvPr/>
        </p:nvPicPr>
        <p:blipFill rotWithShape="1">
          <a:blip r:embed="rId3">
            <a:alphaModFix/>
          </a:blip>
          <a:srcRect b="0" l="4952" r="0" t="0"/>
          <a:stretch/>
        </p:blipFill>
        <p:spPr>
          <a:xfrm>
            <a:off x="432375" y="754525"/>
            <a:ext cx="5368800" cy="42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7"/>
          <p:cNvSpPr txBox="1"/>
          <p:nvPr/>
        </p:nvSpPr>
        <p:spPr>
          <a:xfrm>
            <a:off x="5995975" y="674050"/>
            <a:ext cx="2766900" cy="4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Random Forest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Random split criterion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subsets 5-8 are the same as 1-4 except they also have hours played as a feature. It is unusual for the addition of a feature to hinder prediction capabilities.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 played is a continuous feature. Perhaps the continuity makes it difficult to split.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370900" y="1387300"/>
            <a:ext cx="5430300" cy="14139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 rot="-5400000">
            <a:off x="-788100" y="2539875"/>
            <a:ext cx="19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 Subset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 rotWithShape="1">
          <a:blip r:embed="rId3">
            <a:alphaModFix/>
          </a:blip>
          <a:srcRect b="0" l="4534" r="0" t="0"/>
          <a:stretch/>
        </p:blipFill>
        <p:spPr>
          <a:xfrm>
            <a:off x="442625" y="701775"/>
            <a:ext cx="5337350" cy="41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/>
        </p:nvSpPr>
        <p:spPr>
          <a:xfrm>
            <a:off x="5903750" y="674050"/>
            <a:ext cx="2859300" cy="4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 does not have an influence on the classifying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predicting hours played.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4 worst performing feature groups are all continuous features, supporting my hypothesis that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continuous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features hinder Random Forest classification.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8"/>
          <p:cNvSpPr txBox="1"/>
          <p:nvPr/>
        </p:nvSpPr>
        <p:spPr>
          <a:xfrm rot="-5400000">
            <a:off x="-1019100" y="1965825"/>
            <a:ext cx="253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 Subset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38"/>
          <p:cNvSpPr/>
          <p:nvPr/>
        </p:nvSpPr>
        <p:spPr>
          <a:xfrm>
            <a:off x="959525" y="2227475"/>
            <a:ext cx="4841700" cy="10308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09" name="Google Shape;209;p38"/>
          <p:cNvCxnSpPr/>
          <p:nvPr/>
        </p:nvCxnSpPr>
        <p:spPr>
          <a:xfrm rot="10800000">
            <a:off x="1988800" y="168401"/>
            <a:ext cx="0" cy="419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0" name="Google Shape;210;p38"/>
          <p:cNvSpPr/>
          <p:nvPr/>
        </p:nvSpPr>
        <p:spPr>
          <a:xfrm>
            <a:off x="1518450" y="0"/>
            <a:ext cx="14754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38"/>
          <p:cNvSpPr txBox="1"/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Predict Hours Played– </a:t>
            </a:r>
            <a:r>
              <a:rPr lang="en" sz="2800"/>
              <a:t>Feature Subset Analysis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490250" y="526350"/>
            <a:ext cx="694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TextBlob Features</a:t>
            </a:r>
            <a:endParaRPr b="1"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Trial 1: TextBlob Features</a:t>
            </a:r>
            <a:endParaRPr b="1"/>
          </a:p>
        </p:txBody>
      </p:sp>
      <p:sp>
        <p:nvSpPr>
          <p:cNvPr id="222" name="Google Shape;222;p40"/>
          <p:cNvSpPr txBox="1"/>
          <p:nvPr/>
        </p:nvSpPr>
        <p:spPr>
          <a:xfrm>
            <a:off x="114750" y="547125"/>
            <a:ext cx="2838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6114750" y="1085075"/>
            <a:ext cx="2671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factor of 5.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trial is ran 30 times to provide enough samples for t-testing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Ensemble 10 trees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Features = # features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Criteria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Entropy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Gini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550" y="645525"/>
            <a:ext cx="5944200" cy="4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Helvetica Neue"/>
                <a:ea typeface="Helvetica Neue"/>
                <a:cs typeface="Helvetica Neue"/>
                <a:sym typeface="Helvetica Neue"/>
              </a:rPr>
              <a:t>TextBlob Groups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1 – 'num_words'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2 – 'num_sentences'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3 – 'polarity'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 4 – 'subjectivity'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TextBlob_length – 'num_words', 'num_sentences'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TextBlob_sentiment – 'polarity', 'subjectivity'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TextBlob_pair1 – 'num_words', 'polarity'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TextBlob_pair2 – 'num_words', 'subjectivity'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TextBlob_pair3 – 'num_sentences', 'polarity'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TextBlob_pair4 – </a:t>
            </a: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'num_sentences', 'subjectivity'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221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808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TextBlob_all – </a:t>
            </a: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'polarity', 'subjectivity', 'num_words', 'num_sentences'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1"/>
          <p:cNvPicPr preferRelativeResize="0"/>
          <p:nvPr/>
        </p:nvPicPr>
        <p:blipFill rotWithShape="1">
          <a:blip r:embed="rId3">
            <a:alphaModFix/>
          </a:blip>
          <a:srcRect b="6655" l="22999" r="0" t="0"/>
          <a:stretch/>
        </p:blipFill>
        <p:spPr>
          <a:xfrm>
            <a:off x="2666975" y="625025"/>
            <a:ext cx="4422026" cy="402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 txBox="1"/>
          <p:nvPr/>
        </p:nvSpPr>
        <p:spPr>
          <a:xfrm>
            <a:off x="-181525" y="784500"/>
            <a:ext cx="29247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subjectivity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polarity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sentences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words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polarity, subjectivity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sentences, subjectivity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sentences, polarity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words, subjectivity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words, polarity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words, # sentences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4 features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1" name="Google Shape;231;p41"/>
          <p:cNvSpPr txBox="1"/>
          <p:nvPr>
            <p:ph type="title"/>
          </p:nvPr>
        </p:nvSpPr>
        <p:spPr>
          <a:xfrm>
            <a:off x="3124175" y="108525"/>
            <a:ext cx="6043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Predict Recommendation using TextBlob</a:t>
            </a:r>
            <a:endParaRPr b="1" sz="2500"/>
          </a:p>
        </p:txBody>
      </p:sp>
      <p:sp>
        <p:nvSpPr>
          <p:cNvPr id="232" name="Google Shape;232;p41"/>
          <p:cNvSpPr txBox="1"/>
          <p:nvPr/>
        </p:nvSpPr>
        <p:spPr>
          <a:xfrm>
            <a:off x="1339775" y="204325"/>
            <a:ext cx="2055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Features</a:t>
            </a:r>
            <a:endParaRPr sz="18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7089000" y="721725"/>
            <a:ext cx="205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Random Forest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Random Split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Max Depth = 5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factor of 3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Polarity seems to be the best TextBlob feature to predict recommendation.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1928300" y="4583475"/>
            <a:ext cx="60438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Difference b/w Majority and Random Forest Accuracy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" y="680325"/>
            <a:ext cx="5382600" cy="40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>
            <p:ph type="title"/>
          </p:nvPr>
        </p:nvSpPr>
        <p:spPr>
          <a:xfrm>
            <a:off x="193200" y="0"/>
            <a:ext cx="7812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 Recommend– </a:t>
            </a:r>
            <a:r>
              <a:rPr lang="en"/>
              <a:t>TextBlob Classifier Analysis</a:t>
            </a:r>
            <a:endParaRPr/>
          </a:p>
        </p:txBody>
      </p:sp>
      <p:sp>
        <p:nvSpPr>
          <p:cNvPr id="241" name="Google Shape;241;p42"/>
          <p:cNvSpPr txBox="1"/>
          <p:nvPr/>
        </p:nvSpPr>
        <p:spPr>
          <a:xfrm rot="-5400000">
            <a:off x="-930000" y="2214675"/>
            <a:ext cx="24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Classifier Choice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5893500" y="826450"/>
            <a:ext cx="2869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# words, # sentences,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polarity, subjectivity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classifiers do not achieve state-of-the-art performance. Later, you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see accuracy up to 87% using all features.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90250" y="526350"/>
            <a:ext cx="8139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Classifiers</a:t>
            </a:r>
            <a:endParaRPr b="1"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1230450" y="22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Original Data</a:t>
            </a:r>
            <a:endParaRPr b="1"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768900" y="780000"/>
            <a:ext cx="3731100" cy="4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Mohamad Tarek performed a web scraping of Steam to pull user review data. There were a total of 762,851 reviews across 290 games.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Review Features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Recommendation (binary)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Hours Played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Funny votes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Helpful votes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Game Features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Game_name (290)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Publisher (173)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Developer (216)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overall_player_rating (11)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5086025" y="22200"/>
            <a:ext cx="3078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TextBlob Generated</a:t>
            </a:r>
            <a:endParaRPr b="1"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4684475" y="891900"/>
            <a:ext cx="35823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TextBlob is a Python NLP library. I use its sentiment analysis tool to generate additional features.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Review Features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Number of words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Number of sentences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Polarity [-1, 1]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★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Subjectivity [0, 1]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    –“How opinionated the review is”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00" y="765600"/>
            <a:ext cx="5063974" cy="37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4"/>
          <p:cNvSpPr txBox="1"/>
          <p:nvPr/>
        </p:nvSpPr>
        <p:spPr>
          <a:xfrm>
            <a:off x="5575875" y="674050"/>
            <a:ext cx="3627300" cy="4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All features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Bootstrap factor of 3.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Sensible classifier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QDA and Naive Bayes performed below 60% accuracy.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44"/>
          <p:cNvSpPr txBox="1"/>
          <p:nvPr>
            <p:ph type="title"/>
          </p:nvPr>
        </p:nvSpPr>
        <p:spPr>
          <a:xfrm>
            <a:off x="0" y="0"/>
            <a:ext cx="9203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 Recommend– </a:t>
            </a:r>
            <a:r>
              <a:rPr lang="en"/>
              <a:t>Classifier Analysis</a:t>
            </a:r>
            <a:endParaRPr/>
          </a:p>
        </p:txBody>
      </p:sp>
      <p:sp>
        <p:nvSpPr>
          <p:cNvPr id="255" name="Google Shape;255;p44"/>
          <p:cNvSpPr txBox="1"/>
          <p:nvPr/>
        </p:nvSpPr>
        <p:spPr>
          <a:xfrm rot="-5400000">
            <a:off x="-920000" y="1826375"/>
            <a:ext cx="253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Classifier Choice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50" y="765600"/>
            <a:ext cx="5173250" cy="38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5"/>
          <p:cNvSpPr txBox="1"/>
          <p:nvPr/>
        </p:nvSpPr>
        <p:spPr>
          <a:xfrm>
            <a:off x="5739200" y="674050"/>
            <a:ext cx="3404700" cy="4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All features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Bootstrap factor of 3.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Sensible classifier parameters.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classifiers improved over the Majority.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45"/>
          <p:cNvSpPr txBox="1"/>
          <p:nvPr>
            <p:ph type="title"/>
          </p:nvPr>
        </p:nvSpPr>
        <p:spPr>
          <a:xfrm>
            <a:off x="0" y="0"/>
            <a:ext cx="9203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 Hours Played– </a:t>
            </a:r>
            <a:r>
              <a:rPr lang="en"/>
              <a:t>Classifier Analysis</a:t>
            </a:r>
            <a:endParaRPr/>
          </a:p>
        </p:txBody>
      </p:sp>
      <p:sp>
        <p:nvSpPr>
          <p:cNvPr id="263" name="Google Shape;263;p45"/>
          <p:cNvSpPr txBox="1"/>
          <p:nvPr/>
        </p:nvSpPr>
        <p:spPr>
          <a:xfrm rot="-5400000">
            <a:off x="-854525" y="2110675"/>
            <a:ext cx="253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Classifier Choice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490250" y="526350"/>
            <a:ext cx="8139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Set </a:t>
            </a:r>
            <a:r>
              <a:rPr b="1" lang="en"/>
              <a:t>Evaluation</a:t>
            </a:r>
            <a:endParaRPr b="1"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550" y="-144725"/>
            <a:ext cx="5794124" cy="4345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145500" y="2571750"/>
            <a:ext cx="46107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Split Criterion = Random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# Trees = 100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Feature Subset = ALL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hours_played, game_name, publisher, developer,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  overall_player_rating, Helpful, funny, num_words,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  num_sentences, polarity, subjectivity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47"/>
          <p:cNvSpPr txBox="1"/>
          <p:nvPr>
            <p:ph type="title"/>
          </p:nvPr>
        </p:nvSpPr>
        <p:spPr>
          <a:xfrm>
            <a:off x="43025" y="115650"/>
            <a:ext cx="46107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Recommendation</a:t>
            </a:r>
            <a:endParaRPr/>
          </a:p>
        </p:txBody>
      </p:sp>
      <p:sp>
        <p:nvSpPr>
          <p:cNvPr id="276" name="Google Shape;276;p47"/>
          <p:cNvSpPr txBox="1"/>
          <p:nvPr/>
        </p:nvSpPr>
        <p:spPr>
          <a:xfrm>
            <a:off x="69300" y="1280850"/>
            <a:ext cx="422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Classifier Accuracy–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89.22%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Majority Class Accuracy–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80.49%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8.73% 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Improvement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600" y="83550"/>
            <a:ext cx="6061800" cy="4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8"/>
          <p:cNvSpPr txBox="1"/>
          <p:nvPr>
            <p:ph type="title"/>
          </p:nvPr>
        </p:nvSpPr>
        <p:spPr>
          <a:xfrm>
            <a:off x="73775" y="39450"/>
            <a:ext cx="42930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Hours Played</a:t>
            </a:r>
            <a:endParaRPr/>
          </a:p>
        </p:txBody>
      </p:sp>
      <p:sp>
        <p:nvSpPr>
          <p:cNvPr id="283" name="Google Shape;283;p48"/>
          <p:cNvSpPr txBox="1"/>
          <p:nvPr/>
        </p:nvSpPr>
        <p:spPr>
          <a:xfrm>
            <a:off x="195425" y="1257800"/>
            <a:ext cx="414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Classifier Accuracy–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26.16%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Majority Class Accuracy–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12.49%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13.67</a:t>
            </a: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%</a:t>
            </a: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Improvement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-33175" y="2550038"/>
            <a:ext cx="46107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Neural Network– MLP Classifier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Alpha = 1 ; max_iter = 1000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Discretization Strategy = equal frequencies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Group Size = 8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Feature Subset = ALL</a:t>
            </a:r>
            <a:endParaRPr sz="1050">
              <a:solidFill>
                <a:srgbClr val="B4B4B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  hours_played, game_name, publisher, developer,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  overall_player_rating, Helpful, funny, num_words,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  num_sentences, polarity, subjectivity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Expansions</a:t>
            </a:r>
            <a:endParaRPr/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176225" y="803300"/>
            <a:ext cx="8656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only analyzed feature subsets for Random Forest and K Nearest Neighbors. Expand search to other classifiers.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size of 8 is an arbitrary choice. Anywhere in the range [2, 40] could be an acceptable choice for </a:t>
            </a:r>
            <a:r>
              <a:rPr lang="en"/>
              <a:t>group</a:t>
            </a:r>
            <a:r>
              <a:rPr lang="en"/>
              <a:t> size. Or use a model capable of regression.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Associative Rule Mining techniques to find optimal feature subsets. I brute forced a subset of feature groupings, but this only extended to TextBlob combinations (excluding triplets) and 9 </a:t>
            </a:r>
            <a:r>
              <a:rPr lang="en"/>
              <a:t>arbitrary</a:t>
            </a:r>
            <a:r>
              <a:rPr lang="en"/>
              <a:t> groupings.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50" y="758222"/>
            <a:ext cx="3210650" cy="240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11847" r="0" t="0"/>
          <a:stretch/>
        </p:blipFill>
        <p:spPr>
          <a:xfrm>
            <a:off x="-14800" y="542104"/>
            <a:ext cx="5099399" cy="22249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>
            <p:ph type="title"/>
          </p:nvPr>
        </p:nvSpPr>
        <p:spPr>
          <a:xfrm>
            <a:off x="83100" y="75500"/>
            <a:ext cx="6537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Hours Played Discretization Strategies</a:t>
            </a:r>
            <a:endParaRPr b="1"/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5">
            <a:alphaModFix/>
          </a:blip>
          <a:srcRect b="0" l="15839" r="0" t="11126"/>
          <a:stretch/>
        </p:blipFill>
        <p:spPr>
          <a:xfrm>
            <a:off x="83100" y="2791938"/>
            <a:ext cx="5099399" cy="19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/>
        </p:nvSpPr>
        <p:spPr>
          <a:xfrm>
            <a:off x="6528750" y="2801250"/>
            <a:ext cx="26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4375825" y="3166175"/>
            <a:ext cx="1780800" cy="125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3270525" y="629100"/>
            <a:ext cx="1780800" cy="125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267200" y="3063875"/>
            <a:ext cx="21450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 K Means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Clustering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-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  Equal ranges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256075" y="573475"/>
            <a:ext cx="24627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 Equal frequency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-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log(hours_played) then discretize by equal ranges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/>
          </a:blip>
          <a:srcRect b="0" l="4361" r="0" t="0"/>
          <a:stretch/>
        </p:blipFill>
        <p:spPr>
          <a:xfrm>
            <a:off x="341450" y="645525"/>
            <a:ext cx="5346950" cy="41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Target Discretization Analysis</a:t>
            </a:r>
            <a:endParaRPr b="1" sz="2900"/>
          </a:p>
        </p:txBody>
      </p:sp>
      <p:sp>
        <p:nvSpPr>
          <p:cNvPr id="134" name="Google Shape;134;p28"/>
          <p:cNvSpPr txBox="1"/>
          <p:nvPr/>
        </p:nvSpPr>
        <p:spPr>
          <a:xfrm>
            <a:off x="114750" y="547125"/>
            <a:ext cx="2838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5688400" y="225175"/>
            <a:ext cx="3455700" cy="4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 classifier.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factor of 3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 feature subsets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split criteria: random, entropy, gini, log loss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discretization strategies: range, log-range, k-means, and frequency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t-score represents the difference in sample means b/w the majority classifier and the random forest. I use Welch’s t-test to correct for unequal population variance.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baseline="-25000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critical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≈ 2.04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Significance threshold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 rot="-5400000">
            <a:off x="-1019100" y="1965825"/>
            <a:ext cx="253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Target Disc.</a:t>
            </a:r>
            <a:endParaRPr b="1"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0" l="0" r="0" t="7132"/>
          <a:stretch/>
        </p:blipFill>
        <p:spPr>
          <a:xfrm>
            <a:off x="-321225" y="719150"/>
            <a:ext cx="6096000" cy="42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5688400" y="674050"/>
            <a:ext cx="34557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Neighbors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classifier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factor of 3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feature subsets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bin sizes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choices of k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t-score represents the difference in sample means b/w the majority classifier and the classifier. I use Welch’s t-test to correct for unequal population variance.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</a:t>
            </a:r>
            <a:r>
              <a:rPr baseline="-25000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critical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≈ 2.04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Significance threshold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3" name="Google Shape;143;p29"/>
          <p:cNvCxnSpPr/>
          <p:nvPr/>
        </p:nvCxnSpPr>
        <p:spPr>
          <a:xfrm rot="10800000">
            <a:off x="3717375" y="185625"/>
            <a:ext cx="0" cy="424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4" name="Google Shape;144;p29"/>
          <p:cNvSpPr/>
          <p:nvPr/>
        </p:nvSpPr>
        <p:spPr>
          <a:xfrm>
            <a:off x="3413975" y="97875"/>
            <a:ext cx="481500" cy="6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5" name="Google Shape;145;p29"/>
          <p:cNvSpPr txBox="1"/>
          <p:nvPr>
            <p:ph type="title"/>
          </p:nvPr>
        </p:nvSpPr>
        <p:spPr>
          <a:xfrm>
            <a:off x="114750" y="32325"/>
            <a:ext cx="897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Discretization Analysis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63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Bootstrapping</a:t>
            </a:r>
            <a:endParaRPr b="1"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776375"/>
            <a:ext cx="85206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With 760,000 data points, my first step is to remove some data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Sample with replacement. These indices are dropped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Set difference → Return not sampled indices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80% train; 20% validation split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Sampling k points on the range (0, N) I will expect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6255125" y="2693900"/>
            <a:ext cx="2756700" cy="2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K Nearest Neighbors classification, I use a bootstrap factor of 3.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Random Forest classification, I use a bootstrap factor of 5.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8" y="2844903"/>
            <a:ext cx="4145920" cy="2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490250" y="526350"/>
            <a:ext cx="694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 Sizes</a:t>
            </a:r>
            <a:endParaRPr b="1"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675" y="0"/>
            <a:ext cx="5729325" cy="429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>
            <p:ph type="title"/>
          </p:nvPr>
        </p:nvSpPr>
        <p:spPr>
          <a:xfrm>
            <a:off x="83100" y="75500"/>
            <a:ext cx="3054300" cy="4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Bootstrap factor of 3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All features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Random split criterion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Max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depth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= 5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# Trees = 10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Classification becomes more difficult with more categories. My goal is to find a bin size which hours played will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naturally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cluster into.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2292814" y="1409264"/>
            <a:ext cx="1874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Group Size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675" y="75500"/>
            <a:ext cx="5729325" cy="429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/>
          <p:nvPr>
            <p:ph type="title"/>
          </p:nvPr>
        </p:nvSpPr>
        <p:spPr>
          <a:xfrm>
            <a:off x="83100" y="75500"/>
            <a:ext cx="3054300" cy="4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Bootstrap factor of 3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All features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Random split criterion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Max depth = 5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# Trees = 10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Detailed look at the first 20 group sizes. I observe a fall-off in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median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classifier performance at 8.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 rot="-5400000">
            <a:off x="2292814" y="1409264"/>
            <a:ext cx="1874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Group Size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