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1" r:id="rId4"/>
    <p:sldId id="262" r:id="rId5"/>
    <p:sldId id="263" r:id="rId6"/>
    <p:sldId id="259" r:id="rId7"/>
    <p:sldId id="267" r:id="rId8"/>
    <p:sldId id="276" r:id="rId9"/>
    <p:sldId id="260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8BA18-D2BE-4CD7-A092-97584EC69C9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CBF00-5F62-4E33-9058-2ABA5D861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8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F905A-E083-42A2-977A-C799ECF9E3F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0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A579D-3553-4F33-9067-7E7231905C3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22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A579D-3553-4F33-9067-7E7231905C3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979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6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162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A579D-3553-4F33-9067-7E7231905C3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15180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F905A-E083-42A2-977A-C799ECF9E3F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81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BA9B-FEE8-4E82-9203-745DC68C3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2B032-9444-45F8-9A66-4F814B706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6398D-8061-47AF-88C5-253A3E4A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2B12-4E41-4ECA-8044-0D7AE154B41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835BF-F97E-4261-A226-7B2FBF5F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4015-2C5A-4AE1-8022-596DF6EA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3FC8-E6BE-4165-A52E-8D24970A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1AB5-59C9-44AD-A679-D0398AD2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260D8-5E35-4922-8292-E2FAC3E61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0B646-8F05-497A-A143-45481017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2B12-4E41-4ECA-8044-0D7AE154B41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88EA9-43C6-41BA-8590-213E9665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9B04-38E1-41AD-8B77-D3176B3B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3FC8-E6BE-4165-A52E-8D24970A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1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0EAEE-C471-4DB4-8D49-2E71D3CEB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00515-8A1A-413D-A1ED-6DA3E6A49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8C775-EBC2-48D9-A79D-05A5F413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2B12-4E41-4ECA-8044-0D7AE154B41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EEEA-5110-4C84-A50D-1D165A7C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EDDB5-D632-4F6F-A055-FD3D611B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3FC8-E6BE-4165-A52E-8D24970A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183"/>
          <a:stretch/>
        </p:blipFill>
        <p:spPr>
          <a:xfrm>
            <a:off x="0" y="0"/>
            <a:ext cx="12192000" cy="5130941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898783" y="5395492"/>
            <a:ext cx="6022213" cy="772565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52" name="Group 5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9" name="Rectangle 58"/>
          <p:cNvSpPr/>
          <p:nvPr userDrawn="1"/>
        </p:nvSpPr>
        <p:spPr>
          <a:xfrm>
            <a:off x="506905" y="425314"/>
            <a:ext cx="11011695" cy="4364183"/>
          </a:xfrm>
          <a:prstGeom prst="rect">
            <a:avLst/>
          </a:prstGeom>
          <a:gradFill flip="none" rotWithShape="0">
            <a:gsLst>
              <a:gs pos="17745">
                <a:srgbClr val="376DB4">
                  <a:alpha val="23000"/>
                </a:srgbClr>
              </a:gs>
              <a:gs pos="0">
                <a:schemeClr val="accent2"/>
              </a:gs>
              <a:gs pos="39000">
                <a:schemeClr val="accent1">
                  <a:alpha val="0"/>
                </a:schemeClr>
              </a:gs>
            </a:gsLst>
            <a:lin ang="37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  <a:latin typeface="Source Sans Pro Light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764692" y="2503969"/>
            <a:ext cx="3786469" cy="2481859"/>
            <a:chOff x="6627531" y="2034003"/>
            <a:chExt cx="4538355" cy="2974686"/>
          </a:xfrm>
        </p:grpSpPr>
        <p:grpSp>
          <p:nvGrpSpPr>
            <p:cNvPr id="67" name="Group 66"/>
            <p:cNvGrpSpPr/>
            <p:nvPr userDrawn="1"/>
          </p:nvGrpSpPr>
          <p:grpSpPr>
            <a:xfrm>
              <a:off x="6627531" y="2757470"/>
              <a:ext cx="2251219" cy="2251219"/>
              <a:chOff x="5311127" y="2171639"/>
              <a:chExt cx="1388962" cy="1388962"/>
            </a:xfrm>
          </p:grpSpPr>
          <p:sp>
            <p:nvSpPr>
              <p:cNvPr id="68" name="Donut 67"/>
              <p:cNvSpPr/>
              <p:nvPr/>
            </p:nvSpPr>
            <p:spPr>
              <a:xfrm>
                <a:off x="5311127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66651" y="2548190"/>
                <a:ext cx="677914" cy="645504"/>
              </a:xfrm>
              <a:prstGeom prst="rect">
                <a:avLst/>
              </a:prstGeom>
            </p:spPr>
          </p:pic>
        </p:grpSp>
        <p:grpSp>
          <p:nvGrpSpPr>
            <p:cNvPr id="70" name="Group 69"/>
            <p:cNvGrpSpPr/>
            <p:nvPr userDrawn="1"/>
          </p:nvGrpSpPr>
          <p:grpSpPr>
            <a:xfrm>
              <a:off x="10369969" y="2625440"/>
              <a:ext cx="795917" cy="795917"/>
              <a:chOff x="2208009" y="539609"/>
              <a:chExt cx="1388962" cy="1388962"/>
            </a:xfrm>
          </p:grpSpPr>
          <p:sp>
            <p:nvSpPr>
              <p:cNvPr id="71" name="Donut 70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sp>
          <p:nvSpPr>
            <p:cNvPr id="74" name="Donut 73"/>
            <p:cNvSpPr/>
            <p:nvPr/>
          </p:nvSpPr>
          <p:spPr>
            <a:xfrm>
              <a:off x="8878750" y="2034003"/>
              <a:ext cx="1182873" cy="1182873"/>
            </a:xfrm>
            <a:prstGeom prst="donut">
              <a:avLst>
                <a:gd name="adj" fmla="val 6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90" name="Text Placeholder 89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97134" y="3002925"/>
            <a:ext cx="8278289" cy="12352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en-US" sz="2000" b="0" kern="1200" cap="all" spc="-60" baseline="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233351" indent="0">
              <a:buFontTx/>
              <a:buNone/>
              <a:defRPr/>
            </a:lvl2pPr>
            <a:lvl3pPr marL="401619" indent="0">
              <a:buFontTx/>
              <a:buNone/>
              <a:defRPr/>
            </a:lvl3pPr>
            <a:lvl4pPr marL="569884" indent="0">
              <a:buFontTx/>
              <a:buNone/>
              <a:defRPr/>
            </a:lvl4pPr>
            <a:lvl5pPr marL="746088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 dirty="0"/>
              <a:t>Presenter title goes here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797134" y="2561567"/>
            <a:ext cx="8278289" cy="567335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2500" b="0" kern="1200" cap="all" spc="-60" baseline="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797134" y="857723"/>
            <a:ext cx="8278289" cy="1716568"/>
          </a:xfrm>
          <a:ln w="25400"/>
          <a:effectLst/>
        </p:spPr>
        <p:txBody>
          <a:bodyPr tIns="91440" bIns="91440" anchor="b"/>
          <a:lstStyle>
            <a:lvl1pPr algn="l">
              <a:lnSpc>
                <a:spcPts val="4400"/>
              </a:lnSpc>
              <a:spcBef>
                <a:spcPts val="0"/>
              </a:spcBef>
              <a:defRPr lang="en-US" sz="42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</a:p>
        </p:txBody>
      </p:sp>
    </p:spTree>
    <p:extLst>
      <p:ext uri="{BB962C8B-B14F-4D97-AF65-F5344CB8AC3E}">
        <p14:creationId xmlns:p14="http://schemas.microsoft.com/office/powerpoint/2010/main" val="6610168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6000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6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4" y="1019917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139975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XP_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8279" y="7506"/>
            <a:ext cx="8135443" cy="684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45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22770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7A45-D438-4EFB-A28D-71CEA6F7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91659-B9FE-4727-91F0-D300D3EE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2652A-D576-4B39-BDC4-3C685E16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2B12-4E41-4ECA-8044-0D7AE154B41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B1559-55C1-4424-9412-DA2D7DEF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AA68E-A1BE-4FD2-A4C9-7C20757B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3FC8-E6BE-4165-A52E-8D24970A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78C0-5926-473B-8B51-D5A27BFB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F0275-00B1-430B-B9E6-5E8BE2BAF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B3B50-8005-4E0D-A433-D55D5379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2B12-4E41-4ECA-8044-0D7AE154B41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C27C-0C5D-46F5-8224-299EC45B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A5DF2-CD5F-4837-BA23-638AAD60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3FC8-E6BE-4165-A52E-8D24970A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040B-A134-4861-B868-BDA23350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6A581-FA73-4D63-9EFC-CFABF87A1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62FE7-9735-4B6E-ADE8-AE4A0DB04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450F7-1904-4B30-B629-2B57C872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2B12-4E41-4ECA-8044-0D7AE154B41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01575-4E94-484E-8EB1-1EBF1049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ABE91-06AB-4F9C-A85A-791AA223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3FC8-E6BE-4165-A52E-8D24970A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4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40E7-82FE-4298-A7C6-C0B66323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03727-50F8-46DD-AAD2-F0B9EC004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48A46-0C64-4729-8C49-6BA2EE221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B02C5-1519-49BC-8226-F696347A3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B1BE1-E6C2-45E7-82D2-41A9806FD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09DD3-D741-4244-8EE3-A21577D8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2B12-4E41-4ECA-8044-0D7AE154B41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C016A-3B32-4B58-8F0D-B122C539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CDC37-148F-465B-A756-1A07E879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3FC8-E6BE-4165-A52E-8D24970A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F7A4-D339-47DD-9697-395D488B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C567F-0E7D-48C0-8A5B-F728CD06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2B12-4E41-4ECA-8044-0D7AE154B41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CF1E1-F676-4C4B-8644-5399C343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5B785-8A38-466E-8176-A3D76428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3FC8-E6BE-4165-A52E-8D24970A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0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36ADF-EABB-457B-9AAA-4C9155B3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2B12-4E41-4ECA-8044-0D7AE154B41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3F4F5-51AD-4644-B7A0-133E2F3C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A21FA-093A-4FA1-9DBF-96097532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3FC8-E6BE-4165-A52E-8D24970A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9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2C8E-2AD3-44A6-9FCF-F44D62F9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89B7-473E-4D42-94C3-F123B308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BD758-FC76-45FE-81B2-6F0E0898D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7B81C-E408-4CE0-A936-0B293067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2B12-4E41-4ECA-8044-0D7AE154B41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8C851-6F5A-41C7-B48C-469F1222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5B96B-DED8-456F-B95E-7BABB105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3FC8-E6BE-4165-A52E-8D24970A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0843-3714-4400-9BD2-61156255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875D6-9E36-4B77-9404-0C7531CEE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0B2A1-6FF2-4A74-9578-A38235D1F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D4034-F8F9-4D57-B2AC-DB18EDAB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2B12-4E41-4ECA-8044-0D7AE154B41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518BC-CEE2-4313-82A8-7D1CC87E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0BBD0-89A1-417F-9330-52556F13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3FC8-E6BE-4165-A52E-8D24970A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0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D7DC1-C70A-44C0-B4F3-6B26D0D5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6FB93-3E5E-45B1-BA2C-839CAC470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707ED-410D-423E-A4C2-E2A8347DF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2B12-4E41-4ECA-8044-0D7AE154B416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59CBC-9707-435A-8333-402B940BC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0DE87-3ADA-44BF-B17A-07A4F6163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3FC8-E6BE-4165-A52E-8D24970A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7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nxp.com/mcuxpresso/ide" TargetMode="Externa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hyperlink" Target="http://www.nxp.com/mcuxpresso/sd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hyperlink" Target="http://www.nxp.com/mcuxpresso/confi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unity.nxp.com/community/mcuxpresso" TargetMode="External"/><Relationship Id="rId3" Type="http://schemas.openxmlformats.org/officeDocument/2006/relationships/hyperlink" Target="http://www.nxp.com/mcuxpresso" TargetMode="External"/><Relationship Id="rId7" Type="http://schemas.openxmlformats.org/officeDocument/2006/relationships/hyperlink" Target="https://community.nxp.com/docs/DOC-333073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xp.com/mcuxpresso/config" TargetMode="External"/><Relationship Id="rId11" Type="http://schemas.openxmlformats.org/officeDocument/2006/relationships/hyperlink" Target="https://community.nxp.com/community/mcuxpresso/mcuxpresso-config" TargetMode="External"/><Relationship Id="rId5" Type="http://schemas.openxmlformats.org/officeDocument/2006/relationships/hyperlink" Target="http://www.nxp.com/mcuxpresso/ide" TargetMode="External"/><Relationship Id="rId10" Type="http://schemas.openxmlformats.org/officeDocument/2006/relationships/hyperlink" Target="https://community.nxp.com/community/mcuxpresso/mcuxpresso-ide" TargetMode="External"/><Relationship Id="rId4" Type="http://schemas.openxmlformats.org/officeDocument/2006/relationships/hyperlink" Target="http://www.nxp.com/mcuxpresso/sdk" TargetMode="External"/><Relationship Id="rId9" Type="http://schemas.openxmlformats.org/officeDocument/2006/relationships/hyperlink" Target="https://community.nxp.com/community/mcuxpresso/mcuxpresso-sd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7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ARM Cortex M Software Solutions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MCUXpresso Software and Tools</a:t>
            </a:r>
          </a:p>
        </p:txBody>
      </p:sp>
    </p:spTree>
    <p:extLst>
      <p:ext uri="{BB962C8B-B14F-4D97-AF65-F5344CB8AC3E}">
        <p14:creationId xmlns:p14="http://schemas.microsoft.com/office/powerpoint/2010/main" val="29095557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MCUXpresso IDE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MCUXpresso SDK Installation</a:t>
            </a:r>
          </a:p>
          <a:p>
            <a:r>
              <a:rPr lang="en-US" dirty="0"/>
              <a:t>Development Perspective</a:t>
            </a:r>
          </a:p>
          <a:p>
            <a:r>
              <a:rPr lang="en-US" dirty="0"/>
              <a:t>Integrated MCUXpresso Config Tools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58" y="2671634"/>
            <a:ext cx="5610290" cy="3015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68" y="733943"/>
            <a:ext cx="3538197" cy="2335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429" y="280714"/>
            <a:ext cx="939115" cy="9391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968" y="3646705"/>
            <a:ext cx="5397910" cy="2899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45235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MCUXpresso SDK Builder </a:t>
            </a:r>
            <a:r>
              <a:rPr lang="en-US" sz="3100" dirty="0"/>
              <a:t>(http://mcuxpresso.nxp.com)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MCUXpresso Dashboard</a:t>
            </a:r>
          </a:p>
          <a:p>
            <a:r>
              <a:rPr lang="en-US" dirty="0"/>
              <a:t>MCUXpresso SDK Builder</a:t>
            </a:r>
          </a:p>
          <a:p>
            <a:r>
              <a:rPr lang="en-US" dirty="0"/>
              <a:t>Online MCUXpresso Config Tools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24" y="2586147"/>
            <a:ext cx="5884503" cy="3122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677" y="280714"/>
            <a:ext cx="937867" cy="9378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786" y="1548326"/>
            <a:ext cx="4476921" cy="208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887" y="3814784"/>
            <a:ext cx="4476921" cy="2046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3765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MCUXpresso Config Tools</a:t>
            </a:r>
            <a:endParaRPr lang="en-US" i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Pins, Clock, and Peripheral Initialization</a:t>
            </a:r>
          </a:p>
          <a:p>
            <a:r>
              <a:rPr lang="en-US" dirty="0"/>
              <a:t>Code Generation</a:t>
            </a:r>
          </a:p>
          <a:p>
            <a:r>
              <a:rPr lang="en-US" dirty="0"/>
              <a:t>Conflict Resolution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086"/>
          <a:stretch/>
        </p:blipFill>
        <p:spPr>
          <a:xfrm>
            <a:off x="461037" y="2774754"/>
            <a:ext cx="5032958" cy="2567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29" y="737913"/>
            <a:ext cx="3538197" cy="2335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145" y="280714"/>
            <a:ext cx="914399" cy="914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863" y="3829635"/>
            <a:ext cx="5132500" cy="2441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t="4553"/>
          <a:stretch/>
        </p:blipFill>
        <p:spPr>
          <a:xfrm>
            <a:off x="6475506" y="3274707"/>
            <a:ext cx="5083842" cy="2608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15587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Walk-thru / Demo</a:t>
            </a:r>
          </a:p>
        </p:txBody>
      </p:sp>
    </p:spTree>
    <p:extLst>
      <p:ext uri="{BB962C8B-B14F-4D97-AF65-F5344CB8AC3E}">
        <p14:creationId xmlns:p14="http://schemas.microsoft.com/office/powerpoint/2010/main" val="222913426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CFB7A1-48AE-4627-8FA3-6A49F5D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EF7E33-4D02-4156-8A3A-E8AA6859F6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US" dirty="0"/>
              <a:t>Create new MCUXpresso SDK project in MCUXpresso IDE 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US" dirty="0"/>
              <a:t>Launch integrated MCUXpresso Config Tools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err="1"/>
              <a:t>Systick</a:t>
            </a:r>
            <a:r>
              <a:rPr lang="en-US" dirty="0"/>
              <a:t> Timer / Delay to main application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US" dirty="0"/>
              <a:t>Add LED (GPIO) using Pins and Peripheral Tool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US" dirty="0"/>
              <a:t>Add GPIO Toggle to main application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US" dirty="0"/>
              <a:t>Switch LED using Pins Tool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US" dirty="0"/>
              <a:t>Add Pushbutton Switch (GPIO) using Pins and Peripheral Tool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US" dirty="0"/>
              <a:t>Add IRQ routine to main application</a:t>
            </a:r>
          </a:p>
        </p:txBody>
      </p:sp>
    </p:spTree>
    <p:extLst>
      <p:ext uri="{BB962C8B-B14F-4D97-AF65-F5344CB8AC3E}">
        <p14:creationId xmlns:p14="http://schemas.microsoft.com/office/powerpoint/2010/main" val="2139845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DDC3-4AE7-434A-AD7C-43DC323B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Additions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DA3D6-780F-48A2-91EE-26D5D8E9A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4" y="1019917"/>
            <a:ext cx="11663021" cy="5380883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2F549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 </a:t>
            </a:r>
            <a:r>
              <a:rPr lang="en-US" sz="5400" b="1" dirty="0" err="1">
                <a:solidFill>
                  <a:srgbClr val="2F549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SysTick</a:t>
            </a:r>
            <a:r>
              <a:rPr lang="en-US" sz="5400" b="1" dirty="0">
                <a:solidFill>
                  <a:srgbClr val="2F549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Delay Timer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4000" b="1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Variables / Functions:</a:t>
            </a:r>
            <a:endParaRPr lang="en-US" sz="33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 Start Copy Below ******/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uint32_t </a:t>
            </a:r>
            <a:r>
              <a:rPr lang="en-US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DelayTimerTick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SysTick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Interrupt Handler */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SysTick_Handler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DelayTimerTick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0xFFFFFFFF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DelayTimerTick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increment timer */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Delay Function based on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SysTick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*/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Delay_SysTick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uint32_t </a:t>
            </a:r>
            <a:r>
              <a:rPr lang="en-US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SysTicks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DelayTimerTick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reset timer value */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DelayTimerTick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SysTicks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wait for timer */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    End Copy      ******/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Main() Additions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 Start Copy Below ******/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SysTick_Config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120000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Configure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SysTick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timer */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    End Copy      ******/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3765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181D-1921-4A11-9707-79C07CC4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Additions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B6387-2C71-4564-89BA-E66D537DB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2F549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Blinky</a:t>
            </a:r>
            <a:r>
              <a:rPr lang="en-US" sz="2800" b="1" dirty="0">
                <a:solidFill>
                  <a:srgbClr val="2F549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LED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Important Details: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The code below assumes that you created and selected an identifier of “MY_LED” to the desired GPIO within the Pin Tool.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Main() Modifications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 Start Copy Below ******/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Blink LED every 250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SysTicks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1100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Delay_SysTick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1100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GPIO_TogglePinsOutput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BOARD_INITPINS_MY_LED_GPIO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1u</a:t>
            </a: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BOARD_INITPINS_MY_LED_GPIO_PIN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    End Copy      ******/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6474936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3B77-A038-48C7-A6B1-81CC7212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Additions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93757-B49B-4967-AC8B-515EEDCF2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F549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Interrupt Push Button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Important Details: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The code below assumes that you selected the identifier of “SW2” to the desired input GPIO within the Pin Tool, and specified a custom interrupt handler name of “</a:t>
            </a:r>
            <a:r>
              <a:rPr lang="en-US" sz="1800" dirty="0" err="1"/>
              <a:t>push_button_irq</a:t>
            </a:r>
            <a:r>
              <a:rPr lang="en-US" sz="1800" dirty="0"/>
              <a:t>” within the Peripheral Tool.  The variable “</a:t>
            </a:r>
            <a:r>
              <a:rPr lang="en-US" sz="1800" dirty="0" err="1"/>
              <a:t>g_count</a:t>
            </a:r>
            <a:r>
              <a:rPr lang="en-US" sz="1800" dirty="0"/>
              <a:t>” can be viewed using the Live Variable feature of the IDE.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Variables: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 Start Copy Below ******/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uint32_t </a:t>
            </a:r>
            <a:r>
              <a:rPr lang="en-US" sz="1100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g_count</a:t>
            </a: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    End Copy      ******/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 Start Copy Below ******/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Interrupt Handler for GPIO Port C Pins */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push_button_irq</a:t>
            </a: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Clear external interrupt flag. */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GPIO_ClearPinsInterruptFlags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BOARD_INITPINS_SW2_GPIO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1U</a:t>
            </a: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BOARD_INITPINS_SW2_GPIO_PIN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g_count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r>
              <a:rPr lang="en-US" sz="1100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Increment counter */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1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    End Copy      ******/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7091809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5341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H="1">
            <a:off x="4030773" y="2780541"/>
            <a:ext cx="76253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030773" y="4038755"/>
            <a:ext cx="76253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030773" y="5337122"/>
            <a:ext cx="762531" cy="459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>
          <a:xfrm>
            <a:off x="5707702" y="2323231"/>
            <a:ext cx="536669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defTabSz="914377">
              <a:buClr>
                <a:srgbClr val="000000">
                  <a:lumMod val="85000"/>
                  <a:lumOff val="15000"/>
                </a:srgbClr>
              </a:buClr>
              <a:buNone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MCUXpresso IDE</a:t>
            </a:r>
            <a:br>
              <a:rPr lang="en-US" sz="20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en-US" sz="1333" kern="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Edit, compile, debug and optimize in an intuitive and powerful IDE</a:t>
            </a:r>
            <a:endParaRPr lang="en-US" sz="1333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030773" y="2267486"/>
            <a:ext cx="0" cy="306963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 Placeholder 2"/>
          <p:cNvSpPr txBox="1">
            <a:spLocks/>
          </p:cNvSpPr>
          <p:nvPr/>
        </p:nvSpPr>
        <p:spPr>
          <a:xfrm>
            <a:off x="4769835" y="1069860"/>
            <a:ext cx="6881468" cy="95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defTabSz="914377">
              <a:buClr>
                <a:srgbClr val="000000">
                  <a:lumMod val="85000"/>
                  <a:lumOff val="15000"/>
                </a:srgbClr>
              </a:buClr>
              <a:buNone/>
              <a:defRPr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MCUXpresso Software and Tools</a:t>
            </a:r>
          </a:p>
          <a:p>
            <a:pPr marL="0" indent="0" defTabSz="914377">
              <a:buClr>
                <a:srgbClr val="000000">
                  <a:lumMod val="85000"/>
                  <a:lumOff val="15000"/>
                </a:srgbClr>
              </a:buClr>
              <a:buNone/>
              <a:defRPr/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for LPC &amp; Kinetis MCUs and i.MX RT crossover processors</a:t>
            </a: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5707702" y="3581555"/>
            <a:ext cx="536669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33363" indent="-2333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defTabSz="914377">
              <a:buClr>
                <a:srgbClr val="000000">
                  <a:lumMod val="85000"/>
                  <a:lumOff val="15000"/>
                </a:srgbClr>
              </a:buClr>
              <a:buNone/>
              <a:defRPr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MCUXpresso SDK</a:t>
            </a:r>
            <a:br>
              <a:rPr lang="en-US" sz="20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en-US" sz="1333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Runtime software including peripheral drivers, middleware, RTOS, demos and more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5707702" y="4879921"/>
            <a:ext cx="536669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33363" indent="-2333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defTabSz="914377">
              <a:buClr>
                <a:srgbClr val="000000">
                  <a:lumMod val="85000"/>
                  <a:lumOff val="15000"/>
                </a:srgbClr>
              </a:buClr>
              <a:buNone/>
              <a:defRPr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MCUXpresso Config Tools</a:t>
            </a:r>
            <a:br>
              <a:rPr lang="en-US" sz="20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en-US" sz="1333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Online and desktop tool suite for system configuration and optimization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3" y="0"/>
            <a:ext cx="2753212" cy="6858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88" y="2314521"/>
            <a:ext cx="939115" cy="9391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36" y="3566629"/>
            <a:ext cx="937867" cy="9378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305" y="4873742"/>
            <a:ext cx="914399" cy="914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32" y="881188"/>
            <a:ext cx="1379043" cy="137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93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B69643-0CC9-46E7-9DB3-6865224AA5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43"/>
          <a:stretch/>
        </p:blipFill>
        <p:spPr>
          <a:xfrm>
            <a:off x="22947" y="1936685"/>
            <a:ext cx="7294435" cy="3630740"/>
          </a:xfrm>
          <a:prstGeom prst="rect">
            <a:avLst/>
          </a:prstGeom>
        </p:spPr>
      </p:pic>
      <p:pic>
        <p:nvPicPr>
          <p:cNvPr id="50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9" y="934763"/>
            <a:ext cx="914400" cy="914400"/>
          </a:xfrm>
          <a:prstGeom prst="rect">
            <a:avLst/>
          </a:prstGeom>
        </p:spPr>
      </p:pic>
      <p:sp>
        <p:nvSpPr>
          <p:cNvPr id="51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7546975" y="1720850"/>
            <a:ext cx="4645025" cy="4495800"/>
          </a:xfrm>
        </p:spPr>
        <p:txBody>
          <a:bodyPr>
            <a:normAutofit/>
          </a:bodyPr>
          <a:lstStyle/>
          <a:p>
            <a:r>
              <a:rPr lang="en-US" sz="1800" dirty="0"/>
              <a:t>Feature-rich, unlimited code size, optimized for ease-of-use, based on industry standard Eclipse framework for NXP’s Kinetis and LPC MCUs and i.MX RT crossover processors</a:t>
            </a:r>
          </a:p>
          <a:p>
            <a:r>
              <a:rPr lang="en-US" sz="1800" dirty="0"/>
              <a:t>Application development with Eclipse and GCC-based IDE for advanced editing, compiling and debugging</a:t>
            </a:r>
          </a:p>
          <a:p>
            <a:r>
              <a:rPr lang="en-US" sz="1800" dirty="0"/>
              <a:t>Supports custom development boards, Freedom, Tower and LPCXpresso boards with debug probes from NXP, P&amp;E and Segger</a:t>
            </a:r>
          </a:p>
          <a:p>
            <a:r>
              <a:rPr lang="en-US" sz="1800" dirty="0"/>
              <a:t>Free: Full Featured, unlimited Code Size, no special activation needed, community based support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580830" y="975984"/>
            <a:ext cx="5038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Free Eclipse and GCC-based IDE for C/C++ development on Kinetis and LPC MCUs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909172" y="97058"/>
            <a:ext cx="4053373" cy="370071"/>
            <a:chOff x="7909172" y="97058"/>
            <a:chExt cx="4053373" cy="370070"/>
          </a:xfrm>
        </p:grpSpPr>
        <p:grpSp>
          <p:nvGrpSpPr>
            <p:cNvPr id="14" name="Group 34"/>
            <p:cNvGrpSpPr/>
            <p:nvPr/>
          </p:nvGrpSpPr>
          <p:grpSpPr>
            <a:xfrm>
              <a:off x="11609824" y="97058"/>
              <a:ext cx="352721" cy="335870"/>
              <a:chOff x="12049125" y="4222750"/>
              <a:chExt cx="609600" cy="609600"/>
            </a:xfrm>
          </p:grpSpPr>
          <p:sp>
            <p:nvSpPr>
              <p:cNvPr id="24" name="Oval 68"/>
              <p:cNvSpPr>
                <a:spLocks noChangeArrowheads="1"/>
              </p:cNvSpPr>
              <p:nvPr/>
            </p:nvSpPr>
            <p:spPr bwMode="auto">
              <a:xfrm>
                <a:off x="12049125" y="4222750"/>
                <a:ext cx="609600" cy="60960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 tIns="0" bIns="0" rtlCol="0" anchor="ctr" anchorCtr="0">
                <a:noAutofit/>
              </a:bodyPr>
              <a:lstStyle/>
              <a:p>
                <a:pPr algn="ctr" defTabSz="914377">
                  <a:lnSpc>
                    <a:spcPct val="67000"/>
                  </a:lnSpc>
                  <a:defRPr/>
                </a:pPr>
                <a:endParaRPr lang="en-US" kern="0">
                  <a:solidFill>
                    <a:prstClr val="white"/>
                  </a:solidFill>
                  <a:latin typeface="Helvetica Light"/>
                  <a:cs typeface="Helvetica Light"/>
                </a:endParaRPr>
              </a:p>
            </p:txBody>
          </p:sp>
          <p:sp>
            <p:nvSpPr>
              <p:cNvPr id="25" name="Freeform 95"/>
              <p:cNvSpPr>
                <a:spLocks noEditPoints="1"/>
              </p:cNvSpPr>
              <p:nvPr/>
            </p:nvSpPr>
            <p:spPr bwMode="auto">
              <a:xfrm>
                <a:off x="12165013" y="4341813"/>
                <a:ext cx="382588" cy="376238"/>
              </a:xfrm>
              <a:custGeom>
                <a:avLst/>
                <a:gdLst>
                  <a:gd name="T0" fmla="*/ 140 w 145"/>
                  <a:gd name="T1" fmla="*/ 120 h 143"/>
                  <a:gd name="T2" fmla="*/ 101 w 145"/>
                  <a:gd name="T3" fmla="*/ 80 h 143"/>
                  <a:gd name="T4" fmla="*/ 82 w 145"/>
                  <a:gd name="T5" fmla="*/ 99 h 143"/>
                  <a:gd name="T6" fmla="*/ 121 w 145"/>
                  <a:gd name="T7" fmla="*/ 138 h 143"/>
                  <a:gd name="T8" fmla="*/ 137 w 145"/>
                  <a:gd name="T9" fmla="*/ 138 h 143"/>
                  <a:gd name="T10" fmla="*/ 140 w 145"/>
                  <a:gd name="T11" fmla="*/ 135 h 143"/>
                  <a:gd name="T12" fmla="*/ 140 w 145"/>
                  <a:gd name="T13" fmla="*/ 120 h 143"/>
                  <a:gd name="T14" fmla="*/ 99 w 145"/>
                  <a:gd name="T15" fmla="*/ 49 h 143"/>
                  <a:gd name="T16" fmla="*/ 50 w 145"/>
                  <a:gd name="T17" fmla="*/ 0 h 143"/>
                  <a:gd name="T18" fmla="*/ 0 w 145"/>
                  <a:gd name="T19" fmla="*/ 49 h 143"/>
                  <a:gd name="T20" fmla="*/ 50 w 145"/>
                  <a:gd name="T21" fmla="*/ 99 h 143"/>
                  <a:gd name="T22" fmla="*/ 99 w 145"/>
                  <a:gd name="T23" fmla="*/ 49 h 143"/>
                  <a:gd name="T24" fmla="*/ 50 w 145"/>
                  <a:gd name="T25" fmla="*/ 88 h 143"/>
                  <a:gd name="T26" fmla="*/ 11 w 145"/>
                  <a:gd name="T27" fmla="*/ 49 h 143"/>
                  <a:gd name="T28" fmla="*/ 50 w 145"/>
                  <a:gd name="T29" fmla="*/ 11 h 143"/>
                  <a:gd name="T30" fmla="*/ 88 w 145"/>
                  <a:gd name="T31" fmla="*/ 49 h 143"/>
                  <a:gd name="T32" fmla="*/ 50 w 145"/>
                  <a:gd name="T33" fmla="*/ 88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5" h="143">
                    <a:moveTo>
                      <a:pt x="140" y="120"/>
                    </a:moveTo>
                    <a:cubicBezTo>
                      <a:pt x="101" y="80"/>
                      <a:pt x="101" y="80"/>
                      <a:pt x="101" y="80"/>
                    </a:cubicBezTo>
                    <a:cubicBezTo>
                      <a:pt x="96" y="88"/>
                      <a:pt x="90" y="94"/>
                      <a:pt x="82" y="99"/>
                    </a:cubicBezTo>
                    <a:cubicBezTo>
                      <a:pt x="121" y="138"/>
                      <a:pt x="121" y="138"/>
                      <a:pt x="121" y="138"/>
                    </a:cubicBezTo>
                    <a:cubicBezTo>
                      <a:pt x="126" y="143"/>
                      <a:pt x="133" y="143"/>
                      <a:pt x="137" y="138"/>
                    </a:cubicBezTo>
                    <a:cubicBezTo>
                      <a:pt x="140" y="135"/>
                      <a:pt x="140" y="135"/>
                      <a:pt x="140" y="135"/>
                    </a:cubicBezTo>
                    <a:cubicBezTo>
                      <a:pt x="145" y="131"/>
                      <a:pt x="145" y="124"/>
                      <a:pt x="140" y="120"/>
                    </a:cubicBezTo>
                    <a:close/>
                    <a:moveTo>
                      <a:pt x="99" y="49"/>
                    </a:moveTo>
                    <a:cubicBezTo>
                      <a:pt x="99" y="22"/>
                      <a:pt x="77" y="0"/>
                      <a:pt x="50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77"/>
                      <a:pt x="22" y="99"/>
                      <a:pt x="50" y="99"/>
                    </a:cubicBezTo>
                    <a:cubicBezTo>
                      <a:pt x="77" y="99"/>
                      <a:pt x="99" y="77"/>
                      <a:pt x="99" y="49"/>
                    </a:cubicBezTo>
                    <a:close/>
                    <a:moveTo>
                      <a:pt x="50" y="88"/>
                    </a:moveTo>
                    <a:cubicBezTo>
                      <a:pt x="28" y="88"/>
                      <a:pt x="11" y="71"/>
                      <a:pt x="11" y="49"/>
                    </a:cubicBezTo>
                    <a:cubicBezTo>
                      <a:pt x="11" y="28"/>
                      <a:pt x="28" y="11"/>
                      <a:pt x="50" y="11"/>
                    </a:cubicBezTo>
                    <a:cubicBezTo>
                      <a:pt x="71" y="11"/>
                      <a:pt x="88" y="28"/>
                      <a:pt x="88" y="49"/>
                    </a:cubicBezTo>
                    <a:cubicBezTo>
                      <a:pt x="88" y="71"/>
                      <a:pt x="71" y="88"/>
                      <a:pt x="50" y="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1" rIns="68580" bIns="3429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377"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7909172" y="108578"/>
              <a:ext cx="3700652" cy="35855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pPr algn="ctr" defTabSz="914377"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Arial" charset="0"/>
                </a:rPr>
                <a:t>Learn more at: </a:t>
              </a:r>
              <a:r>
                <a:rPr lang="en-US" sz="1400" kern="0" dirty="0">
                  <a:solidFill>
                    <a:srgbClr val="3889C9"/>
                  </a:solidFill>
                  <a:latin typeface="Arial" charset="0"/>
                  <a:hlinkClick r:id="rId5"/>
                </a:rPr>
                <a:t>www.nxp.com/mcuxpresso/ide</a:t>
              </a:r>
              <a:r>
                <a:rPr lang="en-US" sz="1400" kern="0" dirty="0">
                  <a:solidFill>
                    <a:srgbClr val="3889C9"/>
                  </a:solidFill>
                  <a:latin typeface="Arial" charset="0"/>
                </a:rPr>
                <a:t>   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195559" y="1314537"/>
            <a:ext cx="2908300" cy="406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defTabSz="914377">
              <a:defRPr/>
            </a:pPr>
            <a:r>
              <a:rPr lang="en-US" sz="2000" b="1" kern="0" dirty="0">
                <a:solidFill>
                  <a:srgbClr val="7DB2DB"/>
                </a:solidFill>
                <a:latin typeface="Arial" charset="0"/>
              </a:rPr>
              <a:t>Product Features</a:t>
            </a:r>
          </a:p>
          <a:p>
            <a:pPr defTabSz="914377">
              <a:defRPr/>
            </a:pPr>
            <a:endParaRPr lang="en-US" sz="2000" kern="0" dirty="0" err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D6A5D311-BE3A-4785-A2D9-4755D79B4A94}"/>
              </a:ext>
            </a:extLst>
          </p:cNvPr>
          <p:cNvSpPr txBox="1">
            <a:spLocks/>
          </p:cNvSpPr>
          <p:nvPr/>
        </p:nvSpPr>
        <p:spPr>
          <a:xfrm>
            <a:off x="299524" y="280716"/>
            <a:ext cx="11663021" cy="65404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MCUXpresso IDE</a:t>
            </a:r>
          </a:p>
        </p:txBody>
      </p:sp>
    </p:spTree>
    <p:extLst>
      <p:ext uri="{BB962C8B-B14F-4D97-AF65-F5344CB8AC3E}">
        <p14:creationId xmlns:p14="http://schemas.microsoft.com/office/powerpoint/2010/main" val="13060007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A1E0E6-8810-43AA-8D84-B3EFB3D3397C}"/>
              </a:ext>
            </a:extLst>
          </p:cNvPr>
          <p:cNvSpPr/>
          <p:nvPr/>
        </p:nvSpPr>
        <p:spPr>
          <a:xfrm>
            <a:off x="209726" y="2006600"/>
            <a:ext cx="4546833" cy="3719405"/>
          </a:xfrm>
          <a:prstGeom prst="rect">
            <a:avLst/>
          </a:prstGeom>
          <a:solidFill>
            <a:srgbClr val="63A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en-US">
              <a:ln w="3175"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580831" y="975984"/>
            <a:ext cx="3239788" cy="749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89000"/>
              </a:lnSpc>
              <a:defRPr/>
            </a:pPr>
            <a:r>
              <a:rPr lang="en-US" sz="1600" kern="0" dirty="0">
                <a:solidFill>
                  <a:prstClr val="black"/>
                </a:solidFill>
                <a:latin typeface="Arial" charset="0"/>
              </a:rPr>
              <a:t>The software framework and reference for </a:t>
            </a:r>
            <a:r>
              <a:rPr lang="en-US" sz="1600" kern="0" dirty="0" err="1">
                <a:solidFill>
                  <a:prstClr val="black"/>
                </a:solidFill>
                <a:latin typeface="Arial" charset="0"/>
              </a:rPr>
              <a:t>Kinetis</a:t>
            </a:r>
            <a:r>
              <a:rPr lang="en-US" sz="1600" kern="0" dirty="0">
                <a:solidFill>
                  <a:prstClr val="black"/>
                </a:solidFill>
                <a:latin typeface="Arial" charset="0"/>
              </a:rPr>
              <a:t> &amp; LPC MCU application development</a:t>
            </a:r>
          </a:p>
        </p:txBody>
      </p:sp>
      <p:pic>
        <p:nvPicPr>
          <p:cNvPr id="17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0" y="934763"/>
            <a:ext cx="914400" cy="9144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016739" y="5726006"/>
            <a:ext cx="4742759" cy="962673"/>
            <a:chOff x="376589" y="5323602"/>
            <a:chExt cx="4742758" cy="962673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589" y="5537171"/>
              <a:ext cx="1247423" cy="496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 descr="usb_transparen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556" y="5558711"/>
              <a:ext cx="1199775" cy="403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0" name="Picture 2" descr="[OSI logo 300x400 for use on dark background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97342" y="5323602"/>
              <a:ext cx="722005" cy="962673"/>
            </a:xfrm>
            <a:prstGeom prst="rect">
              <a:avLst/>
            </a:prstGeom>
            <a:noFill/>
          </p:spPr>
        </p:pic>
      </p:grpSp>
      <p:sp>
        <p:nvSpPr>
          <p:cNvPr id="21" name="Text Placeholder 5"/>
          <p:cNvSpPr txBox="1">
            <a:spLocks/>
          </p:cNvSpPr>
          <p:nvPr/>
        </p:nvSpPr>
        <p:spPr>
          <a:xfrm>
            <a:off x="5112084" y="1435549"/>
            <a:ext cx="3437013" cy="44693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33363" indent="-2333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000">
                <a:solidFill>
                  <a:srgbClr val="000000"/>
                </a:solidFill>
                <a:latin typeface="+mn-lt"/>
              </a:defRPr>
            </a:lvl2pPr>
            <a:lvl3pPr marL="569913" indent="-168275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</a:defRPr>
            </a:lvl3pPr>
            <a:lvl4pPr marL="746125" indent="-17621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+mn-lt"/>
              </a:defRPr>
            </a:lvl4pPr>
            <a:lvl5pPr marL="969963" indent="-223838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400">
                <a:solidFill>
                  <a:srgbClr val="000000"/>
                </a:solidFill>
                <a:latin typeface="+mn-lt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defTabSz="914377">
              <a:buClr>
                <a:srgbClr val="000000">
                  <a:lumMod val="85000"/>
                  <a:lumOff val="15000"/>
                </a:srgbClr>
              </a:buClr>
              <a:buNone/>
              <a:defRPr/>
            </a:pPr>
            <a:r>
              <a:rPr lang="en-US" sz="1600" kern="0" dirty="0">
                <a:solidFill>
                  <a:prstClr val="black"/>
                </a:solidFill>
                <a:latin typeface="Arial"/>
              </a:rPr>
              <a:t>Architecture:</a:t>
            </a:r>
          </a:p>
          <a:p>
            <a:pPr marL="285744" indent="-285744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sz="1400" kern="0" dirty="0">
                <a:solidFill>
                  <a:prstClr val="black"/>
                </a:solidFill>
                <a:latin typeface="Arial"/>
              </a:rPr>
              <a:t>CMSIS-CORE compatible</a:t>
            </a:r>
          </a:p>
          <a:p>
            <a:pPr marL="285744" indent="-285744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sz="1400" kern="0" dirty="0">
                <a:solidFill>
                  <a:prstClr val="black"/>
                </a:solidFill>
                <a:latin typeface="Arial"/>
              </a:rPr>
              <a:t>Single driver for each peripheral</a:t>
            </a:r>
          </a:p>
          <a:p>
            <a:pPr marL="285744" indent="-285744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sz="1400" kern="0" dirty="0">
                <a:solidFill>
                  <a:prstClr val="black"/>
                </a:solidFill>
                <a:latin typeface="Arial"/>
              </a:rPr>
              <a:t>Transactional APIs w/ optional DMA support for communication peripherals</a:t>
            </a:r>
          </a:p>
          <a:p>
            <a:pPr marL="168270" lvl="1" indent="0" defTabSz="91437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800" kern="0" dirty="0">
              <a:solidFill>
                <a:prstClr val="black"/>
              </a:solidFill>
              <a:latin typeface="Arial"/>
            </a:endParaRPr>
          </a:p>
          <a:p>
            <a:pPr marL="168270" lvl="1" indent="0" defTabSz="91437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800" kern="0" dirty="0">
              <a:solidFill>
                <a:prstClr val="black"/>
              </a:solidFill>
              <a:latin typeface="Arial"/>
            </a:endParaRPr>
          </a:p>
          <a:p>
            <a:pPr marL="0" indent="0" defTabSz="914377">
              <a:spcBef>
                <a:spcPts val="0"/>
              </a:spcBef>
              <a:spcAft>
                <a:spcPts val="0"/>
              </a:spcAft>
              <a:buClr>
                <a:srgbClr val="000000">
                  <a:lumMod val="85000"/>
                  <a:lumOff val="15000"/>
                </a:srgbClr>
              </a:buClr>
              <a:buNone/>
              <a:defRPr/>
            </a:pPr>
            <a:r>
              <a:rPr lang="en-US" sz="1600" kern="0" dirty="0">
                <a:solidFill>
                  <a:prstClr val="black"/>
                </a:solidFill>
                <a:latin typeface="Arial"/>
              </a:rPr>
              <a:t>Integrated RTOS:</a:t>
            </a:r>
          </a:p>
          <a:p>
            <a:pPr marL="285744" indent="-285744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sz="1400" kern="0" dirty="0" err="1">
                <a:solidFill>
                  <a:prstClr val="black"/>
                </a:solidFill>
                <a:latin typeface="Arial"/>
              </a:rPr>
              <a:t>FreeRTOS</a:t>
            </a:r>
            <a:r>
              <a:rPr lang="en-US" sz="1400" kern="0" dirty="0">
                <a:solidFill>
                  <a:prstClr val="black"/>
                </a:solidFill>
                <a:latin typeface="Arial"/>
              </a:rPr>
              <a:t> v9, Amazon </a:t>
            </a:r>
            <a:r>
              <a:rPr lang="en-US" sz="1400" kern="0" dirty="0" err="1">
                <a:solidFill>
                  <a:prstClr val="black"/>
                </a:solidFill>
                <a:latin typeface="Arial"/>
              </a:rPr>
              <a:t>FreeRTOS</a:t>
            </a:r>
            <a:endParaRPr lang="en-US" sz="1400" kern="0" dirty="0">
              <a:solidFill>
                <a:prstClr val="black"/>
              </a:solidFill>
              <a:latin typeface="Arial"/>
            </a:endParaRPr>
          </a:p>
          <a:p>
            <a:pPr marL="285744" indent="-285744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sz="1400" kern="0" dirty="0">
                <a:solidFill>
                  <a:prstClr val="black"/>
                </a:solidFill>
                <a:latin typeface="Arial"/>
              </a:rPr>
              <a:t>RTOS-native driver wrappers</a:t>
            </a:r>
          </a:p>
          <a:p>
            <a:pPr marL="168270" lvl="1" indent="0" defTabSz="91437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800" kern="0" dirty="0">
              <a:solidFill>
                <a:prstClr val="black"/>
              </a:solidFill>
              <a:latin typeface="Arial"/>
            </a:endParaRPr>
          </a:p>
          <a:p>
            <a:pPr marL="168270" lvl="1" indent="0" defTabSz="91437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800" kern="0" dirty="0">
              <a:solidFill>
                <a:prstClr val="black"/>
              </a:solidFill>
              <a:latin typeface="Arial"/>
            </a:endParaRPr>
          </a:p>
          <a:p>
            <a:pPr marL="0" indent="0" defTabSz="914377">
              <a:spcBef>
                <a:spcPts val="0"/>
              </a:spcBef>
              <a:spcAft>
                <a:spcPts val="0"/>
              </a:spcAft>
              <a:buClr>
                <a:srgbClr val="000000">
                  <a:lumMod val="85000"/>
                  <a:lumOff val="15000"/>
                </a:srgbClr>
              </a:buClr>
              <a:buNone/>
              <a:defRPr/>
            </a:pPr>
            <a:r>
              <a:rPr lang="en-US" sz="1600" kern="0" dirty="0">
                <a:solidFill>
                  <a:prstClr val="black"/>
                </a:solidFill>
                <a:latin typeface="Arial"/>
              </a:rPr>
              <a:t>Integrated Stacks and Middleware</a:t>
            </a:r>
          </a:p>
          <a:p>
            <a:pPr marL="285744" indent="-285744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sz="1400" kern="0" dirty="0">
                <a:solidFill>
                  <a:prstClr val="black"/>
                </a:solidFill>
                <a:latin typeface="Arial"/>
              </a:rPr>
              <a:t>USB Host, Device and OTG</a:t>
            </a:r>
          </a:p>
          <a:p>
            <a:pPr marL="285744" indent="-285744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sz="1400" kern="0" dirty="0" err="1">
                <a:solidFill>
                  <a:prstClr val="black"/>
                </a:solidFill>
                <a:latin typeface="Arial"/>
              </a:rPr>
              <a:t>lwIP</a:t>
            </a:r>
            <a:r>
              <a:rPr lang="en-US" sz="1400" kern="0" dirty="0">
                <a:solidFill>
                  <a:prstClr val="black"/>
                </a:solidFill>
                <a:latin typeface="Arial"/>
              </a:rPr>
              <a:t>, </a:t>
            </a:r>
            <a:r>
              <a:rPr lang="en-US" sz="1400" kern="0" dirty="0" err="1">
                <a:solidFill>
                  <a:prstClr val="black"/>
                </a:solidFill>
                <a:latin typeface="Arial"/>
              </a:rPr>
              <a:t>FatFS</a:t>
            </a:r>
            <a:endParaRPr lang="en-US" sz="1400" kern="0" dirty="0">
              <a:solidFill>
                <a:prstClr val="black"/>
              </a:solidFill>
              <a:latin typeface="Arial"/>
            </a:endParaRPr>
          </a:p>
          <a:p>
            <a:pPr marL="285744" indent="-285744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sz="1400" kern="0" dirty="0">
                <a:solidFill>
                  <a:prstClr val="black"/>
                </a:solidFill>
                <a:latin typeface="Arial"/>
              </a:rPr>
              <a:t>Crypto acceleration plus </a:t>
            </a:r>
            <a:r>
              <a:rPr lang="en-US" sz="1400" kern="0" dirty="0" err="1">
                <a:solidFill>
                  <a:prstClr val="black"/>
                </a:solidFill>
                <a:latin typeface="Arial"/>
              </a:rPr>
              <a:t>wolfSSL</a:t>
            </a:r>
            <a:r>
              <a:rPr lang="en-US" sz="1400" kern="0" dirty="0">
                <a:solidFill>
                  <a:prstClr val="black"/>
                </a:solidFill>
                <a:latin typeface="Arial"/>
              </a:rPr>
              <a:t> &amp; </a:t>
            </a:r>
            <a:r>
              <a:rPr lang="en-US" sz="1400" kern="0" dirty="0" err="1">
                <a:solidFill>
                  <a:prstClr val="black"/>
                </a:solidFill>
                <a:latin typeface="Arial"/>
              </a:rPr>
              <a:t>mbedTLS</a:t>
            </a:r>
            <a:endParaRPr lang="en-US" sz="1400" kern="0" dirty="0">
              <a:solidFill>
                <a:prstClr val="black"/>
              </a:solidFill>
              <a:latin typeface="Arial"/>
            </a:endParaRPr>
          </a:p>
          <a:p>
            <a:pPr marL="285744" indent="-285744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sz="1400" kern="0" dirty="0">
                <a:solidFill>
                  <a:prstClr val="black"/>
                </a:solidFill>
                <a:latin typeface="Arial"/>
              </a:rPr>
              <a:t>SD and </a:t>
            </a:r>
            <a:r>
              <a:rPr lang="en-US" sz="1400" kern="0" dirty="0" err="1">
                <a:solidFill>
                  <a:prstClr val="black"/>
                </a:solidFill>
                <a:latin typeface="Arial"/>
              </a:rPr>
              <a:t>eMMC</a:t>
            </a:r>
            <a:r>
              <a:rPr lang="en-US" sz="1400" kern="0" dirty="0">
                <a:solidFill>
                  <a:prstClr val="black"/>
                </a:solidFill>
                <a:latin typeface="Arial"/>
              </a:rPr>
              <a:t> card support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8549098" y="1435550"/>
            <a:ext cx="3544575" cy="44693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33363" indent="-2333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000">
                <a:solidFill>
                  <a:srgbClr val="000000"/>
                </a:solidFill>
                <a:latin typeface="+mn-lt"/>
              </a:defRPr>
            </a:lvl2pPr>
            <a:lvl3pPr marL="569913" indent="-168275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</a:defRPr>
            </a:lvl3pPr>
            <a:lvl4pPr marL="746125" indent="-17621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+mn-lt"/>
              </a:defRPr>
            </a:lvl4pPr>
            <a:lvl5pPr marL="969963" indent="-223838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400">
                <a:solidFill>
                  <a:srgbClr val="000000"/>
                </a:solidFill>
                <a:latin typeface="+mn-lt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600" kern="0" dirty="0">
                <a:solidFill>
                  <a:prstClr val="black"/>
                </a:solidFill>
                <a:latin typeface="Arial"/>
              </a:rPr>
              <a:t>Reference Software:</a:t>
            </a:r>
          </a:p>
          <a:p>
            <a:pPr marL="285744" indent="-285744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sz="1400" kern="0" dirty="0">
                <a:solidFill>
                  <a:prstClr val="black"/>
                </a:solidFill>
                <a:latin typeface="Arial"/>
              </a:rPr>
              <a:t>Peripheral driver usage examples</a:t>
            </a:r>
          </a:p>
          <a:p>
            <a:pPr marL="285744" indent="-285744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sz="1400" kern="0" dirty="0">
                <a:solidFill>
                  <a:prstClr val="black"/>
                </a:solidFill>
                <a:latin typeface="Arial"/>
              </a:rPr>
              <a:t>Application demos</a:t>
            </a:r>
          </a:p>
          <a:p>
            <a:pPr marL="285744" indent="-285744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sz="1400" kern="0" dirty="0" err="1">
                <a:solidFill>
                  <a:prstClr val="black"/>
                </a:solidFill>
                <a:latin typeface="Arial"/>
              </a:rPr>
              <a:t>FreeRTOS</a:t>
            </a:r>
            <a:r>
              <a:rPr lang="en-US" sz="1400" kern="0" dirty="0">
                <a:solidFill>
                  <a:prstClr val="black"/>
                </a:solidFill>
                <a:latin typeface="Arial"/>
              </a:rPr>
              <a:t> usage demos</a:t>
            </a:r>
          </a:p>
          <a:p>
            <a:pPr marL="0" indent="0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800" kern="0" dirty="0">
              <a:solidFill>
                <a:prstClr val="black"/>
              </a:solidFill>
              <a:latin typeface="Arial"/>
            </a:endParaRPr>
          </a:p>
          <a:p>
            <a:pPr marL="0" indent="0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600" kern="0" dirty="0">
                <a:solidFill>
                  <a:prstClr val="black"/>
                </a:solidFill>
                <a:latin typeface="Arial"/>
              </a:rPr>
              <a:t>License:</a:t>
            </a:r>
          </a:p>
          <a:p>
            <a:pPr marL="285744" indent="-285744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sz="1400" kern="0" dirty="0">
                <a:solidFill>
                  <a:prstClr val="black"/>
                </a:solidFill>
                <a:latin typeface="Arial"/>
              </a:rPr>
              <a:t>Clear BSD 3-clause for startup, drivers, USB stack</a:t>
            </a:r>
          </a:p>
          <a:p>
            <a:pPr marL="233357" indent="-233357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800" kern="0" dirty="0">
              <a:solidFill>
                <a:prstClr val="black"/>
              </a:solidFill>
              <a:latin typeface="Arial"/>
            </a:endParaRPr>
          </a:p>
          <a:p>
            <a:pPr marL="0" indent="0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600" kern="0" dirty="0">
                <a:solidFill>
                  <a:prstClr val="black"/>
                </a:solidFill>
                <a:latin typeface="Arial"/>
              </a:rPr>
              <a:t>Toolchains:</a:t>
            </a:r>
          </a:p>
          <a:p>
            <a:pPr marL="285744" indent="-285744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sz="1400" kern="0" dirty="0">
                <a:solidFill>
                  <a:prstClr val="black"/>
                </a:solidFill>
                <a:latin typeface="Arial"/>
              </a:rPr>
              <a:t>MCUXpresso IDE</a:t>
            </a:r>
          </a:p>
          <a:p>
            <a:pPr marL="285744" indent="-285744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sz="1400" kern="0" dirty="0">
                <a:solidFill>
                  <a:prstClr val="black"/>
                </a:solidFill>
                <a:latin typeface="Arial"/>
              </a:rPr>
              <a:t>IAR®, ARM® </a:t>
            </a:r>
            <a:r>
              <a:rPr lang="en-US" sz="1400" kern="0" dirty="0" err="1">
                <a:solidFill>
                  <a:prstClr val="black"/>
                </a:solidFill>
                <a:latin typeface="Arial"/>
              </a:rPr>
              <a:t>Keil</a:t>
            </a:r>
            <a:r>
              <a:rPr lang="en-US" sz="1400" kern="0" dirty="0">
                <a:solidFill>
                  <a:prstClr val="black"/>
                </a:solidFill>
                <a:latin typeface="Arial"/>
              </a:rPr>
              <a:t>®, GCC w/ </a:t>
            </a:r>
            <a:r>
              <a:rPr lang="en-US" sz="1400" kern="0" dirty="0" err="1">
                <a:solidFill>
                  <a:prstClr val="black"/>
                </a:solidFill>
                <a:latin typeface="Arial"/>
              </a:rPr>
              <a:t>Cmake</a:t>
            </a:r>
            <a:endParaRPr lang="en-US" sz="1400" kern="0" dirty="0">
              <a:solidFill>
                <a:prstClr val="black"/>
              </a:solidFill>
              <a:latin typeface="Arial"/>
            </a:endParaRPr>
          </a:p>
          <a:p>
            <a:pPr marL="233357" indent="-233357" defTabSz="914377" fontAlgn="auto">
              <a:spcBef>
                <a:spcPts val="0"/>
              </a:spcBef>
              <a:spcAft>
                <a:spcPts val="0"/>
              </a:spcAft>
              <a:buClr>
                <a:srgbClr val="000000">
                  <a:lumMod val="85000"/>
                  <a:lumOff val="15000"/>
                </a:srgbClr>
              </a:buClr>
              <a:defRPr/>
            </a:pPr>
            <a:endParaRPr lang="en-US" sz="800" kern="0" dirty="0">
              <a:solidFill>
                <a:prstClr val="black"/>
              </a:solidFill>
              <a:latin typeface="Arial"/>
            </a:endParaRPr>
          </a:p>
          <a:p>
            <a:pPr marL="233357" indent="-233357" defTabSz="914377" fontAlgn="auto">
              <a:spcBef>
                <a:spcPts val="0"/>
              </a:spcBef>
              <a:spcAft>
                <a:spcPts val="0"/>
              </a:spcAft>
              <a:buClr>
                <a:srgbClr val="000000">
                  <a:lumMod val="85000"/>
                  <a:lumOff val="15000"/>
                </a:srgbClr>
              </a:buClr>
              <a:defRPr/>
            </a:pPr>
            <a:endParaRPr lang="en-US" sz="800" kern="0" dirty="0">
              <a:solidFill>
                <a:prstClr val="black"/>
              </a:solidFill>
              <a:latin typeface="Arial"/>
            </a:endParaRPr>
          </a:p>
          <a:p>
            <a:pPr marL="0" indent="0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600" kern="0" dirty="0">
                <a:solidFill>
                  <a:prstClr val="black"/>
                </a:solidFill>
                <a:latin typeface="Arial"/>
              </a:rPr>
              <a:t>Quality</a:t>
            </a:r>
          </a:p>
          <a:p>
            <a:pPr marL="285744" indent="-285744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sz="1400" kern="0" dirty="0">
                <a:solidFill>
                  <a:prstClr val="black"/>
                </a:solidFill>
                <a:latin typeface="Arial"/>
              </a:rPr>
              <a:t>Production-grade software</a:t>
            </a:r>
          </a:p>
          <a:p>
            <a:pPr marL="285744" indent="-285744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sz="1400" kern="0" dirty="0">
                <a:solidFill>
                  <a:prstClr val="black"/>
                </a:solidFill>
                <a:latin typeface="Arial"/>
              </a:rPr>
              <a:t>MISRA 2004 compliance</a:t>
            </a:r>
          </a:p>
          <a:p>
            <a:pPr marL="285744" indent="-285744" defTabSz="914377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sz="1400" kern="0" dirty="0">
                <a:solidFill>
                  <a:prstClr val="black"/>
                </a:solidFill>
                <a:latin typeface="Arial"/>
              </a:rPr>
              <a:t>Checked with </a:t>
            </a:r>
            <a:r>
              <a:rPr lang="en-US" sz="1400" kern="0" dirty="0" err="1">
                <a:solidFill>
                  <a:prstClr val="black"/>
                </a:solidFill>
                <a:latin typeface="Arial"/>
              </a:rPr>
              <a:t>Coverity</a:t>
            </a:r>
            <a:r>
              <a:rPr lang="en-US" sz="1400" kern="0" dirty="0">
                <a:solidFill>
                  <a:prstClr val="black"/>
                </a:solidFill>
                <a:latin typeface="Arial"/>
              </a:rPr>
              <a:t>® static analysis tools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909172" y="97058"/>
            <a:ext cx="4053373" cy="370071"/>
            <a:chOff x="7909172" y="97058"/>
            <a:chExt cx="4053373" cy="370070"/>
          </a:xfrm>
        </p:grpSpPr>
        <p:grpSp>
          <p:nvGrpSpPr>
            <p:cNvPr id="14" name="Group 34"/>
            <p:cNvGrpSpPr/>
            <p:nvPr/>
          </p:nvGrpSpPr>
          <p:grpSpPr>
            <a:xfrm>
              <a:off x="11609824" y="97058"/>
              <a:ext cx="352721" cy="335870"/>
              <a:chOff x="12049125" y="4222750"/>
              <a:chExt cx="609600" cy="609600"/>
            </a:xfrm>
          </p:grpSpPr>
          <p:sp>
            <p:nvSpPr>
              <p:cNvPr id="24" name="Oval 68"/>
              <p:cNvSpPr>
                <a:spLocks noChangeArrowheads="1"/>
              </p:cNvSpPr>
              <p:nvPr/>
            </p:nvSpPr>
            <p:spPr bwMode="auto">
              <a:xfrm>
                <a:off x="12049125" y="4222750"/>
                <a:ext cx="609600" cy="60960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 tIns="0" bIns="0" rtlCol="0" anchor="ctr" anchorCtr="0">
                <a:noAutofit/>
              </a:bodyPr>
              <a:lstStyle/>
              <a:p>
                <a:pPr algn="ctr" defTabSz="914377">
                  <a:lnSpc>
                    <a:spcPct val="67000"/>
                  </a:lnSpc>
                  <a:defRPr/>
                </a:pPr>
                <a:endParaRPr lang="en-US" kern="0">
                  <a:solidFill>
                    <a:prstClr val="white"/>
                  </a:solidFill>
                  <a:latin typeface="Helvetica Light"/>
                  <a:cs typeface="Helvetica Light"/>
                </a:endParaRPr>
              </a:p>
            </p:txBody>
          </p:sp>
          <p:sp>
            <p:nvSpPr>
              <p:cNvPr id="25" name="Freeform 95"/>
              <p:cNvSpPr>
                <a:spLocks noEditPoints="1"/>
              </p:cNvSpPr>
              <p:nvPr/>
            </p:nvSpPr>
            <p:spPr bwMode="auto">
              <a:xfrm>
                <a:off x="12165013" y="4341813"/>
                <a:ext cx="382588" cy="376238"/>
              </a:xfrm>
              <a:custGeom>
                <a:avLst/>
                <a:gdLst>
                  <a:gd name="T0" fmla="*/ 140 w 145"/>
                  <a:gd name="T1" fmla="*/ 120 h 143"/>
                  <a:gd name="T2" fmla="*/ 101 w 145"/>
                  <a:gd name="T3" fmla="*/ 80 h 143"/>
                  <a:gd name="T4" fmla="*/ 82 w 145"/>
                  <a:gd name="T5" fmla="*/ 99 h 143"/>
                  <a:gd name="T6" fmla="*/ 121 w 145"/>
                  <a:gd name="T7" fmla="*/ 138 h 143"/>
                  <a:gd name="T8" fmla="*/ 137 w 145"/>
                  <a:gd name="T9" fmla="*/ 138 h 143"/>
                  <a:gd name="T10" fmla="*/ 140 w 145"/>
                  <a:gd name="T11" fmla="*/ 135 h 143"/>
                  <a:gd name="T12" fmla="*/ 140 w 145"/>
                  <a:gd name="T13" fmla="*/ 120 h 143"/>
                  <a:gd name="T14" fmla="*/ 99 w 145"/>
                  <a:gd name="T15" fmla="*/ 49 h 143"/>
                  <a:gd name="T16" fmla="*/ 50 w 145"/>
                  <a:gd name="T17" fmla="*/ 0 h 143"/>
                  <a:gd name="T18" fmla="*/ 0 w 145"/>
                  <a:gd name="T19" fmla="*/ 49 h 143"/>
                  <a:gd name="T20" fmla="*/ 50 w 145"/>
                  <a:gd name="T21" fmla="*/ 99 h 143"/>
                  <a:gd name="T22" fmla="*/ 99 w 145"/>
                  <a:gd name="T23" fmla="*/ 49 h 143"/>
                  <a:gd name="T24" fmla="*/ 50 w 145"/>
                  <a:gd name="T25" fmla="*/ 88 h 143"/>
                  <a:gd name="T26" fmla="*/ 11 w 145"/>
                  <a:gd name="T27" fmla="*/ 49 h 143"/>
                  <a:gd name="T28" fmla="*/ 50 w 145"/>
                  <a:gd name="T29" fmla="*/ 11 h 143"/>
                  <a:gd name="T30" fmla="*/ 88 w 145"/>
                  <a:gd name="T31" fmla="*/ 49 h 143"/>
                  <a:gd name="T32" fmla="*/ 50 w 145"/>
                  <a:gd name="T33" fmla="*/ 88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5" h="143">
                    <a:moveTo>
                      <a:pt x="140" y="120"/>
                    </a:moveTo>
                    <a:cubicBezTo>
                      <a:pt x="101" y="80"/>
                      <a:pt x="101" y="80"/>
                      <a:pt x="101" y="80"/>
                    </a:cubicBezTo>
                    <a:cubicBezTo>
                      <a:pt x="96" y="88"/>
                      <a:pt x="90" y="94"/>
                      <a:pt x="82" y="99"/>
                    </a:cubicBezTo>
                    <a:cubicBezTo>
                      <a:pt x="121" y="138"/>
                      <a:pt x="121" y="138"/>
                      <a:pt x="121" y="138"/>
                    </a:cubicBezTo>
                    <a:cubicBezTo>
                      <a:pt x="126" y="143"/>
                      <a:pt x="133" y="143"/>
                      <a:pt x="137" y="138"/>
                    </a:cubicBezTo>
                    <a:cubicBezTo>
                      <a:pt x="140" y="135"/>
                      <a:pt x="140" y="135"/>
                      <a:pt x="140" y="135"/>
                    </a:cubicBezTo>
                    <a:cubicBezTo>
                      <a:pt x="145" y="131"/>
                      <a:pt x="145" y="124"/>
                      <a:pt x="140" y="120"/>
                    </a:cubicBezTo>
                    <a:close/>
                    <a:moveTo>
                      <a:pt x="99" y="49"/>
                    </a:moveTo>
                    <a:cubicBezTo>
                      <a:pt x="99" y="22"/>
                      <a:pt x="77" y="0"/>
                      <a:pt x="50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77"/>
                      <a:pt x="22" y="99"/>
                      <a:pt x="50" y="99"/>
                    </a:cubicBezTo>
                    <a:cubicBezTo>
                      <a:pt x="77" y="99"/>
                      <a:pt x="99" y="77"/>
                      <a:pt x="99" y="49"/>
                    </a:cubicBezTo>
                    <a:close/>
                    <a:moveTo>
                      <a:pt x="50" y="88"/>
                    </a:moveTo>
                    <a:cubicBezTo>
                      <a:pt x="28" y="88"/>
                      <a:pt x="11" y="71"/>
                      <a:pt x="11" y="49"/>
                    </a:cubicBezTo>
                    <a:cubicBezTo>
                      <a:pt x="11" y="28"/>
                      <a:pt x="28" y="11"/>
                      <a:pt x="50" y="11"/>
                    </a:cubicBezTo>
                    <a:cubicBezTo>
                      <a:pt x="71" y="11"/>
                      <a:pt x="88" y="28"/>
                      <a:pt x="88" y="49"/>
                    </a:cubicBezTo>
                    <a:cubicBezTo>
                      <a:pt x="88" y="71"/>
                      <a:pt x="71" y="88"/>
                      <a:pt x="50" y="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1" rIns="68580" bIns="3429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377"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7909172" y="108578"/>
              <a:ext cx="3700652" cy="35855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pPr algn="ctr" defTabSz="914377"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Arial" charset="0"/>
                </a:rPr>
                <a:t>Learn more at: </a:t>
              </a:r>
              <a:r>
                <a:rPr lang="en-US" sz="1400" kern="0" dirty="0">
                  <a:solidFill>
                    <a:srgbClr val="D54E12">
                      <a:lumMod val="50000"/>
                    </a:srgbClr>
                  </a:solidFill>
                  <a:latin typeface="Arial" charset="0"/>
                  <a:hlinkClick r:id="rId7"/>
                </a:rPr>
                <a:t>www.nxp.com/mcuxpresso/sdk</a:t>
              </a:r>
              <a:r>
                <a:rPr lang="en-US" sz="1400" kern="0" dirty="0">
                  <a:solidFill>
                    <a:srgbClr val="D54E12">
                      <a:lumMod val="50000"/>
                    </a:srgbClr>
                  </a:solidFill>
                  <a:latin typeface="Arial" charset="0"/>
                </a:rPr>
                <a:t>   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060030" y="1008324"/>
            <a:ext cx="2908300" cy="406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defTabSz="914377">
              <a:defRPr/>
            </a:pPr>
            <a:r>
              <a:rPr lang="en-US" sz="2000" b="1" kern="0" dirty="0">
                <a:solidFill>
                  <a:srgbClr val="7DB2DB"/>
                </a:solidFill>
                <a:latin typeface="Arial" charset="0"/>
              </a:rPr>
              <a:t>Product Features</a:t>
            </a:r>
          </a:p>
          <a:p>
            <a:pPr defTabSz="914377">
              <a:defRPr/>
            </a:pPr>
            <a:endParaRPr lang="en-US" sz="2000" kern="0" dirty="0" err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55" y="5980785"/>
            <a:ext cx="1138159" cy="424912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311139" y="2108042"/>
            <a:ext cx="4344004" cy="3453319"/>
            <a:chOff x="146364" y="2020556"/>
            <a:chExt cx="4846321" cy="3478928"/>
          </a:xfrm>
          <a:effectLst>
            <a:outerShdw blurRad="50800" dist="50800" dir="5400000" algn="ctr" rotWithShape="0">
              <a:srgbClr val="000000">
                <a:alpha val="60000"/>
              </a:srgbClr>
            </a:outerShdw>
          </a:effectLst>
        </p:grpSpPr>
        <p:sp>
          <p:nvSpPr>
            <p:cNvPr id="39" name="Rectangle 38"/>
            <p:cNvSpPr/>
            <p:nvPr/>
          </p:nvSpPr>
          <p:spPr>
            <a:xfrm>
              <a:off x="146364" y="4186402"/>
              <a:ext cx="4846320" cy="731520"/>
            </a:xfrm>
            <a:prstGeom prst="rect">
              <a:avLst/>
            </a:prstGeom>
            <a:solidFill>
              <a:srgbClr val="96AE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r>
                <a:rPr lang="en-US" sz="1400" b="1" kern="0" dirty="0">
                  <a:ln w="3175">
                    <a:noFill/>
                  </a:ln>
                  <a:solidFill>
                    <a:schemeClr val="tx1"/>
                  </a:solidFill>
                  <a:latin typeface="Arial"/>
                </a:rPr>
                <a:t>CMSIS-CORE and CMSIS-DSP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6364" y="4997948"/>
              <a:ext cx="4846320" cy="5015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r>
                <a:rPr lang="en-US" sz="1400" b="1" kern="0" dirty="0">
                  <a:ln w="3175">
                    <a:noFill/>
                  </a:ln>
                  <a:solidFill>
                    <a:schemeClr val="tx1"/>
                  </a:solidFill>
                  <a:latin typeface="Arial"/>
                </a:rPr>
                <a:t>Microcontroller Hardware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46364" y="2503762"/>
              <a:ext cx="4846320" cy="804672"/>
              <a:chOff x="609600" y="1854388"/>
              <a:chExt cx="10972800" cy="1012371"/>
            </a:xfrm>
            <a:solidFill>
              <a:schemeClr val="bg1">
                <a:lumMod val="65000"/>
              </a:schemeClr>
            </a:solidFill>
          </p:grpSpPr>
          <p:sp>
            <p:nvSpPr>
              <p:cNvPr id="47" name="Rectangle 46"/>
              <p:cNvSpPr/>
              <p:nvPr/>
            </p:nvSpPr>
            <p:spPr>
              <a:xfrm>
                <a:off x="5584723" y="1952359"/>
                <a:ext cx="2990435" cy="914400"/>
              </a:xfrm>
              <a:prstGeom prst="rect">
                <a:avLst/>
              </a:prstGeom>
              <a:solidFill>
                <a:srgbClr val="9881B8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377">
                  <a:defRPr/>
                </a:pPr>
                <a:r>
                  <a:rPr lang="en-US" sz="1400" b="1" kern="0" dirty="0">
                    <a:ln w="3175">
                      <a:noFill/>
                    </a:ln>
                    <a:solidFill>
                      <a:schemeClr val="tx1"/>
                    </a:solidFill>
                    <a:latin typeface="Arial"/>
                  </a:rPr>
                  <a:t>Stacks / </a:t>
                </a:r>
              </a:p>
              <a:p>
                <a:pPr algn="ctr" defTabSz="914377">
                  <a:defRPr/>
                </a:pPr>
                <a:r>
                  <a:rPr lang="en-US" sz="1400" b="1" kern="0" dirty="0">
                    <a:ln w="3175">
                      <a:noFill/>
                    </a:ln>
                    <a:solidFill>
                      <a:schemeClr val="tx1"/>
                    </a:solidFill>
                    <a:latin typeface="Arial"/>
                  </a:rPr>
                  <a:t>Middleware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706647" y="1952359"/>
                <a:ext cx="2875753" cy="914400"/>
              </a:xfrm>
              <a:prstGeom prst="rect">
                <a:avLst/>
              </a:prstGeom>
              <a:solidFill>
                <a:srgbClr val="F3858A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r>
                  <a:rPr lang="en-US" sz="1400" b="1" kern="0" dirty="0">
                    <a:ln w="3175">
                      <a:noFill/>
                    </a:ln>
                    <a:solidFill>
                      <a:schemeClr val="tx1"/>
                    </a:solidFill>
                    <a:latin typeface="Arial"/>
                  </a:rPr>
                  <a:t>Board Support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09600" y="1854388"/>
                <a:ext cx="4843634" cy="10123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sz="1400" b="1" kern="0" dirty="0">
                  <a:ln w="3175"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146364" y="2020556"/>
              <a:ext cx="4846320" cy="495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r>
                <a:rPr lang="en-US" sz="1400" b="1" kern="0" dirty="0">
                  <a:ln w="3175">
                    <a:noFill/>
                  </a:ln>
                  <a:solidFill>
                    <a:schemeClr val="tx1"/>
                  </a:solidFill>
                  <a:latin typeface="Arial"/>
                </a:rPr>
                <a:t>Application Code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46365" y="3382379"/>
              <a:ext cx="4846320" cy="804672"/>
              <a:chOff x="609600" y="2993586"/>
              <a:chExt cx="10972799" cy="101237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820290" y="2993589"/>
                <a:ext cx="2651760" cy="914404"/>
              </a:xfrm>
              <a:prstGeom prst="rect">
                <a:avLst/>
              </a:prstGeom>
              <a:solidFill>
                <a:srgbClr val="FFE4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r>
                  <a:rPr lang="en-US" sz="1400" b="1" kern="0" dirty="0">
                    <a:ln w="3175">
                      <a:noFill/>
                    </a:ln>
                    <a:solidFill>
                      <a:schemeClr val="tx1"/>
                    </a:solidFill>
                    <a:latin typeface="Arial"/>
                  </a:rPr>
                  <a:t>RTOS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626428" y="2993589"/>
                <a:ext cx="6955971" cy="914405"/>
              </a:xfrm>
              <a:prstGeom prst="rect">
                <a:avLst/>
              </a:prstGeom>
              <a:solidFill>
                <a:srgbClr val="C1C17D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r>
                  <a:rPr lang="en-US" sz="1400" b="1" kern="0" dirty="0">
                    <a:ln w="3175">
                      <a:noFill/>
                    </a:ln>
                    <a:solidFill>
                      <a:schemeClr val="tx1"/>
                    </a:solidFill>
                    <a:latin typeface="Arial"/>
                  </a:rPr>
                  <a:t>Peripheral Drivers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09600" y="2993586"/>
                <a:ext cx="1056313" cy="1012376"/>
              </a:xfrm>
              <a:prstGeom prst="rect">
                <a:avLst/>
              </a:prstGeom>
              <a:solidFill>
                <a:srgbClr val="96AE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sz="1400" b="1" kern="0" dirty="0">
                  <a:ln w="3175"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</p:grpSp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54104C7B-642D-410F-B1D1-DF520C616DD1}"/>
              </a:ext>
            </a:extLst>
          </p:cNvPr>
          <p:cNvSpPr txBox="1">
            <a:spLocks/>
          </p:cNvSpPr>
          <p:nvPr/>
        </p:nvSpPr>
        <p:spPr>
          <a:xfrm>
            <a:off x="299524" y="280716"/>
            <a:ext cx="11663021" cy="65404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MCUXpresso SDK</a:t>
            </a:r>
          </a:p>
        </p:txBody>
      </p:sp>
    </p:spTree>
    <p:extLst>
      <p:ext uri="{BB962C8B-B14F-4D97-AF65-F5344CB8AC3E}">
        <p14:creationId xmlns:p14="http://schemas.microsoft.com/office/powerpoint/2010/main" val="411637180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32627" y="937562"/>
            <a:ext cx="3239788" cy="749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89000"/>
              </a:lnSpc>
              <a:defRPr/>
            </a:pPr>
            <a:r>
              <a:rPr lang="en-US" sz="16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</a:rPr>
              <a:t>Integrated configuration and development tools for LPC and </a:t>
            </a:r>
            <a:r>
              <a:rPr lang="en-US" sz="1600" kern="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</a:rPr>
              <a:t>Kinetis</a:t>
            </a:r>
            <a:r>
              <a:rPr lang="en-US" sz="16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</a:rPr>
              <a:t> MCUs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51" y="1166659"/>
            <a:ext cx="822960" cy="822960"/>
          </a:xfrm>
          <a:prstGeom prst="rect">
            <a:avLst/>
          </a:prstGeom>
          <a:noFill/>
        </p:spPr>
      </p:pic>
      <p:sp>
        <p:nvSpPr>
          <p:cNvPr id="50" name="Rectangle 49"/>
          <p:cNvSpPr/>
          <p:nvPr/>
        </p:nvSpPr>
        <p:spPr>
          <a:xfrm>
            <a:off x="6522449" y="1524560"/>
            <a:ext cx="5263736" cy="378565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defTabSz="914377">
              <a:buClr>
                <a:srgbClr val="000000"/>
              </a:buClr>
              <a:defRPr/>
            </a:pPr>
            <a:r>
              <a:rPr lang="en-US" sz="1600" b="1" kern="0" dirty="0">
                <a:solidFill>
                  <a:srgbClr val="7DB2DB"/>
                </a:solidFill>
                <a:latin typeface="Arial" charset="0"/>
              </a:rPr>
              <a:t>SDK Builder </a:t>
            </a:r>
            <a:r>
              <a:rPr lang="en-US" sz="16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</a:rPr>
              <a:t>packages custom SDKs based on user selections of MCU, evaluation board, and optional software components. </a:t>
            </a:r>
            <a:br>
              <a:rPr lang="en-US" sz="1600" kern="0" dirty="0">
                <a:solidFill>
                  <a:sysClr val="windowText" lastClr="000000"/>
                </a:solidFill>
                <a:latin typeface="Arial" charset="0"/>
              </a:rPr>
            </a:br>
            <a:endParaRPr lang="en-US" sz="1600" kern="0" dirty="0">
              <a:solidFill>
                <a:sysClr val="windowText" lastClr="000000"/>
              </a:solidFill>
              <a:latin typeface="Arial" charset="0"/>
            </a:endParaRPr>
          </a:p>
          <a:p>
            <a:pPr defTabSz="914377">
              <a:buClr>
                <a:srgbClr val="000000"/>
              </a:buClr>
              <a:defRPr/>
            </a:pPr>
            <a:r>
              <a:rPr lang="en-US" sz="1600" b="1" kern="0" dirty="0">
                <a:solidFill>
                  <a:srgbClr val="7DB2DB"/>
                </a:solidFill>
                <a:latin typeface="Arial" charset="0"/>
              </a:rPr>
              <a:t>Pins</a:t>
            </a:r>
            <a:r>
              <a:rPr lang="en-US" sz="1600" kern="0" dirty="0">
                <a:solidFill>
                  <a:sysClr val="windowText" lastClr="000000"/>
                </a:solidFill>
                <a:latin typeface="Arial" charset="0"/>
              </a:rPr>
              <a:t>, </a:t>
            </a:r>
            <a:r>
              <a:rPr lang="en-US" sz="1600" b="1" kern="0" dirty="0">
                <a:solidFill>
                  <a:srgbClr val="7DB2DB"/>
                </a:solidFill>
                <a:latin typeface="Arial" charset="0"/>
              </a:rPr>
              <a:t>Clocks</a:t>
            </a:r>
            <a:r>
              <a:rPr lang="en-US" sz="1600" kern="0" dirty="0">
                <a:solidFill>
                  <a:sysClr val="windowText" lastClr="000000"/>
                </a:solidFill>
                <a:latin typeface="Arial" charset="0"/>
              </a:rPr>
              <a:t>,</a:t>
            </a:r>
            <a:r>
              <a:rPr lang="en-US" sz="1600" b="1" kern="0" dirty="0">
                <a:solidFill>
                  <a:srgbClr val="7BB1DB"/>
                </a:solidFill>
                <a:latin typeface="Arial" charset="0"/>
              </a:rPr>
              <a:t> </a:t>
            </a:r>
            <a:r>
              <a:rPr lang="en-US" sz="16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</a:rPr>
              <a:t>and</a:t>
            </a:r>
            <a:r>
              <a:rPr lang="en-US" sz="1600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600" b="1" kern="0" dirty="0">
                <a:solidFill>
                  <a:srgbClr val="7DB2DB"/>
                </a:solidFill>
                <a:latin typeface="Arial" charset="0"/>
              </a:rPr>
              <a:t>Peripheral </a:t>
            </a:r>
            <a:r>
              <a:rPr lang="en-US" sz="16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</a:rPr>
              <a:t>tools generate initialization C code for custom board support.  Features validation of inputs and cross-tool conflict resolution.</a:t>
            </a:r>
          </a:p>
          <a:p>
            <a:pPr defTabSz="914377">
              <a:buClr>
                <a:srgbClr val="000000"/>
              </a:buClr>
              <a:defRPr/>
            </a:pPr>
            <a:endParaRPr lang="en-US" sz="1600" kern="0" dirty="0">
              <a:solidFill>
                <a:sysClr val="windowText" lastClr="000000"/>
              </a:solidFill>
              <a:latin typeface="Arial" charset="0"/>
            </a:endParaRPr>
          </a:p>
          <a:p>
            <a:pPr defTabSz="914377">
              <a:buClr>
                <a:srgbClr val="000000"/>
              </a:buClr>
              <a:defRPr/>
            </a:pPr>
            <a:r>
              <a:rPr lang="en-US" sz="1600" b="1" kern="0" dirty="0">
                <a:solidFill>
                  <a:srgbClr val="7DB2DB"/>
                </a:solidFill>
                <a:latin typeface="Arial" charset="0"/>
              </a:rPr>
              <a:t>Project Update </a:t>
            </a:r>
            <a:r>
              <a:rPr lang="en-US" sz="16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</a:rPr>
              <a:t>works directly with existing SDK-based IDE projects with generated Pins, Clocks, and Peripheral source files.</a:t>
            </a:r>
          </a:p>
          <a:p>
            <a:pPr defTabSz="914377">
              <a:buClr>
                <a:srgbClr val="000000"/>
              </a:buClr>
              <a:defRPr/>
            </a:pPr>
            <a:endParaRPr lang="en-US" sz="1600" kern="0" dirty="0">
              <a:solidFill>
                <a:sysClr val="windowText" lastClr="000000"/>
              </a:solidFill>
              <a:latin typeface="Arial" charset="0"/>
            </a:endParaRPr>
          </a:p>
          <a:p>
            <a:pPr defTabSz="914377">
              <a:buClr>
                <a:srgbClr val="000000"/>
              </a:buClr>
              <a:defRPr/>
            </a:pPr>
            <a:r>
              <a:rPr lang="en-US" sz="1600" b="1" kern="0" dirty="0">
                <a:solidFill>
                  <a:srgbClr val="7DB2DB"/>
                </a:solidFill>
                <a:latin typeface="Arial" charset="0"/>
              </a:rPr>
              <a:t>Project Cloning</a:t>
            </a: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6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</a:rPr>
              <a:t>creates a standalone SDK project based on a example application available within SDK release.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57" y="1595563"/>
            <a:ext cx="635653" cy="635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57" y="3558083"/>
            <a:ext cx="635653" cy="63565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624933" y="2451200"/>
            <a:ext cx="869195" cy="964539"/>
            <a:chOff x="4945987" y="2350994"/>
            <a:chExt cx="869194" cy="9645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3376" y="2350994"/>
              <a:ext cx="531220" cy="53122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987" y="2568989"/>
              <a:ext cx="531220" cy="5312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3961" y="2784312"/>
              <a:ext cx="531220" cy="531220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5" y="930275"/>
            <a:ext cx="914400" cy="9144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7721601" y="97058"/>
            <a:ext cx="4240945" cy="370071"/>
            <a:chOff x="7721600" y="97058"/>
            <a:chExt cx="4240945" cy="370070"/>
          </a:xfrm>
        </p:grpSpPr>
        <p:grpSp>
          <p:nvGrpSpPr>
            <p:cNvPr id="20" name="Group 34"/>
            <p:cNvGrpSpPr/>
            <p:nvPr/>
          </p:nvGrpSpPr>
          <p:grpSpPr>
            <a:xfrm>
              <a:off x="11609824" y="97058"/>
              <a:ext cx="352721" cy="335870"/>
              <a:chOff x="12049125" y="4222750"/>
              <a:chExt cx="609600" cy="609600"/>
            </a:xfrm>
          </p:grpSpPr>
          <p:sp>
            <p:nvSpPr>
              <p:cNvPr id="22" name="Oval 68"/>
              <p:cNvSpPr>
                <a:spLocks noChangeArrowheads="1"/>
              </p:cNvSpPr>
              <p:nvPr/>
            </p:nvSpPr>
            <p:spPr bwMode="auto">
              <a:xfrm>
                <a:off x="12049125" y="4222750"/>
                <a:ext cx="609600" cy="60960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 tIns="0" bIns="0" rtlCol="0" anchor="ctr" anchorCtr="0">
                <a:noAutofit/>
              </a:bodyPr>
              <a:lstStyle/>
              <a:p>
                <a:pPr algn="ctr" defTabSz="914377">
                  <a:lnSpc>
                    <a:spcPct val="67000"/>
                  </a:lnSpc>
                  <a:defRPr/>
                </a:pPr>
                <a:endParaRPr lang="en-US" kern="0">
                  <a:solidFill>
                    <a:prstClr val="white"/>
                  </a:solidFill>
                  <a:latin typeface="Helvetica Light"/>
                  <a:cs typeface="Helvetica Light"/>
                </a:endParaRPr>
              </a:p>
            </p:txBody>
          </p:sp>
          <p:sp>
            <p:nvSpPr>
              <p:cNvPr id="23" name="Freeform 95"/>
              <p:cNvSpPr>
                <a:spLocks noEditPoints="1"/>
              </p:cNvSpPr>
              <p:nvPr/>
            </p:nvSpPr>
            <p:spPr bwMode="auto">
              <a:xfrm>
                <a:off x="12165013" y="4341813"/>
                <a:ext cx="382588" cy="376238"/>
              </a:xfrm>
              <a:custGeom>
                <a:avLst/>
                <a:gdLst>
                  <a:gd name="T0" fmla="*/ 140 w 145"/>
                  <a:gd name="T1" fmla="*/ 120 h 143"/>
                  <a:gd name="T2" fmla="*/ 101 w 145"/>
                  <a:gd name="T3" fmla="*/ 80 h 143"/>
                  <a:gd name="T4" fmla="*/ 82 w 145"/>
                  <a:gd name="T5" fmla="*/ 99 h 143"/>
                  <a:gd name="T6" fmla="*/ 121 w 145"/>
                  <a:gd name="T7" fmla="*/ 138 h 143"/>
                  <a:gd name="T8" fmla="*/ 137 w 145"/>
                  <a:gd name="T9" fmla="*/ 138 h 143"/>
                  <a:gd name="T10" fmla="*/ 140 w 145"/>
                  <a:gd name="T11" fmla="*/ 135 h 143"/>
                  <a:gd name="T12" fmla="*/ 140 w 145"/>
                  <a:gd name="T13" fmla="*/ 120 h 143"/>
                  <a:gd name="T14" fmla="*/ 99 w 145"/>
                  <a:gd name="T15" fmla="*/ 49 h 143"/>
                  <a:gd name="T16" fmla="*/ 50 w 145"/>
                  <a:gd name="T17" fmla="*/ 0 h 143"/>
                  <a:gd name="T18" fmla="*/ 0 w 145"/>
                  <a:gd name="T19" fmla="*/ 49 h 143"/>
                  <a:gd name="T20" fmla="*/ 50 w 145"/>
                  <a:gd name="T21" fmla="*/ 99 h 143"/>
                  <a:gd name="T22" fmla="*/ 99 w 145"/>
                  <a:gd name="T23" fmla="*/ 49 h 143"/>
                  <a:gd name="T24" fmla="*/ 50 w 145"/>
                  <a:gd name="T25" fmla="*/ 88 h 143"/>
                  <a:gd name="T26" fmla="*/ 11 w 145"/>
                  <a:gd name="T27" fmla="*/ 49 h 143"/>
                  <a:gd name="T28" fmla="*/ 50 w 145"/>
                  <a:gd name="T29" fmla="*/ 11 h 143"/>
                  <a:gd name="T30" fmla="*/ 88 w 145"/>
                  <a:gd name="T31" fmla="*/ 49 h 143"/>
                  <a:gd name="T32" fmla="*/ 50 w 145"/>
                  <a:gd name="T33" fmla="*/ 88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5" h="143">
                    <a:moveTo>
                      <a:pt x="140" y="120"/>
                    </a:moveTo>
                    <a:cubicBezTo>
                      <a:pt x="101" y="80"/>
                      <a:pt x="101" y="80"/>
                      <a:pt x="101" y="80"/>
                    </a:cubicBezTo>
                    <a:cubicBezTo>
                      <a:pt x="96" y="88"/>
                      <a:pt x="90" y="94"/>
                      <a:pt x="82" y="99"/>
                    </a:cubicBezTo>
                    <a:cubicBezTo>
                      <a:pt x="121" y="138"/>
                      <a:pt x="121" y="138"/>
                      <a:pt x="121" y="138"/>
                    </a:cubicBezTo>
                    <a:cubicBezTo>
                      <a:pt x="126" y="143"/>
                      <a:pt x="133" y="143"/>
                      <a:pt x="137" y="138"/>
                    </a:cubicBezTo>
                    <a:cubicBezTo>
                      <a:pt x="140" y="135"/>
                      <a:pt x="140" y="135"/>
                      <a:pt x="140" y="135"/>
                    </a:cubicBezTo>
                    <a:cubicBezTo>
                      <a:pt x="145" y="131"/>
                      <a:pt x="145" y="124"/>
                      <a:pt x="140" y="120"/>
                    </a:cubicBezTo>
                    <a:close/>
                    <a:moveTo>
                      <a:pt x="99" y="49"/>
                    </a:moveTo>
                    <a:cubicBezTo>
                      <a:pt x="99" y="22"/>
                      <a:pt x="77" y="0"/>
                      <a:pt x="50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77"/>
                      <a:pt x="22" y="99"/>
                      <a:pt x="50" y="99"/>
                    </a:cubicBezTo>
                    <a:cubicBezTo>
                      <a:pt x="77" y="99"/>
                      <a:pt x="99" y="77"/>
                      <a:pt x="99" y="49"/>
                    </a:cubicBezTo>
                    <a:close/>
                    <a:moveTo>
                      <a:pt x="50" y="88"/>
                    </a:moveTo>
                    <a:cubicBezTo>
                      <a:pt x="28" y="88"/>
                      <a:pt x="11" y="71"/>
                      <a:pt x="11" y="49"/>
                    </a:cubicBezTo>
                    <a:cubicBezTo>
                      <a:pt x="11" y="28"/>
                      <a:pt x="28" y="11"/>
                      <a:pt x="50" y="11"/>
                    </a:cubicBezTo>
                    <a:cubicBezTo>
                      <a:pt x="71" y="11"/>
                      <a:pt x="88" y="28"/>
                      <a:pt x="88" y="49"/>
                    </a:cubicBezTo>
                    <a:cubicBezTo>
                      <a:pt x="88" y="71"/>
                      <a:pt x="71" y="88"/>
                      <a:pt x="50" y="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1" rIns="68580" bIns="3429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377"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721600" y="108578"/>
              <a:ext cx="3888224" cy="35855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pPr algn="ctr" defTabSz="914377"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Arial" charset="0"/>
                </a:rPr>
                <a:t>Learn more at: </a:t>
              </a:r>
              <a:r>
                <a:rPr lang="en-US" sz="1400" kern="0" dirty="0">
                  <a:solidFill>
                    <a:srgbClr val="D54E12">
                      <a:lumMod val="50000"/>
                    </a:srgbClr>
                  </a:solidFill>
                  <a:latin typeface="Arial" charset="0"/>
                  <a:hlinkClick r:id="rId9"/>
                </a:rPr>
                <a:t>www.nxp.com/mcuxpresso/config</a:t>
              </a:r>
              <a:r>
                <a:rPr lang="en-US" sz="1400" kern="0" dirty="0">
                  <a:solidFill>
                    <a:srgbClr val="D54E12">
                      <a:lumMod val="50000"/>
                    </a:srgbClr>
                  </a:solidFill>
                  <a:latin typeface="Arial" charset="0"/>
                </a:rPr>
                <a:t>   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57" y="4495667"/>
            <a:ext cx="635653" cy="635653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228971" y="2812443"/>
            <a:ext cx="2264876" cy="3578555"/>
            <a:chOff x="2228971" y="2812443"/>
            <a:chExt cx="2264876" cy="357855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52521" y="2812443"/>
              <a:ext cx="1141326" cy="19915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28971" y="6143347"/>
              <a:ext cx="1419225" cy="247650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D7FB48F-F358-499B-BC9D-884B31D22A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1" y="2026891"/>
            <a:ext cx="4759765" cy="38914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2D504C6-A394-44A9-BE75-792BF2B4C97E}"/>
              </a:ext>
            </a:extLst>
          </p:cNvPr>
          <p:cNvSpPr txBox="1"/>
          <p:nvPr/>
        </p:nvSpPr>
        <p:spPr>
          <a:xfrm>
            <a:off x="5060030" y="1008324"/>
            <a:ext cx="2908300" cy="406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defTabSz="914377">
              <a:defRPr/>
            </a:pPr>
            <a:r>
              <a:rPr lang="en-US" sz="2000" b="1" kern="0" dirty="0">
                <a:solidFill>
                  <a:srgbClr val="7DB2DB"/>
                </a:solidFill>
                <a:latin typeface="Arial" charset="0"/>
              </a:rPr>
              <a:t>Product Features</a:t>
            </a:r>
          </a:p>
          <a:p>
            <a:pPr defTabSz="914377">
              <a:defRPr/>
            </a:pPr>
            <a:endParaRPr lang="en-US" sz="2000" kern="0" dirty="0" err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C7984F9-17B2-41B6-8E54-70B158D00D12}"/>
              </a:ext>
            </a:extLst>
          </p:cNvPr>
          <p:cNvSpPr txBox="1">
            <a:spLocks/>
          </p:cNvSpPr>
          <p:nvPr/>
        </p:nvSpPr>
        <p:spPr>
          <a:xfrm>
            <a:off x="299524" y="280716"/>
            <a:ext cx="11663021" cy="65404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MCUXpresso Config Tools</a:t>
            </a:r>
          </a:p>
        </p:txBody>
      </p:sp>
    </p:spTree>
    <p:extLst>
      <p:ext uri="{BB962C8B-B14F-4D97-AF65-F5344CB8AC3E}">
        <p14:creationId xmlns:p14="http://schemas.microsoft.com/office/powerpoint/2010/main" val="4240670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Top Corners Rounded 93">
            <a:extLst>
              <a:ext uri="{FF2B5EF4-FFF2-40B4-BE49-F238E27FC236}">
                <a16:creationId xmlns:a16="http://schemas.microsoft.com/office/drawing/2014/main" id="{7D3A3804-FA9F-4950-8DC6-E423BB48D3B9}"/>
              </a:ext>
            </a:extLst>
          </p:cNvPr>
          <p:cNvSpPr/>
          <p:nvPr/>
        </p:nvSpPr>
        <p:spPr>
          <a:xfrm rot="16200000">
            <a:off x="3379333" y="-1976166"/>
            <a:ext cx="5205053" cy="11026914"/>
          </a:xfrm>
          <a:prstGeom prst="round2SameRect">
            <a:avLst>
              <a:gd name="adj1" fmla="val 601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A1A2A0C-7401-4BD7-BF0A-318EF4D240D2}"/>
              </a:ext>
            </a:extLst>
          </p:cNvPr>
          <p:cNvSpPr/>
          <p:nvPr/>
        </p:nvSpPr>
        <p:spPr>
          <a:xfrm>
            <a:off x="3214569" y="2286509"/>
            <a:ext cx="2689268" cy="3860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1920" bIns="121920" numCol="1" rtlCol="0" anchor="t" anchorCtr="0"/>
          <a:lstStyle/>
          <a:p>
            <a:pPr marL="243834" indent="-243834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788A"/>
                </a:solidFill>
              </a:rPr>
              <a:t>Current Release: </a:t>
            </a:r>
            <a:br>
              <a:rPr lang="en-US" sz="1333" dirty="0">
                <a:solidFill>
                  <a:srgbClr val="00788A"/>
                </a:solidFill>
              </a:rPr>
            </a:br>
            <a:r>
              <a:rPr lang="en-US" sz="1333" b="1" u="sng" dirty="0">
                <a:solidFill>
                  <a:srgbClr val="00788A"/>
                </a:solidFill>
              </a:rPr>
              <a:t>SDK v2.4.0</a:t>
            </a:r>
            <a:br>
              <a:rPr lang="en-US" sz="1333" b="1" u="sng" dirty="0">
                <a:solidFill>
                  <a:srgbClr val="00788A"/>
                </a:solidFill>
              </a:rPr>
            </a:br>
            <a:endParaRPr lang="en-US" sz="1333" b="1" u="sng" dirty="0">
              <a:solidFill>
                <a:srgbClr val="00788A"/>
              </a:solidFill>
            </a:endParaRPr>
          </a:p>
          <a:p>
            <a:pPr marL="243834" indent="-243834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788A"/>
                </a:solidFill>
              </a:rPr>
              <a:t>Support for current Kinetis, LPC, and i.MX RT devices</a:t>
            </a:r>
          </a:p>
          <a:p>
            <a:pPr marL="243834" indent="-243834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788A"/>
                </a:solidFill>
              </a:rPr>
              <a:t>New device support released throughout year as required to support device availability.</a:t>
            </a:r>
          </a:p>
          <a:p>
            <a:pPr marL="243834" indent="-243834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33" b="1" dirty="0">
                <a:solidFill>
                  <a:srgbClr val="00788A"/>
                </a:solidFill>
              </a:rPr>
              <a:t>Major semi-annual releases </a:t>
            </a:r>
            <a:r>
              <a:rPr lang="en-US" sz="1333" dirty="0">
                <a:solidFill>
                  <a:srgbClr val="00788A"/>
                </a:solidFill>
              </a:rPr>
              <a:t>include updated drivers, middleware releases, and improvements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11E064-F07F-465F-84DD-08A95A0D2A16}"/>
              </a:ext>
            </a:extLst>
          </p:cNvPr>
          <p:cNvSpPr/>
          <p:nvPr/>
        </p:nvSpPr>
        <p:spPr>
          <a:xfrm>
            <a:off x="572168" y="2369448"/>
            <a:ext cx="2577432" cy="3564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pPr marL="243834" indent="-243834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tx2">
                    <a:lumMod val="50000"/>
                  </a:schemeClr>
                </a:solidFill>
              </a:rPr>
              <a:t>MCUXpresso SW and Tools launched on </a:t>
            </a:r>
            <a:br>
              <a:rPr lang="en-US" sz="1467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467" dirty="0">
                <a:solidFill>
                  <a:schemeClr val="tx2">
                    <a:lumMod val="50000"/>
                  </a:schemeClr>
                </a:solidFill>
              </a:rPr>
              <a:t>March 2017</a:t>
            </a:r>
          </a:p>
          <a:p>
            <a:pPr marL="243834" indent="-243834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tx2">
                    <a:lumMod val="50000"/>
                  </a:schemeClr>
                </a:solidFill>
              </a:rPr>
              <a:t>Comprised of three primary tools: </a:t>
            </a:r>
            <a:br>
              <a:rPr lang="en-US" sz="1467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467" dirty="0">
                <a:solidFill>
                  <a:schemeClr val="tx2">
                    <a:lumMod val="50000"/>
                  </a:schemeClr>
                </a:solidFill>
              </a:rPr>
              <a:t>SDK, IDE, and Config Tools</a:t>
            </a:r>
          </a:p>
          <a:p>
            <a:pPr marL="243834" indent="-243834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tx2">
                    <a:lumMod val="50000"/>
                  </a:schemeClr>
                </a:solidFill>
              </a:rPr>
              <a:t>Major releases targeted for twice a year </a:t>
            </a:r>
            <a:br>
              <a:rPr lang="en-US" sz="1467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467" dirty="0">
                <a:solidFill>
                  <a:schemeClr val="tx2">
                    <a:lumMod val="50000"/>
                  </a:schemeClr>
                </a:solidFill>
              </a:rPr>
              <a:t>(Q2 / Q4)</a:t>
            </a:r>
          </a:p>
          <a:p>
            <a:pPr marL="243834" indent="-243834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67" dirty="0">
                <a:solidFill>
                  <a:schemeClr val="tx2">
                    <a:lumMod val="50000"/>
                  </a:schemeClr>
                </a:solidFill>
              </a:rPr>
              <a:t>Next major release date scheduled for </a:t>
            </a:r>
            <a:br>
              <a:rPr lang="en-US" sz="1467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467" b="1" dirty="0">
                <a:solidFill>
                  <a:schemeClr val="tx2">
                    <a:lumMod val="50000"/>
                  </a:schemeClr>
                </a:solidFill>
              </a:rPr>
              <a:t>May 2018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MCUXpresso SW and Tool Release Overview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C329D6E9-1300-46A0-A1AA-8D3E54098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56" y="1095181"/>
            <a:ext cx="1038405" cy="1038405"/>
          </a:xfrm>
          <a:prstGeom prst="rect">
            <a:avLst/>
          </a:prstGeom>
          <a:effectLst/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E6D6120B-E565-46EC-AFDA-3E72C478FAFC}"/>
              </a:ext>
            </a:extLst>
          </p:cNvPr>
          <p:cNvSpPr/>
          <p:nvPr/>
        </p:nvSpPr>
        <p:spPr>
          <a:xfrm>
            <a:off x="8839200" y="2279016"/>
            <a:ext cx="2493093" cy="3852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1920" bIns="243840" numCol="1" rtlCol="0" anchor="t" anchorCtr="0"/>
          <a:lstStyle/>
          <a:p>
            <a:pPr marL="243834" indent="-243834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74D43"/>
                </a:solidFill>
              </a:rPr>
              <a:t>Current Release: </a:t>
            </a:r>
            <a:br>
              <a:rPr lang="en-US" sz="1333" dirty="0">
                <a:solidFill>
                  <a:srgbClr val="074D43"/>
                </a:solidFill>
              </a:rPr>
            </a:br>
            <a:r>
              <a:rPr lang="en-US" sz="1333" b="1" u="sng" dirty="0">
                <a:solidFill>
                  <a:srgbClr val="074D43"/>
                </a:solidFill>
              </a:rPr>
              <a:t>Config Tool v4.0</a:t>
            </a:r>
            <a:br>
              <a:rPr lang="en-US" sz="1333" b="1" u="sng" dirty="0">
                <a:solidFill>
                  <a:srgbClr val="074D43"/>
                </a:solidFill>
              </a:rPr>
            </a:br>
            <a:endParaRPr lang="en-US" sz="1333" b="1" u="sng" dirty="0">
              <a:solidFill>
                <a:srgbClr val="074D43"/>
              </a:solidFill>
            </a:endParaRPr>
          </a:p>
          <a:p>
            <a:pPr marL="243834" indent="-243834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74D43"/>
                </a:solidFill>
              </a:rPr>
              <a:t>Include configuration for Pins, Clocks, and key Peripherals</a:t>
            </a:r>
          </a:p>
          <a:p>
            <a:pPr marL="243834" indent="-243834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74D43"/>
                </a:solidFill>
              </a:rPr>
              <a:t>New device data and peripheral support released throughout year, tool will update when connected online</a:t>
            </a:r>
          </a:p>
          <a:p>
            <a:pPr marL="243834" indent="-243834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33" b="1" dirty="0">
                <a:solidFill>
                  <a:srgbClr val="074D43"/>
                </a:solidFill>
              </a:rPr>
              <a:t>Major semi-annual releases </a:t>
            </a:r>
            <a:r>
              <a:rPr lang="en-US" sz="1333" dirty="0">
                <a:solidFill>
                  <a:srgbClr val="074D43"/>
                </a:solidFill>
              </a:rPr>
              <a:t>include new features, additional peripheral support, and workflow improvements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5919AA8-5217-424C-9F26-B2CFD028BD9F}"/>
              </a:ext>
            </a:extLst>
          </p:cNvPr>
          <p:cNvSpPr/>
          <p:nvPr/>
        </p:nvSpPr>
        <p:spPr>
          <a:xfrm>
            <a:off x="5957729" y="2279016"/>
            <a:ext cx="2566435" cy="3860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1920" bIns="121920" numCol="1" rtlCol="0" anchor="t" anchorCtr="0"/>
          <a:lstStyle/>
          <a:p>
            <a:pPr marL="243834" indent="-243834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143D8D"/>
                </a:solidFill>
              </a:rPr>
              <a:t>Current Release: </a:t>
            </a:r>
            <a:br>
              <a:rPr lang="en-US" sz="1333" dirty="0">
                <a:solidFill>
                  <a:srgbClr val="143D8D"/>
                </a:solidFill>
              </a:rPr>
            </a:br>
            <a:r>
              <a:rPr lang="en-US" sz="1333" b="1" u="sng" dirty="0">
                <a:solidFill>
                  <a:srgbClr val="143D8D"/>
                </a:solidFill>
              </a:rPr>
              <a:t>IDE v10.1.1</a:t>
            </a:r>
            <a:br>
              <a:rPr lang="en-US" sz="1333" b="1" u="sng" dirty="0">
                <a:solidFill>
                  <a:srgbClr val="143D8D"/>
                </a:solidFill>
              </a:rPr>
            </a:br>
            <a:endParaRPr lang="en-US" sz="1333" b="1" u="sng" dirty="0">
              <a:solidFill>
                <a:srgbClr val="143D8D"/>
              </a:solidFill>
            </a:endParaRPr>
          </a:p>
          <a:p>
            <a:pPr marL="243834" indent="-243834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143D8D"/>
                </a:solidFill>
              </a:rPr>
              <a:t>Support for current Kinetis, LPC, and i.MX RT devices</a:t>
            </a:r>
          </a:p>
          <a:p>
            <a:pPr marL="243834" indent="-243834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143D8D"/>
                </a:solidFill>
              </a:rPr>
              <a:t>Additional support for legacy LPC devices</a:t>
            </a:r>
          </a:p>
          <a:p>
            <a:pPr marL="243834" indent="-243834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143D8D"/>
                </a:solidFill>
              </a:rPr>
              <a:t>Device support is included via SDK releases.</a:t>
            </a:r>
          </a:p>
          <a:p>
            <a:pPr marL="243834" indent="-243834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33" b="1" dirty="0">
                <a:solidFill>
                  <a:srgbClr val="143D8D"/>
                </a:solidFill>
              </a:rPr>
              <a:t>Major semi-annual releases </a:t>
            </a:r>
            <a:r>
              <a:rPr lang="en-US" sz="1333" dirty="0">
                <a:solidFill>
                  <a:srgbClr val="143D8D"/>
                </a:solidFill>
              </a:rPr>
              <a:t>include updated eclipse framework, compiler versions, and performance improvements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D7B42ED3-6B73-4E79-83E8-E6C370286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394401"/>
            <a:ext cx="730549" cy="730549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6C54DD84-B784-4C3C-AD2A-2F58D954B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29" y="1385769"/>
            <a:ext cx="747817" cy="74781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3DBDEC45-5EB4-4B2A-ABDA-F8EA0C9CC1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69" y="1385769"/>
            <a:ext cx="747817" cy="74781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59A597-F8C2-4FD9-B0CD-FD22B4EFAD97}"/>
              </a:ext>
            </a:extLst>
          </p:cNvPr>
          <p:cNvCxnSpPr>
            <a:cxnSpLocks/>
          </p:cNvCxnSpPr>
          <p:nvPr/>
        </p:nvCxnSpPr>
        <p:spPr>
          <a:xfrm>
            <a:off x="3214569" y="2294003"/>
            <a:ext cx="0" cy="38458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314AAE-4BEF-4C34-AE85-84F17342D96F}"/>
              </a:ext>
            </a:extLst>
          </p:cNvPr>
          <p:cNvCxnSpPr>
            <a:cxnSpLocks/>
          </p:cNvCxnSpPr>
          <p:nvPr/>
        </p:nvCxnSpPr>
        <p:spPr>
          <a:xfrm>
            <a:off x="5957729" y="2294003"/>
            <a:ext cx="0" cy="38458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352B1-0ACC-4A5C-9C1E-7A5C3762E7D4}"/>
              </a:ext>
            </a:extLst>
          </p:cNvPr>
          <p:cNvCxnSpPr>
            <a:cxnSpLocks/>
          </p:cNvCxnSpPr>
          <p:nvPr/>
        </p:nvCxnSpPr>
        <p:spPr>
          <a:xfrm>
            <a:off x="8839200" y="2294003"/>
            <a:ext cx="0" cy="38458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646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862318" y="1316899"/>
            <a:ext cx="9072748" cy="5274969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b="1" dirty="0"/>
              <a:t>Web pages</a:t>
            </a:r>
          </a:p>
          <a:p>
            <a:pPr lvl="1"/>
            <a:r>
              <a:rPr lang="en-US" sz="2400" dirty="0"/>
              <a:t>MCUXpresso Software and Tools – </a:t>
            </a:r>
            <a:r>
              <a:rPr lang="en-US" sz="2400" u="sng" dirty="0">
                <a:hlinkClick r:id="rId3"/>
              </a:rPr>
              <a:t>www.nxp.com/mcuxpresso</a:t>
            </a:r>
            <a:r>
              <a:rPr lang="en-US" sz="2400" dirty="0"/>
              <a:t> </a:t>
            </a:r>
          </a:p>
          <a:p>
            <a:pPr lvl="2"/>
            <a:r>
              <a:rPr lang="en-US" dirty="0"/>
              <a:t>MCUXpresso SDK – </a:t>
            </a:r>
            <a:r>
              <a:rPr lang="en-US" u="sng" dirty="0">
                <a:hlinkClick r:id="rId4"/>
              </a:rPr>
              <a:t>www.nxp.com/mcuxpresso/sdk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MCUXpresso IDE –  </a:t>
            </a:r>
            <a:r>
              <a:rPr lang="en-US" u="sng" dirty="0">
                <a:hlinkClick r:id="rId5"/>
              </a:rPr>
              <a:t>www.nxp.com/mcuxpresso/ide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MCUXpresso Config Tools – </a:t>
            </a:r>
            <a:r>
              <a:rPr lang="en-US" u="sng" dirty="0">
                <a:hlinkClick r:id="rId6"/>
              </a:rPr>
              <a:t>www.nxp.com/mcuxpresso/config</a:t>
            </a:r>
            <a:r>
              <a:rPr lang="en-US" dirty="0"/>
              <a:t> </a:t>
            </a:r>
          </a:p>
          <a:p>
            <a:pPr lvl="2"/>
            <a:endParaRPr lang="en-US" u="sng" dirty="0">
              <a:hlinkClick r:id="rId7"/>
            </a:endParaRPr>
          </a:p>
          <a:p>
            <a:pPr marL="65088" indent="0">
              <a:buNone/>
            </a:pPr>
            <a:r>
              <a:rPr lang="en-US" b="1" dirty="0">
                <a:solidFill>
                  <a:schemeClr val="tx1"/>
                </a:solidFill>
              </a:rPr>
              <a:t>Supported Devices</a:t>
            </a:r>
            <a:endParaRPr lang="en-US" b="1" dirty="0">
              <a:solidFill>
                <a:schemeClr val="tx1"/>
              </a:solidFill>
              <a:hlinkClick r:id="rId7"/>
            </a:endParaRPr>
          </a:p>
          <a:p>
            <a:pPr lvl="1"/>
            <a:r>
              <a:rPr lang="en-US" u="sng" dirty="0">
                <a:hlinkClick r:id="rId7"/>
              </a:rPr>
              <a:t>Supported Devices Table (Community Doc)</a:t>
            </a:r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b="1" dirty="0"/>
              <a:t>Communities</a:t>
            </a:r>
          </a:p>
          <a:p>
            <a:pPr lvl="1"/>
            <a:r>
              <a:rPr lang="en-US" sz="2400" dirty="0"/>
              <a:t>MCUXpresso Software and Tools - 	</a:t>
            </a:r>
            <a:r>
              <a:rPr lang="en-US" sz="2400" u="sng" dirty="0">
                <a:hlinkClick r:id="rId8"/>
              </a:rPr>
              <a:t>https://community.nxp.com/community/mcuxpresso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pPr lvl="2"/>
            <a:r>
              <a:rPr lang="en-US" dirty="0"/>
              <a:t>MCUXpresso SDK:</a:t>
            </a:r>
            <a:br>
              <a:rPr lang="en-US" dirty="0"/>
            </a:br>
            <a:r>
              <a:rPr lang="en-US" u="sng" dirty="0">
                <a:hlinkClick r:id="rId9"/>
              </a:rPr>
              <a:t>https://community.nxp.com/community/mcuxpresso/mcuxpresso-sdk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MCUXpresso IDE:</a:t>
            </a:r>
            <a:br>
              <a:rPr lang="en-US" dirty="0"/>
            </a:br>
            <a:r>
              <a:rPr lang="en-US" dirty="0">
                <a:hlinkClick r:id="rId10"/>
              </a:rPr>
              <a:t>https://community.nxp.com/community/mcuxpresso/mcuxpresso-ide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MCUXpresso Config Tools:</a:t>
            </a:r>
            <a:br>
              <a:rPr lang="en-US" dirty="0"/>
            </a:br>
            <a:r>
              <a:rPr lang="en-US" u="sng" dirty="0">
                <a:hlinkClick r:id="rId11"/>
              </a:rPr>
              <a:t>https://community.nxp.com/community/mcuxpresso/mcuxpresso-config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081" y="280712"/>
            <a:ext cx="8989985" cy="91504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MCUXpresso Software and Tools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Additional Resources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9144" y="0"/>
            <a:ext cx="2753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1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Efficient Workflow</a:t>
            </a:r>
          </a:p>
        </p:txBody>
      </p:sp>
    </p:spTree>
    <p:extLst>
      <p:ext uri="{BB962C8B-B14F-4D97-AF65-F5344CB8AC3E}">
        <p14:creationId xmlns:p14="http://schemas.microsoft.com/office/powerpoint/2010/main" val="71000918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20" y="4949458"/>
            <a:ext cx="3308681" cy="1324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242" y="2014981"/>
            <a:ext cx="3689828" cy="1983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MCUXpresso SW and Tools</a:t>
            </a:r>
            <a:br>
              <a:rPr lang="en-US" sz="4000" dirty="0"/>
            </a:br>
            <a:r>
              <a:rPr lang="en-US" sz="2800" dirty="0"/>
              <a:t>Efficient Development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32" y="1701287"/>
            <a:ext cx="3302347" cy="1752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46" y="1687643"/>
            <a:ext cx="764036" cy="7640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50" y="1362164"/>
            <a:ext cx="763020" cy="7630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89" y="4502385"/>
            <a:ext cx="764036" cy="7640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54" y="4777011"/>
            <a:ext cx="602941" cy="602941"/>
          </a:xfrm>
          <a:prstGeom prst="rect">
            <a:avLst/>
          </a:prstGeom>
        </p:spPr>
      </p:pic>
      <p:cxnSp>
        <p:nvCxnSpPr>
          <p:cNvPr id="20" name="Connector: Curved 19"/>
          <p:cNvCxnSpPr>
            <a:cxnSpLocks/>
            <a:stCxn id="12" idx="2"/>
            <a:endCxn id="17" idx="3"/>
          </p:cNvCxnSpPr>
          <p:nvPr/>
        </p:nvCxnSpPr>
        <p:spPr>
          <a:xfrm rot="5400000">
            <a:off x="4989896" y="4088370"/>
            <a:ext cx="1613365" cy="1433156"/>
          </a:xfrm>
          <a:prstGeom prst="curvedConnector2">
            <a:avLst/>
          </a:prstGeom>
          <a:ln w="127000" cap="rnd">
            <a:solidFill>
              <a:srgbClr val="3889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29" y="5105351"/>
            <a:ext cx="1597991" cy="969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6593" y1="57407" x2="6593" y2="57407"/>
                        <a14:foregroundMark x1="49451" y1="57407" x2="49451" y2="57407"/>
                        <a14:foregroundMark x1="23626" y1="95370" x2="23626" y2="95370"/>
                        <a14:foregroundMark x1="81868" y1="10185" x2="81868" y2="10185"/>
                        <a14:foregroundMark x1="12637" y1="22222" x2="12637" y2="22222"/>
                        <a14:foregroundMark x1="2747" y1="61111" x2="2747" y2="61111"/>
                        <a14:foregroundMark x1="10989" y1="77778" x2="10989" y2="77778"/>
                        <a14:backgroundMark x1="3297" y1="13889" x2="3297" y2="13889"/>
                        <a14:backgroundMark x1="6044" y1="79630" x2="6044" y2="79630"/>
                        <a14:backgroundMark x1="4945" y1="81481" x2="2198" y2="84259"/>
                        <a14:backgroundMark x1="2198" y1="87963" x2="2198" y2="8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55" y="4434357"/>
            <a:ext cx="1410365" cy="836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1" name="Connector: Curved 20"/>
          <p:cNvCxnSpPr>
            <a:cxnSpLocks/>
          </p:cNvCxnSpPr>
          <p:nvPr/>
        </p:nvCxnSpPr>
        <p:spPr>
          <a:xfrm>
            <a:off x="3149601" y="2235387"/>
            <a:ext cx="2171935" cy="1157815"/>
          </a:xfrm>
          <a:prstGeom prst="curvedConnector3">
            <a:avLst>
              <a:gd name="adj1" fmla="val 50000"/>
            </a:avLst>
          </a:prstGeom>
          <a:ln w="127000" cap="rnd">
            <a:solidFill>
              <a:srgbClr val="3889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0" y="4366219"/>
            <a:ext cx="1219308" cy="1223372"/>
          </a:xfrm>
          <a:prstGeom prst="rect">
            <a:avLst/>
          </a:prstGeom>
        </p:spPr>
      </p:pic>
      <p:cxnSp>
        <p:nvCxnSpPr>
          <p:cNvPr id="29" name="Connector: Curved 28"/>
          <p:cNvCxnSpPr>
            <a:cxnSpLocks/>
            <a:stCxn id="17" idx="1"/>
          </p:cNvCxnSpPr>
          <p:nvPr/>
        </p:nvCxnSpPr>
        <p:spPr>
          <a:xfrm rot="10800000">
            <a:off x="934266" y="5119272"/>
            <a:ext cx="837053" cy="492357"/>
          </a:xfrm>
          <a:prstGeom prst="curvedConnector3">
            <a:avLst>
              <a:gd name="adj1" fmla="val 50000"/>
            </a:avLst>
          </a:prstGeom>
          <a:ln w="127000" cap="rnd">
            <a:solidFill>
              <a:srgbClr val="3889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26423" y="4535246"/>
            <a:ext cx="1510003" cy="98326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dirty="0"/>
              <a:t>Examples,</a:t>
            </a:r>
          </a:p>
          <a:p>
            <a:r>
              <a:rPr lang="en-US" sz="1600" dirty="0"/>
              <a:t>Demo Apps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84B37A-BBE6-4F9D-B6DD-3521441971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976" y="2337645"/>
            <a:ext cx="443969" cy="43734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54586B9-FEEB-4C99-B232-5F59DC1A206C}"/>
              </a:ext>
            </a:extLst>
          </p:cNvPr>
          <p:cNvSpPr txBox="1"/>
          <p:nvPr/>
        </p:nvSpPr>
        <p:spPr>
          <a:xfrm>
            <a:off x="8651845" y="1362164"/>
            <a:ext cx="3395013" cy="4291948"/>
          </a:xfrm>
          <a:prstGeom prst="rect">
            <a:avLst/>
          </a:prstGeom>
          <a:noFill/>
        </p:spPr>
        <p:txBody>
          <a:bodyPr wrap="square" lIns="121920" tIns="60960" rIns="121920" rtlCol="0" anchor="t">
            <a:noAutofit/>
          </a:bodyPr>
          <a:lstStyle/>
          <a:p>
            <a:pPr marL="121917" indent="-121917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Online Custom SDK Builder</a:t>
            </a:r>
          </a:p>
          <a:p>
            <a:pPr marL="121917" indent="-121917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Drag-and-Drop installation of SDK into IDE</a:t>
            </a:r>
          </a:p>
          <a:p>
            <a:pPr marL="121917" indent="-121917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SDK Project Importing / Cloning</a:t>
            </a:r>
          </a:p>
          <a:p>
            <a:pPr marL="121917" indent="-121917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Demo applications, SDK driver examples, middleware use case projects</a:t>
            </a:r>
          </a:p>
          <a:p>
            <a:pPr marL="121917" indent="-121917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Management of SDK drivers and middleware components</a:t>
            </a:r>
          </a:p>
          <a:p>
            <a:pPr marL="121917" indent="-121917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Integrated Config Tools</a:t>
            </a:r>
          </a:p>
          <a:p>
            <a:pPr marL="121917" indent="-121917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Pins and Clocks initialization for user defined boards</a:t>
            </a:r>
          </a:p>
        </p:txBody>
      </p:sp>
    </p:spTree>
    <p:extLst>
      <p:ext uri="{BB962C8B-B14F-4D97-AF65-F5344CB8AC3E}">
        <p14:creationId xmlns:p14="http://schemas.microsoft.com/office/powerpoint/2010/main" val="2833569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583</Words>
  <Application>Microsoft Office PowerPoint</Application>
  <PresentationFormat>Widescreen</PresentationFormat>
  <Paragraphs>204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Helvetica Light</vt:lpstr>
      <vt:lpstr>Source Sans Pro Light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MCUXpresso Software and Tools</vt:lpstr>
      <vt:lpstr>PowerPoint Presentation</vt:lpstr>
      <vt:lpstr>PowerPoint Presentation</vt:lpstr>
      <vt:lpstr>PowerPoint Presentation</vt:lpstr>
      <vt:lpstr>PowerPoint Presentation</vt:lpstr>
      <vt:lpstr>MCUXpresso SW and Tool Release Overview</vt:lpstr>
      <vt:lpstr>MCUXpresso Software and Tools Additional Resources</vt:lpstr>
      <vt:lpstr>Efficient Workflow</vt:lpstr>
      <vt:lpstr>MCUXpresso SW and Tools Efficient Development Flow</vt:lpstr>
      <vt:lpstr>MCUXpresso IDE</vt:lpstr>
      <vt:lpstr>MCUXpresso SDK Builder (http://mcuxpresso.nxp.com)</vt:lpstr>
      <vt:lpstr>MCUXpresso Config Tools</vt:lpstr>
      <vt:lpstr>Walk-thru / Demo</vt:lpstr>
      <vt:lpstr>Demo Overview</vt:lpstr>
      <vt:lpstr>Code Additions</vt:lpstr>
      <vt:lpstr>Code Additions</vt:lpstr>
      <vt:lpstr>Code Additions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MCUXpresso Software and Tools</dc:title>
  <dc:creator>Clark Jarvis</dc:creator>
  <cp:lastModifiedBy>Const Yu</cp:lastModifiedBy>
  <cp:revision>4</cp:revision>
  <dcterms:created xsi:type="dcterms:W3CDTF">2018-02-21T13:51:18Z</dcterms:created>
  <dcterms:modified xsi:type="dcterms:W3CDTF">2018-03-14T07:37:48Z</dcterms:modified>
</cp:coreProperties>
</file>