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58"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6ddef758f_4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6ddef758f_4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6ddef758f_4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6ddef758f_4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c6ddef758f_1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6ddef758f_1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6ddef758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6ddef758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ddef758f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ddef758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6ddef758f_4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ddef758f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6ddef758f_4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6ddef758f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6ddef758f_16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6ddef758f_16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ddef758f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ddef758f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6ddef758f_4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6ddef758f_4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6ddef758f_4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6ddef758f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94015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685778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28346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00328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5787677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21232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08747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3/10/2021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014288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3/10/2021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5071944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3/10/2021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0774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smtClean="0"/>
              <a:t>3/10/2021</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0556739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641658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smtClean="0"/>
              <a:t>3/10/2021</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87567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Fetching Data</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“Stop trying to make fetch happen...”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Pagination</a:t>
            </a:r>
            <a:endParaRPr/>
          </a:p>
        </p:txBody>
      </p:sp>
      <p:sp>
        <p:nvSpPr>
          <p:cNvPr id="119" name="Google Shape;119;p22"/>
          <p:cNvSpPr txBox="1">
            <a:spLocks noGrp="1"/>
          </p:cNvSpPr>
          <p:nvPr>
            <p:ph type="body" idx="1"/>
          </p:nvPr>
        </p:nvSpPr>
        <p:spPr>
          <a:xfrm>
            <a:off x="311700" y="143502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rgbClr val="000000"/>
              </a:buClr>
              <a:buSzPts val="2000"/>
              <a:buChar char="●"/>
            </a:pPr>
            <a:r>
              <a:rPr lang="en" sz="2000" dirty="0">
                <a:solidFill>
                  <a:srgbClr val="000000"/>
                </a:solidFill>
              </a:rPr>
              <a:t>Pagination is the arrangement of numbers assigned to pages within a book. A server can limit the amount of data retrieved in a response to a subset (“page”) of the entire set available.</a:t>
            </a:r>
            <a:endParaRPr sz="2000" dirty="0">
              <a:solidFill>
                <a:srgbClr val="000000"/>
              </a:solidFill>
            </a:endParaRPr>
          </a:p>
          <a:p>
            <a:pPr marL="457200" lvl="0" indent="0" algn="l" rtl="0">
              <a:spcBef>
                <a:spcPts val="1200"/>
              </a:spcBef>
              <a:spcAft>
                <a:spcPts val="0"/>
              </a:spcAft>
              <a:buNone/>
            </a:pPr>
            <a:endParaRPr sz="2000" dirty="0">
              <a:solidFill>
                <a:srgbClr val="000000"/>
              </a:solidFill>
            </a:endParaRPr>
          </a:p>
          <a:p>
            <a:pPr marL="457200" lvl="0" indent="-355600" algn="l" rtl="0">
              <a:spcBef>
                <a:spcPts val="1200"/>
              </a:spcBef>
              <a:spcAft>
                <a:spcPts val="0"/>
              </a:spcAft>
              <a:buClr>
                <a:srgbClr val="000000"/>
              </a:buClr>
              <a:buSzPts val="2000"/>
              <a:buChar char="●"/>
            </a:pPr>
            <a:r>
              <a:rPr lang="en" sz="2000" dirty="0">
                <a:solidFill>
                  <a:srgbClr val="000000"/>
                </a:solidFill>
              </a:rPr>
              <a:t>Example: We want to fetch specifically page 3 of the article</a:t>
            </a:r>
            <a:endParaRPr sz="2000" dirty="0">
              <a:solidFill>
                <a:srgbClr val="000000"/>
              </a:solidFill>
            </a:endParaRPr>
          </a:p>
          <a:p>
            <a:pPr marL="0" lvl="0" indent="0" algn="l" rtl="0">
              <a:spcBef>
                <a:spcPts val="1200"/>
              </a:spcBef>
              <a:spcAft>
                <a:spcPts val="1200"/>
              </a:spcAft>
              <a:buNone/>
            </a:pPr>
            <a:endParaRPr dirty="0"/>
          </a:p>
        </p:txBody>
      </p:sp>
      <p:pic>
        <p:nvPicPr>
          <p:cNvPr id="120" name="Google Shape;120;p22"/>
          <p:cNvPicPr preferRelativeResize="0"/>
          <p:nvPr/>
        </p:nvPicPr>
        <p:blipFill>
          <a:blip r:embed="rId3">
            <a:alphaModFix/>
          </a:blip>
          <a:stretch>
            <a:fillRect/>
          </a:stretch>
        </p:blipFill>
        <p:spPr>
          <a:xfrm>
            <a:off x="1458925" y="3405525"/>
            <a:ext cx="6226151" cy="90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Filtering</a:t>
            </a:r>
            <a:endParaRPr/>
          </a:p>
        </p:txBody>
      </p:sp>
      <p:sp>
        <p:nvSpPr>
          <p:cNvPr id="126" name="Google Shape;126;p23"/>
          <p:cNvSpPr txBox="1">
            <a:spLocks noGrp="1"/>
          </p:cNvSpPr>
          <p:nvPr>
            <p:ph type="body" idx="1"/>
          </p:nvPr>
        </p:nvSpPr>
        <p:spPr>
          <a:xfrm>
            <a:off x="404850" y="1081850"/>
            <a:ext cx="8520600" cy="3416400"/>
          </a:xfrm>
          <a:prstGeom prst="rect">
            <a:avLst/>
          </a:prstGeom>
        </p:spPr>
        <p:txBody>
          <a:bodyPr spcFirstLastPara="1" wrap="square" lIns="91425" tIns="91425" rIns="91425" bIns="91425" anchor="t" anchorCtr="0">
            <a:normAutofit fontScale="40000" lnSpcReduction="20000"/>
          </a:bodyPr>
          <a:lstStyle/>
          <a:p>
            <a:pPr marL="457200" lvl="0" indent="-354501" algn="l" rtl="0">
              <a:spcBef>
                <a:spcPts val="0"/>
              </a:spcBef>
              <a:spcAft>
                <a:spcPts val="0"/>
              </a:spcAft>
              <a:buClr>
                <a:schemeClr val="dk1"/>
              </a:buClr>
              <a:buSzPct val="100000"/>
              <a:buChar char="●"/>
            </a:pPr>
            <a:r>
              <a:rPr lang="en" sz="7930" dirty="0">
                <a:solidFill>
                  <a:schemeClr val="dk1"/>
                </a:solidFill>
                <a:highlight>
                  <a:srgbClr val="FAFAFA"/>
                </a:highlight>
              </a:rPr>
              <a:t>Basic filtering allows selecting resources by matching one or more members of the resource to values passed as query parameters.</a:t>
            </a:r>
            <a:endParaRPr sz="7930" dirty="0">
              <a:solidFill>
                <a:schemeClr val="dk1"/>
              </a:solidFill>
              <a:highlight>
                <a:srgbClr val="FAFAFA"/>
              </a:highlight>
            </a:endParaRPr>
          </a:p>
          <a:p>
            <a:pPr marL="457200" lvl="0" indent="0" algn="l" rtl="0">
              <a:spcBef>
                <a:spcPts val="1200"/>
              </a:spcBef>
              <a:spcAft>
                <a:spcPts val="0"/>
              </a:spcAft>
              <a:buNone/>
            </a:pPr>
            <a:endParaRPr sz="7930" dirty="0">
              <a:solidFill>
                <a:schemeClr val="dk1"/>
              </a:solidFill>
              <a:highlight>
                <a:srgbClr val="FAFAFA"/>
              </a:highlight>
            </a:endParaRPr>
          </a:p>
          <a:p>
            <a:pPr marL="457200" lvl="0" indent="-354501" algn="l" rtl="0">
              <a:lnSpc>
                <a:spcPct val="100000"/>
              </a:lnSpc>
              <a:spcBef>
                <a:spcPts val="1200"/>
              </a:spcBef>
              <a:spcAft>
                <a:spcPts val="0"/>
              </a:spcAft>
              <a:buClr>
                <a:schemeClr val="dk1"/>
              </a:buClr>
              <a:buSzPct val="100000"/>
              <a:buChar char="●"/>
            </a:pPr>
            <a:r>
              <a:rPr lang="en" sz="7930" dirty="0">
                <a:solidFill>
                  <a:schemeClr val="dk1"/>
                </a:solidFill>
                <a:highlight>
                  <a:srgbClr val="FAFAFA"/>
                </a:highlight>
              </a:rPr>
              <a:t>Example: We want to request all articles where Dale is the author.</a:t>
            </a:r>
            <a:endParaRPr sz="7930" dirty="0">
              <a:solidFill>
                <a:schemeClr val="dk1"/>
              </a:solidFill>
              <a:highlight>
                <a:srgbClr val="FAFAFA"/>
              </a:highlight>
            </a:endParaRPr>
          </a:p>
          <a:p>
            <a:pPr marL="0" lvl="0" indent="0" algn="l" rtl="0">
              <a:spcBef>
                <a:spcPts val="2400"/>
              </a:spcBef>
              <a:spcAft>
                <a:spcPts val="0"/>
              </a:spcAft>
              <a:buNone/>
            </a:pPr>
            <a:endParaRPr sz="5500" dirty="0">
              <a:solidFill>
                <a:srgbClr val="666666"/>
              </a:solidFill>
              <a:highlight>
                <a:srgbClr val="FFFFFF"/>
              </a:highlight>
            </a:endParaRPr>
          </a:p>
          <a:p>
            <a:pPr marL="0" lvl="0" indent="0" algn="l" rtl="0">
              <a:spcBef>
                <a:spcPts val="1600"/>
              </a:spcBef>
              <a:spcAft>
                <a:spcPts val="0"/>
              </a:spcAft>
              <a:buNone/>
            </a:pPr>
            <a:endParaRPr sz="5500" dirty="0">
              <a:solidFill>
                <a:schemeClr val="dk1"/>
              </a:solidFill>
            </a:endParaRPr>
          </a:p>
          <a:p>
            <a:pPr marL="0" lvl="0" indent="0" algn="l" rtl="0">
              <a:lnSpc>
                <a:spcPct val="163636"/>
              </a:lnSpc>
              <a:spcBef>
                <a:spcPts val="0"/>
              </a:spcBef>
              <a:spcAft>
                <a:spcPts val="0"/>
              </a:spcAft>
              <a:buNone/>
            </a:pPr>
            <a:endParaRPr sz="5500" dirty="0">
              <a:solidFill>
                <a:schemeClr val="dk1"/>
              </a:solidFill>
              <a:highlight>
                <a:srgbClr val="FAFAFA"/>
              </a:highlight>
            </a:endParaRPr>
          </a:p>
          <a:p>
            <a:pPr marL="0" lvl="0" indent="0" algn="l" rtl="0">
              <a:lnSpc>
                <a:spcPct val="163636"/>
              </a:lnSpc>
              <a:spcBef>
                <a:spcPts val="2400"/>
              </a:spcBef>
              <a:spcAft>
                <a:spcPts val="0"/>
              </a:spcAft>
              <a:buClr>
                <a:schemeClr val="dk1"/>
              </a:buClr>
              <a:buSzPct val="61111"/>
              <a:buFont typeface="Arial"/>
              <a:buNone/>
            </a:pPr>
            <a:endParaRPr dirty="0">
              <a:solidFill>
                <a:schemeClr val="dk1"/>
              </a:solidFill>
              <a:highlight>
                <a:srgbClr val="FAFAFA"/>
              </a:highlight>
            </a:endParaRPr>
          </a:p>
          <a:p>
            <a:pPr marL="0" lvl="0" indent="0" algn="l" rtl="0">
              <a:spcBef>
                <a:spcPts val="2400"/>
              </a:spcBef>
              <a:spcAft>
                <a:spcPts val="1200"/>
              </a:spcAft>
              <a:buNone/>
            </a:pPr>
            <a:endParaRPr sz="1200" dirty="0">
              <a:solidFill>
                <a:schemeClr val="dk1"/>
              </a:solidFill>
              <a:highlight>
                <a:srgbClr val="FAFAFA"/>
              </a:highlight>
            </a:endParaRPr>
          </a:p>
        </p:txBody>
      </p:sp>
      <p:pic>
        <p:nvPicPr>
          <p:cNvPr id="127" name="Google Shape;127;p23"/>
          <p:cNvPicPr preferRelativeResize="0"/>
          <p:nvPr/>
        </p:nvPicPr>
        <p:blipFill>
          <a:blip r:embed="rId3">
            <a:alphaModFix/>
          </a:blip>
          <a:stretch>
            <a:fillRect/>
          </a:stretch>
        </p:blipFill>
        <p:spPr>
          <a:xfrm>
            <a:off x="1813856" y="3797875"/>
            <a:ext cx="5327450" cy="700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1"/>
        <p:cNvGrpSpPr/>
        <p:nvPr/>
      </p:nvGrpSpPr>
      <p:grpSpPr>
        <a:xfrm>
          <a:off x="0" y="0"/>
          <a:ext cx="0" cy="0"/>
          <a:chOff x="0" y="0"/>
          <a:chExt cx="0" cy="0"/>
        </a:xfrm>
      </p:grpSpPr>
      <p:sp>
        <p:nvSpPr>
          <p:cNvPr id="73" name="Rectangle 72">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043" y="342900"/>
            <a:ext cx="8455914" cy="445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2049" y="390906"/>
            <a:ext cx="8359902"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Google Shape;132;p24"/>
          <p:cNvPicPr preferRelativeResize="0"/>
          <p:nvPr/>
        </p:nvPicPr>
        <p:blipFill>
          <a:blip r:embed="rId3"/>
          <a:stretch>
            <a:fillRect/>
          </a:stretch>
        </p:blipFill>
        <p:spPr>
          <a:xfrm>
            <a:off x="3147679" y="679449"/>
            <a:ext cx="2872644" cy="377979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p:nvSpPr>
          <p:cNvPr id="67" name="Rectangle 66">
            <a:extLst>
              <a:ext uri="{FF2B5EF4-FFF2-40B4-BE49-F238E27FC236}">
                <a16:creationId xmlns:a16="http://schemas.microsoft.com/office/drawing/2014/main" id="{3CFC9789-57F4-4B9C-ABAA-6F7C8BADC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Rectangle 68">
            <a:extLst>
              <a:ext uri="{FF2B5EF4-FFF2-40B4-BE49-F238E27FC236}">
                <a16:creationId xmlns:a16="http://schemas.microsoft.com/office/drawing/2014/main" id="{9B54F538-07DE-4652-B506-5D16E3EBB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1" name="Straight Connector 70">
            <a:extLst>
              <a:ext uri="{FF2B5EF4-FFF2-40B4-BE49-F238E27FC236}">
                <a16:creationId xmlns:a16="http://schemas.microsoft.com/office/drawing/2014/main" id="{03D56195-A6AC-4958-8B87-F7D009353E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1" name="Rectangle 72">
            <a:extLst>
              <a:ext uri="{FF2B5EF4-FFF2-40B4-BE49-F238E27FC236}">
                <a16:creationId xmlns:a16="http://schemas.microsoft.com/office/drawing/2014/main" id="{F83BAE65-D215-4292-9498-D9610AC2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14"/>
          <p:cNvSpPr txBox="1">
            <a:spLocks noGrp="1"/>
          </p:cNvSpPr>
          <p:nvPr>
            <p:ph type="title"/>
          </p:nvPr>
        </p:nvSpPr>
        <p:spPr>
          <a:xfrm>
            <a:off x="5894613" y="476209"/>
            <a:ext cx="2767693" cy="1088068"/>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400" spc="-50"/>
              <a:t>What is Fetching Data?</a:t>
            </a:r>
          </a:p>
        </p:txBody>
      </p:sp>
      <p:pic>
        <p:nvPicPr>
          <p:cNvPr id="62" name="Google Shape;62;p14"/>
          <p:cNvPicPr preferRelativeResize="0"/>
          <p:nvPr/>
        </p:nvPicPr>
        <p:blipFill>
          <a:blip r:embed="rId3"/>
          <a:stretch>
            <a:fillRect/>
          </a:stretch>
        </p:blipFill>
        <p:spPr>
          <a:xfrm>
            <a:off x="475499" y="1177375"/>
            <a:ext cx="5182351" cy="2591175"/>
          </a:xfrm>
          <a:prstGeom prst="rect">
            <a:avLst/>
          </a:prstGeom>
          <a:noFill/>
        </p:spPr>
      </p:pic>
      <p:cxnSp>
        <p:nvCxnSpPr>
          <p:cNvPr id="82" name="Straight Connector 74">
            <a:extLst>
              <a:ext uri="{FF2B5EF4-FFF2-40B4-BE49-F238E27FC236}">
                <a16:creationId xmlns:a16="http://schemas.microsoft.com/office/drawing/2014/main" id="{5C99ACED-3F9B-471D-97BC-E5D2D2319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19107" y="1564277"/>
            <a:ext cx="26746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1" name="Google Shape;61;p14"/>
          <p:cNvSpPr txBox="1">
            <a:spLocks noGrp="1"/>
          </p:cNvSpPr>
          <p:nvPr>
            <p:ph type="body" idx="1"/>
          </p:nvPr>
        </p:nvSpPr>
        <p:spPr>
          <a:xfrm>
            <a:off x="5894613" y="1649185"/>
            <a:ext cx="2767693" cy="2752635"/>
          </a:xfrm>
          <a:prstGeom prst="rect">
            <a:avLst/>
          </a:prstGeom>
        </p:spPr>
        <p:txBody>
          <a:bodyPr spcFirstLastPara="1" vert="horz" lIns="0" tIns="45720" rIns="0" bIns="45720" rtlCol="0" anchorCtr="0">
            <a:normAutofit/>
          </a:bodyPr>
          <a:lstStyle/>
          <a:p>
            <a:pPr marL="0" lvl="0" indent="0" defTabSz="914400">
              <a:spcBef>
                <a:spcPts val="0"/>
              </a:spcBef>
              <a:spcAft>
                <a:spcPts val="0"/>
              </a:spcAft>
              <a:buFont typeface="Calibri" panose="020F0502020204030204" pitchFamily="34" charset="0"/>
              <a:buNone/>
            </a:pPr>
            <a:r>
              <a:rPr lang="en-US" sz="1400" b="1">
                <a:highlight>
                  <a:srgbClr val="FFFFFF"/>
                </a:highlight>
              </a:rPr>
              <a:t>Fetch </a:t>
            </a:r>
            <a:r>
              <a:rPr lang="en-US" sz="1400">
                <a:highlight>
                  <a:srgbClr val="FFFFFF"/>
                </a:highlight>
              </a:rPr>
              <a:t>is the retrieving of </a:t>
            </a:r>
            <a:r>
              <a:rPr lang="en-US" sz="1400" b="1">
                <a:highlight>
                  <a:srgbClr val="FFFFFF"/>
                </a:highlight>
              </a:rPr>
              <a:t>data</a:t>
            </a:r>
            <a:r>
              <a:rPr lang="en-US" sz="1400">
                <a:highlight>
                  <a:srgbClr val="FFFFFF"/>
                </a:highlight>
              </a:rPr>
              <a:t> by a software program, script, or hardware device. After being retrieved, the </a:t>
            </a:r>
            <a:r>
              <a:rPr lang="en-US" sz="1400" b="1">
                <a:highlight>
                  <a:srgbClr val="FFFFFF"/>
                </a:highlight>
              </a:rPr>
              <a:t>data is</a:t>
            </a:r>
            <a:r>
              <a:rPr lang="en-US" sz="1400">
                <a:highlight>
                  <a:srgbClr val="FFFFFF"/>
                </a:highlight>
              </a:rPr>
              <a:t> moved to an alternate location or represented on a device’s screen.</a:t>
            </a:r>
          </a:p>
          <a:p>
            <a:pPr marL="0" lvl="0" indent="0" defTabSz="914400">
              <a:spcBef>
                <a:spcPts val="1200"/>
              </a:spcBef>
              <a:spcAft>
                <a:spcPts val="0"/>
              </a:spcAft>
              <a:buFont typeface="Calibri" panose="020F0502020204030204" pitchFamily="34" charset="0"/>
              <a:buNone/>
            </a:pPr>
            <a:r>
              <a:rPr lang="en-US" sz="1400">
                <a:highlight>
                  <a:srgbClr val="FFFFFF"/>
                </a:highlight>
              </a:rPr>
              <a:t>Example: When you are searching for streaming content on a service such as Netflix, the main content will change, but most of the surrounding information, like the header, footer, navigation menu, etc., will stay the same. This saves time and processing power.</a:t>
            </a:r>
          </a:p>
          <a:p>
            <a:pPr marL="0" lvl="0" indent="0" defTabSz="914400">
              <a:spcBef>
                <a:spcPts val="1200"/>
              </a:spcBef>
              <a:spcAft>
                <a:spcPts val="1200"/>
              </a:spcAft>
              <a:buFont typeface="Calibri" panose="020F0502020204030204" pitchFamily="34" charset="0"/>
              <a:buNone/>
            </a:pPr>
            <a:endParaRPr lang="en-US" sz="1400">
              <a:highlight>
                <a:srgbClr val="FFFFFF"/>
              </a:highlight>
            </a:endParaRPr>
          </a:p>
        </p:txBody>
      </p:sp>
      <p:sp>
        <p:nvSpPr>
          <p:cNvPr id="83" name="Rectangle 76">
            <a:extLst>
              <a:ext uri="{FF2B5EF4-FFF2-40B4-BE49-F238E27FC236}">
                <a16:creationId xmlns:a16="http://schemas.microsoft.com/office/drawing/2014/main" id="{86C05757-249C-4F2B-B326-B940FDD9C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Rectangle 78">
            <a:extLst>
              <a:ext uri="{FF2B5EF4-FFF2-40B4-BE49-F238E27FC236}">
                <a16:creationId xmlns:a16="http://schemas.microsoft.com/office/drawing/2014/main" id="{EE922679-5189-4C5C-9FBB-6839F89C6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Fetching Resources</a:t>
            </a:r>
          </a:p>
        </p:txBody>
      </p:sp>
      <p:sp>
        <p:nvSpPr>
          <p:cNvPr id="68" name="Google Shape;68;p15"/>
          <p:cNvSpPr txBox="1">
            <a:spLocks noGrp="1"/>
          </p:cNvSpPr>
          <p:nvPr>
            <p:ph type="body" idx="1"/>
          </p:nvPr>
        </p:nvSpPr>
        <p:spPr>
          <a:xfrm>
            <a:off x="311700" y="13752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US">
                <a:solidFill>
                  <a:srgbClr val="000000"/>
                </a:solidFill>
              </a:rPr>
              <a:t>In order to fetch data from resources, you use GET. This allows for you not to have to create new data that already exists in an outside resource. </a:t>
            </a:r>
          </a:p>
          <a:p>
            <a:pPr marL="457200" lvl="0" indent="-342900" algn="l" rtl="0">
              <a:spcBef>
                <a:spcPts val="0"/>
              </a:spcBef>
              <a:spcAft>
                <a:spcPts val="0"/>
              </a:spcAft>
              <a:buClr>
                <a:srgbClr val="000000"/>
              </a:buClr>
              <a:buSzPts val="1800"/>
              <a:buChar char="●"/>
            </a:pPr>
            <a:r>
              <a:rPr lang="en-US">
                <a:solidFill>
                  <a:srgbClr val="000000"/>
                </a:solidFill>
              </a:rPr>
              <a:t>Example: We want specific data from a collection of articles. We can achieve this by requesting fetches from that collection.</a:t>
            </a:r>
          </a:p>
          <a:p>
            <a:pPr marL="0" lvl="0" indent="0" algn="l" rtl="0">
              <a:spcBef>
                <a:spcPts val="1200"/>
              </a:spcBef>
              <a:spcAft>
                <a:spcPts val="1200"/>
              </a:spcAft>
              <a:buNone/>
            </a:pPr>
            <a:endParaRPr lang="en-US" dirty="0"/>
          </a:p>
        </p:txBody>
      </p:sp>
      <p:pic>
        <p:nvPicPr>
          <p:cNvPr id="69" name="Google Shape;69;p15"/>
          <p:cNvPicPr preferRelativeResize="0"/>
          <p:nvPr/>
        </p:nvPicPr>
        <p:blipFill>
          <a:blip r:embed="rId3">
            <a:alphaModFix/>
          </a:blip>
          <a:stretch>
            <a:fillRect/>
          </a:stretch>
        </p:blipFill>
        <p:spPr>
          <a:xfrm>
            <a:off x="2112175" y="3083475"/>
            <a:ext cx="4848225" cy="704850"/>
          </a:xfrm>
          <a:prstGeom prst="rect">
            <a:avLst/>
          </a:prstGeom>
          <a:noFill/>
          <a:ln>
            <a:noFill/>
          </a:ln>
        </p:spPr>
      </p:pic>
      <p:pic>
        <p:nvPicPr>
          <p:cNvPr id="70" name="Google Shape;70;p15"/>
          <p:cNvPicPr preferRelativeResize="0"/>
          <p:nvPr/>
        </p:nvPicPr>
        <p:blipFill>
          <a:blip r:embed="rId4">
            <a:alphaModFix/>
          </a:blip>
          <a:stretch>
            <a:fillRect/>
          </a:stretch>
        </p:blipFill>
        <p:spPr>
          <a:xfrm>
            <a:off x="2076107" y="3936710"/>
            <a:ext cx="4881551" cy="666750"/>
          </a:xfrm>
          <a:prstGeom prst="rect">
            <a:avLst/>
          </a:prstGeom>
          <a:noFill/>
          <a:ln>
            <a:noFill/>
          </a:ln>
        </p:spPr>
      </p:pic>
      <p:pic>
        <p:nvPicPr>
          <p:cNvPr id="71" name="Google Shape;71;p15"/>
          <p:cNvPicPr preferRelativeResize="0"/>
          <p:nvPr/>
        </p:nvPicPr>
        <p:blipFill>
          <a:blip r:embed="rId5">
            <a:alphaModFix/>
          </a:blip>
          <a:stretch>
            <a:fillRect/>
          </a:stretch>
        </p:blipFill>
        <p:spPr>
          <a:xfrm>
            <a:off x="2131225" y="2396645"/>
            <a:ext cx="4829175" cy="59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Fetching Relationships</a:t>
            </a:r>
            <a:endParaRPr/>
          </a:p>
        </p:txBody>
      </p:sp>
      <p:sp>
        <p:nvSpPr>
          <p:cNvPr id="77" name="Google Shape;77;p16"/>
          <p:cNvSpPr txBox="1">
            <a:spLocks noGrp="1"/>
          </p:cNvSpPr>
          <p:nvPr>
            <p:ph type="body" idx="1"/>
          </p:nvPr>
        </p:nvSpPr>
        <p:spPr>
          <a:xfrm>
            <a:off x="311700" y="1562783"/>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dirty="0">
                <a:solidFill>
                  <a:srgbClr val="000000"/>
                </a:solidFill>
              </a:rPr>
              <a:t>A server MUST support fetching relationship data for every linked resource. Best practice would be to think of relationships as key value pairs. It could be displayed as “Key: Key Value” or “Author: Author of this article”. </a:t>
            </a:r>
            <a:endParaRPr dirty="0">
              <a:solidFill>
                <a:srgbClr val="000000"/>
              </a:solidFill>
            </a:endParaRPr>
          </a:p>
          <a:p>
            <a:pPr marL="457200" lvl="0" indent="0" algn="l" rtl="0">
              <a:spcBef>
                <a:spcPts val="1200"/>
              </a:spcBef>
              <a:spcAft>
                <a:spcPts val="0"/>
              </a:spcAft>
              <a:buNone/>
            </a:pPr>
            <a:endParaRPr dirty="0">
              <a:solidFill>
                <a:srgbClr val="000000"/>
              </a:solidFill>
            </a:endParaRPr>
          </a:p>
          <a:p>
            <a:pPr marL="457200" lvl="0" indent="-342900" algn="l" rtl="0">
              <a:spcBef>
                <a:spcPts val="1200"/>
              </a:spcBef>
              <a:spcAft>
                <a:spcPts val="0"/>
              </a:spcAft>
              <a:buClr>
                <a:srgbClr val="000000"/>
              </a:buClr>
              <a:buSzPts val="1800"/>
              <a:buChar char="●"/>
            </a:pPr>
            <a:r>
              <a:rPr lang="en" dirty="0">
                <a:solidFill>
                  <a:srgbClr val="000000"/>
                </a:solidFill>
              </a:rPr>
              <a:t>Example:</a:t>
            </a:r>
            <a:endParaRPr dirty="0">
              <a:solidFill>
                <a:srgbClr val="000000"/>
              </a:solidFill>
            </a:endParaRPr>
          </a:p>
          <a:p>
            <a:pPr marL="457200" lvl="0" indent="0" algn="l" rtl="0">
              <a:spcBef>
                <a:spcPts val="1200"/>
              </a:spcBef>
              <a:spcAft>
                <a:spcPts val="0"/>
              </a:spcAft>
              <a:buNone/>
            </a:pPr>
            <a:r>
              <a:rPr lang="en" dirty="0">
                <a:solidFill>
                  <a:srgbClr val="000000"/>
                </a:solidFill>
              </a:rPr>
              <a:t>You wouldn’t fetch the author of an article within a collection without also fetching the article itself first.</a:t>
            </a:r>
            <a:endParaRPr dirty="0">
              <a:solidFill>
                <a:srgbClr val="000000"/>
              </a:solidFill>
            </a:endParaRPr>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1"/>
        <p:cNvGrpSpPr/>
        <p:nvPr/>
      </p:nvGrpSpPr>
      <p:grpSpPr>
        <a:xfrm>
          <a:off x="0" y="0"/>
          <a:ext cx="0" cy="0"/>
          <a:chOff x="0" y="0"/>
          <a:chExt cx="0" cy="0"/>
        </a:xfrm>
      </p:grpSpPr>
      <p:sp>
        <p:nvSpPr>
          <p:cNvPr id="89" name="Rectangle 88">
            <a:extLst>
              <a:ext uri="{FF2B5EF4-FFF2-40B4-BE49-F238E27FC236}">
                <a16:creationId xmlns:a16="http://schemas.microsoft.com/office/drawing/2014/main" id="{3CFC9789-57F4-4B9C-ABAA-6F7C8BADC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Rectangle 90">
            <a:extLst>
              <a:ext uri="{FF2B5EF4-FFF2-40B4-BE49-F238E27FC236}">
                <a16:creationId xmlns:a16="http://schemas.microsoft.com/office/drawing/2014/main" id="{9B54F538-07DE-4652-B506-5D16E3EBB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3" name="Straight Connector 92">
            <a:extLst>
              <a:ext uri="{FF2B5EF4-FFF2-40B4-BE49-F238E27FC236}">
                <a16:creationId xmlns:a16="http://schemas.microsoft.com/office/drawing/2014/main" id="{03D56195-A6AC-4958-8B87-F7D009353E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5" name="Rectangle 94">
            <a:extLst>
              <a:ext uri="{FF2B5EF4-FFF2-40B4-BE49-F238E27FC236}">
                <a16:creationId xmlns:a16="http://schemas.microsoft.com/office/drawing/2014/main" id="{F83BAE65-D215-4292-9498-D9610AC2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Google Shape;82;p17"/>
          <p:cNvSpPr txBox="1">
            <a:spLocks noGrp="1"/>
          </p:cNvSpPr>
          <p:nvPr>
            <p:ph type="title"/>
          </p:nvPr>
        </p:nvSpPr>
        <p:spPr>
          <a:xfrm>
            <a:off x="5894613" y="476209"/>
            <a:ext cx="2767693" cy="1088068"/>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700" spc="-50"/>
              <a:t>Responses (200 OK)</a:t>
            </a:r>
          </a:p>
        </p:txBody>
      </p:sp>
      <p:pic>
        <p:nvPicPr>
          <p:cNvPr id="84" name="Google Shape;84;p17" descr="Text&#10;&#10;Description automatically generated"/>
          <p:cNvPicPr preferRelativeResize="0"/>
          <p:nvPr/>
        </p:nvPicPr>
        <p:blipFill>
          <a:blip r:embed="rId3"/>
          <a:stretch>
            <a:fillRect/>
          </a:stretch>
        </p:blipFill>
        <p:spPr>
          <a:xfrm>
            <a:off x="475499" y="1021904"/>
            <a:ext cx="5182351" cy="2902116"/>
          </a:xfrm>
          <a:prstGeom prst="rect">
            <a:avLst/>
          </a:prstGeom>
          <a:noFill/>
        </p:spPr>
      </p:pic>
      <p:cxnSp>
        <p:nvCxnSpPr>
          <p:cNvPr id="97" name="Straight Connector 96">
            <a:extLst>
              <a:ext uri="{FF2B5EF4-FFF2-40B4-BE49-F238E27FC236}">
                <a16:creationId xmlns:a16="http://schemas.microsoft.com/office/drawing/2014/main" id="{5C99ACED-3F9B-471D-97BC-E5D2D2319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19107" y="1564277"/>
            <a:ext cx="26746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3" name="Google Shape;83;p17"/>
          <p:cNvSpPr txBox="1">
            <a:spLocks noGrp="1"/>
          </p:cNvSpPr>
          <p:nvPr>
            <p:ph type="body" idx="1"/>
          </p:nvPr>
        </p:nvSpPr>
        <p:spPr>
          <a:xfrm>
            <a:off x="5894613" y="1649185"/>
            <a:ext cx="2767693" cy="2752635"/>
          </a:xfrm>
          <a:prstGeom prst="rect">
            <a:avLst/>
          </a:prstGeom>
        </p:spPr>
        <p:txBody>
          <a:bodyPr spcFirstLastPara="1" vert="horz" lIns="0" tIns="45720" rIns="0" bIns="45720" rtlCol="0" anchorCtr="0">
            <a:normAutofit/>
          </a:bodyPr>
          <a:lstStyle/>
          <a:p>
            <a:pPr marL="457200" lvl="0" indent="-342900" defTabSz="914400">
              <a:spcBef>
                <a:spcPts val="0"/>
              </a:spcBef>
              <a:spcAft>
                <a:spcPts val="600"/>
              </a:spcAft>
              <a:buSzPts val="1800"/>
              <a:buFont typeface="Calibri" panose="020F0502020204030204" pitchFamily="34" charset="0"/>
              <a:buChar char="●"/>
            </a:pPr>
            <a:r>
              <a:rPr lang="en-US"/>
              <a:t>A server will respond to all successful requests to fetch data from a resource. It will be indicated with a </a:t>
            </a:r>
            <a:r>
              <a:rPr lang="en-US" b="1"/>
              <a:t>200 OK</a:t>
            </a:r>
            <a:r>
              <a:rPr lang="en-US"/>
              <a:t> response.</a:t>
            </a:r>
          </a:p>
        </p:txBody>
      </p:sp>
      <p:sp>
        <p:nvSpPr>
          <p:cNvPr id="99" name="Rectangle 98">
            <a:extLst>
              <a:ext uri="{FF2B5EF4-FFF2-40B4-BE49-F238E27FC236}">
                <a16:creationId xmlns:a16="http://schemas.microsoft.com/office/drawing/2014/main" id="{86C05757-249C-4F2B-B326-B940FDD9C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a:extLst>
              <a:ext uri="{FF2B5EF4-FFF2-40B4-BE49-F238E27FC236}">
                <a16:creationId xmlns:a16="http://schemas.microsoft.com/office/drawing/2014/main" id="{EE922679-5189-4C5C-9FBB-6839F89C6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Responses (404 Not Found)</a:t>
            </a:r>
            <a:endParaRPr/>
          </a:p>
        </p:txBody>
      </p:sp>
      <p:sp>
        <p:nvSpPr>
          <p:cNvPr id="90" name="Google Shape;90;p18"/>
          <p:cNvSpPr txBox="1">
            <a:spLocks noGrp="1"/>
          </p:cNvSpPr>
          <p:nvPr>
            <p:ph type="body" idx="1"/>
          </p:nvPr>
        </p:nvSpPr>
        <p:spPr>
          <a:xfrm>
            <a:off x="311699" y="12820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Char char="●"/>
            </a:pPr>
            <a:r>
              <a:rPr lang="en" sz="1600" dirty="0">
                <a:solidFill>
                  <a:schemeClr val="dk1"/>
                </a:solidFill>
              </a:rPr>
              <a:t>A server will respond with a 404 not found when processing a request to fetch a single resource that does exist.</a:t>
            </a:r>
            <a:endParaRPr sz="1600" dirty="0">
              <a:solidFill>
                <a:schemeClr val="dk1"/>
              </a:solidFill>
            </a:endParaRPr>
          </a:p>
          <a:p>
            <a:pPr marL="457200" lvl="0" indent="-330200" algn="l" rtl="0">
              <a:spcBef>
                <a:spcPts val="0"/>
              </a:spcBef>
              <a:spcAft>
                <a:spcPts val="0"/>
              </a:spcAft>
              <a:buClr>
                <a:schemeClr val="dk1"/>
              </a:buClr>
              <a:buSzPts val="1600"/>
              <a:buChar char="●"/>
            </a:pPr>
            <a:r>
              <a:rPr lang="en" sz="1600" dirty="0">
                <a:solidFill>
                  <a:schemeClr val="dk1"/>
                </a:solidFill>
              </a:rPr>
              <a:t>Responses similar to this one would be error details or  HTTP status codes. A server MUST have these responses prepared and the client MUST be able to interpret. </a:t>
            </a:r>
            <a:endParaRPr sz="1600" dirty="0"/>
          </a:p>
        </p:txBody>
      </p:sp>
      <p:pic>
        <p:nvPicPr>
          <p:cNvPr id="91" name="Google Shape;91;p18"/>
          <p:cNvPicPr preferRelativeResize="0"/>
          <p:nvPr/>
        </p:nvPicPr>
        <p:blipFill>
          <a:blip r:embed="rId3">
            <a:alphaModFix/>
          </a:blip>
          <a:stretch>
            <a:fillRect/>
          </a:stretch>
        </p:blipFill>
        <p:spPr>
          <a:xfrm>
            <a:off x="1767750" y="2475400"/>
            <a:ext cx="5608499" cy="2479475"/>
          </a:xfrm>
          <a:prstGeom prst="rect">
            <a:avLst/>
          </a:prstGeom>
          <a:noFill/>
          <a:ln w="28575">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Inclusion of Related Resources</a:t>
            </a:r>
            <a:endParaRPr/>
          </a:p>
        </p:txBody>
      </p:sp>
      <p:sp>
        <p:nvSpPr>
          <p:cNvPr id="97" name="Google Shape;97;p19"/>
          <p:cNvSpPr txBox="1">
            <a:spLocks noGrp="1"/>
          </p:cNvSpPr>
          <p:nvPr>
            <p:ph type="body" idx="1"/>
          </p:nvPr>
        </p:nvSpPr>
        <p:spPr>
          <a:xfrm>
            <a:off x="311700" y="1292175"/>
            <a:ext cx="8520600" cy="34164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Clr>
                <a:srgbClr val="000000"/>
              </a:buClr>
              <a:buSzPts val="1800"/>
              <a:buChar char="●"/>
            </a:pPr>
            <a:r>
              <a:rPr lang="en" sz="1550" dirty="0">
                <a:solidFill>
                  <a:schemeClr val="dk1"/>
                </a:solidFill>
              </a:rPr>
              <a:t>The endpoint also may support an </a:t>
            </a:r>
            <a:r>
              <a:rPr lang="en" sz="1500" b="1" dirty="0">
                <a:solidFill>
                  <a:srgbClr val="000000"/>
                </a:solidFill>
              </a:rPr>
              <a:t>include</a:t>
            </a:r>
            <a:r>
              <a:rPr lang="en" dirty="0"/>
              <a:t> </a:t>
            </a:r>
            <a:r>
              <a:rPr lang="en" sz="1550" dirty="0">
                <a:solidFill>
                  <a:schemeClr val="dk1"/>
                </a:solidFill>
              </a:rPr>
              <a:t>request parameter to allow the client to customize which related resources should be returned. If this can not be done, it with respond with a 400 error.</a:t>
            </a:r>
            <a:endParaRPr sz="1550" dirty="0">
              <a:solidFill>
                <a:schemeClr val="dk1"/>
              </a:solidFill>
            </a:endParaRPr>
          </a:p>
          <a:p>
            <a:pPr marL="0" lvl="0" indent="0" algn="l" rtl="0">
              <a:lnSpc>
                <a:spcPct val="173330"/>
              </a:lnSpc>
              <a:spcBef>
                <a:spcPts val="1000"/>
              </a:spcBef>
              <a:spcAft>
                <a:spcPts val="0"/>
              </a:spcAft>
              <a:buNone/>
            </a:pPr>
            <a:endParaRPr sz="1550" dirty="0">
              <a:solidFill>
                <a:schemeClr val="dk1"/>
              </a:solidFill>
            </a:endParaRPr>
          </a:p>
          <a:p>
            <a:pPr marL="0" lvl="0" indent="0" algn="l" rtl="0">
              <a:spcBef>
                <a:spcPts val="1000"/>
              </a:spcBef>
              <a:spcAft>
                <a:spcPts val="0"/>
              </a:spcAft>
              <a:buNone/>
            </a:pPr>
            <a:endParaRPr sz="1550" dirty="0">
              <a:solidFill>
                <a:schemeClr val="dk1"/>
              </a:solidFill>
            </a:endParaRPr>
          </a:p>
          <a:p>
            <a:pPr marL="457200" lvl="0" indent="-327025" algn="l" rtl="0">
              <a:lnSpc>
                <a:spcPct val="100000"/>
              </a:lnSpc>
              <a:spcBef>
                <a:spcPts val="1200"/>
              </a:spcBef>
              <a:spcAft>
                <a:spcPts val="0"/>
              </a:spcAft>
              <a:buClr>
                <a:schemeClr val="dk1"/>
              </a:buClr>
              <a:buSzPts val="1550"/>
              <a:buChar char="●"/>
            </a:pPr>
            <a:r>
              <a:rPr lang="en" sz="1550" dirty="0">
                <a:solidFill>
                  <a:schemeClr val="dk1"/>
                </a:solidFill>
              </a:rPr>
              <a:t>In order to request resources related to other resources, a dot-separated path for each relationship name can be specified</a:t>
            </a:r>
            <a:endParaRPr sz="2200" dirty="0"/>
          </a:p>
        </p:txBody>
      </p:sp>
      <p:pic>
        <p:nvPicPr>
          <p:cNvPr id="98" name="Google Shape;98;p19"/>
          <p:cNvPicPr preferRelativeResize="0"/>
          <p:nvPr/>
        </p:nvPicPr>
        <p:blipFill>
          <a:blip r:embed="rId3">
            <a:alphaModFix/>
          </a:blip>
          <a:stretch>
            <a:fillRect/>
          </a:stretch>
        </p:blipFill>
        <p:spPr>
          <a:xfrm>
            <a:off x="2133612" y="3805325"/>
            <a:ext cx="4876800" cy="723900"/>
          </a:xfrm>
          <a:prstGeom prst="rect">
            <a:avLst/>
          </a:prstGeom>
          <a:noFill/>
          <a:ln>
            <a:noFill/>
          </a:ln>
        </p:spPr>
      </p:pic>
      <p:pic>
        <p:nvPicPr>
          <p:cNvPr id="99" name="Google Shape;99;p19"/>
          <p:cNvPicPr preferRelativeResize="0"/>
          <p:nvPr/>
        </p:nvPicPr>
        <p:blipFill>
          <a:blip r:embed="rId4">
            <a:alphaModFix/>
          </a:blip>
          <a:stretch>
            <a:fillRect/>
          </a:stretch>
        </p:blipFill>
        <p:spPr>
          <a:xfrm>
            <a:off x="2062163" y="2143125"/>
            <a:ext cx="5019675" cy="857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Sparse Fieldset</a:t>
            </a:r>
            <a:endParaRPr dirty="0"/>
          </a:p>
        </p:txBody>
      </p:sp>
      <p:sp>
        <p:nvSpPr>
          <p:cNvPr id="105" name="Google Shape;105;p20"/>
          <p:cNvSpPr txBox="1">
            <a:spLocks noGrp="1"/>
          </p:cNvSpPr>
          <p:nvPr>
            <p:ph type="body" idx="1"/>
          </p:nvPr>
        </p:nvSpPr>
        <p:spPr>
          <a:xfrm>
            <a:off x="311700" y="1282075"/>
            <a:ext cx="8520600" cy="3416400"/>
          </a:xfrm>
          <a:prstGeom prst="rect">
            <a:avLst/>
          </a:prstGeom>
        </p:spPr>
        <p:txBody>
          <a:bodyPr spcFirstLastPara="1" wrap="square" lIns="91425" tIns="91425" rIns="91425" bIns="91425" anchor="t" anchorCtr="0">
            <a:normAutofit fontScale="47500" lnSpcReduction="20000"/>
          </a:bodyPr>
          <a:lstStyle/>
          <a:p>
            <a:pPr marL="457200" lvl="0" indent="-335915" algn="l" rtl="0">
              <a:spcBef>
                <a:spcPts val="0"/>
              </a:spcBef>
              <a:spcAft>
                <a:spcPts val="0"/>
              </a:spcAft>
              <a:buClr>
                <a:srgbClr val="000000"/>
              </a:buClr>
              <a:buSzPct val="100000"/>
              <a:buChar char="●"/>
            </a:pPr>
            <a:r>
              <a:rPr lang="en" sz="5200" dirty="0">
                <a:solidFill>
                  <a:srgbClr val="000000"/>
                </a:solidFill>
              </a:rPr>
              <a:t>A client may request that an endpoint return only specific fields in the response on a per-type basis by including a fields[TYPE] parameter that must be comma-separated. </a:t>
            </a:r>
            <a:endParaRPr sz="5200" dirty="0">
              <a:solidFill>
                <a:srgbClr val="000000"/>
              </a:solidFill>
            </a:endParaRPr>
          </a:p>
          <a:p>
            <a:pPr marL="457200" lvl="0" indent="-335915" algn="l" rtl="0">
              <a:spcBef>
                <a:spcPts val="0"/>
              </a:spcBef>
              <a:spcAft>
                <a:spcPts val="0"/>
              </a:spcAft>
              <a:buClr>
                <a:srgbClr val="000000"/>
              </a:buClr>
              <a:buSzPct val="100000"/>
              <a:buChar char="●"/>
            </a:pPr>
            <a:r>
              <a:rPr lang="en" sz="5200" dirty="0">
                <a:solidFill>
                  <a:srgbClr val="000000"/>
                </a:solidFill>
              </a:rPr>
              <a:t>If a client requests specific set of fields for a response, an endpoint can’t include additional fields from the resource of that type in its response. </a:t>
            </a:r>
            <a:endParaRPr sz="5200" dirty="0">
              <a:solidFill>
                <a:srgbClr val="000000"/>
              </a:solidFill>
            </a:endParaRPr>
          </a:p>
          <a:p>
            <a:pPr marL="457200" lvl="0" indent="0" algn="l" rtl="0">
              <a:spcBef>
                <a:spcPts val="1200"/>
              </a:spcBef>
              <a:spcAft>
                <a:spcPts val="0"/>
              </a:spcAft>
              <a:buNone/>
            </a:pPr>
            <a:endParaRPr sz="4250" dirty="0">
              <a:solidFill>
                <a:srgbClr val="000000"/>
              </a:solidFill>
            </a:endParaRPr>
          </a:p>
          <a:p>
            <a:pPr marL="457200" lvl="0" indent="-335915" algn="l" rtl="0">
              <a:spcBef>
                <a:spcPts val="1200"/>
              </a:spcBef>
              <a:spcAft>
                <a:spcPts val="0"/>
              </a:spcAft>
              <a:buClr>
                <a:srgbClr val="000000"/>
              </a:buClr>
              <a:buSzPct val="100000"/>
              <a:buChar char="●"/>
            </a:pPr>
            <a:r>
              <a:rPr lang="en" sz="5200" dirty="0">
                <a:solidFill>
                  <a:srgbClr val="000000"/>
                </a:solidFill>
              </a:rPr>
              <a:t>Example: We would like to only include the title, body, and author of the articles in our return.</a:t>
            </a:r>
            <a:endParaRPr sz="5200" dirty="0">
              <a:solidFill>
                <a:srgbClr val="000000"/>
              </a:solidFill>
            </a:endParaRPr>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106" name="Google Shape;106;p20"/>
          <p:cNvPicPr preferRelativeResize="0"/>
          <p:nvPr/>
        </p:nvPicPr>
        <p:blipFill>
          <a:blip r:embed="rId3">
            <a:alphaModFix/>
          </a:blip>
          <a:stretch>
            <a:fillRect/>
          </a:stretch>
        </p:blipFill>
        <p:spPr>
          <a:xfrm>
            <a:off x="1776412" y="4170937"/>
            <a:ext cx="5591175" cy="60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Sorting</a:t>
            </a:r>
            <a:endParaRPr/>
          </a:p>
        </p:txBody>
      </p:sp>
      <p:sp>
        <p:nvSpPr>
          <p:cNvPr id="112" name="Google Shape;112;p21"/>
          <p:cNvSpPr txBox="1">
            <a:spLocks noGrp="1"/>
          </p:cNvSpPr>
          <p:nvPr>
            <p:ph type="body" idx="1"/>
          </p:nvPr>
        </p:nvSpPr>
        <p:spPr>
          <a:xfrm>
            <a:off x="171023" y="12820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dirty="0">
                <a:solidFill>
                  <a:srgbClr val="000000"/>
                </a:solidFill>
              </a:rPr>
              <a:t>A server may support a request to sort resources collections according to one or more criterias (“sort fields”) and allows you to order the results by any field, in ascending or descending order. If the server does not support the sorting in the query it must return the error code 400 Bad Report.</a:t>
            </a:r>
            <a:endParaRPr dirty="0">
              <a:solidFill>
                <a:srgbClr val="000000"/>
              </a:solidFill>
            </a:endParaRPr>
          </a:p>
          <a:p>
            <a:pPr marL="457200" lvl="0" indent="0" algn="l" rtl="0">
              <a:spcBef>
                <a:spcPts val="1200"/>
              </a:spcBef>
              <a:spcAft>
                <a:spcPts val="0"/>
              </a:spcAft>
              <a:buNone/>
            </a:pPr>
            <a:endParaRPr dirty="0">
              <a:solidFill>
                <a:srgbClr val="000000"/>
              </a:solidFill>
            </a:endParaRPr>
          </a:p>
          <a:p>
            <a:pPr marL="457200" lvl="0" indent="-342900" algn="l" rtl="0">
              <a:spcBef>
                <a:spcPts val="1200"/>
              </a:spcBef>
              <a:spcAft>
                <a:spcPts val="0"/>
              </a:spcAft>
              <a:buClr>
                <a:srgbClr val="000000"/>
              </a:buClr>
              <a:buSzPts val="1800"/>
              <a:buChar char="●"/>
            </a:pPr>
            <a:r>
              <a:rPr lang="en" dirty="0">
                <a:solidFill>
                  <a:srgbClr val="000000"/>
                </a:solidFill>
              </a:rPr>
              <a:t>Example: We want our fetched articles to be sorted by the date it was created.</a:t>
            </a:r>
            <a:br>
              <a:rPr lang="en" dirty="0"/>
            </a:br>
            <a:br>
              <a:rPr lang="en" dirty="0"/>
            </a:br>
            <a:br>
              <a:rPr lang="en" dirty="0"/>
            </a:br>
            <a:endParaRPr dirty="0"/>
          </a:p>
        </p:txBody>
      </p:sp>
      <p:pic>
        <p:nvPicPr>
          <p:cNvPr id="113" name="Google Shape;113;p21"/>
          <p:cNvPicPr preferRelativeResize="0"/>
          <p:nvPr/>
        </p:nvPicPr>
        <p:blipFill>
          <a:blip r:embed="rId3">
            <a:alphaModFix/>
          </a:blip>
          <a:stretch>
            <a:fillRect/>
          </a:stretch>
        </p:blipFill>
        <p:spPr>
          <a:xfrm>
            <a:off x="2011973" y="3200855"/>
            <a:ext cx="4838700" cy="1019175"/>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0</TotalTime>
  <Words>624</Words>
  <Application>Microsoft Office PowerPoint</Application>
  <PresentationFormat>On-screen Show (16:9)</PresentationFormat>
  <Paragraphs>45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Retrospect</vt:lpstr>
      <vt:lpstr>Fetching Data</vt:lpstr>
      <vt:lpstr>What is Fetching Data?</vt:lpstr>
      <vt:lpstr>Fetching Resources</vt:lpstr>
      <vt:lpstr>Fetching Relationships</vt:lpstr>
      <vt:lpstr>Responses (200 OK)</vt:lpstr>
      <vt:lpstr>Responses (404 Not Found)</vt:lpstr>
      <vt:lpstr>Inclusion of Related Resources</vt:lpstr>
      <vt:lpstr>Sparse Fieldset</vt:lpstr>
      <vt:lpstr>Sorting</vt:lpstr>
      <vt:lpstr>Pagination</vt:lpstr>
      <vt:lpstr>Filtering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Fetching Data</dc:title>
  <cp:lastModifiedBy>Watkins, J'Sonya</cp:lastModifiedBy>
  <cp:revision>1</cp:revision>
  <dcterms:modified xsi:type="dcterms:W3CDTF">2021-03-11T00:47:44Z</dcterms:modified>
</cp:coreProperties>
</file>