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BD5oFE3r6G4UxfYdOqSFtpbgK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:notes"/>
          <p:cNvSpPr txBox="1"/>
          <p:nvPr>
            <p:ph idx="12" type="sldNum"/>
          </p:nvPr>
        </p:nvSpPr>
        <p:spPr>
          <a:xfrm>
            <a:off x="3884613" y="8685213"/>
            <a:ext cx="2712739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5:notes"/>
          <p:cNvSpPr txBox="1"/>
          <p:nvPr>
            <p:ph idx="10" type="dt"/>
          </p:nvPr>
        </p:nvSpPr>
        <p:spPr>
          <a:xfrm>
            <a:off x="3884613" y="231200"/>
            <a:ext cx="2712739" cy="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2020/9/21</a:t>
            </a:r>
            <a:endParaRPr/>
          </a:p>
        </p:txBody>
      </p:sp>
      <p:sp>
        <p:nvSpPr>
          <p:cNvPr id="383" name="Google Shape;383;p25:notes"/>
          <p:cNvSpPr txBox="1"/>
          <p:nvPr>
            <p:ph idx="11" type="ftr"/>
          </p:nvPr>
        </p:nvSpPr>
        <p:spPr>
          <a:xfrm>
            <a:off x="260648" y="8685213"/>
            <a:ext cx="2711152" cy="279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help@q.ssu.ac.kr  |  http://nclab.ssu.ac.kr</a:t>
            </a:r>
            <a:endParaRPr/>
          </a:p>
        </p:txBody>
      </p:sp>
      <p:sp>
        <p:nvSpPr>
          <p:cNvPr id="384" name="Google Shape;384;p25:notes"/>
          <p:cNvSpPr txBox="1"/>
          <p:nvPr>
            <p:ph idx="3" type="hdr"/>
          </p:nvPr>
        </p:nvSpPr>
        <p:spPr>
          <a:xfrm>
            <a:off x="764704" y="234256"/>
            <a:ext cx="2207096" cy="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숭실대학교 네트워크컴퓨팅 연구실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/>
          <p:nvPr/>
        </p:nvSpPr>
        <p:spPr>
          <a:xfrm>
            <a:off x="0" y="6044184"/>
            <a:ext cx="1628816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/>
          <p:nvPr/>
        </p:nvSpPr>
        <p:spPr>
          <a:xfrm>
            <a:off x="1691680" y="6044184"/>
            <a:ext cx="7452320" cy="713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7"/>
          <p:cNvSpPr txBox="1"/>
          <p:nvPr>
            <p:ph type="ctrTitle"/>
          </p:nvPr>
        </p:nvSpPr>
        <p:spPr>
          <a:xfrm>
            <a:off x="1691680" y="2924944"/>
            <a:ext cx="714752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subTitle"/>
          </p:nvPr>
        </p:nvSpPr>
        <p:spPr>
          <a:xfrm>
            <a:off x="1687488" y="6050037"/>
            <a:ext cx="74565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b="1" sz="2600">
                <a:solidFill>
                  <a:srgbClr val="FFFFFF"/>
                </a:solidFill>
              </a:defRPr>
            </a:lvl1pPr>
            <a:lvl2pPr lvl="1" algn="ctr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223707" y="236540"/>
            <a:ext cx="8668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new_nemo.jpg" id="27" name="Google Shape;2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282" y="4653136"/>
            <a:ext cx="1292251" cy="1285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학사자료\Dropbox\NCLab\NCLAB Logo\NCLAB1.png" id="28" name="Google Shape;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_nemo.jpg" id="29" name="Google Shape;2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282" y="4653136"/>
            <a:ext cx="1292251" cy="1285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학사자료\Dropbox\NCLab\NCLAB Logo\NCLAB1.png" id="30" name="Google Shape;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44" y="6149548"/>
            <a:ext cx="1130528" cy="529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7"/>
          <p:cNvSpPr txBox="1"/>
          <p:nvPr>
            <p:ph idx="2" type="body"/>
          </p:nvPr>
        </p:nvSpPr>
        <p:spPr>
          <a:xfrm>
            <a:off x="4572000" y="4797152"/>
            <a:ext cx="4267200" cy="117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440"/>
              <a:buFont typeface="Arial"/>
              <a:buNone/>
              <a:defRPr sz="2400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" type="body"/>
          </p:nvPr>
        </p:nvSpPr>
        <p:spPr>
          <a:xfrm rot="5400000">
            <a:off x="2260488" y="-379080"/>
            <a:ext cx="485772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7"/>
          <p:cNvSpPr txBox="1"/>
          <p:nvPr>
            <p:ph type="title"/>
          </p:nvPr>
        </p:nvSpPr>
        <p:spPr>
          <a:xfrm rot="5400000">
            <a:off x="4823619" y="2339183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" type="body"/>
          </p:nvPr>
        </p:nvSpPr>
        <p:spPr>
          <a:xfrm rot="5400000">
            <a:off x="480218" y="586583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" name="Google Shape;102;p37"/>
          <p:cNvSpPr/>
          <p:nvPr/>
        </p:nvSpPr>
        <p:spPr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7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esktop\NCLAB1.png" id="105" name="Google Shape;10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NCLAB1.png"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44210" y="33445"/>
            <a:ext cx="995231" cy="4665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440"/>
              <a:buChar char="◻"/>
              <a:defRPr b="1"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 txBox="1"/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sz="40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1371602" y="2743201"/>
            <a:ext cx="7123113" cy="3350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440"/>
              <a:buFont typeface="Noto Sans Symbols"/>
              <a:buChar char="□"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29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학사자료\Dropbox\NCLab\NCLAB Logo\NCLAB1.png" id="43" name="Google Shape;4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학사자료\Dropbox\NCLab\NCLAB Logo\NCLAB1.png" id="44" name="Google Shape;4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36" y="2034969"/>
            <a:ext cx="1130528" cy="529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9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609600" y="1268762"/>
            <a:ext cx="3962400" cy="489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4788024" y="1268762"/>
            <a:ext cx="3960440" cy="489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609600" y="1981285"/>
            <a:ext cx="3962400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4788024" y="1981285"/>
            <a:ext cx="3960440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609600" y="1268760"/>
            <a:ext cx="396240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Arial"/>
              <a:buNone/>
              <a:defRPr b="1" sz="2000">
                <a:solidFill>
                  <a:schemeClr val="accent5"/>
                </a:solidFill>
              </a:defRPr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4788024" y="1268760"/>
            <a:ext cx="3960440" cy="64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Arial"/>
              <a:buNone/>
              <a:defRPr b="1" sz="2000">
                <a:solidFill>
                  <a:schemeClr val="accent1"/>
                </a:solidFill>
              </a:defRPr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609600" y="1277102"/>
            <a:ext cx="1600200" cy="4818898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2" type="body"/>
          </p:nvPr>
        </p:nvSpPr>
        <p:spPr>
          <a:xfrm>
            <a:off x="2362200" y="1268761"/>
            <a:ext cx="6400800" cy="490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1350"/>
              <a:buChar char="✔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1547664" y="5486400"/>
            <a:ext cx="73677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Arial"/>
              <a:buNone/>
              <a:defRPr sz="1700"/>
            </a:lvl1pPr>
            <a:lvl2pPr indent="-228600" lvl="1" marL="91440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Arial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Arial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Arial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SzPts val="675"/>
              <a:buFont typeface="Arial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35"/>
          <p:cNvSpPr/>
          <p:nvPr/>
        </p:nvSpPr>
        <p:spPr>
          <a:xfrm>
            <a:off x="0" y="4572000"/>
            <a:ext cx="912876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5"/>
          <p:cNvSpPr/>
          <p:nvPr/>
        </p:nvSpPr>
        <p:spPr>
          <a:xfrm>
            <a:off x="0" y="4654296"/>
            <a:ext cx="144780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5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5"/>
          <p:cNvSpPr txBox="1"/>
          <p:nvPr>
            <p:ph type="title"/>
          </p:nvPr>
        </p:nvSpPr>
        <p:spPr>
          <a:xfrm>
            <a:off x="1547664" y="4668012"/>
            <a:ext cx="73677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 b="1"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5"/>
          <p:cNvSpPr/>
          <p:nvPr>
            <p:ph idx="2" type="pic"/>
          </p:nvPr>
        </p:nvSpPr>
        <p:spPr>
          <a:xfrm>
            <a:off x="1547664" y="0"/>
            <a:ext cx="7596336" cy="4568952"/>
          </a:xfrm>
          <a:prstGeom prst="rect">
            <a:avLst/>
          </a:prstGeom>
          <a:solidFill>
            <a:srgbClr val="F3F8F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92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학사자료\Dropbox\NCLab\NCLAB Logo\NCLAB1.png" id="88" name="Google Shape;8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학사자료\Dropbox\NCLab\NCLAB Logo\NCLAB1.png" id="89" name="Google Shape;8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636" y="4745944"/>
            <a:ext cx="1130528" cy="52993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5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1pPr>
            <a:lvl2pPr indent="0" lvl="1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2pPr>
            <a:lvl3pPr indent="0" lvl="2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3pPr>
            <a:lvl4pPr indent="0" lvl="3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4pPr>
            <a:lvl5pPr indent="0" lvl="4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5pPr>
            <a:lvl6pPr indent="0" lvl="5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6pPr>
            <a:lvl7pPr indent="0" lvl="6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7pPr>
            <a:lvl8pPr indent="0" lvl="7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8pPr>
            <a:lvl9pPr indent="0" lvl="8" marL="0" algn="ctr">
              <a:spcBef>
                <a:spcPts val="0"/>
              </a:spcBef>
              <a:buNone/>
              <a:defRPr>
                <a:solidFill>
                  <a:srgbClr val="00416B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12648" y="1268760"/>
            <a:ext cx="8153400" cy="485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◻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marR="0" rtl="0" algn="l">
              <a:lnSpc>
                <a:spcPct val="120000"/>
              </a:lnSpc>
              <a:spcBef>
                <a:spcPts val="350"/>
              </a:spcBef>
              <a:spcAft>
                <a:spcPts val="0"/>
              </a:spcAft>
              <a:buClr>
                <a:schemeClr val="accent4"/>
              </a:buClr>
              <a:buSzPts val="1050"/>
              <a:buFont typeface="Noto Sans Symbols"/>
              <a:buChar char="✔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6"/>
          <p:cNvSpPr/>
          <p:nvPr/>
        </p:nvSpPr>
        <p:spPr>
          <a:xfrm>
            <a:off x="0" y="90872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>
            <a:off x="0" y="95444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590549" y="954440"/>
            <a:ext cx="8553451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0041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Desktop\NCLAB1.png" id="18" name="Google Shape;1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esktop\NCLAB1.png" id="19" name="Google Shape;19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-230915" y="1493117"/>
            <a:ext cx="995230" cy="4665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hebook.io/006806/ch08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2627784" y="3284984"/>
            <a:ext cx="6264696" cy="892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웹서버 실습 1</a:t>
            </a:r>
            <a:br>
              <a:rPr lang="en-US" sz="3600">
                <a:latin typeface="Arial"/>
                <a:ea typeface="Arial"/>
                <a:cs typeface="Arial"/>
                <a:sym typeface="Arial"/>
              </a:rPr>
            </a:br>
            <a:r>
              <a:rPr lang="en-US" sz="2610">
                <a:latin typeface="Arial"/>
                <a:ea typeface="Arial"/>
                <a:cs typeface="Arial"/>
                <a:sym typeface="Arial"/>
              </a:rPr>
              <a:t>개발 환경 구축, INTRO</a:t>
            </a:r>
            <a:endParaRPr sz="261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>
            <p:ph idx="2" type="body"/>
          </p:nvPr>
        </p:nvSpPr>
        <p:spPr>
          <a:xfrm>
            <a:off x="4499992" y="4437112"/>
            <a:ext cx="4267200" cy="117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rPr lang="en-US"/>
              <a:t>NClab 20</a:t>
            </a:r>
            <a:r>
              <a:rPr baseline="30000" lang="en-US"/>
              <a:t>th</a:t>
            </a:r>
            <a:r>
              <a:rPr lang="en-US"/>
              <a:t> – 금기현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MySQL 5.7 이상 버전 사용</a:t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패키지 업데이트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MySQL Server 설치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MySQL 설정 – root사용자 password 설정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sp>
        <p:nvSpPr>
          <p:cNvPr id="204" name="Google Shape;204;p10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05" name="Google Shape;205;p10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07" name="Google Shape;207;p10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Database MySQL 설치</a:t>
            </a:r>
            <a:endParaRPr/>
          </a:p>
        </p:txBody>
      </p:sp>
      <p:sp>
        <p:nvSpPr>
          <p:cNvPr id="208" name="Google Shape;208;p10"/>
          <p:cNvSpPr/>
          <p:nvPr/>
        </p:nvSpPr>
        <p:spPr>
          <a:xfrm>
            <a:off x="971599" y="2204864"/>
            <a:ext cx="7559749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sudo apt update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968261" y="3145984"/>
            <a:ext cx="7563088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sudo apt install mysql-server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968260" y="4005065"/>
            <a:ext cx="7563089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sudo mysql_secure_installation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968261" y="4431193"/>
            <a:ext cx="756309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sudo mysql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968260" y="4862324"/>
            <a:ext cx="7563091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SELECT user, authentication_string, plugin, host FROM mysql.user;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968260" y="5284354"/>
            <a:ext cx="7563091" cy="5929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ALTER USER ‘root’@’localhost’ IDENTIFIED WITH 	mysql_native_password BY ‘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968257" y="5871155"/>
            <a:ext cx="7563091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FLUSH PRIVILEGES;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MySQL 접속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이후 비밀번호 입력</a:t>
            </a:r>
            <a:endParaRPr sz="16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이후 추가 사용자 생성, 설정은 링크 참고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https://www.digitalocean.com/community/tutorials/how-to-install-mysql-on-ubuntu-18-04</a:t>
            </a:r>
            <a:endParaRPr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  <p:sp>
        <p:nvSpPr>
          <p:cNvPr id="220" name="Google Shape;220;p11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21" name="Google Shape;221;p11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23" name="Google Shape;223;p11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Database MySQL 설치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27584" y="2204864"/>
            <a:ext cx="756309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mysql –u (user name) -p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827584" y="2758164"/>
            <a:ext cx="756309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$ mysql –u root -p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참고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https://www.w3schools.com/sql/default.asp</a:t>
            </a:r>
            <a:endParaRPr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데이터베이스 생성, 이동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테이블 생성 – Schema 정의, 생성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3488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  <p:sp>
        <p:nvSpPr>
          <p:cNvPr id="231" name="Google Shape;231;p12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32" name="Google Shape;232;p12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34" name="Google Shape;234;p12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SQL Intro</a:t>
            </a:r>
            <a:endParaRPr/>
          </a:p>
        </p:txBody>
      </p:sp>
      <p:sp>
        <p:nvSpPr>
          <p:cNvPr id="235" name="Google Shape;235;p12"/>
          <p:cNvSpPr/>
          <p:nvPr/>
        </p:nvSpPr>
        <p:spPr>
          <a:xfrm>
            <a:off x="906133" y="2564904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CREATE DATABASE databasename;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899592" y="2914100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USE databasename;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/>
          <p:nvPr/>
        </p:nvSpPr>
        <p:spPr>
          <a:xfrm>
            <a:off x="899591" y="3985563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CREATE TABLE tablename (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897797" y="4317791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-&gt; 	id  int  NOT NULL  AUTO_INCREMENT ,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897797" y="4675248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-&gt; 	name  varchar(63)  NOT NULL ,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897796" y="5013176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-&gt; 	created_at  datatime ,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904754" y="5361442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-&gt; 	PRIMARY KEY (id)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>
            <a:off x="911712" y="5700820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-&gt; );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행 추가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행 삭제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행 수정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3488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  <p:sp>
        <p:nvSpPr>
          <p:cNvPr id="248" name="Google Shape;248;p13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49" name="Google Shape;249;p13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50" name="Google Shape;250;p13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51" name="Google Shape;251;p13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SQL Intro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97795" y="1718241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INSERT INTO tablename VALUES(v1, v2, …);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904755" y="2161767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mysql&gt; INSERT INTO tablename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904754" y="2462743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-&gt; VALUES(1, ‘nclab21st’, ‘2020-07-02 00:00:00’);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/>
          <p:nvPr/>
        </p:nvSpPr>
        <p:spPr>
          <a:xfrm>
            <a:off x="904753" y="3561038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DELETE FROM tablename WHERE conditions;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904753" y="3976154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mysql&gt; DELETE FROM tablename WHERE id=1;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904753" y="4953708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UPDATE tablename SET col1=val1… WHERE conditions;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904753" y="5403835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mysql&gt; UPDATE tablename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904752" y="5704811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-&gt; SET name=‘ssu-nclab21st’ WHERE id=1;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행 조회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SQL에 대한 자세한 태용은 이전 슬라이드 링크를 꼭 참고.</a:t>
            </a:r>
            <a:endParaRPr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실습은 직접 SQL문을 다루지 않지만 테이블 생성, 열 생성-조회-수정-삭제 연산,  고유 키, 외래 키, 조인 등에 대한 개념 숙지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3488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  <p:sp>
        <p:nvSpPr>
          <p:cNvPr id="265" name="Google Shape;265;p14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66" name="Google Shape;266;p14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SQL Intro</a:t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>
            <a:off x="897795" y="1718241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SELETE * FROM tablename;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904755" y="2161767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SELETE * FROM tablename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904754" y="2462743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-&gt; WHERE id=1;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897795" y="2906269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SELETE id, name FROM tablename;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897795" y="3346552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mysql&gt; SELETE * FROM tablename ORDER BY created_by ASC;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Go에서 외부 패키지(소스코드) 설치 방법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Gin Web Framwork 설치</a:t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해당 소스코드들은 $GOPATH/src/github.com/gin-gonic/gin 에 저장됨.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Golang은 소스소드를 $GOPATH/src 에 저장.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보통 src 하위 디렉토리는 저장소 명으로 지정. Ex) github.com, golang.org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Golang은 오픈소스로 운영되는 언어이기 때문에 대부분 코드는 github.com에 저장하게 됨.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이후 개인적으로 작성할 코드는 %GOPATH/src/github.com/(github 계정명) 하위 디렉토리에 작성하는 것을 추천.</a:t>
            </a:r>
            <a:endParaRPr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3488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  <p:sp>
        <p:nvSpPr>
          <p:cNvPr id="279" name="Google Shape;279;p15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80" name="Google Shape;280;p15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81" name="Google Shape;281;p15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82" name="Google Shape;282;p15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 패키지 설치</a:t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904754" y="1772816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go get (package name)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904754" y="3140968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go get –u github.com/gin-gonic/gin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추가 패키지 설치</a:t>
            </a:r>
            <a:endParaRPr/>
          </a:p>
        </p:txBody>
      </p:sp>
      <p:sp>
        <p:nvSpPr>
          <p:cNvPr id="290" name="Google Shape;290;p16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91" name="Google Shape;291;p16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292" name="Google Shape;292;p16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293" name="Google Shape;293;p16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Mysql driver 설치</a:t>
            </a:r>
            <a:endParaRPr sz="18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ORM 설치</a:t>
            </a:r>
            <a:endParaRPr sz="18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최근 github.com/go-gorm/gorm 으로 2.0버전이 업데이트 되었지만 이전 버전으로 진행</a:t>
            </a:r>
            <a:endParaRPr sz="14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Gin 추가 패키지 설치</a:t>
            </a:r>
            <a:endParaRPr sz="18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  <p:sp>
        <p:nvSpPr>
          <p:cNvPr id="294" name="Google Shape;294;p16"/>
          <p:cNvSpPr/>
          <p:nvPr/>
        </p:nvSpPr>
        <p:spPr>
          <a:xfrm>
            <a:off x="904754" y="1736812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go get github.com/go-sql-driver/mysql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904754" y="3282280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go get github.com/jinzhu/gorm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904754" y="4509120"/>
            <a:ext cx="7563091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go get github.com/gin-gonic/contrib/sessions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02" name="Google Shape;302;p17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03" name="Google Shape;303;p17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04" name="Google Shape;304;p17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612648" y="1268760"/>
            <a:ext cx="3815336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Go 에서 함수는 일급 객체이므로 변수의 값으로 사용할 수 있다. 함수의 반환 값, 인자 값으로도 사용할 수 있다.</a:t>
            </a:r>
            <a:endParaRPr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클로저(익명 함수)는 선언될 때 현재 범위에 있는 변수의 값을 “캡처”하고, 호출될 때 해당 값을 사용할 수 있다.</a:t>
            </a:r>
            <a:endParaRPr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17"/>
          <p:cNvSpPr/>
          <p:nvPr/>
        </p:nvSpPr>
        <p:spPr>
          <a:xfrm>
            <a:off x="4572000" y="1343472"/>
            <a:ext cx="4319392" cy="4317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 main()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zip :=  suffixFac(".zip")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yml :=  suffixFac(".yml")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zipFile := zip("test-file")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ymlFile := yml("test-file")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fmt.Println(zipFile, ymlFile)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test-file.zip  test-file.yml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 suffixFac(suffix string) func(string) string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return func(name string) string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if !strings.HasSuffix(name, suffix)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    return name + suffix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return 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12" name="Google Shape;312;p18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13" name="Google Shape;313;p18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612648" y="1268760"/>
            <a:ext cx="3815336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해당 main함수의 결과가 다음과 같도록 fiboFac 함수를 작성</a:t>
            </a:r>
            <a:endParaRPr sz="18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조건 : 클로저 함수 사용</a:t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힌트 : fiboFac의 반환 타입은 “func() int”</a:t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4572000" y="1343472"/>
            <a:ext cx="4319392" cy="1941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 main()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fibo := fiboFac()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for i := 0; i &lt; 10; i++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fmt.Println(fibo())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4572000" y="3356992"/>
            <a:ext cx="4319392" cy="2736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23" name="Google Shape;323;p19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24" name="Google Shape;324;p19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612648" y="1268760"/>
            <a:ext cx="8207824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기존의 명령형 프로그래밍 방식에서 배열을 순회하고 값을 수정하는 코드는 다음과 같은 방식으로 작성한다.</a:t>
            </a:r>
            <a:endParaRPr/>
          </a:p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817" y="2420888"/>
            <a:ext cx="6336704" cy="3091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200"/>
              <a:t>Golang 개발 환경 구축</a:t>
            </a:r>
            <a:endParaRPr sz="2200"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200"/>
              <a:t>Database MySQL 설치</a:t>
            </a:r>
            <a:endParaRPr sz="2200"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200"/>
              <a:t>Gin 웹 프레임워크, 여러 패키지 설치</a:t>
            </a:r>
            <a:endParaRPr sz="2200"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320"/>
              <a:buFont typeface="Arial"/>
              <a:buAutoNum type="arabicPeriod"/>
            </a:pPr>
            <a:r>
              <a:rPr lang="en-US" sz="2200"/>
              <a:t>실습에 필요한 Go개념, 문법</a:t>
            </a:r>
            <a:endParaRPr sz="2200"/>
          </a:p>
          <a:p>
            <a:pPr indent="-457200" lvl="1" marL="77724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클로져, 일급객체</a:t>
            </a:r>
            <a:endParaRPr sz="1800"/>
          </a:p>
          <a:p>
            <a:pPr indent="-457200" lvl="1" marL="777240" rtl="0" algn="l">
              <a:lnSpc>
                <a:spcPct val="15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함수형 프로그래밍</a:t>
            </a:r>
            <a:endParaRPr sz="1800"/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목표</a:t>
            </a:r>
            <a:endParaRPr/>
          </a:p>
        </p:txBody>
      </p:sp>
      <p:sp>
        <p:nvSpPr>
          <p:cNvPr id="122" name="Google Shape;122;p2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23" name="Google Shape;123;p2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33" name="Google Shape;333;p20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34" name="Google Shape;334;p20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35" name="Google Shape;335;p20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612648" y="1268760"/>
            <a:ext cx="8207824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선언형 프로그래밍 관점에서 클로저를 활용하여 코드를 수정할 수 있다.</a:t>
            </a:r>
            <a:endParaRPr/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1924" y="1814875"/>
            <a:ext cx="6138428" cy="1777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924" y="3782287"/>
            <a:ext cx="6138428" cy="231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44" name="Google Shape;344;p21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45" name="Google Shape;345;p21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46" name="Google Shape;346;p21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47" name="Google Shape;347;p21"/>
          <p:cNvSpPr txBox="1"/>
          <p:nvPr>
            <p:ph idx="1" type="body"/>
          </p:nvPr>
        </p:nvSpPr>
        <p:spPr>
          <a:xfrm>
            <a:off x="612648" y="1268760"/>
            <a:ext cx="8207824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결과</a:t>
            </a:r>
            <a:endParaRPr sz="1800"/>
          </a:p>
        </p:txBody>
      </p:sp>
      <p:pic>
        <p:nvPicPr>
          <p:cNvPr id="348" name="Google Shape;3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006" y="1916832"/>
            <a:ext cx="76104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54" name="Google Shape;354;p22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55" name="Google Shape;355;p22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56" name="Google Shape;356;p22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612648" y="1268760"/>
            <a:ext cx="3815336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해당 반복문을 함수로 추상화하여 filter 함수 작성</a:t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조건 : 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클로저 사용</a:t>
            </a:r>
            <a:endParaRPr sz="14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[ ]int를 인자로 받고 [ ]int를 반환하는 함수, 인자는 추가될 수 있음</a:t>
            </a:r>
            <a:endParaRPr sz="1400"/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힌트 : 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If 문의 조건문을 클로저로 활용</a:t>
            </a:r>
            <a:endParaRPr sz="14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mapFunc 참고</a:t>
            </a:r>
            <a:endParaRPr sz="1400"/>
          </a:p>
        </p:txBody>
      </p:sp>
      <p:sp>
        <p:nvSpPr>
          <p:cNvPr id="358" name="Google Shape;358;p22"/>
          <p:cNvSpPr/>
          <p:nvPr/>
        </p:nvSpPr>
        <p:spPr>
          <a:xfrm>
            <a:off x="4572000" y="1343472"/>
            <a:ext cx="4319392" cy="3381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 := []int{1, 2, 3, 4, 5, 6, 7, 8, 9, 10}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 := []int{}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 i := 0; i &lt; len(array); i++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if (array[i] % 2) == 0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res = append(res, array[i])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or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 i := 0; i &lt; len(array); i++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if array[i] &lt; 5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 res = append(res, array[i])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점검</a:t>
            </a:r>
            <a:endParaRPr/>
          </a:p>
        </p:txBody>
      </p:sp>
      <p:sp>
        <p:nvSpPr>
          <p:cNvPr id="364" name="Google Shape;364;p23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65" name="Google Shape;365;p23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66" name="Google Shape;366;p23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67" name="Google Shape;367;p23"/>
          <p:cNvSpPr txBox="1"/>
          <p:nvPr>
            <p:ph idx="1" type="body"/>
          </p:nvPr>
        </p:nvSpPr>
        <p:spPr>
          <a:xfrm>
            <a:off x="612648" y="1268760"/>
            <a:ext cx="8207824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이후 다음과 같이 사용 가능한지 확인</a:t>
            </a:r>
            <a:endParaRPr sz="1800"/>
          </a:p>
        </p:txBody>
      </p:sp>
      <p:pic>
        <p:nvPicPr>
          <p:cNvPr id="368" name="Google Shape;3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235146"/>
            <a:ext cx="5784701" cy="238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과제</a:t>
            </a:r>
            <a:endParaRPr/>
          </a:p>
        </p:txBody>
      </p:sp>
      <p:sp>
        <p:nvSpPr>
          <p:cNvPr id="374" name="Google Shape;374;p24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75" name="Google Shape;375;p24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376" name="Google Shape;376;p24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377" name="Google Shape;377;p24"/>
          <p:cNvSpPr txBox="1"/>
          <p:nvPr>
            <p:ph idx="1" type="body"/>
          </p:nvPr>
        </p:nvSpPr>
        <p:spPr>
          <a:xfrm>
            <a:off x="612648" y="1268760"/>
            <a:ext cx="8207824" cy="410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fiboFac, filter 함수 작성</a:t>
            </a:r>
            <a:endParaRPr sz="18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https://thebook.io/006806/ch08/</a:t>
            </a:r>
            <a:endParaRPr sz="18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해당 사이트에서 라우터, 컨텍스트, 미들웨어 실습</a:t>
            </a:r>
            <a:endParaRPr sz="14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US" sz="1800"/>
              <a:t>https://www.w3schools.com/sql/default.asp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980"/>
              <a:buChar char="🞑"/>
            </a:pPr>
            <a:r>
              <a:rPr lang="en-US" sz="1400"/>
              <a:t>해당 사이트에서 SQL Tutorial, SQL Database 공부</a:t>
            </a:r>
            <a:endParaRPr sz="1400"/>
          </a:p>
          <a:p>
            <a:pPr indent="-25146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 txBox="1"/>
          <p:nvPr>
            <p:ph type="title"/>
          </p:nvPr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감사합니다.</a:t>
            </a:r>
            <a:endParaRPr/>
          </a:p>
        </p:txBody>
      </p:sp>
      <p:sp>
        <p:nvSpPr>
          <p:cNvPr id="387" name="Google Shape;387;p25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2020/9/21</a:t>
            </a:r>
            <a:endParaRPr/>
          </a:p>
        </p:txBody>
      </p:sp>
      <p:sp>
        <p:nvSpPr>
          <p:cNvPr id="388" name="Google Shape;388;p25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숭실대학교 네트워크컴퓨팅 연구실  |  help@q.ssu.ac.kr  |  http://nclab.ssu.ac.kr</a:t>
            </a:r>
            <a:endParaRPr/>
          </a:p>
        </p:txBody>
      </p:sp>
      <p:sp>
        <p:nvSpPr>
          <p:cNvPr id="389" name="Google Shape;389;p25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30" name="Google Shape;130;p3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612648" y="1268760"/>
            <a:ext cx="81534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개발환경은 PC, Raspi 에 모두 설치하고 웹서버 실습은 PC에서, 이후 방문자 확인 서비스 실습때는 Raspi에서 하는 것을 추천합니다.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Golang은 코드 작성 포멧에 강제가 있기 때문에 일반 텍스트 에디터로 작성하기에 어려움이 있습니다.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VS code extension, vim 플러그인 등을 설치하여 작업하면 좋습니다.</a:t>
            </a:r>
            <a:endParaRPr/>
          </a:p>
          <a:p>
            <a:pPr indent="0" lvl="1" marL="334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설명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39" name="Google Shape;139;p4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612648" y="1268760"/>
            <a:ext cx="81534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Golang 설치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Sudo apt-get install golang-go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버전이 golang-1.12 이상인지 확인 – ‘go version’</a:t>
            </a:r>
            <a:endParaRPr sz="1800"/>
          </a:p>
        </p:txBody>
      </p:sp>
      <p:sp>
        <p:nvSpPr>
          <p:cNvPr id="142" name="Google Shape;142;p4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환경 구축</a:t>
            </a:r>
            <a:endParaRPr/>
          </a:p>
        </p:txBody>
      </p:sp>
      <p:pic>
        <p:nvPicPr>
          <p:cNvPr descr="검은색, 테이블, 녹색, 거리이(가) 표시된 사진&#10;&#10;자동 생성된 설명"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149" y="2852936"/>
            <a:ext cx="6480720" cy="304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C언어나 python는 아무런 위치(디렉토리)에서 코드를 작성하고 컴파일/인터프리터를 통해 실행시킬 수 있다.</a:t>
            </a:r>
            <a:endParaRPr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Go는 $GOPATH 라는 환경변수를 사용하기 때문에 지정된 디렉토리 안에서 코드를 작성해야 한다. </a:t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GOPATH로 등록할 디렉토리는 bin, pkg, src 하위디렉토리로 관리된다.</a:t>
            </a:r>
            <a:endParaRPr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코드는 $GOPATH/src 디렉토리에서 작성하게 된다.</a:t>
            </a:r>
            <a:endParaRPr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438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120"/>
              <a:buChar char="🞑"/>
            </a:pPr>
            <a:r>
              <a:rPr lang="en-US" sz="1600"/>
              <a:t>참고할 내용 (https://itrepreneur.tistory.com/10)</a:t>
            </a:r>
            <a:endParaRPr sz="1600"/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환경 구축</a:t>
            </a:r>
            <a:endParaRPr/>
          </a:p>
        </p:txBody>
      </p:sp>
      <p:sp>
        <p:nvSpPr>
          <p:cNvPr id="151" name="Google Shape;151;p5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52" name="Google Shape;152;p5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612648" y="1268760"/>
            <a:ext cx="815340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GOPATH로 등록할 디렉토리 생성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디렉토리 위치, 이름은 자유</a:t>
            </a:r>
            <a:endParaRPr sz="18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대신 이후 과정에서 위치설정을 신경 써야 함.</a:t>
            </a:r>
            <a:endParaRPr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Ex) 홈 디렉토리(home/pi) 밑에 GoProject로 생성.</a:t>
            </a:r>
            <a:endParaRPr/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환경 구축</a:t>
            </a:r>
            <a:endParaRPr/>
          </a:p>
        </p:txBody>
      </p:sp>
      <p:sp>
        <p:nvSpPr>
          <p:cNvPr id="160" name="Google Shape;160;p6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61" name="Google Shape;161;p6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62" name="Google Shape;162;p6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pic>
        <p:nvPicPr>
          <p:cNvPr descr="시계, 측정기이(가) 표시된 사진&#10;&#10;자동 생성된 설명"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3687621"/>
            <a:ext cx="4827746" cy="85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047661"/>
            <a:ext cx="7360601" cy="93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환경변수에 GOPATH 등록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환경변수 설정파일 수정</a:t>
            </a:r>
            <a:endParaRPr sz="1800"/>
          </a:p>
          <a:p>
            <a:pPr indent="-22599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파일 마지막에 “export GOPATH=/home/pi/GoProject” 추가</a:t>
            </a:r>
            <a:endParaRPr sz="18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이전 슬라이드에서 생성한 디렉토리 이름으로 해야함. 여기에선 GoProject</a:t>
            </a:r>
            <a:endParaRPr sz="1800"/>
          </a:p>
          <a:p>
            <a:pPr indent="-22599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22599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환경변수에 잘 적용되었는지 확인</a:t>
            </a:r>
            <a:endParaRPr sz="1800"/>
          </a:p>
          <a:p>
            <a:pPr indent="-287999" lvl="2" marL="946799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Char char="■"/>
            </a:pPr>
            <a:r>
              <a:rPr lang="en-US" sz="1600"/>
              <a:t>추가로 터미널에 ‘go env’ 입력</a:t>
            </a:r>
            <a:endParaRPr sz="1600"/>
          </a:p>
          <a:p>
            <a:pPr indent="-2171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171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609600" y="188641"/>
            <a:ext cx="8153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환경 구축</a:t>
            </a:r>
            <a:endParaRPr/>
          </a:p>
        </p:txBody>
      </p:sp>
      <p:sp>
        <p:nvSpPr>
          <p:cNvPr id="171" name="Google Shape;171;p7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72" name="Google Shape;172;p7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pic>
        <p:nvPicPr>
          <p:cNvPr descr="개체, 시계이(가) 표시된 사진&#10;&#10;자동 생성된 설명" id="174" name="Google Shape;174;p7"/>
          <p:cNvPicPr preferRelativeResize="0"/>
          <p:nvPr/>
        </p:nvPicPr>
        <p:blipFill rotWithShape="1">
          <a:blip r:embed="rId3">
            <a:alphaModFix/>
          </a:blip>
          <a:srcRect b="61908" l="0" r="0" t="0"/>
          <a:stretch/>
        </p:blipFill>
        <p:spPr>
          <a:xfrm>
            <a:off x="1273453" y="2189831"/>
            <a:ext cx="3570234" cy="3390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테이블이(가) 표시된 사진&#10;&#10;자동 생성된 설명" id="175" name="Google Shape;175;p7"/>
          <p:cNvPicPr preferRelativeResize="0"/>
          <p:nvPr/>
        </p:nvPicPr>
        <p:blipFill rotWithShape="1">
          <a:blip r:embed="rId4">
            <a:alphaModFix/>
          </a:blip>
          <a:srcRect b="0" l="0" r="0" t="43837"/>
          <a:stretch/>
        </p:blipFill>
        <p:spPr>
          <a:xfrm>
            <a:off x="1273453" y="3789040"/>
            <a:ext cx="4926454" cy="5872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시계, 측정기이(가) 표시된 사진&#10;&#10;자동 생성된 설명" id="176" name="Google Shape;176;p7"/>
          <p:cNvPicPr preferRelativeResize="0"/>
          <p:nvPr/>
        </p:nvPicPr>
        <p:blipFill rotWithShape="1">
          <a:blip r:embed="rId5">
            <a:alphaModFix/>
          </a:blip>
          <a:srcRect b="51939" l="0" r="0" t="0"/>
          <a:stretch/>
        </p:blipFill>
        <p:spPr>
          <a:xfrm>
            <a:off x="1288557" y="5358157"/>
            <a:ext cx="5853293" cy="556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 환경을 성공적으로 구축했는지 확인</a:t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~/GoProject/src dir에 hello.go 생성, 실행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“go run filename” 으로 실행</a:t>
            </a:r>
            <a:endParaRPr/>
          </a:p>
        </p:txBody>
      </p:sp>
      <p:sp>
        <p:nvSpPr>
          <p:cNvPr id="182" name="Google Shape;182;p8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83" name="Google Shape;183;p8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84" name="Google Shape;184;p8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185" name="Google Shape;185;p8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환경 구축</a:t>
            </a:r>
            <a:endParaRPr/>
          </a:p>
        </p:txBody>
      </p:sp>
      <p:pic>
        <p:nvPicPr>
          <p:cNvPr descr="화면, 쥐고있는, 방이(가) 표시된 사진&#10;&#10;자동 생성된 설명" id="186" name="Google Shape;186;p8"/>
          <p:cNvPicPr preferRelativeResize="0"/>
          <p:nvPr/>
        </p:nvPicPr>
        <p:blipFill rotWithShape="1">
          <a:blip r:embed="rId3">
            <a:alphaModFix/>
          </a:blip>
          <a:srcRect b="32342" l="309" r="-309" t="18568"/>
          <a:stretch/>
        </p:blipFill>
        <p:spPr>
          <a:xfrm>
            <a:off x="2062929" y="5090292"/>
            <a:ext cx="4546439" cy="71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720" y="2837712"/>
            <a:ext cx="4557648" cy="219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612648" y="1268760"/>
            <a:ext cx="8153400" cy="4827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Go 환경을 성공적으로 구축했는지 확인</a:t>
            </a:r>
            <a:endParaRPr sz="2000"/>
          </a:p>
          <a:p>
            <a:pPr indent="-320040" lvl="0" marL="32004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~/GoProject/src dir에 hello.go 생성, 실행</a:t>
            </a:r>
            <a:endParaRPr sz="2000"/>
          </a:p>
          <a:p>
            <a:pPr indent="-306000" lvl="1" marL="640080" rtl="0" algn="l">
              <a:lnSpc>
                <a:spcPct val="120000"/>
              </a:lnSpc>
              <a:spcBef>
                <a:spcPts val="550"/>
              </a:spcBef>
              <a:spcAft>
                <a:spcPts val="0"/>
              </a:spcAft>
              <a:buSzPts val="1260"/>
              <a:buChar char="🞑"/>
            </a:pPr>
            <a:r>
              <a:rPr lang="en-US" sz="1800"/>
              <a:t>“go run filename” 으로 실행</a:t>
            </a:r>
            <a:endParaRPr/>
          </a:p>
        </p:txBody>
      </p:sp>
      <p:sp>
        <p:nvSpPr>
          <p:cNvPr id="193" name="Google Shape;193;p9"/>
          <p:cNvSpPr txBox="1"/>
          <p:nvPr>
            <p:ph idx="10" type="dt"/>
          </p:nvPr>
        </p:nvSpPr>
        <p:spPr>
          <a:xfrm>
            <a:off x="610602" y="6248402"/>
            <a:ext cx="12250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21-Sep-20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94" name="Google Shape;194;p9"/>
          <p:cNvSpPr txBox="1"/>
          <p:nvPr>
            <p:ph idx="11" type="ftr"/>
          </p:nvPr>
        </p:nvSpPr>
        <p:spPr>
          <a:xfrm>
            <a:off x="1905780" y="6248208"/>
            <a:ext cx="6196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416B"/>
                </a:solidFill>
              </a:rPr>
              <a:t>숭실대학교 네트워크컴퓨팅 연구실  |  help@q.ssu.ac.kr  |  http://nclab.ssu.ac.kr</a:t>
            </a:r>
            <a:endParaRPr>
              <a:solidFill>
                <a:srgbClr val="00416B"/>
              </a:solidFill>
            </a:endParaRPr>
          </a:p>
        </p:txBody>
      </p:sp>
      <p:sp>
        <p:nvSpPr>
          <p:cNvPr id="195" name="Google Shape;195;p9"/>
          <p:cNvSpPr txBox="1"/>
          <p:nvPr>
            <p:ph idx="12" type="sldNum"/>
          </p:nvPr>
        </p:nvSpPr>
        <p:spPr>
          <a:xfrm>
            <a:off x="8172400" y="6253485"/>
            <a:ext cx="593648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416B"/>
                </a:solidFill>
              </a:rPr>
              <a:t>‹#›</a:t>
            </a:fld>
            <a:endParaRPr>
              <a:solidFill>
                <a:srgbClr val="00416B"/>
              </a:solidFill>
            </a:endParaRPr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609600" y="188913"/>
            <a:ext cx="8153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Arial"/>
              <a:buNone/>
            </a:pPr>
            <a:r>
              <a:rPr lang="en-US"/>
              <a:t>Golang 환경 구축</a:t>
            </a:r>
            <a:endParaRPr/>
          </a:p>
        </p:txBody>
      </p:sp>
      <p:pic>
        <p:nvPicPr>
          <p:cNvPr descr="화면, 쥐고있는, 방이(가) 표시된 사진&#10;&#10;자동 생성된 설명" id="197" name="Google Shape;197;p9"/>
          <p:cNvPicPr preferRelativeResize="0"/>
          <p:nvPr/>
        </p:nvPicPr>
        <p:blipFill rotWithShape="1">
          <a:blip r:embed="rId3">
            <a:alphaModFix/>
          </a:blip>
          <a:srcRect b="32342" l="309" r="-309" t="18568"/>
          <a:stretch/>
        </p:blipFill>
        <p:spPr>
          <a:xfrm>
            <a:off x="2062929" y="5090292"/>
            <a:ext cx="4546439" cy="71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1720" y="2837712"/>
            <a:ext cx="4557648" cy="2198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Lab Templete 나눔바른고딕">
  <a:themeElements>
    <a:clrScheme name="사용자 지정 1">
      <a:dk1>
        <a:srgbClr val="000000"/>
      </a:dk1>
      <a:lt1>
        <a:srgbClr val="FFFFFF"/>
      </a:lt1>
      <a:dk2>
        <a:srgbClr val="00416B"/>
      </a:dk2>
      <a:lt2>
        <a:srgbClr val="DFEDF7"/>
      </a:lt2>
      <a:accent1>
        <a:srgbClr val="DFEDF7"/>
      </a:accent1>
      <a:accent2>
        <a:srgbClr val="9FCAE6"/>
      </a:accent2>
      <a:accent3>
        <a:srgbClr val="60A6D5"/>
      </a:accent3>
      <a:accent4>
        <a:srgbClr val="2083C4"/>
      </a:accent4>
      <a:accent5>
        <a:srgbClr val="0061A1"/>
      </a:accent5>
      <a:accent6>
        <a:srgbClr val="00416B"/>
      </a:accent6>
      <a:hlink>
        <a:srgbClr val="60A6D5"/>
      </a:hlink>
      <a:folHlink>
        <a:srgbClr val="0061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2017-02-01T02:42:02Z</dcterms:created>
  <dc:creator>Windows 사용자</dc:creator>
</cp:coreProperties>
</file>