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22"/>
  </p:notesMasterIdLst>
  <p:sldIdLst>
    <p:sldId id="256" r:id="rId2"/>
    <p:sldId id="320" r:id="rId3"/>
    <p:sldId id="313" r:id="rId4"/>
    <p:sldId id="349" r:id="rId5"/>
    <p:sldId id="348" r:id="rId6"/>
    <p:sldId id="351" r:id="rId7"/>
    <p:sldId id="341" r:id="rId8"/>
    <p:sldId id="346" r:id="rId9"/>
    <p:sldId id="343" r:id="rId10"/>
    <p:sldId id="345" r:id="rId11"/>
    <p:sldId id="347" r:id="rId12"/>
    <p:sldId id="350" r:id="rId13"/>
    <p:sldId id="352" r:id="rId14"/>
    <p:sldId id="353" r:id="rId15"/>
    <p:sldId id="354" r:id="rId16"/>
    <p:sldId id="355" r:id="rId17"/>
    <p:sldId id="356" r:id="rId18"/>
    <p:sldId id="357" r:id="rId19"/>
    <p:sldId id="358" r:id="rId20"/>
    <p:sldId id="312" r:id="rId21"/>
  </p:sldIdLst>
  <p:sldSz cx="9144000" cy="6858000" type="screen4x3"/>
  <p:notesSz cx="6858000" cy="9144000"/>
  <p:defaultTextStyle>
    <a:defPPr>
      <a:defRPr lang="ko-KR" alt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86417" autoAdjust="0"/>
  </p:normalViewPr>
  <p:slideViewPr>
    <p:cSldViewPr>
      <p:cViewPr>
        <p:scale>
          <a:sx n="95" d="100"/>
          <a:sy n="95" d="100"/>
        </p:scale>
        <p:origin x="981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63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l">
              <a:defRPr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r">
              <a:defRPr sz="1200"/>
            </a:lvl1pPr>
          </a:lstStyle>
          <a:p>
            <a:fld id="{4996BF67-E7C5-4118-8851-74AE5A65CCEC}" type="datetimeFigureOut">
              <a:rPr lang="en-US" altLang="ko-KR" smtClean="0"/>
              <a:t>9/24/2020</a:t>
            </a:fld>
            <a:endParaRPr 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numCol="1" rtlCol="0" anchor="ctr"/>
          <a:lstStyle/>
          <a:p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numCol="1" rtlCol="0"/>
          <a:lstStyle/>
          <a:p>
            <a:pPr lvl="0"/>
            <a:r>
              <a:rPr lang="ko-KR"/>
              <a:t>마스터 텍스트 스타일을 편집합니다</a:t>
            </a:r>
          </a:p>
          <a:p>
            <a:pPr lvl="1"/>
            <a:r>
              <a:rPr lang="ko-KR"/>
              <a:t>둘째 수준</a:t>
            </a:r>
          </a:p>
          <a:p>
            <a:pPr lvl="2"/>
            <a:r>
              <a:rPr lang="ko-KR"/>
              <a:t>셋째 수준</a:t>
            </a:r>
          </a:p>
          <a:p>
            <a:pPr lvl="3"/>
            <a:r>
              <a:rPr lang="ko-KR"/>
              <a:t>넷째 수준</a:t>
            </a:r>
          </a:p>
          <a:p>
            <a:pPr lvl="4"/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l">
              <a:defRPr sz="1200"/>
            </a:lvl1pPr>
          </a:lstStyle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r">
              <a:defRPr sz="1200"/>
            </a:lvl1pPr>
          </a:lstStyle>
          <a:p>
            <a:fld id="{DFD48085-B27E-429E-9C1D-0A575CBD5298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050293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48085-B27E-429E-9C1D-0A575CBD5298}" type="slidenum">
              <a:rPr lang="en-US" altLang="ko-KR" smtClean="0"/>
              <a:t>3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887199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48085-B27E-429E-9C1D-0A575CBD5298}" type="slidenum">
              <a:rPr lang="en-US" altLang="ko-KR" smtClean="0"/>
              <a:t>17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895470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48085-B27E-429E-9C1D-0A575CBD5298}" type="slidenum">
              <a:rPr lang="en-US" altLang="ko-KR" smtClean="0"/>
              <a:t>18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23355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48085-B27E-429E-9C1D-0A575CBD5298}" type="slidenum">
              <a:rPr lang="en-US" altLang="ko-KR" smtClean="0"/>
              <a:t>19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249696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712739" cy="279275"/>
          </a:xfrm>
          <a:prstGeom prst="rect">
            <a:avLst/>
          </a:prstGeom>
        </p:spPr>
        <p:txBody>
          <a:bodyPr/>
          <a:lstStyle/>
          <a:p>
            <a:fld id="{89671A09-E3ED-4108-A883-B02D341744B6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>
          <a:xfrm>
            <a:off x="3884613" y="231200"/>
            <a:ext cx="2712739" cy="226000"/>
          </a:xfrm>
          <a:prstGeom prst="rect">
            <a:avLst/>
          </a:prstGeom>
        </p:spPr>
        <p:txBody>
          <a:bodyPr/>
          <a:lstStyle/>
          <a:p>
            <a:fld id="{F3457428-FEF4-4A35-A8CB-2EAF8C5E67FD}" type="datetime5">
              <a:rPr lang="ko-KR" altLang="en-US" smtClean="0"/>
              <a:t>2020/9/24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>
          <a:xfrm>
            <a:off x="260648" y="8685213"/>
            <a:ext cx="2711152" cy="27927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help@q.ssu.ac.kr  |  http://nclab.ssu.ac.kr</a:t>
            </a:r>
            <a:endParaRPr lang="ko-KR" altLang="en-US"/>
          </a:p>
        </p:txBody>
      </p:sp>
      <p:sp>
        <p:nvSpPr>
          <p:cNvPr id="7" name="머리글 개체 틀 6"/>
          <p:cNvSpPr>
            <a:spLocks noGrp="1"/>
          </p:cNvSpPr>
          <p:nvPr>
            <p:ph type="hdr" sz="quarter" idx="13"/>
          </p:nvPr>
        </p:nvSpPr>
        <p:spPr>
          <a:xfrm>
            <a:off x="764704" y="234256"/>
            <a:ext cx="2207096" cy="226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숭실대학교 네트워크컴퓨팅 연구실</a:t>
            </a:r>
          </a:p>
        </p:txBody>
      </p:sp>
    </p:spTree>
    <p:extLst>
      <p:ext uri="{BB962C8B-B14F-4D97-AF65-F5344CB8AC3E}">
        <p14:creationId xmlns:p14="http://schemas.microsoft.com/office/powerpoint/2010/main" val="2655346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48085-B27E-429E-9C1D-0A575CBD5298}" type="slidenum">
              <a:rPr lang="en-US" altLang="ko-KR" smtClean="0"/>
              <a:t>4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201009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48085-B27E-429E-9C1D-0A575CBD5298}" type="slidenum">
              <a:rPr lang="en-US" altLang="ko-KR" smtClean="0"/>
              <a:t>5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966986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48085-B27E-429E-9C1D-0A575CBD5298}" type="slidenum">
              <a:rPr lang="en-US" altLang="ko-KR" smtClean="0"/>
              <a:t>6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229769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48085-B27E-429E-9C1D-0A575CBD5298}" type="slidenum">
              <a:rPr lang="en-US" altLang="ko-KR" smtClean="0"/>
              <a:t>12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644116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48085-B27E-429E-9C1D-0A575CBD5298}" type="slidenum">
              <a:rPr lang="en-US" altLang="ko-KR" smtClean="0"/>
              <a:t>13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000894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48085-B27E-429E-9C1D-0A575CBD5298}" type="slidenum">
              <a:rPr lang="en-US" altLang="ko-KR" smtClean="0"/>
              <a:t>14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602431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48085-B27E-429E-9C1D-0A575CBD5298}" type="slidenum">
              <a:rPr lang="en-US" altLang="ko-KR" smtClean="0"/>
              <a:t>15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857379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48085-B27E-429E-9C1D-0A575CBD5298}" type="slidenum">
              <a:rPr lang="en-US" altLang="ko-KR" smtClean="0"/>
              <a:t>16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291204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numCol="1" anchor="ctr"/>
          <a:lstStyle/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044184"/>
            <a:ext cx="1628816" cy="713232"/>
          </a:xfrm>
          <a:prstGeom prst="rect">
            <a:avLst/>
          </a:prstGeom>
          <a:solidFill>
            <a:schemeClr val="accent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numCol="1" anchor="ctr"/>
          <a:lstStyle/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91680" y="6044184"/>
            <a:ext cx="7452320" cy="713232"/>
          </a:xfrm>
          <a:prstGeom prst="rect">
            <a:avLst/>
          </a:prstGeom>
          <a:solidFill>
            <a:schemeClr val="accent4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numCol="1" anchor="ctr"/>
          <a:lstStyle/>
          <a:p>
            <a:pPr algn="ctr" latinLnBrk="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691680" y="2924944"/>
            <a:ext cx="7147520" cy="1828800"/>
          </a:xfrm>
        </p:spPr>
        <p:txBody>
          <a:bodyPr numCol="1" anchor="b"/>
          <a:lstStyle>
            <a:lvl1pPr>
              <a:defRPr b="1" cap="all" baseline="0"/>
            </a:lvl1pPr>
          </a:lstStyle>
          <a:p>
            <a:r>
              <a:rPr kumimoji="0" lang="ko-KR"/>
              <a:t>마스터 제목 스타일 편집</a:t>
            </a:r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687488" y="6050037"/>
            <a:ext cx="7456512" cy="685800"/>
          </a:xfrm>
        </p:spPr>
        <p:txBody>
          <a:bodyPr numCol="1" anchor="ctr">
            <a:normAutofit/>
          </a:bodyPr>
          <a:lstStyle>
            <a:lvl1pPr marL="0" indent="0" algn="r">
              <a:spcAft>
                <a:spcPts val="0"/>
              </a:spcAft>
              <a:buNone/>
              <a:defRPr sz="2600" b="1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dirty="0"/>
              <a:t>마스터 부제목 스타일 편집</a:t>
            </a:r>
            <a:endParaRPr kumimoji="0" 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23707" y="236540"/>
            <a:ext cx="8668775" cy="365125"/>
          </a:xfrm>
        </p:spPr>
        <p:txBody>
          <a:bodyPr numCol="1"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ctr"/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 dirty="0">
              <a:solidFill>
                <a:srgbClr val="00416B"/>
              </a:solidFill>
            </a:endParaRPr>
          </a:p>
        </p:txBody>
      </p:sp>
      <p:pic>
        <p:nvPicPr>
          <p:cNvPr id="12" name="그림 11" descr="new_nem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282" y="4653136"/>
            <a:ext cx="1292251" cy="1285884"/>
          </a:xfrm>
          <a:prstGeom prst="rect">
            <a:avLst/>
          </a:prstGeom>
        </p:spPr>
      </p:pic>
      <p:pic>
        <p:nvPicPr>
          <p:cNvPr id="15" name="Picture 2" descr="D:\학사자료\Dropbox\NCLab\NCLAB Logo\NCLAB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9144" y="6149548"/>
            <a:ext cx="1130528" cy="52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 descr="new_nem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68282" y="4653136"/>
            <a:ext cx="1292251" cy="1285884"/>
          </a:xfrm>
          <a:prstGeom prst="rect">
            <a:avLst/>
          </a:prstGeom>
        </p:spPr>
      </p:pic>
      <p:pic>
        <p:nvPicPr>
          <p:cNvPr id="14" name="Picture 2" descr="D:\학사자료\Dropbox\NCLab\NCLAB Logo\NCLAB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9144" y="6149548"/>
            <a:ext cx="1130528" cy="52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텍스트 개체 틀 18"/>
          <p:cNvSpPr>
            <a:spLocks noGrp="1"/>
          </p:cNvSpPr>
          <p:nvPr>
            <p:ph type="body" sz="quarter" idx="12"/>
          </p:nvPr>
        </p:nvSpPr>
        <p:spPr>
          <a:xfrm>
            <a:off x="4572000" y="4797152"/>
            <a:ext cx="4267200" cy="1173880"/>
          </a:xfrm>
        </p:spPr>
        <p:txBody>
          <a:bodyPr vert="horz" numCol="1" anchor="t">
            <a:normAutofit/>
          </a:bodyPr>
          <a:lstStyle>
            <a:lvl1pPr marL="0" indent="0" algn="r">
              <a:buFont typeface="+mj-lt"/>
              <a:buNone/>
              <a:defRPr lang="en-US" altLang="ko-KR" sz="2400" cap="none" baseline="0" dirty="0" smtClean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71436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kumimoji="0" lang="ko-KR"/>
              <a:t>마스터 제목 스타일 편집</a:t>
            </a:r>
            <a:endParaRPr kumimoji="0"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numCol="1"/>
          <a:lstStyle/>
          <a:p>
            <a:pPr lvl="0" eaLnBrk="1" latinLnBrk="0" hangingPunct="1"/>
            <a:r>
              <a:rPr lang="ko-KR"/>
              <a:t>마스터 텍스트 스타일을 편집합니다</a:t>
            </a:r>
          </a:p>
          <a:p>
            <a:pPr lvl="1" eaLnBrk="1" latinLnBrk="0" hangingPunct="1"/>
            <a:r>
              <a:rPr lang="ko-KR"/>
              <a:t>둘째 수준</a:t>
            </a:r>
          </a:p>
          <a:p>
            <a:pPr lvl="2" eaLnBrk="1" latinLnBrk="0" hangingPunct="1"/>
            <a:r>
              <a:rPr lang="ko-KR"/>
              <a:t>셋째 수준</a:t>
            </a:r>
          </a:p>
          <a:p>
            <a:pPr lvl="3" eaLnBrk="1" latinLnBrk="0" hangingPunct="1"/>
            <a:r>
              <a:rPr lang="ko-KR"/>
              <a:t>넷째 수준</a:t>
            </a:r>
          </a:p>
          <a:p>
            <a:pPr lvl="4" eaLnBrk="1" latinLnBrk="0" hangingPunct="1"/>
            <a:r>
              <a:rPr lang="ko-KR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/>
              <a:t>24-Sep-20</a:t>
            </a:fld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pPr algn="ctr"/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DD8166A-3D72-4FFC-9B82-6F31C017F173}" type="slidenum">
              <a:rPr lang="en-US" altLang="ko-KR">
                <a:solidFill>
                  <a:srgbClr val="00416B"/>
                </a:solidFill>
              </a:rPr>
              <a:pPr/>
              <a:t>‹#›</a:t>
            </a:fld>
            <a:endParaRPr lang="en-US" dirty="0">
              <a:solidFill>
                <a:srgbClr val="0041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984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2"/>
            <a:ext cx="2057400" cy="5516563"/>
          </a:xfrm>
        </p:spPr>
        <p:txBody>
          <a:bodyPr vert="eaVert" numCol="1"/>
          <a:lstStyle/>
          <a:p>
            <a:r>
              <a:rPr kumimoji="0" lang="ko-KR"/>
              <a:t>마스터 제목 스타일 편집</a:t>
            </a:r>
            <a:endParaRPr kumimoji="0"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1"/>
            <a:ext cx="5562600" cy="5516564"/>
          </a:xfrm>
        </p:spPr>
        <p:txBody>
          <a:bodyPr vert="eaVert" numCol="1"/>
          <a:lstStyle/>
          <a:p>
            <a:pPr lvl="0" eaLnBrk="1" latinLnBrk="0" hangingPunct="1"/>
            <a:r>
              <a:rPr lang="ko-KR"/>
              <a:t>마스터 텍스트 스타일을 편집합니다</a:t>
            </a:r>
          </a:p>
          <a:p>
            <a:pPr lvl="1" eaLnBrk="1" latinLnBrk="0" hangingPunct="1"/>
            <a:r>
              <a:rPr lang="ko-KR"/>
              <a:t>둘째 수준</a:t>
            </a:r>
          </a:p>
          <a:p>
            <a:pPr lvl="2" eaLnBrk="1" latinLnBrk="0" hangingPunct="1"/>
            <a:r>
              <a:rPr lang="ko-KR"/>
              <a:t>셋째 수준</a:t>
            </a:r>
          </a:p>
          <a:p>
            <a:pPr lvl="3" eaLnBrk="1" latinLnBrk="0" hangingPunct="1"/>
            <a:r>
              <a:rPr lang="ko-KR"/>
              <a:t>넷째 수준</a:t>
            </a:r>
          </a:p>
          <a:p>
            <a:pPr lvl="4" eaLnBrk="1" latinLnBrk="0" hangingPunct="1"/>
            <a:r>
              <a:rPr lang="ko-KR"/>
              <a:t>다섯째 수준</a:t>
            </a:r>
            <a:endParaRPr kumimoji="0"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9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42039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42039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pic>
        <p:nvPicPr>
          <p:cNvPr id="10" name="Picture 2" descr="d:\Desktop\NCLAB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44210" y="33445"/>
            <a:ext cx="995231" cy="466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:\Desktop\NCLAB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44210" y="33445"/>
            <a:ext cx="995231" cy="466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/>
              <a:t>24-Sep-20</a:t>
            </a:fld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pPr algn="ctr"/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DD8166A-3D72-4FFC-9B82-6F31C017F173}" type="slidenum">
              <a:rPr lang="en-US" altLang="ko-KR">
                <a:solidFill>
                  <a:srgbClr val="00416B"/>
                </a:solidFill>
              </a:rPr>
              <a:pPr/>
              <a:t>‹#›</a:t>
            </a:fld>
            <a:endParaRPr lang="en-US" dirty="0">
              <a:solidFill>
                <a:srgbClr val="0041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9224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268760"/>
            <a:ext cx="8153400" cy="4827240"/>
          </a:xfrm>
        </p:spPr>
        <p:txBody>
          <a:bodyPr numCol="1"/>
          <a:lstStyle>
            <a:lvl1pPr>
              <a:defRPr b="1"/>
            </a:lvl1pPr>
          </a:lstStyle>
          <a:p>
            <a:pPr lvl="0" eaLnBrk="1" latinLnBrk="0" hangingPunct="1"/>
            <a:r>
              <a:rPr lang="ko-KR"/>
              <a:t>마스터 텍스트 스타일을 편집합니다</a:t>
            </a:r>
          </a:p>
          <a:p>
            <a:pPr lvl="1" eaLnBrk="1" latinLnBrk="0" hangingPunct="1"/>
            <a:r>
              <a:rPr lang="ko-KR"/>
              <a:t>둘째 수준</a:t>
            </a:r>
          </a:p>
          <a:p>
            <a:pPr lvl="2" eaLnBrk="1" latinLnBrk="0" hangingPunct="1"/>
            <a:r>
              <a:rPr lang="ko-KR"/>
              <a:t>셋째 수준</a:t>
            </a:r>
          </a:p>
          <a:p>
            <a:pPr lvl="3" eaLnBrk="1" latinLnBrk="0" hangingPunct="1"/>
            <a:r>
              <a:rPr lang="ko-KR"/>
              <a:t>넷째 수준</a:t>
            </a:r>
          </a:p>
          <a:p>
            <a:pPr lvl="4" eaLnBrk="1" latinLnBrk="0" hangingPunct="1"/>
            <a:r>
              <a:rPr lang="ko-KR"/>
              <a:t>다섯째 수준</a:t>
            </a:r>
            <a:endParaRPr kumimoji="0" lang="en-US" dirty="0"/>
          </a:p>
        </p:txBody>
      </p:sp>
      <p:sp>
        <p:nvSpPr>
          <p:cNvPr id="7" name="제목 개체 틀 21"/>
          <p:cNvSpPr>
            <a:spLocks noGrp="1"/>
          </p:cNvSpPr>
          <p:nvPr>
            <p:ph type="title"/>
          </p:nvPr>
        </p:nvSpPr>
        <p:spPr>
          <a:xfrm>
            <a:off x="609600" y="188641"/>
            <a:ext cx="8153400" cy="720080"/>
          </a:xfrm>
          <a:prstGeom prst="rect">
            <a:avLst/>
          </a:prstGeom>
        </p:spPr>
        <p:txBody>
          <a:bodyPr vert="horz" numCol="1" anchor="ctr">
            <a:normAutofit/>
          </a:bodyPr>
          <a:lstStyle/>
          <a:p>
            <a:r>
              <a:rPr kumimoji="0" lang="ko-KR"/>
              <a:t>마스터 제목 스타일 편집</a:t>
            </a:r>
            <a:endParaRPr kumimoji="0" 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/>
              <a:t>24-Sep-20</a:t>
            </a:fld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pPr algn="ctr"/>
            <a:r>
              <a:rPr lang="ko-KR" dirty="0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 dirty="0">
                <a:solidFill>
                  <a:srgbClr val="00416B"/>
                </a:solidFill>
              </a:rPr>
              <a:t>| </a:t>
            </a:r>
            <a:r>
              <a:rPr lang="ko-KR" dirty="0">
                <a:solidFill>
                  <a:srgbClr val="00416B"/>
                </a:solidFill>
              </a:rPr>
              <a:t> </a:t>
            </a:r>
            <a:r>
              <a:rPr lang="en-US" altLang="ko-KR" dirty="0">
                <a:solidFill>
                  <a:srgbClr val="00416B"/>
                </a:solidFill>
              </a:rPr>
              <a:t>help@q.ssu.ac.kr </a:t>
            </a:r>
            <a:r>
              <a:rPr lang="ko-KR" dirty="0">
                <a:solidFill>
                  <a:srgbClr val="00416B"/>
                </a:solidFill>
              </a:rPr>
              <a:t> </a:t>
            </a:r>
            <a:r>
              <a:rPr lang="en-US" altLang="ko-KR" dirty="0">
                <a:solidFill>
                  <a:srgbClr val="00416B"/>
                </a:solidFill>
              </a:rPr>
              <a:t>| </a:t>
            </a:r>
            <a:r>
              <a:rPr lang="ko-KR" dirty="0">
                <a:solidFill>
                  <a:srgbClr val="00416B"/>
                </a:solidFill>
              </a:rPr>
              <a:t> </a:t>
            </a:r>
            <a:r>
              <a:rPr lang="en-US" altLang="ko-KR" dirty="0">
                <a:solidFill>
                  <a:srgbClr val="00416B"/>
                </a:solidFill>
              </a:rPr>
              <a:t>http://nclab.ssu.ac.kr</a:t>
            </a:r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DD8166A-3D72-4FFC-9B82-6F31C017F173}" type="slidenum">
              <a:rPr lang="en-US" altLang="ko-KR">
                <a:solidFill>
                  <a:srgbClr val="00416B"/>
                </a:solidFill>
              </a:rPr>
              <a:pPr/>
              <a:t>‹#›</a:t>
            </a:fld>
            <a:endParaRPr lang="en-US" dirty="0">
              <a:solidFill>
                <a:srgbClr val="0041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250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numCol="1" anchor="ctr"/>
          <a:lstStyle/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772400" cy="990600"/>
          </a:xfrm>
          <a:solidFill>
            <a:schemeClr val="accent4"/>
          </a:solidFill>
        </p:spPr>
        <p:txBody>
          <a:bodyPr numCol="1">
            <a:normAutofit/>
          </a:bodyPr>
          <a:lstStyle>
            <a:lvl1pPr algn="l">
              <a:buNone/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kumimoji="0" lang="ko-KR"/>
              <a:t>마스터 제목 스타일 편집</a:t>
            </a:r>
            <a:endParaRPr kumimoji="0"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2" y="2743201"/>
            <a:ext cx="7123113" cy="3350096"/>
          </a:xfrm>
        </p:spPr>
        <p:txBody>
          <a:bodyPr numCol="1" anchor="t">
            <a:normAutofit/>
          </a:bodyPr>
          <a:lstStyle>
            <a:lvl1pPr marL="457200" indent="-457200">
              <a:buFont typeface="Wingdings" panose="05000000000000000000" pitchFamily="2" charset="2"/>
              <a:buChar char=""/>
              <a:defRPr sz="24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numCol="1" anchor="ctr"/>
          <a:lstStyle/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pic>
        <p:nvPicPr>
          <p:cNvPr id="15" name="Picture 2" descr="D:\학사자료\Dropbox\NCLab\NCLAB Logo\NCLAB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436" y="2034969"/>
            <a:ext cx="1130528" cy="52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D:\학사자료\Dropbox\NCLab\NCLAB Logo\NCLAB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436" y="2034969"/>
            <a:ext cx="1130528" cy="52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/>
              <a:t>24-Sep-20</a:t>
            </a:fld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pPr algn="ctr"/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DD8166A-3D72-4FFC-9B82-6F31C017F173}" type="slidenum">
              <a:rPr lang="en-US" altLang="ko-KR">
                <a:solidFill>
                  <a:srgbClr val="00416B"/>
                </a:solidFill>
              </a:rPr>
              <a:pPr/>
              <a:t>‹#›</a:t>
            </a:fld>
            <a:endParaRPr lang="en-US" dirty="0">
              <a:solidFill>
                <a:srgbClr val="0041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070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268762"/>
            <a:ext cx="3962400" cy="4892807"/>
          </a:xfrm>
        </p:spPr>
        <p:txBody>
          <a:bodyPr numCol="1"/>
          <a:lstStyle/>
          <a:p>
            <a:pPr lvl="0" eaLnBrk="1" latinLnBrk="0" hangingPunct="1"/>
            <a:r>
              <a:rPr lang="ko-KR"/>
              <a:t>마스터 텍스트 스타일을 편집합니다</a:t>
            </a:r>
          </a:p>
          <a:p>
            <a:pPr lvl="1" eaLnBrk="1" latinLnBrk="0" hangingPunct="1"/>
            <a:r>
              <a:rPr lang="ko-KR"/>
              <a:t>둘째 수준</a:t>
            </a:r>
          </a:p>
          <a:p>
            <a:pPr lvl="2" eaLnBrk="1" latinLnBrk="0" hangingPunct="1"/>
            <a:r>
              <a:rPr lang="ko-KR"/>
              <a:t>셋째 수준</a:t>
            </a:r>
          </a:p>
          <a:p>
            <a:pPr lvl="3" eaLnBrk="1" latinLnBrk="0" hangingPunct="1"/>
            <a:r>
              <a:rPr lang="ko-KR"/>
              <a:t>넷째 수준</a:t>
            </a:r>
          </a:p>
          <a:p>
            <a:pPr lvl="4" eaLnBrk="1" latinLnBrk="0" hangingPunct="1"/>
            <a:r>
              <a:rPr lang="ko-KR"/>
              <a:t>다섯째 수준</a:t>
            </a:r>
            <a:endParaRPr kumimoji="0" 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788024" y="1268762"/>
            <a:ext cx="3960440" cy="4892807"/>
          </a:xfrm>
        </p:spPr>
        <p:txBody>
          <a:bodyPr numCol="1"/>
          <a:lstStyle/>
          <a:p>
            <a:pPr lvl="0" eaLnBrk="1" latinLnBrk="0" hangingPunct="1"/>
            <a:r>
              <a:rPr lang="ko-KR"/>
              <a:t>마스터 텍스트 스타일을 편집합니다</a:t>
            </a:r>
          </a:p>
          <a:p>
            <a:pPr lvl="1" eaLnBrk="1" latinLnBrk="0" hangingPunct="1"/>
            <a:r>
              <a:rPr lang="ko-KR"/>
              <a:t>둘째 수준</a:t>
            </a:r>
          </a:p>
          <a:p>
            <a:pPr lvl="2" eaLnBrk="1" latinLnBrk="0" hangingPunct="1"/>
            <a:r>
              <a:rPr lang="ko-KR"/>
              <a:t>셋째 수준</a:t>
            </a:r>
          </a:p>
          <a:p>
            <a:pPr lvl="3" eaLnBrk="1" latinLnBrk="0" hangingPunct="1"/>
            <a:r>
              <a:rPr lang="ko-KR"/>
              <a:t>넷째 수준</a:t>
            </a:r>
          </a:p>
          <a:p>
            <a:pPr lvl="4" eaLnBrk="1" latinLnBrk="0" hangingPunct="1"/>
            <a:r>
              <a:rPr lang="ko-KR"/>
              <a:t>다섯째 수준</a:t>
            </a:r>
            <a:endParaRPr kumimoji="0" lang="en-US" dirty="0"/>
          </a:p>
        </p:txBody>
      </p:sp>
      <p:sp>
        <p:nvSpPr>
          <p:cNvPr id="15" name="제목 개체 틀 21"/>
          <p:cNvSpPr>
            <a:spLocks noGrp="1"/>
          </p:cNvSpPr>
          <p:nvPr>
            <p:ph type="title"/>
          </p:nvPr>
        </p:nvSpPr>
        <p:spPr>
          <a:xfrm>
            <a:off x="609600" y="188641"/>
            <a:ext cx="8153400" cy="720080"/>
          </a:xfrm>
          <a:prstGeom prst="rect">
            <a:avLst/>
          </a:prstGeom>
        </p:spPr>
        <p:txBody>
          <a:bodyPr vert="horz" numCol="1" anchor="ctr">
            <a:normAutofit/>
          </a:bodyPr>
          <a:lstStyle/>
          <a:p>
            <a:r>
              <a:rPr kumimoji="0" lang="ko-KR"/>
              <a:t>마스터 제목 스타일 편집</a:t>
            </a:r>
            <a:endParaRPr kumimoji="0" 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/>
              <a:t>24-Sep-20</a:t>
            </a:fld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pPr algn="ctr"/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DD8166A-3D72-4FFC-9B82-6F31C017F173}" type="slidenum">
              <a:rPr lang="en-US" altLang="ko-KR">
                <a:solidFill>
                  <a:srgbClr val="00416B"/>
                </a:solidFill>
              </a:rPr>
              <a:pPr/>
              <a:t>‹#›</a:t>
            </a:fld>
            <a:endParaRPr lang="en-US" dirty="0">
              <a:solidFill>
                <a:srgbClr val="0041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77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1981285"/>
            <a:ext cx="3962400" cy="4176464"/>
          </a:xfrm>
        </p:spPr>
        <p:txBody>
          <a:bodyPr numCol="1"/>
          <a:lstStyle/>
          <a:p>
            <a:pPr lvl="0" eaLnBrk="1" latinLnBrk="0" hangingPunct="1"/>
            <a:r>
              <a:rPr lang="ko-KR"/>
              <a:t>마스터 텍스트 스타일을 편집합니다</a:t>
            </a:r>
          </a:p>
          <a:p>
            <a:pPr lvl="1" eaLnBrk="1" latinLnBrk="0" hangingPunct="1"/>
            <a:r>
              <a:rPr lang="ko-KR"/>
              <a:t>둘째 수준</a:t>
            </a:r>
          </a:p>
          <a:p>
            <a:pPr lvl="2" eaLnBrk="1" latinLnBrk="0" hangingPunct="1"/>
            <a:r>
              <a:rPr lang="ko-KR"/>
              <a:t>셋째 수준</a:t>
            </a:r>
          </a:p>
          <a:p>
            <a:pPr lvl="3" eaLnBrk="1" latinLnBrk="0" hangingPunct="1"/>
            <a:r>
              <a:rPr lang="ko-KR"/>
              <a:t>넷째 수준</a:t>
            </a:r>
          </a:p>
          <a:p>
            <a:pPr lvl="4" eaLnBrk="1" latinLnBrk="0" hangingPunct="1"/>
            <a:r>
              <a:rPr lang="ko-KR"/>
              <a:t>다섯째 수준</a:t>
            </a:r>
            <a:endParaRPr kumimoji="0" 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788024" y="1981285"/>
            <a:ext cx="3960440" cy="4176464"/>
          </a:xfrm>
        </p:spPr>
        <p:txBody>
          <a:bodyPr numCol="1"/>
          <a:lstStyle/>
          <a:p>
            <a:pPr lvl="0" eaLnBrk="1" latinLnBrk="0" hangingPunct="1"/>
            <a:r>
              <a:rPr lang="ko-KR"/>
              <a:t>마스터 텍스트 스타일을 편집합니다</a:t>
            </a:r>
          </a:p>
          <a:p>
            <a:pPr lvl="1" eaLnBrk="1" latinLnBrk="0" hangingPunct="1"/>
            <a:r>
              <a:rPr lang="ko-KR"/>
              <a:t>둘째 수준</a:t>
            </a:r>
          </a:p>
          <a:p>
            <a:pPr lvl="2" eaLnBrk="1" latinLnBrk="0" hangingPunct="1"/>
            <a:r>
              <a:rPr lang="ko-KR"/>
              <a:t>셋째 수준</a:t>
            </a:r>
          </a:p>
          <a:p>
            <a:pPr lvl="3" eaLnBrk="1" latinLnBrk="0" hangingPunct="1"/>
            <a:r>
              <a:rPr lang="ko-KR"/>
              <a:t>넷째 수준</a:t>
            </a:r>
          </a:p>
          <a:p>
            <a:pPr lvl="4" eaLnBrk="1" latinLnBrk="0" hangingPunct="1"/>
            <a:r>
              <a:rPr lang="ko-KR"/>
              <a:t>다섯째 수준</a:t>
            </a:r>
            <a:endParaRPr kumimoji="0" 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268760"/>
            <a:ext cx="3962400" cy="640080"/>
          </a:xfrm>
          <a:solidFill>
            <a:schemeClr val="accent1"/>
          </a:solidFill>
        </p:spPr>
        <p:txBody>
          <a:bodyPr numCol="1" rtlCol="0" anchor="ctr"/>
          <a:lstStyle>
            <a:lvl1pPr marL="0" indent="0">
              <a:buFontTx/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 eaLnBrk="1" latinLnBrk="0" hangingPunct="1"/>
            <a:r>
              <a:rPr kumimoji="0" lang="ko-KR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788024" y="1268760"/>
            <a:ext cx="3960440" cy="640080"/>
          </a:xfrm>
          <a:solidFill>
            <a:schemeClr val="accent5"/>
          </a:solidFill>
        </p:spPr>
        <p:txBody>
          <a:bodyPr numCol="1" rtlCol="0" anchor="ctr"/>
          <a:lstStyle>
            <a:lvl1pPr marL="0" indent="0">
              <a:buFontTx/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 eaLnBrk="1" latinLnBrk="0" hangingPunct="1"/>
            <a:r>
              <a:rPr kumimoji="0" lang="ko-KR"/>
              <a:t>마스터 텍스트 스타일을 편집합니다</a:t>
            </a:r>
          </a:p>
        </p:txBody>
      </p:sp>
      <p:sp>
        <p:nvSpPr>
          <p:cNvPr id="19" name="제목 개체 틀 21"/>
          <p:cNvSpPr>
            <a:spLocks noGrp="1"/>
          </p:cNvSpPr>
          <p:nvPr>
            <p:ph type="title"/>
          </p:nvPr>
        </p:nvSpPr>
        <p:spPr>
          <a:xfrm>
            <a:off x="609600" y="188641"/>
            <a:ext cx="8153400" cy="720080"/>
          </a:xfrm>
          <a:prstGeom prst="rect">
            <a:avLst/>
          </a:prstGeom>
        </p:spPr>
        <p:txBody>
          <a:bodyPr vert="horz" numCol="1" anchor="ctr">
            <a:normAutofit/>
          </a:bodyPr>
          <a:lstStyle/>
          <a:p>
            <a:r>
              <a:rPr kumimoji="0" lang="ko-KR"/>
              <a:t>마스터 제목 스타일 편집</a:t>
            </a:r>
            <a:endParaRPr kumimoji="0" 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/>
              <a:t>24-Sep-20</a:t>
            </a:fld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pPr algn="ctr"/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DD8166A-3D72-4FFC-9B82-6F31C017F173}" type="slidenum">
              <a:rPr lang="en-US" altLang="ko-KR">
                <a:solidFill>
                  <a:srgbClr val="00416B"/>
                </a:solidFill>
              </a:rPr>
              <a:pPr/>
              <a:t>‹#›</a:t>
            </a:fld>
            <a:endParaRPr lang="en-US" dirty="0">
              <a:solidFill>
                <a:srgbClr val="0041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122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개체 틀 21"/>
          <p:cNvSpPr>
            <a:spLocks noGrp="1"/>
          </p:cNvSpPr>
          <p:nvPr>
            <p:ph type="title"/>
          </p:nvPr>
        </p:nvSpPr>
        <p:spPr>
          <a:xfrm>
            <a:off x="609600" y="188641"/>
            <a:ext cx="8153400" cy="720080"/>
          </a:xfrm>
          <a:prstGeom prst="rect">
            <a:avLst/>
          </a:prstGeom>
        </p:spPr>
        <p:txBody>
          <a:bodyPr vert="horz" numCol="1" anchor="ctr">
            <a:normAutofit/>
          </a:bodyPr>
          <a:lstStyle/>
          <a:p>
            <a:r>
              <a:rPr kumimoji="0" lang="ko-KR"/>
              <a:t>마스터 제목 스타일 편집</a:t>
            </a:r>
            <a:endParaRPr kumimoji="0" 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/>
              <a:t>24-Sep-20</a:t>
            </a:fld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pPr algn="ctr"/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DD8166A-3D72-4FFC-9B82-6F31C017F173}" type="slidenum">
              <a:rPr lang="en-US" altLang="ko-KR">
                <a:solidFill>
                  <a:srgbClr val="00416B"/>
                </a:solidFill>
              </a:rPr>
              <a:pPr/>
              <a:t>‹#›</a:t>
            </a:fld>
            <a:endParaRPr lang="en-US" dirty="0">
              <a:solidFill>
                <a:srgbClr val="0041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457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/>
              <a:t>24-Sep-20</a:t>
            </a:fld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pPr algn="ctr"/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DD8166A-3D72-4FFC-9B82-6F31C017F173}" type="slidenum">
              <a:rPr lang="en-US" altLang="ko-KR">
                <a:solidFill>
                  <a:srgbClr val="00416B"/>
                </a:solidFill>
              </a:rPr>
              <a:pPr/>
              <a:t>‹#›</a:t>
            </a:fld>
            <a:endParaRPr lang="en-US" dirty="0">
              <a:solidFill>
                <a:srgbClr val="0041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55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277102"/>
            <a:ext cx="1600200" cy="4818898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 numCol="1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268761"/>
            <a:ext cx="6400800" cy="4903440"/>
          </a:xfrm>
        </p:spPr>
        <p:txBody>
          <a:bodyPr numCol="1"/>
          <a:lstStyle/>
          <a:p>
            <a:pPr lvl="0" eaLnBrk="1" latinLnBrk="0" hangingPunct="1"/>
            <a:r>
              <a:rPr lang="ko-KR"/>
              <a:t>마스터 텍스트 스타일을 편집합니다</a:t>
            </a:r>
          </a:p>
          <a:p>
            <a:pPr lvl="1" eaLnBrk="1" latinLnBrk="0" hangingPunct="1"/>
            <a:r>
              <a:rPr lang="ko-KR"/>
              <a:t>둘째 수준</a:t>
            </a:r>
          </a:p>
          <a:p>
            <a:pPr lvl="2" eaLnBrk="1" latinLnBrk="0" hangingPunct="1"/>
            <a:r>
              <a:rPr lang="ko-KR"/>
              <a:t>셋째 수준</a:t>
            </a:r>
          </a:p>
          <a:p>
            <a:pPr lvl="3" eaLnBrk="1" latinLnBrk="0" hangingPunct="1"/>
            <a:r>
              <a:rPr lang="ko-KR"/>
              <a:t>넷째 수준</a:t>
            </a:r>
          </a:p>
          <a:p>
            <a:pPr lvl="4" eaLnBrk="1" latinLnBrk="0" hangingPunct="1"/>
            <a:r>
              <a:rPr lang="ko-KR"/>
              <a:t>다섯째 수준</a:t>
            </a:r>
            <a:endParaRPr kumimoji="0" lang="en-US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609600" y="188641"/>
            <a:ext cx="8153400" cy="720080"/>
          </a:xfrm>
        </p:spPr>
        <p:txBody>
          <a:bodyPr numCol="1"/>
          <a:lstStyle/>
          <a:p>
            <a:r>
              <a:rPr kumimoji="0" lang="ko-KR"/>
              <a:t>마스터 제목 스타일 편집</a:t>
            </a:r>
            <a:endParaRPr kumimoji="0" 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/>
              <a:t>24-Sep-20</a:t>
            </a:fld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pPr algn="ctr"/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DD8166A-3D72-4FFC-9B82-6F31C017F173}" type="slidenum">
              <a:rPr lang="en-US" altLang="ko-KR">
                <a:solidFill>
                  <a:srgbClr val="00416B"/>
                </a:solidFill>
              </a:rPr>
              <a:pPr/>
              <a:t>‹#›</a:t>
            </a:fld>
            <a:endParaRPr lang="en-US" dirty="0">
              <a:solidFill>
                <a:srgbClr val="0041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545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547664" y="5486400"/>
            <a:ext cx="7367736" cy="685800"/>
          </a:xfrm>
        </p:spPr>
        <p:txBody>
          <a:bodyPr numCol="1"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0" y="4572000"/>
            <a:ext cx="912876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numCol="1" anchor="ctr"/>
          <a:lstStyle/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4654296"/>
            <a:ext cx="144780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numCol="1" anchor="ctr"/>
          <a:lstStyle/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4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numCol="1" anchor="ctr"/>
          <a:lstStyle/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7664" y="4668012"/>
            <a:ext cx="7367736" cy="685800"/>
          </a:xfrm>
        </p:spPr>
        <p:txBody>
          <a:bodyPr numCol="1" anchor="ctr">
            <a:normAutofit/>
          </a:bodyPr>
          <a:lstStyle>
            <a:lvl1pPr algn="l">
              <a:buNone/>
              <a:defRPr sz="2600" b="1">
                <a:solidFill>
                  <a:srgbClr val="FFFFFF"/>
                </a:solidFill>
              </a:defRPr>
            </a:lvl1pPr>
          </a:lstStyle>
          <a:p>
            <a:r>
              <a:rPr kumimoji="0" lang="ko-KR"/>
              <a:t>마스터 제목 스타일 편집</a:t>
            </a:r>
            <a:endParaRPr kumimoji="0" lang="en-US" dirty="0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numCol="1" anchor="ctr"/>
          <a:lstStyle/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47664" y="0"/>
            <a:ext cx="7596336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 numCol="1"/>
          <a:lstStyle>
            <a:lvl1pPr marL="0" indent="0">
              <a:buNone/>
              <a:defRPr sz="3200"/>
            </a:lvl1pPr>
          </a:lstStyle>
          <a:p>
            <a:r>
              <a:rPr kumimoji="0" lang="ko-KR"/>
              <a:t>그림을 추가하려면 아이콘을 클릭하십시오</a:t>
            </a:r>
            <a:endParaRPr kumimoji="0" lang="en-US" dirty="0"/>
          </a:p>
        </p:txBody>
      </p:sp>
      <p:pic>
        <p:nvPicPr>
          <p:cNvPr id="13" name="Picture 2" descr="D:\학사자료\Dropbox\NCLab\NCLAB Logo\NCLAB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8636" y="4745944"/>
            <a:ext cx="1130528" cy="52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:\학사자료\Dropbox\NCLab\NCLAB Logo\NCLAB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8636" y="4745944"/>
            <a:ext cx="1130528" cy="52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/>
              <a:t>24-Sep-20</a:t>
            </a:fld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pPr algn="ctr"/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DD8166A-3D72-4FFC-9B82-6F31C017F173}" type="slidenum">
              <a:rPr lang="en-US" altLang="ko-KR">
                <a:solidFill>
                  <a:srgbClr val="00416B"/>
                </a:solidFill>
              </a:rPr>
              <a:pPr/>
              <a:t>‹#›</a:t>
            </a:fld>
            <a:endParaRPr lang="en-US" dirty="0">
              <a:solidFill>
                <a:srgbClr val="0041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713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188641"/>
            <a:ext cx="8153400" cy="720080"/>
          </a:xfrm>
          <a:prstGeom prst="rect">
            <a:avLst/>
          </a:prstGeom>
        </p:spPr>
        <p:txBody>
          <a:bodyPr vert="horz" numCol="1" anchor="ctr">
            <a:normAutofit/>
          </a:bodyPr>
          <a:lstStyle/>
          <a:p>
            <a:r>
              <a:rPr kumimoji="0" lang="ko-KR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268760"/>
            <a:ext cx="8153400" cy="4857720"/>
          </a:xfrm>
          <a:prstGeom prst="rect">
            <a:avLst/>
          </a:prstGeom>
        </p:spPr>
        <p:txBody>
          <a:bodyPr vert="horz" numCol="1">
            <a:normAutofit/>
          </a:bodyPr>
          <a:lstStyle/>
          <a:p>
            <a:pPr lvl="0" eaLnBrk="1" latinLnBrk="0" hangingPunct="1"/>
            <a:r>
              <a:rPr kumimoji="0" lang="ko-KR" dirty="0"/>
              <a:t>마스터 텍스트 스타일을 편집합니다</a:t>
            </a:r>
          </a:p>
          <a:p>
            <a:pPr lvl="1" eaLnBrk="1" latinLnBrk="0" hangingPunct="1"/>
            <a:r>
              <a:rPr kumimoji="0" lang="ko-KR" dirty="0"/>
              <a:t>둘째 수준</a:t>
            </a:r>
          </a:p>
          <a:p>
            <a:pPr lvl="2" eaLnBrk="1" latinLnBrk="0" hangingPunct="1"/>
            <a:r>
              <a:rPr kumimoji="0" lang="ko-KR" dirty="0"/>
              <a:t>셋째 수준</a:t>
            </a:r>
          </a:p>
          <a:p>
            <a:pPr lvl="3" eaLnBrk="1" latinLnBrk="0" hangingPunct="1"/>
            <a:r>
              <a:rPr kumimoji="0" lang="ko-KR" dirty="0"/>
              <a:t>넷째 수준</a:t>
            </a:r>
          </a:p>
          <a:p>
            <a:pPr lvl="4" eaLnBrk="1" latinLnBrk="0" hangingPunct="1"/>
            <a:r>
              <a:rPr kumimoji="0" lang="ko-KR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10602" y="6248402"/>
            <a:ext cx="1225094" cy="365125"/>
          </a:xfrm>
          <a:prstGeom prst="rect">
            <a:avLst/>
          </a:prstGeom>
        </p:spPr>
        <p:txBody>
          <a:bodyPr vert="horz" numCol="1" anchor="ctr" anchorCtr="0"/>
          <a:lstStyle>
            <a:lvl1pPr algn="ctr" eaLnBrk="1" latinLnBrk="0" hangingPunct="1">
              <a:defRPr kumimoji="0" sz="1100">
                <a:solidFill>
                  <a:schemeClr val="tx2"/>
                </a:solidFill>
              </a:defRPr>
            </a:lvl1pPr>
          </a:lstStyle>
          <a:p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/>
              <a:t>24-Sep-20</a:t>
            </a:fld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1905780" y="6248208"/>
            <a:ext cx="6196535" cy="365125"/>
          </a:xfrm>
          <a:prstGeom prst="rect">
            <a:avLst/>
          </a:prstGeom>
        </p:spPr>
        <p:txBody>
          <a:bodyPr vert="horz" numCol="1" anchor="ctr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</a:lstStyle>
          <a:p>
            <a:pPr algn="ctr"/>
            <a:r>
              <a:rPr lang="ko-KR" dirty="0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 dirty="0">
                <a:solidFill>
                  <a:srgbClr val="00416B"/>
                </a:solidFill>
              </a:rPr>
              <a:t>| </a:t>
            </a:r>
            <a:r>
              <a:rPr lang="ko-KR" dirty="0">
                <a:solidFill>
                  <a:srgbClr val="00416B"/>
                </a:solidFill>
              </a:rPr>
              <a:t> </a:t>
            </a:r>
            <a:r>
              <a:rPr lang="en-US" altLang="ko-KR" dirty="0">
                <a:solidFill>
                  <a:srgbClr val="00416B"/>
                </a:solidFill>
              </a:rPr>
              <a:t>help@q.ssu.ac.kr </a:t>
            </a:r>
            <a:r>
              <a:rPr lang="ko-KR" dirty="0">
                <a:solidFill>
                  <a:srgbClr val="00416B"/>
                </a:solidFill>
              </a:rPr>
              <a:t> </a:t>
            </a:r>
            <a:r>
              <a:rPr lang="en-US" altLang="ko-KR" dirty="0">
                <a:solidFill>
                  <a:srgbClr val="00416B"/>
                </a:solidFill>
              </a:rPr>
              <a:t>| </a:t>
            </a:r>
            <a:r>
              <a:rPr lang="ko-KR" dirty="0">
                <a:solidFill>
                  <a:srgbClr val="00416B"/>
                </a:solidFill>
              </a:rPr>
              <a:t> </a:t>
            </a:r>
            <a:r>
              <a:rPr lang="en-US" altLang="ko-KR" dirty="0">
                <a:solidFill>
                  <a:srgbClr val="00416B"/>
                </a:solidFill>
              </a:rPr>
              <a:t>http://nclab.ssu.ac.kr</a:t>
            </a:r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7" name="직사각형 6"/>
          <p:cNvSpPr/>
          <p:nvPr/>
        </p:nvSpPr>
        <p:spPr bwMode="white">
          <a:xfrm>
            <a:off x="0" y="90872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numCol="1" anchor="ctr"/>
          <a:lstStyle/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954440"/>
            <a:ext cx="533400" cy="228600"/>
          </a:xfrm>
          <a:prstGeom prst="rect">
            <a:avLst/>
          </a:prstGeom>
          <a:solidFill>
            <a:schemeClr val="accent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numCol="1" anchor="ctr"/>
          <a:lstStyle/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0549" y="954440"/>
            <a:ext cx="8553451" cy="228600"/>
          </a:xfrm>
          <a:prstGeom prst="rect">
            <a:avLst/>
          </a:prstGeom>
          <a:solidFill>
            <a:schemeClr val="accent4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numCol="1" anchor="ctr"/>
          <a:lstStyle/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2400" y="6253485"/>
            <a:ext cx="593648" cy="360040"/>
          </a:xfrm>
          <a:prstGeom prst="rect">
            <a:avLst/>
          </a:prstGeom>
        </p:spPr>
        <p:txBody>
          <a:bodyPr vert="horz" numCol="1" anchor="ctr" anchorCtr="0">
            <a:noAutofit/>
          </a:bodyPr>
          <a:lstStyle>
            <a:lvl1pPr algn="ctr" eaLnBrk="1" latinLnBrk="0" hangingPunct="1">
              <a:defRPr kumimoji="0" lang="ko-KR" sz="11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DD8166A-3D72-4FFC-9B82-6F31C017F173}" type="slidenum">
              <a:rPr lang="en-US" altLang="ko-KR">
                <a:solidFill>
                  <a:srgbClr val="00416B"/>
                </a:solidFill>
              </a:rPr>
              <a:pPr/>
              <a:t>‹#›</a:t>
            </a:fld>
            <a:endParaRPr lang="en-US" dirty="0">
              <a:solidFill>
                <a:srgbClr val="00416B"/>
              </a:solidFill>
            </a:endParaRPr>
          </a:p>
        </p:txBody>
      </p:sp>
      <p:pic>
        <p:nvPicPr>
          <p:cNvPr id="10" name="Picture 2" descr="d:\Desktop\NCLAB1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>
            <a:off x="-230915" y="1493117"/>
            <a:ext cx="995230" cy="466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:\Desktop\NCLAB1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>
            <a:off x="-230915" y="1493117"/>
            <a:ext cx="995230" cy="466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249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/>
  <p:txStyles>
    <p:titleStyle>
      <a:lvl1pPr algn="l" rtl="0" eaLnBrk="1" latinLnBrk="1" hangingPunct="1">
        <a:spcBef>
          <a:spcPct val="0"/>
        </a:spcBef>
        <a:buNone/>
        <a:defRPr kumimoji="0" sz="4000" b="1" kern="1200">
          <a:solidFill>
            <a:schemeClr val="accent4"/>
          </a:solidFill>
          <a:effectLst/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lnSpc>
          <a:spcPct val="120000"/>
        </a:lnSpc>
        <a:spcBef>
          <a:spcPts val="700"/>
        </a:spcBef>
        <a:buClr>
          <a:schemeClr val="accent4"/>
        </a:buClr>
        <a:buSzPct val="60000"/>
        <a:buFont typeface="Wingdings"/>
        <a:buChar char=""/>
        <a:defRPr kumimoji="0" sz="2400" b="1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306000" algn="l" rtl="0" eaLnBrk="1" latinLnBrk="1" hangingPunct="1">
        <a:lnSpc>
          <a:spcPct val="120000"/>
        </a:lnSpc>
        <a:spcBef>
          <a:spcPts val="550"/>
        </a:spcBef>
        <a:buClr>
          <a:schemeClr val="accent4"/>
        </a:buClr>
        <a:buSzPct val="70000"/>
        <a:buFont typeface="Wingdings 2"/>
        <a:buChar char=""/>
        <a:defRPr kumimoji="0"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946800" indent="-288000" algn="l" rtl="0" eaLnBrk="1" latinLnBrk="1" hangingPunct="1">
        <a:lnSpc>
          <a:spcPct val="120000"/>
        </a:lnSpc>
        <a:spcBef>
          <a:spcPts val="500"/>
        </a:spcBef>
        <a:buClr>
          <a:schemeClr val="accent4"/>
        </a:buClr>
        <a:buSzPct val="75000"/>
        <a:buFont typeface="Wingdings"/>
        <a:buChar char=""/>
        <a:defRPr kumimoji="0" sz="18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1234800" indent="-270000" algn="l" rtl="0" eaLnBrk="1" latinLnBrk="1" hangingPunct="1">
        <a:lnSpc>
          <a:spcPct val="120000"/>
        </a:lnSpc>
        <a:spcBef>
          <a:spcPts val="400"/>
        </a:spcBef>
        <a:buClr>
          <a:schemeClr val="accent4"/>
        </a:buClr>
        <a:buSzPct val="75000"/>
        <a:buFont typeface="Wingdings" panose="05000000000000000000" pitchFamily="2" charset="2"/>
        <a:buChar char="l"/>
        <a:defRPr kumimoji="0" sz="16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504800" indent="-252000" algn="l" rtl="0" eaLnBrk="1" latinLnBrk="1" hangingPunct="1">
        <a:lnSpc>
          <a:spcPct val="120000"/>
        </a:lnSpc>
        <a:spcBef>
          <a:spcPts val="350"/>
        </a:spcBef>
        <a:buClr>
          <a:schemeClr val="accent4"/>
        </a:buClr>
        <a:buSzPct val="75000"/>
        <a:buFont typeface="Wingdings" panose="05000000000000000000" pitchFamily="2" charset="2"/>
        <a:buChar char="ü"/>
        <a:defRPr kumimoji="0" sz="14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27784" y="3284984"/>
            <a:ext cx="6264696" cy="892696"/>
          </a:xfrm>
        </p:spPr>
        <p:txBody>
          <a:bodyPr numCol="1">
            <a:normAutofit fontScale="90000"/>
          </a:bodyPr>
          <a:lstStyle/>
          <a:p>
            <a:pPr algn="r"/>
            <a:r>
              <a:rPr lang="ko-KR" altLang="en-US" dirty="0">
                <a:latin typeface="+mn-ea"/>
                <a:ea typeface="+mn-ea"/>
                <a:cs typeface="Segoe UI Black" panose="020B0A02040204020203" pitchFamily="34" charset="0"/>
              </a:rPr>
              <a:t>웹서버 실습 </a:t>
            </a:r>
            <a:r>
              <a:rPr lang="en-US" altLang="ko-KR" dirty="0">
                <a:latin typeface="+mn-ea"/>
                <a:ea typeface="+mn-ea"/>
                <a:cs typeface="Segoe UI Black" panose="020B0A02040204020203" pitchFamily="34" charset="0"/>
              </a:rPr>
              <a:t>2</a:t>
            </a:r>
            <a:br>
              <a:rPr lang="en-US" altLang="ko-KR" dirty="0">
                <a:latin typeface="+mn-ea"/>
                <a:ea typeface="+mn-ea"/>
                <a:cs typeface="Segoe UI Black" panose="020B0A02040204020203" pitchFamily="34" charset="0"/>
              </a:rPr>
            </a:br>
            <a:r>
              <a:rPr lang="en-US" altLang="ko-KR" sz="3300" dirty="0">
                <a:latin typeface="+mn-ea"/>
                <a:ea typeface="+mn-ea"/>
                <a:cs typeface="Segoe UI Black" panose="020B0A02040204020203" pitchFamily="34" charset="0"/>
              </a:rPr>
              <a:t>http, </a:t>
            </a:r>
            <a:r>
              <a:rPr lang="ko-KR" altLang="en-US" sz="3300" dirty="0">
                <a:latin typeface="+mn-ea"/>
                <a:ea typeface="+mn-ea"/>
                <a:cs typeface="Segoe UI Black" panose="020B0A02040204020203" pitchFamily="34" charset="0"/>
              </a:rPr>
              <a:t>웹 서버 구조</a:t>
            </a:r>
            <a:endParaRPr lang="ko-KR" sz="3300" dirty="0">
              <a:latin typeface="+mn-ea"/>
              <a:ea typeface="+mn-ea"/>
              <a:cs typeface="Segoe UI Black" panose="020B0A02040204020203" pitchFamily="34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4499992" y="4437112"/>
            <a:ext cx="4267200" cy="1173880"/>
          </a:xfrm>
        </p:spPr>
        <p:txBody>
          <a:bodyPr numCol="1"/>
          <a:lstStyle/>
          <a:p>
            <a:r>
              <a:rPr lang="en-US" altLang="ko-KR" dirty="0" err="1"/>
              <a:t>NClab</a:t>
            </a:r>
            <a:r>
              <a:rPr lang="en-US" altLang="ko-KR" dirty="0"/>
              <a:t> 20</a:t>
            </a:r>
            <a:r>
              <a:rPr lang="en-US" altLang="ko-KR" baseline="30000" dirty="0"/>
              <a:t>th</a:t>
            </a:r>
            <a:r>
              <a:rPr lang="en-US" altLang="ko-KR" dirty="0"/>
              <a:t> – </a:t>
            </a:r>
            <a:r>
              <a:rPr lang="ko-KR" altLang="en-US" dirty="0"/>
              <a:t>금기현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950038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/>
              <a:t>24-Sep-20</a:t>
            </a:fld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pPr algn="ctr"/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DD8166A-3D72-4FFC-9B82-6F31C017F173}" type="slidenum">
              <a:rPr lang="en-US" altLang="ko-KR" smtClean="0">
                <a:solidFill>
                  <a:srgbClr val="00416B"/>
                </a:solidFill>
              </a:rPr>
              <a:pPr/>
              <a:t>10</a:t>
            </a:fld>
            <a:endParaRPr lang="en-US" dirty="0">
              <a:solidFill>
                <a:srgbClr val="00416B"/>
              </a:solidFill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만들어 볼 것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60ABB68-D9A1-48E1-A5B7-68002F6A90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8" t="2521" r="1980" b="2771"/>
          <a:stretch/>
        </p:blipFill>
        <p:spPr>
          <a:xfrm>
            <a:off x="1259632" y="1844824"/>
            <a:ext cx="6548938" cy="345638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34FEDAD-E3CD-4AC9-90DD-82DC14AFB8C2}"/>
              </a:ext>
            </a:extLst>
          </p:cNvPr>
          <p:cNvSpPr/>
          <p:nvPr/>
        </p:nvSpPr>
        <p:spPr>
          <a:xfrm>
            <a:off x="2123728" y="3140969"/>
            <a:ext cx="5112568" cy="1368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B84440-1732-4A49-B487-7CCA9E9D7A98}"/>
              </a:ext>
            </a:extLst>
          </p:cNvPr>
          <p:cNvSpPr txBox="1"/>
          <p:nvPr/>
        </p:nvSpPr>
        <p:spPr>
          <a:xfrm>
            <a:off x="2195736" y="4674843"/>
            <a:ext cx="3257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글 보기 </a:t>
            </a:r>
            <a:r>
              <a:rPr lang="en-US" altLang="ko-KR" sz="1400" b="1" dirty="0"/>
              <a:t>– ( </a:t>
            </a:r>
            <a:r>
              <a:rPr lang="ko-KR" altLang="en-US" sz="1400" b="1" dirty="0"/>
              <a:t>제목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본문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시간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삭제 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560374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1473E9F-5DE1-4A06-9933-B72A7F1E2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12776"/>
            <a:ext cx="4355976" cy="264866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C19C21C-AB77-4564-BC6C-C376DD48A6AC}"/>
              </a:ext>
            </a:extLst>
          </p:cNvPr>
          <p:cNvSpPr/>
          <p:nvPr/>
        </p:nvSpPr>
        <p:spPr>
          <a:xfrm>
            <a:off x="755576" y="1894746"/>
            <a:ext cx="4176464" cy="19663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/>
              <a:t>24-Sep-20</a:t>
            </a:fld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pPr algn="ctr"/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DD8166A-3D72-4FFC-9B82-6F31C017F173}" type="slidenum">
              <a:rPr lang="en-US" altLang="ko-KR" smtClean="0">
                <a:solidFill>
                  <a:srgbClr val="00416B"/>
                </a:solidFill>
              </a:rPr>
              <a:pPr/>
              <a:t>11</a:t>
            </a:fld>
            <a:endParaRPr lang="en-US" dirty="0">
              <a:solidFill>
                <a:srgbClr val="00416B"/>
              </a:solidFill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만들어 볼 것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B04BE3-E17A-40E5-BD87-7D6756269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532" y="3498219"/>
            <a:ext cx="4458692" cy="25202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A8AC15B-BF84-4CC7-B803-BA9D6F64EC65}"/>
              </a:ext>
            </a:extLst>
          </p:cNvPr>
          <p:cNvSpPr txBox="1"/>
          <p:nvPr/>
        </p:nvSpPr>
        <p:spPr>
          <a:xfrm>
            <a:off x="5652120" y="2147720"/>
            <a:ext cx="3257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회원가입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로그인 화면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DBE944-2AC6-4124-9C47-4DC57D48BBD1}"/>
              </a:ext>
            </a:extLst>
          </p:cNvPr>
          <p:cNvSpPr/>
          <p:nvPr/>
        </p:nvSpPr>
        <p:spPr>
          <a:xfrm>
            <a:off x="4023935" y="3999469"/>
            <a:ext cx="4176464" cy="19663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056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A1CB3A3-8B03-4357-BCDC-9857284BBB4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Model,</a:t>
            </a:r>
            <a:r>
              <a:rPr lang="ko-KR" altLang="en-US" sz="2000" dirty="0"/>
              <a:t> </a:t>
            </a:r>
            <a:r>
              <a:rPr lang="en-US" altLang="ko-KR" sz="2000" dirty="0"/>
              <a:t>View,</a:t>
            </a:r>
            <a:r>
              <a:rPr lang="ko-KR" altLang="en-US" sz="2000" dirty="0"/>
              <a:t> </a:t>
            </a:r>
            <a:r>
              <a:rPr lang="en-US" altLang="ko-KR" sz="2000" dirty="0"/>
              <a:t>Controller</a:t>
            </a:r>
            <a:r>
              <a:rPr lang="ko-KR" altLang="en-US" sz="2000" dirty="0"/>
              <a:t> 의 약자</a:t>
            </a:r>
            <a:endParaRPr lang="en-US" altLang="ko-KR" sz="2000" dirty="0"/>
          </a:p>
          <a:p>
            <a:pPr lvl="1"/>
            <a:r>
              <a:rPr lang="ko-KR" altLang="en-US" sz="1600" dirty="0"/>
              <a:t>프로젝트를 효율적으로 진행할 수 있도록 하는 일종의 디자인 패턴</a:t>
            </a:r>
            <a:r>
              <a:rPr lang="en-US" altLang="ko-KR" sz="1600" dirty="0"/>
              <a:t>, </a:t>
            </a:r>
            <a:r>
              <a:rPr lang="ko-KR" altLang="en-US" sz="1600" dirty="0"/>
              <a:t>방법론</a:t>
            </a:r>
            <a:endParaRPr lang="en-US" altLang="ko-KR" sz="1600" dirty="0"/>
          </a:p>
          <a:p>
            <a:pPr lvl="1"/>
            <a:r>
              <a:rPr lang="ko-KR" altLang="en-US" sz="1600" dirty="0"/>
              <a:t>웹 어플리케이션을 데이터 처리</a:t>
            </a:r>
            <a:r>
              <a:rPr lang="en-US" altLang="ko-KR" sz="1600" dirty="0"/>
              <a:t>, UI, </a:t>
            </a:r>
            <a:r>
              <a:rPr lang="ko-KR" altLang="en-US" sz="1600" dirty="0" err="1"/>
              <a:t>핸들러</a:t>
            </a:r>
            <a:r>
              <a:rPr lang="ko-KR" altLang="en-US" sz="1600" dirty="0"/>
              <a:t> 등으로 나누고 각 컴포넌트에 집중할 수 있도록 하는 패턴</a:t>
            </a:r>
            <a:endParaRPr lang="en-US" altLang="ko-KR" sz="12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E9F0BBD-E837-4F27-9B97-01AC96585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MVC</a:t>
            </a:r>
            <a:r>
              <a:rPr lang="ko-KR" altLang="en-US" dirty="0"/>
              <a:t> 패턴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99BEF0-620C-47D8-AEC7-159D8298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/>
              <a:t>24-Sep-20</a:t>
            </a:fld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E4B136-BA46-4138-A87F-13F64333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E24B2C-9096-482E-AE37-B716C0D9B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166A-3D72-4FFC-9B82-6F31C017F173}" type="slidenum">
              <a:rPr lang="en-US" altLang="ko-KR" smtClean="0">
                <a:solidFill>
                  <a:srgbClr val="00416B"/>
                </a:solidFill>
              </a:rPr>
              <a:pPr/>
              <a:t>12</a:t>
            </a:fld>
            <a:endParaRPr lang="en-US" dirty="0">
              <a:solidFill>
                <a:srgbClr val="00416B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CCC898F-E466-49F3-AC7B-81DC23CBA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70" y="2913325"/>
            <a:ext cx="7050360" cy="325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938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A1CB3A3-8B03-4357-BCDC-9857284BBB4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Model</a:t>
            </a:r>
          </a:p>
          <a:p>
            <a:pPr lvl="1"/>
            <a:r>
              <a:rPr lang="ko-KR" altLang="en-US" sz="1600" dirty="0"/>
              <a:t>어플리케이션의 정보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데이터를 담당하는 컴포넌트</a:t>
            </a:r>
            <a:endParaRPr lang="en-US" altLang="ko-KR" sz="1600" dirty="0"/>
          </a:p>
          <a:p>
            <a:pPr lvl="1"/>
            <a:r>
              <a:rPr lang="en-US" altLang="ko-KR" sz="1600" dirty="0"/>
              <a:t>Ex) Database, Business Logic</a:t>
            </a:r>
          </a:p>
          <a:p>
            <a:r>
              <a:rPr lang="en-US" altLang="ko-KR" sz="2000" dirty="0"/>
              <a:t>View</a:t>
            </a:r>
          </a:p>
          <a:p>
            <a:pPr lvl="1"/>
            <a:r>
              <a:rPr lang="ko-KR" altLang="en-US" sz="1600" dirty="0"/>
              <a:t>사용자 인터페이스를 담당하는 컴포넌트</a:t>
            </a:r>
            <a:endParaRPr lang="en-US" altLang="ko-KR" sz="1600" dirty="0"/>
          </a:p>
          <a:p>
            <a:pPr lvl="1"/>
            <a:r>
              <a:rPr lang="en-US" altLang="ko-KR" sz="1600" dirty="0"/>
              <a:t>Ex) Frontend</a:t>
            </a:r>
          </a:p>
          <a:p>
            <a:r>
              <a:rPr lang="en-US" altLang="ko-KR" sz="2000" dirty="0"/>
              <a:t>Controller</a:t>
            </a:r>
          </a:p>
          <a:p>
            <a:pPr lvl="1"/>
            <a:r>
              <a:rPr lang="en-US" altLang="ko-KR" sz="1600" dirty="0"/>
              <a:t>Model</a:t>
            </a:r>
            <a:r>
              <a:rPr lang="ko-KR" altLang="en-US" sz="1600" dirty="0"/>
              <a:t>과 </a:t>
            </a:r>
            <a:r>
              <a:rPr lang="en-US" altLang="ko-KR" sz="1600" dirty="0"/>
              <a:t>View</a:t>
            </a:r>
            <a:r>
              <a:rPr lang="ko-KR" altLang="en-US" sz="1600" dirty="0"/>
              <a:t>를 잇는 다리역할</a:t>
            </a:r>
            <a:endParaRPr lang="en-US" altLang="ko-KR" sz="1600" dirty="0"/>
          </a:p>
          <a:p>
            <a:pPr lvl="1"/>
            <a:r>
              <a:rPr lang="ko-KR" altLang="en-US" sz="1600" dirty="0"/>
              <a:t>사용자 요청에 따라 </a:t>
            </a:r>
            <a:r>
              <a:rPr lang="en-US" altLang="ko-KR" sz="1600" dirty="0"/>
              <a:t>Model</a:t>
            </a:r>
            <a:r>
              <a:rPr lang="ko-KR" altLang="en-US" sz="1600" dirty="0"/>
              <a:t>를 적절히 조작</a:t>
            </a:r>
            <a:r>
              <a:rPr lang="en-US" altLang="ko-KR" sz="1600" dirty="0"/>
              <a:t>, </a:t>
            </a:r>
            <a:r>
              <a:rPr lang="ko-KR" altLang="en-US" sz="1600" dirty="0"/>
              <a:t>검색 후 결과를 </a:t>
            </a:r>
            <a:r>
              <a:rPr lang="en-US" altLang="ko-KR" sz="1600" dirty="0"/>
              <a:t>View</a:t>
            </a:r>
            <a:r>
              <a:rPr lang="ko-KR" altLang="en-US" sz="1600" dirty="0"/>
              <a:t>를 통해 자용자에게 전달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2"/>
            <a:r>
              <a:rPr lang="ko-KR" altLang="en-US" sz="1400" dirty="0"/>
              <a:t>참고 </a:t>
            </a:r>
            <a:r>
              <a:rPr lang="en-US" altLang="ko-KR" sz="1400" dirty="0"/>
              <a:t>: https://m.blog.naver.com/jhc9639/220967034588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E9F0BBD-E837-4F27-9B97-01AC96585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MVC</a:t>
            </a:r>
            <a:r>
              <a:rPr lang="ko-KR" altLang="en-US" dirty="0"/>
              <a:t> 패턴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99BEF0-620C-47D8-AEC7-159D8298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/>
              <a:t>24-Sep-20</a:t>
            </a:fld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E4B136-BA46-4138-A87F-13F64333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E24B2C-9096-482E-AE37-B716C0D9B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166A-3D72-4FFC-9B82-6F31C017F173}" type="slidenum">
              <a:rPr lang="en-US" altLang="ko-KR" smtClean="0">
                <a:solidFill>
                  <a:srgbClr val="00416B"/>
                </a:solidFill>
              </a:rPr>
              <a:pPr/>
              <a:t>13</a:t>
            </a:fld>
            <a:endParaRPr lang="en-US" dirty="0">
              <a:solidFill>
                <a:srgbClr val="0041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818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E9F0BBD-E837-4F27-9B97-01AC96585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VIEW – index.html(</a:t>
            </a:r>
            <a:r>
              <a:rPr lang="ko-KR" altLang="en-US" dirty="0"/>
              <a:t>홈 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99BEF0-620C-47D8-AEC7-159D8298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/>
              <a:t>24-Sep-20</a:t>
            </a:fld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E4B136-BA46-4138-A87F-13F64333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E24B2C-9096-482E-AE37-B716C0D9B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166A-3D72-4FFC-9B82-6F31C017F173}" type="slidenum">
              <a:rPr lang="en-US" altLang="ko-KR" smtClean="0">
                <a:solidFill>
                  <a:srgbClr val="00416B"/>
                </a:solidFill>
              </a:rPr>
              <a:pPr/>
              <a:t>14</a:t>
            </a:fld>
            <a:endParaRPr lang="en-US" dirty="0">
              <a:solidFill>
                <a:srgbClr val="00416B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4F54677-8632-4C7C-9278-C27E15FFF4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-2542"/>
          <a:stretch/>
        </p:blipFill>
        <p:spPr>
          <a:xfrm>
            <a:off x="755576" y="1412776"/>
            <a:ext cx="5904656" cy="465017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8C7F662-E158-4659-98BF-B49016EBDBF3}"/>
              </a:ext>
            </a:extLst>
          </p:cNvPr>
          <p:cNvSpPr/>
          <p:nvPr/>
        </p:nvSpPr>
        <p:spPr>
          <a:xfrm>
            <a:off x="1259632" y="2708920"/>
            <a:ext cx="7200800" cy="2736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D6226A-5CB7-4A6A-AF49-0A3583DD2425}"/>
              </a:ext>
            </a:extLst>
          </p:cNvPr>
          <p:cNvSpPr txBox="1"/>
          <p:nvPr/>
        </p:nvSpPr>
        <p:spPr>
          <a:xfrm>
            <a:off x="4716016" y="2014575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</a:rPr>
              <a:t>header.html </a:t>
            </a:r>
            <a:r>
              <a:rPr lang="ko-KR" altLang="en-US" sz="1400" b="1" dirty="0" err="1">
                <a:solidFill>
                  <a:schemeClr val="accent2">
                    <a:lumMod val="75000"/>
                  </a:schemeClr>
                </a:solidFill>
              </a:rPr>
              <a:t>복붙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C0745E-C204-4A7E-873E-2C61972B73F6}"/>
              </a:ext>
            </a:extLst>
          </p:cNvPr>
          <p:cNvSpPr txBox="1"/>
          <p:nvPr/>
        </p:nvSpPr>
        <p:spPr>
          <a:xfrm>
            <a:off x="4716016" y="2708920"/>
            <a:ext cx="439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</a:rPr>
              <a:t>payload : Article List, List </a:t>
            </a:r>
            <a:r>
              <a:rPr lang="ko-KR" altLang="en-US" sz="1400" b="1" dirty="0">
                <a:solidFill>
                  <a:schemeClr val="accent2">
                    <a:lumMod val="75000"/>
                  </a:schemeClr>
                </a:solidFill>
              </a:rPr>
              <a:t>길이만큼 순회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9B6E25-AA66-4571-ACB9-4807AE6C4A81}"/>
              </a:ext>
            </a:extLst>
          </p:cNvPr>
          <p:cNvSpPr txBox="1"/>
          <p:nvPr/>
        </p:nvSpPr>
        <p:spPr>
          <a:xfrm>
            <a:off x="4716016" y="3116799"/>
            <a:ext cx="439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accent2">
                    <a:lumMod val="75000"/>
                  </a:schemeClr>
                </a:solidFill>
              </a:rPr>
              <a:t>Css</a:t>
            </a:r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</a:rPr>
              <a:t> : </a:t>
            </a:r>
            <a:r>
              <a:rPr lang="ko-KR" altLang="en-US" sz="1400" b="1" dirty="0">
                <a:solidFill>
                  <a:schemeClr val="accent2">
                    <a:lumMod val="75000"/>
                  </a:schemeClr>
                </a:solidFill>
              </a:rPr>
              <a:t>행 지정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A2D83A-DFDC-45A5-9006-830DEB4A3A9C}"/>
              </a:ext>
            </a:extLst>
          </p:cNvPr>
          <p:cNvSpPr txBox="1"/>
          <p:nvPr/>
        </p:nvSpPr>
        <p:spPr>
          <a:xfrm>
            <a:off x="4730964" y="3361361"/>
            <a:ext cx="439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accent2">
                    <a:lumMod val="75000"/>
                  </a:schemeClr>
                </a:solidFill>
              </a:rPr>
              <a:t>Css</a:t>
            </a:r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</a:rPr>
              <a:t> : </a:t>
            </a:r>
            <a:r>
              <a:rPr lang="ko-KR" altLang="en-US" sz="1400" b="1" dirty="0">
                <a:solidFill>
                  <a:schemeClr val="accent2">
                    <a:lumMod val="75000"/>
                  </a:schemeClr>
                </a:solidFill>
              </a:rPr>
              <a:t>패널 클래스 지정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503754-B049-4032-8B97-146A55F645E6}"/>
              </a:ext>
            </a:extLst>
          </p:cNvPr>
          <p:cNvSpPr txBox="1"/>
          <p:nvPr/>
        </p:nvSpPr>
        <p:spPr>
          <a:xfrm>
            <a:off x="4716016" y="3583972"/>
            <a:ext cx="439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</a:rPr>
              <a:t>Html : </a:t>
            </a:r>
            <a:r>
              <a:rPr lang="en-US" altLang="ko-KR" sz="1400" b="1" dirty="0" err="1">
                <a:solidFill>
                  <a:schemeClr val="accent2">
                    <a:lumMod val="75000"/>
                  </a:schemeClr>
                </a:solidFill>
              </a:rPr>
              <a:t>url</a:t>
            </a:r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</a:rPr>
              <a:t> path </a:t>
            </a:r>
            <a:r>
              <a:rPr lang="ko-KR" altLang="en-US" sz="1400" b="1" dirty="0">
                <a:solidFill>
                  <a:schemeClr val="accent2">
                    <a:lumMod val="75000"/>
                  </a:schemeClr>
                </a:solidFill>
              </a:rPr>
              <a:t>지정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02CE25-5749-46AB-B5F0-8E4119136C20}"/>
              </a:ext>
            </a:extLst>
          </p:cNvPr>
          <p:cNvSpPr txBox="1"/>
          <p:nvPr/>
        </p:nvSpPr>
        <p:spPr>
          <a:xfrm>
            <a:off x="4716016" y="3803159"/>
            <a:ext cx="439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</a:rPr>
              <a:t>Html : </a:t>
            </a:r>
            <a:r>
              <a:rPr lang="ko-KR" altLang="en-US" sz="1400" b="1" dirty="0">
                <a:solidFill>
                  <a:schemeClr val="accent2">
                    <a:lumMod val="75000"/>
                  </a:schemeClr>
                </a:solidFill>
              </a:rPr>
              <a:t>제목 출력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92E2E8-E577-4038-8A5D-D7B87A21C2B7}"/>
              </a:ext>
            </a:extLst>
          </p:cNvPr>
          <p:cNvSpPr txBox="1"/>
          <p:nvPr/>
        </p:nvSpPr>
        <p:spPr>
          <a:xfrm>
            <a:off x="4716016" y="4485758"/>
            <a:ext cx="439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</a:rPr>
              <a:t>Html : </a:t>
            </a:r>
            <a:r>
              <a:rPr lang="ko-KR" altLang="en-US" sz="1400" b="1" dirty="0">
                <a:solidFill>
                  <a:schemeClr val="accent2">
                    <a:lumMod val="75000"/>
                  </a:schemeClr>
                </a:solidFill>
              </a:rPr>
              <a:t>글쓴이</a:t>
            </a:r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1400" b="1" dirty="0">
                <a:solidFill>
                  <a:schemeClr val="accent2">
                    <a:lumMod val="75000"/>
                  </a:schemeClr>
                </a:solidFill>
              </a:rPr>
              <a:t>본문 출력</a:t>
            </a:r>
          </a:p>
        </p:txBody>
      </p:sp>
    </p:spTree>
    <p:extLst>
      <p:ext uri="{BB962C8B-B14F-4D97-AF65-F5344CB8AC3E}">
        <p14:creationId xmlns:p14="http://schemas.microsoft.com/office/powerpoint/2010/main" val="3014416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E9F0BBD-E837-4F27-9B97-01AC96585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99BEF0-620C-47D8-AEC7-159D8298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/>
              <a:t>24-Sep-20</a:t>
            </a:fld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E4B136-BA46-4138-A87F-13F64333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E24B2C-9096-482E-AE37-B716C0D9B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166A-3D72-4FFC-9B82-6F31C017F173}" type="slidenum">
              <a:rPr lang="en-US" altLang="ko-KR" smtClean="0">
                <a:solidFill>
                  <a:srgbClr val="00416B"/>
                </a:solidFill>
              </a:rPr>
              <a:pPr/>
              <a:t>15</a:t>
            </a:fld>
            <a:endParaRPr lang="en-US" dirty="0">
              <a:solidFill>
                <a:srgbClr val="00416B"/>
              </a:solidFill>
            </a:endParaRPr>
          </a:p>
        </p:txBody>
      </p:sp>
      <p:sp>
        <p:nvSpPr>
          <p:cNvPr id="18" name="내용 개체 틀 1">
            <a:extLst>
              <a:ext uri="{FF2B5EF4-FFF2-40B4-BE49-F238E27FC236}">
                <a16:creationId xmlns:a16="http://schemas.microsoft.com/office/drawing/2014/main" id="{B22065D7-66A3-4124-84FA-0E7DBBB008E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268760"/>
            <a:ext cx="8153400" cy="4827240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Html </a:t>
            </a:r>
            <a:r>
              <a:rPr lang="ko-KR" altLang="en-US" sz="2000" dirty="0"/>
              <a:t>안에 </a:t>
            </a:r>
            <a:r>
              <a:rPr lang="en-US" altLang="ko-KR" sz="2000" dirty="0"/>
              <a:t>‘{{ ~something~ }}’ </a:t>
            </a:r>
            <a:r>
              <a:rPr lang="ko-KR" altLang="en-US" sz="2000" dirty="0"/>
              <a:t>는</a:t>
            </a:r>
            <a:r>
              <a:rPr lang="en-US" altLang="ko-KR" sz="2000" dirty="0"/>
              <a:t> Golang</a:t>
            </a:r>
            <a:r>
              <a:rPr lang="ko-KR" altLang="en-US" sz="2000" dirty="0"/>
              <a:t>에서 지원하는 </a:t>
            </a:r>
            <a:r>
              <a:rPr lang="en-US" altLang="ko-KR" sz="2000" dirty="0"/>
              <a:t>Template </a:t>
            </a:r>
            <a:r>
              <a:rPr lang="ko-KR" altLang="en-US" sz="2000" dirty="0"/>
              <a:t>기능을 위한 텍스트</a:t>
            </a:r>
            <a:endParaRPr lang="en-US" altLang="ko-KR" sz="2000" dirty="0"/>
          </a:p>
          <a:p>
            <a:pPr lvl="1"/>
            <a:r>
              <a:rPr lang="en-US" altLang="ko-KR" sz="1600" dirty="0"/>
              <a:t>Html</a:t>
            </a:r>
            <a:r>
              <a:rPr lang="ko-KR" altLang="en-US" sz="1600" dirty="0"/>
              <a:t>은 정적 파일이지만 </a:t>
            </a:r>
            <a:r>
              <a:rPr lang="en-US" altLang="ko-KR" sz="1600" dirty="0"/>
              <a:t>template</a:t>
            </a:r>
            <a:r>
              <a:rPr lang="ko-KR" altLang="en-US" sz="1600" dirty="0"/>
              <a:t>을 이용하여 일부 </a:t>
            </a:r>
            <a:r>
              <a:rPr lang="en-US" altLang="ko-KR" sz="1600" dirty="0"/>
              <a:t>html </a:t>
            </a:r>
            <a:r>
              <a:rPr lang="ko-KR" altLang="en-US" sz="1600" dirty="0"/>
              <a:t>코드들을 반복하거나 삽입하는 작업들을 통해 동적으로 파일을 생성할 수 있음</a:t>
            </a:r>
            <a:endParaRPr lang="en-US" altLang="ko-KR" sz="1600" dirty="0"/>
          </a:p>
          <a:p>
            <a:pPr lvl="1"/>
            <a:r>
              <a:rPr lang="ko-KR" altLang="en-US" sz="1600" dirty="0"/>
              <a:t>참고</a:t>
            </a:r>
            <a:r>
              <a:rPr lang="en-US" altLang="ko-KR" sz="1600" dirty="0"/>
              <a:t>(</a:t>
            </a:r>
            <a:r>
              <a:rPr lang="ko-KR" altLang="en-US" sz="1600" dirty="0"/>
              <a:t>사용법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r>
              <a:rPr lang="en-US" altLang="ko-KR" sz="1600" dirty="0"/>
              <a:t>: http://chanlee.github.io/2016/04/21/golang-template-package/ </a:t>
            </a:r>
            <a:endParaRPr lang="en-US" altLang="ko-KR" sz="1000" dirty="0"/>
          </a:p>
          <a:p>
            <a:pPr lvl="1"/>
            <a:endParaRPr lang="en-US" altLang="ko-KR" sz="1600" dirty="0"/>
          </a:p>
          <a:p>
            <a:r>
              <a:rPr lang="en-US" altLang="ko-KR" sz="2000" dirty="0"/>
              <a:t>HTML</a:t>
            </a:r>
          </a:p>
          <a:p>
            <a:pPr lvl="1"/>
            <a:r>
              <a:rPr lang="ko-KR" altLang="en-US" sz="1600" dirty="0"/>
              <a:t>참고 </a:t>
            </a:r>
            <a:r>
              <a:rPr lang="en-US" altLang="ko-KR" sz="1600" dirty="0"/>
              <a:t>: https://www.w3schools.com/html/default.asp</a:t>
            </a:r>
          </a:p>
        </p:txBody>
      </p:sp>
    </p:spTree>
    <p:extLst>
      <p:ext uri="{BB962C8B-B14F-4D97-AF65-F5344CB8AC3E}">
        <p14:creationId xmlns:p14="http://schemas.microsoft.com/office/powerpoint/2010/main" val="2745541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DA67791-868F-4DF8-9C1B-30AD7D59F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286525"/>
            <a:ext cx="5229771" cy="5341043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5E9F0BBD-E837-4F27-9B97-01AC96585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VIEW – menu.html(</a:t>
            </a:r>
            <a:r>
              <a:rPr lang="ko-KR" altLang="en-US" dirty="0" err="1"/>
              <a:t>네이게이션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99BEF0-620C-47D8-AEC7-159D8298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/>
              <a:t>24-Sep-20</a:t>
            </a:fld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E4B136-BA46-4138-A87F-13F64333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E24B2C-9096-482E-AE37-B716C0D9B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166A-3D72-4FFC-9B82-6F31C017F173}" type="slidenum">
              <a:rPr lang="en-US" altLang="ko-KR" smtClean="0">
                <a:solidFill>
                  <a:srgbClr val="00416B"/>
                </a:solidFill>
              </a:rPr>
              <a:pPr/>
              <a:t>16</a:t>
            </a:fld>
            <a:endParaRPr lang="en-US" dirty="0">
              <a:solidFill>
                <a:srgbClr val="00416B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D6226A-5CB7-4A6A-AF49-0A3583DD2425}"/>
              </a:ext>
            </a:extLst>
          </p:cNvPr>
          <p:cNvSpPr txBox="1"/>
          <p:nvPr/>
        </p:nvSpPr>
        <p:spPr>
          <a:xfrm>
            <a:off x="3347863" y="1241867"/>
            <a:ext cx="2491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</a:rPr>
              <a:t>Html, </a:t>
            </a:r>
            <a:r>
              <a:rPr lang="en-US" altLang="ko-KR" sz="1400" b="1" dirty="0" err="1">
                <a:solidFill>
                  <a:schemeClr val="accent2">
                    <a:lumMod val="75000"/>
                  </a:schemeClr>
                </a:solidFill>
              </a:rPr>
              <a:t>Css</a:t>
            </a:r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</a:rPr>
              <a:t> : </a:t>
            </a:r>
            <a:r>
              <a:rPr lang="ko-KR" altLang="en-US" sz="1400" b="1" dirty="0" err="1">
                <a:solidFill>
                  <a:schemeClr val="accent2">
                    <a:lumMod val="75000"/>
                  </a:schemeClr>
                </a:solidFill>
              </a:rPr>
              <a:t>네이게이션</a:t>
            </a:r>
            <a:r>
              <a:rPr lang="ko-KR" altLang="en-US" sz="1400" b="1" dirty="0">
                <a:solidFill>
                  <a:schemeClr val="accent2">
                    <a:lumMod val="75000"/>
                  </a:schemeClr>
                </a:solidFill>
              </a:rPr>
              <a:t> 지정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C0745E-C204-4A7E-873E-2C61972B73F6}"/>
              </a:ext>
            </a:extLst>
          </p:cNvPr>
          <p:cNvSpPr txBox="1"/>
          <p:nvPr/>
        </p:nvSpPr>
        <p:spPr>
          <a:xfrm>
            <a:off x="3203848" y="2792229"/>
            <a:ext cx="439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accent2">
                    <a:lumMod val="75000"/>
                  </a:schemeClr>
                </a:solidFill>
              </a:rPr>
              <a:t>Tepl</a:t>
            </a:r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</a:rPr>
              <a:t> : </a:t>
            </a:r>
            <a:r>
              <a:rPr lang="ko-KR" altLang="en-US" sz="1400" b="1" dirty="0">
                <a:solidFill>
                  <a:schemeClr val="accent2">
                    <a:lumMod val="75000"/>
                  </a:schemeClr>
                </a:solidFill>
              </a:rPr>
              <a:t>로그인 상태이면 출력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F6FA2D-EF1D-465E-B0C5-861BF650DC6F}"/>
              </a:ext>
            </a:extLst>
          </p:cNvPr>
          <p:cNvSpPr txBox="1"/>
          <p:nvPr/>
        </p:nvSpPr>
        <p:spPr>
          <a:xfrm>
            <a:off x="3203848" y="3604106"/>
            <a:ext cx="439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accent2">
                    <a:lumMod val="75000"/>
                  </a:schemeClr>
                </a:solidFill>
              </a:rPr>
              <a:t>Tepl</a:t>
            </a:r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</a:rPr>
              <a:t> : </a:t>
            </a:r>
            <a:r>
              <a:rPr lang="ko-KR" altLang="en-US" sz="1400" b="1" dirty="0">
                <a:solidFill>
                  <a:schemeClr val="accent2">
                    <a:lumMod val="75000"/>
                  </a:schemeClr>
                </a:solidFill>
              </a:rPr>
              <a:t>로그아웃 상태이면 출력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14F1BB-BDF7-4237-A834-03BDFEB4AA01}"/>
              </a:ext>
            </a:extLst>
          </p:cNvPr>
          <p:cNvSpPr txBox="1"/>
          <p:nvPr/>
        </p:nvSpPr>
        <p:spPr>
          <a:xfrm>
            <a:off x="5076056" y="3185099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</a:rPr>
              <a:t>Html : </a:t>
            </a:r>
            <a:r>
              <a:rPr lang="ko-KR" altLang="en-US" sz="1400" b="1" dirty="0">
                <a:solidFill>
                  <a:schemeClr val="accent2">
                    <a:lumMod val="75000"/>
                  </a:schemeClr>
                </a:solidFill>
              </a:rPr>
              <a:t>‘</a:t>
            </a:r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</a:rPr>
              <a:t>Create Article’ </a:t>
            </a:r>
            <a:r>
              <a:rPr lang="ko-KR" altLang="en-US" sz="1400" b="1" dirty="0">
                <a:solidFill>
                  <a:schemeClr val="accent2">
                    <a:lumMod val="75000"/>
                  </a:schemeClr>
                </a:solidFill>
              </a:rPr>
              <a:t>내용으로 링크</a:t>
            </a:r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1400" b="1" dirty="0" err="1">
                <a:solidFill>
                  <a:schemeClr val="accent2">
                    <a:lumMod val="75000"/>
                  </a:schemeClr>
                </a:solidFill>
              </a:rPr>
              <a:t>네이게이션</a:t>
            </a:r>
            <a:r>
              <a:rPr lang="ko-KR" altLang="en-US" sz="1400" b="1" dirty="0">
                <a:solidFill>
                  <a:schemeClr val="accent2">
                    <a:lumMod val="75000"/>
                  </a:schemeClr>
                </a:solidFill>
              </a:rPr>
              <a:t> 지정</a:t>
            </a:r>
          </a:p>
        </p:txBody>
      </p:sp>
    </p:spTree>
    <p:extLst>
      <p:ext uri="{BB962C8B-B14F-4D97-AF65-F5344CB8AC3E}">
        <p14:creationId xmlns:p14="http://schemas.microsoft.com/office/powerpoint/2010/main" val="4034652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93AD643-D114-49A9-AFC1-7134854E3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62" y="1370776"/>
            <a:ext cx="9144000" cy="4774436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5E9F0BBD-E837-4F27-9B97-01AC96585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VIEW – create-article.html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99BEF0-620C-47D8-AEC7-159D8298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/>
              <a:t>24-Sep-20</a:t>
            </a:fld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E4B136-BA46-4138-A87F-13F64333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E24B2C-9096-482E-AE37-B716C0D9B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166A-3D72-4FFC-9B82-6F31C017F173}" type="slidenum">
              <a:rPr lang="en-US" altLang="ko-KR" smtClean="0">
                <a:solidFill>
                  <a:srgbClr val="00416B"/>
                </a:solidFill>
              </a:rPr>
              <a:pPr/>
              <a:t>17</a:t>
            </a:fld>
            <a:endParaRPr lang="en-US" dirty="0">
              <a:solidFill>
                <a:srgbClr val="00416B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D6226A-5CB7-4A6A-AF49-0A3583DD2425}"/>
              </a:ext>
            </a:extLst>
          </p:cNvPr>
          <p:cNvSpPr txBox="1"/>
          <p:nvPr/>
        </p:nvSpPr>
        <p:spPr>
          <a:xfrm>
            <a:off x="5577262" y="3275111"/>
            <a:ext cx="3531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</a:rPr>
              <a:t>Html : form </a:t>
            </a:r>
            <a:r>
              <a:rPr lang="ko-KR" altLang="en-US" sz="1400" b="1" dirty="0">
                <a:solidFill>
                  <a:schemeClr val="accent2">
                    <a:lumMod val="75000"/>
                  </a:schemeClr>
                </a:solidFill>
              </a:rPr>
              <a:t>을</a:t>
            </a:r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400" b="1" dirty="0">
                <a:solidFill>
                  <a:schemeClr val="accent2">
                    <a:lumMod val="75000"/>
                  </a:schemeClr>
                </a:solidFill>
              </a:rPr>
              <a:t>통해 서버로 데이터 전송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5A5073-7F37-47DA-8DDC-BF466AC29B1C}"/>
              </a:ext>
            </a:extLst>
          </p:cNvPr>
          <p:cNvSpPr txBox="1"/>
          <p:nvPr/>
        </p:nvSpPr>
        <p:spPr>
          <a:xfrm>
            <a:off x="3851920" y="4149080"/>
            <a:ext cx="3531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</a:rPr>
              <a:t>Html : input</a:t>
            </a:r>
            <a:r>
              <a:rPr lang="ko-KR" altLang="en-US" sz="1400" b="1" dirty="0">
                <a:solidFill>
                  <a:schemeClr val="accent2">
                    <a:lumMod val="75000"/>
                  </a:schemeClr>
                </a:solidFill>
              </a:rPr>
              <a:t>으로 글 제목 입력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12A355-236C-47F0-B3FF-6875855FBCE8}"/>
              </a:ext>
            </a:extLst>
          </p:cNvPr>
          <p:cNvSpPr txBox="1"/>
          <p:nvPr/>
        </p:nvSpPr>
        <p:spPr>
          <a:xfrm>
            <a:off x="3851920" y="4993257"/>
            <a:ext cx="3531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</a:rPr>
              <a:t>Html : </a:t>
            </a:r>
            <a:r>
              <a:rPr lang="en-US" altLang="ko-KR" sz="1400" b="1" dirty="0" err="1">
                <a:solidFill>
                  <a:schemeClr val="accent2">
                    <a:lumMod val="75000"/>
                  </a:schemeClr>
                </a:solidFill>
              </a:rPr>
              <a:t>textarea</a:t>
            </a:r>
            <a:r>
              <a:rPr lang="ko-KR" altLang="en-US" sz="1400" b="1" dirty="0">
                <a:solidFill>
                  <a:schemeClr val="accent2">
                    <a:lumMod val="75000"/>
                  </a:schemeClr>
                </a:solidFill>
              </a:rPr>
              <a:t>으로 글 본문 입력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5A7C6D-65A3-4A3D-9262-17AC291397ED}"/>
              </a:ext>
            </a:extLst>
          </p:cNvPr>
          <p:cNvSpPr txBox="1"/>
          <p:nvPr/>
        </p:nvSpPr>
        <p:spPr>
          <a:xfrm>
            <a:off x="5796136" y="5261457"/>
            <a:ext cx="3531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</a:rPr>
              <a:t>Html : </a:t>
            </a:r>
            <a:r>
              <a:rPr lang="ko-KR" altLang="en-US" sz="1400" b="1" dirty="0">
                <a:solidFill>
                  <a:schemeClr val="accent2">
                    <a:lumMod val="75000"/>
                  </a:schemeClr>
                </a:solidFill>
              </a:rPr>
              <a:t>글 쓰기 요청 버튼</a:t>
            </a:r>
          </a:p>
        </p:txBody>
      </p:sp>
    </p:spTree>
    <p:extLst>
      <p:ext uri="{BB962C8B-B14F-4D97-AF65-F5344CB8AC3E}">
        <p14:creationId xmlns:p14="http://schemas.microsoft.com/office/powerpoint/2010/main" val="3059191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A1CB3A3-8B03-4357-BCDC-9857284BBB4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HTTP </a:t>
            </a:r>
            <a:r>
              <a:rPr lang="ko-KR" altLang="en-US" sz="2000" dirty="0"/>
              <a:t>프로토콜에 관한 내용 조사</a:t>
            </a:r>
            <a:r>
              <a:rPr lang="en-US" altLang="ko-KR" sz="2000" dirty="0"/>
              <a:t>, </a:t>
            </a:r>
            <a:r>
              <a:rPr lang="ko-KR" altLang="en-US" sz="2000" dirty="0"/>
              <a:t>공부</a:t>
            </a:r>
            <a:endParaRPr lang="en-US" altLang="ko-KR" sz="2000" dirty="0"/>
          </a:p>
          <a:p>
            <a:pPr lvl="1"/>
            <a:r>
              <a:rPr lang="en-US" altLang="ko-KR" sz="1600" dirty="0"/>
              <a:t>TCP/IP</a:t>
            </a:r>
          </a:p>
          <a:p>
            <a:pPr lvl="1"/>
            <a:r>
              <a:rPr lang="en-US" altLang="ko-KR" sz="1600" dirty="0"/>
              <a:t>HTTP header, body</a:t>
            </a:r>
          </a:p>
          <a:p>
            <a:pPr lvl="1"/>
            <a:r>
              <a:rPr lang="en-US" altLang="ko-KR" sz="1600" dirty="0"/>
              <a:t>Method, </a:t>
            </a:r>
            <a:r>
              <a:rPr lang="en-US" altLang="ko-KR" sz="1600" dirty="0" err="1"/>
              <a:t>url</a:t>
            </a:r>
            <a:endParaRPr lang="en-US" altLang="ko-KR" sz="1600" dirty="0"/>
          </a:p>
          <a:p>
            <a:pPr lvl="1"/>
            <a:r>
              <a:rPr lang="ko-KR" altLang="en-US" sz="1600" dirty="0"/>
              <a:t>등등</a:t>
            </a:r>
            <a:r>
              <a:rPr lang="en-US" altLang="ko-KR" sz="1600" dirty="0"/>
              <a:t>..</a:t>
            </a:r>
          </a:p>
          <a:p>
            <a:r>
              <a:rPr lang="ko-KR" altLang="en-US" sz="2000" dirty="0"/>
              <a:t>웹 프레임워크에 대한 조사 공부 </a:t>
            </a:r>
            <a:r>
              <a:rPr lang="en-US" altLang="ko-KR" sz="2000" dirty="0"/>
              <a:t>– Gin </a:t>
            </a:r>
            <a:r>
              <a:rPr lang="ko-KR" altLang="en-US" sz="2000"/>
              <a:t>웹 프레임워크</a:t>
            </a:r>
            <a:endParaRPr lang="en-US" altLang="ko-KR" sz="2000" dirty="0"/>
          </a:p>
          <a:p>
            <a:pPr lvl="1"/>
            <a:r>
              <a:rPr lang="ko-KR" altLang="en-US" sz="1600" dirty="0"/>
              <a:t>라우터</a:t>
            </a:r>
            <a:endParaRPr lang="en-US" altLang="ko-KR" sz="1600" dirty="0"/>
          </a:p>
          <a:p>
            <a:pPr lvl="1"/>
            <a:r>
              <a:rPr lang="ko-KR" altLang="en-US" sz="1600" dirty="0" err="1"/>
              <a:t>핸들러</a:t>
            </a:r>
            <a:r>
              <a:rPr lang="en-US" altLang="ko-KR" sz="1600" dirty="0"/>
              <a:t>, </a:t>
            </a:r>
            <a:r>
              <a:rPr lang="ko-KR" altLang="en-US" sz="1600" dirty="0"/>
              <a:t>미들웨어</a:t>
            </a:r>
            <a:endParaRPr lang="en-US" altLang="ko-KR" sz="1600" dirty="0"/>
          </a:p>
          <a:p>
            <a:pPr lvl="1"/>
            <a:r>
              <a:rPr lang="ko-KR" altLang="en-US" sz="1600" dirty="0"/>
              <a:t>세션</a:t>
            </a:r>
            <a:r>
              <a:rPr lang="en-US" altLang="ko-KR" sz="1600" dirty="0"/>
              <a:t>, </a:t>
            </a:r>
            <a:r>
              <a:rPr lang="ko-KR" altLang="en-US" sz="1600" dirty="0"/>
              <a:t>쿠키</a:t>
            </a:r>
            <a:endParaRPr lang="en-US" altLang="ko-KR" sz="1600" dirty="0"/>
          </a:p>
          <a:p>
            <a:pPr lvl="1"/>
            <a:r>
              <a:rPr lang="ko-KR" altLang="en-US" sz="1600" dirty="0"/>
              <a:t>등등</a:t>
            </a:r>
            <a:r>
              <a:rPr lang="en-US" altLang="ko-KR" sz="1600" dirty="0"/>
              <a:t>..</a:t>
            </a:r>
          </a:p>
          <a:p>
            <a:r>
              <a:rPr lang="en-US" altLang="ko-KR" sz="2000" dirty="0"/>
              <a:t>HTML </a:t>
            </a:r>
            <a:r>
              <a:rPr lang="ko-KR" altLang="en-US" sz="2000" dirty="0"/>
              <a:t>공부 </a:t>
            </a:r>
            <a:r>
              <a:rPr lang="en-US" altLang="ko-KR" sz="2000" dirty="0"/>
              <a:t>– </a:t>
            </a:r>
            <a:r>
              <a:rPr lang="ko-KR" altLang="en-US" sz="2000" dirty="0"/>
              <a:t>마크다운 정리 </a:t>
            </a:r>
            <a:r>
              <a:rPr lang="ko-KR" altLang="en-US" sz="2000" dirty="0" err="1"/>
              <a:t>안해도</a:t>
            </a:r>
            <a:r>
              <a:rPr lang="ko-KR" altLang="en-US" sz="2000" dirty="0"/>
              <a:t> 괜찮음</a:t>
            </a:r>
            <a:endParaRPr lang="en-US" altLang="ko-KR" sz="2000" dirty="0"/>
          </a:p>
          <a:p>
            <a:pPr lvl="1"/>
            <a:r>
              <a:rPr lang="en-US" altLang="ko-KR" sz="1600" dirty="0"/>
              <a:t>&lt;h&gt;, &lt;input&gt;, &lt;form&gt; </a:t>
            </a:r>
            <a:r>
              <a:rPr lang="ko-KR" altLang="en-US" sz="1600" dirty="0"/>
              <a:t>등</a:t>
            </a:r>
            <a:r>
              <a:rPr lang="en-US" altLang="ko-KR" sz="1600" dirty="0"/>
              <a:t>..</a:t>
            </a:r>
          </a:p>
          <a:p>
            <a:pPr lvl="1"/>
            <a:endParaRPr lang="en-US" altLang="ko-KR" sz="16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E9F0BBD-E837-4F27-9B97-01AC96585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99BEF0-620C-47D8-AEC7-159D8298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/>
              <a:t>24-Sep-20</a:t>
            </a:fld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E4B136-BA46-4138-A87F-13F64333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E24B2C-9096-482E-AE37-B716C0D9B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166A-3D72-4FFC-9B82-6F31C017F173}" type="slidenum">
              <a:rPr lang="en-US" altLang="ko-KR" smtClean="0">
                <a:solidFill>
                  <a:srgbClr val="00416B"/>
                </a:solidFill>
              </a:rPr>
              <a:pPr/>
              <a:t>18</a:t>
            </a:fld>
            <a:endParaRPr lang="en-US" dirty="0">
              <a:solidFill>
                <a:srgbClr val="0041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75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A1CB3A3-8B03-4357-BCDC-9857284BBB4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앞선 모든 공부내용을 </a:t>
            </a:r>
            <a:r>
              <a:rPr lang="en-US" altLang="ko-KR" sz="2000" dirty="0"/>
              <a:t>markdown</a:t>
            </a:r>
            <a:r>
              <a:rPr lang="ko-KR" altLang="en-US" sz="2000" dirty="0"/>
              <a:t>으로 정리</a:t>
            </a:r>
            <a:r>
              <a:rPr lang="en-US" altLang="ko-KR" sz="2000" dirty="0"/>
              <a:t>, </a:t>
            </a:r>
            <a:r>
              <a:rPr lang="ko-KR" altLang="en-US" sz="2000" dirty="0"/>
              <a:t>작성</a:t>
            </a:r>
            <a:endParaRPr lang="en-US" altLang="ko-KR" sz="1200" dirty="0"/>
          </a:p>
          <a:p>
            <a:pPr lvl="1"/>
            <a:r>
              <a:rPr lang="en-US" altLang="ko-KR" sz="1600" dirty="0" err="1"/>
              <a:t>github</a:t>
            </a:r>
            <a:r>
              <a:rPr lang="ko-KR" altLang="en-US" sz="1600" dirty="0"/>
              <a:t>에 업로드하거나 카톡으로 파일 전송</a:t>
            </a:r>
            <a:endParaRPr lang="en-US" altLang="ko-KR" sz="1600" dirty="0"/>
          </a:p>
          <a:p>
            <a:pPr lvl="1"/>
            <a:r>
              <a:rPr lang="en-US" altLang="ko-KR" sz="1600" dirty="0"/>
              <a:t>markdown</a:t>
            </a:r>
            <a:r>
              <a:rPr lang="ko-KR" altLang="en-US" sz="1600" dirty="0"/>
              <a:t> 참고 </a:t>
            </a:r>
            <a:r>
              <a:rPr lang="en-US" altLang="ko-KR" sz="1600" dirty="0"/>
              <a:t>: https://gist.github.com/ihoneymon/652be052a0727ad59601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E9F0BBD-E837-4F27-9B97-01AC96585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99BEF0-620C-47D8-AEC7-159D8298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/>
              <a:t>24-Sep-20</a:t>
            </a:fld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E4B136-BA46-4138-A87F-13F64333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E24B2C-9096-482E-AE37-B716C0D9B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166A-3D72-4FFC-9B82-6F31C017F173}" type="slidenum">
              <a:rPr lang="en-US" altLang="ko-KR" smtClean="0">
                <a:solidFill>
                  <a:srgbClr val="00416B"/>
                </a:solidFill>
              </a:rPr>
              <a:pPr/>
              <a:t>19</a:t>
            </a:fld>
            <a:endParaRPr lang="en-US" dirty="0">
              <a:solidFill>
                <a:srgbClr val="0041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058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74EFED2-42B9-4CA9-8C3D-C1EF5F1A926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HTTP protocol, server</a:t>
            </a:r>
            <a:r>
              <a:rPr lang="ko-KR" altLang="en-US" sz="2000" dirty="0"/>
              <a:t> 구조</a:t>
            </a:r>
            <a:r>
              <a:rPr lang="en-US" altLang="ko-KR" sz="2000" dirty="0"/>
              <a:t> </a:t>
            </a:r>
            <a:r>
              <a:rPr lang="ko-KR" altLang="en-US" sz="2000" dirty="0"/>
              <a:t>공부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MVC </a:t>
            </a:r>
            <a:r>
              <a:rPr lang="ko-KR" altLang="en-US" sz="2000" dirty="0"/>
              <a:t>패턴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View (html </a:t>
            </a:r>
            <a:r>
              <a:rPr lang="ko-KR" altLang="en-US" sz="2000" dirty="0"/>
              <a:t>해석</a:t>
            </a:r>
            <a:r>
              <a:rPr lang="en-US" altLang="ko-KR" sz="2000" dirty="0"/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5532C5E-70B4-43CB-AE69-BCC6DEA72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52B90F-CD11-4C70-B029-6300F16F2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/>
              <a:t>24-Sep-20</a:t>
            </a:fld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5E8A49-EA82-42A7-B290-8731D8AAD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F60F42-0D65-47DD-A4DD-59F1F0F51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166A-3D72-4FFC-9B82-6F31C017F173}" type="slidenum">
              <a:rPr lang="en-US" altLang="ko-KR" smtClean="0">
                <a:solidFill>
                  <a:srgbClr val="00416B"/>
                </a:solidFill>
              </a:rPr>
              <a:pPr/>
              <a:t>2</a:t>
            </a:fld>
            <a:endParaRPr lang="en-US" dirty="0">
              <a:solidFill>
                <a:srgbClr val="0041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277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97A9-3B0D-45D9-B99A-99779226516E}" type="datetime5">
              <a:rPr lang="ko-KR" altLang="en-US" smtClean="0"/>
              <a:t>2020/9/24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 dirty="0"/>
              <a:t>숭실대학교 네트워크컴퓨팅 연구실  </a:t>
            </a:r>
            <a:r>
              <a:rPr lang="en-US" altLang="ko-KR" dirty="0"/>
              <a:t>| </a:t>
            </a:r>
            <a:r>
              <a:rPr lang="ko-KR" altLang="en-US" dirty="0"/>
              <a:t> </a:t>
            </a:r>
            <a:r>
              <a:rPr lang="en-US" altLang="ko-KR" dirty="0"/>
              <a:t>help@q.ssu.ac.kr 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/>
              <a:t> </a:t>
            </a:r>
            <a:r>
              <a:rPr lang="en-US" altLang="ko-KR" dirty="0"/>
              <a:t>http://nclab.ssu.ac.kr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166A-3D72-4FFC-9B82-6F31C017F173}" type="slidenum">
              <a:rPr lang="en-US" altLang="ko-KR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898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E9F0BBD-E837-4F27-9B97-01AC96585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SERVER – C(</a:t>
            </a:r>
            <a:r>
              <a:rPr lang="en-US" altLang="ko-KR" dirty="0" err="1"/>
              <a:t>unix</a:t>
            </a:r>
            <a:r>
              <a:rPr lang="en-US" altLang="ko-KR" dirty="0"/>
              <a:t> socket)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99BEF0-620C-47D8-AEC7-159D8298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/>
              <a:t>24-Sep-20</a:t>
            </a:fld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E4B136-BA46-4138-A87F-13F64333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E24B2C-9096-482E-AE37-B716C0D9B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166A-3D72-4FFC-9B82-6F31C017F173}" type="slidenum">
              <a:rPr lang="en-US" altLang="ko-KR" smtClean="0">
                <a:solidFill>
                  <a:srgbClr val="00416B"/>
                </a:solidFill>
              </a:rPr>
              <a:pPr/>
              <a:t>3</a:t>
            </a:fld>
            <a:endParaRPr lang="en-US" dirty="0">
              <a:solidFill>
                <a:srgbClr val="00416B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5194C05-06F7-460C-9966-13BA2D13996B}"/>
              </a:ext>
            </a:extLst>
          </p:cNvPr>
          <p:cNvSpPr/>
          <p:nvPr/>
        </p:nvSpPr>
        <p:spPr>
          <a:xfrm>
            <a:off x="3851920" y="1378124"/>
            <a:ext cx="4679432" cy="4499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90F40C5-CAFB-4603-AF6A-77CFACF76690}"/>
              </a:ext>
            </a:extLst>
          </p:cNvPr>
          <p:cNvSpPr/>
          <p:nvPr/>
        </p:nvSpPr>
        <p:spPr>
          <a:xfrm>
            <a:off x="4139952" y="1484784"/>
            <a:ext cx="1296144" cy="50405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socket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07D2023-8511-4619-B994-0A79F6CAB933}"/>
              </a:ext>
            </a:extLst>
          </p:cNvPr>
          <p:cNvSpPr/>
          <p:nvPr/>
        </p:nvSpPr>
        <p:spPr>
          <a:xfrm>
            <a:off x="4139952" y="2141048"/>
            <a:ext cx="1296144" cy="50405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bind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B83DD54-3891-4B3B-89D6-651109AE0F81}"/>
              </a:ext>
            </a:extLst>
          </p:cNvPr>
          <p:cNvSpPr/>
          <p:nvPr/>
        </p:nvSpPr>
        <p:spPr>
          <a:xfrm>
            <a:off x="4139952" y="2797312"/>
            <a:ext cx="1296144" cy="50405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listen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BF89C54-6090-4A16-B841-83A02A80D92E}"/>
              </a:ext>
            </a:extLst>
          </p:cNvPr>
          <p:cNvSpPr/>
          <p:nvPr/>
        </p:nvSpPr>
        <p:spPr>
          <a:xfrm>
            <a:off x="4067944" y="3645024"/>
            <a:ext cx="1440160" cy="62349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listen socket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8C0D4AF-278C-42CF-B3B3-082A311FCF77}"/>
              </a:ext>
            </a:extLst>
          </p:cNvPr>
          <p:cNvSpPr/>
          <p:nvPr/>
        </p:nvSpPr>
        <p:spPr>
          <a:xfrm>
            <a:off x="3995936" y="4445722"/>
            <a:ext cx="4248472" cy="92749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handler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32F864D-F380-417D-B437-9E9DB5788D2B}"/>
              </a:ext>
            </a:extLst>
          </p:cNvPr>
          <p:cNvSpPr/>
          <p:nvPr/>
        </p:nvSpPr>
        <p:spPr>
          <a:xfrm>
            <a:off x="4094672" y="4605704"/>
            <a:ext cx="1440160" cy="62349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 socket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96E83B9-E627-4C30-A649-AD2DFE5192BC}"/>
              </a:ext>
            </a:extLst>
          </p:cNvPr>
          <p:cNvSpPr/>
          <p:nvPr/>
        </p:nvSpPr>
        <p:spPr>
          <a:xfrm>
            <a:off x="971600" y="4489709"/>
            <a:ext cx="1512168" cy="855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client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822172D6-F898-4BBA-9358-9ED07D99D62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31347" y="3053111"/>
            <a:ext cx="532937" cy="2340260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80BCAFF2-6595-4BBE-B02B-0D197BED7901}"/>
              </a:ext>
            </a:extLst>
          </p:cNvPr>
          <p:cNvCxnSpPr>
            <a:cxnSpLocks/>
            <a:stCxn id="17" idx="0"/>
            <a:endCxn id="15" idx="0"/>
          </p:cNvCxnSpPr>
          <p:nvPr/>
        </p:nvCxnSpPr>
        <p:spPr>
          <a:xfrm rot="16200000" flipH="1">
            <a:off x="3213220" y="3004172"/>
            <a:ext cx="115995" cy="3087068"/>
          </a:xfrm>
          <a:prstGeom prst="curvedConnector3">
            <a:avLst>
              <a:gd name="adj1" fmla="val -19707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2C4F5ED3-F423-4124-A25F-F173E0B4B17C}"/>
              </a:ext>
            </a:extLst>
          </p:cNvPr>
          <p:cNvCxnSpPr>
            <a:cxnSpLocks/>
            <a:stCxn id="15" idx="4"/>
            <a:endCxn id="17" idx="2"/>
          </p:cNvCxnSpPr>
          <p:nvPr/>
        </p:nvCxnSpPr>
        <p:spPr>
          <a:xfrm rot="5400000">
            <a:off x="3213221" y="3743663"/>
            <a:ext cx="115995" cy="3087068"/>
          </a:xfrm>
          <a:prstGeom prst="curvedConnector3">
            <a:avLst>
              <a:gd name="adj1" fmla="val 29707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3248C256-7608-4BB5-8070-FDFA78FD617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31349" y="3053111"/>
            <a:ext cx="532937" cy="2340260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378F7EDA-84D9-4E1F-B649-4BE24133D39E}"/>
              </a:ext>
            </a:extLst>
          </p:cNvPr>
          <p:cNvCxnSpPr>
            <a:cxnSpLocks/>
            <a:stCxn id="14" idx="6"/>
            <a:endCxn id="15" idx="6"/>
          </p:cNvCxnSpPr>
          <p:nvPr/>
        </p:nvCxnSpPr>
        <p:spPr>
          <a:xfrm>
            <a:off x="5508104" y="3956772"/>
            <a:ext cx="26728" cy="960680"/>
          </a:xfrm>
          <a:prstGeom prst="curvedConnector3">
            <a:avLst>
              <a:gd name="adj1" fmla="val 95528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A78C5EA-EB2F-462B-A58A-644920794ACA}"/>
              </a:ext>
            </a:extLst>
          </p:cNvPr>
          <p:cNvSpPr txBox="1"/>
          <p:nvPr/>
        </p:nvSpPr>
        <p:spPr>
          <a:xfrm>
            <a:off x="2480289" y="3649668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connect</a:t>
            </a:r>
            <a:endParaRPr lang="ko-KR" altLang="en-US" sz="14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3AF3CE-33A7-468E-8F11-DA09DB5D3B9A}"/>
              </a:ext>
            </a:extLst>
          </p:cNvPr>
          <p:cNvSpPr txBox="1"/>
          <p:nvPr/>
        </p:nvSpPr>
        <p:spPr>
          <a:xfrm>
            <a:off x="2735794" y="4294083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http request</a:t>
            </a:r>
            <a:endParaRPr lang="ko-KR" altLang="en-US" sz="14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3922D9-1B02-443A-92AE-EB7CF3D5907A}"/>
              </a:ext>
            </a:extLst>
          </p:cNvPr>
          <p:cNvSpPr txBox="1"/>
          <p:nvPr/>
        </p:nvSpPr>
        <p:spPr>
          <a:xfrm>
            <a:off x="2355563" y="5568357"/>
            <a:ext cx="1060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http response</a:t>
            </a:r>
            <a:endParaRPr lang="ko-KR" altLang="en-US" sz="14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1677CE4-69C5-40E4-B54B-725BEAA88815}"/>
              </a:ext>
            </a:extLst>
          </p:cNvPr>
          <p:cNvSpPr txBox="1"/>
          <p:nvPr/>
        </p:nvSpPr>
        <p:spPr>
          <a:xfrm>
            <a:off x="5867228" y="3922502"/>
            <a:ext cx="1060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create thread</a:t>
            </a:r>
            <a:endParaRPr lang="ko-KR" altLang="en-US" sz="1400" b="1" dirty="0"/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86A34965-AB87-4AFD-A54A-81444F93003F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rot="5400000">
            <a:off x="4711920" y="2064944"/>
            <a:ext cx="152208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A31AB73D-865C-4C41-BC65-99681AF68980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5400000">
            <a:off x="4711920" y="2721208"/>
            <a:ext cx="152208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구부러짐 44">
            <a:extLst>
              <a:ext uri="{FF2B5EF4-FFF2-40B4-BE49-F238E27FC236}">
                <a16:creationId xmlns:a16="http://schemas.microsoft.com/office/drawing/2014/main" id="{2388691B-C390-48D3-809E-E73640A8720D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rot="5400000">
            <a:off x="4616196" y="3473196"/>
            <a:ext cx="343656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980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E9F0BBD-E837-4F27-9B97-01AC96585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SERVER – Go(net package)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99BEF0-620C-47D8-AEC7-159D8298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/>
              <a:t>24-Sep-20</a:t>
            </a:fld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E4B136-BA46-4138-A87F-13F64333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E24B2C-9096-482E-AE37-B716C0D9B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166A-3D72-4FFC-9B82-6F31C017F173}" type="slidenum">
              <a:rPr lang="en-US" altLang="ko-KR" smtClean="0">
                <a:solidFill>
                  <a:srgbClr val="00416B"/>
                </a:solidFill>
              </a:rPr>
              <a:pPr/>
              <a:t>4</a:t>
            </a:fld>
            <a:endParaRPr lang="en-US" dirty="0">
              <a:solidFill>
                <a:srgbClr val="00416B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F70F8E1-CD25-4F76-AB99-167B51BB61C4}"/>
              </a:ext>
            </a:extLst>
          </p:cNvPr>
          <p:cNvSpPr/>
          <p:nvPr/>
        </p:nvSpPr>
        <p:spPr>
          <a:xfrm>
            <a:off x="1277634" y="1412776"/>
            <a:ext cx="3096344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ListenAndServe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BC6C7D2-5C02-47D4-AF47-F2819DA4F13F}"/>
              </a:ext>
            </a:extLst>
          </p:cNvPr>
          <p:cNvSpPr/>
          <p:nvPr/>
        </p:nvSpPr>
        <p:spPr>
          <a:xfrm>
            <a:off x="1421650" y="1844824"/>
            <a:ext cx="2808312" cy="15121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b="1" dirty="0" err="1">
                <a:solidFill>
                  <a:srgbClr val="FF0000"/>
                </a:solidFill>
              </a:rPr>
              <a:t>net.Listen</a:t>
            </a:r>
            <a:r>
              <a:rPr lang="en-US" altLang="ko-KR" b="1" dirty="0">
                <a:solidFill>
                  <a:srgbClr val="FF0000"/>
                </a:solidFill>
              </a:rPr>
              <a:t>(“</a:t>
            </a:r>
            <a:r>
              <a:rPr lang="en-US" altLang="ko-KR" b="1" dirty="0" err="1">
                <a:solidFill>
                  <a:srgbClr val="FF0000"/>
                </a:solidFill>
              </a:rPr>
              <a:t>tcp</a:t>
            </a:r>
            <a:r>
              <a:rPr lang="en-US" altLang="ko-KR" b="1" dirty="0">
                <a:solidFill>
                  <a:srgbClr val="FF0000"/>
                </a:solidFill>
              </a:rPr>
              <a:t>”, </a:t>
            </a:r>
            <a:r>
              <a:rPr lang="en-US" altLang="ko-KR" b="1" dirty="0" err="1">
                <a:solidFill>
                  <a:srgbClr val="FF0000"/>
                </a:solidFill>
              </a:rPr>
              <a:t>addr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6CAC7BE-1E57-443B-AAAE-637CE1FB12A0}"/>
              </a:ext>
            </a:extLst>
          </p:cNvPr>
          <p:cNvSpPr/>
          <p:nvPr/>
        </p:nvSpPr>
        <p:spPr>
          <a:xfrm>
            <a:off x="1781690" y="2276872"/>
            <a:ext cx="2070470" cy="95653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socket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bind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liten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10DA79-4682-4D2F-9CA9-49EF70CB0559}"/>
              </a:ext>
            </a:extLst>
          </p:cNvPr>
          <p:cNvSpPr/>
          <p:nvPr/>
        </p:nvSpPr>
        <p:spPr>
          <a:xfrm>
            <a:off x="1259632" y="3861048"/>
            <a:ext cx="3114346" cy="20882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srv.Serve</a:t>
            </a:r>
            <a:r>
              <a:rPr lang="en-US" altLang="ko-KR" dirty="0">
                <a:solidFill>
                  <a:schemeClr val="tx1"/>
                </a:solidFill>
              </a:rPr>
              <a:t>(l </a:t>
            </a:r>
            <a:r>
              <a:rPr lang="en-US" altLang="ko-KR" dirty="0" err="1">
                <a:solidFill>
                  <a:schemeClr val="tx1"/>
                </a:solidFill>
              </a:rPr>
              <a:t>net.Listenr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C23834A-3C5C-4BE8-90DF-78978794B850}"/>
              </a:ext>
            </a:extLst>
          </p:cNvPr>
          <p:cNvSpPr/>
          <p:nvPr/>
        </p:nvSpPr>
        <p:spPr>
          <a:xfrm>
            <a:off x="1439652" y="4382720"/>
            <a:ext cx="2772308" cy="4144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l.accept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66F8414-33C7-4FCE-A011-F9AD66E10F4A}"/>
              </a:ext>
            </a:extLst>
          </p:cNvPr>
          <p:cNvSpPr/>
          <p:nvPr/>
        </p:nvSpPr>
        <p:spPr>
          <a:xfrm>
            <a:off x="1439652" y="4949976"/>
            <a:ext cx="2772308" cy="4144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b="1" dirty="0">
                <a:solidFill>
                  <a:srgbClr val="7030A0"/>
                </a:solidFill>
              </a:rPr>
              <a:t>go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c.serve</a:t>
            </a:r>
            <a:r>
              <a:rPr lang="en-US" altLang="ko-KR" dirty="0">
                <a:solidFill>
                  <a:schemeClr val="tx1"/>
                </a:solidFill>
              </a:rPr>
              <a:t>(context)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2" name="연결선: 구부러짐 41">
            <a:extLst>
              <a:ext uri="{FF2B5EF4-FFF2-40B4-BE49-F238E27FC236}">
                <a16:creationId xmlns:a16="http://schemas.microsoft.com/office/drawing/2014/main" id="{FD1426EF-31FA-419B-BDD5-DBE3D3867EF7}"/>
              </a:ext>
            </a:extLst>
          </p:cNvPr>
          <p:cNvCxnSpPr>
            <a:cxnSpLocks/>
            <a:endCxn id="38" idx="0"/>
          </p:cNvCxnSpPr>
          <p:nvPr/>
        </p:nvCxnSpPr>
        <p:spPr>
          <a:xfrm rot="5400000">
            <a:off x="2564779" y="3609021"/>
            <a:ext cx="504054" cy="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3514503-9076-4847-8630-37BF297E1F75}"/>
              </a:ext>
            </a:extLst>
          </p:cNvPr>
          <p:cNvSpPr/>
          <p:nvPr/>
        </p:nvSpPr>
        <p:spPr>
          <a:xfrm>
            <a:off x="5004048" y="1412776"/>
            <a:ext cx="3636360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srv.Serve</a:t>
            </a:r>
            <a:r>
              <a:rPr lang="en-US" altLang="ko-KR" dirty="0">
                <a:solidFill>
                  <a:schemeClr val="tx1"/>
                </a:solidFill>
              </a:rPr>
              <a:t>(l </a:t>
            </a:r>
            <a:r>
              <a:rPr lang="en-US" altLang="ko-KR" dirty="0" err="1">
                <a:solidFill>
                  <a:schemeClr val="tx1"/>
                </a:solidFill>
              </a:rPr>
              <a:t>net.Listenr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B61BE02-5DBC-4C12-9DE2-D47A933DD5D9}"/>
              </a:ext>
            </a:extLst>
          </p:cNvPr>
          <p:cNvSpPr/>
          <p:nvPr/>
        </p:nvSpPr>
        <p:spPr>
          <a:xfrm>
            <a:off x="5215564" y="2022484"/>
            <a:ext cx="3195370" cy="4144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c.readRequest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EC73BC8-1536-4F0D-BCB1-7AD1A5966329}"/>
              </a:ext>
            </a:extLst>
          </p:cNvPr>
          <p:cNvSpPr/>
          <p:nvPr/>
        </p:nvSpPr>
        <p:spPr>
          <a:xfrm>
            <a:off x="5215564" y="2689738"/>
            <a:ext cx="3195370" cy="4144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DefaultHandlerMux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5BD91A5-FCA0-43BA-8229-EAE0874E6D8B}"/>
              </a:ext>
            </a:extLst>
          </p:cNvPr>
          <p:cNvSpPr/>
          <p:nvPr/>
        </p:nvSpPr>
        <p:spPr>
          <a:xfrm>
            <a:off x="5215564" y="3356992"/>
            <a:ext cx="3195370" cy="4144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handler.ServeHTTP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resq</a:t>
            </a:r>
            <a:r>
              <a:rPr lang="en-US" altLang="ko-KR" dirty="0">
                <a:solidFill>
                  <a:schemeClr val="tx1"/>
                </a:solidFill>
              </a:rPr>
              <a:t>, req)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8" name="연결선: 구부러짐 47">
            <a:extLst>
              <a:ext uri="{FF2B5EF4-FFF2-40B4-BE49-F238E27FC236}">
                <a16:creationId xmlns:a16="http://schemas.microsoft.com/office/drawing/2014/main" id="{46B96C6E-478D-411D-8398-F9735A6A56FE}"/>
              </a:ext>
            </a:extLst>
          </p:cNvPr>
          <p:cNvCxnSpPr>
            <a:cxnSpLocks/>
            <a:stCxn id="38" idx="3"/>
            <a:endCxn id="43" idx="1"/>
          </p:cNvCxnSpPr>
          <p:nvPr/>
        </p:nvCxnSpPr>
        <p:spPr>
          <a:xfrm flipV="1">
            <a:off x="4373978" y="2852936"/>
            <a:ext cx="630070" cy="205222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A7A9C14-D77F-4460-980F-20B7ECF864B2}"/>
              </a:ext>
            </a:extLst>
          </p:cNvPr>
          <p:cNvSpPr txBox="1"/>
          <p:nvPr/>
        </p:nvSpPr>
        <p:spPr>
          <a:xfrm>
            <a:off x="12987" y="2493528"/>
            <a:ext cx="1246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create</a:t>
            </a:r>
          </a:p>
          <a:p>
            <a:r>
              <a:rPr lang="en-US" altLang="ko-KR" sz="1400" b="1" dirty="0"/>
              <a:t>listen socket</a:t>
            </a:r>
            <a:endParaRPr lang="ko-KR" altLang="en-US" sz="14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75D20A9-3414-4944-B161-0F1D887A7DAF}"/>
              </a:ext>
            </a:extLst>
          </p:cNvPr>
          <p:cNvSpPr txBox="1"/>
          <p:nvPr/>
        </p:nvSpPr>
        <p:spPr>
          <a:xfrm>
            <a:off x="120999" y="4801240"/>
            <a:ext cx="1246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create</a:t>
            </a:r>
          </a:p>
          <a:p>
            <a:r>
              <a:rPr lang="en-US" altLang="ko-KR" sz="1400" b="1" dirty="0"/>
              <a:t>goroutine</a:t>
            </a:r>
            <a:endParaRPr lang="ko-KR" altLang="en-US" sz="14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51500BE-E064-4322-B573-90C2CAC849EE}"/>
              </a:ext>
            </a:extLst>
          </p:cNvPr>
          <p:cNvSpPr txBox="1"/>
          <p:nvPr/>
        </p:nvSpPr>
        <p:spPr>
          <a:xfrm>
            <a:off x="5757878" y="4392028"/>
            <a:ext cx="1946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handle http request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659992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A1CB3A3-8B03-4357-BCDC-9857284BBB4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HTTP </a:t>
            </a:r>
            <a:r>
              <a:rPr lang="ko-KR" altLang="en-US" sz="2000" dirty="0"/>
              <a:t>프로토콜은 </a:t>
            </a:r>
            <a:r>
              <a:rPr lang="en-US" altLang="ko-KR" sz="2000" dirty="0"/>
              <a:t>TCP/IP </a:t>
            </a:r>
            <a:r>
              <a:rPr lang="ko-KR" altLang="en-US" sz="2000" dirty="0"/>
              <a:t>를 이용</a:t>
            </a:r>
            <a:endParaRPr lang="en-US" altLang="ko-KR" sz="2000" dirty="0"/>
          </a:p>
          <a:p>
            <a:pPr lvl="1"/>
            <a:r>
              <a:rPr lang="en-US" altLang="ko-KR" sz="1600" dirty="0"/>
              <a:t>(</a:t>
            </a:r>
            <a:r>
              <a:rPr lang="ko-KR" altLang="en-US" sz="1600" dirty="0"/>
              <a:t>앞선 슬라이드</a:t>
            </a:r>
            <a:r>
              <a:rPr lang="en-US" altLang="ko-KR" sz="1600" dirty="0"/>
              <a:t>)C</a:t>
            </a:r>
            <a:r>
              <a:rPr lang="ko-KR" altLang="en-US" sz="1600" dirty="0"/>
              <a:t>언어의 처리과정</a:t>
            </a:r>
            <a:r>
              <a:rPr lang="en-US" altLang="ko-KR" sz="1600" dirty="0"/>
              <a:t>, Go</a:t>
            </a:r>
            <a:r>
              <a:rPr lang="ko-KR" altLang="en-US" sz="1600" dirty="0"/>
              <a:t>의 처리과정 모두 </a:t>
            </a:r>
            <a:r>
              <a:rPr lang="en-US" altLang="ko-KR" sz="1600" dirty="0" err="1"/>
              <a:t>tcp</a:t>
            </a:r>
            <a:r>
              <a:rPr lang="en-US" altLang="ko-KR" sz="1600" dirty="0"/>
              <a:t> </a:t>
            </a:r>
            <a:r>
              <a:rPr lang="ko-KR" altLang="en-US" sz="1600" dirty="0"/>
              <a:t>소켓을 사용하는 것을 알 수 있음</a:t>
            </a:r>
            <a:endParaRPr lang="en-US" altLang="ko-KR" sz="2000" dirty="0"/>
          </a:p>
          <a:p>
            <a:r>
              <a:rPr lang="ko-KR" altLang="en-US" sz="2000" dirty="0"/>
              <a:t>일반적인 언어는 각 요청마다 쓰레드를 생성하고 해당 요청을 처리함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Go</a:t>
            </a:r>
            <a:r>
              <a:rPr lang="ko-KR" altLang="en-US" sz="2000" dirty="0"/>
              <a:t>언어는 쓰레드를 추상화한 </a:t>
            </a:r>
            <a:r>
              <a:rPr lang="en-US" altLang="ko-KR" sz="2000" dirty="0"/>
              <a:t>goroutine</a:t>
            </a:r>
            <a:r>
              <a:rPr lang="ko-KR" altLang="en-US" sz="2000" dirty="0"/>
              <a:t>을 이용하여 더 효율적으로 동시성 처리 가능</a:t>
            </a:r>
            <a:endParaRPr lang="en-US" altLang="ko-KR" sz="2000" dirty="0"/>
          </a:p>
          <a:p>
            <a:pPr lvl="1"/>
            <a:r>
              <a:rPr lang="ko-KR" altLang="en-US" sz="1600" dirty="0"/>
              <a:t>참고 </a:t>
            </a:r>
            <a:r>
              <a:rPr lang="en-US" altLang="ko-KR" sz="1600" dirty="0"/>
              <a:t>: https://medium.com/a-journey-with-go/go-goroutine-os-thread-and-cpu-management-2f5a5eaf518a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E9F0BBD-E837-4F27-9B97-01AC96585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SERVER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99BEF0-620C-47D8-AEC7-159D8298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/>
              <a:t>24-Sep-20</a:t>
            </a:fld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E4B136-BA46-4138-A87F-13F64333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E24B2C-9096-482E-AE37-B716C0D9B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166A-3D72-4FFC-9B82-6F31C017F173}" type="slidenum">
              <a:rPr lang="en-US" altLang="ko-KR" smtClean="0">
                <a:solidFill>
                  <a:srgbClr val="00416B"/>
                </a:solidFill>
              </a:rPr>
              <a:pPr/>
              <a:t>5</a:t>
            </a:fld>
            <a:endParaRPr lang="en-US" dirty="0">
              <a:solidFill>
                <a:srgbClr val="0041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171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E9F0BBD-E837-4F27-9B97-01AC96585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SERVER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99BEF0-620C-47D8-AEC7-159D8298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/>
              <a:t>24-Sep-20</a:t>
            </a:fld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E4B136-BA46-4138-A87F-13F64333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E24B2C-9096-482E-AE37-B716C0D9B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166A-3D72-4FFC-9B82-6F31C017F173}" type="slidenum">
              <a:rPr lang="en-US" altLang="ko-KR" smtClean="0">
                <a:solidFill>
                  <a:srgbClr val="00416B"/>
                </a:solidFill>
              </a:rPr>
              <a:pPr/>
              <a:t>6</a:t>
            </a:fld>
            <a:endParaRPr lang="en-US" dirty="0">
              <a:solidFill>
                <a:srgbClr val="00416B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6851B08-52F8-4897-9AD3-0021CDB69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340768"/>
            <a:ext cx="5904656" cy="484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23805FAA-47D8-4DBE-9DBD-EC3D9F6494CA}"/>
              </a:ext>
            </a:extLst>
          </p:cNvPr>
          <p:cNvSpPr/>
          <p:nvPr/>
        </p:nvSpPr>
        <p:spPr>
          <a:xfrm>
            <a:off x="1835696" y="1444021"/>
            <a:ext cx="3465212" cy="4728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5BC80C7-1362-4BCE-AF46-FF23CA23CBE6}"/>
              </a:ext>
            </a:extLst>
          </p:cNvPr>
          <p:cNvSpPr/>
          <p:nvPr/>
        </p:nvSpPr>
        <p:spPr>
          <a:xfrm>
            <a:off x="3491880" y="2020084"/>
            <a:ext cx="2880320" cy="34251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0AB553-2541-4808-BDE2-C1359254CFDE}"/>
              </a:ext>
            </a:extLst>
          </p:cNvPr>
          <p:cNvSpPr txBox="1"/>
          <p:nvPr/>
        </p:nvSpPr>
        <p:spPr>
          <a:xfrm>
            <a:off x="575556" y="1700808"/>
            <a:ext cx="1656184" cy="750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앞서 보았던 </a:t>
            </a:r>
            <a:r>
              <a:rPr lang="en-US" altLang="ko-KR" sz="1400" b="1" dirty="0"/>
              <a:t>HTTP(TCP/IP) </a:t>
            </a:r>
          </a:p>
          <a:p>
            <a:r>
              <a:rPr lang="ko-KR" altLang="en-US" sz="1400" b="1" dirty="0"/>
              <a:t>요청을 받는 부분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6841CE-6B79-412E-B123-1FDA98174A94}"/>
              </a:ext>
            </a:extLst>
          </p:cNvPr>
          <p:cNvSpPr txBox="1"/>
          <p:nvPr/>
        </p:nvSpPr>
        <p:spPr>
          <a:xfrm>
            <a:off x="6516216" y="3126165"/>
            <a:ext cx="18722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웹 프레임워크가 </a:t>
            </a:r>
            <a:endParaRPr lang="en-US" altLang="ko-KR" sz="1400" b="1" dirty="0"/>
          </a:p>
          <a:p>
            <a:r>
              <a:rPr lang="ko-KR" altLang="en-US" sz="1400" b="1" dirty="0"/>
              <a:t>지원해주는 기능들</a:t>
            </a:r>
            <a:endParaRPr lang="en-US" altLang="ko-KR" sz="1400" b="1" dirty="0"/>
          </a:p>
          <a:p>
            <a:r>
              <a:rPr lang="en-US" altLang="ko-KR" sz="1400" b="1" dirty="0"/>
              <a:t>or</a:t>
            </a:r>
          </a:p>
          <a:p>
            <a:r>
              <a:rPr lang="ko-KR" altLang="en-US" sz="1400" b="1" dirty="0"/>
              <a:t>구현해야 하는 부분</a:t>
            </a:r>
          </a:p>
        </p:txBody>
      </p:sp>
    </p:spTree>
    <p:extLst>
      <p:ext uri="{BB962C8B-B14F-4D97-AF65-F5344CB8AC3E}">
        <p14:creationId xmlns:p14="http://schemas.microsoft.com/office/powerpoint/2010/main" val="3786291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/>
              <a:t>24-Sep-20</a:t>
            </a:fld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pPr algn="ctr"/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DD8166A-3D72-4FFC-9B82-6F31C017F173}" type="slidenum">
              <a:rPr lang="en-US" altLang="ko-KR" smtClean="0">
                <a:solidFill>
                  <a:srgbClr val="00416B"/>
                </a:solidFill>
              </a:rPr>
              <a:pPr/>
              <a:t>7</a:t>
            </a:fld>
            <a:endParaRPr lang="en-US" dirty="0">
              <a:solidFill>
                <a:srgbClr val="00416B"/>
              </a:solidFill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만들어 볼 것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0FB987-6FF7-4C72-B9BA-78E496235D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5" t="-30" r="1914" b="55715"/>
          <a:stretch/>
        </p:blipFill>
        <p:spPr>
          <a:xfrm>
            <a:off x="827584" y="3861048"/>
            <a:ext cx="6632440" cy="2225866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719D552-CA4D-4EBA-ACFA-522ADB958F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904"/>
          <a:stretch/>
        </p:blipFill>
        <p:spPr>
          <a:xfrm>
            <a:off x="622941" y="1268760"/>
            <a:ext cx="7344816" cy="266429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67A8611-C8E9-4BC0-BA53-70BB9EB6B0EA}"/>
              </a:ext>
            </a:extLst>
          </p:cNvPr>
          <p:cNvSpPr/>
          <p:nvPr/>
        </p:nvSpPr>
        <p:spPr>
          <a:xfrm>
            <a:off x="1763688" y="1988840"/>
            <a:ext cx="194421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A5E8AB-C899-41C6-B283-816A6D98AF0B}"/>
              </a:ext>
            </a:extLst>
          </p:cNvPr>
          <p:cNvSpPr/>
          <p:nvPr/>
        </p:nvSpPr>
        <p:spPr>
          <a:xfrm>
            <a:off x="1683976" y="4730495"/>
            <a:ext cx="2095936" cy="3546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0DDB2E-0194-4A25-A439-255D03A9192B}"/>
              </a:ext>
            </a:extLst>
          </p:cNvPr>
          <p:cNvSpPr txBox="1"/>
          <p:nvPr/>
        </p:nvSpPr>
        <p:spPr>
          <a:xfrm>
            <a:off x="3779912" y="2014971"/>
            <a:ext cx="3240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로그인 전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회원가입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로그인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6EE8A6-641B-42E2-9B00-E5EB5E4A648F}"/>
              </a:ext>
            </a:extLst>
          </p:cNvPr>
          <p:cNvSpPr txBox="1"/>
          <p:nvPr/>
        </p:nvSpPr>
        <p:spPr>
          <a:xfrm>
            <a:off x="3851920" y="4767606"/>
            <a:ext cx="3240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로그인 후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글쓰기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3437392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/>
              <a:t>24-Sep-20</a:t>
            </a:fld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pPr algn="ctr"/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DD8166A-3D72-4FFC-9B82-6F31C017F173}" type="slidenum">
              <a:rPr lang="en-US" altLang="ko-KR" smtClean="0">
                <a:solidFill>
                  <a:srgbClr val="00416B"/>
                </a:solidFill>
              </a:rPr>
              <a:pPr/>
              <a:t>8</a:t>
            </a:fld>
            <a:endParaRPr lang="en-US" dirty="0">
              <a:solidFill>
                <a:srgbClr val="00416B"/>
              </a:solidFill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만들어 볼 것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0FB987-6FF7-4C72-B9BA-78E496235D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5" t="-30" r="1914" b="25395"/>
          <a:stretch/>
        </p:blipFill>
        <p:spPr>
          <a:xfrm>
            <a:off x="683568" y="1484784"/>
            <a:ext cx="8153400" cy="460851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BCFA7EF-9E5E-4CD3-A729-DA85DDFF991E}"/>
              </a:ext>
            </a:extLst>
          </p:cNvPr>
          <p:cNvSpPr/>
          <p:nvPr/>
        </p:nvSpPr>
        <p:spPr>
          <a:xfrm>
            <a:off x="1475656" y="3068960"/>
            <a:ext cx="6408712" cy="26642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D15126-65AE-48AC-B7CB-0C869DD3FC4C}"/>
              </a:ext>
            </a:extLst>
          </p:cNvPr>
          <p:cNvSpPr txBox="1"/>
          <p:nvPr/>
        </p:nvSpPr>
        <p:spPr>
          <a:xfrm>
            <a:off x="4211960" y="5783925"/>
            <a:ext cx="381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홈 화면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모든 글 보기 </a:t>
            </a:r>
            <a:r>
              <a:rPr lang="en-US" altLang="ko-KR" sz="1400" b="1" dirty="0"/>
              <a:t>( </a:t>
            </a:r>
            <a:r>
              <a:rPr lang="ko-KR" altLang="en-US" sz="1400" b="1" dirty="0"/>
              <a:t>제목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본문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글쓴이 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781457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EB32518-60F6-4E76-903A-1AF5422C8D2A}" type="datetime5">
              <a:rPr lang="en-US" altLang="ko-KR" smtClean="0">
                <a:solidFill>
                  <a:srgbClr val="00416B"/>
                </a:solidFill>
              </a:rPr>
              <a:pPr/>
              <a:t>24-Sep-20</a:t>
            </a:fld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pPr algn="ctr"/>
            <a:r>
              <a:rPr lang="ko-KR">
                <a:solidFill>
                  <a:srgbClr val="00416B"/>
                </a:solidFill>
              </a:rPr>
              <a:t>숭실대학교 네트워크컴퓨팅 연구실 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help@q.ssu.ac.kr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| </a:t>
            </a:r>
            <a:r>
              <a:rPr lang="ko-KR">
                <a:solidFill>
                  <a:srgbClr val="00416B"/>
                </a:solidFill>
              </a:rPr>
              <a:t> </a:t>
            </a:r>
            <a:r>
              <a:rPr lang="en-US" altLang="ko-KR">
                <a:solidFill>
                  <a:srgbClr val="00416B"/>
                </a:solidFill>
              </a:rPr>
              <a:t>http://nclab.ssu.ac.kr</a:t>
            </a:r>
            <a:endParaRPr lang="ko-KR" dirty="0">
              <a:solidFill>
                <a:srgbClr val="00416B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DD8166A-3D72-4FFC-9B82-6F31C017F173}" type="slidenum">
              <a:rPr lang="en-US" altLang="ko-KR" smtClean="0">
                <a:solidFill>
                  <a:srgbClr val="00416B"/>
                </a:solidFill>
              </a:rPr>
              <a:pPr/>
              <a:t>9</a:t>
            </a:fld>
            <a:endParaRPr lang="en-US" dirty="0">
              <a:solidFill>
                <a:srgbClr val="00416B"/>
              </a:solidFill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만들어 볼 것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0BE78D0-A3CF-4338-B8C2-EB468965AC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" t="928" r="667" b="6145"/>
          <a:stretch/>
        </p:blipFill>
        <p:spPr>
          <a:xfrm>
            <a:off x="1835696" y="1484784"/>
            <a:ext cx="5546540" cy="463478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492F955-F342-4AA2-8E13-D521F644A297}"/>
              </a:ext>
            </a:extLst>
          </p:cNvPr>
          <p:cNvSpPr/>
          <p:nvPr/>
        </p:nvSpPr>
        <p:spPr>
          <a:xfrm>
            <a:off x="2483768" y="2924944"/>
            <a:ext cx="4392488" cy="27006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9590A8-E09E-46BE-BD0B-E97F1F0202B8}"/>
              </a:ext>
            </a:extLst>
          </p:cNvPr>
          <p:cNvSpPr txBox="1"/>
          <p:nvPr/>
        </p:nvSpPr>
        <p:spPr>
          <a:xfrm>
            <a:off x="2483768" y="5737304"/>
            <a:ext cx="3240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글쓰기</a:t>
            </a:r>
          </a:p>
        </p:txBody>
      </p:sp>
    </p:spTree>
    <p:extLst>
      <p:ext uri="{BB962C8B-B14F-4D97-AF65-F5344CB8AC3E}">
        <p14:creationId xmlns:p14="http://schemas.microsoft.com/office/powerpoint/2010/main" val="27531838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CLab Templete 나눔바른고딕">
  <a:themeElements>
    <a:clrScheme name="사용자 지정 1">
      <a:dk1>
        <a:srgbClr val="000000"/>
      </a:dk1>
      <a:lt1>
        <a:sysClr val="window" lastClr="FFFFFF"/>
      </a:lt1>
      <a:dk2>
        <a:srgbClr val="00416B"/>
      </a:dk2>
      <a:lt2>
        <a:srgbClr val="DFEDF7"/>
      </a:lt2>
      <a:accent1>
        <a:srgbClr val="DFEDF7"/>
      </a:accent1>
      <a:accent2>
        <a:srgbClr val="9FCAE6"/>
      </a:accent2>
      <a:accent3>
        <a:srgbClr val="60A6D5"/>
      </a:accent3>
      <a:accent4>
        <a:srgbClr val="2083C4"/>
      </a:accent4>
      <a:accent5>
        <a:srgbClr val="0061A1"/>
      </a:accent5>
      <a:accent6>
        <a:srgbClr val="00416B"/>
      </a:accent6>
      <a:hlink>
        <a:srgbClr val="60A6D5"/>
      </a:hlink>
      <a:folHlink>
        <a:srgbClr val="0061A1"/>
      </a:folHlink>
    </a:clrScheme>
    <a:fontScheme name="나눔바른고딕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12291</TotalTime>
  <Words>1136</Words>
  <Application>Microsoft Office PowerPoint</Application>
  <PresentationFormat>화면 슬라이드 쇼(4:3)</PresentationFormat>
  <Paragraphs>192</Paragraphs>
  <Slides>20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나눔바른고딕</vt:lpstr>
      <vt:lpstr>맑은 고딕</vt:lpstr>
      <vt:lpstr>Arial</vt:lpstr>
      <vt:lpstr>Wingdings</vt:lpstr>
      <vt:lpstr>Wingdings 2</vt:lpstr>
      <vt:lpstr>NCLab Templete 나눔바른고딕</vt:lpstr>
      <vt:lpstr>웹서버 실습 2 http, 웹 서버 구조</vt:lpstr>
      <vt:lpstr>목표</vt:lpstr>
      <vt:lpstr>HTTP SERVER – C(unix socket)</vt:lpstr>
      <vt:lpstr>HTTP SERVER – Go(net package)</vt:lpstr>
      <vt:lpstr>HTTP SERVER</vt:lpstr>
      <vt:lpstr>HTTP SERVER</vt:lpstr>
      <vt:lpstr>만들어 볼 것</vt:lpstr>
      <vt:lpstr>만들어 볼 것</vt:lpstr>
      <vt:lpstr>만들어 볼 것</vt:lpstr>
      <vt:lpstr>만들어 볼 것</vt:lpstr>
      <vt:lpstr>만들어 볼 것</vt:lpstr>
      <vt:lpstr>MVC 패턴</vt:lpstr>
      <vt:lpstr>MVC 패턴</vt:lpstr>
      <vt:lpstr>VIEW – index.html(홈 화면)</vt:lpstr>
      <vt:lpstr>VIEW</vt:lpstr>
      <vt:lpstr>VIEW – menu.html(네이게이션)</vt:lpstr>
      <vt:lpstr>VIEW – create-article.html</vt:lpstr>
      <vt:lpstr>과제</vt:lpstr>
      <vt:lpstr>과제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금 기현</cp:lastModifiedBy>
  <cp:revision>433</cp:revision>
  <dcterms:created xsi:type="dcterms:W3CDTF">2017-02-01T02:42:02Z</dcterms:created>
  <dcterms:modified xsi:type="dcterms:W3CDTF">2020-09-24T12:09:34Z</dcterms:modified>
</cp:coreProperties>
</file>