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2"/>
  </p:notesMasterIdLst>
  <p:sldIdLst>
    <p:sldId id="256" r:id="rId2"/>
    <p:sldId id="320" r:id="rId3"/>
    <p:sldId id="348" r:id="rId4"/>
    <p:sldId id="352" r:id="rId5"/>
    <p:sldId id="374" r:id="rId6"/>
    <p:sldId id="375" r:id="rId7"/>
    <p:sldId id="373" r:id="rId8"/>
    <p:sldId id="376" r:id="rId9"/>
    <p:sldId id="364" r:id="rId10"/>
    <p:sldId id="377" r:id="rId11"/>
    <p:sldId id="378" r:id="rId12"/>
    <p:sldId id="380" r:id="rId13"/>
    <p:sldId id="381" r:id="rId14"/>
    <p:sldId id="382" r:id="rId15"/>
    <p:sldId id="371" r:id="rId16"/>
    <p:sldId id="383" r:id="rId17"/>
    <p:sldId id="384" r:id="rId18"/>
    <p:sldId id="385" r:id="rId19"/>
    <p:sldId id="386" r:id="rId20"/>
    <p:sldId id="312" r:id="rId21"/>
  </p:sldIdLst>
  <p:sldSz cx="9144000" cy="6858000" type="screen4x3"/>
  <p:notesSz cx="6858000" cy="9144000"/>
  <p:defaultTextStyle>
    <a:defPPr>
      <a:defRPr lang="ko-KR" alt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2B"/>
    <a:srgbClr val="FFC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417" autoAdjust="0"/>
  </p:normalViewPr>
  <p:slideViewPr>
    <p:cSldViewPr>
      <p:cViewPr varScale="1">
        <p:scale>
          <a:sx n="95" d="100"/>
          <a:sy n="95" d="100"/>
        </p:scale>
        <p:origin x="981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996BF67-E7C5-4118-8851-74AE5A65CCEC}" type="datetimeFigureOut">
              <a:rPr lang="en-US" altLang="ko-KR" smtClean="0"/>
              <a:t>10/5/2020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DFD48085-B27E-429E-9C1D-0A575CBD5298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02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698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372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7276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2128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499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7926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998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7623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961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712739" cy="279275"/>
          </a:xfrm>
          <a:prstGeom prst="rect">
            <a:avLst/>
          </a:prstGeom>
        </p:spPr>
        <p:txBody>
          <a:bodyPr/>
          <a:lstStyle/>
          <a:p>
            <a:fld id="{89671A09-E3ED-4108-A883-B02D341744B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>
          <a:xfrm>
            <a:off x="3884613" y="231200"/>
            <a:ext cx="2712739" cy="226000"/>
          </a:xfrm>
          <a:prstGeom prst="rect">
            <a:avLst/>
          </a:prstGeom>
        </p:spPr>
        <p:txBody>
          <a:bodyPr/>
          <a:lstStyle/>
          <a:p>
            <a:fld id="{F3457428-FEF4-4A35-A8CB-2EAF8C5E67FD}" type="datetime5">
              <a:rPr lang="ko-KR" altLang="en-US" smtClean="0"/>
              <a:t>2020/10/5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>
          <a:xfrm>
            <a:off x="260648" y="8685213"/>
            <a:ext cx="2711152" cy="2792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help@q.ssu.ac.kr  |  http://nclab.ssu.ac.kr</a:t>
            </a:r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>
          <a:xfrm>
            <a:off x="764704" y="234256"/>
            <a:ext cx="2207096" cy="226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숭실대학교 네트워크컴퓨팅 연구실</a:t>
            </a:r>
          </a:p>
        </p:txBody>
      </p:sp>
    </p:spTree>
    <p:extLst>
      <p:ext uri="{BB962C8B-B14F-4D97-AF65-F5344CB8AC3E}">
        <p14:creationId xmlns:p14="http://schemas.microsoft.com/office/powerpoint/2010/main" val="26553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0089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477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357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857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88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515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6748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823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44184"/>
            <a:ext cx="1628816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6044184"/>
            <a:ext cx="7452320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91680" y="2924944"/>
            <a:ext cx="7147520" cy="1828800"/>
          </a:xfrm>
        </p:spPr>
        <p:txBody>
          <a:bodyPr numCol="1" anchor="b"/>
          <a:lstStyle>
            <a:lvl1pPr>
              <a:defRPr b="1" cap="all" baseline="0"/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87488" y="6050037"/>
            <a:ext cx="7456512" cy="685800"/>
          </a:xfrm>
        </p:spPr>
        <p:txBody>
          <a:bodyPr numCol="1" anchor="ctr">
            <a:normAutofit/>
          </a:bodyPr>
          <a:lstStyle>
            <a:lvl1pPr marL="0" indent="0" algn="r"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dirty="0"/>
              <a:t>마스터 부제목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3707" y="236540"/>
            <a:ext cx="8668775" cy="365125"/>
          </a:xfrm>
        </p:spPr>
        <p:txBody>
          <a:bodyPr numCol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pic>
        <p:nvPicPr>
          <p:cNvPr id="12" name="그림 11" descr="new_n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new_nem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572000" y="4797152"/>
            <a:ext cx="4267200" cy="1173880"/>
          </a:xfrm>
        </p:spPr>
        <p:txBody>
          <a:bodyPr vert="horz" numCol="1" anchor="t">
            <a:normAutofit/>
          </a:bodyPr>
          <a:lstStyle>
            <a:lvl1pPr marL="0" indent="0" algn="r">
              <a:buFont typeface="+mj-lt"/>
              <a:buNone/>
              <a:defRPr lang="en-US" altLang="ko-KR" sz="2400" cap="none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43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esktop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 numCol="1"/>
          <a:lstStyle>
            <a:lvl1pPr>
              <a:defRPr b="1"/>
            </a:lvl1pPr>
          </a:lstStyle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solidFill>
            <a:schemeClr val="accent4"/>
          </a:solidFill>
        </p:spPr>
        <p:txBody>
          <a:bodyPr numCol="1">
            <a:normAutofit/>
          </a:bodyPr>
          <a:lstStyle>
            <a:lvl1pPr algn="l">
              <a:buNone/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3350096"/>
          </a:xfrm>
        </p:spPr>
        <p:txBody>
          <a:bodyPr numCol="1" anchor="t">
            <a:normAutofit/>
          </a:bodyPr>
          <a:lstStyle>
            <a:lvl1pPr marL="457200" indent="-457200">
              <a:buFont typeface="Wingdings" panose="05000000000000000000" pitchFamily="2" charset="2"/>
              <a:buChar char=""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68762"/>
            <a:ext cx="396240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981285"/>
            <a:ext cx="396240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88024" y="1981285"/>
            <a:ext cx="396044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268760"/>
            <a:ext cx="3962400" cy="640080"/>
          </a:xfrm>
          <a:solidFill>
            <a:schemeClr val="accent1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88024" y="1268760"/>
            <a:ext cx="3960440" cy="640080"/>
          </a:xfrm>
          <a:solidFill>
            <a:schemeClr val="accent5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9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277102"/>
            <a:ext cx="1600200" cy="481889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 numCol="1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268761"/>
            <a:ext cx="6400800" cy="4903440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7664" y="5486400"/>
            <a:ext cx="7367736" cy="685800"/>
          </a:xfrm>
        </p:spPr>
        <p:txBody>
          <a:bodyPr numCol="1"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0" y="4572000"/>
            <a:ext cx="912876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654296"/>
            <a:ext cx="144780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4668012"/>
            <a:ext cx="7367736" cy="685800"/>
          </a:xfrm>
        </p:spPr>
        <p:txBody>
          <a:bodyPr numCol="1" anchor="ctr">
            <a:normAutofit/>
          </a:bodyPr>
          <a:lstStyle>
            <a:lvl1pPr algn="l"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47664" y="0"/>
            <a:ext cx="759633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numCol="1"/>
          <a:lstStyle>
            <a:lvl1pPr marL="0" indent="0">
              <a:buNone/>
              <a:defRPr sz="3200"/>
            </a:lvl1pPr>
          </a:lstStyle>
          <a:p>
            <a:r>
              <a:rPr kumimoji="0" lang="ko-KR"/>
              <a:t>그림을 추가하려면 아이콘을 클릭하십시오</a:t>
            </a:r>
            <a:endParaRPr kumimoji="0" lang="en-US" dirty="0"/>
          </a:p>
        </p:txBody>
      </p:sp>
      <p:pic>
        <p:nvPicPr>
          <p:cNvPr id="13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485772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 eaLnBrk="1" latinLnBrk="0" hangingPunct="1"/>
            <a:r>
              <a:rPr kumimoji="0" lang="ko-KR" dirty="0"/>
              <a:t>마스터 텍스트 스타일을 편집합니다</a:t>
            </a:r>
          </a:p>
          <a:p>
            <a:pPr lvl="1" eaLnBrk="1" latinLnBrk="0" hangingPunct="1"/>
            <a:r>
              <a:rPr kumimoji="0" lang="ko-KR" dirty="0"/>
              <a:t>둘째 수준</a:t>
            </a:r>
          </a:p>
          <a:p>
            <a:pPr lvl="2" eaLnBrk="1" latinLnBrk="0" hangingPunct="1"/>
            <a:r>
              <a:rPr kumimoji="0" lang="ko-KR" dirty="0"/>
              <a:t>셋째 수준</a:t>
            </a:r>
          </a:p>
          <a:p>
            <a:pPr lvl="3" eaLnBrk="1" latinLnBrk="0" hangingPunct="1"/>
            <a:r>
              <a:rPr kumimoji="0" lang="ko-KR" dirty="0"/>
              <a:t>넷째 수준</a:t>
            </a:r>
          </a:p>
          <a:p>
            <a:pPr lvl="4" eaLnBrk="1" latinLnBrk="0" hangingPunct="1"/>
            <a:r>
              <a:rPr kumimoji="0" lang="ko-KR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</p:spPr>
        <p:txBody>
          <a:bodyPr vert="horz" numCol="1" anchor="ctr" anchorCtr="0"/>
          <a:lstStyle>
            <a:lvl1pPr algn="ct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</p:spPr>
        <p:txBody>
          <a:bodyPr vert="horz" numCol="1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0872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54440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49" y="954440"/>
            <a:ext cx="8553451" cy="228600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</p:spPr>
        <p:txBody>
          <a:bodyPr vert="horz" numCol="1" anchor="ctr" anchorCtr="0">
            <a:noAutofit/>
          </a:bodyPr>
          <a:lstStyle>
            <a:lvl1pPr algn="ctr" eaLnBrk="1" latinLnBrk="0" hangingPunct="1">
              <a:defRPr kumimoji="0" lang="ko-KR" sz="11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esktop\NCLAB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0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lnSpc>
          <a:spcPct val="120000"/>
        </a:lnSpc>
        <a:spcBef>
          <a:spcPts val="700"/>
        </a:spcBef>
        <a:buClr>
          <a:schemeClr val="accent4"/>
        </a:buClr>
        <a:buSzPct val="60000"/>
        <a:buFont typeface="Wingdings"/>
        <a:buChar char=""/>
        <a:defRPr kumimoji="0" sz="24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306000" algn="l" rtl="0" eaLnBrk="1" latinLnBrk="1" hangingPunct="1">
        <a:lnSpc>
          <a:spcPct val="120000"/>
        </a:lnSpc>
        <a:spcBef>
          <a:spcPts val="550"/>
        </a:spcBef>
        <a:buClr>
          <a:schemeClr val="accent4"/>
        </a:buClr>
        <a:buSzPct val="70000"/>
        <a:buFont typeface="Wingdings 2"/>
        <a:buChar char=""/>
        <a:defRPr kumimoji="0"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288000" algn="l" rtl="0" eaLnBrk="1" latinLnBrk="1" hangingPunct="1">
        <a:lnSpc>
          <a:spcPct val="120000"/>
        </a:lnSpc>
        <a:spcBef>
          <a:spcPts val="500"/>
        </a:spcBef>
        <a:buClr>
          <a:schemeClr val="accent4"/>
        </a:buClr>
        <a:buSzPct val="75000"/>
        <a:buFont typeface="Wingdings"/>
        <a:buChar char=""/>
        <a:defRPr kumimoji="0"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234800" indent="-270000" algn="l" rtl="0" eaLnBrk="1" latinLnBrk="1" hangingPunct="1">
        <a:lnSpc>
          <a:spcPct val="120000"/>
        </a:lnSpc>
        <a:spcBef>
          <a:spcPts val="4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kumimoji="0"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04800" indent="-252000" algn="l" rtl="0" eaLnBrk="1" latinLnBrk="1" hangingPunct="1">
        <a:lnSpc>
          <a:spcPct val="120000"/>
        </a:lnSpc>
        <a:spcBef>
          <a:spcPts val="350"/>
        </a:spcBef>
        <a:buClr>
          <a:schemeClr val="accent4"/>
        </a:buClr>
        <a:buSzPct val="75000"/>
        <a:buFont typeface="Wingdings" panose="05000000000000000000" pitchFamily="2" charset="2"/>
        <a:buChar char="ü"/>
        <a:defRPr kumimoji="0"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tajoe/clean-architecture-in-go-4030f11ec1b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justfaceit/clean-architecture&#45716;-&#47784;&#48148;&#51068;-&#44060;&#48156;&#51012;-&#50612;&#46523;&#44172;-&#46020;&#50752;&#51452;&#45716;&#44032;-1-&#44221;&#44228;&#49440;-&#44228;&#52789;&#51012;-&#51221;&#51032;&#54644;&#51456;&#45796;-b7749674461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3284984"/>
            <a:ext cx="6264696" cy="892696"/>
          </a:xfrm>
        </p:spPr>
        <p:txBody>
          <a:bodyPr numCol="1">
            <a:normAutofit fontScale="90000"/>
          </a:bodyPr>
          <a:lstStyle/>
          <a:p>
            <a:pPr algn="r"/>
            <a:r>
              <a:rPr lang="ko-KR" altLang="en-US" dirty="0">
                <a:latin typeface="+mn-ea"/>
                <a:ea typeface="+mn-ea"/>
                <a:cs typeface="Segoe UI Black" panose="020B0A02040204020203" pitchFamily="34" charset="0"/>
              </a:rPr>
              <a:t>웹서버 실습 </a:t>
            </a:r>
            <a: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  <a:t>4</a:t>
            </a:r>
            <a:b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</a:br>
            <a:r>
              <a:rPr lang="ko-KR" altLang="en-US" sz="3300" dirty="0" err="1">
                <a:latin typeface="+mn-ea"/>
                <a:ea typeface="+mn-ea"/>
                <a:cs typeface="Segoe UI Black" panose="020B0A02040204020203" pitchFamily="34" charset="0"/>
              </a:rPr>
              <a:t>클린</a:t>
            </a:r>
            <a:r>
              <a:rPr lang="ko-KR" altLang="en-US" sz="3300" dirty="0">
                <a:latin typeface="+mn-ea"/>
                <a:ea typeface="+mn-ea"/>
                <a:cs typeface="Segoe UI Black" panose="020B0A02040204020203" pitchFamily="34" charset="0"/>
              </a:rPr>
              <a:t> 아키텍처 적용</a:t>
            </a:r>
            <a:endParaRPr lang="ko-KR" sz="3300" dirty="0"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499992" y="4437112"/>
            <a:ext cx="4267200" cy="1173880"/>
          </a:xfrm>
        </p:spPr>
        <p:txBody>
          <a:bodyPr numCol="1"/>
          <a:lstStyle/>
          <a:p>
            <a:r>
              <a:rPr lang="en-US" altLang="ko-KR" dirty="0" err="1"/>
              <a:t>NClab</a:t>
            </a:r>
            <a:r>
              <a:rPr lang="en-US" altLang="ko-KR" dirty="0"/>
              <a:t> 20</a:t>
            </a:r>
            <a:r>
              <a:rPr lang="en-US" altLang="ko-KR" baseline="30000" dirty="0"/>
              <a:t>th</a:t>
            </a:r>
            <a:r>
              <a:rPr lang="en-US" altLang="ko-KR" dirty="0"/>
              <a:t> – </a:t>
            </a:r>
            <a:r>
              <a:rPr lang="ko-KR" altLang="en-US" dirty="0"/>
              <a:t>금기현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003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Repository</a:t>
            </a:r>
            <a:r>
              <a:rPr lang="ko-KR" altLang="en-US" sz="1800" dirty="0"/>
              <a:t>의 의미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4</a:t>
            </a:r>
            <a:r>
              <a:rPr lang="ko-KR" altLang="en-US" sz="1400" dirty="0"/>
              <a:t>번 슬라이드 과녁 그림은 보면 알 수 있지만 </a:t>
            </a:r>
            <a:r>
              <a:rPr lang="en-US" altLang="ko-KR" sz="1400" dirty="0" err="1"/>
              <a:t>Usecase</a:t>
            </a:r>
            <a:r>
              <a:rPr lang="en-US" altLang="ko-KR" sz="1400" dirty="0"/>
              <a:t> </a:t>
            </a:r>
            <a:r>
              <a:rPr lang="ko-KR" altLang="en-US" sz="1400" dirty="0"/>
              <a:t>계층보다 </a:t>
            </a:r>
            <a:r>
              <a:rPr lang="en-US" altLang="ko-KR" sz="1400" dirty="0"/>
              <a:t>DB</a:t>
            </a:r>
            <a:r>
              <a:rPr lang="ko-KR" altLang="en-US" sz="1400" dirty="0"/>
              <a:t>계층이 더 상위 계층이다</a:t>
            </a:r>
            <a:r>
              <a:rPr lang="en-US" altLang="ko-KR" sz="14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sz="1200" dirty="0" err="1"/>
              <a:t>Usecase</a:t>
            </a:r>
            <a:r>
              <a:rPr lang="ko-KR" altLang="en-US" sz="1200" dirty="0"/>
              <a:t>계층은 </a:t>
            </a:r>
            <a:r>
              <a:rPr lang="en-US" altLang="ko-KR" sz="1200" dirty="0"/>
              <a:t>DB</a:t>
            </a:r>
            <a:r>
              <a:rPr lang="ko-KR" altLang="en-US" sz="1200" dirty="0"/>
              <a:t>에 대한 어떤 정보도 알지 못한다</a:t>
            </a:r>
            <a:endParaRPr lang="en-US" altLang="ko-KR" sz="12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따라서 데이터 저장소에 대한 접근은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추상화하여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usecase</a:t>
            </a:r>
            <a:r>
              <a:rPr lang="ko-KR" altLang="en-US" sz="1400" dirty="0"/>
              <a:t>와 </a:t>
            </a:r>
            <a:r>
              <a:rPr lang="en-US" altLang="ko-KR" sz="1400" dirty="0"/>
              <a:t>DB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계층간의</a:t>
            </a:r>
            <a:r>
              <a:rPr lang="ko-KR" altLang="en-US" sz="1400" dirty="0"/>
              <a:t> 연결을 느슨하게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1FB9-3226-4CB1-9182-EFEC12613347}"/>
              </a:ext>
            </a:extLst>
          </p:cNvPr>
          <p:cNvSpPr/>
          <p:nvPr/>
        </p:nvSpPr>
        <p:spPr>
          <a:xfrm>
            <a:off x="930773" y="3645024"/>
            <a:ext cx="2091447" cy="1008112"/>
          </a:xfrm>
          <a:prstGeom prst="rect">
            <a:avLst/>
          </a:prstGeom>
          <a:solidFill>
            <a:srgbClr val="FFC7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Usecase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12DF2-13D7-43CB-9DEB-05D53B08E2CF}"/>
              </a:ext>
            </a:extLst>
          </p:cNvPr>
          <p:cNvSpPr/>
          <p:nvPr/>
        </p:nvSpPr>
        <p:spPr>
          <a:xfrm>
            <a:off x="3526276" y="3645024"/>
            <a:ext cx="2091447" cy="1008112"/>
          </a:xfrm>
          <a:prstGeom prst="rect">
            <a:avLst/>
          </a:prstGeom>
          <a:solidFill>
            <a:srgbClr val="F0F52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Repository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128C23-9AE8-4220-96B2-3ECF2B09D53B}"/>
              </a:ext>
            </a:extLst>
          </p:cNvPr>
          <p:cNvSpPr/>
          <p:nvPr/>
        </p:nvSpPr>
        <p:spPr>
          <a:xfrm>
            <a:off x="6121779" y="3645024"/>
            <a:ext cx="2091447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Database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D3EED9-5208-4EBD-A809-753086EE0D7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022220" y="414908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BDAFCE-BBB3-4CC6-BDE7-DF6D826C8E5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617723" y="414908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70E2DBEC-7A5C-47D4-A777-2DA5E9C6E481}"/>
              </a:ext>
            </a:extLst>
          </p:cNvPr>
          <p:cNvSpPr txBox="1">
            <a:spLocks/>
          </p:cNvSpPr>
          <p:nvPr/>
        </p:nvSpPr>
        <p:spPr>
          <a:xfrm>
            <a:off x="3526277" y="4797152"/>
            <a:ext cx="2091446" cy="818048"/>
          </a:xfrm>
          <a:prstGeom prst="rect">
            <a:avLst/>
          </a:prstGeom>
        </p:spPr>
        <p:txBody>
          <a:bodyPr vert="horz" numCol="1">
            <a:normAutofit/>
          </a:bodyPr>
          <a:lstStyle>
            <a:lvl1pPr marL="320040" indent="-320040" algn="l" rtl="0" eaLnBrk="1" latinLnBrk="1" hangingPunct="1">
              <a:lnSpc>
                <a:spcPct val="120000"/>
              </a:lnSpc>
              <a:spcBef>
                <a:spcPts val="700"/>
              </a:spcBef>
              <a:buClr>
                <a:schemeClr val="accent4"/>
              </a:buClr>
              <a:buSzPct val="60000"/>
              <a:buFont typeface="Wingdings"/>
              <a:buChar char=""/>
              <a:defRPr kumimoji="0"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306000" algn="l" rtl="0" eaLnBrk="1" latinLnBrk="1" hangingPunct="1">
              <a:lnSpc>
                <a:spcPct val="120000"/>
              </a:lnSpc>
              <a:spcBef>
                <a:spcPts val="550"/>
              </a:spcBef>
              <a:buClr>
                <a:schemeClr val="accent4"/>
              </a:buClr>
              <a:buSzPct val="70000"/>
              <a:buFont typeface="Wingdings 2"/>
              <a:buChar char=""/>
              <a:defRPr kumimoji="0"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288000" algn="l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800" indent="-270000" algn="l" rtl="0" eaLnBrk="1" latinLnBrk="1" hangingPunct="1">
              <a:lnSpc>
                <a:spcPct val="120000"/>
              </a:lnSpc>
              <a:spcBef>
                <a:spcPts val="40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l"/>
              <a:defRPr kumimoji="0"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800" indent="-252000" algn="l" rtl="0" eaLnBrk="1" latinLnBrk="1" hangingPunct="1">
              <a:lnSpc>
                <a:spcPct val="120000"/>
              </a:lnSpc>
              <a:spcBef>
                <a:spcPts val="35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ü"/>
              <a:defRPr kumimoji="0"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 err="1"/>
              <a:t>Usecase</a:t>
            </a:r>
            <a:r>
              <a:rPr lang="ko-KR" altLang="en-US" sz="1200" dirty="0"/>
              <a:t>에게 데이터 접근에 대한 인터페이스 제공</a:t>
            </a:r>
            <a:endParaRPr lang="en-US" altLang="ko-KR" sz="1200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FCC79F94-6B73-4ACB-B0F9-F10897120944}"/>
              </a:ext>
            </a:extLst>
          </p:cNvPr>
          <p:cNvSpPr txBox="1">
            <a:spLocks/>
          </p:cNvSpPr>
          <p:nvPr/>
        </p:nvSpPr>
        <p:spPr>
          <a:xfrm>
            <a:off x="6121779" y="4770392"/>
            <a:ext cx="2091446" cy="1106879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320040" indent="-320040" algn="l" rtl="0" eaLnBrk="1" latinLnBrk="1" hangingPunct="1">
              <a:lnSpc>
                <a:spcPct val="120000"/>
              </a:lnSpc>
              <a:spcBef>
                <a:spcPts val="700"/>
              </a:spcBef>
              <a:buClr>
                <a:schemeClr val="accent4"/>
              </a:buClr>
              <a:buSzPct val="60000"/>
              <a:buFont typeface="Wingdings"/>
              <a:buChar char=""/>
              <a:defRPr kumimoji="0"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306000" algn="l" rtl="0" eaLnBrk="1" latinLnBrk="1" hangingPunct="1">
              <a:lnSpc>
                <a:spcPct val="120000"/>
              </a:lnSpc>
              <a:spcBef>
                <a:spcPts val="550"/>
              </a:spcBef>
              <a:buClr>
                <a:schemeClr val="accent4"/>
              </a:buClr>
              <a:buSzPct val="70000"/>
              <a:buFont typeface="Wingdings 2"/>
              <a:buChar char=""/>
              <a:defRPr kumimoji="0"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288000" algn="l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800" indent="-270000" algn="l" rtl="0" eaLnBrk="1" latinLnBrk="1" hangingPunct="1">
              <a:lnSpc>
                <a:spcPct val="120000"/>
              </a:lnSpc>
              <a:spcBef>
                <a:spcPts val="40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l"/>
              <a:defRPr kumimoji="0"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800" indent="-252000" algn="l" rtl="0" eaLnBrk="1" latinLnBrk="1" hangingPunct="1">
              <a:lnSpc>
                <a:spcPct val="120000"/>
              </a:lnSpc>
              <a:spcBef>
                <a:spcPts val="35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ü"/>
              <a:defRPr kumimoji="0"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200" dirty="0"/>
              <a:t>실제 </a:t>
            </a:r>
            <a:r>
              <a:rPr lang="en-US" altLang="ko-KR" sz="1200" dirty="0"/>
              <a:t>DB </a:t>
            </a:r>
            <a:r>
              <a:rPr lang="ko-KR" altLang="en-US" sz="1200" dirty="0"/>
              <a:t>연결</a:t>
            </a:r>
            <a:r>
              <a:rPr lang="en-US" altLang="ko-KR" sz="1200" dirty="0"/>
              <a:t>, </a:t>
            </a:r>
            <a:r>
              <a:rPr lang="ko-KR" altLang="en-US" sz="1200" dirty="0"/>
              <a:t>쿼리 구현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en-US" altLang="ko-KR" sz="1200" dirty="0"/>
              <a:t>Repository </a:t>
            </a:r>
            <a:r>
              <a:rPr lang="ko-KR" altLang="en-US" sz="1200" dirty="0"/>
              <a:t>인터페이스를 구현하여 </a:t>
            </a:r>
            <a:r>
              <a:rPr lang="en-US" altLang="ko-KR" sz="1200" dirty="0" err="1"/>
              <a:t>dataservice</a:t>
            </a:r>
            <a:r>
              <a:rPr lang="ko-KR" altLang="en-US" sz="1200" dirty="0"/>
              <a:t>를 구현</a:t>
            </a:r>
            <a:endParaRPr lang="en-US" altLang="ko-KR" sz="1200" dirty="0"/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F045A9EF-975E-49F5-81A0-085D1B861A41}"/>
              </a:ext>
            </a:extLst>
          </p:cNvPr>
          <p:cNvSpPr txBox="1">
            <a:spLocks/>
          </p:cNvSpPr>
          <p:nvPr/>
        </p:nvSpPr>
        <p:spPr>
          <a:xfrm>
            <a:off x="930773" y="4812816"/>
            <a:ext cx="2091447" cy="1005180"/>
          </a:xfrm>
          <a:prstGeom prst="rect">
            <a:avLst/>
          </a:prstGeom>
        </p:spPr>
        <p:txBody>
          <a:bodyPr vert="horz" numCol="1">
            <a:normAutofit fontScale="92500"/>
          </a:bodyPr>
          <a:lstStyle>
            <a:lvl1pPr marL="320040" indent="-320040" algn="l" rtl="0" eaLnBrk="1" latinLnBrk="1" hangingPunct="1">
              <a:lnSpc>
                <a:spcPct val="120000"/>
              </a:lnSpc>
              <a:spcBef>
                <a:spcPts val="700"/>
              </a:spcBef>
              <a:buClr>
                <a:schemeClr val="accent4"/>
              </a:buClr>
              <a:buSzPct val="60000"/>
              <a:buFont typeface="Wingdings"/>
              <a:buChar char=""/>
              <a:defRPr kumimoji="0"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306000" algn="l" rtl="0" eaLnBrk="1" latinLnBrk="1" hangingPunct="1">
              <a:lnSpc>
                <a:spcPct val="120000"/>
              </a:lnSpc>
              <a:spcBef>
                <a:spcPts val="550"/>
              </a:spcBef>
              <a:buClr>
                <a:schemeClr val="accent4"/>
              </a:buClr>
              <a:buSzPct val="70000"/>
              <a:buFont typeface="Wingdings 2"/>
              <a:buChar char=""/>
              <a:defRPr kumimoji="0"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288000" algn="l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800" indent="-270000" algn="l" rtl="0" eaLnBrk="1" latinLnBrk="1" hangingPunct="1">
              <a:lnSpc>
                <a:spcPct val="120000"/>
              </a:lnSpc>
              <a:spcBef>
                <a:spcPts val="40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l"/>
              <a:defRPr kumimoji="0"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800" indent="-252000" algn="l" rtl="0" eaLnBrk="1" latinLnBrk="1" hangingPunct="1">
              <a:lnSpc>
                <a:spcPct val="120000"/>
              </a:lnSpc>
              <a:spcBef>
                <a:spcPts val="350"/>
              </a:spcBef>
              <a:buClr>
                <a:schemeClr val="accent4"/>
              </a:buClr>
              <a:buSzPct val="75000"/>
              <a:buFont typeface="Wingdings" panose="05000000000000000000" pitchFamily="2" charset="2"/>
              <a:buChar char="ü"/>
              <a:defRPr kumimoji="0"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 err="1"/>
              <a:t>Usecase</a:t>
            </a:r>
            <a:r>
              <a:rPr lang="ko-KR" altLang="en-US" sz="1200" dirty="0"/>
              <a:t>는 </a:t>
            </a:r>
            <a:r>
              <a:rPr lang="en-US" altLang="ko-KR" sz="1200" dirty="0"/>
              <a:t>DB</a:t>
            </a:r>
            <a:r>
              <a:rPr lang="ko-KR" altLang="en-US" sz="1200" dirty="0"/>
              <a:t>의 상세한 정보없이 </a:t>
            </a:r>
            <a:r>
              <a:rPr lang="en-US" altLang="ko-KR" sz="1200" dirty="0"/>
              <a:t>Repository</a:t>
            </a:r>
            <a:r>
              <a:rPr lang="ko-KR" altLang="en-US" sz="1200" dirty="0"/>
              <a:t>에서 제공해주는 인터페이스로 데이터 접근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4119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ManageArticleUsecase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 구현</a:t>
            </a:r>
            <a:endParaRPr lang="en-US" altLang="ko-KR" sz="9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manageArticle</a:t>
            </a:r>
            <a:r>
              <a:rPr lang="ko-KR" altLang="en-US" sz="1400" dirty="0"/>
              <a:t>는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ArticleRepo</a:t>
            </a:r>
            <a:r>
              <a:rPr lang="ko-KR" altLang="en-US" sz="1400" dirty="0"/>
              <a:t> 인터페이스를 필드로 갖고 해당 인터페이스를 통해 데이터에 접근한다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인터페이스는 대문자</a:t>
            </a:r>
            <a:r>
              <a:rPr lang="en-US" altLang="ko-KR" sz="1400" dirty="0"/>
              <a:t>(public),</a:t>
            </a:r>
            <a:r>
              <a:rPr lang="ko-KR" altLang="en-US" sz="1400" dirty="0"/>
              <a:t> 인터페이스 구현</a:t>
            </a:r>
            <a:r>
              <a:rPr lang="en-US" altLang="ko-KR" sz="1400" dirty="0"/>
              <a:t>(struct)</a:t>
            </a:r>
            <a:r>
              <a:rPr lang="ko-KR" altLang="en-US" sz="1400" dirty="0"/>
              <a:t>는 소문자인 것을 주목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해당 인터페이스 구현 인스턴스를 생성하기 위한 생성자 함수 정의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200" dirty="0" err="1"/>
              <a:t>NewManageArticleUsecase</a:t>
            </a:r>
            <a:endParaRPr lang="en-US" altLang="ko-KR" sz="12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인터페이스 구현 메소드는 간단하기 때문에 생략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8CBA0B-3BE0-436A-8AAA-6AEDAD29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2" y="3546803"/>
            <a:ext cx="6516216" cy="24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238C07-3750-4ECF-BB61-8CB98666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99" y="2780928"/>
            <a:ext cx="4292002" cy="3047666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Repository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ArticleRepo</a:t>
            </a:r>
            <a:r>
              <a:rPr lang="ko-KR" altLang="en-US" sz="1800" dirty="0"/>
              <a:t> 인터페이스를 인메모리 형태로 구현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MVC</a:t>
            </a:r>
            <a:r>
              <a:rPr lang="ko-KR" altLang="en-US" sz="1400" dirty="0"/>
              <a:t>에서 패키지 단위 전역변수로 선언했던 변수들을 구조체로 선언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요청을 처리하는 과정에서 여러 </a:t>
            </a:r>
            <a:r>
              <a:rPr lang="ko-KR" altLang="en-US" sz="1400" dirty="0" err="1"/>
              <a:t>고루틴이</a:t>
            </a:r>
            <a:r>
              <a:rPr lang="ko-KR" altLang="en-US" sz="1400" dirty="0"/>
              <a:t> 데이터에 접근하기 때문에 동시성 처리를 위해 </a:t>
            </a:r>
            <a:r>
              <a:rPr lang="ko-KR" altLang="en-US" sz="1400" dirty="0" err="1"/>
              <a:t>뮤텍스</a:t>
            </a:r>
            <a:r>
              <a:rPr lang="ko-KR" altLang="en-US" sz="1400" dirty="0"/>
              <a:t> 추가 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: In Memory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32040" y="1268762"/>
            <a:ext cx="3960440" cy="48965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GetAll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GetByID</a:t>
            </a:r>
            <a:r>
              <a:rPr lang="en-US" altLang="ko-KR" sz="1800" dirty="0"/>
              <a:t>, Create, Delete </a:t>
            </a:r>
            <a:r>
              <a:rPr lang="ko-KR" altLang="en-US" sz="1800" dirty="0"/>
              <a:t>메소드 구현</a:t>
            </a:r>
            <a:r>
              <a:rPr lang="en-US" altLang="ko-KR" sz="1800" dirty="0"/>
              <a:t>(</a:t>
            </a:r>
            <a:r>
              <a:rPr lang="ko-KR" altLang="en-US" sz="1800" dirty="0"/>
              <a:t>인터페이스 구현</a:t>
            </a:r>
            <a:r>
              <a:rPr lang="en-US" altLang="ko-KR" sz="1800" dirty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1800" dirty="0"/>
              <a:t>대부분 </a:t>
            </a:r>
            <a:r>
              <a:rPr lang="en-US" altLang="ko-KR" sz="1800" dirty="0"/>
              <a:t>MVC model</a:t>
            </a:r>
            <a:r>
              <a:rPr lang="ko-KR" altLang="en-US" sz="1800" dirty="0"/>
              <a:t>에 있던 구현과 동일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눈치챈 사람도 있겠지만 </a:t>
            </a:r>
            <a:r>
              <a:rPr lang="ko-KR" altLang="en-US" sz="1800" dirty="0" err="1"/>
              <a:t>클린</a:t>
            </a:r>
            <a:r>
              <a:rPr lang="ko-KR" altLang="en-US" sz="1800" dirty="0"/>
              <a:t> 아키텍처는 </a:t>
            </a:r>
            <a:r>
              <a:rPr lang="en-US" altLang="ko-KR" sz="1800" dirty="0"/>
              <a:t>MVC</a:t>
            </a:r>
            <a:r>
              <a:rPr lang="ko-KR" altLang="en-US" sz="1800" dirty="0"/>
              <a:t>패턴을 내포하고 있는 설계구조이다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과녁 그림에서 파란색 계층</a:t>
            </a:r>
            <a:r>
              <a:rPr lang="en-US" altLang="ko-KR" sz="1400" dirty="0"/>
              <a:t>(</a:t>
            </a:r>
            <a:r>
              <a:rPr lang="ko-KR" altLang="en-US" sz="1400" dirty="0"/>
              <a:t>변경이 많거나 </a:t>
            </a:r>
            <a:r>
              <a:rPr lang="ko-KR" altLang="en-US" sz="1400" dirty="0" err="1"/>
              <a:t>디펜던시가</a:t>
            </a:r>
            <a:r>
              <a:rPr lang="ko-KR" altLang="en-US" sz="1400" dirty="0"/>
              <a:t> 있는 코드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MVC</a:t>
            </a:r>
            <a:r>
              <a:rPr lang="ko-KR" altLang="en-US" sz="1400" dirty="0"/>
              <a:t>패턴</a:t>
            </a:r>
            <a:r>
              <a:rPr lang="en-US" altLang="ko-KR" sz="1400" dirty="0"/>
              <a:t>(</a:t>
            </a:r>
            <a:r>
              <a:rPr lang="ko-KR" altLang="en-US" sz="1400" dirty="0"/>
              <a:t>노랑</a:t>
            </a:r>
            <a:r>
              <a:rPr lang="en-US" altLang="ko-KR" sz="1400" dirty="0"/>
              <a:t>, </a:t>
            </a:r>
            <a:r>
              <a:rPr lang="ko-KR" altLang="en-US" sz="1400" dirty="0"/>
              <a:t>주황</a:t>
            </a:r>
            <a:r>
              <a:rPr lang="en-US" altLang="ko-KR" sz="1400" dirty="0"/>
              <a:t>, </a:t>
            </a:r>
            <a:r>
              <a:rPr lang="ko-KR" altLang="en-US" sz="1400" dirty="0"/>
              <a:t>초록 계층</a:t>
            </a:r>
            <a:r>
              <a:rPr lang="en-US" altLang="ko-KR" sz="1400" dirty="0"/>
              <a:t>)</a:t>
            </a:r>
            <a:r>
              <a:rPr lang="ko-KR" altLang="en-US" sz="1400" dirty="0"/>
              <a:t>과 분리하여 설계할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이후 </a:t>
            </a:r>
            <a:r>
              <a:rPr lang="en-US" altLang="ko-KR" sz="1400" dirty="0"/>
              <a:t>DB</a:t>
            </a:r>
            <a:r>
              <a:rPr lang="ko-KR" altLang="en-US" sz="1400" dirty="0"/>
              <a:t>를 교체하거나 웹 프레임워크를 변경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Usecase</a:t>
            </a:r>
            <a:r>
              <a:rPr lang="en-US" altLang="ko-KR" sz="1400" dirty="0"/>
              <a:t> </a:t>
            </a:r>
            <a:r>
              <a:rPr lang="ko-KR" altLang="en-US" sz="1400" dirty="0"/>
              <a:t>변경에 대해서 유연하게 대처할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: In Memory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7FBEB0-A83C-495A-8158-659DB87A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9" y="1454566"/>
            <a:ext cx="4171621" cy="34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27584" y="1268763"/>
            <a:ext cx="8064896" cy="2736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Rest </a:t>
            </a:r>
            <a:r>
              <a:rPr lang="ko-KR" altLang="en-US" sz="1800" dirty="0"/>
              <a:t>디렉토리는 </a:t>
            </a:r>
            <a:r>
              <a:rPr lang="en-US" altLang="ko-KR" sz="1800" dirty="0"/>
              <a:t>MVC</a:t>
            </a:r>
            <a:r>
              <a:rPr lang="ko-KR" altLang="en-US" sz="1800" dirty="0"/>
              <a:t>와 거의 동일하기 때문에 생략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차이점은 앞서 설명한 개념을 이해하셨으면 이해하기 쉬워요</a:t>
            </a:r>
            <a:r>
              <a:rPr lang="en-US" altLang="ko-KR" sz="1400" dirty="0"/>
              <a:t>. </a:t>
            </a:r>
            <a:r>
              <a:rPr lang="ko-KR" altLang="en-US" sz="1400" dirty="0"/>
              <a:t>읽어보세요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 dirty="0"/>
              <a:t>인터페이스로 추상화되어 있는 계층들을 실제 구현한 인스턴스로 연결해야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해당 과정을 의존성 주입 이라 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 err="1"/>
              <a:t>클린</a:t>
            </a:r>
            <a:r>
              <a:rPr lang="ko-KR" altLang="en-US" sz="1400" dirty="0"/>
              <a:t> 아키텍처에 따르면 컨테이너 형태로 자동화하는 코드가 있지만 복잡하기 때문에 생략하고 메인에서 직접 생성자 코드로 연결한다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E6A151-A53E-4700-9F7F-63A27CF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57"/>
          <a:stretch/>
        </p:blipFill>
        <p:spPr>
          <a:xfrm>
            <a:off x="1206050" y="4086150"/>
            <a:ext cx="730796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69C27F-DB30-431E-A287-E6186AF21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실행방법은 </a:t>
            </a:r>
            <a:r>
              <a:rPr lang="en-US" altLang="ko-KR" sz="2000" dirty="0"/>
              <a:t>MVC </a:t>
            </a:r>
            <a:r>
              <a:rPr lang="ko-KR" altLang="en-US" sz="2000" dirty="0"/>
              <a:t>실습 때와 동일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B03D92-D7EF-41CA-AB72-E0EA6B34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84" y="1914039"/>
            <a:ext cx="6660232" cy="41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340770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ArticleRepo</a:t>
            </a:r>
            <a:r>
              <a:rPr lang="ko-KR" altLang="en-US" sz="1800" dirty="0"/>
              <a:t> 인터페이스를 데이터페이스로 구현</a:t>
            </a:r>
            <a:endParaRPr lang="en-US" altLang="ko-KR" sz="10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연결은 </a:t>
            </a:r>
            <a:r>
              <a:rPr lang="en-US" altLang="ko-KR" sz="1400" dirty="0" err="1"/>
              <a:t>gorm</a:t>
            </a:r>
            <a:r>
              <a:rPr lang="ko-KR" altLang="en-US" sz="1400" dirty="0"/>
              <a:t>을 이용하여 구현함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Gorm</a:t>
            </a:r>
            <a:r>
              <a:rPr lang="ko-KR" altLang="en-US" sz="1400" dirty="0"/>
              <a:t> 사용법은 링크 참고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200" dirty="0"/>
              <a:t>https://gorm.io/docs/query.html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: Database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4911A9-5146-4FF5-94DF-0EEF833C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996952"/>
            <a:ext cx="3978970" cy="28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340770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Mysql</a:t>
            </a:r>
            <a:r>
              <a:rPr lang="en-US" altLang="ko-KR" sz="1800" dirty="0"/>
              <a:t> connection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이전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셋업에서 </a:t>
            </a:r>
            <a:r>
              <a:rPr lang="en-US" altLang="ko-KR" sz="1400" dirty="0"/>
              <a:t>root </a:t>
            </a:r>
            <a:r>
              <a:rPr lang="ko-KR" altLang="en-US" sz="1400" dirty="0"/>
              <a:t>사용자의 비밀번호를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nclab</a:t>
            </a:r>
            <a:r>
              <a:rPr lang="en-US" altLang="ko-KR" sz="1400" dirty="0"/>
              <a:t>”</a:t>
            </a:r>
            <a:r>
              <a:rPr lang="ko-KR" altLang="en-US" sz="1400" dirty="0"/>
              <a:t>으로 설정했다고 가정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Mysql</a:t>
            </a:r>
            <a:r>
              <a:rPr lang="en-US" altLang="ko-KR" sz="1400" dirty="0"/>
              <a:t> &gt; CREATE DATABASE </a:t>
            </a:r>
            <a:r>
              <a:rPr lang="en-US" altLang="ko-KR" sz="1400" dirty="0" err="1"/>
              <a:t>db_name</a:t>
            </a:r>
            <a:r>
              <a:rPr lang="en-US" altLang="ko-KR" sz="1400" dirty="0"/>
              <a:t>;</a:t>
            </a:r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을 통해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에서 데이터베이스 생성</a:t>
            </a:r>
            <a:endParaRPr lang="en-US" altLang="ko-KR" sz="12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User : “root”, pass : “</a:t>
            </a:r>
            <a:r>
              <a:rPr lang="en-US" altLang="ko-KR" sz="1400" dirty="0" err="1"/>
              <a:t>nclab</a:t>
            </a:r>
            <a:r>
              <a:rPr lang="en-US" altLang="ko-KR" sz="1400" dirty="0"/>
              <a:t>”,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 </a:t>
            </a:r>
            <a:r>
              <a:rPr lang="en-US" altLang="ko-KR" sz="1400" dirty="0"/>
              <a:t>: “</a:t>
            </a:r>
            <a:r>
              <a:rPr lang="en-US" altLang="ko-KR" sz="1400" dirty="0" err="1"/>
              <a:t>db_name</a:t>
            </a:r>
            <a:r>
              <a:rPr lang="en-US" altLang="ko-KR" sz="1400" dirty="0"/>
              <a:t>”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AutoMigrate</a:t>
            </a:r>
            <a:r>
              <a:rPr lang="ko-KR" altLang="en-US" sz="1400" dirty="0"/>
              <a:t>를 통하여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 데이터베이스에 </a:t>
            </a:r>
            <a:r>
              <a:rPr lang="en-US" altLang="ko-KR" sz="1400" dirty="0"/>
              <a:t>Article </a:t>
            </a:r>
            <a:r>
              <a:rPr lang="ko-KR" altLang="en-US" sz="1400" dirty="0"/>
              <a:t>테이블 자동 생성 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스키마는 </a:t>
            </a:r>
            <a:r>
              <a:rPr lang="en-US" altLang="ko-KR" sz="1200" dirty="0"/>
              <a:t>Article </a:t>
            </a:r>
            <a:r>
              <a:rPr lang="ko-KR" altLang="en-US" sz="1200" dirty="0"/>
              <a:t>구조체 </a:t>
            </a:r>
            <a:r>
              <a:rPr lang="en-US" altLang="ko-KR" sz="1200" dirty="0" err="1"/>
              <a:t>gorm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테그를</a:t>
            </a:r>
            <a:r>
              <a:rPr lang="ko-KR" altLang="en-US" sz="1200" dirty="0"/>
              <a:t> 참조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Gorm</a:t>
            </a:r>
            <a:r>
              <a:rPr lang="en-US" altLang="ko-KR" sz="1200" dirty="0"/>
              <a:t> 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Migration </a:t>
            </a:r>
            <a:r>
              <a:rPr lang="ko-KR" altLang="en-US" sz="1200" dirty="0"/>
              <a:t>메뉴 참고</a:t>
            </a:r>
            <a:r>
              <a:rPr lang="en-US" altLang="ko-KR" sz="1200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: Database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2EC56D-5173-42C0-9B94-31BCA7B8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87594"/>
            <a:ext cx="4752528" cy="2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1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5B69F0-3153-46F0-8EC6-ECA34D90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5858872" cy="3528392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508104" y="1340770"/>
            <a:ext cx="3240360" cy="45365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Repository </a:t>
            </a:r>
            <a:r>
              <a:rPr lang="ko-KR" altLang="en-US" sz="1800" dirty="0"/>
              <a:t>메소드 구현</a:t>
            </a:r>
            <a:endParaRPr lang="en-US" altLang="ko-KR" sz="10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Gorm</a:t>
            </a:r>
            <a:r>
              <a:rPr lang="ko-KR" altLang="en-US" sz="1400" dirty="0"/>
              <a:t>을 통해 직접 </a:t>
            </a:r>
            <a:r>
              <a:rPr lang="en-US" altLang="ko-KR" sz="1400" dirty="0"/>
              <a:t>SQL Query</a:t>
            </a:r>
            <a:r>
              <a:rPr lang="ko-KR" altLang="en-US" sz="1400" dirty="0"/>
              <a:t>를 작성하지 않고 </a:t>
            </a:r>
            <a:r>
              <a:rPr lang="en-US" altLang="ko-KR" sz="1400" dirty="0"/>
              <a:t>DB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메소드로 쿼리생성 후 객체 인스턴스에 자동으로 바인딩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200" dirty="0" err="1"/>
              <a:t>db.Where</a:t>
            </a:r>
            <a:r>
              <a:rPr lang="en-US" altLang="ko-KR" sz="1200" dirty="0"/>
              <a:t>(“--”).Find(&amp;article)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: Database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27584" y="1268763"/>
            <a:ext cx="8064896" cy="2736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Memory </a:t>
            </a:r>
            <a:r>
              <a:rPr lang="ko-KR" altLang="en-US" sz="1800" dirty="0"/>
              <a:t>패키지에서 구현한 </a:t>
            </a:r>
            <a:r>
              <a:rPr lang="en-US" altLang="ko-KR" sz="1800" dirty="0"/>
              <a:t>in-memory Repo</a:t>
            </a:r>
            <a:r>
              <a:rPr lang="ko-KR" altLang="en-US" sz="1800" dirty="0"/>
              <a:t>를 앞서 구현한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Repo</a:t>
            </a:r>
            <a:r>
              <a:rPr lang="ko-KR" altLang="en-US" sz="1800" dirty="0"/>
              <a:t>로 교체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이후 실행을 통해 정상 동작 확인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00416B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CEEF44-D34C-4C1F-A164-410F3A51DF00}"/>
              </a:ext>
            </a:extLst>
          </p:cNvPr>
          <p:cNvGrpSpPr/>
          <p:nvPr/>
        </p:nvGrpSpPr>
        <p:grpSpPr>
          <a:xfrm>
            <a:off x="1787194" y="3717032"/>
            <a:ext cx="5569612" cy="1770100"/>
            <a:chOff x="971600" y="3913620"/>
            <a:chExt cx="5569612" cy="17701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A9D40A-6924-46DF-81C6-379BE00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824"/>
            <a:stretch/>
          </p:blipFill>
          <p:spPr>
            <a:xfrm>
              <a:off x="971600" y="3913620"/>
              <a:ext cx="5497604" cy="5093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E4D7FD-284A-438A-99A7-5008A0B45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589"/>
            <a:stretch/>
          </p:blipFill>
          <p:spPr>
            <a:xfrm>
              <a:off x="971600" y="4241490"/>
              <a:ext cx="5569612" cy="1442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4EFED2-42B9-4CA9-8C3D-C1EF5F1A92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MVC </a:t>
            </a:r>
            <a:r>
              <a:rPr lang="ko-KR" altLang="en-US" sz="2000" dirty="0"/>
              <a:t>패턴으로</a:t>
            </a:r>
            <a:r>
              <a:rPr lang="en-US" altLang="ko-KR" sz="2000" dirty="0"/>
              <a:t> </a:t>
            </a:r>
            <a:r>
              <a:rPr lang="ko-KR" altLang="en-US" sz="2000" dirty="0"/>
              <a:t>작성된 코드를 </a:t>
            </a:r>
            <a:r>
              <a:rPr lang="ko-KR" altLang="en-US" sz="2000" dirty="0" err="1"/>
              <a:t>클린아키텍처</a:t>
            </a:r>
            <a:r>
              <a:rPr lang="ko-KR" altLang="en-US" sz="2000" dirty="0"/>
              <a:t> 구조로 수정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SQL </a:t>
            </a:r>
            <a:r>
              <a:rPr lang="ko-KR" altLang="en-US" sz="2000" dirty="0"/>
              <a:t>데이터베이스 적용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532C5E-70B4-43CB-AE69-BCC6DEA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2B90F-CD11-4C70-B029-6300F16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5-Oct-20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E8A49-EA82-42A7-B290-8731D8AA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0F42-0D65-47DD-A4DD-59F1F0F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2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97A9-3B0D-45D9-B99A-99779226516E}" type="datetime5">
              <a:rPr lang="ko-KR" altLang="en-US" smtClean="0"/>
              <a:t>2020/10/5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dirty="0"/>
              <a:t>숭실대학교 네트워크컴퓨팅 연구실 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help@q.ssu.ac.kr 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http://nclab.ssu.ac.kr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view </a:t>
            </a:r>
            <a:r>
              <a:rPr lang="ko-KR" altLang="en-US" sz="1800" dirty="0"/>
              <a:t>디렉토리는 생략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dirty="0"/>
              <a:t>domain</a:t>
            </a:r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앱의 실질적인 데이터</a:t>
            </a:r>
            <a:r>
              <a:rPr lang="en-US" altLang="ko-KR" sz="16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ko-KR" sz="1600" b="1" dirty="0"/>
              <a:t>model 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 오브젝트에 대한 선언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600" b="1" dirty="0"/>
              <a:t>Repository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 저장소에 대한 인터페이스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usecase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어플리케이션에 대한 하나의 작업단위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비즈니스 로직 구현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dataservice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domain/repositor</a:t>
            </a:r>
            <a:r>
              <a:rPr lang="ko-KR" altLang="en-US" sz="1400" dirty="0"/>
              <a:t>에 대한 구현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800" dirty="0"/>
              <a:t>rest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웹 프레임워크</a:t>
            </a:r>
            <a:r>
              <a:rPr lang="en-US" altLang="ko-KR" sz="1400" dirty="0"/>
              <a:t>, </a:t>
            </a:r>
            <a:r>
              <a:rPr lang="ko-KR" altLang="en-US" sz="1400" dirty="0"/>
              <a:t>외부 인터페이스 구현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디렉토리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F638FF-5114-4559-BB96-7582FF24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8762"/>
            <a:ext cx="3736452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아키텍처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BD76F3B8-070F-46A4-BBDF-3A357229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40" y="1306116"/>
            <a:ext cx="64807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클린</a:t>
            </a:r>
            <a:r>
              <a:rPr lang="ko-KR" altLang="en-US" sz="2000" dirty="0"/>
              <a:t> 아키텍처는 어플리케이션을 효율적으로 분리하고 여러 계층으로 나누어 효과적인 설계를 목표로 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(</a:t>
            </a:r>
            <a:r>
              <a:rPr lang="ko-KR" altLang="en-US" dirty="0"/>
              <a:t>꼭 읽어보세요</a:t>
            </a:r>
            <a:r>
              <a:rPr lang="en-US" altLang="ko-KR" dirty="0"/>
              <a:t>.. </a:t>
            </a:r>
            <a:r>
              <a:rPr lang="ko-KR" altLang="en-US" dirty="0"/>
              <a:t>제가 설명을 못하겠네요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hlinkClick r:id="rId3"/>
              </a:rPr>
              <a:t>https://medium.com/@hatajoe/clean-architecture-in-go-4030f11ec1b1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https://medium.com/@justfaceit/clean-architecture</a:t>
            </a:r>
            <a:r>
              <a:rPr lang="ko-KR" altLang="en-US" dirty="0">
                <a:hlinkClick r:id="rId4"/>
              </a:rPr>
              <a:t>는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모바일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개발을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어떻게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도와주는가</a:t>
            </a:r>
            <a:r>
              <a:rPr lang="en-US" altLang="ko-KR" dirty="0">
                <a:hlinkClick r:id="rId4"/>
              </a:rPr>
              <a:t>-1-</a:t>
            </a:r>
            <a:r>
              <a:rPr lang="ko-KR" altLang="en-US" dirty="0">
                <a:hlinkClick r:id="rId4"/>
              </a:rPr>
              <a:t>경계선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계층을</a:t>
            </a:r>
            <a:r>
              <a:rPr lang="en-US" altLang="ko-KR" dirty="0">
                <a:hlinkClick r:id="rId4"/>
              </a:rPr>
              <a:t>-</a:t>
            </a:r>
            <a:r>
              <a:rPr lang="ko-KR" altLang="en-US" dirty="0">
                <a:hlinkClick r:id="rId4"/>
              </a:rPr>
              <a:t>정의해준다</a:t>
            </a:r>
            <a:r>
              <a:rPr lang="en-US" altLang="ko-KR" dirty="0">
                <a:hlinkClick r:id="rId4"/>
              </a:rPr>
              <a:t>-b77496744616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아키텍처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키 포인트는 어플리케이션에 경계선을 긋고 계층을 나누어 확실하게 분리하는 것이다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높은 수준 계층</a:t>
            </a:r>
            <a:r>
              <a:rPr lang="en-US" altLang="ko-KR" sz="1800" dirty="0"/>
              <a:t>(</a:t>
            </a:r>
            <a:r>
              <a:rPr lang="ko-KR" altLang="en-US" sz="1800" dirty="0"/>
              <a:t>안</a:t>
            </a:r>
            <a:r>
              <a:rPr lang="en-US" altLang="ko-KR" sz="1800" dirty="0"/>
              <a:t>)</a:t>
            </a:r>
            <a:r>
              <a:rPr lang="ko-KR" altLang="en-US" sz="1800" dirty="0"/>
              <a:t>은 낮은 수준 계층</a:t>
            </a:r>
            <a:r>
              <a:rPr lang="en-US" altLang="ko-KR" sz="1800" dirty="0"/>
              <a:t>(</a:t>
            </a:r>
            <a:r>
              <a:rPr lang="ko-KR" altLang="en-US" sz="1800" dirty="0"/>
              <a:t>바깥</a:t>
            </a:r>
            <a:r>
              <a:rPr lang="en-US" altLang="ko-KR" sz="1800" dirty="0"/>
              <a:t>)</a:t>
            </a:r>
            <a:r>
              <a:rPr lang="ko-KR" altLang="en-US" sz="1800" dirty="0"/>
              <a:t>의 영향을 받지 않는다</a:t>
            </a:r>
            <a:r>
              <a:rPr lang="en-US" altLang="ko-KR" sz="1800" dirty="0"/>
              <a:t>(=</a:t>
            </a:r>
            <a:r>
              <a:rPr lang="ko-KR" altLang="en-US" sz="1800" dirty="0"/>
              <a:t>바깥 계층을 알지 못한다</a:t>
            </a:r>
            <a:r>
              <a:rPr lang="en-US" altLang="ko-KR" sz="1800" dirty="0"/>
              <a:t>).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앞으로 설명할 내용</a:t>
            </a:r>
            <a:r>
              <a:rPr lang="en-US" altLang="ko-KR" sz="2000" dirty="0"/>
              <a:t>, </a:t>
            </a:r>
            <a:r>
              <a:rPr lang="ko-KR" altLang="en-US" sz="2000" dirty="0"/>
              <a:t>예제 코드는 </a:t>
            </a:r>
            <a:r>
              <a:rPr lang="ko-KR" altLang="en-US" sz="2000" dirty="0" err="1"/>
              <a:t>클린</a:t>
            </a:r>
            <a:r>
              <a:rPr lang="ko-KR" altLang="en-US" sz="2000" dirty="0"/>
              <a:t> 아키텍처 설계를 완벽하게 따라가지 않고 간략한 버전으로 개념만 적용하는 방식입니다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예제 코드가 </a:t>
            </a:r>
            <a:r>
              <a:rPr lang="ko-KR" altLang="en-US" sz="1600" dirty="0" err="1"/>
              <a:t>클린</a:t>
            </a:r>
            <a:r>
              <a:rPr lang="ko-KR" altLang="en-US" sz="1600" dirty="0"/>
              <a:t> 아키텍처의 전부다</a:t>
            </a:r>
            <a:r>
              <a:rPr lang="en-US" altLang="ko-KR" sz="1600" dirty="0"/>
              <a:t>! </a:t>
            </a:r>
            <a:r>
              <a:rPr lang="ko-KR" altLang="en-US" sz="1600" dirty="0"/>
              <a:t>라고 생각하면 안됩니다</a:t>
            </a:r>
            <a:r>
              <a:rPr lang="en-US" altLang="ko-KR" sz="1600" dirty="0"/>
              <a:t>.</a:t>
            </a:r>
          </a:p>
          <a:p>
            <a:pPr marL="33408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아키텍처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MVC 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model</a:t>
            </a:r>
            <a:r>
              <a:rPr lang="ko-KR" altLang="en-US" sz="2000" dirty="0"/>
              <a:t>과 거의 같습니다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다른점은</a:t>
            </a:r>
            <a:r>
              <a:rPr lang="ko-KR" altLang="en-US" sz="2000" dirty="0"/>
              <a:t> </a:t>
            </a:r>
            <a:r>
              <a:rPr lang="en-US" altLang="ko-KR" sz="2000" dirty="0"/>
              <a:t>Article </a:t>
            </a:r>
            <a:r>
              <a:rPr lang="ko-KR" altLang="en-US" sz="2000" dirty="0"/>
              <a:t>구조체 선언만 존재하고 해당 데이터 </a:t>
            </a:r>
            <a:r>
              <a:rPr lang="ko-KR" altLang="en-US" sz="2000" dirty="0" err="1"/>
              <a:t>저장를</a:t>
            </a:r>
            <a:r>
              <a:rPr lang="ko-KR" altLang="en-US" sz="2000" dirty="0"/>
              <a:t> 관리하는 코드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articleList</a:t>
            </a:r>
            <a:r>
              <a:rPr lang="en-US" altLang="ko-KR" sz="2000" dirty="0"/>
              <a:t>, </a:t>
            </a:r>
            <a:r>
              <a:rPr lang="ko-KR" altLang="en-US" sz="2000" dirty="0"/>
              <a:t>함수들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dataservice</a:t>
            </a:r>
            <a:r>
              <a:rPr lang="ko-KR" altLang="en-US" sz="2000" dirty="0"/>
              <a:t>로 이동했습니다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Entity(domain) : 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Repository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usecase</a:t>
            </a:r>
            <a:r>
              <a:rPr lang="en-US" altLang="ko-KR" sz="2000" dirty="0"/>
              <a:t> </a:t>
            </a:r>
            <a:r>
              <a:rPr lang="ko-KR" altLang="en-US" sz="2000" dirty="0"/>
              <a:t>계층에게 데이터에 접근할 수 있는 인터페이스를 제공합니다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계층은 철저하게 분리되어야 하기 때문에 인터페이스를 통하여 계층을 추상화 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Interface</a:t>
            </a:r>
            <a:r>
              <a:rPr lang="ko-KR" altLang="en-US" sz="1600" dirty="0"/>
              <a:t>를 넘기고 왔다면 다시 공부하고 오세요 </a:t>
            </a:r>
            <a:endParaRPr lang="en-US" altLang="ko-KR" sz="1600" dirty="0"/>
          </a:p>
          <a:p>
            <a:r>
              <a:rPr lang="ko-KR" altLang="en-US" sz="2000" dirty="0"/>
              <a:t>정의할 메소드는 </a:t>
            </a:r>
            <a:r>
              <a:rPr lang="en-US" altLang="ko-KR" sz="2000" dirty="0"/>
              <a:t>MVC model </a:t>
            </a:r>
            <a:r>
              <a:rPr lang="ko-KR" altLang="en-US" sz="2000" dirty="0"/>
              <a:t>에 있던 함수들과 동일합니다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해당 인터페이스를 메모리</a:t>
            </a:r>
            <a:r>
              <a:rPr lang="en-US" altLang="ko-KR" sz="1600" dirty="0"/>
              <a:t>, DB</a:t>
            </a:r>
            <a:r>
              <a:rPr lang="ko-KR" altLang="en-US" sz="1600" dirty="0"/>
              <a:t>로 각각 구현하여 계층을 나누고 분리하는 개념을 설명해보고자 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Entity(domain) : repository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271CE-CE46-47AD-A98A-E1215073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7" y="4509120"/>
            <a:ext cx="7299126" cy="20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ManageArticleUsecase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 선언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Usecase</a:t>
            </a:r>
            <a:r>
              <a:rPr lang="ko-KR" altLang="en-US" sz="1400" dirty="0"/>
              <a:t> 또한 하나의 계층이므로 인터페이스로 </a:t>
            </a:r>
            <a:r>
              <a:rPr lang="ko-KR" altLang="en-US" sz="1400" dirty="0" err="1"/>
              <a:t>추상화하여</a:t>
            </a:r>
            <a:r>
              <a:rPr lang="ko-KR" altLang="en-US" sz="1400" dirty="0"/>
              <a:t> 구현해야 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현재 구현해야 할 어플리케이션 작업은 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이므로 해당 작업을 묶어 하나의 </a:t>
            </a:r>
            <a:r>
              <a:rPr lang="en-US" altLang="ko-KR" sz="1400" dirty="0" err="1"/>
              <a:t>usecase</a:t>
            </a:r>
            <a:r>
              <a:rPr lang="ko-KR" altLang="en-US" sz="1400" dirty="0"/>
              <a:t>로 정의한다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현재 구현할 비즈니스 로직이 단순하기 때문에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와 차이점은 없다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26E7E-CDB5-4835-A367-7A49B55B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31" y="3449846"/>
            <a:ext cx="7444537" cy="18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CLab Templete 나눔바른고딕">
  <a:themeElements>
    <a:clrScheme name="사용자 지정 1">
      <a:dk1>
        <a:srgbClr val="000000"/>
      </a:dk1>
      <a:lt1>
        <a:sysClr val="window" lastClr="FFFFFF"/>
      </a:lt1>
      <a:dk2>
        <a:srgbClr val="00416B"/>
      </a:dk2>
      <a:lt2>
        <a:srgbClr val="DFEDF7"/>
      </a:lt2>
      <a:accent1>
        <a:srgbClr val="DFEDF7"/>
      </a:accent1>
      <a:accent2>
        <a:srgbClr val="9FCAE6"/>
      </a:accent2>
      <a:accent3>
        <a:srgbClr val="60A6D5"/>
      </a:accent3>
      <a:accent4>
        <a:srgbClr val="2083C4"/>
      </a:accent4>
      <a:accent5>
        <a:srgbClr val="0061A1"/>
      </a:accent5>
      <a:accent6>
        <a:srgbClr val="00416B"/>
      </a:accent6>
      <a:hlink>
        <a:srgbClr val="60A6D5"/>
      </a:hlink>
      <a:folHlink>
        <a:srgbClr val="0061A1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1299</Words>
  <Application>Microsoft Office PowerPoint</Application>
  <PresentationFormat>화면 슬라이드 쇼(4:3)</PresentationFormat>
  <Paragraphs>185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맑은 고딕</vt:lpstr>
      <vt:lpstr>Wingdings</vt:lpstr>
      <vt:lpstr>Wingdings 2</vt:lpstr>
      <vt:lpstr>NCLab Templete 나눔바른고딕</vt:lpstr>
      <vt:lpstr>웹서버 실습 4 클린 아키텍처 적용</vt:lpstr>
      <vt:lpstr>목표</vt:lpstr>
      <vt:lpstr>디렉토리 구조</vt:lpstr>
      <vt:lpstr>클린 아키텍처</vt:lpstr>
      <vt:lpstr>클린 아키텍처</vt:lpstr>
      <vt:lpstr>클린 아키텍처</vt:lpstr>
      <vt:lpstr>Entity(domain) : model</vt:lpstr>
      <vt:lpstr>Entity(domain) : repository</vt:lpstr>
      <vt:lpstr>Usecase </vt:lpstr>
      <vt:lpstr>Usecase </vt:lpstr>
      <vt:lpstr>Usecase </vt:lpstr>
      <vt:lpstr>Dataservice : In Memory </vt:lpstr>
      <vt:lpstr>Dataservice : In Memory </vt:lpstr>
      <vt:lpstr>Main.go</vt:lpstr>
      <vt:lpstr>실행</vt:lpstr>
      <vt:lpstr>Dataservice : Database</vt:lpstr>
      <vt:lpstr>Dataservice : Database</vt:lpstr>
      <vt:lpstr>Dataservice : Database</vt:lpstr>
      <vt:lpstr>Main.go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실습 4 클린 아키텍처 적용</dc:title>
  <dc:creator>금 기현</dc:creator>
  <cp:lastModifiedBy>금 기현</cp:lastModifiedBy>
  <cp:revision>40</cp:revision>
  <dcterms:created xsi:type="dcterms:W3CDTF">2020-10-03T12:59:00Z</dcterms:created>
  <dcterms:modified xsi:type="dcterms:W3CDTF">2020-10-05T02:48:24Z</dcterms:modified>
</cp:coreProperties>
</file>