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0"/>
  </p:notesMasterIdLst>
  <p:sldIdLst>
    <p:sldId id="256" r:id="rId2"/>
    <p:sldId id="320" r:id="rId3"/>
    <p:sldId id="348" r:id="rId4"/>
    <p:sldId id="374" r:id="rId5"/>
    <p:sldId id="381" r:id="rId6"/>
    <p:sldId id="375" r:id="rId7"/>
    <p:sldId id="376" r:id="rId8"/>
    <p:sldId id="364" r:id="rId9"/>
    <p:sldId id="387" r:id="rId10"/>
    <p:sldId id="388" r:id="rId11"/>
    <p:sldId id="380" r:id="rId12"/>
    <p:sldId id="389" r:id="rId13"/>
    <p:sldId id="390" r:id="rId14"/>
    <p:sldId id="391" r:id="rId15"/>
    <p:sldId id="382" r:id="rId16"/>
    <p:sldId id="392" r:id="rId17"/>
    <p:sldId id="371" r:id="rId18"/>
    <p:sldId id="312" r:id="rId19"/>
  </p:sldIdLst>
  <p:sldSz cx="9144000" cy="6858000" type="screen4x3"/>
  <p:notesSz cx="6858000" cy="9144000"/>
  <p:defaultTextStyle>
    <a:defPPr>
      <a:defRPr lang="ko-KR" alt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금 기현" initials="금기" lastIdx="1" clrIdx="0">
    <p:extLst>
      <p:ext uri="{19B8F6BF-5375-455C-9EA6-DF929625EA0E}">
        <p15:presenceInfo xmlns:p15="http://schemas.microsoft.com/office/powerpoint/2012/main" userId="adb78bf56bc163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6D5"/>
    <a:srgbClr val="9FCAE6"/>
    <a:srgbClr val="2083C4"/>
    <a:srgbClr val="F0F52B"/>
    <a:srgbClr val="FFC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417" autoAdjust="0"/>
  </p:normalViewPr>
  <p:slideViewPr>
    <p:cSldViewPr>
      <p:cViewPr>
        <p:scale>
          <a:sx n="95" d="100"/>
          <a:sy n="95" d="100"/>
        </p:scale>
        <p:origin x="279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4996BF67-E7C5-4118-8851-74AE5A65CCEC}" type="datetimeFigureOut">
              <a:rPr lang="en-US" altLang="ko-KR" smtClean="0"/>
              <a:t>10/6/2020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DFD48085-B27E-429E-9C1D-0A575CBD5298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029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6986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0266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14905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08322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212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0964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9499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712739" cy="279275"/>
          </a:xfrm>
          <a:prstGeom prst="rect">
            <a:avLst/>
          </a:prstGeom>
        </p:spPr>
        <p:txBody>
          <a:bodyPr/>
          <a:lstStyle/>
          <a:p>
            <a:fld id="{89671A09-E3ED-4108-A883-B02D341744B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>
          <a:xfrm>
            <a:off x="3884613" y="231200"/>
            <a:ext cx="2712739" cy="226000"/>
          </a:xfrm>
          <a:prstGeom prst="rect">
            <a:avLst/>
          </a:prstGeom>
        </p:spPr>
        <p:txBody>
          <a:bodyPr/>
          <a:lstStyle/>
          <a:p>
            <a:fld id="{F3457428-FEF4-4A35-A8CB-2EAF8C5E67FD}" type="datetime5">
              <a:rPr lang="ko-KR" altLang="en-US" smtClean="0"/>
              <a:t>2020/10/6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>
          <a:xfrm>
            <a:off x="260648" y="8685213"/>
            <a:ext cx="2711152" cy="2792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help@q.ssu.ac.kr  |  http://nclab.ssu.ac.kr</a:t>
            </a:r>
            <a:endParaRPr lang="ko-KR" altLang="en-US"/>
          </a:p>
        </p:txBody>
      </p:sp>
      <p:sp>
        <p:nvSpPr>
          <p:cNvPr id="7" name="머리글 개체 틀 6"/>
          <p:cNvSpPr>
            <a:spLocks noGrp="1"/>
          </p:cNvSpPr>
          <p:nvPr>
            <p:ph type="hdr" sz="quarter" idx="13"/>
          </p:nvPr>
        </p:nvSpPr>
        <p:spPr>
          <a:xfrm>
            <a:off x="764704" y="234256"/>
            <a:ext cx="2207096" cy="226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숭실대학교 네트워크컴퓨팅 연구실</a:t>
            </a:r>
          </a:p>
        </p:txBody>
      </p:sp>
    </p:spTree>
    <p:extLst>
      <p:ext uri="{BB962C8B-B14F-4D97-AF65-F5344CB8AC3E}">
        <p14:creationId xmlns:p14="http://schemas.microsoft.com/office/powerpoint/2010/main" val="265534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0477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7276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0357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988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5153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1780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3342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6372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44184"/>
            <a:ext cx="1628816" cy="713232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6044184"/>
            <a:ext cx="7452320" cy="713232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91680" y="2924944"/>
            <a:ext cx="7147520" cy="1828800"/>
          </a:xfrm>
        </p:spPr>
        <p:txBody>
          <a:bodyPr numCol="1" anchor="b"/>
          <a:lstStyle>
            <a:lvl1pPr>
              <a:defRPr b="1" cap="all" baseline="0"/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87488" y="6050037"/>
            <a:ext cx="7456512" cy="685800"/>
          </a:xfrm>
        </p:spPr>
        <p:txBody>
          <a:bodyPr numCol="1" anchor="ctr">
            <a:normAutofit/>
          </a:bodyPr>
          <a:lstStyle>
            <a:lvl1pPr marL="0" indent="0" algn="r"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dirty="0"/>
              <a:t>마스터 부제목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23707" y="236540"/>
            <a:ext cx="8668775" cy="365125"/>
          </a:xfrm>
        </p:spPr>
        <p:txBody>
          <a:bodyPr numCol="1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pic>
        <p:nvPicPr>
          <p:cNvPr id="12" name="그림 11" descr="new_nem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82" y="4653136"/>
            <a:ext cx="1292251" cy="1285884"/>
          </a:xfrm>
          <a:prstGeom prst="rect">
            <a:avLst/>
          </a:prstGeom>
        </p:spPr>
      </p:pic>
      <p:pic>
        <p:nvPicPr>
          <p:cNvPr id="15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new_nem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8282" y="4653136"/>
            <a:ext cx="1292251" cy="1285884"/>
          </a:xfrm>
          <a:prstGeom prst="rect">
            <a:avLst/>
          </a:prstGeom>
        </p:spPr>
      </p:pic>
      <p:pic>
        <p:nvPicPr>
          <p:cNvPr id="14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572000" y="4797152"/>
            <a:ext cx="4267200" cy="1173880"/>
          </a:xfrm>
        </p:spPr>
        <p:txBody>
          <a:bodyPr vert="horz" numCol="1" anchor="t">
            <a:normAutofit/>
          </a:bodyPr>
          <a:lstStyle>
            <a:lvl1pPr marL="0" indent="0" algn="r">
              <a:buFont typeface="+mj-lt"/>
              <a:buNone/>
              <a:defRPr lang="en-US" altLang="ko-KR" sz="2400" cap="none" baseline="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143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8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" descr="d:\Desktop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esktop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2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 numCol="1"/>
          <a:lstStyle>
            <a:lvl1pPr>
              <a:defRPr b="1"/>
            </a:lvl1pPr>
          </a:lstStyle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 dirty="0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help@q.ssu.ac.kr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solidFill>
            <a:schemeClr val="accent4"/>
          </a:solidFill>
        </p:spPr>
        <p:txBody>
          <a:bodyPr numCol="1">
            <a:normAutofit/>
          </a:bodyPr>
          <a:lstStyle>
            <a:lvl1pPr algn="l">
              <a:buNone/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3350096"/>
          </a:xfrm>
        </p:spPr>
        <p:txBody>
          <a:bodyPr numCol="1" anchor="t">
            <a:normAutofit/>
          </a:bodyPr>
          <a:lstStyle>
            <a:lvl1pPr marL="457200" indent="-457200">
              <a:buFont typeface="Wingdings" panose="05000000000000000000" pitchFamily="2" charset="2"/>
              <a:buChar char=""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68762"/>
            <a:ext cx="3962400" cy="4892807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981285"/>
            <a:ext cx="3962400" cy="4176464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88024" y="1981285"/>
            <a:ext cx="3960440" cy="4176464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268760"/>
            <a:ext cx="3962400" cy="640080"/>
          </a:xfrm>
          <a:solidFill>
            <a:schemeClr val="accent1"/>
          </a:solidFill>
        </p:spPr>
        <p:txBody>
          <a:bodyPr numCol="1" rtlCol="0" anchor="ctr"/>
          <a:lstStyle>
            <a:lvl1pPr marL="0" indent="0">
              <a:buFontTx/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88024" y="1268760"/>
            <a:ext cx="3960440" cy="640080"/>
          </a:xfrm>
          <a:solidFill>
            <a:schemeClr val="accent5"/>
          </a:solidFill>
        </p:spPr>
        <p:txBody>
          <a:bodyPr numCol="1" rtlCol="0" anchor="ctr"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19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277102"/>
            <a:ext cx="1600200" cy="481889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 numCol="1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268761"/>
            <a:ext cx="6400800" cy="4903440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4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7664" y="5486400"/>
            <a:ext cx="7367736" cy="685800"/>
          </a:xfrm>
        </p:spPr>
        <p:txBody>
          <a:bodyPr numCol="1"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0" y="4572000"/>
            <a:ext cx="912876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4654296"/>
            <a:ext cx="144780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4668012"/>
            <a:ext cx="7367736" cy="685800"/>
          </a:xfrm>
        </p:spPr>
        <p:txBody>
          <a:bodyPr numCol="1" anchor="ctr">
            <a:normAutofit/>
          </a:bodyPr>
          <a:lstStyle>
            <a:lvl1pPr algn="l"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47664" y="0"/>
            <a:ext cx="759633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numCol="1"/>
          <a:lstStyle>
            <a:lvl1pPr marL="0" indent="0">
              <a:buNone/>
              <a:defRPr sz="3200"/>
            </a:lvl1pPr>
          </a:lstStyle>
          <a:p>
            <a:r>
              <a:rPr kumimoji="0" lang="ko-KR"/>
              <a:t>그림을 추가하려면 아이콘을 클릭하십시오</a:t>
            </a:r>
            <a:endParaRPr kumimoji="0" lang="en-US" dirty="0"/>
          </a:p>
        </p:txBody>
      </p:sp>
      <p:pic>
        <p:nvPicPr>
          <p:cNvPr id="13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1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68760"/>
            <a:ext cx="8153400" cy="4857720"/>
          </a:xfrm>
          <a:prstGeom prst="rect">
            <a:avLst/>
          </a:prstGeom>
        </p:spPr>
        <p:txBody>
          <a:bodyPr vert="horz" numCol="1">
            <a:normAutofit/>
          </a:bodyPr>
          <a:lstStyle/>
          <a:p>
            <a:pPr lvl="0" eaLnBrk="1" latinLnBrk="0" hangingPunct="1"/>
            <a:r>
              <a:rPr kumimoji="0" lang="ko-KR" dirty="0"/>
              <a:t>마스터 텍스트 스타일을 편집합니다</a:t>
            </a:r>
          </a:p>
          <a:p>
            <a:pPr lvl="1" eaLnBrk="1" latinLnBrk="0" hangingPunct="1"/>
            <a:r>
              <a:rPr kumimoji="0" lang="ko-KR" dirty="0"/>
              <a:t>둘째 수준</a:t>
            </a:r>
          </a:p>
          <a:p>
            <a:pPr lvl="2" eaLnBrk="1" latinLnBrk="0" hangingPunct="1"/>
            <a:r>
              <a:rPr kumimoji="0" lang="ko-KR" dirty="0"/>
              <a:t>셋째 수준</a:t>
            </a:r>
          </a:p>
          <a:p>
            <a:pPr lvl="3" eaLnBrk="1" latinLnBrk="0" hangingPunct="1"/>
            <a:r>
              <a:rPr kumimoji="0" lang="ko-KR" dirty="0"/>
              <a:t>넷째 수준</a:t>
            </a:r>
          </a:p>
          <a:p>
            <a:pPr lvl="4" eaLnBrk="1" latinLnBrk="0" hangingPunct="1"/>
            <a:r>
              <a:rPr kumimoji="0" lang="ko-KR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</p:spPr>
        <p:txBody>
          <a:bodyPr vert="horz" numCol="1" anchor="ctr" anchorCtr="0"/>
          <a:lstStyle>
            <a:lvl1pPr algn="ct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</p:spPr>
        <p:txBody>
          <a:bodyPr vert="horz" numCol="1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algn="ctr"/>
            <a:r>
              <a:rPr lang="ko-KR" dirty="0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help@q.ssu.ac.kr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0872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54440"/>
            <a:ext cx="5334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49" y="954440"/>
            <a:ext cx="8553451" cy="228600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</p:spPr>
        <p:txBody>
          <a:bodyPr vert="horz" numCol="1" anchor="ctr" anchorCtr="0">
            <a:noAutofit/>
          </a:bodyPr>
          <a:lstStyle>
            <a:lvl1pPr algn="ctr" eaLnBrk="1" latinLnBrk="0" hangingPunct="1">
              <a:defRPr kumimoji="0" lang="ko-KR" sz="11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  <p:pic>
        <p:nvPicPr>
          <p:cNvPr id="10" name="Picture 2" descr="d:\Desktop\NCLAB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Desktop\NCLAB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4000" b="1" kern="1200"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lnSpc>
          <a:spcPct val="120000"/>
        </a:lnSpc>
        <a:spcBef>
          <a:spcPts val="700"/>
        </a:spcBef>
        <a:buClr>
          <a:schemeClr val="accent4"/>
        </a:buClr>
        <a:buSzPct val="60000"/>
        <a:buFont typeface="Wingdings"/>
        <a:buChar char=""/>
        <a:defRPr kumimoji="0" sz="2400" b="1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306000" algn="l" rtl="0" eaLnBrk="1" latinLnBrk="1" hangingPunct="1">
        <a:lnSpc>
          <a:spcPct val="120000"/>
        </a:lnSpc>
        <a:spcBef>
          <a:spcPts val="550"/>
        </a:spcBef>
        <a:buClr>
          <a:schemeClr val="accent4"/>
        </a:buClr>
        <a:buSzPct val="70000"/>
        <a:buFont typeface="Wingdings 2"/>
        <a:buChar char=""/>
        <a:defRPr kumimoji="0"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288000" algn="l" rtl="0" eaLnBrk="1" latinLnBrk="1" hangingPunct="1">
        <a:lnSpc>
          <a:spcPct val="120000"/>
        </a:lnSpc>
        <a:spcBef>
          <a:spcPts val="500"/>
        </a:spcBef>
        <a:buClr>
          <a:schemeClr val="accent4"/>
        </a:buClr>
        <a:buSzPct val="75000"/>
        <a:buFont typeface="Wingdings"/>
        <a:buChar char=""/>
        <a:defRPr kumimoji="0"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234800" indent="-270000" algn="l" rtl="0" eaLnBrk="1" latinLnBrk="1" hangingPunct="1">
        <a:lnSpc>
          <a:spcPct val="120000"/>
        </a:lnSpc>
        <a:spcBef>
          <a:spcPts val="4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kumimoji="0"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04800" indent="-252000" algn="l" rtl="0" eaLnBrk="1" latinLnBrk="1" hangingPunct="1">
        <a:lnSpc>
          <a:spcPct val="120000"/>
        </a:lnSpc>
        <a:spcBef>
          <a:spcPts val="350"/>
        </a:spcBef>
        <a:buClr>
          <a:schemeClr val="accent4"/>
        </a:buClr>
        <a:buSzPct val="75000"/>
        <a:buFont typeface="Wingdings" panose="05000000000000000000" pitchFamily="2" charset="2"/>
        <a:buChar char="ü"/>
        <a:defRPr kumimoji="0"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3284984"/>
            <a:ext cx="6264696" cy="892696"/>
          </a:xfrm>
        </p:spPr>
        <p:txBody>
          <a:bodyPr numCol="1">
            <a:normAutofit fontScale="90000"/>
          </a:bodyPr>
          <a:lstStyle/>
          <a:p>
            <a:pPr algn="r"/>
            <a:r>
              <a:rPr lang="ko-KR" altLang="en-US" dirty="0">
                <a:latin typeface="+mn-ea"/>
                <a:ea typeface="+mn-ea"/>
                <a:cs typeface="Segoe UI Black" panose="020B0A02040204020203" pitchFamily="34" charset="0"/>
              </a:rPr>
              <a:t>웹서버 실습 </a:t>
            </a:r>
            <a:r>
              <a:rPr lang="en-US" altLang="ko-KR" dirty="0">
                <a:latin typeface="+mn-ea"/>
                <a:ea typeface="+mn-ea"/>
                <a:cs typeface="Segoe UI Black" panose="020B0A02040204020203" pitchFamily="34" charset="0"/>
              </a:rPr>
              <a:t>5</a:t>
            </a:r>
            <a:br>
              <a:rPr lang="en-US" altLang="ko-KR" dirty="0">
                <a:latin typeface="+mn-ea"/>
                <a:ea typeface="+mn-ea"/>
                <a:cs typeface="Segoe UI Black" panose="020B0A02040204020203" pitchFamily="34" charset="0"/>
              </a:rPr>
            </a:br>
            <a:r>
              <a:rPr lang="ko-KR" altLang="en-US" sz="3300" dirty="0">
                <a:latin typeface="+mn-ea"/>
                <a:ea typeface="+mn-ea"/>
                <a:cs typeface="Segoe UI Black" panose="020B0A02040204020203" pitchFamily="34" charset="0"/>
              </a:rPr>
              <a:t>세션 예제</a:t>
            </a:r>
            <a:endParaRPr lang="ko-KR" sz="3300" dirty="0"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499992" y="4437112"/>
            <a:ext cx="4267200" cy="1173880"/>
          </a:xfrm>
        </p:spPr>
        <p:txBody>
          <a:bodyPr numCol="1"/>
          <a:lstStyle/>
          <a:p>
            <a:r>
              <a:rPr lang="en-US" altLang="ko-KR" dirty="0" err="1"/>
              <a:t>NClab</a:t>
            </a:r>
            <a:r>
              <a:rPr lang="en-US" altLang="ko-KR" dirty="0"/>
              <a:t> 20</a:t>
            </a:r>
            <a:r>
              <a:rPr lang="en-US" altLang="ko-KR" baseline="30000" dirty="0"/>
              <a:t>th</a:t>
            </a:r>
            <a:r>
              <a:rPr lang="en-US" altLang="ko-KR" dirty="0"/>
              <a:t> – </a:t>
            </a:r>
            <a:r>
              <a:rPr lang="ko-KR" altLang="en-US" dirty="0"/>
              <a:t>금기현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5003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68763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User </a:t>
            </a:r>
            <a:r>
              <a:rPr lang="ko-KR" altLang="en-US" sz="1800" dirty="0"/>
              <a:t>를 위한 </a:t>
            </a:r>
            <a:r>
              <a:rPr lang="en-US" altLang="ko-KR" sz="1800" dirty="0"/>
              <a:t>repository </a:t>
            </a:r>
            <a:r>
              <a:rPr lang="ko-KR" altLang="en-US" sz="1800" dirty="0"/>
              <a:t>인터페이스 구현 추가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특별한 내용은 없기 때문에 설명은 생략함</a:t>
            </a: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dataservice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8A2947-1814-4B82-9C2C-22C9F900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50" y="2408131"/>
            <a:ext cx="5923100" cy="31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0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68763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사용자 요청에 대해서 로그인 상태를 검사하여 해당 요청을 처리하는 </a:t>
            </a:r>
            <a:r>
              <a:rPr lang="en-US" altLang="ko-KR" sz="1800" dirty="0"/>
              <a:t>context(c *</a:t>
            </a:r>
            <a:r>
              <a:rPr lang="en-US" altLang="ko-KR" sz="1800" dirty="0" err="1"/>
              <a:t>gin.Context</a:t>
            </a:r>
            <a:r>
              <a:rPr lang="en-US" altLang="ko-KR" sz="1800" dirty="0"/>
              <a:t>)</a:t>
            </a:r>
            <a:r>
              <a:rPr lang="ko-KR" altLang="en-US" sz="1800" dirty="0"/>
              <a:t>에 저장</a:t>
            </a:r>
            <a:endParaRPr lang="en-US" altLang="ko-KR" sz="10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c.Cookie</a:t>
            </a:r>
            <a:r>
              <a:rPr lang="en-US" altLang="ko-KR" sz="1400" dirty="0"/>
              <a:t>(“token”) : “token”</a:t>
            </a:r>
            <a:r>
              <a:rPr lang="ko-KR" altLang="en-US" sz="1400" dirty="0"/>
              <a:t>을 </a:t>
            </a:r>
            <a:r>
              <a:rPr lang="en-US" altLang="ko-KR" sz="1400" dirty="0"/>
              <a:t>key</a:t>
            </a:r>
            <a:r>
              <a:rPr lang="ko-KR" altLang="en-US" sz="1400" dirty="0"/>
              <a:t>로 한 쿠키 검색</a:t>
            </a:r>
            <a:r>
              <a:rPr lang="en-US" altLang="ko-KR" sz="1400" dirty="0"/>
              <a:t>. </a:t>
            </a:r>
            <a:r>
              <a:rPr lang="ko-KR" altLang="en-US" sz="1400" dirty="0"/>
              <a:t>만약 쿠키가 있다면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session.Get</a:t>
            </a:r>
            <a:r>
              <a:rPr lang="en-US" altLang="ko-KR" sz="1400" dirty="0"/>
              <a:t>(token) : </a:t>
            </a:r>
            <a:r>
              <a:rPr lang="ko-KR" altLang="en-US" sz="1400" dirty="0"/>
              <a:t>세션에서 </a:t>
            </a:r>
            <a:r>
              <a:rPr lang="en-US" altLang="ko-KR" sz="1400" dirty="0"/>
              <a:t>token</a:t>
            </a:r>
            <a:r>
              <a:rPr lang="ko-KR" altLang="en-US" sz="1400" dirty="0"/>
              <a:t>에 대한 정보 검색</a:t>
            </a:r>
            <a:r>
              <a:rPr lang="en-US" altLang="ko-KR" sz="1400" dirty="0"/>
              <a:t>. </a:t>
            </a:r>
            <a:r>
              <a:rPr lang="ko-KR" altLang="en-US" sz="1400" dirty="0"/>
              <a:t>세션은 </a:t>
            </a:r>
            <a:r>
              <a:rPr lang="en-US" altLang="ko-KR" sz="1400" dirty="0"/>
              <a:t>(token, 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key, value </a:t>
            </a:r>
            <a:r>
              <a:rPr lang="ko-KR" altLang="en-US" sz="1400" dirty="0"/>
              <a:t>형태로 저장하는 식으로 설정함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c.Next</a:t>
            </a:r>
            <a:r>
              <a:rPr lang="en-US" altLang="ko-KR" sz="1400" dirty="0"/>
              <a:t>( ) : </a:t>
            </a:r>
            <a:r>
              <a:rPr lang="ko-KR" altLang="en-US" sz="1400" dirty="0"/>
              <a:t>다음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호출</a:t>
            </a:r>
            <a:r>
              <a:rPr lang="en-US" altLang="ko-KR" sz="1400" dirty="0"/>
              <a:t>. </a:t>
            </a:r>
            <a:r>
              <a:rPr lang="ko-KR" altLang="en-US" sz="1400" dirty="0"/>
              <a:t>미들웨어의 구조임</a:t>
            </a:r>
            <a:r>
              <a:rPr lang="en-US" altLang="ko-KR" sz="1400" dirty="0"/>
              <a:t>. </a:t>
            </a:r>
            <a:r>
              <a:rPr lang="ko-KR" altLang="en-US" sz="1400" dirty="0"/>
              <a:t>처리할 일을 수행하고 다음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호출</a:t>
            </a:r>
            <a:r>
              <a:rPr lang="en-US" altLang="ko-KR" sz="1400" dirty="0"/>
              <a:t>.</a:t>
            </a:r>
          </a:p>
          <a:p>
            <a:pPr marL="33408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Middleware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266FE8-E6A8-40A7-9382-9FCF3066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3251467"/>
            <a:ext cx="5256584" cy="34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04048" y="1268762"/>
            <a:ext cx="3816424" cy="47525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err="1"/>
              <a:t>EnsureLoggedIn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로그인 상태에서만 처리해야 하는 요청에 대해서 필터링을 수행하는 미들웨어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이전 </a:t>
            </a:r>
            <a:r>
              <a:rPr lang="en-US" altLang="ko-KR" sz="1400" dirty="0" err="1"/>
              <a:t>SetUserStatus</a:t>
            </a:r>
            <a:r>
              <a:rPr lang="en-US" altLang="ko-KR" sz="1400" dirty="0"/>
              <a:t> </a:t>
            </a:r>
            <a:r>
              <a:rPr lang="ko-KR" altLang="en-US" sz="1400" dirty="0"/>
              <a:t>미들웨어를 통해 </a:t>
            </a:r>
            <a:r>
              <a:rPr lang="en-US" altLang="ko-KR" sz="1400" dirty="0"/>
              <a:t>Set</a:t>
            </a:r>
            <a:r>
              <a:rPr lang="ko-KR" altLang="en-US" sz="1400" dirty="0"/>
              <a:t>된 값을 이용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Context</a:t>
            </a:r>
            <a:r>
              <a:rPr lang="ko-KR" altLang="en-US" sz="1400" dirty="0"/>
              <a:t>에 </a:t>
            </a:r>
            <a:r>
              <a:rPr lang="en-US" altLang="ko-KR" sz="1400" dirty="0"/>
              <a:t>Set</a:t>
            </a:r>
            <a:r>
              <a:rPr lang="ko-KR" altLang="en-US" sz="1400" dirty="0"/>
              <a:t>된 값은 </a:t>
            </a:r>
            <a:r>
              <a:rPr lang="en-US" altLang="ko-KR" sz="1400" dirty="0"/>
              <a:t>interface{} </a:t>
            </a:r>
            <a:r>
              <a:rPr lang="ko-KR" altLang="en-US" sz="1400" dirty="0"/>
              <a:t>타입으로 저장되기 때문에 </a:t>
            </a:r>
            <a:r>
              <a:rPr lang="en-US" altLang="ko-KR" sz="1400" dirty="0"/>
              <a:t>type assertion(</a:t>
            </a:r>
            <a:r>
              <a:rPr lang="ko-KR" altLang="en-US" sz="1400" dirty="0" err="1"/>
              <a:t>형변환</a:t>
            </a:r>
            <a:r>
              <a:rPr lang="en-US" altLang="ko-KR" sz="1400" dirty="0"/>
              <a:t>)</a:t>
            </a:r>
            <a:r>
              <a:rPr lang="ko-KR" altLang="en-US" sz="1400" dirty="0"/>
              <a:t>이 필요함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200" dirty="0" err="1"/>
              <a:t>loggedInInterface</a:t>
            </a:r>
            <a:r>
              <a:rPr lang="en-US" altLang="ko-KR" sz="1200" dirty="0"/>
              <a:t>.(bool)</a:t>
            </a:r>
          </a:p>
          <a:p>
            <a:pPr>
              <a:lnSpc>
                <a:spcPct val="110000"/>
              </a:lnSpc>
            </a:pPr>
            <a:r>
              <a:rPr lang="en-US" altLang="ko-KR" sz="1800" dirty="0" err="1"/>
              <a:t>EnsureNotLoggedIn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로그아웃 상태에서만 처리해야하는 요청에 대해서 필터링을 수행하는 미들웨어 </a:t>
            </a:r>
            <a:endParaRPr lang="en-US" altLang="ko-KR" sz="1400" dirty="0"/>
          </a:p>
          <a:p>
            <a:pPr marL="33408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Middleware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F7137A-75B6-495A-94EE-17EA9A68F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82883"/>
            <a:ext cx="4101089" cy="43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5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F096C50-8266-4C5D-8DF2-8F29E8E3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95072"/>
            <a:ext cx="4793989" cy="4498224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04048" y="1268762"/>
            <a:ext cx="3816424" cy="47525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Login </a:t>
            </a:r>
            <a:r>
              <a:rPr lang="ko-KR" altLang="en-US" sz="1800" dirty="0" err="1"/>
              <a:t>핸들러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matchUser</a:t>
            </a:r>
            <a:r>
              <a:rPr lang="en-US" altLang="ko-KR" sz="1400" dirty="0"/>
              <a:t> </a:t>
            </a:r>
            <a:r>
              <a:rPr lang="ko-KR" altLang="en-US" sz="1400" dirty="0"/>
              <a:t>를 통해 유효성 확인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generateSessionToken</a:t>
            </a:r>
            <a:r>
              <a:rPr lang="ko-KR" altLang="en-US" sz="1400" dirty="0"/>
              <a:t>을 통해 토큰 생성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세션에 </a:t>
            </a:r>
            <a:r>
              <a:rPr lang="en-US" altLang="ko-KR" sz="1400" dirty="0"/>
              <a:t>token</a:t>
            </a:r>
            <a:r>
              <a:rPr lang="ko-KR" altLang="en-US" sz="1400" dirty="0"/>
              <a:t>과 함께 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 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쿠키에 </a:t>
            </a:r>
            <a:r>
              <a:rPr lang="en-US" altLang="ko-KR" sz="1400" dirty="0"/>
              <a:t>token</a:t>
            </a:r>
            <a:r>
              <a:rPr lang="ko-KR" altLang="en-US" sz="1400" dirty="0"/>
              <a:t>값 저장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요청 반환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현재 실습중인 코드는 보안을 고려하지 않은 아주 위험한 코드임</a:t>
            </a:r>
            <a:r>
              <a:rPr lang="en-US" altLang="ko-KR" sz="14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200" dirty="0"/>
              <a:t>세션</a:t>
            </a:r>
            <a:r>
              <a:rPr lang="en-US" altLang="ko-KR" sz="1200" dirty="0"/>
              <a:t>, </a:t>
            </a:r>
            <a:r>
              <a:rPr lang="ko-KR" altLang="en-US" sz="1200" dirty="0"/>
              <a:t>쿠키 사용을 위한 예제</a:t>
            </a:r>
            <a:endParaRPr lang="en-US" altLang="ko-KR" sz="1200" dirty="0"/>
          </a:p>
          <a:p>
            <a:pPr lvl="2">
              <a:lnSpc>
                <a:spcPct val="110000"/>
              </a:lnSpc>
            </a:pPr>
            <a:r>
              <a:rPr lang="ko-KR" altLang="en-US" sz="1200" dirty="0"/>
              <a:t>예시를 위한 예시이기 때문에 실제로 사용하면 큰일남</a:t>
            </a:r>
            <a:r>
              <a:rPr lang="en-US" altLang="ko-KR" sz="1200" dirty="0"/>
              <a:t>.</a:t>
            </a:r>
          </a:p>
          <a:p>
            <a:pPr marL="33408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Handler (controller)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04048" y="1268762"/>
            <a:ext cx="3816424" cy="47525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Logout </a:t>
            </a:r>
            <a:r>
              <a:rPr lang="ko-KR" altLang="en-US" sz="1800" dirty="0" err="1"/>
              <a:t>핸들러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세션에서 </a:t>
            </a:r>
            <a:r>
              <a:rPr lang="en-US" altLang="ko-KR" sz="1400" dirty="0"/>
              <a:t>token </a:t>
            </a:r>
            <a:r>
              <a:rPr lang="ko-KR" altLang="en-US" sz="1400" dirty="0"/>
              <a:t>제거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쿠키에서 </a:t>
            </a:r>
            <a:r>
              <a:rPr lang="en-US" altLang="ko-KR" sz="1400" dirty="0"/>
              <a:t>token </a:t>
            </a:r>
            <a:r>
              <a:rPr lang="ko-KR" altLang="en-US" sz="1400" dirty="0"/>
              <a:t>제거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Handler (controller)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9E7F9-DE69-44A0-8D16-A97C0121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6872"/>
            <a:ext cx="491159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2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27584" y="1268763"/>
            <a:ext cx="8064896" cy="2736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모든 요청에 대해서 </a:t>
            </a:r>
            <a:r>
              <a:rPr lang="en-US" altLang="ko-KR" sz="1800" dirty="0" err="1"/>
              <a:t>sessions.Sessions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middleware.SetUserStatus</a:t>
            </a:r>
            <a:r>
              <a:rPr lang="en-US" altLang="ko-KR" sz="1800" dirty="0"/>
              <a:t> </a:t>
            </a:r>
            <a:r>
              <a:rPr lang="ko-KR" altLang="en-US" sz="1800" dirty="0"/>
              <a:t>미들웨어 등록</a:t>
            </a:r>
            <a:endParaRPr lang="en-US" altLang="ko-KR" sz="10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모든 요청에 대해서 세션에 접근할 수 있도록 요청 처리 </a:t>
            </a:r>
            <a:r>
              <a:rPr lang="en-US" altLang="ko-KR" sz="1400" dirty="0" err="1"/>
              <a:t>contex</a:t>
            </a:r>
            <a:r>
              <a:rPr lang="ko-KR" altLang="en-US" sz="1400" dirty="0"/>
              <a:t>에 세팅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모든 요청에 대해서 로그인 상태를 확인하기 위해 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is_logged_in</a:t>
            </a:r>
            <a:r>
              <a:rPr lang="en-US" altLang="ko-KR" sz="1400" dirty="0"/>
              <a:t> </a:t>
            </a:r>
            <a:r>
              <a:rPr lang="ko-KR" altLang="en-US" sz="1400" dirty="0"/>
              <a:t>등을 세팅</a:t>
            </a: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Main.go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580287-60B8-4439-8310-5E62C9AC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45659"/>
            <a:ext cx="7737462" cy="12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27584" y="1268763"/>
            <a:ext cx="8064896" cy="2736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User</a:t>
            </a:r>
            <a:r>
              <a:rPr lang="ko-KR" altLang="en-US" sz="1800" dirty="0"/>
              <a:t> 기능에 대한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추가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Gin </a:t>
            </a:r>
            <a:r>
              <a:rPr lang="ko-KR" altLang="en-US" sz="1400" dirty="0"/>
              <a:t>웹 프레임워크는 해당 </a:t>
            </a:r>
            <a:r>
              <a:rPr lang="ko-KR" altLang="en-US" sz="1400" dirty="0" err="1"/>
              <a:t>엔드포인트에</a:t>
            </a:r>
            <a:r>
              <a:rPr lang="ko-KR" altLang="en-US" sz="1400" dirty="0"/>
              <a:t> 대한 요청 처리 </a:t>
            </a:r>
            <a:r>
              <a:rPr lang="ko-KR" altLang="en-US" sz="1400" dirty="0" err="1"/>
              <a:t>핸들러는</a:t>
            </a:r>
            <a:r>
              <a:rPr lang="ko-KR" altLang="en-US" sz="1400" dirty="0"/>
              <a:t> 리스트 형식으로 여러 </a:t>
            </a:r>
            <a:r>
              <a:rPr lang="ko-KR" altLang="en-US" sz="1400" dirty="0" err="1"/>
              <a:t>핸들러를</a:t>
            </a:r>
            <a:r>
              <a:rPr lang="ko-KR" altLang="en-US" sz="1400" dirty="0"/>
              <a:t> 등록할 수 있음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ko-KR" altLang="en-US" sz="1200" dirty="0"/>
              <a:t>따라서 미들웨어도 </a:t>
            </a:r>
            <a:r>
              <a:rPr lang="ko-KR" altLang="en-US" sz="1200" dirty="0" err="1"/>
              <a:t>핸들러</a:t>
            </a:r>
            <a:r>
              <a:rPr lang="ko-KR" altLang="en-US" sz="1200" dirty="0"/>
              <a:t> 형식으로 작성</a:t>
            </a:r>
            <a:r>
              <a:rPr lang="en-US" altLang="ko-KR" sz="1200" dirty="0"/>
              <a:t>. </a:t>
            </a:r>
            <a:r>
              <a:rPr lang="ko-KR" altLang="en-US" sz="1200" dirty="0"/>
              <a:t>일반 </a:t>
            </a:r>
            <a:r>
              <a:rPr lang="ko-KR" altLang="en-US" sz="1200" dirty="0" err="1"/>
              <a:t>핸들러도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c.Next</a:t>
            </a:r>
            <a:r>
              <a:rPr lang="en-US" altLang="ko-KR" sz="1200" dirty="0"/>
              <a:t> </a:t>
            </a:r>
            <a:r>
              <a:rPr lang="ko-KR" altLang="en-US" sz="1200" dirty="0"/>
              <a:t>사용하는 경우가 있음</a:t>
            </a:r>
            <a:r>
              <a:rPr lang="en-US" altLang="ko-KR" sz="1200" dirty="0"/>
              <a:t>. (</a:t>
            </a:r>
            <a:r>
              <a:rPr lang="ko-KR" altLang="en-US" sz="1200" dirty="0"/>
              <a:t>메인 </a:t>
            </a:r>
            <a:r>
              <a:rPr lang="ko-KR" altLang="en-US" sz="1200" dirty="0" err="1"/>
              <a:t>핸들러</a:t>
            </a:r>
            <a:r>
              <a:rPr lang="ko-KR" altLang="en-US" sz="1200" dirty="0"/>
              <a:t> 후에 처리해야 할 미들웨어인 경우</a:t>
            </a:r>
            <a:r>
              <a:rPr lang="en-US" altLang="ko-KR" sz="12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ko-KR" sz="1200" dirty="0"/>
              <a:t>/login </a:t>
            </a:r>
            <a:r>
              <a:rPr lang="ko-KR" altLang="en-US" sz="1200" dirty="0" err="1"/>
              <a:t>엔드포인트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notLoggedIn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h.ShowLoginPage</a:t>
            </a:r>
            <a:r>
              <a:rPr lang="en-US" altLang="ko-KR" sz="1200" dirty="0"/>
              <a:t> </a:t>
            </a:r>
            <a:r>
              <a:rPr lang="ko-KR" altLang="en-US" sz="1200" dirty="0"/>
              <a:t>를 순차적으로 수행</a:t>
            </a:r>
            <a:endParaRPr lang="en-US" altLang="ko-KR" sz="12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Main.go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0944AB-C846-4B7E-9C99-75D9D088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6" y="3501008"/>
            <a:ext cx="7164288" cy="25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8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00416B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69C27F-DB30-431E-A287-E6186AF213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실행방법은 이전</a:t>
            </a:r>
            <a:r>
              <a:rPr lang="en-US" altLang="ko-KR" sz="2000" dirty="0"/>
              <a:t> </a:t>
            </a:r>
            <a:r>
              <a:rPr lang="ko-KR" altLang="en-US" sz="2000" dirty="0"/>
              <a:t>실습 때와 동일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4336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97A9-3B0D-45D9-B99A-99779226516E}" type="datetime5">
              <a:rPr lang="ko-KR" altLang="en-US" smtClean="0"/>
              <a:t>2020/10/6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 dirty="0"/>
              <a:t>숭실대학교 네트워크컴퓨팅 연구실  </a:t>
            </a:r>
            <a:r>
              <a:rPr lang="en-US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help@q.ssu.ac.kr 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http://nclab.ssu.ac.kr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4EFED2-42B9-4CA9-8C3D-C1EF5F1A92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User</a:t>
            </a:r>
            <a:r>
              <a:rPr lang="ko-KR" altLang="en-US" sz="2000" dirty="0"/>
              <a:t>에 대한 기능 추가</a:t>
            </a:r>
            <a:endParaRPr lang="en-US" altLang="ko-KR" sz="2000" dirty="0"/>
          </a:p>
          <a:p>
            <a:pPr marL="77724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데이터베이스 스키마가 변경되기 때문에 이전에 실습했던 </a:t>
            </a:r>
            <a:r>
              <a:rPr lang="en-US" altLang="ko-KR" sz="1600" dirty="0"/>
              <a:t>DB table</a:t>
            </a:r>
            <a:r>
              <a:rPr lang="ko-KR" altLang="en-US" sz="1600" dirty="0"/>
              <a:t>은 삭제해야 함</a:t>
            </a:r>
            <a:endParaRPr lang="en-US" altLang="ko-KR" sz="1600" dirty="0"/>
          </a:p>
          <a:p>
            <a:pPr marL="108396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$ DROP TABLE articles;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Middleware, Session,</a:t>
            </a:r>
            <a:r>
              <a:rPr lang="ko-KR" altLang="en-US" sz="2000" dirty="0"/>
              <a:t> </a:t>
            </a:r>
            <a:r>
              <a:rPr lang="en-US" altLang="ko-KR" sz="2000" dirty="0"/>
              <a:t>Cookie</a:t>
            </a:r>
            <a:r>
              <a:rPr lang="ko-KR" altLang="en-US" sz="2000" dirty="0"/>
              <a:t> 추가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532C5E-70B4-43CB-AE69-BCC6DEA7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2B90F-CD11-4C70-B029-6300F16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6-Oct-20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E8A49-EA82-42A7-B290-8731D8AA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60F42-0D65-47DD-A4DD-59F1F0F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2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7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Domain/model</a:t>
            </a:r>
          </a:p>
          <a:p>
            <a:pPr>
              <a:lnSpc>
                <a:spcPct val="110000"/>
              </a:lnSpc>
            </a:pPr>
            <a:r>
              <a:rPr lang="en-US" altLang="ko-KR" sz="1800" dirty="0" err="1"/>
              <a:t>Dataservice</a:t>
            </a:r>
            <a:r>
              <a:rPr lang="en-US" altLang="ko-KR" sz="1800" dirty="0"/>
              <a:t>/</a:t>
            </a:r>
            <a:r>
              <a:rPr lang="en-US" altLang="ko-KR" sz="1800" dirty="0" err="1"/>
              <a:t>mysql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dirty="0" err="1"/>
              <a:t>Usecase</a:t>
            </a:r>
            <a:r>
              <a:rPr lang="en-US" altLang="ko-KR" sz="1800" dirty="0"/>
              <a:t>/registration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Rest/handler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Rest/middleware</a:t>
            </a:r>
            <a:endParaRPr lang="en-US" altLang="ko-KR" sz="10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User</a:t>
            </a:r>
            <a:r>
              <a:rPr lang="ko-KR" altLang="en-US" sz="1400" dirty="0"/>
              <a:t>에 대한 기능 추가</a:t>
            </a: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디렉토리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F38148-9F34-4029-883D-D1707F72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66" y="1301481"/>
            <a:ext cx="2538277" cy="48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User </a:t>
            </a:r>
            <a:r>
              <a:rPr lang="ko-KR" altLang="en-US" sz="2000" dirty="0"/>
              <a:t>모델 추가</a:t>
            </a:r>
            <a:endParaRPr lang="en-US" altLang="ko-KR" sz="2000" dirty="0"/>
          </a:p>
          <a:p>
            <a:r>
              <a:rPr lang="en-US" altLang="ko-KR" sz="2000" dirty="0"/>
              <a:t>Article</a:t>
            </a:r>
            <a:r>
              <a:rPr lang="ko-KR" altLang="en-US" sz="2000" dirty="0"/>
              <a:t>에 작성자에 대한 필드 추가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CA6489-E45A-4E1E-ABDA-3196B7FA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61" y="4811519"/>
            <a:ext cx="6125969" cy="12500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C54B8B-570A-4C8F-846A-5ADAD1C4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680894"/>
            <a:ext cx="6012160" cy="20029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12EFE7-A9C7-4117-AC9A-F4AED4D0E38C}"/>
              </a:ext>
            </a:extLst>
          </p:cNvPr>
          <p:cNvSpPr/>
          <p:nvPr/>
        </p:nvSpPr>
        <p:spPr>
          <a:xfrm>
            <a:off x="1835696" y="3933056"/>
            <a:ext cx="5328592" cy="51842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32040" y="1268762"/>
            <a:ext cx="3960440" cy="48965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Database schema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Article </a:t>
            </a:r>
            <a:r>
              <a:rPr lang="ko-KR" altLang="en-US" sz="1800" dirty="0"/>
              <a:t>테이블에 </a:t>
            </a:r>
            <a:r>
              <a:rPr lang="en-US" altLang="ko-KR" sz="1800" dirty="0" err="1"/>
              <a:t>writer_id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외래키</a:t>
            </a:r>
            <a:r>
              <a:rPr lang="ko-KR" altLang="en-US" sz="1800" dirty="0"/>
              <a:t> 추가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dirty="0"/>
              <a:t>User </a:t>
            </a:r>
            <a:r>
              <a:rPr lang="ko-KR" altLang="en-US" sz="1800" dirty="0"/>
              <a:t>테이블 추가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416B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741B06-38AA-47D3-9E08-81A8C4B293D0}"/>
              </a:ext>
            </a:extLst>
          </p:cNvPr>
          <p:cNvGrpSpPr/>
          <p:nvPr/>
        </p:nvGrpSpPr>
        <p:grpSpPr>
          <a:xfrm>
            <a:off x="968682" y="1484784"/>
            <a:ext cx="1548651" cy="1872208"/>
            <a:chOff x="1223149" y="1700808"/>
            <a:chExt cx="1548651" cy="18722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B8A6C-EB62-4423-917C-36B3CC678229}"/>
                </a:ext>
              </a:extLst>
            </p:cNvPr>
            <p:cNvSpPr/>
            <p:nvPr/>
          </p:nvSpPr>
          <p:spPr>
            <a:xfrm>
              <a:off x="1223149" y="1700808"/>
              <a:ext cx="1548651" cy="365125"/>
            </a:xfrm>
            <a:prstGeom prst="rect">
              <a:avLst/>
            </a:prstGeom>
            <a:solidFill>
              <a:srgbClr val="9FCAE6"/>
            </a:solidFill>
            <a:ln>
              <a:solidFill>
                <a:srgbClr val="60A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Article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CEA54-2CB8-4A3B-981E-B54DEDA0BE45}"/>
                </a:ext>
              </a:extLst>
            </p:cNvPr>
            <p:cNvSpPr/>
            <p:nvPr/>
          </p:nvSpPr>
          <p:spPr>
            <a:xfrm>
              <a:off x="1223149" y="2065933"/>
              <a:ext cx="1548651" cy="1507083"/>
            </a:xfrm>
            <a:prstGeom prst="rect">
              <a:avLst/>
            </a:prstGeom>
            <a:solidFill>
              <a:srgbClr val="9FCAE6"/>
            </a:solidFill>
            <a:ln>
              <a:solidFill>
                <a:srgbClr val="60A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id</a:t>
              </a:r>
            </a:p>
            <a:p>
              <a:pPr algn="ctr"/>
              <a:r>
                <a:rPr lang="en-US" altLang="ko-KR" dirty="0"/>
                <a:t>title</a:t>
              </a:r>
            </a:p>
            <a:p>
              <a:pPr algn="ctr"/>
              <a:r>
                <a:rPr lang="en-US" altLang="ko-KR" dirty="0"/>
                <a:t>content</a:t>
              </a:r>
            </a:p>
            <a:p>
              <a:pPr algn="ctr"/>
              <a:r>
                <a:rPr lang="en-US" altLang="ko-KR" dirty="0" err="1"/>
                <a:t>created_at</a:t>
              </a:r>
              <a:endParaRPr lang="en-US" altLang="ko-KR" dirty="0"/>
            </a:p>
            <a:p>
              <a:pPr algn="ctr"/>
              <a:r>
                <a:rPr lang="en-US" altLang="ko-KR" dirty="0" err="1"/>
                <a:t>writer_id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6474E9-0E3E-406A-BFD7-84B37B54AF92}"/>
              </a:ext>
            </a:extLst>
          </p:cNvPr>
          <p:cNvGrpSpPr/>
          <p:nvPr/>
        </p:nvGrpSpPr>
        <p:grpSpPr>
          <a:xfrm>
            <a:off x="2951341" y="1484784"/>
            <a:ext cx="1548651" cy="1343530"/>
            <a:chOff x="2915816" y="3381615"/>
            <a:chExt cx="1548651" cy="134353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71BE0B4-22EF-4B95-8E99-B8BAA391B699}"/>
                </a:ext>
              </a:extLst>
            </p:cNvPr>
            <p:cNvSpPr/>
            <p:nvPr/>
          </p:nvSpPr>
          <p:spPr>
            <a:xfrm>
              <a:off x="2915816" y="3381615"/>
              <a:ext cx="1548651" cy="365125"/>
            </a:xfrm>
            <a:prstGeom prst="rect">
              <a:avLst/>
            </a:prstGeom>
            <a:solidFill>
              <a:srgbClr val="9FCAE6"/>
            </a:solidFill>
            <a:ln>
              <a:solidFill>
                <a:srgbClr val="60A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5563D0-EB6C-4D93-B851-B16B702F16BB}"/>
                </a:ext>
              </a:extLst>
            </p:cNvPr>
            <p:cNvSpPr/>
            <p:nvPr/>
          </p:nvSpPr>
          <p:spPr>
            <a:xfrm>
              <a:off x="2915816" y="3746741"/>
              <a:ext cx="1548651" cy="978404"/>
            </a:xfrm>
            <a:prstGeom prst="rect">
              <a:avLst/>
            </a:prstGeom>
            <a:solidFill>
              <a:srgbClr val="9FCAE6"/>
            </a:solidFill>
            <a:ln>
              <a:solidFill>
                <a:srgbClr val="60A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id</a:t>
              </a:r>
            </a:p>
            <a:p>
              <a:pPr algn="ctr"/>
              <a:r>
                <a:rPr lang="en-US" altLang="ko-KR" dirty="0"/>
                <a:t>name</a:t>
              </a:r>
            </a:p>
            <a:p>
              <a:pPr algn="ctr"/>
              <a:r>
                <a:rPr lang="en-US" altLang="ko-KR" dirty="0"/>
                <a:t>password</a:t>
              </a:r>
              <a:endParaRPr lang="ko-KR" altLang="en-US" dirty="0"/>
            </a:p>
          </p:txBody>
        </p: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83BD6C5-D565-4615-BB2F-F6841DBFE007}"/>
              </a:ext>
            </a:extLst>
          </p:cNvPr>
          <p:cNvCxnSpPr>
            <a:cxnSpLocks/>
          </p:cNvCxnSpPr>
          <p:nvPr/>
        </p:nvCxnSpPr>
        <p:spPr>
          <a:xfrm flipV="1">
            <a:off x="2264862" y="2063390"/>
            <a:ext cx="1190535" cy="1119878"/>
          </a:xfrm>
          <a:prstGeom prst="bentConnector3">
            <a:avLst>
              <a:gd name="adj1" fmla="val 411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9696B19-0CC4-456C-BADE-BDB71CF9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507112"/>
            <a:ext cx="5891225" cy="1607822"/>
          </a:xfrm>
          <a:prstGeom prst="rect">
            <a:avLst/>
          </a:prstGeom>
        </p:spPr>
      </p:pic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0E9CB694-59BC-4ED2-B5C4-A36C06422E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3861048"/>
            <a:ext cx="8153400" cy="64807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User </a:t>
            </a:r>
            <a:r>
              <a:rPr lang="ko-KR" altLang="en-US" sz="2000" dirty="0"/>
              <a:t>테이블 접근을 위한 </a:t>
            </a:r>
            <a:r>
              <a:rPr lang="en-US" altLang="ko-KR" sz="2000" dirty="0"/>
              <a:t>repository </a:t>
            </a:r>
            <a:r>
              <a:rPr lang="ko-KR" altLang="en-US" sz="2000" dirty="0"/>
              <a:t>인터페이스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982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175423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로그인을 위한 </a:t>
            </a:r>
            <a:r>
              <a:rPr lang="en-US" altLang="ko-KR" sz="2000" dirty="0" err="1"/>
              <a:t>usecase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 추가</a:t>
            </a:r>
            <a:endParaRPr lang="en-US" altLang="ko-KR" sz="2000" dirty="0"/>
          </a:p>
          <a:p>
            <a:pPr lvl="1"/>
            <a:r>
              <a:rPr lang="ko-KR" altLang="en-US" sz="1600" dirty="0"/>
              <a:t>회원가입과 로그인을 위한 비즈니스 로직 선언</a:t>
            </a:r>
            <a:endParaRPr lang="en-US" altLang="ko-KR" sz="1600" dirty="0"/>
          </a:p>
          <a:p>
            <a:pPr lvl="1"/>
            <a:r>
              <a:rPr lang="ko-KR" altLang="en-US" sz="1600" dirty="0"/>
              <a:t>회원 탈퇴 기능은 없음</a:t>
            </a:r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Usecase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2CB5F8-4F4E-458B-965F-1DA31B78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92" y="3573016"/>
            <a:ext cx="7506416" cy="1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회원가입 로직 구현</a:t>
            </a:r>
            <a:endParaRPr lang="en-US" altLang="ko-KR" sz="1800" dirty="0"/>
          </a:p>
          <a:p>
            <a:pPr lvl="1"/>
            <a:r>
              <a:rPr lang="en-US" altLang="ko-KR" sz="1400" dirty="0"/>
              <a:t>name, password</a:t>
            </a:r>
            <a:r>
              <a:rPr lang="ko-KR" altLang="en-US" sz="1400" dirty="0"/>
              <a:t>를 전달받아 </a:t>
            </a:r>
            <a:r>
              <a:rPr lang="en-US" altLang="ko-KR" sz="1400" dirty="0"/>
              <a:t>User </a:t>
            </a:r>
            <a:r>
              <a:rPr lang="ko-KR" altLang="en-US" sz="1400" dirty="0"/>
              <a:t>인스턴스를 생성</a:t>
            </a:r>
            <a:endParaRPr lang="en-US" altLang="ko-KR" sz="1400" dirty="0"/>
          </a:p>
          <a:p>
            <a:pPr lvl="1"/>
            <a:r>
              <a:rPr lang="ko-KR" altLang="en-US" sz="1400" dirty="0"/>
              <a:t>데이터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저장소에 접근하여 </a:t>
            </a:r>
            <a:r>
              <a:rPr lang="en-US" altLang="ko-KR" sz="1400" dirty="0"/>
              <a:t>name</a:t>
            </a:r>
            <a:r>
              <a:rPr lang="ko-KR" altLang="en-US" sz="1400" dirty="0"/>
              <a:t>이 중복되는지 확인</a:t>
            </a:r>
            <a:endParaRPr lang="en-US" altLang="ko-KR" sz="1400" dirty="0"/>
          </a:p>
          <a:p>
            <a:pPr lvl="1"/>
            <a:r>
              <a:rPr lang="ko-KR" altLang="en-US" sz="1400" dirty="0"/>
              <a:t>중복이 아니라면 데이터 저장소에 새로운 </a:t>
            </a:r>
            <a:r>
              <a:rPr lang="en-US" altLang="ko-KR" sz="1400" dirty="0"/>
              <a:t>User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Usecase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7FDA58-A267-46DB-B13B-387C7098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38062"/>
            <a:ext cx="6084168" cy="31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4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68763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로그인 기능 수행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name,</a:t>
            </a:r>
            <a:r>
              <a:rPr lang="ko-KR" altLang="en-US" sz="1400" dirty="0"/>
              <a:t> </a:t>
            </a:r>
            <a:r>
              <a:rPr lang="en-US" altLang="ko-KR" sz="1400" dirty="0"/>
              <a:t>password</a:t>
            </a:r>
            <a:r>
              <a:rPr lang="ko-KR" altLang="en-US" sz="1400" dirty="0"/>
              <a:t>를 전달받고 데이터 저장소에서 해당하는 </a:t>
            </a:r>
            <a:r>
              <a:rPr lang="en-US" altLang="ko-KR" sz="1400" dirty="0"/>
              <a:t>User</a:t>
            </a:r>
            <a:r>
              <a:rPr lang="ko-KR" altLang="en-US" sz="1400" dirty="0"/>
              <a:t>를 조회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데이터 저장소의 </a:t>
            </a:r>
            <a:r>
              <a:rPr lang="en-US" altLang="ko-KR" sz="1400" dirty="0"/>
              <a:t>User </a:t>
            </a:r>
            <a:r>
              <a:rPr lang="ko-KR" altLang="en-US" sz="1400" dirty="0"/>
              <a:t>정보와 </a:t>
            </a:r>
            <a:r>
              <a:rPr lang="en-US" altLang="ko-KR" sz="1400" dirty="0"/>
              <a:t>name, password </a:t>
            </a:r>
            <a:r>
              <a:rPr lang="ko-KR" altLang="en-US" sz="1400" dirty="0"/>
              <a:t>정보 비교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604A33-8EC6-45F0-93AA-65E69738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2636912"/>
            <a:ext cx="7272808" cy="26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2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268763"/>
            <a:ext cx="8138864" cy="2448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Article </a:t>
            </a:r>
            <a:r>
              <a:rPr lang="ko-KR" altLang="en-US" sz="1800" dirty="0"/>
              <a:t>테이블 </a:t>
            </a:r>
            <a:r>
              <a:rPr lang="ko-KR" altLang="en-US" sz="1800" dirty="0" err="1"/>
              <a:t>접근시</a:t>
            </a:r>
            <a:r>
              <a:rPr lang="ko-KR" altLang="en-US" sz="1800" dirty="0"/>
              <a:t> 작성자에 대한 </a:t>
            </a:r>
            <a:r>
              <a:rPr lang="en-US" altLang="ko-KR" sz="1800" dirty="0"/>
              <a:t>User </a:t>
            </a:r>
            <a:r>
              <a:rPr lang="ko-KR" altLang="en-US" sz="1800" dirty="0"/>
              <a:t>정보도 같이 조회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400" dirty="0" err="1"/>
              <a:t>Gorm</a:t>
            </a:r>
            <a:r>
              <a:rPr lang="ko-KR" altLang="en-US" sz="1400" dirty="0"/>
              <a:t>의 </a:t>
            </a:r>
            <a:r>
              <a:rPr lang="en-US" altLang="ko-KR" sz="1400" dirty="0"/>
              <a:t>Preload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Article, User </a:t>
            </a:r>
            <a:r>
              <a:rPr lang="ko-KR" altLang="en-US" sz="1400" dirty="0"/>
              <a:t>테이블을 조인한 후 </a:t>
            </a:r>
            <a:r>
              <a:rPr lang="en-US" altLang="ko-KR" sz="1400" dirty="0" err="1"/>
              <a:t>model.Article</a:t>
            </a:r>
            <a:r>
              <a:rPr lang="ko-KR" altLang="en-US" sz="1400" dirty="0"/>
              <a:t>에 바인딩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200" dirty="0" err="1"/>
              <a:t>Orm</a:t>
            </a:r>
            <a:r>
              <a:rPr lang="ko-KR" altLang="en-US" sz="1200" dirty="0"/>
              <a:t>을 쓰는 이유</a:t>
            </a:r>
            <a:endParaRPr lang="en-US" altLang="ko-KR" sz="1200" dirty="0"/>
          </a:p>
          <a:p>
            <a:pPr lvl="2">
              <a:lnSpc>
                <a:spcPct val="110000"/>
              </a:lnSpc>
            </a:pPr>
            <a:r>
              <a:rPr lang="ko-KR" altLang="en-US" sz="1200" dirty="0"/>
              <a:t>참고 </a:t>
            </a:r>
            <a:r>
              <a:rPr lang="en-US" altLang="ko-KR" sz="1200" dirty="0" err="1"/>
              <a:t>orm</a:t>
            </a:r>
            <a:r>
              <a:rPr lang="ko-KR" altLang="en-US" sz="1200" dirty="0"/>
              <a:t>이란</a:t>
            </a:r>
            <a:r>
              <a:rPr lang="en-US" altLang="ko-KR" sz="1200" dirty="0"/>
              <a:t>? : https://gmlwjd9405.github.io/2019/02/01/orm.html</a:t>
            </a:r>
          </a:p>
          <a:p>
            <a:pPr>
              <a:lnSpc>
                <a:spcPct val="110000"/>
              </a:lnSpc>
            </a:pP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dataservice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D4C67A-C5DA-4B92-8331-96FADE293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88" y="3356992"/>
            <a:ext cx="7164288" cy="26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5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CLab Templete 나눔바른고딕">
  <a:themeElements>
    <a:clrScheme name="사용자 지정 1">
      <a:dk1>
        <a:srgbClr val="000000"/>
      </a:dk1>
      <a:lt1>
        <a:sysClr val="window" lastClr="FFFFFF"/>
      </a:lt1>
      <a:dk2>
        <a:srgbClr val="00416B"/>
      </a:dk2>
      <a:lt2>
        <a:srgbClr val="DFEDF7"/>
      </a:lt2>
      <a:accent1>
        <a:srgbClr val="DFEDF7"/>
      </a:accent1>
      <a:accent2>
        <a:srgbClr val="9FCAE6"/>
      </a:accent2>
      <a:accent3>
        <a:srgbClr val="60A6D5"/>
      </a:accent3>
      <a:accent4>
        <a:srgbClr val="2083C4"/>
      </a:accent4>
      <a:accent5>
        <a:srgbClr val="0061A1"/>
      </a:accent5>
      <a:accent6>
        <a:srgbClr val="00416B"/>
      </a:accent6>
      <a:hlink>
        <a:srgbClr val="60A6D5"/>
      </a:hlink>
      <a:folHlink>
        <a:srgbClr val="0061A1"/>
      </a:folHlink>
    </a:clrScheme>
    <a:fontScheme name="나눔바른고딕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1013</Words>
  <Application>Microsoft Office PowerPoint</Application>
  <PresentationFormat>화면 슬라이드 쇼(4:3)</PresentationFormat>
  <Paragraphs>164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나눔바른고딕</vt:lpstr>
      <vt:lpstr>맑은 고딕</vt:lpstr>
      <vt:lpstr>Wingdings</vt:lpstr>
      <vt:lpstr>Wingdings 2</vt:lpstr>
      <vt:lpstr>NCLab Templete 나눔바른고딕</vt:lpstr>
      <vt:lpstr>웹서버 실습 5 세션 예제</vt:lpstr>
      <vt:lpstr>목표</vt:lpstr>
      <vt:lpstr>디렉토리 구조</vt:lpstr>
      <vt:lpstr>domain</vt:lpstr>
      <vt:lpstr>domain</vt:lpstr>
      <vt:lpstr>Usecase </vt:lpstr>
      <vt:lpstr>Usecase</vt:lpstr>
      <vt:lpstr>Usecase </vt:lpstr>
      <vt:lpstr>dataservice </vt:lpstr>
      <vt:lpstr>dataservice </vt:lpstr>
      <vt:lpstr>Middleware</vt:lpstr>
      <vt:lpstr>Middleware</vt:lpstr>
      <vt:lpstr>Handler (controller)</vt:lpstr>
      <vt:lpstr>Handler (controller)</vt:lpstr>
      <vt:lpstr>Main.go</vt:lpstr>
      <vt:lpstr>Main.go</vt:lpstr>
      <vt:lpstr>실행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실습 4 클린 아키텍처 적용</dc:title>
  <dc:creator>금 기현</dc:creator>
  <cp:lastModifiedBy>금 기현</cp:lastModifiedBy>
  <cp:revision>76</cp:revision>
  <dcterms:created xsi:type="dcterms:W3CDTF">2020-10-03T12:59:00Z</dcterms:created>
  <dcterms:modified xsi:type="dcterms:W3CDTF">2020-10-06T02:43:34Z</dcterms:modified>
</cp:coreProperties>
</file>