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4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2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900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그람 양성균은 그람 음성균에 비해 펩티도글리칸 층이 두껍고 외막이 없습니다</a:t>
            </a:r>
            <a:r>
              <a:rPr lang="en-US" altLang="ko-KR"/>
              <a:t>.</a:t>
            </a:r>
            <a:r>
              <a:rPr lang="ko-KR" altLang="en-US"/>
              <a:t> 이러한 표적 세균의 구조 및 특성에 따라 항생제의 항균력이 변화하죠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표적 세균이 증식 중이라면 좀 더 민감하게 반응합니다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환자의 상태 또한 영향을 줍니다</a:t>
            </a:r>
            <a:r>
              <a:rPr lang="en-US" altLang="ko-KR"/>
              <a:t>.</a:t>
            </a:r>
            <a:r>
              <a:rPr lang="ko-KR" altLang="en-US"/>
              <a:t> 나이</a:t>
            </a:r>
            <a:r>
              <a:rPr lang="en-US" altLang="ko-KR"/>
              <a:t>,</a:t>
            </a:r>
            <a:r>
              <a:rPr lang="ko-KR" altLang="en-US"/>
              <a:t> 체중부터 면역력</a:t>
            </a:r>
            <a:r>
              <a:rPr lang="en-US" altLang="ko-KR"/>
              <a:t>,</a:t>
            </a:r>
            <a:r>
              <a:rPr lang="ko-KR" altLang="en-US"/>
              <a:t> 간 기능</a:t>
            </a:r>
            <a:r>
              <a:rPr lang="en-US" altLang="ko-KR"/>
              <a:t>,</a:t>
            </a:r>
            <a:r>
              <a:rPr lang="ko-KR" altLang="en-US"/>
              <a:t> 신장 기능처럼 신체 건강까지 하나하나 전부 항균력에 영향을 주는 요인이죠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 다음으로는 항생제 클래스를 만들었습니다</a:t>
            </a:r>
            <a:r>
              <a:rPr lang="en-US" altLang="ko-KR"/>
              <a:t>.</a:t>
            </a:r>
            <a:r>
              <a:rPr lang="ko-KR" altLang="en-US"/>
              <a:t> 항생제 이름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pKa,</a:t>
            </a:r>
            <a:r>
              <a:rPr lang="ko-KR" altLang="en-US"/>
              <a:t> 활성형</a:t>
            </a:r>
            <a:r>
              <a:rPr lang="en-US" altLang="ko-KR"/>
              <a:t>,</a:t>
            </a:r>
            <a:r>
              <a:rPr lang="ko-KR" altLang="en-US"/>
              <a:t> 최대 활성 및 최소 </a:t>
            </a:r>
            <a:r>
              <a:rPr lang="en-US" altLang="ko-KR"/>
              <a:t>MIC</a:t>
            </a:r>
            <a:r>
              <a:rPr lang="ko-KR" altLang="en-US"/>
              <a:t> 값을  지정해주었습니다</a:t>
            </a:r>
            <a:r>
              <a:rPr lang="en-US" altLang="ko-KR"/>
              <a:t>.</a:t>
            </a:r>
            <a:r>
              <a:rPr lang="ko-KR" altLang="en-US"/>
              <a:t> 그 밑에는 이온화율을 지정하는 코드고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pKa</a:t>
            </a:r>
            <a:r>
              <a:rPr lang="ko-KR" altLang="en-US"/>
              <a:t> 값과 활성형에 따른 이온화율을 대략적으로 예측해줍니다</a:t>
            </a:r>
            <a:r>
              <a:rPr lang="en-US" altLang="ko-KR"/>
              <a:t>.</a:t>
            </a:r>
            <a:r>
              <a:rPr lang="ko-KR" altLang="en-US"/>
              <a:t> 만약 중성 활성형이라면 </a:t>
            </a:r>
            <a:r>
              <a:rPr lang="en-US" altLang="ko-KR"/>
              <a:t>ph-pKa,</a:t>
            </a:r>
            <a:r>
              <a:rPr lang="ko-KR" altLang="en-US"/>
              <a:t> 이온 활성형이라면 </a:t>
            </a:r>
            <a:r>
              <a:rPr lang="en-US" altLang="ko-KR"/>
              <a:t>pKa-ph</a:t>
            </a:r>
            <a:r>
              <a:rPr lang="ko-KR" altLang="en-US"/>
              <a:t>로 계산됩니다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여기도 이온화율 계산한 것 처럼 활성형 비율과 </a:t>
            </a:r>
            <a:r>
              <a:rPr lang="en-US" altLang="ko-KR"/>
              <a:t>MIC</a:t>
            </a:r>
            <a:r>
              <a:rPr lang="ko-KR" altLang="en-US"/>
              <a:t> 예측 함수를 만들었고요</a:t>
            </a:r>
            <a:r>
              <a:rPr lang="en-US" altLang="ko-KR"/>
              <a:t>.</a:t>
            </a:r>
            <a:r>
              <a:rPr lang="ko-KR" altLang="en-US"/>
              <a:t> 활성형에 따라서 값이 바뀌도록 해주었습니다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만약 활성형이 중성</a:t>
            </a:r>
            <a:r>
              <a:rPr lang="en-US" altLang="ko-KR"/>
              <a:t>,</a:t>
            </a:r>
            <a:r>
              <a:rPr lang="ko-KR" altLang="en-US"/>
              <a:t> 이온화 둘 다 아니라면 </a:t>
            </a:r>
            <a:r>
              <a:rPr lang="en-US" altLang="ko-KR"/>
              <a:t>“</a:t>
            </a:r>
            <a:r>
              <a:rPr lang="ko-KR" altLang="en-US"/>
              <a:t>활성화 상태는</a:t>
            </a:r>
            <a:r>
              <a:rPr lang="en-US" altLang="ko-KR"/>
              <a:t>~”</a:t>
            </a:r>
            <a:r>
              <a:rPr lang="ko-KR" altLang="en-US"/>
              <a:t> 문구가 뜨도록 코딩했습니다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항생제를 분석하려면 항생제 데이터가 필요하겠죠</a:t>
            </a:r>
            <a:r>
              <a:rPr lang="en-US" altLang="ko-KR"/>
              <a:t>?</a:t>
            </a:r>
            <a:r>
              <a:rPr lang="ko-KR" altLang="en-US"/>
              <a:t> 혹시 제가 어떤 항생제를 선택했는지 맞춰보실분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개는 쉽고 </a:t>
            </a:r>
            <a:r>
              <a:rPr lang="en-US" altLang="ko-KR"/>
              <a:t>2</a:t>
            </a:r>
            <a:r>
              <a:rPr lang="ko-KR" altLang="en-US"/>
              <a:t>개는 어려워요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저는 암피실린</a:t>
            </a:r>
            <a:r>
              <a:rPr lang="en-US" altLang="ko-KR"/>
              <a:t>,</a:t>
            </a:r>
            <a:r>
              <a:rPr lang="ko-KR" altLang="en-US"/>
              <a:t> 카나마이신</a:t>
            </a:r>
            <a:r>
              <a:rPr lang="en-US" altLang="ko-KR"/>
              <a:t>.</a:t>
            </a:r>
            <a:r>
              <a:rPr lang="ko-KR" altLang="en-US"/>
              <a:t> 테트라사이클린</a:t>
            </a:r>
            <a:r>
              <a:rPr lang="en-US" altLang="ko-KR"/>
              <a:t>,</a:t>
            </a:r>
            <a:r>
              <a:rPr lang="ko-KR" altLang="en-US"/>
              <a:t> 에리트로마이신</a:t>
            </a:r>
            <a:r>
              <a:rPr lang="en-US" altLang="ko-KR"/>
              <a:t>,</a:t>
            </a:r>
            <a:r>
              <a:rPr lang="ko-KR" altLang="en-US"/>
              <a:t> 총 네가지 항생제를 딕셔너리로 정리했습니다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q. </a:t>
            </a:r>
            <a:r>
              <a:rPr lang="ko-KR" altLang="en-US"/>
              <a:t>각 항생제에 대한 설명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그리고 방금 데이터를 기반으로 항생제 객체를 만들었어요</a:t>
            </a:r>
            <a:endParaRPr lang="ko-KR" altLang="en-US"/>
          </a:p>
          <a:p>
            <a:pPr>
              <a:defRPr/>
            </a:pPr>
            <a:r>
              <a:rPr lang="en-US" altLang="ko-KR"/>
              <a:t>q.</a:t>
            </a:r>
            <a:r>
              <a:rPr lang="ko-KR" altLang="en-US"/>
              <a:t> 객체를 굳이 만든 이유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이제 기본 코드는 완성되었고</a:t>
            </a:r>
            <a:r>
              <a:rPr lang="en-US" altLang="ko-KR"/>
              <a:t>,</a:t>
            </a:r>
            <a:r>
              <a:rPr lang="ko-KR" altLang="en-US"/>
              <a:t> 여기서부터는 시각화 단계입니다</a:t>
            </a:r>
            <a:r>
              <a:rPr lang="en-US" altLang="ko-KR"/>
              <a:t>.</a:t>
            </a:r>
            <a:r>
              <a:rPr lang="ko-KR" altLang="en-US"/>
              <a:t> 이건 웹의 </a:t>
            </a:r>
            <a:r>
              <a:rPr lang="en-US" altLang="ko-KR"/>
              <a:t>UI</a:t>
            </a:r>
            <a:r>
              <a:rPr lang="ko-KR" altLang="en-US"/>
              <a:t>를 결정하는 코드인데요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위쪽은 웹의  타이틀</a:t>
            </a:r>
            <a:r>
              <a:rPr lang="en-US" altLang="ko-KR"/>
              <a:t>,</a:t>
            </a:r>
            <a:r>
              <a:rPr lang="ko-KR" altLang="en-US"/>
              <a:t> 사이드바</a:t>
            </a:r>
            <a:r>
              <a:rPr lang="en-US" altLang="ko-KR"/>
              <a:t>,</a:t>
            </a:r>
            <a:r>
              <a:rPr lang="ko-KR" altLang="en-US"/>
              <a:t> 항생제 선택을 설정하는거고</a:t>
            </a:r>
            <a:endParaRPr lang="ko-KR" altLang="en-US"/>
          </a:p>
          <a:p>
            <a:pPr>
              <a:defRPr/>
            </a:pPr>
            <a:r>
              <a:rPr lang="ko-KR" altLang="en-US"/>
              <a:t>아래쪽은 그래프에 대한 선택</a:t>
            </a:r>
            <a:r>
              <a:rPr lang="en-US" altLang="ko-KR"/>
              <a:t>,</a:t>
            </a:r>
            <a:r>
              <a:rPr lang="ko-KR" altLang="en-US"/>
              <a:t> 어떤 그래프를 볼건지를 선택하는 겁니다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 함수는 한 항생제에 대한 세가지 지표를 동시에 시각화하는 그래프 함수입니다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x</a:t>
            </a:r>
            <a:r>
              <a:rPr lang="ko-KR" altLang="en-US"/>
              <a:t>축을 </a:t>
            </a:r>
            <a:r>
              <a:rPr lang="en-US" altLang="ko-KR"/>
              <a:t>ph</a:t>
            </a:r>
            <a:r>
              <a:rPr lang="ko-KR" altLang="en-US"/>
              <a:t>로 설정하여 </a:t>
            </a:r>
            <a:r>
              <a:rPr lang="en-US" altLang="ko-KR"/>
              <a:t>ph</a:t>
            </a:r>
            <a:r>
              <a:rPr lang="ko-KR" altLang="en-US"/>
              <a:t> 변화에 따른 </a:t>
            </a:r>
            <a:r>
              <a:rPr lang="en-US" altLang="ko-KR"/>
              <a:t>y</a:t>
            </a:r>
            <a:r>
              <a:rPr lang="ko-KR" altLang="en-US"/>
              <a:t>값의 변화를 표현하려 했고요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y</a:t>
            </a:r>
            <a:r>
              <a:rPr lang="ko-KR" altLang="en-US"/>
              <a:t>축은 </a:t>
            </a:r>
            <a:r>
              <a:rPr lang="en-US" altLang="ko-KR"/>
              <a:t>2</a:t>
            </a:r>
            <a:r>
              <a:rPr lang="ko-KR" altLang="en-US"/>
              <a:t>가지를 사용했습니다</a:t>
            </a:r>
            <a:r>
              <a:rPr lang="en-US" altLang="ko-KR"/>
              <a:t>.</a:t>
            </a:r>
            <a:r>
              <a:rPr lang="ko-KR" altLang="en-US"/>
              <a:t> 즉</a:t>
            </a:r>
            <a:r>
              <a:rPr lang="en-US" altLang="ko-KR"/>
              <a:t>,</a:t>
            </a:r>
            <a:r>
              <a:rPr lang="ko-KR" altLang="en-US"/>
              <a:t> 이중 </a:t>
            </a:r>
            <a:r>
              <a:rPr lang="en-US" altLang="ko-KR"/>
              <a:t>y</a:t>
            </a:r>
            <a:r>
              <a:rPr lang="ko-KR" altLang="en-US"/>
              <a:t>축을 이용하여 다른 단위를 한 그래프에 표현하였습니다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첫번째 </a:t>
            </a:r>
            <a:r>
              <a:rPr lang="en-US" altLang="ko-KR"/>
              <a:t>y</a:t>
            </a:r>
            <a:r>
              <a:rPr lang="ko-KR" altLang="en-US"/>
              <a:t>축은 비율입니다</a:t>
            </a:r>
            <a:r>
              <a:rPr lang="en-US" altLang="ko-KR"/>
              <a:t>.</a:t>
            </a:r>
            <a:r>
              <a:rPr lang="ko-KR" altLang="en-US"/>
              <a:t> 이 </a:t>
            </a:r>
            <a:r>
              <a:rPr lang="en-US" altLang="ko-KR"/>
              <a:t>y</a:t>
            </a:r>
            <a:r>
              <a:rPr lang="ko-KR" altLang="en-US"/>
              <a:t>축에는 활성형 비율과 이온화율 </a:t>
            </a:r>
            <a:r>
              <a:rPr lang="en-US" altLang="ko-KR"/>
              <a:t>2</a:t>
            </a:r>
            <a:r>
              <a:rPr lang="ko-KR" altLang="en-US"/>
              <a:t>가지 요소가 들어가겠죠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두번째 </a:t>
            </a:r>
            <a:r>
              <a:rPr lang="en-US" altLang="ko-KR"/>
              <a:t>y</a:t>
            </a:r>
            <a:r>
              <a:rPr lang="ko-KR" altLang="en-US"/>
              <a:t>축은 </a:t>
            </a:r>
            <a:r>
              <a:rPr lang="en-US" altLang="ko-KR"/>
              <a:t>MIC</a:t>
            </a:r>
            <a:r>
              <a:rPr lang="ko-KR" altLang="en-US"/>
              <a:t>값입니다</a:t>
            </a:r>
            <a:r>
              <a:rPr lang="en-US" altLang="ko-KR"/>
              <a:t>.</a:t>
            </a:r>
            <a:r>
              <a:rPr lang="ko-KR" altLang="en-US"/>
              <a:t> </a:t>
            </a:r>
            <a:r>
              <a:rPr lang="en-US" altLang="ko-KR"/>
              <a:t>MIC</a:t>
            </a:r>
            <a:r>
              <a:rPr lang="ko-KR" altLang="en-US"/>
              <a:t>는 수치가 너무 작기 때문에 로그 스케일 그래프로 설정했고</a:t>
            </a:r>
            <a:r>
              <a:rPr lang="en-US" altLang="ko-KR"/>
              <a:t>,</a:t>
            </a:r>
            <a:endParaRPr lang="en-US" altLang="ko-KR"/>
          </a:p>
          <a:p>
            <a:pPr>
              <a:defRPr/>
            </a:pPr>
            <a:r>
              <a:rPr lang="ko-KR" altLang="en-US"/>
              <a:t>이중 </a:t>
            </a:r>
            <a:r>
              <a:rPr lang="en-US" altLang="ko-KR"/>
              <a:t>y</a:t>
            </a:r>
            <a:r>
              <a:rPr lang="ko-KR" altLang="en-US"/>
              <a:t>축을 위한 </a:t>
            </a:r>
            <a:r>
              <a:rPr lang="en-US" altLang="ko-KR"/>
              <a:t>y</a:t>
            </a:r>
            <a:r>
              <a:rPr lang="ko-KR" altLang="en-US"/>
              <a:t>축 합체 코드도 써주었습니다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ko-KR" altLang="en-US"/>
              <a:t>사이트의 제목을 입력하고 그래프 렌더링을 통해 </a:t>
            </a:r>
            <a:r>
              <a:rPr lang="en-US" altLang="ko-KR"/>
              <a:t>streamlit</a:t>
            </a:r>
            <a:r>
              <a:rPr lang="ko-KR" altLang="en-US"/>
              <a:t>에 바로 출력하면 됩니다</a:t>
            </a:r>
            <a:r>
              <a:rPr lang="en-US" altLang="ko-KR"/>
              <a:t>!!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자 이제 실행을 해봅시다</a:t>
            </a:r>
            <a:r>
              <a:rPr lang="en-US" altLang="ko-KR"/>
              <a:t>! </a:t>
            </a:r>
            <a:r>
              <a:rPr lang="ko-KR" altLang="en-US"/>
              <a:t>스트림릿은 실행버튼으로는 실행되지 않고</a:t>
            </a:r>
            <a:r>
              <a:rPr lang="en-US" altLang="ko-KR"/>
              <a:t>,</a:t>
            </a:r>
            <a:r>
              <a:rPr lang="ko-KR" altLang="en-US"/>
              <a:t> 터미널에 직접 실행 명령어를 입력해주어야 합니다</a:t>
            </a:r>
            <a:r>
              <a:rPr lang="en-US" altLang="ko-KR"/>
              <a:t>.</a:t>
            </a:r>
            <a:r>
              <a:rPr lang="ko-KR" altLang="en-US"/>
              <a:t> 새 터미널을 열고 </a:t>
            </a:r>
            <a:r>
              <a:rPr lang="en-US" altLang="ko-KR"/>
              <a:t>streamlit run </a:t>
            </a:r>
            <a:r>
              <a:rPr lang="ko-KR" altLang="en-US"/>
              <a:t>파일위치</a:t>
            </a:r>
            <a:r>
              <a:rPr lang="en-US" altLang="ko-KR"/>
              <a:t>,</a:t>
            </a:r>
            <a:r>
              <a:rPr lang="ko-KR" altLang="en-US"/>
              <a:t> 파일명 혹은 </a:t>
            </a:r>
            <a:r>
              <a:rPr lang="en-US" altLang="ko-KR"/>
              <a:t>streamlit run </a:t>
            </a:r>
            <a:r>
              <a:rPr lang="ko-KR" altLang="en-US"/>
              <a:t>파일명을 입력해주면 됩니다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 hasCustomPrompt="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Relationship Id="rId4" Type="http://schemas.openxmlformats.org/officeDocument/2006/relationships/image" Target="../media/image9.png"  /><Relationship Id="rId5" Type="http://schemas.openxmlformats.org/officeDocument/2006/relationships/image" Target="../media/image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671906"/>
            <a:ext cx="9635703" cy="957706"/>
          </a:xfrm>
        </p:spPr>
        <p:txBody>
          <a:bodyPr/>
          <a:lstStyle/>
          <a:p>
            <a:pPr>
              <a:lnSpc>
                <a:spcPct val="180000"/>
              </a:lnSpc>
              <a:spcBef>
                <a:spcPts val="30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3600" b="0" i="0" u="none" strike="noStrike" spc="-50" mc:Ignorable="hp" hp:hslEmbossed="0"/>
              <a:t>항생제의 </a:t>
            </a:r>
            <a:r>
              <a:rPr xmlns:mc="http://schemas.openxmlformats.org/markup-compatibility/2006" xmlns:hp="http://schemas.haansoft.com/office/presentation/8.0" lang="EN-US" sz="3600" b="0" i="0" u="none" strike="noStrike" spc="-50" mc:Ignorable="hp" hp:hslEmbossed="0"/>
              <a:t>pH </a:t>
            </a:r>
            <a:r>
              <a:rPr xmlns:mc="http://schemas.openxmlformats.org/markup-compatibility/2006" xmlns:hp="http://schemas.haansoft.com/office/presentation/8.0" sz="3600" b="0" i="0" u="none" strike="noStrike" spc="-50" mc:Ignorable="hp" hp:hslEmbossed="0"/>
              <a:t>환경과 이온화 정도에 따른 항균력</a:t>
            </a:r>
            <a:br>
              <a:rPr xmlns:mc="http://schemas.openxmlformats.org/markup-compatibility/2006" xmlns:hp="http://schemas.haansoft.com/office/presentation/8.0" lang="ko-KR" altLang="en-US" sz="3600" b="0" i="0" u="none" strike="noStrike" spc="-50" mc:Ignorable="hp" hp:hslEmbossed="0"/>
            </a:br>
            <a:r>
              <a:rPr xmlns:mc="http://schemas.openxmlformats.org/markup-compatibility/2006" xmlns:hp="http://schemas.haansoft.com/office/presentation/8.0" sz="3600" b="0" i="0" u="none" strike="noStrike" spc="-50" mc:Ignorable="hp" hp:hslEmbossed="0"/>
              <a:t>예측 프로그램 개발</a:t>
            </a:r>
            <a:endParaRPr xmlns:mc="http://schemas.openxmlformats.org/markup-compatibility/2006" xmlns:hp="http://schemas.haansoft.com/office/presentation/8.0" sz="3600" b="0" i="0" u="none" strike="noStrike" spc="-50" mc:Ignorable="hp" hp:hslEmbossed="0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4409832"/>
            <a:ext cx="9631127" cy="46740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30212</a:t>
            </a:r>
            <a:r>
              <a:rPr lang="ko-KR" altLang="en-US"/>
              <a:t> 심지예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code </a:t>
            </a:r>
            <a:r>
              <a:rPr lang="ko-KR" altLang="en-US"/>
              <a:t>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b="50000"/>
          <a:stretch>
            <a:fillRect/>
          </a:stretch>
        </p:blipFill>
        <p:spPr>
          <a:xfrm>
            <a:off x="284513" y="2105745"/>
            <a:ext cx="11622973" cy="110344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rcRect t="50000" r="44000"/>
          <a:stretch>
            <a:fillRect/>
          </a:stretch>
        </p:blipFill>
        <p:spPr>
          <a:xfrm>
            <a:off x="896776" y="3815860"/>
            <a:ext cx="10398448" cy="17628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0963" y="1199263"/>
            <a:ext cx="9307224" cy="5115639"/>
          </a:xfrm>
          <a:prstGeom prst="rect">
            <a:avLst/>
          </a:prstGeom>
        </p:spPr>
      </p:pic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code</a:t>
            </a:r>
            <a:r>
              <a:rPr lang="ko-KR" altLang="en-US"/>
              <a:t> 설명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2590068" y="5229128"/>
            <a:ext cx="2328496" cy="306264"/>
          </a:xfrm>
          <a:prstGeom prst="rect">
            <a:avLst/>
          </a:prstGeom>
          <a:solidFill>
            <a:srgbClr val="42c7f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2590068" y="5535393"/>
            <a:ext cx="6724650" cy="306264"/>
          </a:xfrm>
          <a:prstGeom prst="rect">
            <a:avLst/>
          </a:prstGeom>
          <a:solidFill>
            <a:srgbClr val="9d5cbb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1" animBg="1"/>
    </p:bld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code </a:t>
            </a:r>
            <a:r>
              <a:rPr lang="ko-KR" altLang="en-US"/>
              <a:t>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t="50000" b="31880"/>
          <a:stretch>
            <a:fillRect/>
          </a:stretch>
        </p:blipFill>
        <p:spPr>
          <a:xfrm>
            <a:off x="1337854" y="1302234"/>
            <a:ext cx="9194822" cy="184559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rcRect t="68120" b="18280"/>
          <a:stretch>
            <a:fillRect/>
          </a:stretch>
        </p:blipFill>
        <p:spPr>
          <a:xfrm>
            <a:off x="1337854" y="3147829"/>
            <a:ext cx="9194822" cy="1384788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5"/>
          <a:srcRect t="81720"/>
          <a:stretch>
            <a:fillRect/>
          </a:stretch>
        </p:blipFill>
        <p:spPr>
          <a:xfrm>
            <a:off x="1337854" y="4532618"/>
            <a:ext cx="9194822" cy="1861038"/>
          </a:xfrm>
          <a:prstGeom prst="rect">
            <a:avLst/>
          </a:prstGeom>
        </p:spPr>
      </p:pic>
      <p:sp>
        <p:nvSpPr>
          <p:cNvPr id="8" name=""/>
          <p:cNvSpPr/>
          <p:nvPr/>
        </p:nvSpPr>
        <p:spPr>
          <a:xfrm>
            <a:off x="4162425" y="2581275"/>
            <a:ext cx="540727" cy="247650"/>
          </a:xfrm>
          <a:prstGeom prst="rect">
            <a:avLst/>
          </a:prstGeom>
          <a:solidFill>
            <a:srgbClr val="ffd7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Let’s Go!!!!!!!!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300">
                <a:latin typeface="한컴 윤고딕 230"/>
              </a:rPr>
              <a:t>S</a:t>
            </a:r>
            <a:r>
              <a:rPr lang="en-US" altLang="ko-KR" sz="3600">
                <a:latin typeface="한컴 윤고딕 230"/>
              </a:rPr>
              <a:t>treamlit </a:t>
            </a:r>
            <a:r>
              <a:rPr lang="ko-KR" altLang="en-US" sz="3600">
                <a:latin typeface="한컴 윤고딕 230"/>
              </a:rPr>
              <a:t>실행 명령어</a:t>
            </a:r>
            <a:endParaRPr lang="ko-KR" altLang="en-US" sz="3600">
              <a:latin typeface="한컴 윤고딕 230"/>
            </a:endParaRPr>
          </a:p>
          <a:p>
            <a:pPr lvl="1">
              <a:defRPr/>
            </a:pPr>
            <a:r>
              <a:rPr lang="ko-KR" altLang="en-US" sz="3200">
                <a:latin typeface="한컴 윤고딕 230"/>
              </a:rPr>
              <a:t>새 터미널 열기 </a:t>
            </a:r>
            <a:r>
              <a:rPr lang="en-US" altLang="ko-KR" sz="3200">
                <a:latin typeface="한컴 윤고딕 230"/>
              </a:rPr>
              <a:t>--&gt;</a:t>
            </a:r>
            <a:r>
              <a:rPr lang="ko-KR" altLang="en-US" sz="3200">
                <a:latin typeface="한컴 윤고딕 230"/>
              </a:rPr>
              <a:t> </a:t>
            </a:r>
            <a:r>
              <a:rPr lang="en-US" altLang="ko-KR" sz="3200">
                <a:latin typeface="한컴 윤고딕 230"/>
              </a:rPr>
              <a:t>streamlit run [</a:t>
            </a:r>
            <a:r>
              <a:rPr lang="ko-KR" altLang="en-US" sz="3200">
                <a:latin typeface="한컴 윤고딕 230"/>
              </a:rPr>
              <a:t>파일 위치</a:t>
            </a:r>
            <a:r>
              <a:rPr lang="en-US" altLang="ko-KR" sz="3200">
                <a:latin typeface="한컴 윤고딕 230"/>
              </a:rPr>
              <a:t>/</a:t>
            </a:r>
            <a:r>
              <a:rPr lang="ko-KR" altLang="en-US" sz="3200">
                <a:latin typeface="한컴 윤고딕 230"/>
              </a:rPr>
              <a:t>파일명</a:t>
            </a:r>
            <a:r>
              <a:rPr lang="en-US" altLang="ko-KR" sz="3200">
                <a:latin typeface="한컴 윤고딕 230"/>
              </a:rPr>
              <a:t>]</a:t>
            </a:r>
            <a:r>
              <a:rPr lang="ko-KR" altLang="en-US" sz="3200">
                <a:latin typeface="한컴 윤고딕 230"/>
              </a:rPr>
              <a:t> 혹은 </a:t>
            </a:r>
            <a:r>
              <a:rPr lang="en-US" altLang="ko-KR" sz="3200">
                <a:latin typeface="한컴 윤고딕 230"/>
              </a:rPr>
              <a:t>streamlit run [</a:t>
            </a:r>
            <a:r>
              <a:rPr lang="ko-KR" altLang="en-US" sz="3200">
                <a:latin typeface="한컴 윤고딕 230"/>
              </a:rPr>
              <a:t>파일명</a:t>
            </a:r>
            <a:r>
              <a:rPr lang="en-US" altLang="ko-KR" sz="3200">
                <a:latin typeface="한컴 윤고딕 230"/>
              </a:rPr>
              <a:t>]</a:t>
            </a:r>
            <a:r>
              <a:rPr lang="ko-KR" altLang="en-US" sz="3200">
                <a:latin typeface="한컴 윤고딕 230"/>
              </a:rPr>
              <a:t> </a:t>
            </a:r>
            <a:endParaRPr lang="ko-KR" altLang="en-US" sz="3200">
              <a:latin typeface="한컴 윤고딕 230"/>
            </a:endParaRPr>
          </a:p>
          <a:p>
            <a:pPr lvl="1">
              <a:defRPr/>
            </a:pPr>
            <a:endParaRPr lang="ko-KR" altLang="en-US" sz="3200">
              <a:latin typeface="한컴 윤고딕 230"/>
            </a:endParaRPr>
          </a:p>
          <a:p>
            <a:pPr lvl="1">
              <a:defRPr/>
            </a:pPr>
            <a:endParaRPr lang="ko-KR" altLang="en-US" sz="3200">
              <a:latin typeface="한컴 윤고딕 230"/>
            </a:endParaRPr>
          </a:p>
          <a:p>
            <a:pPr lvl="1">
              <a:defRPr/>
            </a:pPr>
            <a:r>
              <a:rPr lang="ko-KR" altLang="en-US" sz="3200">
                <a:latin typeface="한컴 윤고딕 230"/>
              </a:rPr>
              <a:t>지예 노트북에선 아래의 명령어를 사용</a:t>
            </a:r>
            <a:r>
              <a:rPr lang="en-US" altLang="ko-KR" sz="3200">
                <a:latin typeface="한컴 윤고딕 230"/>
              </a:rPr>
              <a:t>...</a:t>
            </a:r>
            <a:endParaRPr lang="en-US" altLang="ko-KR" sz="3200">
              <a:latin typeface="한컴 윤고딕 230"/>
            </a:endParaRPr>
          </a:p>
          <a:p>
            <a:pPr lvl="2">
              <a:defRPr/>
            </a:pPr>
            <a:r>
              <a:rPr lang="en-US" altLang="ko-KR" sz="3000">
                <a:latin typeface="한컴 윤고딕 230"/>
              </a:rPr>
              <a:t>streamlit run C:\Users\심지예\Desktop\antibioticapp.py</a:t>
            </a:r>
            <a:endParaRPr lang="en-US" altLang="ko-KR" sz="3000">
              <a:latin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결론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1319457"/>
          </a:xfrm>
        </p:spPr>
        <p:txBody>
          <a:bodyPr/>
          <a:lstStyle/>
          <a:p>
            <a:pPr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한컴 윤고딕 230"/>
              </a:rPr>
              <a:t> 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한컴 윤고딕 230"/>
                <a:ea typeface="한컴 윤고딕 230"/>
              </a:rPr>
              <a:t>pH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>
                <a:latin typeface="한컴 윤고딕 230"/>
                <a:ea typeface="한컴 윤고딕 230"/>
              </a:rPr>
              <a:t>에 따른 항생제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한컴 윤고딕 230"/>
              </a:rPr>
              <a:t> 이온화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한컴 윤고딕 230"/>
                <a:ea typeface="한컴 윤고딕 230"/>
              </a:rPr>
              <a:t>·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한컴 윤고딕 230"/>
              </a:rPr>
              <a:t>활성형 비율 및 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한컴 윤고딕 230"/>
                <a:ea typeface="한컴 윤고딕 230"/>
              </a:rPr>
              <a:t>MIC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한컴 윤고딕 230"/>
              </a:rPr>
              <a:t>변화를 직관적으로 시각화함으로써 다양한 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한컴 윤고딕 230"/>
                <a:ea typeface="한컴 윤고딕 230"/>
              </a:rPr>
              <a:t>ph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한컴 윤고딕 230"/>
              </a:rPr>
              <a:t>환경에서의 항균 효능 예측에 도움을 준다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latin typeface="한컴 윤고딕 230"/>
                <a:ea typeface="한컴 윤고딕 230"/>
              </a:rPr>
              <a:t>.</a:t>
            </a:r>
            <a:endParaRPr xmlns:mc="http://schemas.openxmlformats.org/markup-compatibility/2006" xmlns:hp="http://schemas.haansoft.com/office/presentation/8.0" lang="EN-US" sz="2000" b="0" i="0" u="none" strike="noStrike" mc:Ignorable="hp" hp:hslEmbossed="0">
              <a:latin typeface="한컴 윤고딕 230"/>
              <a:ea typeface="한컴 윤고딕 230"/>
            </a:endParaRP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sz="2000">
              <a:latin typeface="한컴 윤고딕 230"/>
            </a:endParaRPr>
          </a:p>
        </p:txBody>
      </p:sp>
      <p:sp>
        <p:nvSpPr>
          <p:cNvPr id="5" name=""/>
          <p:cNvSpPr/>
          <p:nvPr/>
        </p:nvSpPr>
        <p:spPr>
          <a:xfrm>
            <a:off x="444500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Ampicillin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과 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Erythromycin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은 중성형이 우세한 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pH 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구간에서 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MIC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가 낮아지는 경향을 보였고 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Kanamycin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은 이온화율이 높을 때 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MIC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가 낮게 예측되었다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.</a:t>
            </a:r>
            <a:endPara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</a:endParaRPr>
          </a:p>
        </p:txBody>
      </p:sp>
      <p:sp>
        <p:nvSpPr>
          <p:cNvPr id="8" name=""/>
          <p:cNvSpPr/>
          <p:nvPr/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endPara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  <a:ea typeface="한컴 윤고딕 230"/>
            </a:endParaRPr>
          </a:p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실제와 같은 그래프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/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결과는 나오지 않았지만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이온화 정도에 따른 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MIC 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값의 변화는 얼추 맞았다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아직 고등학생이라 관련 지식도 부족하고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, 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이 프로그램을 제작하는 활동을 통해 관련 지식을 키웠고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, 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기존에 호기심을 해결하던 방법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(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검색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)</a:t>
            </a:r>
            <a:r>
              <a:rPr xmlns:mc="http://schemas.openxmlformats.org/markup-compatibility/2006" xmlns:hp="http://schemas.haansoft.com/office/presentation/8.0" kumimoji="0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이 아닌 프로그램 개발을 통해 새롭게 호기심을 해결하는 방법을 배운거 같다</a:t>
            </a:r>
            <a:r>
              <a:rPr xmlns:mc="http://schemas.openxmlformats.org/markup-compatibility/2006" xmlns:hp="http://schemas.haansoft.com/office/presentation/8.0" kumimoji="0" lang="EN-US" sz="2000" b="0" i="0" u="none" strike="noStrike" kern="1200" cap="none" spc="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  <a:ea typeface="한컴 윤고딕 230"/>
              </a:rPr>
              <a:t>.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7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1" animBg="1"/>
      <p:bldP spid="8" grpId="2" animBg="1"/>
    </p:bld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099"/>
            <a:ext cx="11302999" cy="2616323"/>
          </a:xfrm>
        </p:spPr>
        <p:txBody>
          <a:bodyPr/>
          <a:lstStyle/>
          <a:p>
            <a:pPr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2000" b="0" i="0" u="none" strike="noStrike" spc="-20" mc:Ignorable="hp" hp:hslEmbossed="0">
                <a:latin typeface="한컴 윤고딕 230"/>
              </a:rPr>
              <a:t>프로그램 보완</a:t>
            </a:r>
            <a:endParaRPr xmlns:mc="http://schemas.openxmlformats.org/markup-compatibility/2006" xmlns:hp="http://schemas.haansoft.com/office/presentation/8.0" lang="ko-KR" altLang="en-US" sz="2000" b="0" i="0" u="none" strike="noStrike" spc="-20" mc:Ignorable="hp" hp:hslEmbossed="0">
              <a:latin typeface="한컴 윤고딕 230"/>
            </a:endParaRP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1700" b="0" i="0" u="none" strike="noStrike" spc="-20" mc:Ignorable="hp" hp:hslEmbossed="0">
                <a:latin typeface="한컴 윤고딕 230"/>
                <a:ea typeface="한컴 윤고딕 230"/>
              </a:rPr>
              <a:t>pKa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값도 두가지 이상인 경우도 있고</a:t>
            </a:r>
            <a:r>
              <a:rPr xmlns:mc="http://schemas.openxmlformats.org/markup-compatibility/2006" xmlns:hp="http://schemas.haansoft.com/office/presentation/8.0" lang="EN-US" sz="1700" b="0" i="0" u="none" strike="noStrike" spc="-20" mc:Ignorable="hp" hp:hslEmbossed="0">
                <a:latin typeface="한컴 윤고딕 230"/>
                <a:ea typeface="한컴 윤고딕 230"/>
              </a:rPr>
              <a:t>,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특정 </a:t>
            </a:r>
            <a:r>
              <a:rPr xmlns:mc="http://schemas.openxmlformats.org/markup-compatibility/2006" xmlns:hp="http://schemas.haansoft.com/office/presentation/8.0" lang="EN-US" sz="1700" b="0" i="0" u="none" strike="noStrike" spc="-20" mc:Ignorable="hp" hp:hslEmbossed="0">
                <a:latin typeface="한컴 윤고딕 230"/>
                <a:ea typeface="한컴 윤고딕 230"/>
              </a:rPr>
              <a:t>ph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를 벗어나면 가수분해율이 높아져 효능이 떨어질 수도 있다</a:t>
            </a:r>
            <a:r>
              <a:rPr xmlns:mc="http://schemas.openxmlformats.org/markup-compatibility/2006" xmlns:hp="http://schemas.haansoft.com/office/presentation/8.0" lang="EN-US" sz="1700" b="0" i="0" u="none" strike="noStrike" spc="-20" mc:Ignorable="hp" hp:hslEmbossed="0"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하지만 고등학생 수준에서 이러한 경우를 모두 포함하기에는 정보 접근성이 낮고 정확도를 위한 실험</a:t>
            </a:r>
            <a:r>
              <a:rPr xmlns:mc="http://schemas.openxmlformats.org/markup-compatibility/2006" xmlns:hp="http://schemas.haansoft.com/office/presentation/8.0" lang="ko-KR" altLang="en-US" sz="1700" b="0" i="0" u="none" strike="noStrike" spc="-20" mc:Ignorable="hp" hp:hslEmbossed="0">
                <a:latin typeface="한컴 윤고딕 230"/>
              </a:rPr>
              <a:t>을 하는 것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또</a:t>
            </a:r>
            <a:r>
              <a:rPr xmlns:mc="http://schemas.openxmlformats.org/markup-compatibility/2006" xmlns:hp="http://schemas.haansoft.com/office/presentation/8.0" lang="ko-KR" altLang="en-US" sz="1700" b="0" i="0" u="none" strike="noStrike" spc="-20" mc:Ignorable="hp" hp:hslEmbossed="0">
                <a:latin typeface="한컴 윤고딕 230"/>
              </a:rPr>
              <a:t>한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 힘들다</a:t>
            </a:r>
            <a:r>
              <a:rPr xmlns:mc="http://schemas.openxmlformats.org/markup-compatibility/2006" xmlns:hp="http://schemas.haansoft.com/office/presentation/8.0" lang="EN-US" sz="1700" b="0" i="0" u="none" strike="noStrike" spc="-20" mc:Ignorable="hp" hp:hslEmbossed="0"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따라서 이 프로그램에서는 가장 영향력이 큰 단일 </a:t>
            </a:r>
            <a:r>
              <a:rPr xmlns:mc="http://schemas.openxmlformats.org/markup-compatibility/2006" xmlns:hp="http://schemas.haansoft.com/office/presentation/8.0" lang="EN-US" sz="1700" b="0" i="0" u="none" strike="noStrike" spc="-20" mc:Ignorable="hp" hp:hslEmbossed="0">
                <a:latin typeface="한컴 윤고딕 230"/>
                <a:ea typeface="한컴 윤고딕 230"/>
              </a:rPr>
              <a:t>pKa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값을 중심으로 모델을 단순화하였다</a:t>
            </a:r>
            <a:r>
              <a:rPr xmlns:mc="http://schemas.openxmlformats.org/markup-compatibility/2006" xmlns:hp="http://schemas.haansoft.com/office/presentation/8.0" lang="EN-US" sz="1700" b="0" i="0" u="none" strike="noStrike" spc="-20" mc:Ignorable="hp" hp:hslEmbossed="0"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정확한 프로그램 개발에서는 문헌에 공개된 다중 </a:t>
            </a:r>
            <a:r>
              <a:rPr xmlns:mc="http://schemas.openxmlformats.org/markup-compatibility/2006" xmlns:hp="http://schemas.haansoft.com/office/presentation/8.0" lang="EN-US" sz="1700" b="0" i="0" u="none" strike="noStrike" spc="-20" mc:Ignorable="hp" hp:hslEmbossed="0">
                <a:latin typeface="한컴 윤고딕 230"/>
                <a:ea typeface="한컴 윤고딕 230"/>
              </a:rPr>
              <a:t>pKa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및 가수분해 속도 상수</a:t>
            </a:r>
            <a:r>
              <a:rPr xmlns:mc="http://schemas.openxmlformats.org/markup-compatibility/2006" xmlns:hp="http://schemas.haansoft.com/office/presentation/8.0" lang="ko-KR" altLang="en-US" sz="1700" b="0" i="0" u="none" strike="noStrike" spc="-20" mc:Ignorable="hp" hp:hslEmbossed="0">
                <a:latin typeface="한컴 윤고딕 230"/>
              </a:rPr>
              <a:t> 등을 </a:t>
            </a:r>
            <a:r>
              <a:rPr xmlns:mc="http://schemas.openxmlformats.org/markup-compatibility/2006" xmlns:hp="http://schemas.haansoft.com/office/presentation/8.0" sz="1700" b="0" i="0" u="none" strike="noStrike" spc="-20" mc:Ignorable="hp" hp:hslEmbossed="0">
                <a:latin typeface="한컴 윤고딕 230"/>
              </a:rPr>
              <a:t>단계적으로 통합해야 한다</a:t>
            </a:r>
            <a:endParaRPr xmlns:mc="http://schemas.openxmlformats.org/markup-compatibility/2006" xmlns:hp="http://schemas.haansoft.com/office/presentation/8.0" sz="1700" b="0" i="0" u="none" strike="noStrike" spc="-20" mc:Ignorable="hp" hp:hslEmbossed="0">
              <a:latin typeface="한컴 윤고딕 230"/>
            </a:endParaRPr>
          </a:p>
          <a:p>
            <a:pPr marL="0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sz="2000" b="0" i="0" u="none" strike="noStrike" spc="-20" mc:Ignorable="hp" hp:hslEmbossed="0">
              <a:latin typeface="한컴 윤고딕 230"/>
              <a:ea typeface="한컴 윤고딕 230"/>
            </a:endParaRPr>
          </a:p>
        </p:txBody>
      </p:sp>
      <p:sp>
        <p:nvSpPr>
          <p:cNvPr id="4" name=""/>
          <p:cNvSpPr/>
          <p:nvPr/>
        </p:nvSpPr>
        <p:spPr>
          <a:xfrm>
            <a:off x="444500" y="3931138"/>
            <a:ext cx="11302999" cy="2616323"/>
          </a:xfrm>
          <a:prstGeom prst="rect">
            <a:avLst/>
          </a:prstGeom>
        </p:spPr>
        <p:txBody>
          <a:bodyPr vert="horz" lIns="91440" tIns="45720" rIns="91440" bIns="45720"/>
          <a:p>
            <a:pPr marL="266700" indent="-30670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Char char=""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프로그램 적용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-2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</a:endParaRP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우리 몸에는 다양한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ph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를 가진 장기들이 존재한다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 표적 부위가 어디냐에 따라 특정 항생제의 항균력이 달라지니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 이런 것들을 고려하여 약을 처방하거나 제조할 때 용이하게 쓰일 수 있다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-20" normalizeH="0" baseline="0" mc:Ignorable="hp" hp:hslEmbossed="0">
                <a:solidFill>
                  <a:schemeClr val="bg2">
                    <a:lumMod val="25000"/>
                  </a:schemeClr>
                </a:solidFill>
                <a:latin typeface="한컴 윤고딕 230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-2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</a:endParaRPr>
          </a:p>
          <a:p>
            <a:pPr marL="0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endParaRPr xmlns:mc="http://schemas.openxmlformats.org/markup-compatibility/2006" xmlns:hp="http://schemas.haansoft.com/office/presentation/8.0" kumimoji="0" lang="EN-US" sz="2000" b="0" i="0" u="none" strike="noStrike" kern="1200" cap="none" spc="-20" normalizeH="0" baseline="0" mc:Ignorable="hp" hp:hslEmbossed="0">
              <a:solidFill>
                <a:schemeClr val="bg2">
                  <a:lumMod val="25000"/>
                </a:schemeClr>
              </a:solidFill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1" animBg="1"/>
    </p:bld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추후 탐구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3466246"/>
          </a:xfrm>
        </p:spPr>
        <p:txBody>
          <a:bodyPr/>
          <a:lstStyle/>
          <a:p>
            <a:pPr marL="476100" lvl="1" indent="-28560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har char=""/>
              <a:tabLst>
                <a:tab pos="1398270" algn="l"/>
              </a:tabLst>
              <a:defRPr/>
            </a:pPr>
            <a:r>
              <a:rPr xmlns:mc="http://schemas.openxmlformats.org/markup-compatibility/2006" xmlns:hp="http://schemas.haansoft.com/office/presentation/8.0" b="0" i="0" u="none" strike="noStrike" mc:Ignorable="hp" hp:hslEmbossed="0"/>
              <a:t>다중 </a:t>
            </a:r>
            <a:r>
              <a:rPr xmlns:mc="http://schemas.openxmlformats.org/markup-compatibility/2006" xmlns:hp="http://schemas.haansoft.com/office/presentation/8.0" lang="EN-US" b="0" i="0" u="none" strike="noStrike" mc:Ignorable="hp" hp:hslEmbossed="0"/>
              <a:t>pKa 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및 다중 요소 모델링</a:t>
            </a:r>
            <a:endParaRPr xmlns:mc="http://schemas.openxmlformats.org/markup-compatibility/2006" xmlns:hp="http://schemas.haansoft.com/office/presentation/8.0" b="0" i="0" u="none" strike="noStrike" mc:Ignorable="hp" hp:hslEmbossed="0"/>
          </a:p>
          <a:p>
            <a:pPr marL="190500" lvl="1" indent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tabLst>
                <a:tab pos="1398270" algn="l"/>
              </a:tabLst>
              <a:defRPr/>
            </a:pP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현재 프로그램은 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pKa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가 한 가지인 경우만 다루고 있다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항생제 중에는 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pKa 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값이 여러개인 항생제도 있다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또한 항생제의 항균 능력에 영향을 미치는 요소는 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ph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와 이온화 정도가 끝이 아니다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세균의 종류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(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그람양성균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, 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그람음성균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)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에서부터 시작해 항생제 체내 흡수율까지 여러 요소가 작용한다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. </a:t>
            </a:r>
            <a:r>
              <a:rPr xmlns:mc="http://schemas.openxmlformats.org/markup-compatibility/2006" xmlns:hp="http://schemas.haansoft.com/office/presentation/8.0" sz="1800" b="0" i="0" u="none" strike="noStrike" mc:Ignorable="hp" hp:hslEmbossed="0"/>
              <a:t>현 모델은 실제 항생제의 작용을 모두 반영하지 못했기 때문에 추후에 대부분의 요소를 포함한 개선 모델은 설계해보고 싶다</a:t>
            </a:r>
            <a:r>
              <a:rPr xmlns:mc="http://schemas.openxmlformats.org/markup-compatibility/2006" xmlns:hp="http://schemas.haansoft.com/office/presentation/8.0" lang="EN-US" sz="1800" b="0" i="0" u="none" strike="noStrike" mc:Ignorable="hp" hp:hslEmbossed="0"/>
              <a:t>.</a:t>
            </a:r>
            <a:endParaRPr xmlns:mc="http://schemas.openxmlformats.org/markup-compatibility/2006" xmlns:hp="http://schemas.haansoft.com/office/presentation/8.0" lang="EN-US" sz="1800" b="0" i="0" u="none" strike="noStrike" mc:Ignorable="hp" hp:hslEmbossed="0"/>
          </a:p>
          <a:p>
            <a:pPr marL="190500" lvl="1" indent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tabLst>
                <a:tab pos="1398270" algn="l"/>
              </a:tabLst>
              <a:defRPr/>
            </a:pPr>
            <a:endParaRPr xmlns:mc="http://schemas.openxmlformats.org/markup-compatibility/2006" xmlns:hp="http://schemas.haansoft.com/office/presentation/8.0" lang="EN-US" sz="1800" b="0" i="0" u="none" strike="noStrike" mc:Ignorable="hp" hp:hslEmbossed="0"/>
          </a:p>
          <a:p>
            <a:pPr marL="476100" lvl="1" indent="-28560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har char=""/>
              <a:tabLst>
                <a:tab pos="1398270" algn="l"/>
              </a:tabLst>
              <a:defRPr/>
            </a:pPr>
            <a:r>
              <a:rPr xmlns:mc="http://schemas.openxmlformats.org/markup-compatibility/2006" xmlns:hp="http://schemas.haansoft.com/office/presentation/8.0" b="1" i="0" u="none" strike="noStrike" mc:Ignorable="hp" hp:hslEmbossed="0"/>
              <a:t>항생제 분자의 특성과 활성화 형태 간의 연관성 탐구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Q&amp;A TIME!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예상 </a:t>
            </a: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422154" y="2040547"/>
            <a:ext cx="7165731" cy="3615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1246309" y="1652456"/>
            <a:ext cx="9699381" cy="749602"/>
          </a:xfrm>
          <a:prstGeom prst="wedgeRoundRectCallout">
            <a:avLst>
              <a:gd name="adj1" fmla="val -40096"/>
              <a:gd name="adj2" fmla="val 78883"/>
              <a:gd name="adj3" fmla="val 16667"/>
            </a:avLst>
          </a:prstGeom>
          <a:solidFill>
            <a:srgbClr val="ffd7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</a:rPr>
              <a:t>프로그램에서 사용된 네가지 항생제 정보를 알고싶어요</a:t>
            </a:r>
            <a:r>
              <a:rPr lang="en-US" altLang="ko-KR" sz="2000">
                <a:solidFill>
                  <a:schemeClr val="tx1"/>
                </a:solidFill>
              </a:rPr>
              <a:t>!</a:t>
            </a: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1246309" y="2962510"/>
            <a:ext cx="9699381" cy="2576263"/>
          </a:xfrm>
          <a:prstGeom prst="wedgeRoundRectCallout">
            <a:avLst>
              <a:gd name="adj1" fmla="val 41184"/>
              <a:gd name="adj2" fmla="val 76834"/>
              <a:gd name="adj3" fmla="val 16667"/>
            </a:avLst>
          </a:prstGeom>
          <a:solidFill>
            <a:schemeClr val="lt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Ampicillin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세포벽 합성 억제 항생제 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 중이염, 부비동염, 요로감염 등에 사용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Tetracycline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단백질 합성 억제 항생제 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 호흡기 감염, 여드름, 콜레라, 리케차 등에 사용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Erythromycin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단백질 합성 억제 항생제 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  호흡기 감염, 피부 감염, 성병 등에 사용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Kanamycin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단백질 합성 억제 항생제 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  다양한 그람음성 세균 감염 치료에 사용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예상 </a:t>
            </a: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422154" y="2040547"/>
            <a:ext cx="7165731" cy="3615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1246309" y="1652456"/>
            <a:ext cx="9699381" cy="749602"/>
          </a:xfrm>
          <a:prstGeom prst="wedgeRoundRectCallout">
            <a:avLst>
              <a:gd name="adj1" fmla="val -40096"/>
              <a:gd name="adj2" fmla="val 78883"/>
              <a:gd name="adj3" fmla="val 16667"/>
            </a:avLst>
          </a:prstGeom>
          <a:solidFill>
            <a:srgbClr val="ffd7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</a:rPr>
              <a:t>항생제의 항균력을 변화시키는 다른 요인에는 무엇이 있나요</a:t>
            </a:r>
            <a:r>
              <a:rPr lang="en-US" altLang="ko-KR" sz="2000">
                <a:solidFill>
                  <a:schemeClr val="tx1"/>
                </a:solidFill>
              </a:rPr>
              <a:t>?</a:t>
            </a:r>
            <a:r>
              <a:rPr lang="ko-KR" altLang="en-US" sz="2000">
                <a:solidFill>
                  <a:schemeClr val="tx1"/>
                </a:solidFill>
              </a:rPr>
              <a:t> </a:t>
            </a:r>
            <a:r>
              <a:rPr lang="en-US" altLang="ko-KR" sz="2000">
                <a:solidFill>
                  <a:schemeClr val="tx1"/>
                </a:solidFill>
              </a:rPr>
              <a:t>(</a:t>
            </a:r>
            <a:r>
              <a:rPr lang="ko-KR" altLang="en-US" sz="2000">
                <a:solidFill>
                  <a:schemeClr val="tx1"/>
                </a:solidFill>
              </a:rPr>
              <a:t>농도</a:t>
            </a:r>
            <a:r>
              <a:rPr lang="en-US" altLang="ko-KR" sz="2000">
                <a:solidFill>
                  <a:schemeClr val="tx1"/>
                </a:solidFill>
              </a:rPr>
              <a:t>,</a:t>
            </a:r>
            <a:r>
              <a:rPr lang="ko-KR" altLang="en-US" sz="2000">
                <a:solidFill>
                  <a:schemeClr val="tx1"/>
                </a:solidFill>
              </a:rPr>
              <a:t> 용량 동일</a:t>
            </a:r>
            <a:r>
              <a:rPr lang="en-US" altLang="ko-KR" sz="2000">
                <a:solidFill>
                  <a:schemeClr val="tx1"/>
                </a:solidFill>
              </a:rPr>
              <a:t>)</a:t>
            </a: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1246309" y="2962510"/>
            <a:ext cx="9699381" cy="2576263"/>
          </a:xfrm>
          <a:prstGeom prst="wedgeRoundRectCallout">
            <a:avLst>
              <a:gd name="adj1" fmla="val 41184"/>
              <a:gd name="adj2" fmla="val 76834"/>
              <a:gd name="adj3" fmla="val 16667"/>
            </a:avLst>
          </a:prstGeom>
          <a:solidFill>
            <a:schemeClr val="lt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표적 세균의 구조 및 특성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양성균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음성균 등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표적 세균의 항생제 내성 유무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세포 투과성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주변의 온도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표적 세균의 성장 단계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항생제 투여 경로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환자의 상태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다른 약물 간의 상호작용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연구 동기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870571" y="1779961"/>
            <a:ext cx="3483619" cy="1538653"/>
          </a:xfrm>
          <a:prstGeom prst="homePlate">
            <a:avLst>
              <a:gd name="adj" fmla="val 41406"/>
            </a:avLst>
          </a:prstGeom>
          <a:ln>
            <a:noFill/>
            <a:headEnd w="med" len="med"/>
            <a:tailEnd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latin typeface="한컴 윤고딕 230"/>
              </a:rPr>
              <a:t>2</a:t>
            </a:r>
            <a:r>
              <a:rPr lang="ko-KR" altLang="en-US">
                <a:latin typeface="한컴 윤고딕 230"/>
              </a:rPr>
              <a:t>학년 때 항생제 관련</a:t>
            </a:r>
            <a:endParaRPr lang="ko-KR" altLang="en-US">
              <a:latin typeface="한컴 윤고딕 230"/>
            </a:endParaRPr>
          </a:p>
          <a:p>
            <a:pPr algn="ctr">
              <a:defRPr/>
            </a:pPr>
            <a:r>
              <a:rPr lang="ko-KR" altLang="en-US">
                <a:latin typeface="한컴 윤고딕 230"/>
              </a:rPr>
              <a:t>탐구를 많이 함</a:t>
            </a:r>
            <a:endParaRPr lang="ko-KR" altLang="en-US">
              <a:latin typeface="한컴 윤고딕 230"/>
            </a:endParaRPr>
          </a:p>
        </p:txBody>
      </p:sp>
      <p:sp>
        <p:nvSpPr>
          <p:cNvPr id="7" name=""/>
          <p:cNvSpPr/>
          <p:nvPr/>
        </p:nvSpPr>
        <p:spPr>
          <a:xfrm>
            <a:off x="7724574" y="1779961"/>
            <a:ext cx="3483619" cy="1538653"/>
          </a:xfrm>
          <a:prstGeom prst="chevron">
            <a:avLst>
              <a:gd name="adj" fmla="val 37500"/>
            </a:avLst>
          </a:prstGeom>
          <a:ln>
            <a:noFill/>
            <a:headEnd w="med" len="med"/>
            <a:tailEnd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b="0" i="0" u="none" strike="noStrike" mc:Ignorable="hp" hp:hslEmbossed="0">
                <a:latin typeface="한컴 윤고딕 230"/>
              </a:rPr>
              <a:t>항생제의 효과에</a:t>
            </a:r>
            <a:endParaRPr xmlns:mc="http://schemas.openxmlformats.org/markup-compatibility/2006" xmlns:hp="http://schemas.haansoft.com/office/presentation/8.0" lang="ko-KR" b="0" i="0" u="none" strike="noStrike" mc:Ignorable="hp" hp:hslEmbossed="0">
              <a:latin typeface="한컴 윤고딕 230"/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b="0" i="0" u="none" strike="noStrike" mc:Ignorable="hp" hp:hslEmbossed="0">
                <a:latin typeface="한컴 윤고딕 230"/>
              </a:rPr>
              <a:t>영향을 주는 요인이</a:t>
            </a:r>
            <a:endParaRPr xmlns:mc="http://schemas.openxmlformats.org/markup-compatibility/2006" xmlns:hp="http://schemas.haansoft.com/office/presentation/8.0" lang="ko-KR" b="0" i="0" u="none" strike="noStrike" mc:Ignorable="hp" hp:hslEmbossed="0">
              <a:latin typeface="한컴 윤고딕 230"/>
            </a:endParaRPr>
          </a:p>
          <a:p>
            <a:pPr algn="ctr">
              <a:defRPr/>
            </a:pPr>
            <a:r>
              <a:rPr xmlns:mc="http://schemas.openxmlformats.org/markup-compatibility/2006" xmlns:hp="http://schemas.haansoft.com/office/presentation/8.0" lang="ko-KR" b="0" i="0" u="none" strike="noStrike" mc:Ignorable="hp" hp:hslEmbossed="0">
                <a:latin typeface="한컴 윤고딕 230"/>
              </a:rPr>
              <a:t>궁금해짐</a:t>
            </a:r>
            <a:endParaRPr lang="ko-KR" altLang="en-US">
              <a:solidFill>
                <a:schemeClr val="lt1"/>
              </a:solidFill>
              <a:latin typeface="한컴 윤고딕 230"/>
            </a:endParaRPr>
          </a:p>
        </p:txBody>
      </p:sp>
      <p:sp>
        <p:nvSpPr>
          <p:cNvPr id="8" name=""/>
          <p:cNvSpPr/>
          <p:nvPr/>
        </p:nvSpPr>
        <p:spPr>
          <a:xfrm>
            <a:off x="870571" y="4004684"/>
            <a:ext cx="10337622" cy="1538653"/>
          </a:xfrm>
          <a:prstGeom prst="chevron">
            <a:avLst>
              <a:gd name="adj" fmla="val 40234"/>
            </a:avLst>
          </a:prstGeom>
          <a:ln>
            <a:noFill/>
            <a:headEnd w="med" len="med"/>
            <a:tailEnd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anchorCtr="0"/>
          <a:lstStyle/>
          <a:p>
            <a:pPr algn="ctr">
              <a:spcBef>
                <a:spcPts val="0"/>
              </a:spcBef>
              <a:defRPr/>
            </a:pPr>
            <a:r>
              <a:rPr lang="en-US" sz="2100">
                <a:solidFill>
                  <a:schemeClr val="lt1"/>
                </a:solidFill>
                <a:latin typeface="한컴 윤고딕 230"/>
                <a:ea typeface="한컴 윤고딕 230"/>
              </a:rPr>
              <a:t>“</a:t>
            </a:r>
            <a:r>
              <a:rPr lang="ko-KR" sz="2100">
                <a:solidFill>
                  <a:schemeClr val="lt1"/>
                </a:solidFill>
                <a:latin typeface="한컴 윤고딕 230"/>
              </a:rPr>
              <a:t>그 중 </a:t>
            </a:r>
            <a:r>
              <a:rPr lang="en-US" sz="2100" b="1">
                <a:solidFill>
                  <a:schemeClr val="lt1"/>
                </a:solidFill>
                <a:effectLst>
                  <a:outerShdw blurRad="76200" dist="76200" algn="ctr" rotWithShape="0">
                    <a:srgbClr val="000000">
                      <a:alpha val="50000"/>
                    </a:srgbClr>
                  </a:outerShdw>
                </a:effectLst>
                <a:latin typeface="한컴 윤고딕 230"/>
                <a:ea typeface="한컴 윤고딕 230"/>
              </a:rPr>
              <a:t>ph</a:t>
            </a:r>
            <a:r>
              <a:rPr lang="ko-KR" sz="2100" b="1">
                <a:solidFill>
                  <a:schemeClr val="lt1"/>
                </a:solidFill>
                <a:effectLst>
                  <a:outerShdw blurRad="76200" dist="76200" algn="ctr" rotWithShape="0">
                    <a:srgbClr val="000000">
                      <a:alpha val="50000"/>
                    </a:srgbClr>
                  </a:outerShdw>
                </a:effectLst>
                <a:latin typeface="한컴 윤고딕 230"/>
              </a:rPr>
              <a:t>와 이온화를 조작변인으로</a:t>
            </a:r>
            <a:r>
              <a:rPr lang="ko-KR" sz="2100">
                <a:solidFill>
                  <a:schemeClr val="lt1"/>
                </a:solidFill>
                <a:latin typeface="한컴 윤고딕 230"/>
              </a:rPr>
              <a:t> 선택해 </a:t>
            </a:r>
            <a:r>
              <a:rPr lang="ko-KR" sz="2100" b="1">
                <a:solidFill>
                  <a:schemeClr val="lt1"/>
                </a:solidFill>
                <a:effectLst>
                  <a:outerShdw blurRad="76200" dist="76200" algn="ctr" rotWithShape="0">
                    <a:srgbClr val="000000">
                      <a:alpha val="50000"/>
                    </a:srgbClr>
                  </a:outerShdw>
                </a:effectLst>
                <a:latin typeface="한컴 윤고딕 230"/>
              </a:rPr>
              <a:t>항균력 예측</a:t>
            </a:r>
            <a:r>
              <a:rPr lang="ko-KR" sz="2100">
                <a:solidFill>
                  <a:schemeClr val="lt1"/>
                </a:solidFill>
                <a:latin typeface="한컴 윤고딕 230"/>
              </a:rPr>
              <a:t>을 해보는건 어떨까</a:t>
            </a:r>
            <a:r>
              <a:rPr lang="en-US" altLang="ko-KR" sz="2100">
                <a:solidFill>
                  <a:schemeClr val="lt1"/>
                </a:solidFill>
                <a:latin typeface="한컴 윤고딕 230"/>
              </a:rPr>
              <a:t>?</a:t>
            </a:r>
            <a:r>
              <a:rPr lang="en-US" sz="2100">
                <a:solidFill>
                  <a:schemeClr val="lt1"/>
                </a:solidFill>
                <a:latin typeface="한컴 윤고딕 230"/>
                <a:ea typeface="한컴 윤고딕 230"/>
              </a:rPr>
              <a:t>”</a:t>
            </a:r>
            <a:endParaRPr lang="ko-KR" altLang="en-US" sz="2100">
              <a:solidFill>
                <a:schemeClr val="lt1"/>
              </a:solidFill>
              <a:latin typeface="한컴 윤고딕 230"/>
            </a:endParaRPr>
          </a:p>
        </p:txBody>
      </p:sp>
      <p:sp>
        <p:nvSpPr>
          <p:cNvPr id="10" name=""/>
          <p:cNvSpPr/>
          <p:nvPr/>
        </p:nvSpPr>
        <p:spPr>
          <a:xfrm>
            <a:off x="4297572" y="1779961"/>
            <a:ext cx="3483619" cy="1538653"/>
          </a:xfrm>
          <a:prstGeom prst="chevron">
            <a:avLst>
              <a:gd name="adj" fmla="val 37500"/>
            </a:avLst>
          </a:prstGeom>
          <a:ln>
            <a:noFill/>
            <a:headEnd w="med" len="med"/>
            <a:tailEnd w="med" len="med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lt1"/>
                </a:solidFill>
                <a:latin typeface="한컴 윤고딕 230"/>
              </a:rPr>
              <a:t>자연스럽게 항생제에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chemeClr val="lt1"/>
              </a:solidFill>
              <a:latin typeface="한컴 윤고딕 230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bg2">
                  <a:lumMod val="25000"/>
                </a:schemeClr>
              </a:buClr>
              <a:buSzPct val="80000"/>
              <a:buFont typeface="Wingdings 3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chemeClr val="lt1"/>
                </a:solidFill>
                <a:latin typeface="한컴 윤고딕 230"/>
              </a:rPr>
              <a:t>대해 관심이 증가</a:t>
            </a:r>
            <a:endParaRPr lang="ko-KR" altLang="en-US">
              <a:solidFill>
                <a:schemeClr val="lt1"/>
              </a:solidFill>
              <a:latin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예상 </a:t>
            </a:r>
            <a:r>
              <a:rPr lang="en-US" altLang="ko-KR"/>
              <a:t>Q&amp;A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1422154" y="2040547"/>
            <a:ext cx="7165731" cy="3615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1246309" y="1652456"/>
            <a:ext cx="9699381" cy="749602"/>
          </a:xfrm>
          <a:prstGeom prst="wedgeRoundRectCallout">
            <a:avLst>
              <a:gd name="adj1" fmla="val -40096"/>
              <a:gd name="adj2" fmla="val 78883"/>
              <a:gd name="adj3" fmla="val 16667"/>
            </a:avLst>
          </a:prstGeom>
          <a:solidFill>
            <a:srgbClr val="ffd7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</a:rPr>
              <a:t>항생제에 따라 pH 변화에 반응하는 정도가 다른</a:t>
            </a:r>
            <a:r>
              <a:rPr lang="ko-KR" altLang="en-US" sz="2000">
                <a:solidFill>
                  <a:schemeClr val="tx1"/>
                </a:solidFill>
              </a:rPr>
              <a:t> 이유가 뭔가요</a:t>
            </a:r>
            <a:r>
              <a:rPr lang="en-US" altLang="ko-KR" sz="2000">
                <a:solidFill>
                  <a:schemeClr val="tx1"/>
                </a:solidFill>
              </a:rPr>
              <a:t>?</a:t>
            </a:r>
            <a:endParaRPr lang="en-US" altLang="ko-KR" sz="2000">
              <a:solidFill>
                <a:schemeClr val="tx1"/>
              </a:solidFill>
            </a:endParaRPr>
          </a:p>
        </p:txBody>
      </p:sp>
      <p:sp>
        <p:nvSpPr>
          <p:cNvPr id="6" name=""/>
          <p:cNvSpPr/>
          <p:nvPr/>
        </p:nvSpPr>
        <p:spPr>
          <a:xfrm>
            <a:off x="1246309" y="2962510"/>
            <a:ext cx="9699381" cy="2576263"/>
          </a:xfrm>
          <a:prstGeom prst="wedgeRoundRectCallout">
            <a:avLst>
              <a:gd name="adj1" fmla="val 41184"/>
              <a:gd name="adj2" fmla="val 76834"/>
              <a:gd name="adj3" fmla="val 16667"/>
            </a:avLst>
          </a:prstGeom>
          <a:solidFill>
            <a:schemeClr val="lt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ph</a:t>
            </a:r>
            <a:r>
              <a:rPr lang="ko-KR" altLang="en-US">
                <a:solidFill>
                  <a:schemeClr val="tx1"/>
                </a:solidFill>
              </a:rPr>
              <a:t> 변화 </a:t>
            </a:r>
            <a:r>
              <a:rPr lang="en-US" altLang="ko-KR">
                <a:solidFill>
                  <a:schemeClr val="tx1"/>
                </a:solidFill>
              </a:rPr>
              <a:t>→</a:t>
            </a:r>
            <a:r>
              <a:rPr lang="ko-KR" altLang="en-US">
                <a:solidFill>
                  <a:schemeClr val="tx1"/>
                </a:solidFill>
              </a:rPr>
              <a:t> 이온화율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용해도 등의 변화 </a:t>
            </a:r>
            <a:r>
              <a:rPr lang="en-US" altLang="ko-KR">
                <a:solidFill>
                  <a:schemeClr val="tx1"/>
                </a:solidFill>
              </a:rPr>
              <a:t>→</a:t>
            </a:r>
            <a:r>
              <a:rPr lang="ko-KR" altLang="en-US">
                <a:solidFill>
                  <a:schemeClr val="tx1"/>
                </a:solidFill>
              </a:rPr>
              <a:t> 세균의 세포막을 통과하는 정도의 변화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혹은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ph </a:t>
            </a:r>
            <a:r>
              <a:rPr lang="ko-KR" altLang="en-US">
                <a:solidFill>
                  <a:schemeClr val="tx1"/>
                </a:solidFill>
              </a:rPr>
              <a:t>변화 </a:t>
            </a:r>
            <a:r>
              <a:rPr lang="en-US" altLang="ko-KR">
                <a:solidFill>
                  <a:schemeClr val="tx1"/>
                </a:solidFill>
              </a:rPr>
              <a:t>→</a:t>
            </a:r>
            <a:r>
              <a:rPr lang="ko-KR" altLang="en-US">
                <a:solidFill>
                  <a:schemeClr val="tx1"/>
                </a:solidFill>
              </a:rPr>
              <a:t> 항생제의 구조가 불안해지거나 분해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변화 </a:t>
            </a:r>
            <a:r>
              <a:rPr lang="en-US" altLang="ko-KR">
                <a:solidFill>
                  <a:schemeClr val="tx1"/>
                </a:solidFill>
              </a:rPr>
              <a:t>→</a:t>
            </a:r>
            <a:r>
              <a:rPr lang="ko-KR" altLang="en-US">
                <a:solidFill>
                  <a:schemeClr val="tx1"/>
                </a:solidFill>
              </a:rPr>
              <a:t> 항생제 특유의 화학적 성질 소실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440812" y="2693987"/>
            <a:ext cx="5310374" cy="1470025"/>
          </a:xfrm>
        </p:spPr>
        <p:txBody>
          <a:bodyPr/>
          <a:lstStyle/>
          <a:p>
            <a:pPr>
              <a:defRPr/>
            </a:pPr>
            <a:r>
              <a:rPr lang="en-US" altLang="ko-KR"/>
              <a:t>Thanks You! </a:t>
            </a:r>
            <a:endParaRPr lang="en-US" altLang="ko-KR"/>
          </a:p>
        </p:txBody>
      </p:sp>
      <p:sp>
        <p:nvSpPr>
          <p:cNvPr id="3" name=""/>
          <p:cNvSpPr/>
          <p:nvPr/>
        </p:nvSpPr>
        <p:spPr>
          <a:xfrm>
            <a:off x="8207397" y="2971800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4" name=""/>
          <p:cNvSpPr/>
          <p:nvPr/>
        </p:nvSpPr>
        <p:spPr>
          <a:xfrm>
            <a:off x="3105194" y="2971800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ffd7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이론적 배경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2480469"/>
          </a:xfrm>
        </p:spPr>
        <p:txBody>
          <a:bodyPr/>
          <a:lstStyle/>
          <a:p>
            <a:pPr lvl="1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이온화</a:t>
            </a:r>
            <a:endParaRPr xmlns:mc="http://schemas.openxmlformats.org/markup-compatibility/2006" xmlns:hp="http://schemas.haansoft.com/office/presentation/8.0" b="0" i="0" u="none" strike="noStrike" spc="-20" mc:Ignorable="hp" hp:hslEmbossed="0"/>
          </a:p>
          <a:p>
            <a:pPr marL="190500" lvl="1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- 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어떤 물질이 수소이온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(H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⁺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)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을 주거나 받으면서 전기를 띄는 상태로 바뀌는 것</a:t>
            </a:r>
            <a:endParaRPr xmlns:mc="http://schemas.openxmlformats.org/markup-compatibility/2006" xmlns:hp="http://schemas.haansoft.com/office/presentation/8.0" b="0" i="0" u="none" strike="noStrike" spc="-20" mc:Ignorable="hp" hp:hslEmbossed="0"/>
          </a:p>
          <a:p>
            <a:pPr marL="190500" lvl="1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- 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항생제를 포함한 약물들은 일반적으로 이온화된 형태와 중성인 형태가 있다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.</a:t>
            </a:r>
            <a:endParaRPr xmlns:mc="http://schemas.openxmlformats.org/markup-compatibility/2006" xmlns:hp="http://schemas.haansoft.com/office/presentation/8.0" lang="EN-US" b="0" i="0" u="none" strike="noStrike" spc="-20" mc:Ignorable="hp" hp:hslEmbossed="0"/>
          </a:p>
          <a:p>
            <a:pPr marL="190500" lvl="1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- pKa: 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어떤 물질의 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50%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가 이온화되는 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pH</a:t>
            </a:r>
            <a:endParaRPr xmlns:mc="http://schemas.openxmlformats.org/markup-compatibility/2006" xmlns:hp="http://schemas.haansoft.com/office/presentation/8.0" lang="ko-KR" altLang="en-US" b="0" i="0" u="none" strike="noStrike" spc="-20" mc:Ignorable="hp" hp:hslEmbossed="0">
              <a:ea typeface="한컴 윤고딕 740"/>
            </a:endParaRPr>
          </a:p>
        </p:txBody>
      </p:sp>
      <p:sp>
        <p:nvSpPr>
          <p:cNvPr id="4" name=""/>
          <p:cNvSpPr/>
          <p:nvPr/>
        </p:nvSpPr>
        <p:spPr>
          <a:xfrm>
            <a:off x="444500" y="3806865"/>
            <a:ext cx="11302999" cy="2480469"/>
          </a:xfrm>
          <a:prstGeom prst="rect">
            <a:avLst/>
          </a:prstGeom>
        </p:spPr>
        <p:txBody>
          <a:bodyPr vert="horz" lIns="91440" tIns="45720" rIns="91440" bIns="45720"/>
          <a:p>
            <a:pPr marL="190500" lvl="1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2000" b="0" i="0" u="none" strike="noStrike" spc="-2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2. </a:t>
            </a:r>
            <a:r>
              <a:rPr xmlns:mc="http://schemas.openxmlformats.org/markup-compatibility/2006" xmlns:hp="http://schemas.haansoft.com/office/presentation/8.0" sz="2000" b="0" i="0" u="none" strike="noStrike" spc="-20" mc:Ignorable="hp" hp:hslEmbossed="0">
                <a:solidFill>
                  <a:srgbClr val="000000"/>
                </a:solidFill>
                <a:latin typeface="한컴 윤고딕 230"/>
              </a:rPr>
              <a:t>활성형</a:t>
            </a:r>
            <a:r>
              <a:rPr xmlns:mc="http://schemas.openxmlformats.org/markup-compatibility/2006" xmlns:hp="http://schemas.haansoft.com/office/presentation/8.0" lang="EN-US" sz="2000" b="0" i="0" u="none" strike="noStrike" spc="-2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(active form)</a:t>
            </a:r>
            <a:endParaRPr xmlns:mc="http://schemas.openxmlformats.org/markup-compatibility/2006" xmlns:hp="http://schemas.haansoft.com/office/presentation/8.0" lang="EN-US" sz="2000" b="0" i="0" u="none" strike="noStrike" spc="-20" mc:Ignorable="hp" hp:hslEmbossed="0">
              <a:solidFill>
                <a:srgbClr val="000000"/>
              </a:solidFill>
              <a:latin typeface="한컴 윤고딕 230"/>
              <a:ea typeface="한컴 윤고딕 230"/>
            </a:endParaRPr>
          </a:p>
          <a:p>
            <a:pPr marL="190500" lvl="1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sz="2000" b="0" i="0" u="none" strike="noStrike" spc="-2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- </a:t>
            </a:r>
            <a:r>
              <a:rPr xmlns:mc="http://schemas.openxmlformats.org/markup-compatibility/2006" xmlns:hp="http://schemas.haansoft.com/office/presentation/8.0" sz="2000" b="0" i="0" u="none" strike="noStrike" spc="-20" mc:Ignorable="hp" hp:hslEmbossed="0">
                <a:solidFill>
                  <a:srgbClr val="000000"/>
                </a:solidFill>
                <a:latin typeface="한컴 윤고딕 230"/>
              </a:rPr>
              <a:t>항생제가 세균을 죽이려면 활성 상태</a:t>
            </a:r>
            <a:r>
              <a:rPr xmlns:mc="http://schemas.openxmlformats.org/markup-compatibility/2006" xmlns:hp="http://schemas.haansoft.com/office/presentation/8.0" lang="EN-US" sz="2000" b="0" i="0" u="none" strike="noStrike" spc="-2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(active form)</a:t>
            </a:r>
            <a:r>
              <a:rPr xmlns:mc="http://schemas.openxmlformats.org/markup-compatibility/2006" xmlns:hp="http://schemas.haansoft.com/office/presentation/8.0" sz="2000" b="0" i="0" u="none" strike="noStrike" spc="-20" mc:Ignorable="hp" hp:hslEmbossed="0">
                <a:solidFill>
                  <a:srgbClr val="000000"/>
                </a:solidFill>
                <a:latin typeface="한컴 윤고딕 230"/>
              </a:rPr>
              <a:t>이어야 한다</a:t>
            </a:r>
            <a:r>
              <a:rPr xmlns:mc="http://schemas.openxmlformats.org/markup-compatibility/2006" xmlns:hp="http://schemas.haansoft.com/office/presentation/8.0" lang="EN-US" sz="2000" b="0" i="0" u="none" strike="noStrike" spc="-2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. </a:t>
            </a:r>
            <a:r>
              <a:rPr xmlns:mc="http://schemas.openxmlformats.org/markup-compatibility/2006" xmlns:hp="http://schemas.haansoft.com/office/presentation/8.0" sz="2000" b="0" i="0" u="none" strike="noStrike" spc="-20" mc:Ignorable="hp" hp:hslEmbossed="0">
                <a:solidFill>
                  <a:srgbClr val="000000"/>
                </a:solidFill>
                <a:latin typeface="한컴 윤고딕 230"/>
              </a:rPr>
              <a:t>어떤 형태냐에 따라 작용 능력이 달라지므로</a:t>
            </a:r>
            <a:r>
              <a:rPr xmlns:mc="http://schemas.openxmlformats.org/markup-compatibility/2006" xmlns:hp="http://schemas.haansoft.com/office/presentation/8.0" lang="ko-KR" altLang="en-US" sz="2000" b="0" i="0" u="none" strike="noStrike" spc="-20" mc:Ignorable="hp" hp:hslEmbossed="0">
                <a:solidFill>
                  <a:srgbClr val="000000"/>
                </a:solidFill>
                <a:latin typeface="한컴 윤고딕 230"/>
              </a:rPr>
              <a:t> </a:t>
            </a:r>
            <a:r>
              <a:rPr xmlns:mc="http://schemas.openxmlformats.org/markup-compatibility/2006" xmlns:hp="http://schemas.haansoft.com/office/presentation/8.0" sz="2000" b="0" i="0" u="none" strike="noStrike" spc="-20" mc:Ignorable="hp" hp:hslEmbossed="0">
                <a:solidFill>
                  <a:srgbClr val="000000"/>
                </a:solidFill>
                <a:latin typeface="한컴 윤고딕 230"/>
              </a:rPr>
              <a:t>항생제의 활성 상태를 파악하는건 중요하다</a:t>
            </a:r>
            <a:r>
              <a:rPr xmlns:mc="http://schemas.openxmlformats.org/markup-compatibility/2006" xmlns:hp="http://schemas.haansoft.com/office/presentation/8.0" lang="EN-US" sz="2000" b="0" i="0" u="none" strike="noStrike" spc="-20" mc:Ignorable="hp" hp:hslEmbossed="0">
                <a:solidFill>
                  <a:srgbClr val="000000"/>
                </a:solidFill>
                <a:latin typeface="한컴 윤고딕 230"/>
                <a:ea typeface="한컴 윤고딕 230"/>
              </a:rPr>
              <a:t>.</a:t>
            </a:r>
            <a:endParaRPr xmlns:mc="http://schemas.openxmlformats.org/markup-compatibility/2006" xmlns:hp="http://schemas.haansoft.com/office/presentation/8.0" lang="EN-US" sz="2000" b="0" i="0" u="none" strike="noStrike" spc="-20" mc:Ignorable="hp" hp:hslEmbossed="0">
              <a:solidFill>
                <a:srgbClr val="000000"/>
              </a:solidFill>
              <a:latin typeface="한컴 윤고딕 230"/>
              <a:ea typeface="한컴 윤고딕 23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1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이론적 배경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31799" y="1308100"/>
            <a:ext cx="11302999" cy="3115470"/>
          </a:xfrm>
        </p:spPr>
        <p:txBody>
          <a:bodyPr/>
          <a:lstStyle/>
          <a:p>
            <a:pPr marL="0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3. MIC</a:t>
            </a:r>
            <a:endParaRPr xmlns:mc="http://schemas.openxmlformats.org/markup-compatibility/2006" xmlns:hp="http://schemas.haansoft.com/office/presentation/8.0" lang="EN-US" b="0" i="0" u="none" strike="noStrike" spc="-20" mc:Ignorable="hp" hp:hslEmbossed="0"/>
          </a:p>
          <a:p>
            <a:pPr marL="190500" lvl="1" indent="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lang="en-US" altLang="ko-KR" b="0" i="0" u="none" strike="noStrike" spc="-20" mc:Ignorable="hp" hp:hslEmbossed="0"/>
              <a:t>-</a:t>
            </a:r>
            <a:r>
              <a:rPr xmlns:mc="http://schemas.openxmlformats.org/markup-compatibility/2006" xmlns:hp="http://schemas.haansoft.com/office/presentation/8.0" lang="ko-KR" altLang="en-US" b="0" i="0" u="none" strike="noStrike" spc="-20" mc:Ignorable="hp" hp:hslEmbossed="0"/>
              <a:t> 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MIC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는 최소억제농도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(Minimum Inhibitory)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의 약자로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, MIC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가 낮을수록 적은 양으로도 치료 효과를 볼 수 있다는 뜻이다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. 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반대로 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MIC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가 높으면 높을수록 많은 양을 써야 치료 효과를 볼 수 있다는 뜻으로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, MIC 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수치가 무한대로 수렴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/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발산하면 그 항생제는 항생효과가 거의 없다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. MIC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는 항생제의 이온화율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, 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표적 세균의 특성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, </a:t>
            </a:r>
            <a:r>
              <a:rPr xmlns:mc="http://schemas.openxmlformats.org/markup-compatibility/2006" xmlns:hp="http://schemas.haansoft.com/office/presentation/8.0" b="0" i="0" u="none" strike="noStrike" spc="-20" mc:Ignorable="hp" hp:hslEmbossed="0"/>
              <a:t>투여받는 환자의 상태에 따라 달라진다</a:t>
            </a:r>
            <a:r>
              <a:rPr xmlns:mc="http://schemas.openxmlformats.org/markup-compatibility/2006" xmlns:hp="http://schemas.haansoft.com/office/presentation/8.0" lang="EN-US" b="0" i="0" u="none" strike="noStrike" spc="-20" mc:Ignorable="hp" hp:hslEmbossed="0"/>
              <a:t>.</a:t>
            </a:r>
            <a:endParaRPr xmlns:mc="http://schemas.openxmlformats.org/markup-compatibility/2006" xmlns:hp="http://schemas.haansoft.com/office/presentation/8.0" lang="en-US" altLang="ko-KR" b="0" i="0" u="none" strike="noStrike" spc="-20" mc:Ignorable="hp" hp:hslEmbossed="0"/>
          </a:p>
        </p:txBody>
      </p:sp>
      <p:sp>
        <p:nvSpPr>
          <p:cNvPr id="4" name=""/>
          <p:cNvSpPr/>
          <p:nvPr/>
        </p:nvSpPr>
        <p:spPr>
          <a:xfrm>
            <a:off x="431799" y="4768852"/>
            <a:ext cx="11302999" cy="1500187"/>
          </a:xfrm>
          <a:prstGeom prst="rect">
            <a:avLst/>
          </a:prstGeom>
        </p:spPr>
        <p:txBody>
          <a:bodyPr vert="horz" lIns="91440" tIns="45720" rIns="91440" bIns="45720"/>
          <a:p>
            <a:pPr marL="190500" lvl="1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20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20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20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pKa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20" normalizeH="0" baseline="0" mc:Ignorable="hp" hp:hslEmbossed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90500" lvl="1" indent="0" algn="just" defTabSz="914400" rtl="0" eaLnBrk="1" latinLnBrk="1" hangingPunct="1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Font typeface="Wingdings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20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어느 한 물질이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20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50%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-20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이온화 되는 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-20" normalizeH="0" baseline="0" mc:Ignorable="hp" hp:hslEmbossed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ph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-20" normalizeH="0" baseline="0" mc:Ignorable="hp" hp:hslEmbossed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1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code</a:t>
            </a:r>
            <a:r>
              <a:rPr lang="ko-KR" altLang="en-US"/>
              <a:t> 설명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4000" indent="-444000">
              <a:buAutoNum type="arabicPeriod"/>
              <a:defRPr/>
            </a:pPr>
            <a:r>
              <a:rPr lang="ko-KR" altLang="en-US"/>
              <a:t>함수 불러오기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streamlit: </a:t>
            </a:r>
            <a:r>
              <a:rPr lang="ko-KR" altLang="en-US"/>
              <a:t>웹 앱 라이브러리</a:t>
            </a:r>
            <a:endParaRPr lang="ko-KR" altLang="en-US"/>
          </a:p>
          <a:p>
            <a:pPr>
              <a:defRPr/>
            </a:pPr>
            <a:r>
              <a:rPr lang="en-US" altLang="ko-KR"/>
              <a:t>numpy: </a:t>
            </a:r>
            <a:r>
              <a:rPr lang="ko-KR" altLang="en-US"/>
              <a:t>수학적 계산</a:t>
            </a:r>
            <a:endParaRPr lang="ko-KR" altLang="en-US"/>
          </a:p>
          <a:p>
            <a:pPr>
              <a:defRPr/>
            </a:pPr>
            <a:r>
              <a:rPr lang="en-US" altLang="ko-KR"/>
              <a:t>matplotlib.pyplot: </a:t>
            </a:r>
            <a:r>
              <a:rPr lang="ko-KR" altLang="en-US"/>
              <a:t>그래프 생성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59563" y="3788569"/>
            <a:ext cx="8672873" cy="18432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code </a:t>
            </a:r>
            <a:r>
              <a:rPr lang="ko-KR" altLang="en-US"/>
              <a:t>설명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b="76830"/>
          <a:stretch>
            <a:fillRect/>
          </a:stretch>
        </p:blipFill>
        <p:spPr>
          <a:xfrm>
            <a:off x="431799" y="1308100"/>
            <a:ext cx="10686603" cy="234929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rcRect t="23170" b="53660"/>
          <a:stretch>
            <a:fillRect/>
          </a:stretch>
        </p:blipFill>
        <p:spPr>
          <a:xfrm>
            <a:off x="431799" y="3657396"/>
            <a:ext cx="10686603" cy="2349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code</a:t>
            </a:r>
            <a:r>
              <a:rPr lang="ko-KR" altLang="en-US"/>
              <a:t> 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t="46000" b="25450"/>
          <a:stretch>
            <a:fillRect/>
          </a:stretch>
        </p:blipFill>
        <p:spPr>
          <a:xfrm>
            <a:off x="951343" y="1308099"/>
            <a:ext cx="9958825" cy="269744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rcRect t="74550"/>
          <a:stretch>
            <a:fillRect/>
          </a:stretch>
        </p:blipFill>
        <p:spPr>
          <a:xfrm>
            <a:off x="951343" y="4005548"/>
            <a:ext cx="9958825" cy="2405062"/>
          </a:xfrm>
          <a:prstGeom prst="rect">
            <a:avLst/>
          </a:prstGeom>
        </p:spPr>
      </p:pic>
      <p:sp>
        <p:nvSpPr>
          <p:cNvPr id="7" name=""/>
          <p:cNvSpPr/>
          <p:nvPr/>
        </p:nvSpPr>
        <p:spPr>
          <a:xfrm>
            <a:off x="4602040" y="2173898"/>
            <a:ext cx="857250" cy="21248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763232" y="2928571"/>
            <a:ext cx="857250" cy="21248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4334607" y="3659798"/>
            <a:ext cx="4931019" cy="21248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4343400" y="6114317"/>
            <a:ext cx="4931019" cy="21248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" presetClass="entr" presetSubtype="4" fill="hold" nodeType="clickEffect" mc:Ignorable="hp" hp:hslPresetID="200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xmlns:mc="http://schemas.openxmlformats.org/markup-compatibility/2006" xmlns:hp="http://schemas.haansoft.com/office/presentation/8.0" transition="in" filter="wipe(up)" mc:Ignorable="hp" hp:hslFilter="wav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10" presetClass="entr" presetSubtype="4" fill="hold" nodeType="clickEffect" mc:Ignorable="hp" hp:hslPresetID="200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xmlns:mc="http://schemas.openxmlformats.org/markup-compatibility/2006" xmlns:hp="http://schemas.haansoft.com/office/presentation/8.0" transition="in" filter="wipe(up)" mc:Ignorable="hp" hp:hslFilter="wav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  <p:bldP spid="9" grpId="2" animBg="1"/>
      <p:bldP spid="10" grpId="3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code </a:t>
            </a:r>
            <a:r>
              <a:rPr lang="ko-KR" altLang="en-US"/>
              <a:t>설명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rcRect t="52130"/>
          <a:stretch>
            <a:fillRect/>
          </a:stretch>
        </p:blipFill>
        <p:spPr>
          <a:xfrm>
            <a:off x="5920547" y="1774863"/>
            <a:ext cx="5793691" cy="4293426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rcRect b="47800"/>
          <a:stretch>
            <a:fillRect/>
          </a:stretch>
        </p:blipFill>
        <p:spPr>
          <a:xfrm>
            <a:off x="410484" y="1624443"/>
            <a:ext cx="5685515" cy="4594266"/>
          </a:xfrm>
          <a:prstGeom prst="rect">
            <a:avLst/>
          </a:prstGeom>
        </p:spPr>
      </p:pic>
      <p:sp>
        <p:nvSpPr>
          <p:cNvPr id="6" name=""/>
          <p:cNvSpPr/>
          <p:nvPr/>
        </p:nvSpPr>
        <p:spPr>
          <a:xfrm>
            <a:off x="1893090" y="2338662"/>
            <a:ext cx="1360151" cy="2476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7457241" y="1822488"/>
            <a:ext cx="1609266" cy="2476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1893090" y="4316932"/>
            <a:ext cx="1250248" cy="2476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7435261" y="3797752"/>
            <a:ext cx="1631246" cy="2476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xit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xit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xit" presetSubtype="0" ac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xit" presetSubtype="0" accel="10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1" animBg="1"/>
      <p:bldP spid="7" grpId="2" animBg="1"/>
      <p:bldP spid="9" grpId="3" animBg="1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code </a:t>
            </a:r>
            <a:r>
              <a:rPr lang="ko-KR" altLang="en-US"/>
              <a:t>설명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35973" y="2024140"/>
            <a:ext cx="9881528" cy="2809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551</ep:Words>
  <ep:PresentationFormat/>
  <ep:Paragraphs>76</ep:Paragraphs>
  <ep:Slides>21</ep:Slides>
  <ep:Notes>10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교차</vt:lpstr>
      <vt:lpstr>항생제의 pH 환경과 이온화 정도에 따른 항균력 예측 프로그램 개발</vt:lpstr>
      <vt:lpstr>연구 동기</vt:lpstr>
      <vt:lpstr>이론적 배경</vt:lpstr>
      <vt:lpstr>이론적 배경</vt:lpstr>
      <vt:lpstr>code 설명</vt:lpstr>
      <vt:lpstr>code 설명</vt:lpstr>
      <vt:lpstr>code 설명</vt:lpstr>
      <vt:lpstr>code 설명</vt:lpstr>
      <vt:lpstr>code 설명</vt:lpstr>
      <vt:lpstr>code 설명</vt:lpstr>
      <vt:lpstr>code 설명</vt:lpstr>
      <vt:lpstr>code 설명</vt:lpstr>
      <vt:lpstr>Let’s Go!!!!!!!!</vt:lpstr>
      <vt:lpstr>결론</vt:lpstr>
      <vt:lpstr>제언</vt:lpstr>
      <vt:lpstr>추후 탐구</vt:lpstr>
      <vt:lpstr>Q&amp;A TIME!</vt:lpstr>
      <vt:lpstr>예상 Q&amp;A</vt:lpstr>
      <vt:lpstr>예상 Q&amp;A</vt:lpstr>
      <vt:lpstr>예상 Q&amp;A</vt:lpstr>
      <vt:lpstr>Thanks You!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심지예</cp:lastModifiedBy>
  <dcterms:modified xsi:type="dcterms:W3CDTF">2025-04-22T05:23:38.797</dcterms:modified>
  <cp:revision>56</cp:revision>
  <dc:title>ph에 따른 항생제의 항균효과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