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62" r:id="rId4"/>
    <p:sldId id="264" r:id="rId5"/>
    <p:sldId id="263" r:id="rId6"/>
    <p:sldId id="265" r:id="rId7"/>
    <p:sldId id="261" r:id="rId8"/>
    <p:sldId id="257" r:id="rId9"/>
    <p:sldId id="258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4" autoAdjust="0"/>
    <p:restoredTop sz="94333" autoAdjust="0"/>
  </p:normalViewPr>
  <p:slideViewPr>
    <p:cSldViewPr snapToGrid="0">
      <p:cViewPr varScale="1">
        <p:scale>
          <a:sx n="112" d="100"/>
          <a:sy n="112" d="100"/>
        </p:scale>
        <p:origin x="5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999F4BD-7054-BE1B-B4A0-8A85208D3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2A7AA51-E0CE-3EB9-21A8-FC51D6AF40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16B45-9D25-4D26-920E-5E23436879B3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1667E1-EF2A-B8AB-6B03-CE98A51B35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DB5ED5-C7FA-0DFF-77AB-0504BF7A64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C8C53-D132-4077-8233-3C55324A46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911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4BFBF-5B7C-42AF-9A59-07CE1B23186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59D5A-B279-42CF-A9DF-E70805D510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7125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548216-A571-BE8B-550C-97720290A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12B98A-14B9-DBC1-D3D3-6A663E2B8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6528DA-1297-40C9-37EA-61C8BABE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0A5E-ED4F-4FC8-8448-9FC2DAC93449}" type="datetime1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B49655-195F-BEB5-CACC-A452D2C0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Page X sur Y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178AF5-E0A5-88A3-F94E-9EC2BC34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7661-E064-4F80-82F7-A36549503D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28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41D25-1B97-9D32-CAE7-0A4AF2B6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FD6D73-3F93-6D67-E635-CA3C9F01B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EAD964-28B1-449B-D3A8-2B2A8F1F9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96A2-B76C-49CF-B477-C613DFA9E71B}" type="datetime1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005FAB-4DA3-6AC7-D660-16605232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Page X sur Y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CD0947-E151-1E94-4EE1-50D2DFF2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7661-E064-4F80-82F7-A36549503D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26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AD486CE-42B1-762C-AC4C-12F75DBEF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4D2299-F1A7-A3FE-D882-889AF196D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CF4BCE-AB0E-9824-6D98-9F1F6DDD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F46E-B412-45F9-A4D8-DBAE0132CB5A}" type="datetime1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92F5DC-1E1E-A203-D21F-E1EF13F3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Page X sur Y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970826-B2EC-F3C0-6F2D-B68C1F0A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7661-E064-4F80-82F7-A36549503D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2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297AE-E3A0-A1CE-1528-A99582C3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FBF786-E85B-26B9-37C2-1AD714C5E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AA7109-E415-C549-378F-357AC0FB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BD4F-AF20-47BC-98FA-6E56FCEF6699}" type="datetime1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0B7C65-B01B-BEFB-1688-DD9AC7F8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Page X sur Y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998776-43A6-C7E3-1ABA-591E1B38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7661-E064-4F80-82F7-A36549503D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EFC7CB-202F-95A4-8045-7D3D8EF5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AC79B2-6C80-0F87-2EBE-8CF912AC6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6AC102-C3C3-BFEA-F4C6-BD62B366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8F67-F323-41B5-AD41-A346E552EE8B}" type="datetime1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876F95-30A3-D1CD-1FA2-A9C6EDD72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Page X sur Y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F1B4B6-B9C8-A397-2E93-C4209D3E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7661-E064-4F80-82F7-A36549503D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82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DC16A9-2439-2A14-6A1B-C802EE1B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45E838-5C21-6D62-06B2-81C04FC16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3F42A6-F95B-E4EE-FEFA-AFB58B72D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09D4AE-6A19-F6EE-77D2-51F0D2824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8D5F-8636-4515-AA37-EBD465E1A431}" type="datetime1">
              <a:rPr lang="fr-FR" smtClean="0"/>
              <a:t>05/12/2022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1D0B7D-E545-D380-5923-8E13224A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Page X sur Y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23EF31-1447-14DD-148B-D10ECC92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7661-E064-4F80-82F7-A36549503D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7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60E5F-DBF0-17D6-8711-7ED12E965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8AB53B-6858-E042-862E-2AE9D948B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708D67-9C92-2A16-CC30-25719F3AB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FF5A345-FEB2-29D5-C39B-40F1FF3CC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E8D051-B803-C874-BFDB-285A930AE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7632A1C-571B-910C-2062-975C29D0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51E6-B11F-4E86-974A-52DEBC96B5FC}" type="datetime1">
              <a:rPr lang="fr-FR" smtClean="0"/>
              <a:t>05/12/2022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3740739-824A-1725-8312-8FE7C8B6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Page X sur Y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6C5D217-359B-226B-07DF-6089A157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7661-E064-4F80-82F7-A36549503D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32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AFB13F-B0CF-F22B-82AB-D980A2B04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1FA634E-FF5E-5F26-F2C9-744803EB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EF64-EBA1-4B1A-9FAE-386E5904FA80}" type="datetime1">
              <a:rPr lang="fr-FR" smtClean="0"/>
              <a:t>05/12/2022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BCA7E75-F1F9-1B60-A7AA-A9189030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Page X sur Y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74D903-17E2-8A0A-7454-E200B8AD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7661-E064-4F80-82F7-A36549503D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79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0BED44D-19C0-EA32-ED1F-DB4DB674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F056-2930-474B-8174-40E0400C99FB}" type="datetime1">
              <a:rPr lang="fr-FR" smtClean="0"/>
              <a:t>05/12/2022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4DEF188-48BA-8509-BED5-7733412AB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Page X sur 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3F436C-C474-FC8E-FFEF-833983FE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7661-E064-4F80-82F7-A36549503D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17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F5A03B-CBCE-D42D-BF42-94D760AB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B1AFDF-E89F-E2CC-B328-931A3FA6A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257456-02EE-8744-190E-F059C4CB6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EC085F-518F-C260-2DBE-8A3E61C87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A426-4241-42C1-95E3-09ABB13F2EF4}" type="datetime1">
              <a:rPr lang="fr-FR" smtClean="0"/>
              <a:t>05/12/2022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A625C2-7CBC-FB77-C936-51EEE5491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Page X sur Y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156CBE-2F91-ED82-8372-BB8DA27E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7661-E064-4F80-82F7-A36549503D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86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063BFE-C49A-36FF-BB2B-073213B0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8580AE-7EC0-1B78-1C21-768E76053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5DA866-41C2-A24D-BCDA-D087003BC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3D7966-D740-CFDD-D1D7-1AE215E1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B688-9A67-467B-A382-B9BB5E39CBA6}" type="datetime1">
              <a:rPr lang="fr-FR" smtClean="0"/>
              <a:t>05/12/2022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05A6BB-F87A-38EB-207B-B334CA60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Page X sur Y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2B9C02-FD06-E6DC-D011-6A42B723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7661-E064-4F80-82F7-A36549503D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98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8958B3-23A3-2E34-5725-F4B513D9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FD63BD-A886-115A-6B97-3B4F5A42C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D4BE50-E06D-670B-0147-17CC58D54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03583-07E3-4BD6-B6ED-B034387BAB68}" type="datetime1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249A72-384A-312F-2DCE-53B54EFAB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Page X sur Y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695C2A-19DF-2D64-3E0F-0299A7613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17661-E064-4F80-82F7-A36549503D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20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napsack_proble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A06B5CA-B6AE-41F5-DF96-AFD0291C24E9}"/>
              </a:ext>
            </a:extLst>
          </p:cNvPr>
          <p:cNvSpPr txBox="1"/>
          <p:nvPr/>
        </p:nvSpPr>
        <p:spPr>
          <a:xfrm>
            <a:off x="535577" y="679269"/>
            <a:ext cx="8360229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 </a:t>
            </a:r>
            <a:r>
              <a:rPr lang="fr-FR" dirty="0">
                <a:solidFill>
                  <a:schemeClr val="tx1"/>
                </a:solidFill>
              </a:rPr>
              <a:t>Algorithme 'brute force' : résultat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51DA453-BA6F-7F3D-58E6-48C14BC4EEF0}"/>
              </a:ext>
            </a:extLst>
          </p:cNvPr>
          <p:cNvSpPr txBox="1"/>
          <p:nvPr/>
        </p:nvSpPr>
        <p:spPr>
          <a:xfrm>
            <a:off x="956855" y="1305341"/>
            <a:ext cx="609382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action,         coût(€),        rendement(%)</a:t>
            </a:r>
          </a:p>
          <a:p>
            <a:r>
              <a:rPr lang="fr-FR" dirty="0"/>
              <a:t>Action-4,       70.0,           20.0</a:t>
            </a:r>
          </a:p>
          <a:p>
            <a:r>
              <a:rPr lang="fr-FR" dirty="0"/>
              <a:t>Action-5,       60.0,           17.0</a:t>
            </a:r>
          </a:p>
          <a:p>
            <a:r>
              <a:rPr lang="fr-FR" dirty="0"/>
              <a:t>Action-6,       80.0,           25.0</a:t>
            </a:r>
          </a:p>
          <a:p>
            <a:r>
              <a:rPr lang="fr-FR" dirty="0"/>
              <a:t>Action-8,       26.0,           11.0</a:t>
            </a:r>
          </a:p>
          <a:p>
            <a:r>
              <a:rPr lang="fr-FR" dirty="0"/>
              <a:t>Action-10,      34.0,           27.0</a:t>
            </a:r>
          </a:p>
          <a:p>
            <a:r>
              <a:rPr lang="fr-FR" dirty="0"/>
              <a:t>Action-11,      42.0,           17.0</a:t>
            </a:r>
          </a:p>
          <a:p>
            <a:r>
              <a:rPr lang="fr-FR" dirty="0"/>
              <a:t>Action-13,      38.0,           23.0</a:t>
            </a:r>
          </a:p>
          <a:p>
            <a:r>
              <a:rPr lang="fr-FR" dirty="0"/>
              <a:t>Action-18,      10.0,           14.0</a:t>
            </a:r>
          </a:p>
          <a:p>
            <a:r>
              <a:rPr lang="fr-FR" dirty="0"/>
              <a:t>Action-19,      24.0,           21.0</a:t>
            </a:r>
          </a:p>
          <a:p>
            <a:r>
              <a:rPr lang="fr-FR" dirty="0"/>
              <a:t>Action-20,      114.0,          18.0</a:t>
            </a:r>
          </a:p>
          <a:p>
            <a:r>
              <a:rPr lang="fr-FR" dirty="0">
                <a:solidFill>
                  <a:srgbClr val="FF0000"/>
                </a:solidFill>
              </a:rPr>
              <a:t>Coût   : 498.0 €</a:t>
            </a:r>
          </a:p>
          <a:p>
            <a:r>
              <a:rPr lang="fr-FR" dirty="0">
                <a:solidFill>
                  <a:srgbClr val="FF0000"/>
                </a:solidFill>
              </a:rPr>
              <a:t>Profit : 99.08 €</a:t>
            </a:r>
          </a:p>
          <a:p>
            <a:r>
              <a:rPr lang="fr-FR" dirty="0">
                <a:solidFill>
                  <a:srgbClr val="FF0000"/>
                </a:solidFill>
              </a:rPr>
              <a:t>Calcul : 0.8848457336425781 s</a:t>
            </a:r>
          </a:p>
          <a:p>
            <a:r>
              <a:rPr lang="fr-FR" dirty="0">
                <a:solidFill>
                  <a:srgbClr val="FF0000"/>
                </a:solidFill>
              </a:rPr>
              <a:t>Mémoire: +32,768 octets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BBAD99A-EA37-6EF7-0948-2C520CBA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7661-E064-4F80-82F7-A36549503DA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972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A06B5CA-B6AE-41F5-DF96-AFD0291C24E9}"/>
              </a:ext>
            </a:extLst>
          </p:cNvPr>
          <p:cNvSpPr txBox="1"/>
          <p:nvPr/>
        </p:nvSpPr>
        <p:spPr>
          <a:xfrm>
            <a:off x="535577" y="679269"/>
            <a:ext cx="8360229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dirty="0"/>
              <a:t> Algorithme 'brute force' : analyse algorithme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51DA453-BA6F-7F3D-58E6-48C14BC4EEF0}"/>
              </a:ext>
            </a:extLst>
          </p:cNvPr>
          <p:cNvSpPr txBox="1"/>
          <p:nvPr/>
        </p:nvSpPr>
        <p:spPr>
          <a:xfrm>
            <a:off x="956855" y="1305341"/>
            <a:ext cx="609382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Le principe est de générer toutes les combinaisons sans remise d’actions possible avec 1 seule action, 2 actions, …, N actions.</a:t>
            </a:r>
          </a:p>
          <a:p>
            <a:endParaRPr lang="fr-FR" dirty="0"/>
          </a:p>
          <a:p>
            <a:r>
              <a:rPr lang="fr-FR" dirty="0"/>
              <a:t>Retenir la combinaison d’actions (portfolio) dont le coût ne dépassent pas 500 € et avec le meilleur rendement.</a:t>
            </a:r>
          </a:p>
          <a:p>
            <a:endParaRPr lang="fr-FR" dirty="0"/>
          </a:p>
          <a:p>
            <a:r>
              <a:rPr lang="fr-FR" dirty="0"/>
              <a:t>La nombre de combinaisons de 1 à N éléments est égal à 2^N. Le calcul peut se comprendre en considérant chaque action comme un bit dans une suite de N bits. Il suffit de calculer le nombre de combinaison possibles de cette suite : 2^N.</a:t>
            </a:r>
          </a:p>
          <a:p>
            <a:endParaRPr lang="fr-FR" dirty="0"/>
          </a:p>
          <a:p>
            <a:r>
              <a:rPr lang="fr-FR" dirty="0"/>
              <a:t>O(N)=2^N</a:t>
            </a:r>
          </a:p>
          <a:p>
            <a:endParaRPr lang="fr-FR" dirty="0"/>
          </a:p>
          <a:p>
            <a:r>
              <a:rPr lang="fr-FR" dirty="0"/>
              <a:t>Le temps de calcul est ~1s comprenant la lecture du fichier de données + recherche du portfolio le plus performant.</a:t>
            </a:r>
          </a:p>
          <a:p>
            <a:endParaRPr lang="fr-FR" dirty="0"/>
          </a:p>
          <a:p>
            <a:r>
              <a:rPr lang="fr-FR" dirty="0"/>
              <a:t>Le temps de calcul est exponentiel. L’algorithme est à éviter pour de grandes valeurs de N.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76F4804-5ED2-2475-6E92-7C1E2DBD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7661-E064-4F80-82F7-A36549503DA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34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A06B5CA-B6AE-41F5-DF96-AFD0291C24E9}"/>
              </a:ext>
            </a:extLst>
          </p:cNvPr>
          <p:cNvSpPr txBox="1"/>
          <p:nvPr/>
        </p:nvSpPr>
        <p:spPr>
          <a:xfrm>
            <a:off x="535577" y="679269"/>
            <a:ext cx="8360229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dirty="0"/>
              <a:t> Algorithme optimisé: algorithme choisi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51DA453-BA6F-7F3D-58E6-48C14BC4EEF0}"/>
              </a:ext>
            </a:extLst>
          </p:cNvPr>
          <p:cNvSpPr txBox="1"/>
          <p:nvPr/>
        </p:nvSpPr>
        <p:spPr>
          <a:xfrm>
            <a:off x="956855" y="1305341"/>
            <a:ext cx="609382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Le nombre élevé d’échantillons est pénalisant dans l’algorithme de ‘brute force’ où toutes les combinaisons sont étudiées.</a:t>
            </a:r>
          </a:p>
          <a:p>
            <a:endParaRPr lang="fr-FR" dirty="0"/>
          </a:p>
          <a:p>
            <a:r>
              <a:rPr lang="fr-FR" dirty="0"/>
              <a:t>Un algorithme où chaque action est examiné à la suite et en calculant le profit en tenant compte du résultat des actions préalablement calculé apporte une meilleure performance.</a:t>
            </a:r>
          </a:p>
          <a:p>
            <a:endParaRPr lang="fr-FR" dirty="0"/>
          </a:p>
          <a:p>
            <a:r>
              <a:rPr lang="fr-FR" dirty="0"/>
              <a:t>L’algorithme retenu est connu sous le nom : 0-1 </a:t>
            </a:r>
            <a:r>
              <a:rPr lang="fr-FR" dirty="0" err="1"/>
              <a:t>knapsack</a:t>
            </a:r>
            <a:endParaRPr lang="fr-FR" dirty="0"/>
          </a:p>
          <a:p>
            <a:r>
              <a:rPr lang="fr-FR" dirty="0" err="1">
                <a:hlinkClick r:id="rId2"/>
              </a:rPr>
              <a:t>Knapsack</a:t>
            </a:r>
            <a:r>
              <a:rPr lang="fr-FR" dirty="0">
                <a:hlinkClick r:id="rId2"/>
              </a:rPr>
              <a:t> </a:t>
            </a:r>
            <a:r>
              <a:rPr lang="fr-FR" dirty="0" err="1">
                <a:hlinkClick r:id="rId2"/>
              </a:rPr>
              <a:t>problem</a:t>
            </a:r>
            <a:r>
              <a:rPr lang="fr-FR" dirty="0">
                <a:hlinkClick r:id="rId2"/>
              </a:rPr>
              <a:t> - </a:t>
            </a:r>
            <a:r>
              <a:rPr lang="fr-FR" dirty="0" err="1">
                <a:hlinkClick r:id="rId2"/>
              </a:rPr>
              <a:t>Wikipedia</a:t>
            </a:r>
            <a:endParaRPr lang="fr-FR" dirty="0"/>
          </a:p>
          <a:p>
            <a:endParaRPr lang="fr-FR" dirty="0"/>
          </a:p>
          <a:p>
            <a:r>
              <a:rPr lang="fr-FR" dirty="0"/>
              <a:t>Il s’appuie sur l’utilisation d’une matrice (M+1) * (N+1) où N représente le nombre d’actions à évaluer et M le budget à dépenser * 100. </a:t>
            </a:r>
          </a:p>
          <a:p>
            <a:r>
              <a:rPr lang="fr-FR" dirty="0"/>
              <a:t>La valeur des actions étant un nombre décimal avec 2 chiffres après la décimales, pour indexer les éléments dans la matrice, ceux-ci sont multipliés par 100, idem pour le budget.</a:t>
            </a:r>
          </a:p>
          <a:p>
            <a:endParaRPr lang="fr-FR" dirty="0"/>
          </a:p>
          <a:p>
            <a:r>
              <a:rPr lang="fr-FR" dirty="0"/>
              <a:t>Ce facteur rajoute des traitements non utiles, une meilleur performance est possible si la valeur des actions est arrondie en entier.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95ABDCF-9689-374F-77C5-04803281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7661-E064-4F80-82F7-A36549503DA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A06B5CA-B6AE-41F5-DF96-AFD0291C24E9}"/>
              </a:ext>
            </a:extLst>
          </p:cNvPr>
          <p:cNvSpPr txBox="1"/>
          <p:nvPr/>
        </p:nvSpPr>
        <p:spPr>
          <a:xfrm>
            <a:off x="535577" y="679269"/>
            <a:ext cx="8360229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dirty="0"/>
              <a:t> Algorithme optimisé: algorithme choisi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51DA453-BA6F-7F3D-58E6-48C14BC4EEF0}"/>
              </a:ext>
            </a:extLst>
          </p:cNvPr>
          <p:cNvSpPr txBox="1"/>
          <p:nvPr/>
        </p:nvSpPr>
        <p:spPr>
          <a:xfrm>
            <a:off x="888489" y="1407890"/>
            <a:ext cx="609382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Un grand écart de valeurs entre les prix des actions est également pénalisant.</a:t>
            </a:r>
          </a:p>
          <a:p>
            <a:endParaRPr lang="fr-FR" dirty="0"/>
          </a:p>
          <a:p>
            <a:r>
              <a:rPr lang="fr-FR" dirty="0"/>
              <a:t>La ligne 0 et colonne 0 sert à initialiser le calcul. </a:t>
            </a:r>
          </a:p>
          <a:p>
            <a:endParaRPr lang="fr-FR" dirty="0"/>
          </a:p>
          <a:p>
            <a:r>
              <a:rPr lang="fr-FR" dirty="0"/>
              <a:t>L’algorithme pour calculer le meilleur revenu est en O(M*N), cela correspond aux 2 boucles imbriquées dans le diagramme qui suit.</a:t>
            </a:r>
          </a:p>
          <a:p>
            <a:endParaRPr lang="fr-FR" dirty="0"/>
          </a:p>
          <a:p>
            <a:r>
              <a:rPr lang="fr-FR" dirty="0"/>
              <a:t>L’algorithme pour retrouver le nom des actions en O(</a:t>
            </a:r>
            <a:r>
              <a:rPr lang="fr-FR" dirty="0" err="1"/>
              <a:t>nN</a:t>
            </a:r>
            <a:r>
              <a:rPr lang="fr-FR" dirty="0"/>
              <a:t>).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4F81F1-73B9-34D0-FC9E-C473306F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7661-E064-4F80-82F7-A36549503DA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260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F3748D11-3E77-807B-022E-1D3E761F8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0" y="0"/>
            <a:ext cx="8875059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A06B5CA-B6AE-41F5-DF96-AFD0291C24E9}"/>
              </a:ext>
            </a:extLst>
          </p:cNvPr>
          <p:cNvSpPr txBox="1"/>
          <p:nvPr/>
        </p:nvSpPr>
        <p:spPr>
          <a:xfrm>
            <a:off x="535578" y="679269"/>
            <a:ext cx="3318576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dirty="0"/>
              <a:t> Algorithme optimisé: diagramme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6838A9-7316-7D2E-001D-8433252C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7661-E064-4F80-82F7-A36549503DA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44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A06B5CA-B6AE-41F5-DF96-AFD0291C24E9}"/>
              </a:ext>
            </a:extLst>
          </p:cNvPr>
          <p:cNvSpPr txBox="1"/>
          <p:nvPr/>
        </p:nvSpPr>
        <p:spPr>
          <a:xfrm>
            <a:off x="535577" y="679269"/>
            <a:ext cx="8360229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dirty="0"/>
              <a:t> Algorithme optimisé: algorithme choisi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4F81F1-73B9-34D0-FC9E-C473306F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7661-E064-4F80-82F7-A36549503DAA}" type="slidenum">
              <a:rPr lang="fr-FR" smtClean="0"/>
              <a:t>6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5E913B1-8525-8F99-72A3-2C3590AF1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132" y="1473099"/>
            <a:ext cx="7996991" cy="397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7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A06B5CA-B6AE-41F5-DF96-AFD0291C24E9}"/>
              </a:ext>
            </a:extLst>
          </p:cNvPr>
          <p:cNvSpPr txBox="1"/>
          <p:nvPr/>
        </p:nvSpPr>
        <p:spPr>
          <a:xfrm>
            <a:off x="535577" y="679269"/>
            <a:ext cx="8360229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dirty="0"/>
              <a:t> Algorithme 'brute force'  vs </a:t>
            </a:r>
            <a:r>
              <a:rPr lang="fr-FR" dirty="0" err="1"/>
              <a:t>optimized</a:t>
            </a:r>
            <a:r>
              <a:rPr lang="fr-FR" dirty="0"/>
              <a:t> : rapport d'exploration de l'ensemble des données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74A1A28-F9A8-4656-D326-6279A10D1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01" y="2204317"/>
            <a:ext cx="5929735" cy="433463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25CC39D-CA97-49E9-CEB5-E3D0D93AF521}"/>
              </a:ext>
            </a:extLst>
          </p:cNvPr>
          <p:cNvSpPr txBox="1"/>
          <p:nvPr/>
        </p:nvSpPr>
        <p:spPr>
          <a:xfrm>
            <a:off x="5361699" y="2209527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action,         coût(€)         rendement(%)</a:t>
            </a:r>
          </a:p>
          <a:p>
            <a:r>
              <a:rPr lang="fr-FR" dirty="0"/>
              <a:t>Action-20,      114.0,          18.0</a:t>
            </a:r>
          </a:p>
          <a:p>
            <a:r>
              <a:rPr lang="fr-FR" dirty="0"/>
              <a:t>Action-19,      24.0,           21.0</a:t>
            </a:r>
          </a:p>
          <a:p>
            <a:r>
              <a:rPr lang="fr-FR" dirty="0"/>
              <a:t>Action-18,      10.0,           14.0</a:t>
            </a:r>
          </a:p>
          <a:p>
            <a:r>
              <a:rPr lang="fr-FR" dirty="0"/>
              <a:t>Action-13,      38.0,           23.0</a:t>
            </a:r>
          </a:p>
          <a:p>
            <a:r>
              <a:rPr lang="fr-FR" dirty="0"/>
              <a:t>Action-11,      42.0,           17.0</a:t>
            </a:r>
          </a:p>
          <a:p>
            <a:r>
              <a:rPr lang="fr-FR" dirty="0"/>
              <a:t>Action-10,      34.0,           27.0</a:t>
            </a:r>
          </a:p>
          <a:p>
            <a:r>
              <a:rPr lang="fr-FR" dirty="0"/>
              <a:t>Action-8,       26.0,           11.0</a:t>
            </a:r>
          </a:p>
          <a:p>
            <a:r>
              <a:rPr lang="fr-FR" dirty="0"/>
              <a:t>Action-6,       80.0,           25.0</a:t>
            </a:r>
          </a:p>
          <a:p>
            <a:r>
              <a:rPr lang="fr-FR" dirty="0"/>
              <a:t>Action-5,       60.0,           17.0</a:t>
            </a:r>
          </a:p>
          <a:p>
            <a:r>
              <a:rPr lang="fr-FR" dirty="0"/>
              <a:t>Action-4,       70.0,           20.0</a:t>
            </a:r>
          </a:p>
          <a:p>
            <a:r>
              <a:rPr lang="fr-FR" dirty="0">
                <a:solidFill>
                  <a:srgbClr val="FF0000"/>
                </a:solidFill>
              </a:rPr>
              <a:t>Coût : 498.0 €</a:t>
            </a:r>
          </a:p>
          <a:p>
            <a:r>
              <a:rPr lang="fr-FR" dirty="0">
                <a:solidFill>
                  <a:srgbClr val="FF0000"/>
                </a:solidFill>
              </a:rPr>
              <a:t>Profit : 99.08 €</a:t>
            </a:r>
          </a:p>
          <a:p>
            <a:r>
              <a:rPr lang="fr-FR" dirty="0">
                <a:solidFill>
                  <a:srgbClr val="FF0000"/>
                </a:solidFill>
              </a:rPr>
              <a:t>Calcul : 0.23109769821166992 s</a:t>
            </a:r>
          </a:p>
          <a:p>
            <a:r>
              <a:rPr lang="fr-FR" dirty="0">
                <a:solidFill>
                  <a:srgbClr val="FF0000"/>
                </a:solidFill>
              </a:rPr>
              <a:t>Mémoire: +1,269,760 octets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00C7F88-DA6F-3F2B-E897-D3AC3E9AA82C}"/>
              </a:ext>
            </a:extLst>
          </p:cNvPr>
          <p:cNvSpPr txBox="1"/>
          <p:nvPr/>
        </p:nvSpPr>
        <p:spPr>
          <a:xfrm>
            <a:off x="1593273" y="1635120"/>
            <a:ext cx="1355026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dirty="0"/>
              <a:t>brute force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4E08636-42C8-63EA-F916-2D92E43A66C7}"/>
              </a:ext>
            </a:extLst>
          </p:cNvPr>
          <p:cNvSpPr txBox="1"/>
          <p:nvPr/>
        </p:nvSpPr>
        <p:spPr>
          <a:xfrm>
            <a:off x="6664036" y="1615835"/>
            <a:ext cx="1117807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dirty="0" err="1"/>
              <a:t>optimized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39FE103-7DBD-CFAB-7E8B-0A6D404423E1}"/>
              </a:ext>
            </a:extLst>
          </p:cNvPr>
          <p:cNvSpPr txBox="1"/>
          <p:nvPr/>
        </p:nvSpPr>
        <p:spPr>
          <a:xfrm>
            <a:off x="8895806" y="3494470"/>
            <a:ext cx="31437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 Temps de calcul meilleur en </a:t>
            </a:r>
            <a:r>
              <a:rPr lang="fr-FR" dirty="0" err="1">
                <a:solidFill>
                  <a:srgbClr val="FF0000"/>
                </a:solidFill>
              </a:rPr>
              <a:t>optimized</a:t>
            </a:r>
            <a:endParaRPr lang="fr-FR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Diff=0.65s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Occupation de mémoire meilleur en brute force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Diff=1,236,992 octets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B49F04-43BC-1189-0057-531F5E9E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7661-E064-4F80-82F7-A36549503DA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003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A06B5CA-B6AE-41F5-DF96-AFD0291C24E9}"/>
              </a:ext>
            </a:extLst>
          </p:cNvPr>
          <p:cNvSpPr txBox="1"/>
          <p:nvPr/>
        </p:nvSpPr>
        <p:spPr>
          <a:xfrm>
            <a:off x="535577" y="679269"/>
            <a:ext cx="8360229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dirty="0"/>
              <a:t> Algorithme </a:t>
            </a:r>
            <a:r>
              <a:rPr lang="fr-FR" dirty="0" err="1"/>
              <a:t>optimized</a:t>
            </a:r>
            <a:r>
              <a:rPr lang="fr-FR" dirty="0"/>
              <a:t> - rapport d'exploration de l'ensemble des données : dataset1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CF5EE68-0098-A776-F786-F79D3AAD5CC7}"/>
              </a:ext>
            </a:extLst>
          </p:cNvPr>
          <p:cNvSpPr txBox="1"/>
          <p:nvPr/>
        </p:nvSpPr>
        <p:spPr>
          <a:xfrm>
            <a:off x="6414655" y="148541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Sienna bought:</a:t>
            </a:r>
          </a:p>
          <a:p>
            <a:endParaRPr lang="en-US" sz="1200" dirty="0"/>
          </a:p>
          <a:p>
            <a:r>
              <a:rPr lang="en-US" sz="1200" dirty="0"/>
              <a:t>Share-GRUT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FF0000"/>
                </a:solidFill>
              </a:rPr>
              <a:t>Total cost: 498.76€‚</a:t>
            </a:r>
          </a:p>
          <a:p>
            <a:r>
              <a:rPr lang="en-US" sz="1200" dirty="0">
                <a:solidFill>
                  <a:srgbClr val="FF0000"/>
                </a:solidFill>
              </a:rPr>
              <a:t>Total return: 196.61€ ‚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7EE84DB-0172-DDEB-3810-2AD16371BE4A}"/>
              </a:ext>
            </a:extLst>
          </p:cNvPr>
          <p:cNvSpPr txBox="1"/>
          <p:nvPr/>
        </p:nvSpPr>
        <p:spPr>
          <a:xfrm>
            <a:off x="5957455" y="4188142"/>
            <a:ext cx="5084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Meilleur résultat avec mon algo pour le coût et le profit.</a:t>
            </a:r>
          </a:p>
          <a:p>
            <a:r>
              <a:rPr lang="fr-FR" dirty="0"/>
              <a:t>L’algo de </a:t>
            </a:r>
            <a:r>
              <a:rPr lang="fr-FR" dirty="0" err="1"/>
              <a:t>Sienna</a:t>
            </a:r>
            <a:r>
              <a:rPr lang="fr-FR" dirty="0"/>
              <a:t> semble prendre les actions avec le </a:t>
            </a:r>
            <a:r>
              <a:rPr lang="fr-FR" dirty="0" err="1"/>
              <a:t>le</a:t>
            </a:r>
            <a:r>
              <a:rPr lang="fr-FR" dirty="0"/>
              <a:t> coût le plus élevé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E97EAE4-3225-1124-C64B-762A1D550A24}"/>
              </a:ext>
            </a:extLst>
          </p:cNvPr>
          <p:cNvSpPr txBox="1"/>
          <p:nvPr/>
        </p:nvSpPr>
        <p:spPr>
          <a:xfrm>
            <a:off x="869373" y="1305894"/>
            <a:ext cx="625532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action,         coût(€)         rendement(%)</a:t>
            </a:r>
          </a:p>
          <a:p>
            <a:r>
              <a:rPr lang="fr-FR" sz="1200" dirty="0"/>
              <a:t>Share-KMTG,     23.21,          39.97</a:t>
            </a:r>
          </a:p>
          <a:p>
            <a:r>
              <a:rPr lang="fr-FR" sz="1200" dirty="0"/>
              <a:t>Share-GHIZ,     28.0,           39.89</a:t>
            </a:r>
          </a:p>
          <a:p>
            <a:r>
              <a:rPr lang="fr-FR" sz="1200" dirty="0"/>
              <a:t>Share-NHWA,     29.18,          39.77</a:t>
            </a:r>
          </a:p>
          <a:p>
            <a:r>
              <a:rPr lang="fr-FR" sz="1200" dirty="0"/>
              <a:t>Share-UEZB,     24.87,          39.43</a:t>
            </a:r>
          </a:p>
          <a:p>
            <a:r>
              <a:rPr lang="fr-FR" sz="1200" dirty="0"/>
              <a:t>Share-LPDM,     39.35,          39.73</a:t>
            </a:r>
          </a:p>
          <a:p>
            <a:r>
              <a:rPr lang="fr-FR" sz="1200" dirty="0"/>
              <a:t>Share-MTLR,     16.48,          39.97</a:t>
            </a:r>
          </a:p>
          <a:p>
            <a:r>
              <a:rPr lang="fr-FR" sz="1200" dirty="0"/>
              <a:t>Share-USSR,     25.62,          39.56</a:t>
            </a:r>
          </a:p>
          <a:p>
            <a:r>
              <a:rPr lang="fr-FR" sz="1200" dirty="0"/>
              <a:t>Share-GTQK,     15.4,           39.95</a:t>
            </a:r>
          </a:p>
          <a:p>
            <a:r>
              <a:rPr lang="fr-FR" sz="1200" dirty="0"/>
              <a:t>Share-FKJW,     21.08,          39.78</a:t>
            </a:r>
          </a:p>
          <a:p>
            <a:r>
              <a:rPr lang="fr-FR" sz="1200" dirty="0"/>
              <a:t>Share-MLGM,     0.01,           18.86</a:t>
            </a:r>
          </a:p>
          <a:p>
            <a:r>
              <a:rPr lang="fr-FR" sz="1200" dirty="0"/>
              <a:t>Share-QLMK,     17.38,          39.49</a:t>
            </a:r>
          </a:p>
          <a:p>
            <a:r>
              <a:rPr lang="fr-FR" sz="1200" dirty="0"/>
              <a:t>Share-WPLI,     34.64,          39.91</a:t>
            </a:r>
          </a:p>
          <a:p>
            <a:r>
              <a:rPr lang="fr-FR" sz="1200" dirty="0"/>
              <a:t>Share-LGWG,     31.41,          39.5</a:t>
            </a:r>
          </a:p>
          <a:p>
            <a:r>
              <a:rPr lang="fr-FR" sz="1200" dirty="0"/>
              <a:t>Share-ZSDE,     15.11,          39.88</a:t>
            </a:r>
          </a:p>
          <a:p>
            <a:r>
              <a:rPr lang="fr-FR" sz="1200" dirty="0"/>
              <a:t>Share-SKKC,     24.87,          39.49</a:t>
            </a:r>
          </a:p>
          <a:p>
            <a:r>
              <a:rPr lang="fr-FR" sz="1200" dirty="0"/>
              <a:t>Share-QQTU,     33.19,          39.6</a:t>
            </a:r>
          </a:p>
          <a:p>
            <a:r>
              <a:rPr lang="fr-FR" sz="1200" dirty="0"/>
              <a:t>Share-GIAJ,     10.75,          39.9</a:t>
            </a:r>
          </a:p>
          <a:p>
            <a:r>
              <a:rPr lang="fr-FR" sz="1200" dirty="0"/>
              <a:t>Share-XJMO,     9.39,           39.98</a:t>
            </a:r>
          </a:p>
          <a:p>
            <a:r>
              <a:rPr lang="fr-FR" sz="1200" dirty="0"/>
              <a:t>Share-LRBZ,     32.9,           39.95</a:t>
            </a:r>
          </a:p>
          <a:p>
            <a:r>
              <a:rPr lang="fr-FR" sz="1200" dirty="0"/>
              <a:t>Share-KZBL,     28.99,          39.14</a:t>
            </a:r>
          </a:p>
          <a:p>
            <a:r>
              <a:rPr lang="fr-FR" sz="1200" dirty="0"/>
              <a:t>Share-EMOV,     8.89,           39.52</a:t>
            </a:r>
          </a:p>
          <a:p>
            <a:r>
              <a:rPr lang="fr-FR" sz="1200" dirty="0"/>
              <a:t>Share-IFCP,     29.23,          39.88</a:t>
            </a:r>
          </a:p>
          <a:p>
            <a:r>
              <a:rPr lang="fr-FR" sz="1200" dirty="0">
                <a:solidFill>
                  <a:srgbClr val="FF0000"/>
                </a:solidFill>
              </a:rPr>
              <a:t>Coût : 499.95 €</a:t>
            </a:r>
          </a:p>
          <a:p>
            <a:r>
              <a:rPr lang="fr-FR" sz="1200" dirty="0">
                <a:solidFill>
                  <a:srgbClr val="FF0000"/>
                </a:solidFill>
              </a:rPr>
              <a:t>Profit : 198.546521 €</a:t>
            </a:r>
          </a:p>
          <a:p>
            <a:r>
              <a:rPr lang="fr-FR" sz="1200" dirty="0">
                <a:solidFill>
                  <a:srgbClr val="FF0000"/>
                </a:solidFill>
              </a:rPr>
              <a:t>Calcul : 13.948973655700684 s</a:t>
            </a:r>
          </a:p>
          <a:p>
            <a:r>
              <a:rPr lang="fr-FR" sz="1200" dirty="0">
                <a:solidFill>
                  <a:srgbClr val="FF0000"/>
                </a:solidFill>
              </a:rPr>
              <a:t>Mémoire: +2,822,144 octets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0EAACE4-5771-B7E1-3E31-A3DA6523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7661-E064-4F80-82F7-A36549503DA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463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A06B5CA-B6AE-41F5-DF96-AFD0291C24E9}"/>
              </a:ext>
            </a:extLst>
          </p:cNvPr>
          <p:cNvSpPr txBox="1"/>
          <p:nvPr/>
        </p:nvSpPr>
        <p:spPr>
          <a:xfrm>
            <a:off x="535577" y="679269"/>
            <a:ext cx="8360229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dirty="0"/>
              <a:t> Algorithme </a:t>
            </a:r>
            <a:r>
              <a:rPr lang="fr-FR" dirty="0" err="1"/>
              <a:t>optimized</a:t>
            </a:r>
            <a:r>
              <a:rPr lang="fr-FR" dirty="0"/>
              <a:t> -  rapport d'exploration de l'ensemble des données : dataset2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736A4F-210B-EDFE-1E8D-39A794EE5C7E}"/>
              </a:ext>
            </a:extLst>
          </p:cNvPr>
          <p:cNvSpPr txBox="1"/>
          <p:nvPr/>
        </p:nvSpPr>
        <p:spPr>
          <a:xfrm>
            <a:off x="4715691" y="1397674"/>
            <a:ext cx="202276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 err="1"/>
              <a:t>Sienna</a:t>
            </a:r>
            <a:r>
              <a:rPr lang="fr-FR" sz="1200" dirty="0"/>
              <a:t> </a:t>
            </a:r>
            <a:r>
              <a:rPr lang="fr-FR" sz="1200" dirty="0" err="1"/>
              <a:t>bought</a:t>
            </a:r>
            <a:r>
              <a:rPr lang="fr-FR" sz="1200" dirty="0"/>
              <a:t>:</a:t>
            </a:r>
          </a:p>
          <a:p>
            <a:r>
              <a:rPr lang="fr-FR" sz="1200" dirty="0"/>
              <a:t>Share-ECAQ 3166</a:t>
            </a:r>
          </a:p>
          <a:p>
            <a:r>
              <a:rPr lang="fr-FR" sz="1200" dirty="0"/>
              <a:t>Share-IXCI 2632</a:t>
            </a:r>
          </a:p>
          <a:p>
            <a:r>
              <a:rPr lang="fr-FR" sz="1200" dirty="0"/>
              <a:t>Share-FWBE 1830</a:t>
            </a:r>
          </a:p>
          <a:p>
            <a:r>
              <a:rPr lang="fr-FR" sz="1200" dirty="0"/>
              <a:t>Share-ZOFA 2532</a:t>
            </a:r>
          </a:p>
          <a:p>
            <a:r>
              <a:rPr lang="fr-FR" sz="1200" dirty="0"/>
              <a:t>Share-PLLK 1994</a:t>
            </a:r>
          </a:p>
          <a:p>
            <a:r>
              <a:rPr lang="fr-FR" sz="1200" dirty="0"/>
              <a:t>Share-YFVZ 2255</a:t>
            </a:r>
          </a:p>
          <a:p>
            <a:r>
              <a:rPr lang="fr-FR" sz="1200" dirty="0"/>
              <a:t>Share-ANFX 3854</a:t>
            </a:r>
          </a:p>
          <a:p>
            <a:r>
              <a:rPr lang="fr-FR" sz="1200" dirty="0"/>
              <a:t>Share-PATS 2770</a:t>
            </a:r>
          </a:p>
          <a:p>
            <a:r>
              <a:rPr lang="fr-FR" sz="1200" dirty="0"/>
              <a:t>Share-NDKR 3306</a:t>
            </a:r>
          </a:p>
          <a:p>
            <a:r>
              <a:rPr lang="fr-FR" sz="1200" dirty="0"/>
              <a:t>Share-ALIY 2908</a:t>
            </a:r>
          </a:p>
          <a:p>
            <a:r>
              <a:rPr lang="fr-FR" sz="1200" dirty="0"/>
              <a:t>Share-JWGF 4869</a:t>
            </a:r>
          </a:p>
          <a:p>
            <a:r>
              <a:rPr lang="fr-FR" sz="1200" dirty="0"/>
              <a:t>Share-JGTW 3529</a:t>
            </a:r>
          </a:p>
          <a:p>
            <a:r>
              <a:rPr lang="fr-FR" sz="1200" dirty="0"/>
              <a:t>Share-FAPS 3257</a:t>
            </a:r>
          </a:p>
          <a:p>
            <a:r>
              <a:rPr lang="fr-FR" sz="1200" dirty="0"/>
              <a:t>Share-VCAX 2742</a:t>
            </a:r>
          </a:p>
          <a:p>
            <a:r>
              <a:rPr lang="fr-FR" sz="1200" dirty="0"/>
              <a:t>Share-LFXB 1483</a:t>
            </a:r>
          </a:p>
          <a:p>
            <a:r>
              <a:rPr lang="fr-FR" sz="1200" dirty="0"/>
              <a:t>Share-DWSK 2949</a:t>
            </a:r>
          </a:p>
          <a:p>
            <a:r>
              <a:rPr lang="fr-FR" sz="1200" dirty="0"/>
              <a:t>Share-XQII 1342</a:t>
            </a:r>
          </a:p>
          <a:p>
            <a:r>
              <a:rPr lang="fr-FR" sz="1200" dirty="0"/>
              <a:t>Share-ROOM 1506</a:t>
            </a:r>
          </a:p>
          <a:p>
            <a:endParaRPr lang="fr-FR" sz="1200" dirty="0"/>
          </a:p>
          <a:p>
            <a:r>
              <a:rPr lang="fr-FR" sz="1200" dirty="0">
                <a:solidFill>
                  <a:srgbClr val="FF0000"/>
                </a:solidFill>
              </a:rPr>
              <a:t>Total </a:t>
            </a:r>
            <a:r>
              <a:rPr lang="fr-FR" sz="1200" dirty="0" err="1">
                <a:solidFill>
                  <a:srgbClr val="FF0000"/>
                </a:solidFill>
              </a:rPr>
              <a:t>cost</a:t>
            </a:r>
            <a:r>
              <a:rPr lang="fr-FR" sz="1200" dirty="0">
                <a:solidFill>
                  <a:srgbClr val="FF0000"/>
                </a:solidFill>
              </a:rPr>
              <a:t>: 489.24€‚¬</a:t>
            </a:r>
          </a:p>
          <a:p>
            <a:r>
              <a:rPr lang="fr-FR" sz="1200" dirty="0">
                <a:solidFill>
                  <a:srgbClr val="FF0000"/>
                </a:solidFill>
              </a:rPr>
              <a:t>Profit: 193.78€‚¬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6626DA3-E6BA-3D00-2176-BE3DFF026214}"/>
              </a:ext>
            </a:extLst>
          </p:cNvPr>
          <p:cNvSpPr txBox="1"/>
          <p:nvPr/>
        </p:nvSpPr>
        <p:spPr>
          <a:xfrm>
            <a:off x="6885710" y="2705705"/>
            <a:ext cx="5084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Meilleur résultat avec mon algo pour le coût et le profit.</a:t>
            </a:r>
          </a:p>
          <a:p>
            <a:r>
              <a:rPr lang="fr-FR" dirty="0"/>
              <a:t>L’algo de </a:t>
            </a:r>
            <a:r>
              <a:rPr lang="fr-FR" dirty="0" err="1"/>
              <a:t>Sienna</a:t>
            </a:r>
            <a:r>
              <a:rPr lang="fr-FR" dirty="0"/>
              <a:t> semble ignorer les actions avec un coût &lt; 10 €.</a:t>
            </a:r>
          </a:p>
          <a:p>
            <a:r>
              <a:rPr lang="fr-FR" dirty="0"/>
              <a:t>De plus le fichier de données ici(2) comporte des erreurs avec des actions de coût &lt;= 0 €.</a:t>
            </a:r>
          </a:p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013F7C5-FADB-2DE8-0532-2682D4D79C3D}"/>
              </a:ext>
            </a:extLst>
          </p:cNvPr>
          <p:cNvSpPr txBox="1"/>
          <p:nvPr/>
        </p:nvSpPr>
        <p:spPr>
          <a:xfrm>
            <a:off x="642453" y="1397674"/>
            <a:ext cx="60960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action,         coût(€)         rendement(%)</a:t>
            </a:r>
          </a:p>
          <a:p>
            <a:r>
              <a:rPr lang="fr-FR" sz="1200" dirty="0"/>
              <a:t>Share-ECAQ,     31.66,          39.49</a:t>
            </a:r>
          </a:p>
          <a:p>
            <a:r>
              <a:rPr lang="fr-FR" sz="1200" dirty="0"/>
              <a:t>Share-IXCI,     26.32,          39.4</a:t>
            </a:r>
          </a:p>
          <a:p>
            <a:r>
              <a:rPr lang="fr-FR" sz="1200" dirty="0"/>
              <a:t>Share-FWBE,     18.3,           39.82</a:t>
            </a:r>
          </a:p>
          <a:p>
            <a:r>
              <a:rPr lang="fr-FR" sz="1200" dirty="0"/>
              <a:t>Share-ZOFA,     25.32,          39.78</a:t>
            </a:r>
          </a:p>
          <a:p>
            <a:r>
              <a:rPr lang="fr-FR" sz="1200" dirty="0"/>
              <a:t>Share-PLLK,     19.94,          39.91</a:t>
            </a:r>
          </a:p>
          <a:p>
            <a:r>
              <a:rPr lang="fr-FR" sz="1200" dirty="0"/>
              <a:t>Share-LXZU,     4.24,           39.54</a:t>
            </a:r>
          </a:p>
          <a:p>
            <a:r>
              <a:rPr lang="fr-FR" sz="1200" dirty="0"/>
              <a:t>Share-YFVZ,     22.55,          39.1</a:t>
            </a:r>
          </a:p>
          <a:p>
            <a:r>
              <a:rPr lang="fr-FR" sz="1200" dirty="0"/>
              <a:t>Share-ANFX,     38.54,          39.72</a:t>
            </a:r>
          </a:p>
          <a:p>
            <a:r>
              <a:rPr lang="fr-FR" sz="1200" dirty="0"/>
              <a:t>Share-PATS,     27.7,           39.97</a:t>
            </a:r>
          </a:p>
          <a:p>
            <a:r>
              <a:rPr lang="fr-FR" sz="1200" dirty="0"/>
              <a:t>Share-SCWM,     6.42,           38.1</a:t>
            </a:r>
          </a:p>
          <a:p>
            <a:r>
              <a:rPr lang="fr-FR" sz="1200" dirty="0"/>
              <a:t>Share-NDKR,     33.06,          39.91</a:t>
            </a:r>
          </a:p>
          <a:p>
            <a:r>
              <a:rPr lang="fr-FR" sz="1200" dirty="0"/>
              <a:t>Share-ALIY,     29.08,          39.93</a:t>
            </a:r>
          </a:p>
          <a:p>
            <a:r>
              <a:rPr lang="fr-FR" sz="1200" dirty="0"/>
              <a:t>Share-JWGF,     48.69,          39.93</a:t>
            </a:r>
          </a:p>
          <a:p>
            <a:r>
              <a:rPr lang="fr-FR" sz="1200" dirty="0"/>
              <a:t>Share-JGTW,     35.29,          39.43</a:t>
            </a:r>
          </a:p>
          <a:p>
            <a:r>
              <a:rPr lang="fr-FR" sz="1200" dirty="0"/>
              <a:t>Share-FAPS,     32.57,          39.54</a:t>
            </a:r>
          </a:p>
          <a:p>
            <a:r>
              <a:rPr lang="fr-FR" sz="1200" dirty="0"/>
              <a:t>Share-VCAX,     27.42,          38.99</a:t>
            </a:r>
          </a:p>
          <a:p>
            <a:r>
              <a:rPr lang="fr-FR" sz="1200" dirty="0"/>
              <a:t>Share-LFXB,     14.83,          39.79</a:t>
            </a:r>
          </a:p>
          <a:p>
            <a:r>
              <a:rPr lang="fr-FR" sz="1200" dirty="0"/>
              <a:t>Share-DWSK,     29.49,          39.35</a:t>
            </a:r>
          </a:p>
          <a:p>
            <a:r>
              <a:rPr lang="fr-FR" sz="1200" dirty="0"/>
              <a:t>Share-XQII,     13.42,          39.51</a:t>
            </a:r>
          </a:p>
          <a:p>
            <a:r>
              <a:rPr lang="fr-FR" sz="1200" dirty="0"/>
              <a:t>Share-ROOM,     15.06,          39.23</a:t>
            </a:r>
          </a:p>
          <a:p>
            <a:r>
              <a:rPr lang="fr-FR" sz="1200" dirty="0">
                <a:solidFill>
                  <a:srgbClr val="FF0000"/>
                </a:solidFill>
              </a:rPr>
              <a:t>Coût : 499.9 €</a:t>
            </a:r>
          </a:p>
          <a:p>
            <a:r>
              <a:rPr lang="fr-FR" sz="1200" dirty="0">
                <a:solidFill>
                  <a:srgbClr val="FF0000"/>
                </a:solidFill>
              </a:rPr>
              <a:t>Profit : 197.96466400000003 €</a:t>
            </a:r>
          </a:p>
          <a:p>
            <a:r>
              <a:rPr lang="fr-FR" sz="1200" dirty="0">
                <a:solidFill>
                  <a:srgbClr val="FF0000"/>
                </a:solidFill>
              </a:rPr>
              <a:t>Calcul : 8.64098334312439 s</a:t>
            </a:r>
          </a:p>
          <a:p>
            <a:r>
              <a:rPr lang="fr-FR" sz="1200" dirty="0">
                <a:solidFill>
                  <a:srgbClr val="FF0000"/>
                </a:solidFill>
              </a:rPr>
              <a:t>Mémoire: +2,678,784 octets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A65464C-B331-A487-8192-F0FFFB1B6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7661-E064-4F80-82F7-A36549503DA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7310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1021</Words>
  <Application>Microsoft Office PowerPoint</Application>
  <PresentationFormat>Grand écran</PresentationFormat>
  <Paragraphs>168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Joseph Soques</dc:creator>
  <cp:lastModifiedBy>Joseph Soques</cp:lastModifiedBy>
  <cp:revision>21</cp:revision>
  <dcterms:created xsi:type="dcterms:W3CDTF">2022-11-25T14:28:27Z</dcterms:created>
  <dcterms:modified xsi:type="dcterms:W3CDTF">2022-12-05T15:34:24Z</dcterms:modified>
</cp:coreProperties>
</file>