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59" r:id="rId6"/>
    <p:sldId id="276" r:id="rId7"/>
    <p:sldId id="265" r:id="rId8"/>
    <p:sldId id="279" r:id="rId9"/>
    <p:sldId id="277" r:id="rId10"/>
    <p:sldId id="278" r:id="rId11"/>
    <p:sldId id="280" r:id="rId12"/>
    <p:sldId id="281" r:id="rId13"/>
    <p:sldId id="285" r:id="rId14"/>
    <p:sldId id="286" r:id="rId15"/>
    <p:sldId id="287" r:id="rId16"/>
    <p:sldId id="266" r:id="rId17"/>
    <p:sldId id="269" r:id="rId18"/>
    <p:sldId id="260" r:id="rId19"/>
    <p:sldId id="263" r:id="rId20"/>
    <p:sldId id="261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6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4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4A48-FA38-47C1-A8CA-9151464453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E2C-4994-4C06-9D62-07E4632E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546" y="1227668"/>
            <a:ext cx="6268509" cy="152029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Exposome</a:t>
            </a:r>
            <a:r>
              <a:rPr lang="en-US" dirty="0" smtClean="0"/>
              <a:t> data analysis pipeline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546" y="3043237"/>
            <a:ext cx="8452909" cy="2756429"/>
          </a:xfrm>
        </p:spPr>
        <p:txBody>
          <a:bodyPr>
            <a:normAutofit/>
          </a:bodyPr>
          <a:lstStyle/>
          <a:p>
            <a:r>
              <a:rPr lang="en-US" dirty="0" smtClean="0"/>
              <a:t>Project defense for master of science in software engineering</a:t>
            </a:r>
          </a:p>
          <a:p>
            <a:r>
              <a:rPr lang="en-US" dirty="0" smtClean="0"/>
              <a:t>Jeff Sorbo</a:t>
            </a:r>
          </a:p>
          <a:p>
            <a:r>
              <a:rPr lang="en-US" dirty="0" smtClean="0"/>
              <a:t>Advisor: dr. </a:t>
            </a:r>
            <a:r>
              <a:rPr lang="en-US" dirty="0" err="1" smtClean="0"/>
              <a:t>susan</a:t>
            </a:r>
            <a:r>
              <a:rPr lang="en-US" dirty="0" smtClean="0"/>
              <a:t> </a:t>
            </a:r>
            <a:r>
              <a:rPr lang="en-US" dirty="0" err="1" smtClean="0"/>
              <a:t>mengel</a:t>
            </a:r>
            <a:r>
              <a:rPr lang="en-US" dirty="0" smtClean="0"/>
              <a:t>, department of computer science</a:t>
            </a:r>
          </a:p>
          <a:p>
            <a:r>
              <a:rPr lang="en-US" dirty="0" smtClean="0"/>
              <a:t>Committee member: dr. </a:t>
            </a:r>
            <a:r>
              <a:rPr lang="en-US" dirty="0" err="1" smtClean="0"/>
              <a:t>lisa</a:t>
            </a:r>
            <a:r>
              <a:rPr lang="en-US" dirty="0" smtClean="0"/>
              <a:t> </a:t>
            </a:r>
            <a:r>
              <a:rPr lang="en-US" dirty="0" err="1" smtClean="0"/>
              <a:t>gittner</a:t>
            </a:r>
            <a:r>
              <a:rPr lang="en-US" dirty="0" smtClean="0"/>
              <a:t>, department of political science</a:t>
            </a:r>
            <a:endParaRPr lang="en-US" dirty="0" smtClean="0"/>
          </a:p>
          <a:p>
            <a:r>
              <a:rPr lang="en-US" dirty="0" smtClean="0"/>
              <a:t>Texas 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6680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2" y="160866"/>
            <a:ext cx="7697788" cy="685800"/>
          </a:xfrm>
        </p:spPr>
        <p:txBody>
          <a:bodyPr/>
          <a:lstStyle/>
          <a:p>
            <a:r>
              <a:rPr lang="en-US" dirty="0" smtClean="0"/>
              <a:t>Decision tree: </a:t>
            </a:r>
            <a:r>
              <a:rPr lang="en-US" dirty="0" err="1" smtClean="0"/>
              <a:t>paraclique</a:t>
            </a:r>
            <a:r>
              <a:rPr lang="en-US" dirty="0" smtClean="0"/>
              <a:t> cluster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14" y="994303"/>
            <a:ext cx="6096384" cy="5704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3334" y="336973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85%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8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945" y="160867"/>
            <a:ext cx="6884988" cy="550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tree: </a:t>
            </a:r>
            <a:r>
              <a:rPr lang="en-US" dirty="0" err="1" smtClean="0"/>
              <a:t>paraclique</a:t>
            </a:r>
            <a:r>
              <a:rPr lang="en-US" dirty="0" smtClean="0"/>
              <a:t> cluster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48" y="861653"/>
            <a:ext cx="6172583" cy="5776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60934" y="328506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75%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079" y="194734"/>
            <a:ext cx="7045854" cy="6011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tree: </a:t>
            </a:r>
            <a:r>
              <a:rPr lang="en-US" dirty="0" err="1" smtClean="0"/>
              <a:t>paraclique</a:t>
            </a:r>
            <a:r>
              <a:rPr lang="en-US" dirty="0" smtClean="0"/>
              <a:t> cluster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55" y="861654"/>
            <a:ext cx="6055102" cy="5666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6201" y="332539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83.6%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1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407" y="821718"/>
            <a:ext cx="8739187" cy="1478570"/>
          </a:xfrm>
        </p:spPr>
        <p:txBody>
          <a:bodyPr/>
          <a:lstStyle/>
          <a:p>
            <a:r>
              <a:rPr lang="en-US" dirty="0" smtClean="0"/>
              <a:t>Decision tree: non-</a:t>
            </a:r>
            <a:r>
              <a:rPr lang="en-US" dirty="0" err="1" smtClean="0"/>
              <a:t>paraclique</a:t>
            </a:r>
            <a:r>
              <a:rPr lang="en-US" dirty="0" smtClean="0"/>
              <a:t> cluster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28" y="3240088"/>
            <a:ext cx="5730344" cy="1171046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>
                <a:latin typeface="Consolas" panose="020B0609020204030204" pitchFamily="49" charset="0"/>
              </a:rPr>
              <a:t>rpart</a:t>
            </a:r>
            <a:r>
              <a:rPr lang="en-US" dirty="0" smtClean="0"/>
              <a:t> triggered an error</a:t>
            </a:r>
          </a:p>
          <a:p>
            <a:r>
              <a:rPr lang="en-US" dirty="0" smtClean="0"/>
              <a:t>All data points in cluster 1 have CVD = 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6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221" y="135467"/>
            <a:ext cx="9032344" cy="711200"/>
          </a:xfrm>
        </p:spPr>
        <p:txBody>
          <a:bodyPr/>
          <a:lstStyle/>
          <a:p>
            <a:r>
              <a:rPr lang="en-US" dirty="0" smtClean="0"/>
              <a:t>Decision tree: non-</a:t>
            </a:r>
            <a:r>
              <a:rPr lang="en-US" dirty="0" err="1" smtClean="0"/>
              <a:t>paraclique</a:t>
            </a:r>
            <a:r>
              <a:rPr lang="en-US" dirty="0" smtClean="0"/>
              <a:t> cluster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60467" y="350582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88.1%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3" y="954786"/>
            <a:ext cx="5847001" cy="54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79" y="254000"/>
            <a:ext cx="8866188" cy="660400"/>
          </a:xfrm>
        </p:spPr>
        <p:txBody>
          <a:bodyPr/>
          <a:lstStyle/>
          <a:p>
            <a:r>
              <a:rPr lang="en-US" dirty="0" smtClean="0"/>
              <a:t>Decision tree: non-</a:t>
            </a:r>
            <a:r>
              <a:rPr lang="en-US" dirty="0" err="1" smtClean="0"/>
              <a:t>paraclique</a:t>
            </a:r>
            <a:r>
              <a:rPr lang="en-US" dirty="0" smtClean="0"/>
              <a:t> cluster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8601" y="347293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98.6%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90" y="1090254"/>
            <a:ext cx="5487166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40" y="618518"/>
            <a:ext cx="9905998" cy="1478570"/>
          </a:xfrm>
        </p:spPr>
        <p:txBody>
          <a:bodyPr/>
          <a:lstStyle/>
          <a:p>
            <a:r>
              <a:rPr lang="en-US" dirty="0" smtClean="0"/>
              <a:t>Quintiles and Binary incidence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540" y="2249487"/>
            <a:ext cx="9314921" cy="3541714"/>
          </a:xfrm>
        </p:spPr>
        <p:txBody>
          <a:bodyPr/>
          <a:lstStyle/>
          <a:p>
            <a:r>
              <a:rPr lang="en-US" dirty="0" smtClean="0"/>
              <a:t>Association rules mining requires data in a transaction format.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{ “</a:t>
            </a:r>
            <a:r>
              <a:rPr lang="en-US" dirty="0" err="1" smtClean="0">
                <a:latin typeface="Consolas" panose="020B0609020204030204" pitchFamily="49" charset="0"/>
              </a:rPr>
              <a:t>trans_id</a:t>
            </a:r>
            <a:r>
              <a:rPr lang="en-US" dirty="0" smtClean="0">
                <a:latin typeface="Consolas" panose="020B0609020204030204" pitchFamily="49" charset="0"/>
              </a:rPr>
              <a:t>” : 1, “items” : [ “milk”, “eggs”, “bread” ] }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{ “</a:t>
            </a:r>
            <a:r>
              <a:rPr lang="en-US" dirty="0" err="1" smtClean="0">
                <a:latin typeface="Consolas" panose="020B0609020204030204" pitchFamily="49" charset="0"/>
              </a:rPr>
              <a:t>trans_id</a:t>
            </a:r>
            <a:r>
              <a:rPr lang="en-US" dirty="0" smtClean="0">
                <a:latin typeface="Consolas" panose="020B0609020204030204" pitchFamily="49" charset="0"/>
              </a:rPr>
              <a:t>” : 2, “items” : [ “eggs”, “bread”, “bananas” ] }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exposome</a:t>
            </a:r>
            <a:r>
              <a:rPr lang="en-US" dirty="0" smtClean="0"/>
              <a:t> attributes are real numeric types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{ “</a:t>
            </a:r>
            <a:r>
              <a:rPr lang="en-US" dirty="0" err="1" smtClean="0">
                <a:latin typeface="Consolas" panose="020B0609020204030204" pitchFamily="49" charset="0"/>
              </a:rPr>
              <a:t>AvgDailyPrecipitationmm</a:t>
            </a:r>
            <a:r>
              <a:rPr lang="en-US" dirty="0" smtClean="0">
                <a:latin typeface="Consolas" panose="020B0609020204030204" pitchFamily="49" charset="0"/>
              </a:rPr>
              <a:t>” : 2.87, “</a:t>
            </a:r>
            <a:r>
              <a:rPr lang="en-US" dirty="0" err="1" smtClean="0">
                <a:latin typeface="Consolas" panose="020B0609020204030204" pitchFamily="49" charset="0"/>
              </a:rPr>
              <a:t>cvdQuintile</a:t>
            </a:r>
            <a:r>
              <a:rPr lang="en-US" dirty="0" smtClean="0">
                <a:latin typeface="Consolas" panose="020B0609020204030204" pitchFamily="49" charset="0"/>
              </a:rPr>
              <a:t>” : 1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 “</a:t>
            </a:r>
            <a:r>
              <a:rPr lang="en-US" dirty="0" err="1">
                <a:latin typeface="Consolas" panose="020B0609020204030204" pitchFamily="49" charset="0"/>
              </a:rPr>
              <a:t>AvgDailyPrecipitationmm</a:t>
            </a:r>
            <a:r>
              <a:rPr lang="en-US" dirty="0">
                <a:latin typeface="Consolas" panose="020B0609020204030204" pitchFamily="49" charset="0"/>
              </a:rPr>
              <a:t>” : </a:t>
            </a:r>
            <a:r>
              <a:rPr lang="en-US" dirty="0" smtClean="0">
                <a:latin typeface="Consolas" panose="020B0609020204030204" pitchFamily="49" charset="0"/>
              </a:rPr>
              <a:t>8.34,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 err="1">
                <a:latin typeface="Consolas" panose="020B0609020204030204" pitchFamily="49" charset="0"/>
              </a:rPr>
              <a:t>cvdQuintile</a:t>
            </a:r>
            <a:r>
              <a:rPr lang="en-US" dirty="0">
                <a:latin typeface="Consolas" panose="020B0609020204030204" pitchFamily="49" charset="0"/>
              </a:rPr>
              <a:t>” : </a:t>
            </a:r>
            <a:r>
              <a:rPr lang="en-US" dirty="0" smtClean="0">
                <a:latin typeface="Consolas" panose="020B0609020204030204" pitchFamily="49" charset="0"/>
              </a:rPr>
              <a:t>2 }</a:t>
            </a:r>
          </a:p>
          <a:p>
            <a:r>
              <a:rPr lang="en-US" dirty="0" smtClean="0"/>
              <a:t>How do we make our </a:t>
            </a:r>
            <a:r>
              <a:rPr lang="en-US" dirty="0" err="1" smtClean="0"/>
              <a:t>exposome</a:t>
            </a:r>
            <a:r>
              <a:rPr lang="en-US" dirty="0" smtClean="0"/>
              <a:t> data available for association mining?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5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Quintiles and Binary incidence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09708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group our real-valued attributes into quintiles and then convert them into a binary incidence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[ { “id” : 1, “</a:t>
            </a:r>
            <a:r>
              <a:rPr lang="en-US" dirty="0" err="1" smtClean="0">
                <a:latin typeface="Consolas" panose="020B0609020204030204" pitchFamily="49" charset="0"/>
              </a:rPr>
              <a:t>precip</a:t>
            </a:r>
            <a:r>
              <a:rPr lang="en-US" dirty="0" smtClean="0">
                <a:latin typeface="Consolas" panose="020B0609020204030204" pitchFamily="49" charset="0"/>
              </a:rPr>
              <a:t>” : 2.87 }, { “id” : 2, “</a:t>
            </a:r>
            <a:r>
              <a:rPr lang="en-US" dirty="0" err="1" smtClean="0">
                <a:latin typeface="Consolas" panose="020B0609020204030204" pitchFamily="49" charset="0"/>
              </a:rPr>
              <a:t>precip</a:t>
            </a:r>
            <a:r>
              <a:rPr lang="en-US" dirty="0" smtClean="0">
                <a:latin typeface="Consolas" panose="020B0609020204030204" pitchFamily="49" charset="0"/>
              </a:rPr>
              <a:t>” : 8.34 } 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[ { “id” : 1, “5tile.precip” : 1 }, { “id” : 2, “5tile.precip” : 3 } 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84033"/>
              </p:ext>
            </p:extLst>
          </p:nvPr>
        </p:nvGraphicFramePr>
        <p:xfrm>
          <a:off x="1854200" y="4995335"/>
          <a:ext cx="8000998" cy="9821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4322"/>
                <a:gridCol w="1438240"/>
                <a:gridCol w="1524609"/>
                <a:gridCol w="1524609"/>
                <a:gridCol w="1524609"/>
                <a:gridCol w="1524609"/>
              </a:tblGrid>
              <a:tr h="32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5tile.precip.1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5tile.precip.2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5tile.precip.3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5tile.precip.4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5tile.precip.5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94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191" y="1270450"/>
            <a:ext cx="2702454" cy="761549"/>
          </a:xfrm>
        </p:spPr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300" y="2655887"/>
            <a:ext cx="6375401" cy="2915180"/>
          </a:xfrm>
        </p:spPr>
        <p:txBody>
          <a:bodyPr>
            <a:normAutofit/>
          </a:bodyPr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R </a:t>
            </a:r>
            <a:r>
              <a:rPr lang="en-US" dirty="0" smtClean="0"/>
              <a:t>3.3.3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 smtClean="0"/>
              <a:t>Studio</a:t>
            </a:r>
          </a:p>
          <a:p>
            <a:r>
              <a:rPr lang="en-US" dirty="0"/>
              <a:t>GitHub - https://github.com/jsorbo/r-exposome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3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273" y="1795385"/>
            <a:ext cx="2583920" cy="685349"/>
          </a:xfrm>
        </p:spPr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273" y="3121553"/>
            <a:ext cx="6300788" cy="1323446"/>
          </a:xfrm>
        </p:spPr>
        <p:txBody>
          <a:bodyPr/>
          <a:lstStyle/>
          <a:p>
            <a:r>
              <a:rPr lang="en-US" dirty="0" smtClean="0"/>
              <a:t>Loaded data into MongoDB</a:t>
            </a:r>
          </a:p>
          <a:p>
            <a:r>
              <a:rPr lang="en-US" dirty="0" smtClean="0"/>
              <a:t>Retrieved data from MongoDB using R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873" y="923318"/>
            <a:ext cx="4141787" cy="617615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873" y="2167466"/>
            <a:ext cx="6690255" cy="389466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Exposome</a:t>
            </a:r>
            <a:r>
              <a:rPr lang="en-US" sz="3200" dirty="0" smtClean="0"/>
              <a:t>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Ensemble data mining </a:t>
            </a:r>
            <a:r>
              <a:rPr lang="en-US" sz="3200" dirty="0" smtClean="0"/>
              <a:t>methods</a:t>
            </a:r>
          </a:p>
          <a:p>
            <a:pPr lvl="1"/>
            <a:r>
              <a:rPr lang="en-US" sz="2800" dirty="0" smtClean="0"/>
              <a:t>Clustering</a:t>
            </a:r>
          </a:p>
          <a:p>
            <a:pPr lvl="1"/>
            <a:r>
              <a:rPr lang="en-US" sz="2800" dirty="0" smtClean="0"/>
              <a:t>Decision trees</a:t>
            </a:r>
          </a:p>
          <a:p>
            <a:pPr lvl="1"/>
            <a:r>
              <a:rPr lang="en-US" sz="2800" dirty="0" smtClean="0"/>
              <a:t>Association mining</a:t>
            </a:r>
          </a:p>
          <a:p>
            <a:r>
              <a:rPr lang="en-US" sz="3200" dirty="0" smtClean="0"/>
              <a:t>R pipeline to automate analytic tasks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364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13" y="889451"/>
            <a:ext cx="9905998" cy="147857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478" y="2757487"/>
            <a:ext cx="5225521" cy="2364846"/>
          </a:xfrm>
        </p:spPr>
        <p:txBody>
          <a:bodyPr>
            <a:normAutofit/>
          </a:bodyPr>
          <a:lstStyle/>
          <a:p>
            <a:r>
              <a:rPr lang="en-US" dirty="0" smtClean="0"/>
              <a:t>Google style guide</a:t>
            </a:r>
          </a:p>
          <a:p>
            <a:r>
              <a:rPr lang="en-US" dirty="0"/>
              <a:t>Do not save workspace – rerun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Workflow </a:t>
            </a:r>
            <a:r>
              <a:rPr lang="en-US" dirty="0" smtClean="0"/>
              <a:t>of file names</a:t>
            </a:r>
          </a:p>
          <a:p>
            <a:r>
              <a:rPr lang="en-US" dirty="0" smtClean="0"/>
              <a:t>Version </a:t>
            </a:r>
            <a:r>
              <a:rPr lang="en-US" dirty="0" smtClean="0"/>
              <a:t>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1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36" y="948722"/>
            <a:ext cx="3862387" cy="702282"/>
          </a:xfrm>
        </p:spPr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06" y="2249487"/>
            <a:ext cx="7824788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Attempt to reduce attribute repetition in decision tree paths</a:t>
            </a:r>
          </a:p>
          <a:p>
            <a:pPr lvl="1"/>
            <a:r>
              <a:rPr lang="en-US" dirty="0" smtClean="0"/>
              <a:t>Stop </a:t>
            </a:r>
            <a:r>
              <a:rPr lang="en-US" dirty="0" err="1" smtClean="0"/>
              <a:t>recursing</a:t>
            </a:r>
            <a:r>
              <a:rPr lang="en-US" dirty="0" smtClean="0"/>
              <a:t> after a few levels</a:t>
            </a:r>
          </a:p>
          <a:p>
            <a:r>
              <a:rPr lang="en-US" dirty="0" smtClean="0"/>
              <a:t>Apply association mining to leaf nodes</a:t>
            </a:r>
          </a:p>
          <a:p>
            <a:r>
              <a:rPr lang="en-US" dirty="0" smtClean="0"/>
              <a:t>Combine association rules with decision tree rules</a:t>
            </a:r>
          </a:p>
          <a:p>
            <a:pPr lvl="1"/>
            <a:r>
              <a:rPr lang="en-US" dirty="0" smtClean="0"/>
              <a:t>Attempt to automate this work</a:t>
            </a:r>
          </a:p>
          <a:p>
            <a:r>
              <a:rPr lang="en-US" dirty="0" smtClean="0"/>
              <a:t>Evaluate ensemble model</a:t>
            </a:r>
          </a:p>
          <a:p>
            <a:r>
              <a:rPr lang="en-US" dirty="0" smtClean="0"/>
              <a:t>Explore additional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4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640" y="3166759"/>
            <a:ext cx="2380720" cy="524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612" y="940252"/>
            <a:ext cx="5394854" cy="744615"/>
          </a:xfrm>
        </p:spPr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612" y="2308754"/>
            <a:ext cx="4184121" cy="2949046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Data loading and conversion</a:t>
            </a:r>
          </a:p>
          <a:p>
            <a:r>
              <a:rPr lang="en-US" dirty="0" smtClean="0"/>
              <a:t>Attribute selection</a:t>
            </a:r>
          </a:p>
          <a:p>
            <a:r>
              <a:rPr lang="en-US" dirty="0" smtClean="0"/>
              <a:t>Clustering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2412" y="2308754"/>
            <a:ext cx="2863321" cy="294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Association mining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Practices</a:t>
            </a:r>
          </a:p>
          <a:p>
            <a:r>
              <a:rPr lang="en-US" dirty="0" smtClean="0"/>
              <a:t>Remaining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96870"/>
            <a:ext cx="9905998" cy="147857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2909887"/>
            <a:ext cx="9905999" cy="1831446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dirty="0" err="1" smtClean="0"/>
              <a:t>xposome</a:t>
            </a:r>
            <a:r>
              <a:rPr lang="en-US" dirty="0" smtClean="0"/>
              <a:t> data for 3,125 county/parish units in US (Mario </a:t>
            </a:r>
            <a:r>
              <a:rPr lang="en-US" dirty="0" err="1" smtClean="0"/>
              <a:t>Pitalua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Independent </a:t>
            </a:r>
            <a:r>
              <a:rPr lang="en-US" dirty="0" smtClean="0"/>
              <a:t>Variables – 60 variables including row IDs and county names</a:t>
            </a:r>
            <a:endParaRPr lang="en-US" dirty="0" smtClean="0"/>
          </a:p>
          <a:p>
            <a:r>
              <a:rPr lang="en-US" dirty="0" smtClean="0"/>
              <a:t>Dependent Variables – </a:t>
            </a:r>
            <a:r>
              <a:rPr lang="en-US" dirty="0" smtClean="0"/>
              <a:t>cardiovascular disease (CVD) </a:t>
            </a:r>
            <a:r>
              <a:rPr lang="en-US" dirty="0" smtClean="0"/>
              <a:t>rates in quintiles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7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346" y="770917"/>
            <a:ext cx="9905998" cy="1478570"/>
          </a:xfrm>
        </p:spPr>
        <p:txBody>
          <a:bodyPr/>
          <a:lstStyle/>
          <a:p>
            <a:r>
              <a:rPr lang="en-US" dirty="0" smtClean="0"/>
              <a:t>Analytic pipeline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73" y="2249487"/>
            <a:ext cx="7528455" cy="3541714"/>
          </a:xfrm>
        </p:spPr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Datta</a:t>
            </a:r>
            <a:r>
              <a:rPr lang="en-US" dirty="0" smtClean="0"/>
              <a:t>, Soma: “A Multi-Stage Decision Algorithm for Rule Generation for Minority Class.” (August 2014)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58" y="3887787"/>
            <a:ext cx="7642684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0" y="1514037"/>
            <a:ext cx="6712480" cy="4586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39760" y="101600"/>
            <a:ext cx="9905998" cy="1478570"/>
          </a:xfrm>
        </p:spPr>
        <p:txBody>
          <a:bodyPr/>
          <a:lstStyle/>
          <a:p>
            <a:r>
              <a:rPr lang="en-US" dirty="0" smtClean="0"/>
              <a:t>Analytic pipeline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872518"/>
            <a:ext cx="9905998" cy="147857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loading and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2418820"/>
            <a:ext cx="9905999" cy="3541714"/>
          </a:xfrm>
        </p:spPr>
        <p:txBody>
          <a:bodyPr/>
          <a:lstStyle/>
          <a:p>
            <a:r>
              <a:rPr lang="en-US" dirty="0" smtClean="0"/>
              <a:t>Data loaded </a:t>
            </a:r>
            <a:r>
              <a:rPr lang="en-US" dirty="0" smtClean="0"/>
              <a:t>from CSVs containing </a:t>
            </a:r>
            <a:r>
              <a:rPr lang="en-US" dirty="0" smtClean="0"/>
              <a:t>Independent, Dependent </a:t>
            </a:r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attributes given </a:t>
            </a:r>
            <a:r>
              <a:rPr lang="en-US" dirty="0" smtClean="0"/>
              <a:t>friendly names based on data dictionary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attributes converted </a:t>
            </a:r>
            <a:r>
              <a:rPr lang="en-US" dirty="0" smtClean="0"/>
              <a:t>to numeric type, missing values removed</a:t>
            </a:r>
          </a:p>
          <a:p>
            <a:r>
              <a:rPr lang="en-US" dirty="0" smtClean="0"/>
              <a:t>Independent merged with </a:t>
            </a:r>
            <a:r>
              <a:rPr lang="en-US" dirty="0" smtClean="0"/>
              <a:t>Dependent </a:t>
            </a:r>
            <a:r>
              <a:rPr lang="en-US" dirty="0" smtClean="0"/>
              <a:t>based on county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All attributes converted to quintiles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1041852"/>
            <a:ext cx="9905998" cy="1478570"/>
          </a:xfrm>
        </p:spPr>
        <p:txBody>
          <a:bodyPr/>
          <a:lstStyle/>
          <a:p>
            <a:r>
              <a:rPr lang="en-US" dirty="0" smtClean="0"/>
              <a:t>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98221"/>
            <a:ext cx="9905999" cy="2220913"/>
          </a:xfrm>
        </p:spPr>
        <p:txBody>
          <a:bodyPr/>
          <a:lstStyle/>
          <a:p>
            <a:r>
              <a:rPr lang="en-US" dirty="0" err="1" smtClean="0"/>
              <a:t>Paraclique</a:t>
            </a:r>
            <a:r>
              <a:rPr lang="en-US" dirty="0"/>
              <a:t> attributes: ageadjustedpercent2004diabetes, ageadjustedpercentobesity2004, </a:t>
            </a:r>
            <a:r>
              <a:rPr lang="en-US" dirty="0" smtClean="0"/>
              <a:t>PH_SODA, … (10 attributes total)</a:t>
            </a:r>
          </a:p>
          <a:p>
            <a:r>
              <a:rPr lang="en-US" dirty="0" smtClean="0"/>
              <a:t>“Statistical</a:t>
            </a:r>
            <a:r>
              <a:rPr lang="en-US" dirty="0"/>
              <a:t>” attributes: </a:t>
            </a:r>
            <a:r>
              <a:rPr lang="en-US" dirty="0" err="1" smtClean="0"/>
              <a:t>educationHighSchoolOrAboveRate</a:t>
            </a:r>
            <a:r>
              <a:rPr lang="en-US" dirty="0"/>
              <a:t>, </a:t>
            </a:r>
            <a:r>
              <a:rPr lang="en-US" dirty="0" err="1" smtClean="0"/>
              <a:t>perCapitaIncome</a:t>
            </a:r>
            <a:r>
              <a:rPr lang="en-US" dirty="0"/>
              <a:t>, </a:t>
            </a:r>
            <a:r>
              <a:rPr lang="en-US" dirty="0" err="1" smtClean="0"/>
              <a:t>AvgDailyMaxAirTemperatureF</a:t>
            </a:r>
            <a:r>
              <a:rPr lang="en-US" dirty="0" smtClean="0"/>
              <a:t>, … (23 attributes total)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546" y="999518"/>
            <a:ext cx="9905998" cy="147857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545" y="2757487"/>
            <a:ext cx="9905999" cy="3541714"/>
          </a:xfrm>
        </p:spPr>
        <p:txBody>
          <a:bodyPr/>
          <a:lstStyle/>
          <a:p>
            <a:r>
              <a:rPr lang="en-US" dirty="0" smtClean="0"/>
              <a:t>K Means clustering algorithm run against </a:t>
            </a:r>
            <a:r>
              <a:rPr lang="en-US" dirty="0" err="1" smtClean="0"/>
              <a:t>paraclique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3 clusters</a:t>
            </a:r>
          </a:p>
          <a:p>
            <a:r>
              <a:rPr lang="en-US" dirty="0" smtClean="0"/>
              <a:t>Each data point labeled with cluster id {1|2|3}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9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2098</TotalTime>
  <Words>599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Tw Cen MT</vt:lpstr>
      <vt:lpstr>Circuit</vt:lpstr>
      <vt:lpstr>An Exposome data analysis pipeline in r</vt:lpstr>
      <vt:lpstr>Project Summary</vt:lpstr>
      <vt:lpstr>Presentation Overview</vt:lpstr>
      <vt:lpstr>Data</vt:lpstr>
      <vt:lpstr>Analytic pipeline goal</vt:lpstr>
      <vt:lpstr>Analytic pipeline goal</vt:lpstr>
      <vt:lpstr>Data loading and conversion</vt:lpstr>
      <vt:lpstr>Attribute selection</vt:lpstr>
      <vt:lpstr>Clustering</vt:lpstr>
      <vt:lpstr>Decision tree: paraclique cluster 1</vt:lpstr>
      <vt:lpstr>Decision tree: paraclique cluster 2</vt:lpstr>
      <vt:lpstr>Decision tree: paraclique cluster 3</vt:lpstr>
      <vt:lpstr>Decision tree: non-paraclique cluster 1</vt:lpstr>
      <vt:lpstr>Decision tree: non-paraclique cluster 2</vt:lpstr>
      <vt:lpstr>Decision tree: non-paraclique cluster 3</vt:lpstr>
      <vt:lpstr>Quintiles and Binary incidence matrices</vt:lpstr>
      <vt:lpstr>Quintiles and Binary incidence matrices</vt:lpstr>
      <vt:lpstr>Tools used</vt:lpstr>
      <vt:lpstr>Mongodb</vt:lpstr>
      <vt:lpstr>Best practices</vt:lpstr>
      <vt:lpstr>Remaining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Exposome data analysis pipeline in r</dc:title>
  <dc:creator>Jeff Sorbo</dc:creator>
  <cp:lastModifiedBy>Jeff Sorbo</cp:lastModifiedBy>
  <cp:revision>37</cp:revision>
  <dcterms:created xsi:type="dcterms:W3CDTF">2017-04-20T04:39:21Z</dcterms:created>
  <dcterms:modified xsi:type="dcterms:W3CDTF">2017-04-21T18:03:31Z</dcterms:modified>
</cp:coreProperties>
</file>