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261" r:id="rId5"/>
    <p:sldId id="264" r:id="rId6"/>
    <p:sldId id="265" r:id="rId7"/>
    <p:sldId id="296" r:id="rId8"/>
    <p:sldId id="279" r:id="rId9"/>
    <p:sldId id="272" r:id="rId10"/>
    <p:sldId id="270" r:id="rId11"/>
    <p:sldId id="273" r:id="rId12"/>
    <p:sldId id="278" r:id="rId13"/>
    <p:sldId id="305" r:id="rId14"/>
    <p:sldId id="299" r:id="rId15"/>
    <p:sldId id="300" r:id="rId16"/>
    <p:sldId id="301" r:id="rId17"/>
    <p:sldId id="302" r:id="rId18"/>
    <p:sldId id="303" r:id="rId19"/>
    <p:sldId id="304"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7BD"/>
    <a:srgbClr val="69B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16" autoAdjust="0"/>
    <p:restoredTop sz="96196" autoAdjust="0"/>
  </p:normalViewPr>
  <p:slideViewPr>
    <p:cSldViewPr>
      <p:cViewPr varScale="1">
        <p:scale>
          <a:sx n="116" d="100"/>
          <a:sy n="116" d="100"/>
        </p:scale>
        <p:origin x="68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428EB-F3A7-4A96-BB1D-43FE156CDB2B}" type="datetimeFigureOut">
              <a:rPr lang="ko-KR" altLang="en-US" smtClean="0"/>
              <a:t>2022-10-04</a:t>
            </a:fld>
            <a:endParaRPr lang="ko-KR"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4F3882-DEFD-4E72-8E13-72C60FD89A16}" type="slidenum">
              <a:rPr lang="ko-KR" altLang="en-US" smtClean="0"/>
              <a:t>‹Nº›</a:t>
            </a:fld>
            <a:endParaRPr lang="ko-KR" altLang="en-US" dirty="0"/>
          </a:p>
        </p:txBody>
      </p:sp>
    </p:spTree>
    <p:extLst>
      <p:ext uri="{BB962C8B-B14F-4D97-AF65-F5344CB8AC3E}">
        <p14:creationId xmlns:p14="http://schemas.microsoft.com/office/powerpoint/2010/main" val="325670693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79812" y="1923678"/>
            <a:ext cx="3384376" cy="1048242"/>
          </a:xfrm>
          <a:prstGeom prst="rect">
            <a:avLst/>
          </a:prstGeom>
        </p:spPr>
        <p:txBody>
          <a:bodyPr anchor="ctr"/>
          <a:lstStyle>
            <a:lvl1pPr marL="0" indent="0" algn="ctr">
              <a:lnSpc>
                <a:spcPct val="100000"/>
              </a:lnSpc>
              <a:buNone/>
              <a:defRPr sz="3600" b="1" baseline="0">
                <a:solidFill>
                  <a:schemeClr val="accent1"/>
                </a:solidFill>
                <a:latin typeface="+mn-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879664" y="3003798"/>
            <a:ext cx="3384376" cy="481178"/>
          </a:xfrm>
          <a:prstGeom prst="rect">
            <a:avLst/>
          </a:prstGeom>
        </p:spPr>
        <p:txBody>
          <a:bodyPr anchor="ctr"/>
          <a:lstStyle>
            <a:lvl1pPr marL="0" indent="0" algn="ctr" fontAlgn="auto">
              <a:lnSpc>
                <a:spcPct val="100000"/>
              </a:lnSpc>
              <a:spcBef>
                <a:spcPts val="0"/>
              </a:spcBef>
              <a:spcAft>
                <a:spcPts val="0"/>
              </a:spcAft>
              <a:buNone/>
              <a:defRPr sz="1200" b="1" baseline="0">
                <a:solidFill>
                  <a:schemeClr val="accent1"/>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
        <p:nvSpPr>
          <p:cNvPr id="3" name="Oval 2"/>
          <p:cNvSpPr/>
          <p:nvPr userDrawn="1"/>
        </p:nvSpPr>
        <p:spPr>
          <a:xfrm>
            <a:off x="2979198" y="996200"/>
            <a:ext cx="3240360" cy="3240360"/>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483768"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4676775" y="303498"/>
            <a:ext cx="1944216" cy="45365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2038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247964" y="339502"/>
            <a:ext cx="1944216" cy="446449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6444448" y="2774906"/>
            <a:ext cx="2304016"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95536" y="2774906"/>
            <a:ext cx="3600160" cy="202909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9968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7" name="Right Triangle 6"/>
          <p:cNvSpPr/>
          <p:nvPr userDrawn="1"/>
        </p:nvSpPr>
        <p:spPr>
          <a:xfrm rot="10800000">
            <a:off x="6804000" y="1"/>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icture Placeholder 2"/>
          <p:cNvSpPr>
            <a:spLocks noGrp="1"/>
          </p:cNvSpPr>
          <p:nvPr>
            <p:ph type="pic" idx="1" hasCustomPrompt="1"/>
          </p:nvPr>
        </p:nvSpPr>
        <p:spPr>
          <a:xfrm>
            <a:off x="5424595" y="286544"/>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0" hasCustomPrompt="1"/>
          </p:nvPr>
        </p:nvSpPr>
        <p:spPr>
          <a:xfrm>
            <a:off x="4260726"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5424595" y="2662808"/>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2" hasCustomPrompt="1"/>
          </p:nvPr>
        </p:nvSpPr>
        <p:spPr>
          <a:xfrm>
            <a:off x="6588464" y="1476772"/>
            <a:ext cx="2160000" cy="2160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Right Triangle 13"/>
          <p:cNvSpPr/>
          <p:nvPr userDrawn="1"/>
        </p:nvSpPr>
        <p:spPr>
          <a:xfrm>
            <a:off x="0" y="2803500"/>
            <a:ext cx="2340000" cy="23400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82102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5" name="Picture Placeholder 2"/>
          <p:cNvSpPr>
            <a:spLocks noGrp="1"/>
          </p:cNvSpPr>
          <p:nvPr>
            <p:ph type="pic" idx="14" hasCustomPrompt="1"/>
          </p:nvPr>
        </p:nvSpPr>
        <p:spPr>
          <a:xfrm>
            <a:off x="259194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6" hasCustomPrompt="1"/>
          </p:nvPr>
        </p:nvSpPr>
        <p:spPr>
          <a:xfrm>
            <a:off x="475218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6912424" y="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8" hasCustomPrompt="1"/>
          </p:nvPr>
        </p:nvSpPr>
        <p:spPr>
          <a:xfrm>
            <a:off x="259194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9" hasCustomPrompt="1"/>
          </p:nvPr>
        </p:nvSpPr>
        <p:spPr>
          <a:xfrm>
            <a:off x="475218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20" hasCustomPrompt="1"/>
          </p:nvPr>
        </p:nvSpPr>
        <p:spPr>
          <a:xfrm>
            <a:off x="6912424" y="3404720"/>
            <a:ext cx="1980056" cy="173878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95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2787774"/>
            <a:ext cx="9144000" cy="23557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pic>
        <p:nvPicPr>
          <p:cNvPr id="6" name="Picture 2"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5896" y="10953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5283453" y="14916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649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1560" y="1286352"/>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1" y="1446782"/>
            <a:ext cx="3325137" cy="2323794"/>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Group 5"/>
          <p:cNvGrpSpPr/>
          <p:nvPr userDrawn="1"/>
        </p:nvGrpSpPr>
        <p:grpSpPr>
          <a:xfrm>
            <a:off x="3377124" y="506011"/>
            <a:ext cx="2376264" cy="4104459"/>
            <a:chOff x="2627784" y="1825002"/>
            <a:chExt cx="1198166" cy="2069560"/>
          </a:xfrm>
        </p:grpSpPr>
        <p:sp>
          <p:nvSpPr>
            <p:cNvPr id="7" name="Rounded Rectangle 6"/>
            <p:cNvSpPr/>
            <p:nvPr/>
          </p:nvSpPr>
          <p:spPr>
            <a:xfrm>
              <a:off x="2627784" y="1825002"/>
              <a:ext cx="1198166" cy="206956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3155241" y="1922844"/>
              <a:ext cx="143251" cy="27666"/>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Group 8"/>
            <p:cNvGrpSpPr/>
            <p:nvPr/>
          </p:nvGrpSpPr>
          <p:grpSpPr>
            <a:xfrm>
              <a:off x="3168829" y="3704452"/>
              <a:ext cx="116076" cy="127684"/>
              <a:chOff x="2453209" y="5151638"/>
              <a:chExt cx="191820" cy="211002"/>
            </a:xfrm>
          </p:grpSpPr>
          <p:sp>
            <p:nvSpPr>
              <p:cNvPr id="12" name="Oval 11"/>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ed Rectangle 12"/>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14" name="Picture Placeholder 2"/>
          <p:cNvSpPr>
            <a:spLocks noGrp="1"/>
          </p:cNvSpPr>
          <p:nvPr>
            <p:ph type="pic" idx="12" hasCustomPrompt="1"/>
          </p:nvPr>
        </p:nvSpPr>
        <p:spPr>
          <a:xfrm>
            <a:off x="3526032" y="843558"/>
            <a:ext cx="2091935" cy="329854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1555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843808" y="0"/>
            <a:ext cx="630019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0"/>
            <a:ext cx="284380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792622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467544" y="0"/>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67544" y="3795886"/>
            <a:ext cx="3312368" cy="13476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Rectangle 6"/>
          <p:cNvSpPr/>
          <p:nvPr userDrawn="1"/>
        </p:nvSpPr>
        <p:spPr>
          <a:xfrm>
            <a:off x="467544" y="1491630"/>
            <a:ext cx="3312368" cy="2160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472415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rgbClr val="57A7BD"/>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75634"/>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351698"/>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4" name="Picture 2" descr="G:\002-KIMS BUSINESS\007-02-Googleslidesppt\02-GSppt-Contents-Kim\20170429\02-\item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5165" y="357831"/>
            <a:ext cx="3101574" cy="341942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07904" y="2253238"/>
            <a:ext cx="5436096" cy="473576"/>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707904" y="2726814"/>
            <a:ext cx="5436096"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359273" y="1356135"/>
            <a:ext cx="2420639" cy="2425386"/>
            <a:chOff x="894913" y="1065128"/>
            <a:chExt cx="2420639" cy="2425386"/>
          </a:xfrm>
        </p:grpSpPr>
        <p:pic>
          <p:nvPicPr>
            <p:cNvPr id="5"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End Slide Layout">
    <p:bg>
      <p:bgPr>
        <a:solidFill>
          <a:srgbClr val="57A7BD"/>
        </a:solidFill>
        <a:effectLst/>
      </p:bgPr>
    </p:bg>
    <p:spTree>
      <p:nvGrpSpPr>
        <p:cNvPr id="1" name=""/>
        <p:cNvGrpSpPr/>
        <p:nvPr/>
      </p:nvGrpSpPr>
      <p:grpSpPr>
        <a:xfrm>
          <a:off x="0" y="0"/>
          <a:ext cx="0" cy="0"/>
          <a:chOff x="0" y="0"/>
          <a:chExt cx="0" cy="0"/>
        </a:xfrm>
      </p:grpSpPr>
      <p:sp>
        <p:nvSpPr>
          <p:cNvPr id="5" name="Rounded Rectangle 3"/>
          <p:cNvSpPr/>
          <p:nvPr userDrawn="1"/>
        </p:nvSpPr>
        <p:spPr>
          <a:xfrm rot="2539017">
            <a:off x="-150396" y="312859"/>
            <a:ext cx="1311499" cy="276834"/>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7"/>
          <p:cNvSpPr/>
          <p:nvPr userDrawn="1"/>
        </p:nvSpPr>
        <p:spPr>
          <a:xfrm rot="2539017">
            <a:off x="7980742" y="4555158"/>
            <a:ext cx="1313980" cy="276835"/>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userDrawn="1"/>
        </p:nvGrpSpPr>
        <p:grpSpPr>
          <a:xfrm>
            <a:off x="2691166" y="319499"/>
            <a:ext cx="4378671" cy="4443349"/>
            <a:chOff x="2987824" y="255370"/>
            <a:chExt cx="3658591" cy="3712633"/>
          </a:xfrm>
        </p:grpSpPr>
        <p:sp>
          <p:nvSpPr>
            <p:cNvPr id="16" name="Rounded Rectangle 7"/>
            <p:cNvSpPr/>
            <p:nvPr userDrawn="1"/>
          </p:nvSpPr>
          <p:spPr>
            <a:xfrm rot="2743412">
              <a:off x="2570129" y="839249"/>
              <a:ext cx="1479455" cy="311698"/>
            </a:xfrm>
            <a:custGeom>
              <a:avLst/>
              <a:gdLst/>
              <a:ahLst/>
              <a:cxnLst/>
              <a:rect l="l" t="t" r="r" b="b"/>
              <a:pathLst>
                <a:path w="1313980" h="276835">
                  <a:moveTo>
                    <a:pt x="282631" y="184641"/>
                  </a:moveTo>
                  <a:cubicBezTo>
                    <a:pt x="292404" y="174868"/>
                    <a:pt x="305907" y="168823"/>
                    <a:pt x="320820" y="168822"/>
                  </a:cubicBezTo>
                  <a:lnTo>
                    <a:pt x="1281494" y="168822"/>
                  </a:lnTo>
                  <a:lnTo>
                    <a:pt x="1162861" y="276834"/>
                  </a:lnTo>
                  <a:lnTo>
                    <a:pt x="320820" y="276835"/>
                  </a:lnTo>
                  <a:cubicBezTo>
                    <a:pt x="290992" y="276835"/>
                    <a:pt x="266814" y="252656"/>
                    <a:pt x="266814" y="222829"/>
                  </a:cubicBezTo>
                  <a:cubicBezTo>
                    <a:pt x="266814" y="207915"/>
                    <a:pt x="272859" y="194413"/>
                    <a:pt x="282631" y="184641"/>
                  </a:cubicBezTo>
                  <a:close/>
                  <a:moveTo>
                    <a:pt x="15817" y="15819"/>
                  </a:moveTo>
                  <a:cubicBezTo>
                    <a:pt x="25590" y="6046"/>
                    <a:pt x="39091" y="1"/>
                    <a:pt x="54005" y="1"/>
                  </a:cubicBezTo>
                  <a:lnTo>
                    <a:pt x="1215638" y="0"/>
                  </a:lnTo>
                  <a:lnTo>
                    <a:pt x="1313980" y="108013"/>
                  </a:lnTo>
                  <a:lnTo>
                    <a:pt x="54005" y="108013"/>
                  </a:lnTo>
                  <a:cubicBezTo>
                    <a:pt x="24178" y="108013"/>
                    <a:pt x="0" y="83834"/>
                    <a:pt x="0" y="54007"/>
                  </a:cubicBezTo>
                  <a:cubicBezTo>
                    <a:pt x="0" y="39093"/>
                    <a:pt x="6044" y="25592"/>
                    <a:pt x="15817" y="15819"/>
                  </a:cubicBezTo>
                  <a:close/>
                </a:path>
              </a:pathLst>
            </a:cu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3"/>
            <p:cNvSpPr/>
            <p:nvPr userDrawn="1"/>
          </p:nvSpPr>
          <p:spPr>
            <a:xfrm rot="2588287">
              <a:off x="4911045" y="3207276"/>
              <a:ext cx="1476662" cy="311697"/>
            </a:xfrm>
            <a:custGeom>
              <a:avLst/>
              <a:gdLst/>
              <a:ahLst/>
              <a:cxnLst/>
              <a:rect l="l" t="t" r="r" b="b"/>
              <a:pathLst>
                <a:path w="1311499" h="276834">
                  <a:moveTo>
                    <a:pt x="0" y="168822"/>
                  </a:moveTo>
                  <a:lnTo>
                    <a:pt x="1257493" y="168822"/>
                  </a:lnTo>
                  <a:cubicBezTo>
                    <a:pt x="1287320" y="168822"/>
                    <a:pt x="1311499" y="193001"/>
                    <a:pt x="1311499" y="222828"/>
                  </a:cubicBezTo>
                  <a:cubicBezTo>
                    <a:pt x="1311499" y="252655"/>
                    <a:pt x="1287320" y="276834"/>
                    <a:pt x="1257493" y="276834"/>
                  </a:cubicBezTo>
                  <a:lnTo>
                    <a:pt x="98341" y="276834"/>
                  </a:lnTo>
                  <a:close/>
                  <a:moveTo>
                    <a:pt x="13263" y="108012"/>
                  </a:moveTo>
                  <a:lnTo>
                    <a:pt x="131896" y="0"/>
                  </a:lnTo>
                  <a:lnTo>
                    <a:pt x="990679" y="0"/>
                  </a:lnTo>
                  <a:cubicBezTo>
                    <a:pt x="1020506" y="0"/>
                    <a:pt x="1044685" y="24179"/>
                    <a:pt x="1044685" y="54006"/>
                  </a:cubicBezTo>
                  <a:cubicBezTo>
                    <a:pt x="1044685" y="83833"/>
                    <a:pt x="1020506" y="108012"/>
                    <a:pt x="990679" y="108012"/>
                  </a:cubicBezTo>
                  <a:close/>
                </a:path>
              </a:pathLst>
            </a:cu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2987824" y="302237"/>
              <a:ext cx="3658591" cy="3665766"/>
              <a:chOff x="894913" y="1065128"/>
              <a:chExt cx="2420639" cy="2425386"/>
            </a:xfrm>
          </p:grpSpPr>
          <p:pic>
            <p:nvPicPr>
              <p:cNvPr id="8" name="Picture 7"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5004758">
                <a:off x="963129" y="1820488"/>
                <a:ext cx="1630218" cy="17098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002-KIMS BUSINESS\007-02-Googleslidesppt\02-GSppt-Contents-Kim\20170429\02-\item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8569023">
                <a:off x="1645526" y="1354124"/>
                <a:ext cx="1630218" cy="170983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115616" y="1539635"/>
                <a:ext cx="1616891" cy="16168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4" descr="G:\002-KIMS BUSINESS\007-02-Googleslidesppt\02-GSppt-Contents-Kim\20170429\02-\item02.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44000" contrast="40000"/>
                        </a14:imgEffect>
                      </a14:imgLayer>
                    </a14:imgProps>
                  </a:ext>
                  <a:ext uri="{28A0092B-C50C-407E-A947-70E740481C1C}">
                    <a14:useLocalDpi xmlns:a14="http://schemas.microsoft.com/office/drawing/2010/main" val="0"/>
                  </a:ext>
                </a:extLst>
              </a:blip>
              <a:srcRect/>
              <a:stretch>
                <a:fillRect/>
              </a:stretch>
            </p:blipFill>
            <p:spPr bwMode="auto">
              <a:xfrm rot="13475233">
                <a:off x="894913" y="1065128"/>
                <a:ext cx="1630218" cy="170983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Oval 18"/>
            <p:cNvSpPr/>
            <p:nvPr userDrawn="1"/>
          </p:nvSpPr>
          <p:spPr>
            <a:xfrm>
              <a:off x="3452395" y="1155308"/>
              <a:ext cx="2188355" cy="2188355"/>
            </a:xfrm>
            <a:prstGeom prst="ellipse">
              <a:avLst/>
            </a:prstGeom>
            <a:noFill/>
            <a:ln w="158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 Placeholder 9"/>
          <p:cNvSpPr>
            <a:spLocks noGrp="1"/>
          </p:cNvSpPr>
          <p:nvPr>
            <p:ph type="body" sz="quarter" idx="10" hasCustomPrompt="1"/>
          </p:nvPr>
        </p:nvSpPr>
        <p:spPr>
          <a:xfrm>
            <a:off x="3392288" y="2283718"/>
            <a:ext cx="2359424" cy="576063"/>
          </a:xfrm>
          <a:prstGeom prst="rect">
            <a:avLst/>
          </a:prstGeom>
        </p:spPr>
        <p:txBody>
          <a:bodyPr anchor="ctr"/>
          <a:lstStyle>
            <a:lvl1pPr marL="0" indent="0" algn="ctr">
              <a:buNone/>
              <a:defRPr sz="3600" b="1" baseline="0">
                <a:solidFill>
                  <a:schemeClr val="accent1"/>
                </a:solidFill>
                <a:latin typeface="+mj-lt"/>
                <a:cs typeface="Arial" pitchFamily="34" charset="0"/>
              </a:defRPr>
            </a:lvl1pPr>
          </a:lstStyle>
          <a:p>
            <a:pPr lvl="0"/>
            <a:r>
              <a:rPr lang="en-US" altLang="ko-KR" dirty="0"/>
              <a:t>Welcome!!</a:t>
            </a:r>
          </a:p>
        </p:txBody>
      </p:sp>
      <p:sp>
        <p:nvSpPr>
          <p:cNvPr id="11" name="Text Placeholder 9"/>
          <p:cNvSpPr>
            <a:spLocks noGrp="1"/>
          </p:cNvSpPr>
          <p:nvPr>
            <p:ph type="body" sz="quarter" idx="11" hasCustomPrompt="1"/>
          </p:nvPr>
        </p:nvSpPr>
        <p:spPr>
          <a:xfrm>
            <a:off x="3392140" y="2859781"/>
            <a:ext cx="2359424" cy="576065"/>
          </a:xfrm>
          <a:prstGeom prst="rect">
            <a:avLst/>
          </a:prstGeom>
        </p:spPr>
        <p:txBody>
          <a:bodyPr anchor="ctr"/>
          <a:lstStyle>
            <a:lvl1pPr marL="0" indent="0" algn="ctr">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216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946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8820472"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99542"/>
            <a:ext cx="8820472"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직사각형 1">
            <a:extLst>
              <a:ext uri="{FF2B5EF4-FFF2-40B4-BE49-F238E27FC236}">
                <a16:creationId xmlns:a16="http://schemas.microsoft.com/office/drawing/2014/main" id="{97845489-B228-40CA-99BD-CBA41EE6F99E}"/>
              </a:ext>
            </a:extLst>
          </p:cNvPr>
          <p:cNvSpPr/>
          <p:nvPr userDrawn="1"/>
        </p:nvSpPr>
        <p:spPr>
          <a:xfrm>
            <a:off x="0" y="1059582"/>
            <a:ext cx="9144000" cy="4083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23478"/>
            <a:ext cx="75243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9542"/>
            <a:ext cx="7524328" cy="288032"/>
          </a:xfrm>
          <a:prstGeom prst="rect">
            <a:avLst/>
          </a:prstGeom>
        </p:spPr>
        <p:txBody>
          <a:bodyPr anchor="ctr"/>
          <a:lstStyle>
            <a:lvl1pPr marL="0" indent="0" algn="l">
              <a:buNone/>
              <a:defRPr sz="12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7418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3888" y="627534"/>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563888" y="2031690"/>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563888" y="3435846"/>
            <a:ext cx="1296144" cy="1296144"/>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7607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74002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52" r:id="rId3"/>
    <p:sldLayoutId id="2147483660" r:id="rId4"/>
    <p:sldLayoutId id="2147483662" r:id="rId5"/>
    <p:sldLayoutId id="2147483665" r:id="rId6"/>
    <p:sldLayoutId id="2147483666" r:id="rId7"/>
    <p:sldLayoutId id="2147483663" r:id="rId8"/>
    <p:sldLayoutId id="2147483664" r:id="rId9"/>
    <p:sldLayoutId id="2147483667" r:id="rId10"/>
    <p:sldLayoutId id="2147483668" r:id="rId11"/>
    <p:sldLayoutId id="2147483655" r:id="rId12"/>
    <p:sldLayoutId id="2147483669" r:id="rId13"/>
    <p:sldLayoutId id="2147483670" r:id="rId14"/>
    <p:sldLayoutId id="2147483671"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915816" y="2211710"/>
            <a:ext cx="3384376" cy="1048242"/>
          </a:xfrm>
        </p:spPr>
        <p:txBody>
          <a:bodyPr/>
          <a:lstStyle/>
          <a:p>
            <a:pPr lvl="0"/>
            <a:r>
              <a:rPr lang="es-CL" altLang="ko-KR" b="1" dirty="0" smtClean="0">
                <a:ea typeface="맑은 고딕" pitchFamily="50" charset="-127"/>
              </a:rPr>
              <a:t>PROYECTO:</a:t>
            </a:r>
          </a:p>
          <a:p>
            <a:pPr lvl="0"/>
            <a:r>
              <a:rPr lang="es-CL" altLang="ko-KR" sz="2400" dirty="0" smtClean="0">
                <a:solidFill>
                  <a:srgbClr val="57A7BD"/>
                </a:solidFill>
                <a:ea typeface="맑은 고딕" pitchFamily="50" charset="-127"/>
              </a:rPr>
              <a:t>Exploración datos Educación Secundaria</a:t>
            </a:r>
            <a:endParaRPr lang="es-CL" altLang="ko-KR" sz="2400" b="1" dirty="0">
              <a:solidFill>
                <a:srgbClr val="57A7BD"/>
              </a:solidFill>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CL" altLang="ko-KR" dirty="0" smtClean="0"/>
              <a:t>Hipótesis del problema analítico</a:t>
            </a:r>
            <a:endParaRPr lang="es-CL" altLang="ko-KR" dirty="0"/>
          </a:p>
        </p:txBody>
      </p:sp>
      <p:sp>
        <p:nvSpPr>
          <p:cNvPr id="35" name="TextBox 34"/>
          <p:cNvSpPr txBox="1"/>
          <p:nvPr/>
        </p:nvSpPr>
        <p:spPr>
          <a:xfrm>
            <a:off x="539552" y="1042403"/>
            <a:ext cx="8424936" cy="1200329"/>
          </a:xfrm>
          <a:prstGeom prst="rect">
            <a:avLst/>
          </a:prstGeom>
          <a:noFill/>
        </p:spPr>
        <p:txBody>
          <a:bodyPr wrap="square" rtlCol="0">
            <a:spAutoFit/>
          </a:bodyPr>
          <a:lstStyle/>
          <a:p>
            <a:r>
              <a:rPr lang="es-ES" altLang="ko-KR" sz="1200" dirty="0">
                <a:solidFill>
                  <a:schemeClr val="bg1"/>
                </a:solidFill>
                <a:cs typeface="Arial" pitchFamily="34" charset="0"/>
              </a:rPr>
              <a:t>A)</a:t>
            </a:r>
          </a:p>
          <a:p>
            <a:endParaRPr lang="es-ES" altLang="ko-KR" sz="1200" dirty="0">
              <a:solidFill>
                <a:schemeClr val="bg1"/>
              </a:solidFill>
              <a:cs typeface="Arial" pitchFamily="34" charset="0"/>
            </a:endParaRPr>
          </a:p>
          <a:p>
            <a:r>
              <a:rPr lang="ko-KR" altLang="es-ES" sz="1200" dirty="0">
                <a:solidFill>
                  <a:schemeClr val="bg1"/>
                </a:solidFill>
                <a:cs typeface="Arial" pitchFamily="34" charset="0"/>
              </a:rPr>
              <a:t>𝐻</a:t>
            </a:r>
            <a:r>
              <a:rPr lang="es-ES" altLang="ko-KR" sz="1200" dirty="0">
                <a:solidFill>
                  <a:schemeClr val="bg1"/>
                </a:solidFill>
                <a:cs typeface="Arial" pitchFamily="34" charset="0"/>
              </a:rPr>
              <a:t>0: Los factores demográficos no tienen mayor incidencia en el rendimiento académico que el tipo de establecimiento educacional.</a:t>
            </a:r>
          </a:p>
          <a:p>
            <a:r>
              <a:rPr lang="ko-KR" altLang="es-ES" sz="1200" dirty="0">
                <a:solidFill>
                  <a:schemeClr val="bg1"/>
                </a:solidFill>
                <a:cs typeface="Arial" pitchFamily="34" charset="0"/>
              </a:rPr>
              <a:t>𝐻</a:t>
            </a:r>
            <a:r>
              <a:rPr lang="es-ES" altLang="ko-KR" sz="1200" dirty="0">
                <a:solidFill>
                  <a:schemeClr val="bg1"/>
                </a:solidFill>
                <a:cs typeface="Arial" pitchFamily="34" charset="0"/>
              </a:rPr>
              <a:t>1: Los factores demográficos tienen mayor incidencia en el rendimiento académico que el tipo de establecimiento educacional.</a:t>
            </a:r>
            <a:endParaRPr lang="ko-KR" altLang="en-US" sz="1200" dirty="0">
              <a:solidFill>
                <a:schemeClr val="bg1"/>
              </a:solidFill>
              <a:cs typeface="Arial" pitchFamily="34" charset="0"/>
            </a:endParaRPr>
          </a:p>
        </p:txBody>
      </p:sp>
      <p:sp>
        <p:nvSpPr>
          <p:cNvPr id="40" name="TextBox 34"/>
          <p:cNvSpPr txBox="1"/>
          <p:nvPr/>
        </p:nvSpPr>
        <p:spPr>
          <a:xfrm>
            <a:off x="539552" y="2372904"/>
            <a:ext cx="8496944" cy="830997"/>
          </a:xfrm>
          <a:prstGeom prst="rect">
            <a:avLst/>
          </a:prstGeom>
          <a:noFill/>
        </p:spPr>
        <p:txBody>
          <a:bodyPr wrap="square" rtlCol="0">
            <a:spAutoFit/>
          </a:bodyPr>
          <a:lstStyle/>
          <a:p>
            <a:r>
              <a:rPr lang="es-ES" altLang="ko-KR" sz="1200" dirty="0">
                <a:solidFill>
                  <a:schemeClr val="bg1"/>
                </a:solidFill>
                <a:cs typeface="Arial" pitchFamily="34" charset="0"/>
              </a:rPr>
              <a:t>B)</a:t>
            </a:r>
          </a:p>
          <a:p>
            <a:endParaRPr lang="es-ES" altLang="ko-KR" sz="1200" dirty="0">
              <a:solidFill>
                <a:schemeClr val="bg1"/>
              </a:solidFill>
              <a:cs typeface="Arial" pitchFamily="34" charset="0"/>
            </a:endParaRPr>
          </a:p>
          <a:p>
            <a:r>
              <a:rPr lang="ko-KR" altLang="es-ES" sz="1200" dirty="0">
                <a:solidFill>
                  <a:schemeClr val="bg1"/>
                </a:solidFill>
                <a:cs typeface="Arial" pitchFamily="34" charset="0"/>
              </a:rPr>
              <a:t>𝐻</a:t>
            </a:r>
            <a:r>
              <a:rPr lang="es-ES" altLang="ko-KR" sz="1200" dirty="0">
                <a:solidFill>
                  <a:schemeClr val="bg1"/>
                </a:solidFill>
                <a:cs typeface="Arial" pitchFamily="34" charset="0"/>
              </a:rPr>
              <a:t>0: No hay diferencias significativas en el promedio general entre hombres y mujeres</a:t>
            </a:r>
          </a:p>
          <a:p>
            <a:r>
              <a:rPr lang="ko-KR" altLang="es-ES" sz="1200" dirty="0">
                <a:solidFill>
                  <a:schemeClr val="bg1"/>
                </a:solidFill>
                <a:cs typeface="Arial" pitchFamily="34" charset="0"/>
              </a:rPr>
              <a:t>𝐻</a:t>
            </a:r>
            <a:r>
              <a:rPr lang="es-ES" altLang="ko-KR" sz="1200" dirty="0">
                <a:solidFill>
                  <a:schemeClr val="bg1"/>
                </a:solidFill>
                <a:cs typeface="Arial" pitchFamily="34" charset="0"/>
              </a:rPr>
              <a:t>1: Si hay diferencias significativas en el promedio general entre hombres y mujeres</a:t>
            </a:r>
            <a:endParaRPr lang="ko-KR" altLang="en-US" sz="1200" dirty="0">
              <a:solidFill>
                <a:schemeClr val="bg1"/>
              </a:solidFill>
              <a:cs typeface="Arial" pitchFamily="34" charset="0"/>
            </a:endParaRPr>
          </a:p>
        </p:txBody>
      </p:sp>
      <p:sp>
        <p:nvSpPr>
          <p:cNvPr id="11" name="Rectángulo 10"/>
          <p:cNvSpPr/>
          <p:nvPr/>
        </p:nvSpPr>
        <p:spPr>
          <a:xfrm>
            <a:off x="503293" y="4443958"/>
            <a:ext cx="8317179" cy="646331"/>
          </a:xfrm>
          <a:prstGeom prst="rect">
            <a:avLst/>
          </a:prstGeom>
        </p:spPr>
        <p:txBody>
          <a:bodyPr wrap="square">
            <a:spAutoFit/>
          </a:bodyPr>
          <a:lstStyle/>
          <a:p>
            <a:r>
              <a:rPr lang="es-ES" sz="1200" dirty="0">
                <a:solidFill>
                  <a:schemeClr val="bg1"/>
                </a:solidFill>
                <a:cs typeface="Arial" pitchFamily="34" charset="0"/>
              </a:rPr>
              <a:t>Dichas hipótesis tratan de abordar si existen factores o características que puedan explicar el comportamiento del rendimiento académico de cada alumno, por tanto, a priori, es de interés encontrar aquellas correlaciones altas que expliquen la variabilidad en el promedio de notas.</a:t>
            </a:r>
            <a:endParaRPr lang="es-CL" sz="1200" dirty="0">
              <a:solidFill>
                <a:schemeClr val="bg1"/>
              </a:solidFill>
              <a:cs typeface="Arial" pitchFamily="34" charset="0"/>
            </a:endParaRPr>
          </a:p>
        </p:txBody>
      </p:sp>
      <p:sp>
        <p:nvSpPr>
          <p:cNvPr id="3" name="Rectángulo 2"/>
          <p:cNvSpPr/>
          <p:nvPr/>
        </p:nvSpPr>
        <p:spPr>
          <a:xfrm>
            <a:off x="521422" y="3291830"/>
            <a:ext cx="8280920" cy="830997"/>
          </a:xfrm>
          <a:prstGeom prst="rect">
            <a:avLst/>
          </a:prstGeom>
        </p:spPr>
        <p:txBody>
          <a:bodyPr wrap="square">
            <a:spAutoFit/>
          </a:bodyPr>
          <a:lstStyle/>
          <a:p>
            <a:r>
              <a:rPr lang="es-ES" sz="1200" dirty="0">
                <a:solidFill>
                  <a:schemeClr val="bg1"/>
                </a:solidFill>
                <a:cs typeface="Arial" pitchFamily="34" charset="0"/>
              </a:rPr>
              <a:t>C)</a:t>
            </a:r>
          </a:p>
          <a:p>
            <a:endParaRPr lang="es-ES" sz="1200" dirty="0">
              <a:solidFill>
                <a:schemeClr val="bg1"/>
              </a:solidFill>
              <a:cs typeface="Arial" pitchFamily="34" charset="0"/>
            </a:endParaRPr>
          </a:p>
          <a:p>
            <a:r>
              <a:rPr lang="es-ES" sz="1200" dirty="0">
                <a:solidFill>
                  <a:schemeClr val="bg1"/>
                </a:solidFill>
                <a:cs typeface="Arial" pitchFamily="34" charset="0"/>
              </a:rPr>
              <a:t>𝐻0: Los factores de asistencia no tienen mayor incidencia en el rendimiento académico.</a:t>
            </a:r>
          </a:p>
          <a:p>
            <a:r>
              <a:rPr lang="es-ES" sz="1200" dirty="0">
                <a:solidFill>
                  <a:schemeClr val="bg1"/>
                </a:solidFill>
                <a:cs typeface="Arial" pitchFamily="34" charset="0"/>
              </a:rPr>
              <a:t>𝐻1: Los factores de asistencia tienen mayor incidencia en el rendimiento académico.</a:t>
            </a:r>
            <a:endParaRPr lang="es-CL" sz="1200" dirty="0">
              <a:solidFill>
                <a:schemeClr val="bg1"/>
              </a:solidFill>
              <a:cs typeface="Arial" pitchFamily="34" charset="0"/>
            </a:endParaRPr>
          </a:p>
        </p:txBody>
      </p:sp>
    </p:spTree>
    <p:extLst>
      <p:ext uri="{BB962C8B-B14F-4D97-AF65-F5344CB8AC3E}">
        <p14:creationId xmlns:p14="http://schemas.microsoft.com/office/powerpoint/2010/main" val="315858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CL" dirty="0" smtClean="0"/>
              <a:t>EDA</a:t>
            </a:r>
            <a:endParaRPr lang="es-CL" dirty="0"/>
          </a:p>
        </p:txBody>
      </p:sp>
      <p:sp>
        <p:nvSpPr>
          <p:cNvPr id="6" name="Rectángulo 5"/>
          <p:cNvSpPr/>
          <p:nvPr/>
        </p:nvSpPr>
        <p:spPr>
          <a:xfrm>
            <a:off x="179512" y="1240472"/>
            <a:ext cx="8712968" cy="369332"/>
          </a:xfrm>
          <a:prstGeom prst="rect">
            <a:avLst/>
          </a:prstGeom>
        </p:spPr>
        <p:txBody>
          <a:bodyPr wrap="square">
            <a:spAutoFit/>
          </a:bodyPr>
          <a:lstStyle/>
          <a:p>
            <a:r>
              <a:rPr lang="es-ES" dirty="0" smtClean="0">
                <a:solidFill>
                  <a:schemeClr val="bg1"/>
                </a:solidFill>
                <a:latin typeface="Roboto"/>
              </a:rPr>
              <a:t>Estadísticas del </a:t>
            </a:r>
            <a:r>
              <a:rPr lang="es-ES" dirty="0" err="1" smtClean="0">
                <a:solidFill>
                  <a:schemeClr val="bg1"/>
                </a:solidFill>
                <a:latin typeface="Roboto"/>
              </a:rPr>
              <a:t>dataset</a:t>
            </a:r>
            <a:endParaRPr lang="es-CL" dirty="0">
              <a:solidFill>
                <a:schemeClr val="bg1"/>
              </a:solidFill>
            </a:endParaRPr>
          </a:p>
        </p:txBody>
      </p:sp>
      <p:pic>
        <p:nvPicPr>
          <p:cNvPr id="3" name="Imagen 2"/>
          <p:cNvPicPr>
            <a:picLocks noChangeAspect="1"/>
          </p:cNvPicPr>
          <p:nvPr/>
        </p:nvPicPr>
        <p:blipFill>
          <a:blip r:embed="rId2"/>
          <a:stretch>
            <a:fillRect/>
          </a:stretch>
        </p:blipFill>
        <p:spPr>
          <a:xfrm>
            <a:off x="467544" y="2211710"/>
            <a:ext cx="8068072" cy="2242057"/>
          </a:xfrm>
          <a:prstGeom prst="rect">
            <a:avLst/>
          </a:prstGeom>
        </p:spPr>
      </p:pic>
    </p:spTree>
    <p:extLst>
      <p:ext uri="{BB962C8B-B14F-4D97-AF65-F5344CB8AC3E}">
        <p14:creationId xmlns:p14="http://schemas.microsoft.com/office/powerpoint/2010/main" val="83342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CL" dirty="0" smtClean="0"/>
              <a:t>EDA</a:t>
            </a:r>
            <a:endParaRPr lang="es-CL" dirty="0"/>
          </a:p>
        </p:txBody>
      </p:sp>
      <p:pic>
        <p:nvPicPr>
          <p:cNvPr id="5" name="Imagen 4"/>
          <p:cNvPicPr>
            <a:picLocks noChangeAspect="1"/>
          </p:cNvPicPr>
          <p:nvPr/>
        </p:nvPicPr>
        <p:blipFill>
          <a:blip r:embed="rId2"/>
          <a:stretch>
            <a:fillRect/>
          </a:stretch>
        </p:blipFill>
        <p:spPr>
          <a:xfrm>
            <a:off x="323528" y="2211710"/>
            <a:ext cx="8474038" cy="2339900"/>
          </a:xfrm>
          <a:prstGeom prst="rect">
            <a:avLst/>
          </a:prstGeom>
        </p:spPr>
      </p:pic>
      <p:sp>
        <p:nvSpPr>
          <p:cNvPr id="6" name="Rectángulo 5"/>
          <p:cNvSpPr/>
          <p:nvPr/>
        </p:nvSpPr>
        <p:spPr>
          <a:xfrm>
            <a:off x="179512" y="1240472"/>
            <a:ext cx="8712968" cy="646331"/>
          </a:xfrm>
          <a:prstGeom prst="rect">
            <a:avLst/>
          </a:prstGeom>
        </p:spPr>
        <p:txBody>
          <a:bodyPr wrap="square">
            <a:spAutoFit/>
          </a:bodyPr>
          <a:lstStyle/>
          <a:p>
            <a:r>
              <a:rPr lang="es-ES" dirty="0">
                <a:solidFill>
                  <a:schemeClr val="bg1"/>
                </a:solidFill>
                <a:latin typeface="Roboto"/>
              </a:rPr>
              <a:t>Gráfico de barras, en donde se observa la asistencia según género en las Regiones de Chile</a:t>
            </a:r>
            <a:endParaRPr lang="es-CL" dirty="0">
              <a:solidFill>
                <a:schemeClr val="bg1"/>
              </a:solidFill>
            </a:endParaRPr>
          </a:p>
        </p:txBody>
      </p:sp>
    </p:spTree>
    <p:extLst>
      <p:ext uri="{BB962C8B-B14F-4D97-AF65-F5344CB8AC3E}">
        <p14:creationId xmlns:p14="http://schemas.microsoft.com/office/powerpoint/2010/main" val="1513587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CL" dirty="0" smtClean="0"/>
              <a:t>EDA</a:t>
            </a:r>
            <a:endParaRPr lang="es-CL" dirty="0"/>
          </a:p>
        </p:txBody>
      </p:sp>
      <p:sp>
        <p:nvSpPr>
          <p:cNvPr id="6" name="Rectángulo 5"/>
          <p:cNvSpPr/>
          <p:nvPr/>
        </p:nvSpPr>
        <p:spPr>
          <a:xfrm>
            <a:off x="179512" y="1240472"/>
            <a:ext cx="8712968" cy="369332"/>
          </a:xfrm>
          <a:prstGeom prst="rect">
            <a:avLst/>
          </a:prstGeom>
        </p:spPr>
        <p:txBody>
          <a:bodyPr wrap="square">
            <a:spAutoFit/>
          </a:bodyPr>
          <a:lstStyle/>
          <a:p>
            <a:r>
              <a:rPr lang="es-ES" dirty="0">
                <a:solidFill>
                  <a:schemeClr val="bg1"/>
                </a:solidFill>
                <a:latin typeface="Roboto"/>
              </a:rPr>
              <a:t>Gráfico </a:t>
            </a:r>
            <a:r>
              <a:rPr lang="es-ES" dirty="0" err="1">
                <a:solidFill>
                  <a:schemeClr val="bg1"/>
                </a:solidFill>
                <a:latin typeface="Roboto"/>
              </a:rPr>
              <a:t>Boxplot</a:t>
            </a:r>
            <a:r>
              <a:rPr lang="es-ES" dirty="0">
                <a:solidFill>
                  <a:schemeClr val="bg1"/>
                </a:solidFill>
                <a:latin typeface="Roboto"/>
              </a:rPr>
              <a:t>, en donde se observa la asistencia en las Regiones de Chile</a:t>
            </a:r>
            <a:endParaRPr lang="es-CL" dirty="0">
              <a:solidFill>
                <a:schemeClr val="bg1"/>
              </a:solidFill>
            </a:endParaRPr>
          </a:p>
        </p:txBody>
      </p:sp>
      <p:pic>
        <p:nvPicPr>
          <p:cNvPr id="4" name="Imagen 3"/>
          <p:cNvPicPr>
            <a:picLocks noChangeAspect="1"/>
          </p:cNvPicPr>
          <p:nvPr/>
        </p:nvPicPr>
        <p:blipFill>
          <a:blip r:embed="rId2"/>
          <a:stretch>
            <a:fillRect/>
          </a:stretch>
        </p:blipFill>
        <p:spPr>
          <a:xfrm>
            <a:off x="467544" y="2139702"/>
            <a:ext cx="8269758" cy="2262415"/>
          </a:xfrm>
          <a:prstGeom prst="rect">
            <a:avLst/>
          </a:prstGeom>
        </p:spPr>
      </p:pic>
    </p:spTree>
    <p:extLst>
      <p:ext uri="{BB962C8B-B14F-4D97-AF65-F5344CB8AC3E}">
        <p14:creationId xmlns:p14="http://schemas.microsoft.com/office/powerpoint/2010/main" val="417701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CL" dirty="0" smtClean="0"/>
              <a:t>EDA</a:t>
            </a:r>
            <a:endParaRPr lang="es-CL" dirty="0"/>
          </a:p>
        </p:txBody>
      </p:sp>
      <p:sp>
        <p:nvSpPr>
          <p:cNvPr id="6" name="Rectángulo 5"/>
          <p:cNvSpPr/>
          <p:nvPr/>
        </p:nvSpPr>
        <p:spPr>
          <a:xfrm>
            <a:off x="179512" y="1240472"/>
            <a:ext cx="8712968" cy="369332"/>
          </a:xfrm>
          <a:prstGeom prst="rect">
            <a:avLst/>
          </a:prstGeom>
        </p:spPr>
        <p:txBody>
          <a:bodyPr wrap="square">
            <a:spAutoFit/>
          </a:bodyPr>
          <a:lstStyle/>
          <a:p>
            <a:r>
              <a:rPr lang="es-ES" dirty="0">
                <a:solidFill>
                  <a:schemeClr val="bg1"/>
                </a:solidFill>
                <a:latin typeface="Roboto"/>
              </a:rPr>
              <a:t>Gráfico de Densidad, promedio según género</a:t>
            </a:r>
            <a:endParaRPr lang="es-CL" dirty="0">
              <a:solidFill>
                <a:schemeClr val="bg1"/>
              </a:solidFill>
            </a:endParaRPr>
          </a:p>
        </p:txBody>
      </p:sp>
      <p:pic>
        <p:nvPicPr>
          <p:cNvPr id="5" name="Imagen 4"/>
          <p:cNvPicPr>
            <a:picLocks noChangeAspect="1"/>
          </p:cNvPicPr>
          <p:nvPr/>
        </p:nvPicPr>
        <p:blipFill>
          <a:blip r:embed="rId2"/>
          <a:stretch>
            <a:fillRect/>
          </a:stretch>
        </p:blipFill>
        <p:spPr>
          <a:xfrm>
            <a:off x="2483768" y="1923678"/>
            <a:ext cx="3600400" cy="3127794"/>
          </a:xfrm>
          <a:prstGeom prst="rect">
            <a:avLst/>
          </a:prstGeom>
        </p:spPr>
      </p:pic>
    </p:spTree>
    <p:extLst>
      <p:ext uri="{BB962C8B-B14F-4D97-AF65-F5344CB8AC3E}">
        <p14:creationId xmlns:p14="http://schemas.microsoft.com/office/powerpoint/2010/main" val="869167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CL" dirty="0" smtClean="0"/>
              <a:t>EDA</a:t>
            </a:r>
            <a:endParaRPr lang="es-CL" dirty="0"/>
          </a:p>
        </p:txBody>
      </p:sp>
      <p:sp>
        <p:nvSpPr>
          <p:cNvPr id="6" name="Rectángulo 5"/>
          <p:cNvSpPr/>
          <p:nvPr/>
        </p:nvSpPr>
        <p:spPr>
          <a:xfrm>
            <a:off x="179512" y="1240472"/>
            <a:ext cx="8712968" cy="369332"/>
          </a:xfrm>
          <a:prstGeom prst="rect">
            <a:avLst/>
          </a:prstGeom>
        </p:spPr>
        <p:txBody>
          <a:bodyPr wrap="square">
            <a:spAutoFit/>
          </a:bodyPr>
          <a:lstStyle/>
          <a:p>
            <a:r>
              <a:rPr lang="es-ES" dirty="0">
                <a:solidFill>
                  <a:schemeClr val="bg1"/>
                </a:solidFill>
                <a:latin typeface="Roboto"/>
              </a:rPr>
              <a:t>Gráfico </a:t>
            </a:r>
            <a:r>
              <a:rPr lang="es-ES" dirty="0" smtClean="0">
                <a:solidFill>
                  <a:schemeClr val="bg1"/>
                </a:solidFill>
                <a:latin typeface="Roboto"/>
              </a:rPr>
              <a:t>Densidad </a:t>
            </a:r>
            <a:r>
              <a:rPr lang="es-ES" dirty="0">
                <a:solidFill>
                  <a:schemeClr val="bg1"/>
                </a:solidFill>
                <a:latin typeface="Roboto"/>
              </a:rPr>
              <a:t>Asistencias según género</a:t>
            </a:r>
            <a:endParaRPr lang="es-CL" dirty="0">
              <a:solidFill>
                <a:schemeClr val="bg1"/>
              </a:solidFill>
            </a:endParaRPr>
          </a:p>
        </p:txBody>
      </p:sp>
      <p:pic>
        <p:nvPicPr>
          <p:cNvPr id="4" name="Imagen 3"/>
          <p:cNvPicPr>
            <a:picLocks noChangeAspect="1"/>
          </p:cNvPicPr>
          <p:nvPr/>
        </p:nvPicPr>
        <p:blipFill>
          <a:blip r:embed="rId2"/>
          <a:stretch>
            <a:fillRect/>
          </a:stretch>
        </p:blipFill>
        <p:spPr>
          <a:xfrm>
            <a:off x="2540509" y="1748178"/>
            <a:ext cx="3831692" cy="3328725"/>
          </a:xfrm>
          <a:prstGeom prst="rect">
            <a:avLst/>
          </a:prstGeom>
        </p:spPr>
      </p:pic>
    </p:spTree>
    <p:extLst>
      <p:ext uri="{BB962C8B-B14F-4D97-AF65-F5344CB8AC3E}">
        <p14:creationId xmlns:p14="http://schemas.microsoft.com/office/powerpoint/2010/main" val="151857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CL" dirty="0" smtClean="0"/>
              <a:t>EDA</a:t>
            </a:r>
            <a:endParaRPr lang="es-CL" dirty="0"/>
          </a:p>
        </p:txBody>
      </p:sp>
      <p:sp>
        <p:nvSpPr>
          <p:cNvPr id="6" name="Rectángulo 5"/>
          <p:cNvSpPr/>
          <p:nvPr/>
        </p:nvSpPr>
        <p:spPr>
          <a:xfrm>
            <a:off x="179512" y="1240472"/>
            <a:ext cx="8712968" cy="369332"/>
          </a:xfrm>
          <a:prstGeom prst="rect">
            <a:avLst/>
          </a:prstGeom>
        </p:spPr>
        <p:txBody>
          <a:bodyPr wrap="square">
            <a:spAutoFit/>
          </a:bodyPr>
          <a:lstStyle/>
          <a:p>
            <a:r>
              <a:rPr lang="es-ES" dirty="0" smtClean="0">
                <a:solidFill>
                  <a:schemeClr val="bg1"/>
                </a:solidFill>
                <a:latin typeface="Roboto"/>
              </a:rPr>
              <a:t>HOTMAP de correlación entre variables</a:t>
            </a:r>
            <a:endParaRPr lang="es-CL" dirty="0">
              <a:solidFill>
                <a:schemeClr val="bg1"/>
              </a:solidFill>
            </a:endParaRPr>
          </a:p>
        </p:txBody>
      </p:sp>
      <p:pic>
        <p:nvPicPr>
          <p:cNvPr id="5" name="Imagen 4"/>
          <p:cNvPicPr>
            <a:picLocks noChangeAspect="1"/>
          </p:cNvPicPr>
          <p:nvPr/>
        </p:nvPicPr>
        <p:blipFill>
          <a:blip r:embed="rId2"/>
          <a:stretch>
            <a:fillRect/>
          </a:stretch>
        </p:blipFill>
        <p:spPr>
          <a:xfrm>
            <a:off x="2373781" y="1594108"/>
            <a:ext cx="4324430" cy="3408936"/>
          </a:xfrm>
          <a:prstGeom prst="rect">
            <a:avLst/>
          </a:prstGeom>
        </p:spPr>
      </p:pic>
    </p:spTree>
    <p:extLst>
      <p:ext uri="{BB962C8B-B14F-4D97-AF65-F5344CB8AC3E}">
        <p14:creationId xmlns:p14="http://schemas.microsoft.com/office/powerpoint/2010/main" val="1379372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CL" dirty="0" smtClean="0"/>
              <a:t>EDA</a:t>
            </a:r>
            <a:endParaRPr lang="es-CL" dirty="0"/>
          </a:p>
        </p:txBody>
      </p:sp>
      <p:sp>
        <p:nvSpPr>
          <p:cNvPr id="6" name="Rectángulo 5"/>
          <p:cNvSpPr/>
          <p:nvPr/>
        </p:nvSpPr>
        <p:spPr>
          <a:xfrm>
            <a:off x="179512" y="1240472"/>
            <a:ext cx="8712968" cy="369332"/>
          </a:xfrm>
          <a:prstGeom prst="rect">
            <a:avLst/>
          </a:prstGeom>
        </p:spPr>
        <p:txBody>
          <a:bodyPr wrap="square">
            <a:spAutoFit/>
          </a:bodyPr>
          <a:lstStyle/>
          <a:p>
            <a:r>
              <a:rPr lang="es-ES" dirty="0" smtClean="0">
                <a:solidFill>
                  <a:schemeClr val="bg1"/>
                </a:solidFill>
                <a:latin typeface="Roboto"/>
              </a:rPr>
              <a:t>HOTMAP de correlación entre variables</a:t>
            </a:r>
            <a:endParaRPr lang="es-CL" dirty="0">
              <a:solidFill>
                <a:schemeClr val="bg1"/>
              </a:solidFill>
            </a:endParaRPr>
          </a:p>
        </p:txBody>
      </p:sp>
      <p:pic>
        <p:nvPicPr>
          <p:cNvPr id="5" name="Imagen 4"/>
          <p:cNvPicPr>
            <a:picLocks noChangeAspect="1"/>
          </p:cNvPicPr>
          <p:nvPr/>
        </p:nvPicPr>
        <p:blipFill>
          <a:blip r:embed="rId2"/>
          <a:stretch>
            <a:fillRect/>
          </a:stretch>
        </p:blipFill>
        <p:spPr>
          <a:xfrm>
            <a:off x="2373781" y="1594108"/>
            <a:ext cx="4324430" cy="3408936"/>
          </a:xfrm>
          <a:prstGeom prst="rect">
            <a:avLst/>
          </a:prstGeom>
        </p:spPr>
      </p:pic>
    </p:spTree>
    <p:extLst>
      <p:ext uri="{BB962C8B-B14F-4D97-AF65-F5344CB8AC3E}">
        <p14:creationId xmlns:p14="http://schemas.microsoft.com/office/powerpoint/2010/main" val="405514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12702" y="3958"/>
            <a:ext cx="709228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solidFill>
                  <a:schemeClr val="bg1"/>
                </a:solidFill>
                <a:cs typeface="Arial" pitchFamily="34" charset="0"/>
              </a:rPr>
              <a:t>Agenda</a:t>
            </a:r>
            <a:endParaRPr lang="en-US" sz="3600" dirty="0">
              <a:solidFill>
                <a:schemeClr val="bg1"/>
              </a:solidFill>
              <a:cs typeface="Arial" pitchFamily="34" charset="0"/>
            </a:endParaRPr>
          </a:p>
        </p:txBody>
      </p:sp>
      <p:sp>
        <p:nvSpPr>
          <p:cNvPr id="5" name="Oval 4"/>
          <p:cNvSpPr/>
          <p:nvPr/>
        </p:nvSpPr>
        <p:spPr>
          <a:xfrm>
            <a:off x="357320" y="757930"/>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60000"/>
                    <a:lumOff val="40000"/>
                  </a:schemeClr>
                </a:solidFill>
              </a:rPr>
              <a:t>1</a:t>
            </a:r>
            <a:endParaRPr lang="en-US" sz="2400" b="1" dirty="0">
              <a:solidFill>
                <a:schemeClr val="tx2">
                  <a:lumMod val="60000"/>
                  <a:lumOff val="40000"/>
                </a:schemeClr>
              </a:solidFill>
            </a:endParaRPr>
          </a:p>
        </p:txBody>
      </p:sp>
      <p:sp>
        <p:nvSpPr>
          <p:cNvPr id="11" name="TextBox 10"/>
          <p:cNvSpPr txBox="1"/>
          <p:nvPr/>
        </p:nvSpPr>
        <p:spPr>
          <a:xfrm>
            <a:off x="1313680" y="924068"/>
            <a:ext cx="2311000" cy="461665"/>
          </a:xfrm>
          <a:prstGeom prst="rect">
            <a:avLst/>
          </a:prstGeom>
          <a:noFill/>
        </p:spPr>
        <p:txBody>
          <a:bodyPr wrap="square" rtlCol="0">
            <a:spAutoFit/>
          </a:bodyPr>
          <a:lstStyle/>
          <a:p>
            <a:r>
              <a:rPr lang="es-CL" altLang="ko-KR" sz="2400" b="1" dirty="0" smtClean="0">
                <a:solidFill>
                  <a:schemeClr val="bg1"/>
                </a:solidFill>
                <a:cs typeface="Arial" pitchFamily="34" charset="0"/>
              </a:rPr>
              <a:t>Motivación</a:t>
            </a:r>
            <a:endParaRPr lang="es-CL" altLang="ko-KR" sz="2400" b="1" dirty="0">
              <a:solidFill>
                <a:schemeClr val="bg1"/>
              </a:solidFill>
              <a:cs typeface="Arial" pitchFamily="34" charset="0"/>
            </a:endParaRPr>
          </a:p>
        </p:txBody>
      </p:sp>
      <p:sp>
        <p:nvSpPr>
          <p:cNvPr id="21" name="Oval 21"/>
          <p:cNvSpPr>
            <a:spLocks noChangeAspect="1"/>
          </p:cNvSpPr>
          <p:nvPr/>
        </p:nvSpPr>
        <p:spPr>
          <a:xfrm>
            <a:off x="1139713" y="3227374"/>
            <a:ext cx="347934" cy="350841"/>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Oval 4"/>
          <p:cNvSpPr/>
          <p:nvPr/>
        </p:nvSpPr>
        <p:spPr>
          <a:xfrm>
            <a:off x="345773" y="1635646"/>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60000"/>
                    <a:lumOff val="40000"/>
                  </a:schemeClr>
                </a:solidFill>
              </a:rPr>
              <a:t>2</a:t>
            </a:r>
            <a:endParaRPr lang="en-US" sz="2400" b="1" dirty="0">
              <a:solidFill>
                <a:schemeClr val="tx2">
                  <a:lumMod val="60000"/>
                  <a:lumOff val="40000"/>
                </a:schemeClr>
              </a:solidFill>
            </a:endParaRPr>
          </a:p>
        </p:txBody>
      </p:sp>
      <p:sp>
        <p:nvSpPr>
          <p:cNvPr id="26" name="Oval 4"/>
          <p:cNvSpPr/>
          <p:nvPr/>
        </p:nvSpPr>
        <p:spPr>
          <a:xfrm>
            <a:off x="345773" y="2499742"/>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60000"/>
                    <a:lumOff val="40000"/>
                  </a:schemeClr>
                </a:solidFill>
              </a:rPr>
              <a:t>3</a:t>
            </a:r>
            <a:endParaRPr lang="en-US" sz="2400" b="1" dirty="0">
              <a:solidFill>
                <a:schemeClr val="tx2">
                  <a:lumMod val="60000"/>
                  <a:lumOff val="40000"/>
                </a:schemeClr>
              </a:solidFill>
            </a:endParaRPr>
          </a:p>
        </p:txBody>
      </p:sp>
      <p:sp>
        <p:nvSpPr>
          <p:cNvPr id="27" name="Oval 4"/>
          <p:cNvSpPr/>
          <p:nvPr/>
        </p:nvSpPr>
        <p:spPr>
          <a:xfrm>
            <a:off x="338448" y="3363838"/>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60000"/>
                    <a:lumOff val="40000"/>
                  </a:schemeClr>
                </a:solidFill>
              </a:rPr>
              <a:t>4</a:t>
            </a:r>
            <a:endParaRPr lang="en-US" sz="2400" b="1" dirty="0">
              <a:solidFill>
                <a:schemeClr val="tx2">
                  <a:lumMod val="60000"/>
                  <a:lumOff val="40000"/>
                </a:schemeClr>
              </a:solidFill>
            </a:endParaRPr>
          </a:p>
        </p:txBody>
      </p:sp>
      <p:sp>
        <p:nvSpPr>
          <p:cNvPr id="28" name="Oval 4"/>
          <p:cNvSpPr/>
          <p:nvPr/>
        </p:nvSpPr>
        <p:spPr>
          <a:xfrm>
            <a:off x="323528" y="4227934"/>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60000"/>
                    <a:lumOff val="40000"/>
                  </a:schemeClr>
                </a:solidFill>
              </a:rPr>
              <a:t>5</a:t>
            </a:r>
            <a:endParaRPr lang="en-US" sz="2400" b="1" dirty="0">
              <a:solidFill>
                <a:schemeClr val="tx2">
                  <a:lumMod val="60000"/>
                  <a:lumOff val="40000"/>
                </a:schemeClr>
              </a:solidFill>
            </a:endParaRPr>
          </a:p>
        </p:txBody>
      </p:sp>
      <p:sp>
        <p:nvSpPr>
          <p:cNvPr id="29" name="Oval 4"/>
          <p:cNvSpPr/>
          <p:nvPr/>
        </p:nvSpPr>
        <p:spPr>
          <a:xfrm>
            <a:off x="4658928" y="795050"/>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60000"/>
                    <a:lumOff val="40000"/>
                  </a:schemeClr>
                </a:solidFill>
              </a:rPr>
              <a:t>6</a:t>
            </a:r>
            <a:endParaRPr lang="en-US" sz="2400" b="1" dirty="0">
              <a:solidFill>
                <a:schemeClr val="tx2">
                  <a:lumMod val="60000"/>
                  <a:lumOff val="40000"/>
                </a:schemeClr>
              </a:solidFill>
            </a:endParaRPr>
          </a:p>
        </p:txBody>
      </p:sp>
      <p:sp>
        <p:nvSpPr>
          <p:cNvPr id="30" name="Oval 4"/>
          <p:cNvSpPr/>
          <p:nvPr/>
        </p:nvSpPr>
        <p:spPr>
          <a:xfrm>
            <a:off x="4666253" y="1633794"/>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60000"/>
                    <a:lumOff val="40000"/>
                  </a:schemeClr>
                </a:solidFill>
              </a:rPr>
              <a:t>7</a:t>
            </a:r>
            <a:endParaRPr lang="en-US" sz="2400" b="1" dirty="0">
              <a:solidFill>
                <a:schemeClr val="tx2">
                  <a:lumMod val="60000"/>
                  <a:lumOff val="40000"/>
                </a:schemeClr>
              </a:solidFill>
            </a:endParaRPr>
          </a:p>
        </p:txBody>
      </p:sp>
      <p:sp>
        <p:nvSpPr>
          <p:cNvPr id="31" name="Oval 4"/>
          <p:cNvSpPr/>
          <p:nvPr/>
        </p:nvSpPr>
        <p:spPr>
          <a:xfrm>
            <a:off x="4666253" y="2497890"/>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60000"/>
                    <a:lumOff val="40000"/>
                  </a:schemeClr>
                </a:solidFill>
              </a:rPr>
              <a:t>8</a:t>
            </a:r>
            <a:endParaRPr lang="en-US" sz="2400" b="1" dirty="0">
              <a:solidFill>
                <a:schemeClr val="tx2">
                  <a:lumMod val="60000"/>
                  <a:lumOff val="40000"/>
                </a:schemeClr>
              </a:solidFill>
            </a:endParaRPr>
          </a:p>
        </p:txBody>
      </p:sp>
      <p:sp>
        <p:nvSpPr>
          <p:cNvPr id="32" name="Oval 4"/>
          <p:cNvSpPr/>
          <p:nvPr/>
        </p:nvSpPr>
        <p:spPr>
          <a:xfrm>
            <a:off x="4658928" y="3361986"/>
            <a:ext cx="793940" cy="793940"/>
          </a:xfrm>
          <a:prstGeom prst="ellipse">
            <a:avLst/>
          </a:prstGeom>
          <a:solidFill>
            <a:schemeClr val="bg1"/>
          </a:solid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2">
                    <a:lumMod val="60000"/>
                    <a:lumOff val="40000"/>
                  </a:schemeClr>
                </a:solidFill>
              </a:rPr>
              <a:t>9</a:t>
            </a:r>
            <a:endParaRPr lang="en-US" sz="2400" b="1" dirty="0">
              <a:solidFill>
                <a:schemeClr val="tx2">
                  <a:lumMod val="60000"/>
                  <a:lumOff val="40000"/>
                </a:schemeClr>
              </a:solidFill>
            </a:endParaRPr>
          </a:p>
        </p:txBody>
      </p:sp>
      <p:sp>
        <p:nvSpPr>
          <p:cNvPr id="35" name="TextBox 10"/>
          <p:cNvSpPr txBox="1"/>
          <p:nvPr/>
        </p:nvSpPr>
        <p:spPr>
          <a:xfrm>
            <a:off x="1291621" y="1755590"/>
            <a:ext cx="2311000" cy="461665"/>
          </a:xfrm>
          <a:prstGeom prst="rect">
            <a:avLst/>
          </a:prstGeom>
          <a:noFill/>
        </p:spPr>
        <p:txBody>
          <a:bodyPr wrap="square" rtlCol="0">
            <a:spAutoFit/>
          </a:bodyPr>
          <a:lstStyle/>
          <a:p>
            <a:r>
              <a:rPr lang="es-CL" altLang="ko-KR" sz="2400" b="1" dirty="0" smtClean="0">
                <a:solidFill>
                  <a:schemeClr val="bg1"/>
                </a:solidFill>
                <a:cs typeface="Arial" pitchFamily="34" charset="0"/>
              </a:rPr>
              <a:t>Audiencia</a:t>
            </a:r>
            <a:endParaRPr lang="es-CL" altLang="ko-KR" sz="2400" b="1" dirty="0">
              <a:solidFill>
                <a:schemeClr val="bg1"/>
              </a:solidFill>
              <a:cs typeface="Arial" pitchFamily="34" charset="0"/>
            </a:endParaRPr>
          </a:p>
        </p:txBody>
      </p:sp>
      <p:sp>
        <p:nvSpPr>
          <p:cNvPr id="36" name="TextBox 10"/>
          <p:cNvSpPr txBox="1"/>
          <p:nvPr/>
        </p:nvSpPr>
        <p:spPr>
          <a:xfrm>
            <a:off x="1291621" y="2639998"/>
            <a:ext cx="2311000" cy="461665"/>
          </a:xfrm>
          <a:prstGeom prst="rect">
            <a:avLst/>
          </a:prstGeom>
          <a:noFill/>
        </p:spPr>
        <p:txBody>
          <a:bodyPr wrap="square" rtlCol="0">
            <a:spAutoFit/>
          </a:bodyPr>
          <a:lstStyle/>
          <a:p>
            <a:r>
              <a:rPr lang="es-CL" altLang="ko-KR" sz="2400" b="1" dirty="0" err="1" smtClean="0">
                <a:solidFill>
                  <a:schemeClr val="bg1"/>
                </a:solidFill>
                <a:cs typeface="Arial" pitchFamily="34" charset="0"/>
              </a:rPr>
              <a:t>Abstract</a:t>
            </a:r>
            <a:endParaRPr lang="es-CL" altLang="ko-KR" sz="2400" b="1" dirty="0">
              <a:solidFill>
                <a:schemeClr val="bg1"/>
              </a:solidFill>
              <a:cs typeface="Arial" pitchFamily="34" charset="0"/>
            </a:endParaRPr>
          </a:p>
        </p:txBody>
      </p:sp>
      <p:sp>
        <p:nvSpPr>
          <p:cNvPr id="37" name="TextBox 10"/>
          <p:cNvSpPr txBox="1"/>
          <p:nvPr/>
        </p:nvSpPr>
        <p:spPr>
          <a:xfrm>
            <a:off x="1279174" y="3510563"/>
            <a:ext cx="3428340" cy="461665"/>
          </a:xfrm>
          <a:prstGeom prst="rect">
            <a:avLst/>
          </a:prstGeom>
          <a:noFill/>
        </p:spPr>
        <p:txBody>
          <a:bodyPr wrap="square" rtlCol="0">
            <a:spAutoFit/>
          </a:bodyPr>
          <a:lstStyle/>
          <a:p>
            <a:r>
              <a:rPr lang="es-CL" altLang="ko-KR" sz="2400" b="1" dirty="0" smtClean="0">
                <a:solidFill>
                  <a:schemeClr val="bg1"/>
                </a:solidFill>
                <a:cs typeface="Arial" pitchFamily="34" charset="0"/>
              </a:rPr>
              <a:t>Definición de objetivo</a:t>
            </a:r>
            <a:endParaRPr lang="es-CL" altLang="ko-KR" sz="2400" b="1" dirty="0">
              <a:solidFill>
                <a:schemeClr val="bg1"/>
              </a:solidFill>
              <a:cs typeface="Arial" pitchFamily="34" charset="0"/>
            </a:endParaRPr>
          </a:p>
        </p:txBody>
      </p:sp>
      <p:sp>
        <p:nvSpPr>
          <p:cNvPr id="38" name="TextBox 10"/>
          <p:cNvSpPr txBox="1"/>
          <p:nvPr/>
        </p:nvSpPr>
        <p:spPr>
          <a:xfrm>
            <a:off x="1279174" y="4259883"/>
            <a:ext cx="3137594" cy="461665"/>
          </a:xfrm>
          <a:prstGeom prst="rect">
            <a:avLst/>
          </a:prstGeom>
          <a:noFill/>
        </p:spPr>
        <p:txBody>
          <a:bodyPr wrap="square" rtlCol="0">
            <a:spAutoFit/>
          </a:bodyPr>
          <a:lstStyle/>
          <a:p>
            <a:r>
              <a:rPr lang="es-CL" altLang="ko-KR" sz="2400" b="1" dirty="0" smtClean="0">
                <a:solidFill>
                  <a:schemeClr val="bg1"/>
                </a:solidFill>
                <a:cs typeface="Arial" pitchFamily="34" charset="0"/>
              </a:rPr>
              <a:t>Contexto comercial</a:t>
            </a:r>
            <a:endParaRPr lang="es-CL" altLang="ko-KR" sz="2400" b="1" dirty="0">
              <a:solidFill>
                <a:schemeClr val="bg1"/>
              </a:solidFill>
              <a:cs typeface="Arial" pitchFamily="34" charset="0"/>
            </a:endParaRPr>
          </a:p>
        </p:txBody>
      </p:sp>
      <p:sp>
        <p:nvSpPr>
          <p:cNvPr id="39" name="TextBox 10"/>
          <p:cNvSpPr txBox="1"/>
          <p:nvPr/>
        </p:nvSpPr>
        <p:spPr>
          <a:xfrm>
            <a:off x="5590895" y="1021057"/>
            <a:ext cx="3361332" cy="461665"/>
          </a:xfrm>
          <a:prstGeom prst="rect">
            <a:avLst/>
          </a:prstGeom>
          <a:noFill/>
        </p:spPr>
        <p:txBody>
          <a:bodyPr wrap="square" rtlCol="0">
            <a:spAutoFit/>
          </a:bodyPr>
          <a:lstStyle/>
          <a:p>
            <a:r>
              <a:rPr lang="es-CL" altLang="ko-KR" sz="2400" b="1" dirty="0" smtClean="0">
                <a:solidFill>
                  <a:schemeClr val="bg1"/>
                </a:solidFill>
                <a:cs typeface="Arial" pitchFamily="34" charset="0"/>
              </a:rPr>
              <a:t>Problema comercial</a:t>
            </a:r>
            <a:endParaRPr lang="es-CL" altLang="ko-KR" sz="2400" b="1" dirty="0">
              <a:solidFill>
                <a:schemeClr val="bg1"/>
              </a:solidFill>
              <a:cs typeface="Arial" pitchFamily="34" charset="0"/>
            </a:endParaRPr>
          </a:p>
        </p:txBody>
      </p:sp>
      <p:sp>
        <p:nvSpPr>
          <p:cNvPr id="40" name="TextBox 10"/>
          <p:cNvSpPr txBox="1"/>
          <p:nvPr/>
        </p:nvSpPr>
        <p:spPr>
          <a:xfrm>
            <a:off x="5603342" y="1823781"/>
            <a:ext cx="3145122" cy="461665"/>
          </a:xfrm>
          <a:prstGeom prst="rect">
            <a:avLst/>
          </a:prstGeom>
          <a:noFill/>
        </p:spPr>
        <p:txBody>
          <a:bodyPr wrap="square" rtlCol="0">
            <a:spAutoFit/>
          </a:bodyPr>
          <a:lstStyle/>
          <a:p>
            <a:r>
              <a:rPr lang="es-CL" altLang="ko-KR" sz="2400" b="1" dirty="0">
                <a:solidFill>
                  <a:schemeClr val="bg1"/>
                </a:solidFill>
                <a:cs typeface="Arial" pitchFamily="34" charset="0"/>
              </a:rPr>
              <a:t>Contexto </a:t>
            </a:r>
            <a:r>
              <a:rPr lang="es-CL" altLang="ko-KR" sz="2400" b="1" dirty="0" smtClean="0">
                <a:solidFill>
                  <a:schemeClr val="bg1"/>
                </a:solidFill>
                <a:cs typeface="Arial" pitchFamily="34" charset="0"/>
              </a:rPr>
              <a:t>analítico</a:t>
            </a:r>
            <a:endParaRPr lang="es-CL" altLang="ko-KR" sz="2400" b="1" dirty="0">
              <a:solidFill>
                <a:schemeClr val="bg1"/>
              </a:solidFill>
              <a:cs typeface="Arial" pitchFamily="34" charset="0"/>
            </a:endParaRPr>
          </a:p>
        </p:txBody>
      </p:sp>
      <p:sp>
        <p:nvSpPr>
          <p:cNvPr id="41" name="TextBox 10"/>
          <p:cNvSpPr txBox="1"/>
          <p:nvPr/>
        </p:nvSpPr>
        <p:spPr>
          <a:xfrm>
            <a:off x="5603342" y="2641148"/>
            <a:ext cx="3540658" cy="461665"/>
          </a:xfrm>
          <a:prstGeom prst="rect">
            <a:avLst/>
          </a:prstGeom>
          <a:noFill/>
        </p:spPr>
        <p:txBody>
          <a:bodyPr wrap="square" rtlCol="0">
            <a:spAutoFit/>
          </a:bodyPr>
          <a:lstStyle/>
          <a:p>
            <a:r>
              <a:rPr lang="es-CL" altLang="ko-KR" sz="2400" b="1" dirty="0" smtClean="0">
                <a:solidFill>
                  <a:schemeClr val="bg1"/>
                </a:solidFill>
                <a:cs typeface="Arial" pitchFamily="34" charset="0"/>
              </a:rPr>
              <a:t>Hipótesis del problema</a:t>
            </a:r>
            <a:endParaRPr lang="es-CL" altLang="ko-KR" sz="2400" b="1" dirty="0">
              <a:solidFill>
                <a:schemeClr val="bg1"/>
              </a:solidFill>
              <a:cs typeface="Arial" pitchFamily="34" charset="0"/>
            </a:endParaRPr>
          </a:p>
        </p:txBody>
      </p:sp>
      <p:sp>
        <p:nvSpPr>
          <p:cNvPr id="42" name="TextBox 10"/>
          <p:cNvSpPr txBox="1"/>
          <p:nvPr/>
        </p:nvSpPr>
        <p:spPr>
          <a:xfrm>
            <a:off x="5660189" y="3413500"/>
            <a:ext cx="2311000" cy="461665"/>
          </a:xfrm>
          <a:prstGeom prst="rect">
            <a:avLst/>
          </a:prstGeom>
          <a:noFill/>
        </p:spPr>
        <p:txBody>
          <a:bodyPr wrap="square" rtlCol="0">
            <a:spAutoFit/>
          </a:bodyPr>
          <a:lstStyle/>
          <a:p>
            <a:r>
              <a:rPr lang="es-CL" altLang="ko-KR" sz="2400" b="1" dirty="0" smtClean="0">
                <a:solidFill>
                  <a:schemeClr val="bg1"/>
                </a:solidFill>
                <a:cs typeface="Arial" pitchFamily="34" charset="0"/>
              </a:rPr>
              <a:t>EDA</a:t>
            </a:r>
            <a:endParaRPr lang="es-CL" altLang="ko-KR"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9B6C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39952" y="555526"/>
            <a:ext cx="5436096" cy="473576"/>
          </a:xfrm>
        </p:spPr>
        <p:txBody>
          <a:bodyPr/>
          <a:lstStyle/>
          <a:p>
            <a:r>
              <a:rPr lang="es-CL" altLang="ko-KR" b="1" dirty="0"/>
              <a:t>Motivación</a:t>
            </a:r>
          </a:p>
        </p:txBody>
      </p:sp>
      <p:sp>
        <p:nvSpPr>
          <p:cNvPr id="10" name="Freeform 9"/>
          <p:cNvSpPr/>
          <p:nvPr/>
        </p:nvSpPr>
        <p:spPr>
          <a:xfrm>
            <a:off x="1982046" y="2242753"/>
            <a:ext cx="811140" cy="654652"/>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57A7BD"/>
              </a:solidFill>
            </a:endParaRPr>
          </a:p>
        </p:txBody>
      </p:sp>
      <p:sp>
        <p:nvSpPr>
          <p:cNvPr id="4" name="Rectángulo 3"/>
          <p:cNvSpPr/>
          <p:nvPr/>
        </p:nvSpPr>
        <p:spPr>
          <a:xfrm>
            <a:off x="3491880" y="1203598"/>
            <a:ext cx="5400600" cy="3539430"/>
          </a:xfrm>
          <a:prstGeom prst="rect">
            <a:avLst/>
          </a:prstGeom>
        </p:spPr>
        <p:txBody>
          <a:bodyPr wrap="square">
            <a:spAutoFit/>
          </a:bodyPr>
          <a:lstStyle/>
          <a:p>
            <a:pPr algn="just"/>
            <a:r>
              <a:rPr lang="es-CL" sz="1400" dirty="0" smtClean="0">
                <a:solidFill>
                  <a:schemeClr val="bg1"/>
                </a:solidFill>
              </a:rPr>
              <a:t>Se ha propuesto avanzar en el análisis de este </a:t>
            </a:r>
            <a:r>
              <a:rPr lang="es-CL" sz="1400" dirty="0" err="1" smtClean="0">
                <a:solidFill>
                  <a:schemeClr val="bg1"/>
                </a:solidFill>
              </a:rPr>
              <a:t>dataset</a:t>
            </a:r>
            <a:r>
              <a:rPr lang="es-CL" sz="1400" dirty="0" smtClean="0">
                <a:solidFill>
                  <a:schemeClr val="bg1"/>
                </a:solidFill>
              </a:rPr>
              <a:t>, considerando la importancia de la educación secundaria en el desarrollo de los países. Para esto se propone trabajar buscando alternativas que permitan agrupar individuos con características similares para atender sus necesidades en pro de la consecución de un logro (aprobación) o bien, buscar variables de relevancia considerando la aprobación (con interés en el promedio de notas para lograr este resultado), esto a fin de lograr obtener resultados que logren intervenir positivamente en la aprobación en base a los resultados históricos analizados, dado el interés que esta suscita en los procesos de promoción y de progresión curricular.</a:t>
            </a:r>
          </a:p>
          <a:p>
            <a:pPr algn="just"/>
            <a:endParaRPr lang="es-CL" sz="1400" dirty="0" smtClean="0">
              <a:solidFill>
                <a:schemeClr val="bg1"/>
              </a:solidFill>
            </a:endParaRPr>
          </a:p>
          <a:p>
            <a:pPr algn="just"/>
            <a:r>
              <a:rPr lang="es-CL" sz="1400" dirty="0" smtClean="0">
                <a:solidFill>
                  <a:schemeClr val="bg1"/>
                </a:solidFill>
              </a:rPr>
              <a:t>Finalmente en este trabajo se analizará por medio de un algoritmo de clasificación, que tan probable es que un alumno dada sus características tendrá un rendimiento académico de aprobado, esto se realizará por medio de un algoritmo de </a:t>
            </a:r>
            <a:r>
              <a:rPr lang="es-CL" sz="1400" dirty="0" err="1" smtClean="0">
                <a:solidFill>
                  <a:schemeClr val="bg1"/>
                </a:solidFill>
              </a:rPr>
              <a:t>RandomForest</a:t>
            </a:r>
            <a:endParaRPr lang="es-CL" sz="1400" dirty="0">
              <a:solidFill>
                <a:schemeClr val="bg1"/>
              </a:solidFill>
            </a:endParaRPr>
          </a:p>
        </p:txBody>
      </p:sp>
    </p:spTree>
    <p:extLst>
      <p:ext uri="{BB962C8B-B14F-4D97-AF65-F5344CB8AC3E}">
        <p14:creationId xmlns:p14="http://schemas.microsoft.com/office/powerpoint/2010/main" val="310123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347864" y="339502"/>
            <a:ext cx="3816424" cy="574675"/>
          </a:xfrm>
          <a:prstGeom prst="rect">
            <a:avLst/>
          </a:prstGeom>
        </p:spPr>
        <p:txBody>
          <a:bodyPr/>
          <a:lstStyle/>
          <a:p>
            <a:pPr marL="0" indent="0">
              <a:buNone/>
            </a:pPr>
            <a:r>
              <a:rPr lang="en-US" altLang="ko-KR" sz="3600" b="1" dirty="0">
                <a:solidFill>
                  <a:schemeClr val="bg1"/>
                </a:solidFill>
                <a:latin typeface="+mj-lt"/>
                <a:cs typeface="Arial" pitchFamily="34" charset="0"/>
              </a:rPr>
              <a:t>AUDIENCIA</a:t>
            </a:r>
            <a:endParaRPr lang="ko-KR" altLang="en-US" sz="3600" b="1" dirty="0">
              <a:solidFill>
                <a:schemeClr val="bg1"/>
              </a:solidFill>
              <a:latin typeface="+mj-lt"/>
              <a:cs typeface="Arial" pitchFamily="34" charset="0"/>
            </a:endParaRPr>
          </a:p>
        </p:txBody>
      </p:sp>
      <p:sp>
        <p:nvSpPr>
          <p:cNvPr id="5" name="Rectángulo 4"/>
          <p:cNvSpPr/>
          <p:nvPr/>
        </p:nvSpPr>
        <p:spPr>
          <a:xfrm>
            <a:off x="1979712" y="1203598"/>
            <a:ext cx="6984776" cy="1815882"/>
          </a:xfrm>
          <a:prstGeom prst="rect">
            <a:avLst/>
          </a:prstGeom>
        </p:spPr>
        <p:txBody>
          <a:bodyPr wrap="square">
            <a:spAutoFit/>
          </a:bodyPr>
          <a:lstStyle/>
          <a:p>
            <a:r>
              <a:rPr lang="es-ES" sz="1600" dirty="0">
                <a:solidFill>
                  <a:schemeClr val="bg1"/>
                </a:solidFill>
              </a:rPr>
              <a:t>La audiencia de interés en los resultados del presente estudio pueden ser</a:t>
            </a:r>
            <a:r>
              <a:rPr lang="es-ES" sz="1600" dirty="0" smtClean="0">
                <a:solidFill>
                  <a:schemeClr val="bg1"/>
                </a:solidFill>
              </a:rPr>
              <a:t>:</a:t>
            </a:r>
          </a:p>
          <a:p>
            <a:endParaRPr lang="es-ES" sz="1600" dirty="0">
              <a:solidFill>
                <a:schemeClr val="bg1"/>
              </a:solidFill>
            </a:endParaRPr>
          </a:p>
          <a:p>
            <a:pPr marL="285750" indent="-285750">
              <a:buFont typeface="Arial" panose="020B0604020202020204" pitchFamily="34" charset="0"/>
              <a:buChar char="•"/>
            </a:pPr>
            <a:r>
              <a:rPr lang="es-ES" sz="1600" dirty="0" smtClean="0">
                <a:solidFill>
                  <a:schemeClr val="bg1"/>
                </a:solidFill>
              </a:rPr>
              <a:t>Instituciones </a:t>
            </a:r>
            <a:r>
              <a:rPr lang="es-ES" sz="1600" dirty="0">
                <a:solidFill>
                  <a:schemeClr val="bg1"/>
                </a:solidFill>
              </a:rPr>
              <a:t>públicas a nivel gubernamental</a:t>
            </a:r>
          </a:p>
          <a:p>
            <a:pPr marL="285750" indent="-285750">
              <a:buFont typeface="Arial" panose="020B0604020202020204" pitchFamily="34" charset="0"/>
              <a:buChar char="•"/>
            </a:pPr>
            <a:r>
              <a:rPr lang="es-ES" sz="1600" dirty="0">
                <a:solidFill>
                  <a:schemeClr val="bg1"/>
                </a:solidFill>
              </a:rPr>
              <a:t>Instituciones educacionales de </a:t>
            </a:r>
            <a:r>
              <a:rPr lang="es-ES" sz="1600" dirty="0" smtClean="0">
                <a:solidFill>
                  <a:schemeClr val="bg1"/>
                </a:solidFill>
              </a:rPr>
              <a:t>carácter </a:t>
            </a:r>
            <a:r>
              <a:rPr lang="es-ES" sz="1600" dirty="0">
                <a:solidFill>
                  <a:schemeClr val="bg1"/>
                </a:solidFill>
              </a:rPr>
              <a:t>público o privado, de educación secundaria o superior.</a:t>
            </a:r>
          </a:p>
          <a:p>
            <a:pPr marL="285750" indent="-285750">
              <a:buFont typeface="Arial" panose="020B0604020202020204" pitchFamily="34" charset="0"/>
              <a:buChar char="•"/>
            </a:pPr>
            <a:r>
              <a:rPr lang="es-ES" sz="1600" dirty="0">
                <a:solidFill>
                  <a:schemeClr val="bg1"/>
                </a:solidFill>
              </a:rPr>
              <a:t>Organizaciones nacionales e internacionales, público/privadas con foco en educación</a:t>
            </a:r>
            <a:endParaRPr lang="es-CL" sz="1600" dirty="0">
              <a:solidFill>
                <a:schemeClr val="bg1"/>
              </a:solidFill>
            </a:endParaRPr>
          </a:p>
        </p:txBody>
      </p:sp>
    </p:spTree>
    <p:extLst>
      <p:ext uri="{BB962C8B-B14F-4D97-AF65-F5344CB8AC3E}">
        <p14:creationId xmlns:p14="http://schemas.microsoft.com/office/powerpoint/2010/main" val="323940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3"/>
          <p:cNvSpPr txBox="1">
            <a:spLocks/>
          </p:cNvSpPr>
          <p:nvPr/>
        </p:nvSpPr>
        <p:spPr>
          <a:xfrm>
            <a:off x="461834" y="2020522"/>
            <a:ext cx="3024336" cy="10546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sz="3600" b="1" dirty="0" smtClean="0">
                <a:solidFill>
                  <a:schemeClr val="bg1"/>
                </a:solidFill>
                <a:cs typeface="Arial" pitchFamily="34" charset="0"/>
              </a:rPr>
              <a:t>ABSTRACT</a:t>
            </a:r>
            <a:endParaRPr lang="en-US" altLang="ko-KR" sz="3600" b="1" dirty="0">
              <a:solidFill>
                <a:schemeClr val="bg1"/>
              </a:solidFill>
              <a:cs typeface="Arial" pitchFamily="34" charset="0"/>
            </a:endParaRPr>
          </a:p>
        </p:txBody>
      </p:sp>
      <p:sp>
        <p:nvSpPr>
          <p:cNvPr id="10" name="TextBox 9"/>
          <p:cNvSpPr txBox="1"/>
          <p:nvPr/>
        </p:nvSpPr>
        <p:spPr>
          <a:xfrm>
            <a:off x="4139952" y="1477710"/>
            <a:ext cx="4824536" cy="2862322"/>
          </a:xfrm>
          <a:prstGeom prst="rect">
            <a:avLst/>
          </a:prstGeom>
          <a:noFill/>
        </p:spPr>
        <p:txBody>
          <a:bodyPr wrap="square" rtlCol="0">
            <a:spAutoFit/>
          </a:bodyPr>
          <a:lstStyle/>
          <a:p>
            <a:pPr algn="just"/>
            <a:r>
              <a:rPr lang="en-US" sz="1200" dirty="0"/>
              <a:t>It has been proposed to proceed with the analysis of this dataset, considering the secondary education importance in the development of countries. According to this, it is proposed to look for alternatives options that allow us lumping individuals together sharing similar characteristics to assist their needs with the purpose in order to achieve their goal or look for relevant variables considering the approval as their final achievement (with an interest in the grades average to achieve this objective). As a result, obtain data to intervene positively in the approval based on the analysis of the historical results, focused on the interest that this has in the processes of promotion and curricular progression.</a:t>
            </a:r>
          </a:p>
          <a:p>
            <a:pPr algn="just"/>
            <a:r>
              <a:rPr lang="en-US" sz="1200" dirty="0"/>
              <a:t>Finally, in this work, it will be analyzed through a classification algorithm, how likely it is that a student, given his characteristics, will have an approved academic performance, this will be done through a </a:t>
            </a:r>
            <a:r>
              <a:rPr lang="en-US" sz="1200" dirty="0" err="1"/>
              <a:t>RandomForest</a:t>
            </a:r>
            <a:r>
              <a:rPr lang="en-US" sz="1200" dirty="0"/>
              <a:t> algorithm</a:t>
            </a:r>
          </a:p>
        </p:txBody>
      </p:sp>
      <p:pic>
        <p:nvPicPr>
          <p:cNvPr id="2" name="Marcador de posición de imagen 1"/>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9475" b="19475"/>
          <a:stretch>
            <a:fillRect/>
          </a:stretch>
        </p:blipFill>
        <p:spPr/>
      </p:pic>
      <p:pic>
        <p:nvPicPr>
          <p:cNvPr id="4" name="Marcador de posición de imagen 3"/>
          <p:cNvPicPr>
            <a:picLocks noGrp="1" noChangeAspect="1"/>
          </p:cNvPicPr>
          <p:nvPr>
            <p:ph type="pic" idx="10"/>
          </p:nvPr>
        </p:nvPicPr>
        <p:blipFill>
          <a:blip r:embed="rId3" cstate="print">
            <a:extLst>
              <a:ext uri="{28A0092B-C50C-407E-A947-70E740481C1C}">
                <a14:useLocalDpi xmlns:a14="http://schemas.microsoft.com/office/drawing/2010/main" val="0"/>
              </a:ext>
            </a:extLst>
          </a:blip>
          <a:srcRect t="11238" b="11238"/>
          <a:stretch>
            <a:fillRect/>
          </a:stretch>
        </p:blipFill>
        <p:spPr/>
      </p:pic>
    </p:spTree>
    <p:extLst>
      <p:ext uri="{BB962C8B-B14F-4D97-AF65-F5344CB8AC3E}">
        <p14:creationId xmlns:p14="http://schemas.microsoft.com/office/powerpoint/2010/main" val="189432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Isosceles Triangle 18"/>
          <p:cNvSpPr/>
          <p:nvPr/>
        </p:nvSpPr>
        <p:spPr>
          <a:xfrm>
            <a:off x="0" y="936104"/>
            <a:ext cx="9144000" cy="4207396"/>
          </a:xfrm>
          <a:prstGeom prst="triangle">
            <a:avLst>
              <a:gd name="adj" fmla="val 49811"/>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Oval 19"/>
          <p:cNvSpPr/>
          <p:nvPr/>
        </p:nvSpPr>
        <p:spPr>
          <a:xfrm>
            <a:off x="4114800" y="478904"/>
            <a:ext cx="914400" cy="914400"/>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4" name="Freeform 63"/>
          <p:cNvSpPr/>
          <p:nvPr/>
        </p:nvSpPr>
        <p:spPr>
          <a:xfrm>
            <a:off x="4287585" y="699597"/>
            <a:ext cx="586082" cy="473013"/>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57A7BD"/>
              </a:solidFill>
            </a:endParaRPr>
          </a:p>
        </p:txBody>
      </p:sp>
      <p:sp>
        <p:nvSpPr>
          <p:cNvPr id="65" name="Text Placeholder 1"/>
          <p:cNvSpPr txBox="1">
            <a:spLocks/>
          </p:cNvSpPr>
          <p:nvPr/>
        </p:nvSpPr>
        <p:spPr>
          <a:xfrm>
            <a:off x="2915816" y="2325883"/>
            <a:ext cx="3312368" cy="1109985"/>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ctr">
              <a:buNone/>
            </a:pPr>
            <a:r>
              <a:rPr lang="es-CL" altLang="ko-KR" sz="3200" b="1" dirty="0" smtClean="0">
                <a:solidFill>
                  <a:schemeClr val="bg1"/>
                </a:solidFill>
                <a:latin typeface="+mj-lt"/>
                <a:cs typeface="Arial" pitchFamily="34" charset="0"/>
              </a:rPr>
              <a:t>Definición de Objetivo</a:t>
            </a:r>
            <a:endParaRPr lang="es-CL" altLang="ko-KR" sz="3200" b="1" dirty="0">
              <a:solidFill>
                <a:schemeClr val="bg1"/>
              </a:solidFill>
              <a:latin typeface="+mj-lt"/>
              <a:cs typeface="Arial" pitchFamily="34" charset="0"/>
            </a:endParaRPr>
          </a:p>
        </p:txBody>
      </p:sp>
      <p:sp>
        <p:nvSpPr>
          <p:cNvPr id="66" name="TextBox 14"/>
          <p:cNvSpPr txBox="1"/>
          <p:nvPr/>
        </p:nvSpPr>
        <p:spPr>
          <a:xfrm>
            <a:off x="1259632" y="4058851"/>
            <a:ext cx="6849386"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 sz="1200" dirty="0">
                <a:solidFill>
                  <a:schemeClr val="bg1"/>
                </a:solidFill>
              </a:rPr>
              <a:t>Objetivo General : Caracterizar las brechas educativas que impacten en el rendimiento académico mediante técnicas de analítica avanzada </a:t>
            </a:r>
            <a:r>
              <a:rPr lang="es-ES" sz="1200" dirty="0" smtClean="0">
                <a:solidFill>
                  <a:schemeClr val="bg1"/>
                </a:solidFill>
              </a:rPr>
              <a:t>utilizando </a:t>
            </a:r>
            <a:r>
              <a:rPr lang="es-ES" sz="1200" dirty="0">
                <a:solidFill>
                  <a:schemeClr val="bg1"/>
                </a:solidFill>
              </a:rPr>
              <a:t>un algoritmo de </a:t>
            </a:r>
            <a:r>
              <a:rPr lang="es-ES" sz="1200" dirty="0" err="1">
                <a:solidFill>
                  <a:schemeClr val="bg1"/>
                </a:solidFill>
              </a:rPr>
              <a:t>Random</a:t>
            </a:r>
            <a:r>
              <a:rPr lang="es-ES" sz="1200" dirty="0">
                <a:solidFill>
                  <a:schemeClr val="bg1"/>
                </a:solidFill>
              </a:rPr>
              <a:t> </a:t>
            </a:r>
            <a:r>
              <a:rPr lang="es-ES" sz="1200" dirty="0" err="1">
                <a:solidFill>
                  <a:schemeClr val="bg1"/>
                </a:solidFill>
              </a:rPr>
              <a:t>Forest</a:t>
            </a:r>
            <a:endParaRPr lang="es-ES" sz="1200" dirty="0">
              <a:solidFill>
                <a:schemeClr val="bg1"/>
              </a:solidFill>
            </a:endParaRPr>
          </a:p>
        </p:txBody>
      </p:sp>
    </p:spTree>
    <p:extLst>
      <p:ext uri="{BB962C8B-B14F-4D97-AF65-F5344CB8AC3E}">
        <p14:creationId xmlns:p14="http://schemas.microsoft.com/office/powerpoint/2010/main" val="303172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251520" y="123478"/>
            <a:ext cx="6480720" cy="1656184"/>
          </a:xfrm>
          <a:prstGeom prst="rect">
            <a:avLst/>
          </a:prstGeom>
        </p:spPr>
        <p:txBody>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lgn="r">
              <a:buNone/>
            </a:pPr>
            <a:r>
              <a:rPr lang="en-US" altLang="ko-KR" sz="3200" b="1" dirty="0" smtClean="0">
                <a:solidFill>
                  <a:schemeClr val="accent1"/>
                </a:solidFill>
                <a:latin typeface="+mj-lt"/>
                <a:cs typeface="Arial" pitchFamily="34" charset="0"/>
              </a:rPr>
              <a:t>CONTEXTO COMERCIAL</a:t>
            </a:r>
            <a:endParaRPr lang="en-US" altLang="ko-KR" sz="3200" b="1" dirty="0">
              <a:solidFill>
                <a:schemeClr val="accent1"/>
              </a:solidFill>
              <a:latin typeface="+mj-lt"/>
              <a:cs typeface="Arial" pitchFamily="34" charset="0"/>
            </a:endParaRPr>
          </a:p>
        </p:txBody>
      </p:sp>
      <p:sp>
        <p:nvSpPr>
          <p:cNvPr id="11" name="TextBox 10"/>
          <p:cNvSpPr txBox="1"/>
          <p:nvPr/>
        </p:nvSpPr>
        <p:spPr>
          <a:xfrm>
            <a:off x="971600" y="843558"/>
            <a:ext cx="6418960" cy="2677656"/>
          </a:xfrm>
          <a:prstGeom prst="rect">
            <a:avLst/>
          </a:prstGeom>
          <a:noFill/>
        </p:spPr>
        <p:txBody>
          <a:bodyPr wrap="square" rtlCol="0">
            <a:spAutoFit/>
          </a:bodyPr>
          <a:lstStyle/>
          <a:p>
            <a:pPr algn="just"/>
            <a:r>
              <a:rPr lang="es-ES" altLang="ko-KR" sz="1200" dirty="0">
                <a:solidFill>
                  <a:schemeClr val="tx1">
                    <a:lumMod val="75000"/>
                    <a:lumOff val="25000"/>
                  </a:schemeClr>
                </a:solidFill>
                <a:cs typeface="Arial" pitchFamily="34" charset="0"/>
              </a:rPr>
              <a:t>El sistema educativo chileno, ha estado bajo críticas durante las  últimas décadas. Existen desigualdades en el nivel de escolaridad que nadie puede negar, pues, desde la cuna no todos cuentan con las mismas oportunidades en cuanto a educación. No es desconocido, que han pasado muchos Gobiernos y numerosos programas que han ayudado a orientar el camino hacia una educación universal e igualitaria.</a:t>
            </a:r>
          </a:p>
          <a:p>
            <a:pPr algn="just"/>
            <a:endParaRPr lang="es-ES" altLang="ko-KR" sz="1200" dirty="0">
              <a:solidFill>
                <a:schemeClr val="tx1">
                  <a:lumMod val="75000"/>
                  <a:lumOff val="25000"/>
                </a:schemeClr>
              </a:solidFill>
              <a:cs typeface="Arial" pitchFamily="34" charset="0"/>
            </a:endParaRPr>
          </a:p>
          <a:p>
            <a:pPr algn="just"/>
            <a:r>
              <a:rPr lang="es-ES" altLang="ko-KR" sz="1200" dirty="0">
                <a:solidFill>
                  <a:schemeClr val="tx1">
                    <a:lumMod val="75000"/>
                    <a:lumOff val="25000"/>
                  </a:schemeClr>
                </a:solidFill>
                <a:cs typeface="Arial" pitchFamily="34" charset="0"/>
              </a:rPr>
              <a:t>Inicialmente, pareciera ser que el problema central se basa en cuantos años de escolaridad se pueden lograr, y que mientras más años de escolaridad se puedan tener, entonces mejores serán  los dividendos o remuneración se obtendrán. No obstante, aquí surge una segunda variable, pues no todos pueden acceder a un sistema educacional de la misma calidad. La existencia de colegios segmentados por el tipo de  </a:t>
            </a:r>
            <a:r>
              <a:rPr lang="es-ES" altLang="ko-KR" sz="1200" dirty="0" smtClean="0">
                <a:solidFill>
                  <a:schemeClr val="tx1">
                    <a:lumMod val="75000"/>
                    <a:lumOff val="25000"/>
                  </a:schemeClr>
                </a:solidFill>
                <a:cs typeface="Arial" pitchFamily="34" charset="0"/>
              </a:rPr>
              <a:t>financiamiento </a:t>
            </a:r>
            <a:r>
              <a:rPr lang="es-ES" altLang="ko-KR" sz="1200" dirty="0">
                <a:solidFill>
                  <a:schemeClr val="tx1">
                    <a:lumMod val="75000"/>
                    <a:lumOff val="25000"/>
                  </a:schemeClr>
                </a:solidFill>
                <a:cs typeface="Arial" pitchFamily="34" charset="0"/>
              </a:rPr>
              <a:t>(Públicos, Privados) produce el primer sesgo educativo y le sigue la zona geográfica en cual se encuentra el estudiante, las que, de acuerdo al análisis exploratorio presentan un nivel de impacto considerable frente a otras variables</a:t>
            </a:r>
            <a:r>
              <a:rPr lang="es-ES" altLang="ko-KR" sz="1200" dirty="0" smtClean="0">
                <a:solidFill>
                  <a:schemeClr val="tx1">
                    <a:lumMod val="75000"/>
                    <a:lumOff val="25000"/>
                  </a:schemeClr>
                </a:solidFill>
                <a:cs typeface="Arial" pitchFamily="34" charset="0"/>
              </a:rPr>
              <a:t>.</a:t>
            </a:r>
            <a:r>
              <a:rPr lang="en-US" altLang="ko-KR" sz="1200" dirty="0" smtClean="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pic>
        <p:nvPicPr>
          <p:cNvPr id="2" name="Marcador de posición de imagen 1"/>
          <p:cNvPicPr>
            <a:picLocks noGrp="1" noChangeAspect="1"/>
          </p:cNvPicPr>
          <p:nvPr>
            <p:ph type="pic" idx="12"/>
          </p:nvPr>
        </p:nvPicPr>
        <p:blipFill>
          <a:blip r:embed="rId2">
            <a:extLst>
              <a:ext uri="{28A0092B-C50C-407E-A947-70E740481C1C}">
                <a14:useLocalDpi xmlns:a14="http://schemas.microsoft.com/office/drawing/2010/main" val="0"/>
              </a:ext>
            </a:extLst>
          </a:blip>
          <a:srcRect l="18838" r="18838"/>
          <a:stretch>
            <a:fillRect/>
          </a:stretch>
        </p:blipFill>
        <p:spPr>
          <a:xfrm>
            <a:off x="6804025" y="2787650"/>
            <a:ext cx="2160588" cy="2160588"/>
          </a:xfrm>
        </p:spPr>
      </p:pic>
    </p:spTree>
    <p:extLst>
      <p:ext uri="{BB962C8B-B14F-4D97-AF65-F5344CB8AC3E}">
        <p14:creationId xmlns:p14="http://schemas.microsoft.com/office/powerpoint/2010/main" val="282202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403648" y="689086"/>
            <a:ext cx="756084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 dirty="0">
                <a:solidFill>
                  <a:schemeClr val="bg1"/>
                </a:solidFill>
              </a:rPr>
              <a:t>Nuestra tarea es formatear los datos proporcionados y proporcionar visualizaciones que respondan las preguntas específicas que se mencionan a continuación:</a:t>
            </a:r>
            <a:endParaRPr lang="ko-KR" altLang="en-US" sz="1200" dirty="0">
              <a:solidFill>
                <a:schemeClr val="bg1"/>
              </a:solidFill>
              <a:cs typeface="Arial" pitchFamily="34" charset="0"/>
            </a:endParaRPr>
          </a:p>
        </p:txBody>
      </p:sp>
      <p:sp>
        <p:nvSpPr>
          <p:cNvPr id="14" name="TextBox 13"/>
          <p:cNvSpPr txBox="1"/>
          <p:nvPr/>
        </p:nvSpPr>
        <p:spPr>
          <a:xfrm>
            <a:off x="2217654" y="1774142"/>
            <a:ext cx="4752528"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 altLang="ko-KR" sz="1200" dirty="0">
                <a:solidFill>
                  <a:schemeClr val="bg1"/>
                </a:solidFill>
                <a:cs typeface="Arial" pitchFamily="34" charset="0"/>
              </a:rPr>
              <a:t>¿Cómo ha fluctuado la asistencia de los alumnos según regiones del </a:t>
            </a:r>
            <a:r>
              <a:rPr lang="es-ES" altLang="ko-KR" sz="1200" dirty="0" smtClean="0">
                <a:solidFill>
                  <a:schemeClr val="bg1"/>
                </a:solidFill>
                <a:cs typeface="Arial" pitchFamily="34" charset="0"/>
              </a:rPr>
              <a:t>país?</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2217654" y="2291878"/>
            <a:ext cx="4896544" cy="27699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 altLang="ko-KR" sz="1200" dirty="0">
                <a:solidFill>
                  <a:schemeClr val="bg1"/>
                </a:solidFill>
                <a:cs typeface="Arial" pitchFamily="34" charset="0"/>
              </a:rPr>
              <a:t>¿El promedio es mejor en Regiones o se concentra en Santiago?</a:t>
            </a:r>
            <a:endParaRPr lang="ko-KR" altLang="en-US" sz="1200" dirty="0">
              <a:solidFill>
                <a:schemeClr val="tx1">
                  <a:lumMod val="75000"/>
                  <a:lumOff val="25000"/>
                </a:schemeClr>
              </a:solidFill>
              <a:cs typeface="Arial" pitchFamily="34" charset="0"/>
            </a:endParaRPr>
          </a:p>
        </p:txBody>
      </p:sp>
      <p:sp>
        <p:nvSpPr>
          <p:cNvPr id="22" name="Text Placeholder 1"/>
          <p:cNvSpPr txBox="1">
            <a:spLocks/>
          </p:cNvSpPr>
          <p:nvPr/>
        </p:nvSpPr>
        <p:spPr>
          <a:xfrm>
            <a:off x="2231232" y="-598184"/>
            <a:ext cx="6912768" cy="1849893"/>
          </a:xfrm>
          <a:prstGeom prst="rect">
            <a:avLst/>
          </a:prstGeom>
        </p:spPr>
        <p:txBody>
          <a:bodyPr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indent="0">
              <a:buNone/>
            </a:pPr>
            <a:r>
              <a:rPr lang="es-CL" altLang="ko-KR" sz="3600" b="1" dirty="0" smtClean="0">
                <a:solidFill>
                  <a:schemeClr val="bg1"/>
                </a:solidFill>
                <a:latin typeface="+mj-lt"/>
                <a:cs typeface="Arial" pitchFamily="34" charset="0"/>
              </a:rPr>
              <a:t>Problema comercial</a:t>
            </a:r>
            <a:endParaRPr lang="es-CL" altLang="ko-KR" sz="3600" b="1" dirty="0">
              <a:solidFill>
                <a:schemeClr val="bg1"/>
              </a:solidFill>
              <a:latin typeface="+mj-lt"/>
              <a:cs typeface="Arial" pitchFamily="34" charset="0"/>
            </a:endParaRPr>
          </a:p>
        </p:txBody>
      </p:sp>
      <p:sp>
        <p:nvSpPr>
          <p:cNvPr id="18" name="TextBox 13"/>
          <p:cNvSpPr txBox="1"/>
          <p:nvPr/>
        </p:nvSpPr>
        <p:spPr>
          <a:xfrm>
            <a:off x="2234674" y="2763097"/>
            <a:ext cx="4951532"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 altLang="ko-KR" sz="1200" dirty="0">
                <a:solidFill>
                  <a:schemeClr val="bg1"/>
                </a:solidFill>
                <a:cs typeface="Arial" pitchFamily="34" charset="0"/>
              </a:rPr>
              <a:t>¿Hay diferencias significativas entre promedio entre hombres o mujeres?¿Ocurre lo mismo al diferenciar entre Regiones y Santiago?</a:t>
            </a:r>
            <a:endParaRPr lang="ko-KR" altLang="en-US" sz="1200" dirty="0">
              <a:solidFill>
                <a:schemeClr val="tx1">
                  <a:lumMod val="75000"/>
                  <a:lumOff val="25000"/>
                </a:schemeClr>
              </a:solidFill>
              <a:cs typeface="Arial" pitchFamily="34" charset="0"/>
            </a:endParaRPr>
          </a:p>
        </p:txBody>
      </p:sp>
      <p:sp>
        <p:nvSpPr>
          <p:cNvPr id="19" name="TextBox 16"/>
          <p:cNvSpPr txBox="1"/>
          <p:nvPr/>
        </p:nvSpPr>
        <p:spPr>
          <a:xfrm>
            <a:off x="2234674" y="3280833"/>
            <a:ext cx="5383580" cy="27699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 altLang="ko-KR" sz="1200" dirty="0">
                <a:solidFill>
                  <a:schemeClr val="bg1"/>
                </a:solidFill>
                <a:cs typeface="Arial" pitchFamily="34" charset="0"/>
              </a:rPr>
              <a:t>¿Existe una correlación entre asistencia y nivel de aprobación?</a:t>
            </a:r>
            <a:endParaRPr lang="ko-KR" altLang="en-US" sz="1200" dirty="0">
              <a:solidFill>
                <a:schemeClr val="tx1">
                  <a:lumMod val="75000"/>
                  <a:lumOff val="25000"/>
                </a:schemeClr>
              </a:solidFill>
              <a:cs typeface="Arial" pitchFamily="34" charset="0"/>
            </a:endParaRPr>
          </a:p>
        </p:txBody>
      </p:sp>
      <p:sp>
        <p:nvSpPr>
          <p:cNvPr id="20" name="TextBox 13"/>
          <p:cNvSpPr txBox="1"/>
          <p:nvPr/>
        </p:nvSpPr>
        <p:spPr>
          <a:xfrm>
            <a:off x="2204955" y="3646934"/>
            <a:ext cx="5568998" cy="46166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 altLang="ko-KR" sz="1200" dirty="0">
                <a:solidFill>
                  <a:schemeClr val="bg1"/>
                </a:solidFill>
                <a:cs typeface="Arial" pitchFamily="34" charset="0"/>
              </a:rPr>
              <a:t>¿Es posible determinar si un alumno dada sus </a:t>
            </a:r>
            <a:r>
              <a:rPr lang="es-ES" altLang="ko-KR" sz="1200" dirty="0" smtClean="0">
                <a:solidFill>
                  <a:schemeClr val="bg1"/>
                </a:solidFill>
                <a:cs typeface="Arial" pitchFamily="34" charset="0"/>
              </a:rPr>
              <a:t>características </a:t>
            </a:r>
            <a:r>
              <a:rPr lang="es-ES" altLang="ko-KR" sz="1200" dirty="0">
                <a:solidFill>
                  <a:schemeClr val="bg1"/>
                </a:solidFill>
                <a:cs typeface="Arial" pitchFamily="34" charset="0"/>
              </a:rPr>
              <a:t>geográficas tendrá un promedio sobre nota superior a 4.0?</a:t>
            </a:r>
            <a:endParaRPr lang="ko-KR" altLang="en-US" sz="1200" dirty="0">
              <a:solidFill>
                <a:schemeClr val="tx1">
                  <a:lumMod val="75000"/>
                  <a:lumOff val="25000"/>
                </a:schemeClr>
              </a:solidFill>
              <a:cs typeface="Arial" pitchFamily="34" charset="0"/>
            </a:endParaRPr>
          </a:p>
        </p:txBody>
      </p:sp>
      <p:sp>
        <p:nvSpPr>
          <p:cNvPr id="21" name="TextBox 16"/>
          <p:cNvSpPr txBox="1"/>
          <p:nvPr/>
        </p:nvSpPr>
        <p:spPr>
          <a:xfrm>
            <a:off x="1043608" y="4270325"/>
            <a:ext cx="81003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s-ES" altLang="ko-KR" dirty="0">
                <a:solidFill>
                  <a:schemeClr val="bg1"/>
                </a:solidFill>
              </a:rPr>
              <a:t>Por tanto, nuestra pregunta de investigación principal será responder a si hay diferencias </a:t>
            </a:r>
            <a:r>
              <a:rPr lang="es-ES" altLang="ko-KR" dirty="0" err="1">
                <a:solidFill>
                  <a:schemeClr val="bg1"/>
                </a:solidFill>
              </a:rPr>
              <a:t>signicativas</a:t>
            </a:r>
            <a:r>
              <a:rPr lang="es-ES" altLang="ko-KR" dirty="0">
                <a:solidFill>
                  <a:schemeClr val="bg1"/>
                </a:solidFill>
              </a:rPr>
              <a:t> en la educación chilena.</a:t>
            </a:r>
            <a:endParaRPr lang="ko-KR" altLang="en-US" dirty="0">
              <a:solidFill>
                <a:schemeClr val="bg1"/>
              </a:solidFill>
            </a:endParaRPr>
          </a:p>
        </p:txBody>
      </p:sp>
    </p:spTree>
    <p:extLst>
      <p:ext uri="{BB962C8B-B14F-4D97-AF65-F5344CB8AC3E}">
        <p14:creationId xmlns:p14="http://schemas.microsoft.com/office/powerpoint/2010/main" val="322810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CL" altLang="ko-KR" dirty="0" smtClean="0"/>
              <a:t>Contexto Analítico</a:t>
            </a:r>
            <a:endParaRPr lang="es-CL" altLang="ko-KR" dirty="0"/>
          </a:p>
        </p:txBody>
      </p:sp>
      <p:sp>
        <p:nvSpPr>
          <p:cNvPr id="3" name="Text Placeholder 2"/>
          <p:cNvSpPr>
            <a:spLocks noGrp="1"/>
          </p:cNvSpPr>
          <p:nvPr>
            <p:ph type="body" sz="quarter" idx="11"/>
          </p:nvPr>
        </p:nvSpPr>
        <p:spPr>
          <a:xfrm>
            <a:off x="1599069" y="1059582"/>
            <a:ext cx="7200800" cy="1719670"/>
          </a:xfrm>
        </p:spPr>
        <p:txBody>
          <a:bodyPr/>
          <a:lstStyle/>
          <a:p>
            <a:pPr lvl="0"/>
            <a:r>
              <a:rPr lang="es-ES" sz="2000" dirty="0"/>
              <a:t>Usando la información de los rendimientos académicos de los estudiantes se deberá dar respuesta a las interrogantes antes mencionadas, como también dar respuestas a las </a:t>
            </a:r>
            <a:r>
              <a:rPr lang="es-ES" sz="2000" dirty="0" smtClean="0"/>
              <a:t>hipótesis que se señalan en la siguiente lámina</a:t>
            </a:r>
            <a:endParaRPr lang="en-US" altLang="ko-KR" sz="2000" dirty="0"/>
          </a:p>
        </p:txBody>
      </p:sp>
    </p:spTree>
    <p:extLst>
      <p:ext uri="{BB962C8B-B14F-4D97-AF65-F5344CB8AC3E}">
        <p14:creationId xmlns:p14="http://schemas.microsoft.com/office/powerpoint/2010/main" val="1015111488"/>
      </p:ext>
    </p:extLst>
  </p:cSld>
  <p:clrMapOvr>
    <a:masterClrMapping/>
  </p:clrMapOvr>
</p:sld>
</file>

<file path=ppt/theme/theme1.xml><?xml version="1.0" encoding="utf-8"?>
<a:theme xmlns:a="http://schemas.openxmlformats.org/drawingml/2006/main" name="Cover and End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4">
      <a:dk1>
        <a:sysClr val="windowText" lastClr="000000"/>
      </a:dk1>
      <a:lt1>
        <a:sysClr val="window" lastClr="FFFFFF"/>
      </a:lt1>
      <a:dk2>
        <a:srgbClr val="1F497D"/>
      </a:dk2>
      <a:lt2>
        <a:srgbClr val="EEECE1"/>
      </a:lt2>
      <a:accent1>
        <a:srgbClr val="57A7BD"/>
      </a:accent1>
      <a:accent2>
        <a:srgbClr val="69B6CC"/>
      </a:accent2>
      <a:accent3>
        <a:srgbClr val="57A7BD"/>
      </a:accent3>
      <a:accent4>
        <a:srgbClr val="69B6CC"/>
      </a:accent4>
      <a:accent5>
        <a:srgbClr val="57A7BD"/>
      </a:accent5>
      <a:accent6>
        <a:srgbClr val="69B6CC"/>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2181</TotalTime>
  <Words>813</Words>
  <Application>Microsoft Office PowerPoint</Application>
  <PresentationFormat>Presentación en pantalla (16:9)</PresentationFormat>
  <Paragraphs>78</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17</vt:i4>
      </vt:variant>
    </vt:vector>
  </HeadingPairs>
  <TitlesOfParts>
    <vt:vector size="24" baseType="lpstr">
      <vt:lpstr>맑은 고딕</vt:lpstr>
      <vt:lpstr>Arial</vt:lpstr>
      <vt:lpstr>Arial Unicode MS</vt:lpstr>
      <vt:lpstr>Roboto</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NTBKSDCAI</cp:lastModifiedBy>
  <cp:revision>107</cp:revision>
  <dcterms:created xsi:type="dcterms:W3CDTF">2016-12-05T23:26:54Z</dcterms:created>
  <dcterms:modified xsi:type="dcterms:W3CDTF">2022-10-05T01:12:28Z</dcterms:modified>
</cp:coreProperties>
</file>