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DDEC3-D49B-4600-A3A4-C1B4C0EFC40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4FCEC079-13CC-4D11-9BE4-9A4A9BA66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764FFD68-BBE8-46D0-B00D-32397CFA943E}"/>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5" name="Marcador de pie de página 4">
            <a:extLst>
              <a:ext uri="{FF2B5EF4-FFF2-40B4-BE49-F238E27FC236}">
                <a16:creationId xmlns:a16="http://schemas.microsoft.com/office/drawing/2014/main" id="{871718AE-AA29-4031-9EF5-8C2BDFEB2DF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B3B0CE8-8FDC-4907-B5EF-571D3B3FF432}"/>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128918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B9098-8911-44EA-978A-C5C6C3C024D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DF20131-C154-4C65-ACA0-CD1EEB6E054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B40D640-3EC6-422C-9BF0-191EBCE49B27}"/>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5" name="Marcador de pie de página 4">
            <a:extLst>
              <a:ext uri="{FF2B5EF4-FFF2-40B4-BE49-F238E27FC236}">
                <a16:creationId xmlns:a16="http://schemas.microsoft.com/office/drawing/2014/main" id="{CC8340DA-485F-407E-93CA-254419D2DE7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1C3998-51E1-401D-AFC3-8781885DADA0}"/>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32768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A8A933D-C9F3-41DE-B25F-AB22A104578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02BFAF90-A850-4320-A6E8-44E634B682E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D8A4155-A81A-46D6-994C-1FA01794EC8E}"/>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5" name="Marcador de pie de página 4">
            <a:extLst>
              <a:ext uri="{FF2B5EF4-FFF2-40B4-BE49-F238E27FC236}">
                <a16:creationId xmlns:a16="http://schemas.microsoft.com/office/drawing/2014/main" id="{D5D9C982-FABA-44E6-BF83-DA15E6DEC88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13F8FD9-33DD-405C-BE3B-6E17F6A19479}"/>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377511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640AC-F812-4BA5-8C22-2E8C6BD4C7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C01B825-2364-4D51-BC23-491EA38E0AB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B13AC09-56D4-4F27-80B7-55CCC834A72A}"/>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5" name="Marcador de pie de página 4">
            <a:extLst>
              <a:ext uri="{FF2B5EF4-FFF2-40B4-BE49-F238E27FC236}">
                <a16:creationId xmlns:a16="http://schemas.microsoft.com/office/drawing/2014/main" id="{710A7F02-93BB-42A3-8E7F-806E07A36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20E1F7-4378-45EE-A24E-8A5A25BE735F}"/>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424645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D6C56-6A05-4CBD-8E81-2FCAC49A462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D977324-CB50-4995-A11D-1402F6231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3F28D36-2D73-461D-A42B-6ED231260128}"/>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5" name="Marcador de pie de página 4">
            <a:extLst>
              <a:ext uri="{FF2B5EF4-FFF2-40B4-BE49-F238E27FC236}">
                <a16:creationId xmlns:a16="http://schemas.microsoft.com/office/drawing/2014/main" id="{D48691C1-471D-4CAD-999B-B0FF193473C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1A0FECC-A293-47D2-952C-97777CFD4711}"/>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278198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82A97-13D2-4A4C-B79F-500F1E37F0A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0B940E1-549E-422F-8D61-E33E21DA40B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5C4F4738-03B1-4067-88E5-C95C7146D49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A4610D8E-95E4-41EE-B7FB-78224E5AE5FE}"/>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6" name="Marcador de pie de página 5">
            <a:extLst>
              <a:ext uri="{FF2B5EF4-FFF2-40B4-BE49-F238E27FC236}">
                <a16:creationId xmlns:a16="http://schemas.microsoft.com/office/drawing/2014/main" id="{3C0AB7B7-1BB6-409A-BAAB-2C24F7DFCC4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4D8DBA7-F222-4DD4-BC6D-AA545BE39DD6}"/>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256094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0324C-7C9F-448D-9A22-0AB061C8DA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2E65E5E-26C9-45A5-AF19-50ED85632C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61DDD52-22A7-4CF8-A111-67B88073B19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ABC461A-956F-4B4B-87B5-9C5340646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5FD0200-A599-4593-9012-9AF95492120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9AD2D9B-5232-4611-B8F8-E532A3B2BED9}"/>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8" name="Marcador de pie de página 7">
            <a:extLst>
              <a:ext uri="{FF2B5EF4-FFF2-40B4-BE49-F238E27FC236}">
                <a16:creationId xmlns:a16="http://schemas.microsoft.com/office/drawing/2014/main" id="{93E97C9D-BAF2-45DB-9DF6-32E97F3BCD7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1521526-72F6-4A48-AE07-C3DEDE22C630}"/>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404933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4EF43-BCF3-4B12-82B5-AA827AE9964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1DC14AB9-10F6-48E3-8378-3341BA11DF5C}"/>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4" name="Marcador de pie de página 3">
            <a:extLst>
              <a:ext uri="{FF2B5EF4-FFF2-40B4-BE49-F238E27FC236}">
                <a16:creationId xmlns:a16="http://schemas.microsoft.com/office/drawing/2014/main" id="{CCA439DC-2492-4411-B643-2608B37A2FDE}"/>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12FBE68B-BDBE-4029-AA11-5263C5F0352F}"/>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171018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CC4CCB9-2259-49D4-98CD-F9C2F07C6F7F}"/>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3" name="Marcador de pie de página 2">
            <a:extLst>
              <a:ext uri="{FF2B5EF4-FFF2-40B4-BE49-F238E27FC236}">
                <a16:creationId xmlns:a16="http://schemas.microsoft.com/office/drawing/2014/main" id="{43E95833-1BDF-42EE-9F39-1AF89C55B737}"/>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8BF8B9C-3743-459C-ADE7-BD39376B98FF}"/>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333162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95707-CA4F-44B7-A2B6-7F46A4C56F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692D9F4-AECA-49DD-8EC0-19E241888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029045DF-EA4C-4274-9B87-2994C7433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C8DA223-641F-42A2-8A86-955096BEFC12}"/>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6" name="Marcador de pie de página 5">
            <a:extLst>
              <a:ext uri="{FF2B5EF4-FFF2-40B4-BE49-F238E27FC236}">
                <a16:creationId xmlns:a16="http://schemas.microsoft.com/office/drawing/2014/main" id="{3AEC3B55-4DD5-458E-86B8-C878600034C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8A103CF-65D4-4B44-BE23-2B025DD98A9F}"/>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179265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AA326-4AB2-4983-BCD4-09806A4663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0F6D8A-81C7-4972-A897-F0339AB83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7EA03AB-340C-4BB5-9E7C-FA5E53A13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47E7C3D-7A85-43C8-AD8C-FEE56C9073D9}"/>
              </a:ext>
            </a:extLst>
          </p:cNvPr>
          <p:cNvSpPr>
            <a:spLocks noGrp="1"/>
          </p:cNvSpPr>
          <p:nvPr>
            <p:ph type="dt" sz="half" idx="10"/>
          </p:nvPr>
        </p:nvSpPr>
        <p:spPr/>
        <p:txBody>
          <a:bodyPr/>
          <a:lstStyle/>
          <a:p>
            <a:fld id="{CB15F287-DA3C-46D4-87E6-B7D983A5395E}" type="datetimeFigureOut">
              <a:rPr lang="es-PE" smtClean="0"/>
              <a:t>05/04/2021</a:t>
            </a:fld>
            <a:endParaRPr lang="es-PE"/>
          </a:p>
        </p:txBody>
      </p:sp>
      <p:sp>
        <p:nvSpPr>
          <p:cNvPr id="6" name="Marcador de pie de página 5">
            <a:extLst>
              <a:ext uri="{FF2B5EF4-FFF2-40B4-BE49-F238E27FC236}">
                <a16:creationId xmlns:a16="http://schemas.microsoft.com/office/drawing/2014/main" id="{1028F012-1415-4247-A7F0-C0ED7FB475F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A4F8438-7F01-4421-9835-86174142277E}"/>
              </a:ext>
            </a:extLst>
          </p:cNvPr>
          <p:cNvSpPr>
            <a:spLocks noGrp="1"/>
          </p:cNvSpPr>
          <p:nvPr>
            <p:ph type="sldNum" sz="quarter" idx="12"/>
          </p:nvPr>
        </p:nvSpPr>
        <p:spPr/>
        <p:txBody>
          <a:bodyPr/>
          <a:lstStyle/>
          <a:p>
            <a:fld id="{07AFA20C-92D6-47C4-BC68-7C23F141874E}" type="slidenum">
              <a:rPr lang="es-PE" smtClean="0"/>
              <a:t>‹Nº›</a:t>
            </a:fld>
            <a:endParaRPr lang="es-PE"/>
          </a:p>
        </p:txBody>
      </p:sp>
    </p:spTree>
    <p:extLst>
      <p:ext uri="{BB962C8B-B14F-4D97-AF65-F5344CB8AC3E}">
        <p14:creationId xmlns:p14="http://schemas.microsoft.com/office/powerpoint/2010/main" val="277497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6515EF-C345-4127-8040-70553A933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D431508-F599-4AD8-BF26-919485DBB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DAC2259-5BA3-4BFD-9BFC-22D18EFD6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F287-DA3C-46D4-87E6-B7D983A5395E}" type="datetimeFigureOut">
              <a:rPr lang="es-PE" smtClean="0"/>
              <a:t>05/04/2021</a:t>
            </a:fld>
            <a:endParaRPr lang="es-PE"/>
          </a:p>
        </p:txBody>
      </p:sp>
      <p:sp>
        <p:nvSpPr>
          <p:cNvPr id="5" name="Marcador de pie de página 4">
            <a:extLst>
              <a:ext uri="{FF2B5EF4-FFF2-40B4-BE49-F238E27FC236}">
                <a16:creationId xmlns:a16="http://schemas.microsoft.com/office/drawing/2014/main" id="{13CCB954-D4CD-4A18-AB76-7756B1C61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AB6F958D-8217-4371-97D6-B9E39348B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FA20C-92D6-47C4-BC68-7C23F141874E}" type="slidenum">
              <a:rPr lang="es-PE" smtClean="0"/>
              <a:t>‹Nº›</a:t>
            </a:fld>
            <a:endParaRPr lang="es-PE"/>
          </a:p>
        </p:txBody>
      </p:sp>
    </p:spTree>
    <p:extLst>
      <p:ext uri="{BB962C8B-B14F-4D97-AF65-F5344CB8AC3E}">
        <p14:creationId xmlns:p14="http://schemas.microsoft.com/office/powerpoint/2010/main" val="2307589487"/>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34504-37A4-4D66-A39A-4184E15FBA7A}"/>
              </a:ext>
            </a:extLst>
          </p:cNvPr>
          <p:cNvSpPr>
            <a:spLocks noGrp="1"/>
          </p:cNvSpPr>
          <p:nvPr>
            <p:ph type="ctrTitle"/>
          </p:nvPr>
        </p:nvSpPr>
        <p:spPr/>
        <p:txBody>
          <a:bodyPr/>
          <a:lstStyle/>
          <a:p>
            <a:r>
              <a:rPr lang="es-ES" dirty="0"/>
              <a:t>Seguridad y riesgo eléctrico</a:t>
            </a:r>
            <a:endParaRPr lang="es-PE" dirty="0"/>
          </a:p>
        </p:txBody>
      </p:sp>
    </p:spTree>
    <p:extLst>
      <p:ext uri="{BB962C8B-B14F-4D97-AF65-F5344CB8AC3E}">
        <p14:creationId xmlns:p14="http://schemas.microsoft.com/office/powerpoint/2010/main" val="213735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2DBF5-5CD2-4E66-8B0C-14E21F67962A}"/>
              </a:ext>
            </a:extLst>
          </p:cNvPr>
          <p:cNvSpPr>
            <a:spLocks noGrp="1"/>
          </p:cNvSpPr>
          <p:nvPr>
            <p:ph type="title"/>
          </p:nvPr>
        </p:nvSpPr>
        <p:spPr/>
        <p:txBody>
          <a:bodyPr/>
          <a:lstStyle/>
          <a:p>
            <a:r>
              <a:rPr lang="es-PE" b="1" dirty="0"/>
              <a:t>TIPOS DE ACCIDENTE ELÉCTRICO</a:t>
            </a:r>
            <a:endParaRPr lang="es-PE" dirty="0"/>
          </a:p>
        </p:txBody>
      </p:sp>
      <p:sp>
        <p:nvSpPr>
          <p:cNvPr id="3" name="Marcador de contenido 2">
            <a:extLst>
              <a:ext uri="{FF2B5EF4-FFF2-40B4-BE49-F238E27FC236}">
                <a16:creationId xmlns:a16="http://schemas.microsoft.com/office/drawing/2014/main" id="{E6233078-8B73-489D-9934-E1A6A5C2E30D}"/>
              </a:ext>
            </a:extLst>
          </p:cNvPr>
          <p:cNvSpPr>
            <a:spLocks noGrp="1"/>
          </p:cNvSpPr>
          <p:nvPr>
            <p:ph idx="1"/>
          </p:nvPr>
        </p:nvSpPr>
        <p:spPr/>
        <p:txBody>
          <a:bodyPr>
            <a:normAutofit lnSpcReduction="10000"/>
          </a:bodyPr>
          <a:lstStyle/>
          <a:p>
            <a:r>
              <a:rPr lang="es-PE" dirty="0"/>
              <a:t>Los accidentes eléctricos por choque eléctrico se producen por el contacto de personas con partes en tensión, de tal forma que una corriente eléctrica atraviesa el cuerpo de la persona accidentada y según el valor que tome puede ser más o menos peligrosa.</a:t>
            </a:r>
          </a:p>
          <a:p>
            <a:pPr lvl="1"/>
            <a:r>
              <a:rPr lang="es-PE" b="1" dirty="0"/>
              <a:t>Tensión de defecto: </a:t>
            </a:r>
            <a:r>
              <a:rPr lang="es-PE" dirty="0"/>
              <a:t>es la tensión que aparece a causa de un defecto de aislamiento, entre dos masas, entre masa y elemento conductor o entre masa y tierra.</a:t>
            </a:r>
          </a:p>
          <a:p>
            <a:pPr lvl="1"/>
            <a:r>
              <a:rPr lang="es-PE" b="1" dirty="0"/>
              <a:t>Tensión a tierra: </a:t>
            </a:r>
            <a:r>
              <a:rPr lang="es-PE" dirty="0"/>
              <a:t>es la tensión que aparece entre una instalación de puesta a tierra y un punto a potencial cero, cuando pasa por dicha instalación una corriente de defecto.</a:t>
            </a:r>
          </a:p>
          <a:p>
            <a:pPr lvl="1"/>
            <a:r>
              <a:rPr lang="es-PE" b="1" dirty="0"/>
              <a:t>Tensión de contacto: </a:t>
            </a:r>
            <a:r>
              <a:rPr lang="es-PE" dirty="0"/>
              <a:t>es la tensión que aparece entre partes accesibles simultáneamente, al ocurrir un fallo de aislamiento.</a:t>
            </a:r>
          </a:p>
        </p:txBody>
      </p:sp>
    </p:spTree>
    <p:extLst>
      <p:ext uri="{BB962C8B-B14F-4D97-AF65-F5344CB8AC3E}">
        <p14:creationId xmlns:p14="http://schemas.microsoft.com/office/powerpoint/2010/main" val="151571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81A4B-576B-446D-974E-42A735C7E998}"/>
              </a:ext>
            </a:extLst>
          </p:cNvPr>
          <p:cNvSpPr>
            <a:spLocks noGrp="1"/>
          </p:cNvSpPr>
          <p:nvPr>
            <p:ph type="title"/>
          </p:nvPr>
        </p:nvSpPr>
        <p:spPr/>
        <p:txBody>
          <a:bodyPr/>
          <a:lstStyle/>
          <a:p>
            <a:r>
              <a:rPr lang="es-PE" b="1" dirty="0"/>
              <a:t>FALLOS TÉCNICOS</a:t>
            </a:r>
            <a:endParaRPr lang="es-PE" dirty="0"/>
          </a:p>
        </p:txBody>
      </p:sp>
      <p:sp>
        <p:nvSpPr>
          <p:cNvPr id="3" name="Marcador de contenido 2">
            <a:extLst>
              <a:ext uri="{FF2B5EF4-FFF2-40B4-BE49-F238E27FC236}">
                <a16:creationId xmlns:a16="http://schemas.microsoft.com/office/drawing/2014/main" id="{5A6C180B-EBE5-499C-BBFE-AEE4EBBACF02}"/>
              </a:ext>
            </a:extLst>
          </p:cNvPr>
          <p:cNvSpPr>
            <a:spLocks noGrp="1"/>
          </p:cNvSpPr>
          <p:nvPr>
            <p:ph idx="1"/>
          </p:nvPr>
        </p:nvSpPr>
        <p:spPr/>
        <p:txBody>
          <a:bodyPr>
            <a:normAutofit lnSpcReduction="10000"/>
          </a:bodyPr>
          <a:lstStyle/>
          <a:p>
            <a:r>
              <a:rPr lang="es-PE" dirty="0"/>
              <a:t>Son aquellos sucesos que se responsabilizan a errores de cálculo y proyección, de obra, dirección, ejecución de trabajos, etc.</a:t>
            </a:r>
          </a:p>
          <a:p>
            <a:pPr lvl="1"/>
            <a:r>
              <a:rPr lang="es-PE" dirty="0"/>
              <a:t>Errores de cálculo en la ejecución de los planos.</a:t>
            </a:r>
          </a:p>
          <a:p>
            <a:pPr lvl="1"/>
            <a:r>
              <a:rPr lang="es-PE" dirty="0"/>
              <a:t>Materiales defectuosos o escatimados en cantidad y medida.</a:t>
            </a:r>
          </a:p>
          <a:p>
            <a:pPr lvl="1"/>
            <a:r>
              <a:rPr lang="es-PE" dirty="0"/>
              <a:t>Falta de aislamiento o deterioro en las instalaciones y máquinas.</a:t>
            </a:r>
          </a:p>
          <a:p>
            <a:pPr lvl="1"/>
            <a:r>
              <a:rPr lang="es-PE" dirty="0"/>
              <a:t>Falta de protección. Ausencia de elementos protectores.</a:t>
            </a:r>
          </a:p>
          <a:p>
            <a:pPr lvl="1"/>
            <a:r>
              <a:rPr lang="es-PE" dirty="0"/>
              <a:t>Falta de señalizaciones.</a:t>
            </a:r>
          </a:p>
          <a:p>
            <a:pPr lvl="1"/>
            <a:r>
              <a:rPr lang="es-PE" dirty="0"/>
              <a:t>Defectuoso funcionamiento de las máquinas e instalaciones.</a:t>
            </a:r>
          </a:p>
          <a:p>
            <a:pPr lvl="1"/>
            <a:r>
              <a:rPr lang="es-PE" dirty="0"/>
              <a:t>Herramientas inadecuadas y sin aislamiento.</a:t>
            </a:r>
          </a:p>
          <a:p>
            <a:pPr lvl="1"/>
            <a:r>
              <a:rPr lang="es-PE" dirty="0"/>
              <a:t>Defectos en la iluminación.</a:t>
            </a:r>
          </a:p>
          <a:p>
            <a:pPr lvl="1"/>
            <a:r>
              <a:rPr lang="es-PE" dirty="0"/>
              <a:t>Mala ventilación y exceso de temperatura.</a:t>
            </a:r>
          </a:p>
        </p:txBody>
      </p:sp>
    </p:spTree>
    <p:extLst>
      <p:ext uri="{BB962C8B-B14F-4D97-AF65-F5344CB8AC3E}">
        <p14:creationId xmlns:p14="http://schemas.microsoft.com/office/powerpoint/2010/main" val="362714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BCA6D-9705-4C74-8EE9-7B783230B9C8}"/>
              </a:ext>
            </a:extLst>
          </p:cNvPr>
          <p:cNvSpPr>
            <a:spLocks noGrp="1"/>
          </p:cNvSpPr>
          <p:nvPr>
            <p:ph type="title"/>
          </p:nvPr>
        </p:nvSpPr>
        <p:spPr/>
        <p:txBody>
          <a:bodyPr/>
          <a:lstStyle/>
          <a:p>
            <a:r>
              <a:rPr lang="es-PE" b="1" dirty="0"/>
              <a:t>FALLOS HUMANOS</a:t>
            </a:r>
            <a:endParaRPr lang="es-PE" dirty="0"/>
          </a:p>
        </p:txBody>
      </p:sp>
      <p:sp>
        <p:nvSpPr>
          <p:cNvPr id="3" name="Marcador de contenido 2">
            <a:extLst>
              <a:ext uri="{FF2B5EF4-FFF2-40B4-BE49-F238E27FC236}">
                <a16:creationId xmlns:a16="http://schemas.microsoft.com/office/drawing/2014/main" id="{CF2A7C1E-B6DE-4161-9369-2B45869C97A4}"/>
              </a:ext>
            </a:extLst>
          </p:cNvPr>
          <p:cNvSpPr>
            <a:spLocks noGrp="1"/>
          </p:cNvSpPr>
          <p:nvPr>
            <p:ph idx="1"/>
          </p:nvPr>
        </p:nvSpPr>
        <p:spPr/>
        <p:txBody>
          <a:bodyPr>
            <a:normAutofit fontScale="85000" lnSpcReduction="20000"/>
          </a:bodyPr>
          <a:lstStyle/>
          <a:p>
            <a:r>
              <a:rPr lang="es-PE" dirty="0"/>
              <a:t>Responsabiliza a la persona que comete errores por causas como: negligencia, poca formación y despreocupación al manipular trabajos con la electricidad. Los fallos humanos más comunes son:</a:t>
            </a:r>
          </a:p>
          <a:p>
            <a:pPr lvl="1"/>
            <a:r>
              <a:rPr lang="es-PE" dirty="0"/>
              <a:t>Por preocupaciones personales.</a:t>
            </a:r>
          </a:p>
          <a:p>
            <a:pPr lvl="1"/>
            <a:r>
              <a:rPr lang="es-PE" dirty="0"/>
              <a:t>Por imprudencia, distracción y exceso de confianza.</a:t>
            </a:r>
          </a:p>
          <a:p>
            <a:pPr lvl="1"/>
            <a:r>
              <a:rPr lang="es-PE" dirty="0"/>
              <a:t>Por temeridad y desafío a las normas.</a:t>
            </a:r>
          </a:p>
          <a:p>
            <a:pPr lvl="1"/>
            <a:r>
              <a:rPr lang="es-PE" dirty="0"/>
              <a:t>Por no aceptar los consejos y creerse autosuficiente.</a:t>
            </a:r>
          </a:p>
          <a:p>
            <a:pPr lvl="1"/>
            <a:r>
              <a:rPr lang="es-PE" dirty="0"/>
              <a:t>Por desconocimiento del peligro, falta de reflejos.</a:t>
            </a:r>
          </a:p>
          <a:p>
            <a:pPr lvl="1"/>
            <a:r>
              <a:rPr lang="es-PE" dirty="0"/>
              <a:t>Por haber adquirido malos hábitos.</a:t>
            </a:r>
          </a:p>
          <a:p>
            <a:pPr lvl="1"/>
            <a:r>
              <a:rPr lang="es-PE" dirty="0"/>
              <a:t>Por fatiga, defecto de visión y sordera.</a:t>
            </a:r>
          </a:p>
          <a:p>
            <a:pPr lvl="1"/>
            <a:r>
              <a:rPr lang="es-PE" dirty="0"/>
              <a:t>Por gastar bromas pesadas en el trabajo.</a:t>
            </a:r>
          </a:p>
          <a:p>
            <a:pPr lvl="1"/>
            <a:r>
              <a:rPr lang="es-PE" dirty="0"/>
              <a:t>Por mal uso de las herramientas y máquinas.</a:t>
            </a:r>
          </a:p>
          <a:p>
            <a:pPr lvl="1"/>
            <a:r>
              <a:rPr lang="es-PE" dirty="0"/>
              <a:t>Operar en lugares peligrosos sin autorización.</a:t>
            </a:r>
          </a:p>
          <a:p>
            <a:pPr lvl="1"/>
            <a:r>
              <a:rPr lang="es-PE" dirty="0"/>
              <a:t>Reparar máquinas en marcha.</a:t>
            </a:r>
          </a:p>
          <a:p>
            <a:pPr lvl="1"/>
            <a:r>
              <a:rPr lang="es-PE" dirty="0"/>
              <a:t>Trabajar en instalaciones en malas condiciones.</a:t>
            </a:r>
          </a:p>
        </p:txBody>
      </p:sp>
      <p:pic>
        <p:nvPicPr>
          <p:cNvPr id="4" name="Imagen 3">
            <a:extLst>
              <a:ext uri="{FF2B5EF4-FFF2-40B4-BE49-F238E27FC236}">
                <a16:creationId xmlns:a16="http://schemas.microsoft.com/office/drawing/2014/main" id="{F7CA7BFC-FF0A-430C-AFCC-29DAB0344FEC}"/>
              </a:ext>
            </a:extLst>
          </p:cNvPr>
          <p:cNvPicPr>
            <a:picLocks noChangeAspect="1"/>
          </p:cNvPicPr>
          <p:nvPr/>
        </p:nvPicPr>
        <p:blipFill>
          <a:blip r:embed="rId2"/>
          <a:stretch>
            <a:fillRect/>
          </a:stretch>
        </p:blipFill>
        <p:spPr>
          <a:xfrm>
            <a:off x="9386370" y="6306276"/>
            <a:ext cx="2805629" cy="482066"/>
          </a:xfrm>
          <a:prstGeom prst="rect">
            <a:avLst/>
          </a:prstGeom>
        </p:spPr>
      </p:pic>
    </p:spTree>
    <p:extLst>
      <p:ext uri="{BB962C8B-B14F-4D97-AF65-F5344CB8AC3E}">
        <p14:creationId xmlns:p14="http://schemas.microsoft.com/office/powerpoint/2010/main" val="166875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2FAB3-8885-4836-B76B-4C7E5515E3F0}"/>
              </a:ext>
            </a:extLst>
          </p:cNvPr>
          <p:cNvSpPr>
            <a:spLocks noGrp="1"/>
          </p:cNvSpPr>
          <p:nvPr>
            <p:ph type="title"/>
          </p:nvPr>
        </p:nvSpPr>
        <p:spPr/>
        <p:txBody>
          <a:bodyPr/>
          <a:lstStyle/>
          <a:p>
            <a:r>
              <a:rPr lang="es-PE" b="1" dirty="0"/>
              <a:t>CONCEPTO DE SEGURIDAD ELÉCTRICA</a:t>
            </a:r>
            <a:endParaRPr lang="es-PE" dirty="0"/>
          </a:p>
        </p:txBody>
      </p:sp>
      <p:sp>
        <p:nvSpPr>
          <p:cNvPr id="3" name="Marcador de contenido 2">
            <a:extLst>
              <a:ext uri="{FF2B5EF4-FFF2-40B4-BE49-F238E27FC236}">
                <a16:creationId xmlns:a16="http://schemas.microsoft.com/office/drawing/2014/main" id="{448EA5C0-AE56-4868-9B77-ADC8389BA652}"/>
              </a:ext>
            </a:extLst>
          </p:cNvPr>
          <p:cNvSpPr>
            <a:spLocks noGrp="1"/>
          </p:cNvSpPr>
          <p:nvPr>
            <p:ph idx="1"/>
          </p:nvPr>
        </p:nvSpPr>
        <p:spPr/>
        <p:txBody>
          <a:bodyPr/>
          <a:lstStyle/>
          <a:p>
            <a:r>
              <a:rPr lang="es-PE" dirty="0"/>
              <a:t>La </a:t>
            </a:r>
            <a:r>
              <a:rPr lang="es-PE" b="1" dirty="0"/>
              <a:t>seguridad eléctrica </a:t>
            </a:r>
            <a:r>
              <a:rPr lang="es-PE" dirty="0"/>
              <a:t>consiste en la reducción y prevención de riesgos y accidentes eléctricos, que sean nocivos a la salud y originen un desenlace fatal.</a:t>
            </a:r>
          </a:p>
          <a:p>
            <a:r>
              <a:rPr lang="es-PE" dirty="0"/>
              <a:t>La </a:t>
            </a:r>
            <a:r>
              <a:rPr lang="es-PE" b="1" dirty="0"/>
              <a:t>seguridad eléctrica </a:t>
            </a:r>
            <a:r>
              <a:rPr lang="es-PE" dirty="0"/>
              <a:t>es el campo de la ingeniería eléctrica responsable del buen uso de la energía eléctrica y el mantenimiento de sistemas eléctricos y electrónicos para que sean seguros para las personas.</a:t>
            </a:r>
          </a:p>
        </p:txBody>
      </p:sp>
    </p:spTree>
    <p:extLst>
      <p:ext uri="{BB962C8B-B14F-4D97-AF65-F5344CB8AC3E}">
        <p14:creationId xmlns:p14="http://schemas.microsoft.com/office/powerpoint/2010/main" val="115150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8559B-636D-434E-9233-B442466CACED}"/>
              </a:ext>
            </a:extLst>
          </p:cNvPr>
          <p:cNvSpPr>
            <a:spLocks noGrp="1"/>
          </p:cNvSpPr>
          <p:nvPr>
            <p:ph type="title"/>
          </p:nvPr>
        </p:nvSpPr>
        <p:spPr/>
        <p:txBody>
          <a:bodyPr/>
          <a:lstStyle/>
          <a:p>
            <a:r>
              <a:rPr lang="es-PE" b="1" dirty="0"/>
              <a:t>ACCIDENTE ELÉCTRICO</a:t>
            </a:r>
            <a:endParaRPr lang="es-PE" dirty="0"/>
          </a:p>
        </p:txBody>
      </p:sp>
      <p:sp>
        <p:nvSpPr>
          <p:cNvPr id="3" name="Marcador de contenido 2">
            <a:extLst>
              <a:ext uri="{FF2B5EF4-FFF2-40B4-BE49-F238E27FC236}">
                <a16:creationId xmlns:a16="http://schemas.microsoft.com/office/drawing/2014/main" id="{B92D3F96-C1DF-456B-8F8D-820DF0C3E0E6}"/>
              </a:ext>
            </a:extLst>
          </p:cNvPr>
          <p:cNvSpPr>
            <a:spLocks noGrp="1"/>
          </p:cNvSpPr>
          <p:nvPr>
            <p:ph idx="1"/>
          </p:nvPr>
        </p:nvSpPr>
        <p:spPr/>
        <p:txBody>
          <a:bodyPr/>
          <a:lstStyle/>
          <a:p>
            <a:r>
              <a:rPr lang="es-PE" dirty="0"/>
              <a:t>Se denomina ACCIDENTE ELÉCTRICO al hecho de recibir una sacudida o descarga eléctrica, con o sin producción de daños materiales y/o personales.</a:t>
            </a:r>
          </a:p>
          <a:p>
            <a:r>
              <a:rPr lang="es-PE" dirty="0"/>
              <a:t>La gravedad de las consecuencias de un ACCIDENTE ELÉCTRICO dependerá del valor y recorrido de la corriente, órganos que afecte y tiempo que dure el paso de la corriente por el cuerpo.</a:t>
            </a:r>
          </a:p>
        </p:txBody>
      </p:sp>
      <p:pic>
        <p:nvPicPr>
          <p:cNvPr id="4" name="Imagen 3">
            <a:extLst>
              <a:ext uri="{FF2B5EF4-FFF2-40B4-BE49-F238E27FC236}">
                <a16:creationId xmlns:a16="http://schemas.microsoft.com/office/drawing/2014/main" id="{9D8715A3-6CAE-4F45-BF88-1F5DF4A0506A}"/>
              </a:ext>
            </a:extLst>
          </p:cNvPr>
          <p:cNvPicPr>
            <a:picLocks noChangeAspect="1"/>
          </p:cNvPicPr>
          <p:nvPr/>
        </p:nvPicPr>
        <p:blipFill>
          <a:blip r:embed="rId2"/>
          <a:stretch>
            <a:fillRect/>
          </a:stretch>
        </p:blipFill>
        <p:spPr>
          <a:xfrm>
            <a:off x="3994888" y="4377470"/>
            <a:ext cx="4202224" cy="2115405"/>
          </a:xfrm>
          <a:prstGeom prst="rect">
            <a:avLst/>
          </a:prstGeom>
        </p:spPr>
      </p:pic>
    </p:spTree>
    <p:extLst>
      <p:ext uri="{BB962C8B-B14F-4D97-AF65-F5344CB8AC3E}">
        <p14:creationId xmlns:p14="http://schemas.microsoft.com/office/powerpoint/2010/main" val="17180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5B16F-BDD5-4C09-9F2F-08A3CA223F1E}"/>
              </a:ext>
            </a:extLst>
          </p:cNvPr>
          <p:cNvSpPr>
            <a:spLocks noGrp="1"/>
          </p:cNvSpPr>
          <p:nvPr>
            <p:ph type="title"/>
          </p:nvPr>
        </p:nvSpPr>
        <p:spPr/>
        <p:txBody>
          <a:bodyPr/>
          <a:lstStyle/>
          <a:p>
            <a:r>
              <a:rPr lang="es-PE" b="1" dirty="0"/>
              <a:t>RIESGO ELÉCTRICO</a:t>
            </a:r>
            <a:endParaRPr lang="es-PE" dirty="0"/>
          </a:p>
        </p:txBody>
      </p:sp>
      <p:sp>
        <p:nvSpPr>
          <p:cNvPr id="3" name="Marcador de contenido 2">
            <a:extLst>
              <a:ext uri="{FF2B5EF4-FFF2-40B4-BE49-F238E27FC236}">
                <a16:creationId xmlns:a16="http://schemas.microsoft.com/office/drawing/2014/main" id="{CF725BC5-2B61-4D2B-9C3D-8B876F33C064}"/>
              </a:ext>
            </a:extLst>
          </p:cNvPr>
          <p:cNvSpPr>
            <a:spLocks noGrp="1"/>
          </p:cNvSpPr>
          <p:nvPr>
            <p:ph idx="1"/>
          </p:nvPr>
        </p:nvSpPr>
        <p:spPr/>
        <p:txBody>
          <a:bodyPr/>
          <a:lstStyle/>
          <a:p>
            <a:r>
              <a:rPr lang="es-PE" dirty="0"/>
              <a:t>Es la probabilidad de que una persona sufra un determinado daño originado por el uso de la energía eléctrica.</a:t>
            </a:r>
          </a:p>
          <a:p>
            <a:r>
              <a:rPr lang="es-PE" dirty="0"/>
              <a:t>Los riesgos eléctricos son de cuatro tipos:</a:t>
            </a:r>
          </a:p>
          <a:p>
            <a:pPr lvl="1"/>
            <a:r>
              <a:rPr lang="es-PE" dirty="0"/>
              <a:t>Choque eléctrico por paso de la corriente por el cuerpo</a:t>
            </a:r>
          </a:p>
          <a:p>
            <a:pPr lvl="1"/>
            <a:r>
              <a:rPr lang="es-PE" dirty="0"/>
              <a:t>Quemaduras por choque eléctrico, o por arco eléctrico</a:t>
            </a:r>
          </a:p>
          <a:p>
            <a:pPr lvl="1"/>
            <a:r>
              <a:rPr lang="es-PE" dirty="0"/>
              <a:t>Caídas o golpes como consecuencia del choque o arco eléctrico</a:t>
            </a:r>
          </a:p>
          <a:p>
            <a:pPr lvl="1"/>
            <a:r>
              <a:rPr lang="es-PE" dirty="0"/>
              <a:t>Incendios o explosiones originados por la electricidad</a:t>
            </a:r>
          </a:p>
        </p:txBody>
      </p:sp>
    </p:spTree>
    <p:extLst>
      <p:ext uri="{BB962C8B-B14F-4D97-AF65-F5344CB8AC3E}">
        <p14:creationId xmlns:p14="http://schemas.microsoft.com/office/powerpoint/2010/main" val="188117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D8458D-F3AD-4AD6-BAAA-D2E78AFAA4C2}"/>
              </a:ext>
            </a:extLst>
          </p:cNvPr>
          <p:cNvSpPr>
            <a:spLocks noGrp="1"/>
          </p:cNvSpPr>
          <p:nvPr>
            <p:ph type="title"/>
          </p:nvPr>
        </p:nvSpPr>
        <p:spPr/>
        <p:txBody>
          <a:bodyPr/>
          <a:lstStyle/>
          <a:p>
            <a:r>
              <a:rPr lang="es-PE" b="1" dirty="0"/>
              <a:t>FACTORES FISIOLÓGICOS DE LA CORRIENTE ELÉCTRICA</a:t>
            </a:r>
            <a:endParaRPr lang="es-PE" dirty="0"/>
          </a:p>
        </p:txBody>
      </p:sp>
      <p:sp>
        <p:nvSpPr>
          <p:cNvPr id="3" name="Marcador de contenido 2">
            <a:extLst>
              <a:ext uri="{FF2B5EF4-FFF2-40B4-BE49-F238E27FC236}">
                <a16:creationId xmlns:a16="http://schemas.microsoft.com/office/drawing/2014/main" id="{83599274-606F-465F-A1C2-D675ADDBC075}"/>
              </a:ext>
            </a:extLst>
          </p:cNvPr>
          <p:cNvSpPr>
            <a:spLocks noGrp="1"/>
          </p:cNvSpPr>
          <p:nvPr>
            <p:ph idx="1"/>
          </p:nvPr>
        </p:nvSpPr>
        <p:spPr/>
        <p:txBody>
          <a:bodyPr/>
          <a:lstStyle/>
          <a:p>
            <a:r>
              <a:rPr lang="es-PE" dirty="0"/>
              <a:t>La corriente eléctrica de baja tensión provoca la muerte por fibrilación ventricular, la de alta tensión lo hace por destrucción de los órganos o por asfixia debido al bloqueo del sistema nervioso.</a:t>
            </a:r>
          </a:p>
        </p:txBody>
      </p:sp>
      <p:pic>
        <p:nvPicPr>
          <p:cNvPr id="4" name="Imagen 3">
            <a:extLst>
              <a:ext uri="{FF2B5EF4-FFF2-40B4-BE49-F238E27FC236}">
                <a16:creationId xmlns:a16="http://schemas.microsoft.com/office/drawing/2014/main" id="{4677067E-E598-406A-A2BE-0199BFADDCE7}"/>
              </a:ext>
            </a:extLst>
          </p:cNvPr>
          <p:cNvPicPr>
            <a:picLocks noChangeAspect="1"/>
          </p:cNvPicPr>
          <p:nvPr/>
        </p:nvPicPr>
        <p:blipFill>
          <a:blip r:embed="rId2"/>
          <a:stretch>
            <a:fillRect/>
          </a:stretch>
        </p:blipFill>
        <p:spPr>
          <a:xfrm>
            <a:off x="1440160" y="3116839"/>
            <a:ext cx="9311680" cy="3376036"/>
          </a:xfrm>
          <a:prstGeom prst="rect">
            <a:avLst/>
          </a:prstGeom>
        </p:spPr>
      </p:pic>
    </p:spTree>
    <p:extLst>
      <p:ext uri="{BB962C8B-B14F-4D97-AF65-F5344CB8AC3E}">
        <p14:creationId xmlns:p14="http://schemas.microsoft.com/office/powerpoint/2010/main" val="316082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E3F4C-2381-4524-AE34-59B195111AE0}"/>
              </a:ext>
            </a:extLst>
          </p:cNvPr>
          <p:cNvSpPr>
            <a:spLocks noGrp="1"/>
          </p:cNvSpPr>
          <p:nvPr>
            <p:ph type="title"/>
          </p:nvPr>
        </p:nvSpPr>
        <p:spPr>
          <a:xfrm>
            <a:off x="646111" y="452718"/>
            <a:ext cx="11362275" cy="1400530"/>
          </a:xfrm>
        </p:spPr>
        <p:txBody>
          <a:bodyPr/>
          <a:lstStyle/>
          <a:p>
            <a:r>
              <a:rPr lang="es-PE" b="1" dirty="0"/>
              <a:t>EFECTOS FISIOLÓGICOS DE LA ELECTRICIDAD SOBRE EL CUERPO HUMANO</a:t>
            </a:r>
            <a:endParaRPr lang="es-PE" dirty="0"/>
          </a:p>
        </p:txBody>
      </p:sp>
      <p:sp>
        <p:nvSpPr>
          <p:cNvPr id="3" name="Marcador de contenido 2">
            <a:extLst>
              <a:ext uri="{FF2B5EF4-FFF2-40B4-BE49-F238E27FC236}">
                <a16:creationId xmlns:a16="http://schemas.microsoft.com/office/drawing/2014/main" id="{C8AE9F12-8461-407F-88BC-A50F2FE65B91}"/>
              </a:ext>
            </a:extLst>
          </p:cNvPr>
          <p:cNvSpPr>
            <a:spLocks noGrp="1"/>
          </p:cNvSpPr>
          <p:nvPr>
            <p:ph idx="1"/>
          </p:nvPr>
        </p:nvSpPr>
        <p:spPr/>
        <p:txBody>
          <a:bodyPr/>
          <a:lstStyle/>
          <a:p>
            <a:r>
              <a:rPr lang="es-PE" dirty="0"/>
              <a:t>Paro cardíaco</a:t>
            </a:r>
          </a:p>
          <a:p>
            <a:r>
              <a:rPr lang="es-PE" dirty="0"/>
              <a:t>Fibrilación ventricular</a:t>
            </a:r>
          </a:p>
          <a:p>
            <a:r>
              <a:rPr lang="es-PE" dirty="0"/>
              <a:t>Contracción muscular o tetanización</a:t>
            </a:r>
          </a:p>
          <a:p>
            <a:r>
              <a:rPr lang="es-PE" dirty="0"/>
              <a:t>Asfixia</a:t>
            </a:r>
          </a:p>
          <a:p>
            <a:r>
              <a:rPr lang="es-PE" dirty="0"/>
              <a:t>Aumento de la presión sanguínea</a:t>
            </a:r>
          </a:p>
          <a:p>
            <a:r>
              <a:rPr lang="es-PE" dirty="0"/>
              <a:t>Quemaduras</a:t>
            </a:r>
          </a:p>
        </p:txBody>
      </p:sp>
    </p:spTree>
    <p:extLst>
      <p:ext uri="{BB962C8B-B14F-4D97-AF65-F5344CB8AC3E}">
        <p14:creationId xmlns:p14="http://schemas.microsoft.com/office/powerpoint/2010/main" val="46440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A6CB5-DA35-4B08-A024-54326FB62F96}"/>
              </a:ext>
            </a:extLst>
          </p:cNvPr>
          <p:cNvSpPr>
            <a:spLocks noGrp="1"/>
          </p:cNvSpPr>
          <p:nvPr>
            <p:ph type="title"/>
          </p:nvPr>
        </p:nvSpPr>
        <p:spPr/>
        <p:txBody>
          <a:bodyPr/>
          <a:lstStyle/>
          <a:p>
            <a:r>
              <a:rPr lang="es-PE" b="1" dirty="0"/>
              <a:t>EFECTOS DE LA ELECTRICIDAD SOBRE LOS MATERIALES</a:t>
            </a:r>
            <a:endParaRPr lang="es-PE" dirty="0"/>
          </a:p>
        </p:txBody>
      </p:sp>
      <p:sp>
        <p:nvSpPr>
          <p:cNvPr id="3" name="Marcador de contenido 2">
            <a:extLst>
              <a:ext uri="{FF2B5EF4-FFF2-40B4-BE49-F238E27FC236}">
                <a16:creationId xmlns:a16="http://schemas.microsoft.com/office/drawing/2014/main" id="{FE204746-90A3-4A59-BA8F-1F147084B5F3}"/>
              </a:ext>
            </a:extLst>
          </p:cNvPr>
          <p:cNvSpPr>
            <a:spLocks noGrp="1"/>
          </p:cNvSpPr>
          <p:nvPr>
            <p:ph idx="1"/>
          </p:nvPr>
        </p:nvSpPr>
        <p:spPr/>
        <p:txBody>
          <a:bodyPr/>
          <a:lstStyle/>
          <a:p>
            <a:r>
              <a:rPr lang="es-PE" dirty="0"/>
              <a:t>El efecto más importante originado por el paso excesivo de la corriente eléctrica a través de un material cualquiera es el </a:t>
            </a:r>
            <a:r>
              <a:rPr lang="es-PE" b="1" dirty="0"/>
              <a:t>incendio</a:t>
            </a:r>
            <a:r>
              <a:rPr lang="es-PE" dirty="0"/>
              <a:t>.</a:t>
            </a:r>
          </a:p>
          <a:p>
            <a:r>
              <a:rPr lang="es-PE" dirty="0"/>
              <a:t>Los efectos eléctricos sobre los materiales son:</a:t>
            </a:r>
          </a:p>
          <a:p>
            <a:pPr lvl="1"/>
            <a:r>
              <a:rPr lang="es-PE" dirty="0"/>
              <a:t>Sobre intensidades</a:t>
            </a:r>
          </a:p>
          <a:p>
            <a:pPr lvl="1"/>
            <a:r>
              <a:rPr lang="es-PE" dirty="0"/>
              <a:t>Sobretensiones</a:t>
            </a:r>
          </a:p>
        </p:txBody>
      </p:sp>
    </p:spTree>
    <p:extLst>
      <p:ext uri="{BB962C8B-B14F-4D97-AF65-F5344CB8AC3E}">
        <p14:creationId xmlns:p14="http://schemas.microsoft.com/office/powerpoint/2010/main" val="348117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99D0A-C401-48FD-8500-C2D651327C37}"/>
              </a:ext>
            </a:extLst>
          </p:cNvPr>
          <p:cNvSpPr>
            <a:spLocks noGrp="1"/>
          </p:cNvSpPr>
          <p:nvPr>
            <p:ph type="title"/>
          </p:nvPr>
        </p:nvSpPr>
        <p:spPr/>
        <p:txBody>
          <a:bodyPr/>
          <a:lstStyle/>
          <a:p>
            <a:r>
              <a:rPr lang="es-PE" b="1" dirty="0"/>
              <a:t>Sobre Intensidades</a:t>
            </a:r>
            <a:endParaRPr lang="es-PE" dirty="0"/>
          </a:p>
        </p:txBody>
      </p:sp>
      <p:sp>
        <p:nvSpPr>
          <p:cNvPr id="3" name="Marcador de contenido 2">
            <a:extLst>
              <a:ext uri="{FF2B5EF4-FFF2-40B4-BE49-F238E27FC236}">
                <a16:creationId xmlns:a16="http://schemas.microsoft.com/office/drawing/2014/main" id="{773B798E-D042-4491-BB48-E83E8E814F1E}"/>
              </a:ext>
            </a:extLst>
          </p:cNvPr>
          <p:cNvSpPr>
            <a:spLocks noGrp="1"/>
          </p:cNvSpPr>
          <p:nvPr>
            <p:ph idx="1"/>
          </p:nvPr>
        </p:nvSpPr>
        <p:spPr/>
        <p:txBody>
          <a:bodyPr>
            <a:normAutofit/>
          </a:bodyPr>
          <a:lstStyle/>
          <a:p>
            <a:r>
              <a:rPr lang="es-PE" dirty="0"/>
              <a:t>Se producen al circular una corriente eléctrica mayor que la nominal por los conductores o receptores eléctricos.</a:t>
            </a:r>
          </a:p>
          <a:p>
            <a:r>
              <a:rPr lang="es-PE" dirty="0"/>
              <a:t>Se diferencian dos tipos de sobre intensidades:</a:t>
            </a:r>
          </a:p>
          <a:p>
            <a:pPr lvl="1"/>
            <a:r>
              <a:rPr lang="es-PE" dirty="0"/>
              <a:t>Sobrecargas.- Se produce cuando por un circuito circula una corriente mayor que la nominal generando fallo de aislamiento. La sobrecarga, producen un calentamiento excesivo de los conductores provocando un deterioro de los aislantes y acortando su duración.</a:t>
            </a:r>
          </a:p>
          <a:p>
            <a:pPr lvl="1"/>
            <a:r>
              <a:rPr lang="es-PE" dirty="0"/>
              <a:t>Cortocircuitos.- se producen por la conexión accidental entre conductores activos, originando una elevada intensidad y destruyendo los circuitos, al no poder soportar corrientes tan altas.</a:t>
            </a:r>
          </a:p>
        </p:txBody>
      </p:sp>
    </p:spTree>
    <p:extLst>
      <p:ext uri="{BB962C8B-B14F-4D97-AF65-F5344CB8AC3E}">
        <p14:creationId xmlns:p14="http://schemas.microsoft.com/office/powerpoint/2010/main" val="73021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683E8-FA63-4118-9B38-E7D9AEB50D72}"/>
              </a:ext>
            </a:extLst>
          </p:cNvPr>
          <p:cNvSpPr>
            <a:spLocks noGrp="1"/>
          </p:cNvSpPr>
          <p:nvPr>
            <p:ph type="title"/>
          </p:nvPr>
        </p:nvSpPr>
        <p:spPr/>
        <p:txBody>
          <a:bodyPr/>
          <a:lstStyle/>
          <a:p>
            <a:r>
              <a:rPr lang="es-PE" b="1" dirty="0"/>
              <a:t>Sobretensiones</a:t>
            </a:r>
            <a:endParaRPr lang="es-PE" dirty="0"/>
          </a:p>
        </p:txBody>
      </p:sp>
      <p:sp>
        <p:nvSpPr>
          <p:cNvPr id="3" name="Marcador de contenido 2">
            <a:extLst>
              <a:ext uri="{FF2B5EF4-FFF2-40B4-BE49-F238E27FC236}">
                <a16:creationId xmlns:a16="http://schemas.microsoft.com/office/drawing/2014/main" id="{2B2CC58A-A0DC-4E33-9CA0-F47A6E87795C}"/>
              </a:ext>
            </a:extLst>
          </p:cNvPr>
          <p:cNvSpPr>
            <a:spLocks noGrp="1"/>
          </p:cNvSpPr>
          <p:nvPr>
            <p:ph idx="1"/>
          </p:nvPr>
        </p:nvSpPr>
        <p:spPr/>
        <p:txBody>
          <a:bodyPr>
            <a:normAutofit/>
          </a:bodyPr>
          <a:lstStyle/>
          <a:p>
            <a:r>
              <a:rPr lang="es-PE" dirty="0"/>
              <a:t>Se producen cuando la tensión en un circuito es superior a la nominal. Suele durar muy poco tiempo, pero el daño producido a los receptores eléctricos es muy considerable. La causa más frecuente es la descarga atmosférica de los rayos sobre la instalación eléctrica o sus inmediaciones. Existen dos tipos:</a:t>
            </a:r>
          </a:p>
          <a:p>
            <a:pPr lvl="1"/>
            <a:r>
              <a:rPr lang="es-PE" b="1" dirty="0"/>
              <a:t>Sobretensiones externas.- </a:t>
            </a:r>
            <a:r>
              <a:rPr lang="es-PE" dirty="0"/>
              <a:t>tienen su origen en descargas atmosféricas.</a:t>
            </a:r>
          </a:p>
          <a:p>
            <a:pPr lvl="1"/>
            <a:r>
              <a:rPr lang="es-PE" b="1" dirty="0"/>
              <a:t>Sobretensiones internas.- </a:t>
            </a:r>
            <a:r>
              <a:rPr lang="es-PE" dirty="0"/>
              <a:t>tienen su origen en las variaciones de carga en una red, maniobras de desconexión de un interruptor, cese de un fallo a tierra, corte de alimentación a un transformador en vacío, etc.</a:t>
            </a:r>
          </a:p>
        </p:txBody>
      </p:sp>
    </p:spTree>
    <p:extLst>
      <p:ext uri="{BB962C8B-B14F-4D97-AF65-F5344CB8AC3E}">
        <p14:creationId xmlns:p14="http://schemas.microsoft.com/office/powerpoint/2010/main" val="16429627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859</Words>
  <Application>Microsoft Office PowerPoint</Application>
  <PresentationFormat>Panorámica</PresentationFormat>
  <Paragraphs>67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Seguridad y riesgo eléctrico</vt:lpstr>
      <vt:lpstr>CONCEPTO DE SEGURIDAD ELÉCTRICA</vt:lpstr>
      <vt:lpstr>ACCIDENTE ELÉCTRICO</vt:lpstr>
      <vt:lpstr>RIESGO ELÉCTRICO</vt:lpstr>
      <vt:lpstr>FACTORES FISIOLÓGICOS DE LA CORRIENTE ELÉCTRICA</vt:lpstr>
      <vt:lpstr>EFECTOS FISIOLÓGICOS DE LA ELECTRICIDAD SOBRE EL CUERPO HUMANO</vt:lpstr>
      <vt:lpstr>EFECTOS DE LA ELECTRICIDAD SOBRE LOS MATERIALES</vt:lpstr>
      <vt:lpstr>Sobre Intensidades</vt:lpstr>
      <vt:lpstr>Sobretensiones</vt:lpstr>
      <vt:lpstr>TIPOS DE ACCIDENTE ELÉCTRICO</vt:lpstr>
      <vt:lpstr>FALLOS TÉCNICOS</vt:lpstr>
      <vt:lpstr>FALLOS HUMANOS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y riesgo eléctrico</dc:title>
  <dc:creator>julio cesar soria quispe</dc:creator>
  <cp:lastModifiedBy>julio cesar soria quispe</cp:lastModifiedBy>
  <cp:revision>5</cp:revision>
  <dcterms:created xsi:type="dcterms:W3CDTF">2021-04-05T11:14:00Z</dcterms:created>
  <dcterms:modified xsi:type="dcterms:W3CDTF">2021-04-05T19:00:06Z</dcterms:modified>
</cp:coreProperties>
</file>