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84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80" r:id="rId12"/>
    <p:sldId id="382" r:id="rId13"/>
    <p:sldId id="378" r:id="rId14"/>
  </p:sldIdLst>
  <p:sldSz cx="9144000" cy="6858000" type="screen4x3"/>
  <p:notesSz cx="6789738" cy="9929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HUQUIN" initials="E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51D"/>
    <a:srgbClr val="F3F3F3"/>
    <a:srgbClr val="EAEAEA"/>
    <a:srgbClr val="D9D9D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6433" autoAdjust="0"/>
  </p:normalViewPr>
  <p:slideViewPr>
    <p:cSldViewPr showGuides="1">
      <p:cViewPr varScale="1">
        <p:scale>
          <a:sx n="74" d="100"/>
          <a:sy n="74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http://www.mimp.gob.pe/files/programas_nacionales/pncvfs/estadistica/ResEstad_Feminicidio_Tentativas2014_8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s-PE" b="1" dirty="0"/>
              <a:t>Prevalencia de año del consumo de drogas ilegales, según dominios regionales</a:t>
            </a:r>
          </a:p>
        </c:rich>
      </c:tx>
      <c:layout>
        <c:manualLayout>
          <c:xMode val="edge"/>
          <c:yMode val="edge"/>
          <c:x val="0.1700240771858682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>
        <c:manualLayout>
          <c:layoutTarget val="inner"/>
          <c:xMode val="edge"/>
          <c:yMode val="edge"/>
          <c:x val="0.27955769671425407"/>
          <c:y val="0.12749732580950329"/>
          <c:w val="0.68660144532551992"/>
          <c:h val="0.8243944070909561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Hoja2!$A$3:$A$29</c:f>
              <c:strCache>
                <c:ptCount val="27"/>
                <c:pt idx="0">
                  <c:v>PUNO</c:v>
                </c:pt>
                <c:pt idx="1">
                  <c:v>AMAZONAS</c:v>
                </c:pt>
                <c:pt idx="2">
                  <c:v>HUANCAVELICA</c:v>
                </c:pt>
                <c:pt idx="3">
                  <c:v>PASCO</c:v>
                </c:pt>
                <c:pt idx="4">
                  <c:v>ICA</c:v>
                </c:pt>
                <c:pt idx="5">
                  <c:v>PIURA</c:v>
                </c:pt>
                <c:pt idx="6">
                  <c:v>LORETO</c:v>
                </c:pt>
                <c:pt idx="7">
                  <c:v>CAJAMARCA</c:v>
                </c:pt>
                <c:pt idx="8">
                  <c:v>HUANUCO</c:v>
                </c:pt>
                <c:pt idx="9">
                  <c:v>SAN MARTIN</c:v>
                </c:pt>
                <c:pt idx="10">
                  <c:v>MOQUEGUA</c:v>
                </c:pt>
                <c:pt idx="11">
                  <c:v>TUMBES</c:v>
                </c:pt>
                <c:pt idx="12">
                  <c:v>APURIMAC</c:v>
                </c:pt>
                <c:pt idx="13">
                  <c:v>JUNIN</c:v>
                </c:pt>
                <c:pt idx="14">
                  <c:v>UCAYALI</c:v>
                </c:pt>
                <c:pt idx="15">
                  <c:v>LAMBAYEQUE</c:v>
                </c:pt>
                <c:pt idx="16">
                  <c:v>LA LIBERTAD</c:v>
                </c:pt>
                <c:pt idx="17">
                  <c:v>ANCASH</c:v>
                </c:pt>
                <c:pt idx="18">
                  <c:v>NACIONAL</c:v>
                </c:pt>
                <c:pt idx="19">
                  <c:v>AYACUCHO</c:v>
                </c:pt>
                <c:pt idx="20">
                  <c:v>MADRE DE DIOS</c:v>
                </c:pt>
                <c:pt idx="21">
                  <c:v>LIMA METROPOLITANA</c:v>
                </c:pt>
                <c:pt idx="22">
                  <c:v>AREQUIPA</c:v>
                </c:pt>
                <c:pt idx="23">
                  <c:v>CALLAO</c:v>
                </c:pt>
                <c:pt idx="24">
                  <c:v>CUSCO</c:v>
                </c:pt>
                <c:pt idx="25">
                  <c:v>LIMA PROVINCIA</c:v>
                </c:pt>
                <c:pt idx="26">
                  <c:v>TACNA</c:v>
                </c:pt>
              </c:strCache>
            </c:strRef>
          </c:cat>
          <c:val>
            <c:numRef>
              <c:f>Hoja2!$B$3:$B$29</c:f>
              <c:numCache>
                <c:formatCode>General</c:formatCode>
                <c:ptCount val="27"/>
                <c:pt idx="0">
                  <c:v>0.5</c:v>
                </c:pt>
                <c:pt idx="1">
                  <c:v>1.1000000000000001</c:v>
                </c:pt>
                <c:pt idx="2">
                  <c:v>1.1000000000000001</c:v>
                </c:pt>
                <c:pt idx="3">
                  <c:v>1.4</c:v>
                </c:pt>
                <c:pt idx="4">
                  <c:v>1.7000000000000004</c:v>
                </c:pt>
                <c:pt idx="5">
                  <c:v>1.8</c:v>
                </c:pt>
                <c:pt idx="6">
                  <c:v>1.9</c:v>
                </c:pt>
                <c:pt idx="7">
                  <c:v>2</c:v>
                </c:pt>
                <c:pt idx="8">
                  <c:v>2.2999999999999998</c:v>
                </c:pt>
                <c:pt idx="9">
                  <c:v>2.8</c:v>
                </c:pt>
                <c:pt idx="10">
                  <c:v>3</c:v>
                </c:pt>
                <c:pt idx="11">
                  <c:v>3.2</c:v>
                </c:pt>
                <c:pt idx="12">
                  <c:v>3.3</c:v>
                </c:pt>
                <c:pt idx="13">
                  <c:v>3.3</c:v>
                </c:pt>
                <c:pt idx="14">
                  <c:v>3.5</c:v>
                </c:pt>
                <c:pt idx="15">
                  <c:v>3.6</c:v>
                </c:pt>
                <c:pt idx="16">
                  <c:v>3.7</c:v>
                </c:pt>
                <c:pt idx="17">
                  <c:v>3.8</c:v>
                </c:pt>
                <c:pt idx="18">
                  <c:v>3.8</c:v>
                </c:pt>
                <c:pt idx="19">
                  <c:v>4</c:v>
                </c:pt>
                <c:pt idx="20">
                  <c:v>4.7</c:v>
                </c:pt>
                <c:pt idx="21">
                  <c:v>5</c:v>
                </c:pt>
                <c:pt idx="22">
                  <c:v>5.0999999999999996</c:v>
                </c:pt>
                <c:pt idx="23">
                  <c:v>5.2</c:v>
                </c:pt>
                <c:pt idx="24">
                  <c:v>5.5</c:v>
                </c:pt>
                <c:pt idx="25">
                  <c:v>5.5</c:v>
                </c:pt>
                <c:pt idx="26">
                  <c:v>7.9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30796880"/>
        <c:axId val="72169264"/>
      </c:barChart>
      <c:catAx>
        <c:axId val="230796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72169264"/>
        <c:crosses val="autoZero"/>
        <c:auto val="1"/>
        <c:lblAlgn val="ctr"/>
        <c:lblOffset val="100"/>
        <c:noMultiLvlLbl val="0"/>
      </c:catAx>
      <c:valAx>
        <c:axId val="72169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30796880"/>
        <c:crosses val="autoZero"/>
        <c:crossBetween val="between"/>
      </c:valAx>
      <c:spPr>
        <a:solidFill>
          <a:srgbClr val="FFFFCC"/>
        </a:solidFill>
        <a:ln>
          <a:solidFill>
            <a:schemeClr val="tx1"/>
          </a:solidFill>
        </a:ln>
        <a:effectLst>
          <a:softEdge rad="12700"/>
        </a:effectLst>
      </c:spPr>
    </c:plotArea>
    <c:plotVisOnly val="1"/>
    <c:dispBlanksAs val="gap"/>
    <c:showDLblsOverMax val="0"/>
  </c:chart>
  <c:spPr>
    <a:solidFill>
      <a:schemeClr val="accent4">
        <a:lumMod val="20000"/>
        <a:lumOff val="80000"/>
      </a:schemeClr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s-P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sz="1600" b="1" dirty="0"/>
              <a:t>Prevalencia de año del consumo de drogas legales, según </a:t>
            </a:r>
            <a:r>
              <a:rPr lang="es-PE" sz="1600" b="1" dirty="0" smtClean="0"/>
              <a:t>dominios </a:t>
            </a:r>
            <a:r>
              <a:rPr lang="es-PE" sz="1600" b="1" dirty="0"/>
              <a:t>regionales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>
        <c:manualLayout>
          <c:layoutTarget val="inner"/>
          <c:xMode val="edge"/>
          <c:yMode val="edge"/>
          <c:x val="0.2214931162619358"/>
          <c:y val="8.2155277320607803E-2"/>
          <c:w val="0.73079434887351702"/>
          <c:h val="0.83130427368535276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Hoja3!$A$4:$A$29</c:f>
              <c:strCache>
                <c:ptCount val="26"/>
                <c:pt idx="0">
                  <c:v>HUANCAVELICA</c:v>
                </c:pt>
                <c:pt idx="1">
                  <c:v>PASCO</c:v>
                </c:pt>
                <c:pt idx="2">
                  <c:v>TUMBES</c:v>
                </c:pt>
                <c:pt idx="3">
                  <c:v>AMAZONAS</c:v>
                </c:pt>
                <c:pt idx="4">
                  <c:v>LORETO</c:v>
                </c:pt>
                <c:pt idx="5">
                  <c:v>AYACUCHO</c:v>
                </c:pt>
                <c:pt idx="6">
                  <c:v>ANCASH</c:v>
                </c:pt>
                <c:pt idx="7">
                  <c:v>APURIMAC</c:v>
                </c:pt>
                <c:pt idx="8">
                  <c:v>CAJAMARCA</c:v>
                </c:pt>
                <c:pt idx="9">
                  <c:v>HUANUCO</c:v>
                </c:pt>
                <c:pt idx="10">
                  <c:v>PIURA</c:v>
                </c:pt>
                <c:pt idx="11">
                  <c:v>MADRE DE DIOS</c:v>
                </c:pt>
                <c:pt idx="12">
                  <c:v>UCAYALI</c:v>
                </c:pt>
                <c:pt idx="13">
                  <c:v>JUNIN</c:v>
                </c:pt>
                <c:pt idx="14">
                  <c:v>ICA</c:v>
                </c:pt>
                <c:pt idx="15">
                  <c:v>NACIONAL</c:v>
                </c:pt>
                <c:pt idx="16">
                  <c:v>LAMBAYEQUE</c:v>
                </c:pt>
                <c:pt idx="17">
                  <c:v>CUSCO</c:v>
                </c:pt>
                <c:pt idx="18">
                  <c:v>MOQUEGUA</c:v>
                </c:pt>
                <c:pt idx="19">
                  <c:v>LIMA METROPOLITANA</c:v>
                </c:pt>
                <c:pt idx="20">
                  <c:v>LA LIBERTAD</c:v>
                </c:pt>
                <c:pt idx="21">
                  <c:v>TACNA</c:v>
                </c:pt>
                <c:pt idx="22">
                  <c:v>SAN MARTIN</c:v>
                </c:pt>
                <c:pt idx="23">
                  <c:v>CALLAO</c:v>
                </c:pt>
                <c:pt idx="24">
                  <c:v>AREQUIPA</c:v>
                </c:pt>
                <c:pt idx="25">
                  <c:v>LIMA PROVINCIA</c:v>
                </c:pt>
              </c:strCache>
            </c:strRef>
          </c:cat>
          <c:val>
            <c:numRef>
              <c:f>Hoja3!$B$4:$B$29</c:f>
              <c:numCache>
                <c:formatCode>General</c:formatCode>
                <c:ptCount val="26"/>
                <c:pt idx="0">
                  <c:v>9.4</c:v>
                </c:pt>
                <c:pt idx="1">
                  <c:v>13.4</c:v>
                </c:pt>
                <c:pt idx="2">
                  <c:v>14.8</c:v>
                </c:pt>
                <c:pt idx="3">
                  <c:v>15.5</c:v>
                </c:pt>
                <c:pt idx="4">
                  <c:v>15.9</c:v>
                </c:pt>
                <c:pt idx="5">
                  <c:v>17.3</c:v>
                </c:pt>
                <c:pt idx="6">
                  <c:v>17.899999999999999</c:v>
                </c:pt>
                <c:pt idx="7">
                  <c:v>18.5</c:v>
                </c:pt>
                <c:pt idx="8">
                  <c:v>18.7</c:v>
                </c:pt>
                <c:pt idx="9">
                  <c:v>18.7</c:v>
                </c:pt>
                <c:pt idx="10">
                  <c:v>18.8</c:v>
                </c:pt>
                <c:pt idx="11">
                  <c:v>18.899999999999999</c:v>
                </c:pt>
                <c:pt idx="12">
                  <c:v>19.2</c:v>
                </c:pt>
                <c:pt idx="13">
                  <c:v>19.399999999999999</c:v>
                </c:pt>
                <c:pt idx="14">
                  <c:v>19.5</c:v>
                </c:pt>
                <c:pt idx="15">
                  <c:v>23.3</c:v>
                </c:pt>
                <c:pt idx="16">
                  <c:v>23.9</c:v>
                </c:pt>
                <c:pt idx="17">
                  <c:v>26.1</c:v>
                </c:pt>
                <c:pt idx="18">
                  <c:v>26.3</c:v>
                </c:pt>
                <c:pt idx="19">
                  <c:v>26.4</c:v>
                </c:pt>
                <c:pt idx="20">
                  <c:v>26.7</c:v>
                </c:pt>
                <c:pt idx="21">
                  <c:v>30.2</c:v>
                </c:pt>
                <c:pt idx="22">
                  <c:v>32</c:v>
                </c:pt>
                <c:pt idx="23">
                  <c:v>33.4</c:v>
                </c:pt>
                <c:pt idx="24">
                  <c:v>34</c:v>
                </c:pt>
                <c:pt idx="25">
                  <c:v>34.9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29678376"/>
        <c:axId val="229650000"/>
      </c:barChart>
      <c:catAx>
        <c:axId val="229678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29650000"/>
        <c:crosses val="autoZero"/>
        <c:auto val="1"/>
        <c:lblAlgn val="ctr"/>
        <c:lblOffset val="100"/>
        <c:noMultiLvlLbl val="0"/>
      </c:catAx>
      <c:valAx>
        <c:axId val="229650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29678376"/>
        <c:crosses val="autoZero"/>
        <c:crossBetween val="between"/>
      </c:valAx>
      <c:spPr>
        <a:solidFill>
          <a:srgbClr val="FFFFCC"/>
        </a:solidFill>
        <a:ln>
          <a:solidFill>
            <a:srgbClr val="EE3426"/>
          </a:solidFill>
        </a:ln>
        <a:effectLst>
          <a:softEdge rad="12700"/>
        </a:effectLst>
      </c:spPr>
    </c:plotArea>
    <c:plotVisOnly val="1"/>
    <c:dispBlanksAs val="gap"/>
    <c:showDLblsOverMax val="0"/>
  </c:chart>
  <c:spPr>
    <a:solidFill>
      <a:schemeClr val="accent5">
        <a:lumMod val="40000"/>
        <a:lumOff val="60000"/>
      </a:schemeClr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PE" sz="1600" b="1" dirty="0">
                <a:solidFill>
                  <a:schemeClr val="tx1"/>
                </a:solidFill>
              </a:rPr>
              <a:t>Denuncias y casos de Trata de personas </a:t>
            </a:r>
          </a:p>
          <a:p>
            <a:pPr>
              <a:defRPr sz="1800">
                <a:solidFill>
                  <a:schemeClr val="tx1"/>
                </a:solidFill>
              </a:defRPr>
            </a:pPr>
            <a:r>
              <a:rPr lang="es-PE" sz="1200" dirty="0">
                <a:solidFill>
                  <a:schemeClr val="tx1"/>
                </a:solidFill>
              </a:rPr>
              <a:t>Víctimas entre 0 y 13 años de edad (2004 - junio 2014)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spPr>
            <a:solidFill>
              <a:schemeClr val="tx2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rgbClr val="FFCC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-0.24151276735017435"/>
                  <c:y val="-0.1823448188296538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5074575047216987"/>
                  <c:y val="6.767025886012667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Hoja1!$A$6:$A$7</c:f>
              <c:strCache>
                <c:ptCount val="2"/>
                <c:pt idx="0">
                  <c:v>Mujeres</c:v>
                </c:pt>
                <c:pt idx="1">
                  <c:v>Hombres</c:v>
                </c:pt>
              </c:strCache>
            </c:strRef>
          </c:cat>
          <c:val>
            <c:numRef>
              <c:f>Hoja1!$C$6:$C$7</c:f>
              <c:numCache>
                <c:formatCode>0.00%</c:formatCode>
                <c:ptCount val="2"/>
                <c:pt idx="0">
                  <c:v>0.71540000000000004</c:v>
                </c:pt>
                <c:pt idx="1">
                  <c:v>0.28460000000000002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340741419121601"/>
          <c:y val="0.83411400056078444"/>
          <c:w val="0.31795190924732097"/>
          <c:h val="8.60998910174002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zero"/>
    <c:showDLblsOverMax val="0"/>
  </c:chart>
  <c:spPr>
    <a:solidFill>
      <a:srgbClr val="FFFFCC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s-PE" sz="1600" b="1" i="0" baseline="0" dirty="0">
                <a:solidFill>
                  <a:sysClr val="windowText" lastClr="000000"/>
                </a:solidFill>
                <a:effectLst/>
              </a:rPr>
              <a:t>Denuncias y casos de Trata de personas </a:t>
            </a:r>
            <a:endParaRPr lang="es-PE" sz="1600" b="1" i="0" baseline="0" dirty="0" smtClean="0">
              <a:solidFill>
                <a:sysClr val="windowText" lastClr="000000"/>
              </a:solidFill>
              <a:effectLst/>
            </a:endParaRPr>
          </a:p>
          <a:p>
            <a:pPr>
              <a:defRPr>
                <a:solidFill>
                  <a:sysClr val="windowText" lastClr="000000"/>
                </a:solidFill>
              </a:defRPr>
            </a:pPr>
            <a:r>
              <a:rPr lang="es-PE" sz="1200" b="0" i="0" baseline="0" dirty="0" smtClean="0">
                <a:solidFill>
                  <a:sysClr val="windowText" lastClr="000000"/>
                </a:solidFill>
                <a:effectLst/>
              </a:rPr>
              <a:t>Víctimas </a:t>
            </a:r>
            <a:r>
              <a:rPr lang="es-PE" sz="1200" b="0" i="0" baseline="0" dirty="0">
                <a:solidFill>
                  <a:sysClr val="windowText" lastClr="000000"/>
                </a:solidFill>
                <a:effectLst/>
              </a:rPr>
              <a:t>entre 14 y 17 años de edad (2004 - junio 2014)</a:t>
            </a:r>
            <a:endParaRPr lang="es-PE" sz="1050" dirty="0">
              <a:solidFill>
                <a:sysClr val="windowText" lastClr="000000"/>
              </a:solidFill>
              <a:effectLst/>
            </a:endParaRPr>
          </a:p>
        </c:rich>
      </c:tx>
      <c:layout>
        <c:manualLayout>
          <c:xMode val="edge"/>
          <c:yMode val="edge"/>
          <c:x val="0.13002915386842404"/>
          <c:y val="7.79306175282849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spPr>
            <a:solidFill>
              <a:schemeClr val="tx2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rgbClr val="FFCC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-0.1217232113621062"/>
                  <c:y val="-0.278240402229209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9.7277304999221825E-2"/>
                  <c:y val="0.108965928850282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Hoja1!$A$21:$A$22</c:f>
              <c:strCache>
                <c:ptCount val="2"/>
                <c:pt idx="0">
                  <c:v>Mujeres</c:v>
                </c:pt>
                <c:pt idx="1">
                  <c:v>Hombres</c:v>
                </c:pt>
              </c:strCache>
            </c:strRef>
          </c:cat>
          <c:val>
            <c:numRef>
              <c:f>Hoja1!$C$21:$C$22</c:f>
              <c:numCache>
                <c:formatCode>0.00%</c:formatCode>
                <c:ptCount val="2"/>
                <c:pt idx="0">
                  <c:v>0.89829999999999999</c:v>
                </c:pt>
                <c:pt idx="1">
                  <c:v>0.10170000000000003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zero"/>
    <c:showDLblsOverMax val="0"/>
  </c:chart>
  <c:spPr>
    <a:solidFill>
      <a:srgbClr val="66FFFF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40"/>
      <c:rotY val="45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4136765292947748"/>
          <c:y val="8.4736560707689396E-2"/>
          <c:w val="0.57655129557403462"/>
          <c:h val="0.85953582191114997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240899093220824"/>
                  <c:y val="-0.3090585204627199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6626636862076391"/>
                  <c:y val="0.1324157918203242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373866531989622"/>
                      <c:h val="0.2773500712683451"/>
                    </c:manualLayout>
                  </c15:layout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s-PE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FEMINICIDIO!$A$200:$A$203</c:f>
              <c:strCache>
                <c:ptCount val="4"/>
                <c:pt idx="0">
                  <c:v>Intimo</c:v>
                </c:pt>
                <c:pt idx="1">
                  <c:v>No íntimo</c:v>
                </c:pt>
                <c:pt idx="2">
                  <c:v>Por conexión</c:v>
                </c:pt>
                <c:pt idx="3">
                  <c:v>Sin datos</c:v>
                </c:pt>
              </c:strCache>
            </c:strRef>
          </c:cat>
          <c:val>
            <c:numRef>
              <c:f>FEMINICIDIO!$D$200:$D$203</c:f>
              <c:numCache>
                <c:formatCode>General</c:formatCode>
                <c:ptCount val="4"/>
                <c:pt idx="0">
                  <c:v>169</c:v>
                </c:pt>
                <c:pt idx="1">
                  <c:v>22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25400">
          <a:noFill/>
        </a:ln>
      </c:spPr>
    </c:plotArea>
    <c:plotVisOnly val="1"/>
    <c:dispBlanksAs val="zero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s-PE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image" Target="../media/image30.jpeg"/><Relationship Id="rId4" Type="http://schemas.openxmlformats.org/officeDocument/2006/relationships/image" Target="../media/image33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image" Target="../media/image34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D18948-107D-438F-A708-914E423BEAB9}" type="doc">
      <dgm:prSet loTypeId="urn:microsoft.com/office/officeart/2005/8/layout/vList3" loCatId="list" qsTypeId="urn:microsoft.com/office/officeart/2005/8/quickstyle/simple1" qsCatId="simple" csTypeId="urn:microsoft.com/office/officeart/2005/8/colors/colorful2" csCatId="colorful" phldr="1"/>
      <dgm:spPr/>
    </dgm:pt>
    <dgm:pt modelId="{B3B2F42E-4153-4FB7-9613-EB7BAB284D58}">
      <dgm:prSet phldrT="[Texto]"/>
      <dgm:spPr/>
      <dgm:t>
        <a:bodyPr/>
        <a:lstStyle/>
        <a:p>
          <a:r>
            <a:rPr lang="es-PE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Durante el 2015, los Centros Emergencia Mujer han atendido 19,759 casos</a:t>
          </a:r>
          <a:endParaRPr lang="es-P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129701-04B5-4B2E-8390-290375815287}" type="parTrans" cxnId="{E91B7031-6083-4EFE-B7AF-9B414A902A14}">
      <dgm:prSet/>
      <dgm:spPr/>
      <dgm:t>
        <a:bodyPr/>
        <a:lstStyle/>
        <a:p>
          <a:endParaRPr lang="es-P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4A441C-B9C7-41A1-B980-02B536FB7BBD}" type="sibTrans" cxnId="{E91B7031-6083-4EFE-B7AF-9B414A902A14}">
      <dgm:prSet/>
      <dgm:spPr/>
      <dgm:t>
        <a:bodyPr/>
        <a:lstStyle/>
        <a:p>
          <a:endParaRPr lang="es-P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9AB326E-3E10-400C-B3F8-F3347D268519}">
      <dgm:prSet phldrT="[Texto]"/>
      <dgm:spPr/>
      <dgm:t>
        <a:bodyPr/>
        <a:lstStyle/>
        <a:p>
          <a:r>
            <a:rPr lang="es-PE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4,940 casos mensuales</a:t>
          </a:r>
          <a:endParaRPr lang="es-P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1D3CDB4-C88C-4128-B614-D002F92F01B9}" type="parTrans" cxnId="{D39370DD-0E16-4995-BEE5-34443DAE05D4}">
      <dgm:prSet/>
      <dgm:spPr/>
      <dgm:t>
        <a:bodyPr/>
        <a:lstStyle/>
        <a:p>
          <a:endParaRPr lang="es-P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829290-8ED2-4BD0-910E-F8F308D01D46}" type="sibTrans" cxnId="{D39370DD-0E16-4995-BEE5-34443DAE05D4}">
      <dgm:prSet/>
      <dgm:spPr/>
      <dgm:t>
        <a:bodyPr/>
        <a:lstStyle/>
        <a:p>
          <a:endParaRPr lang="es-P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67B8139-594D-4430-B13B-4A962A11FA5B}">
      <dgm:prSet phldrT="[Texto]"/>
      <dgm:spPr/>
      <dgm:t>
        <a:bodyPr/>
        <a:lstStyle/>
        <a:p>
          <a:r>
            <a:rPr lang="es-PE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225 casos por día</a:t>
          </a:r>
          <a:endParaRPr lang="es-P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02C60C-D479-48CC-899A-1E8C28BC9930}" type="parTrans" cxnId="{9968167E-0134-44E2-B5C4-A7D09856827C}">
      <dgm:prSet/>
      <dgm:spPr/>
      <dgm:t>
        <a:bodyPr/>
        <a:lstStyle/>
        <a:p>
          <a:endParaRPr lang="es-P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3AA300-04D2-4CA1-B942-0356190ACADD}" type="sibTrans" cxnId="{9968167E-0134-44E2-B5C4-A7D09856827C}">
      <dgm:prSet/>
      <dgm:spPr/>
      <dgm:t>
        <a:bodyPr/>
        <a:lstStyle/>
        <a:p>
          <a:endParaRPr lang="es-P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2C77B5-77E7-4E62-B85C-3D15B853E9E1}">
      <dgm:prSet phldrT="[Texto]"/>
      <dgm:spPr/>
      <dgm:t>
        <a:bodyPr/>
        <a:lstStyle/>
        <a:p>
          <a:r>
            <a:rPr lang="es-PE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28 casos por hora</a:t>
          </a:r>
          <a:endParaRPr lang="es-P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D6C2A7B-78B1-4D7A-B0B4-94B72A134A36}" type="parTrans" cxnId="{BCE3EA02-8CB0-4622-B435-31D1803337A9}">
      <dgm:prSet/>
      <dgm:spPr/>
      <dgm:t>
        <a:bodyPr/>
        <a:lstStyle/>
        <a:p>
          <a:endParaRPr lang="es-P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C02CE1F-7A06-48CF-A0F9-C69F879D8B55}" type="sibTrans" cxnId="{BCE3EA02-8CB0-4622-B435-31D1803337A9}">
      <dgm:prSet/>
      <dgm:spPr/>
      <dgm:t>
        <a:bodyPr/>
        <a:lstStyle/>
        <a:p>
          <a:endParaRPr lang="es-P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663845F-1CC2-489D-A8A3-605C7BB9D096}" type="pres">
      <dgm:prSet presAssocID="{7DD18948-107D-438F-A708-914E423BEAB9}" presName="linearFlow" presStyleCnt="0">
        <dgm:presLayoutVars>
          <dgm:dir/>
          <dgm:resizeHandles val="exact"/>
        </dgm:presLayoutVars>
      </dgm:prSet>
      <dgm:spPr/>
    </dgm:pt>
    <dgm:pt modelId="{C6716CD4-02FB-40F9-9CC8-406C2F6FC585}" type="pres">
      <dgm:prSet presAssocID="{B3B2F42E-4153-4FB7-9613-EB7BAB284D58}" presName="composite" presStyleCnt="0"/>
      <dgm:spPr/>
    </dgm:pt>
    <dgm:pt modelId="{32EA92B7-5967-4540-92A0-29952D5296CC}" type="pres">
      <dgm:prSet presAssocID="{B3B2F42E-4153-4FB7-9613-EB7BAB284D58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</dgm:spPr>
      <dgm:t>
        <a:bodyPr/>
        <a:lstStyle/>
        <a:p>
          <a:endParaRPr lang="es-PE"/>
        </a:p>
      </dgm:t>
    </dgm:pt>
    <dgm:pt modelId="{05D2C14A-DAE3-45C3-9C0A-460E57ADB670}" type="pres">
      <dgm:prSet presAssocID="{B3B2F42E-4153-4FB7-9613-EB7BAB284D5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41BD2FB-AA26-4499-8F6C-1D7AE4969B36}" type="pres">
      <dgm:prSet presAssocID="{404A441C-B9C7-41A1-B980-02B536FB7BBD}" presName="spacing" presStyleCnt="0"/>
      <dgm:spPr/>
    </dgm:pt>
    <dgm:pt modelId="{353F3414-A153-4291-9068-0BA99B2C8B3B}" type="pres">
      <dgm:prSet presAssocID="{09AB326E-3E10-400C-B3F8-F3347D268519}" presName="composite" presStyleCnt="0"/>
      <dgm:spPr/>
    </dgm:pt>
    <dgm:pt modelId="{CCC57CAC-307C-463A-B3CA-88A251216A64}" type="pres">
      <dgm:prSet presAssocID="{09AB326E-3E10-400C-B3F8-F3347D268519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4937C9E2-918C-4396-BD73-255BEB66BA6B}" type="pres">
      <dgm:prSet presAssocID="{09AB326E-3E10-400C-B3F8-F3347D268519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D3E6A6-7023-49AD-B2E0-E68D6E37E16D}" type="pres">
      <dgm:prSet presAssocID="{E0829290-8ED2-4BD0-910E-F8F308D01D46}" presName="spacing" presStyleCnt="0"/>
      <dgm:spPr/>
    </dgm:pt>
    <dgm:pt modelId="{087D7CD6-71D9-437F-9DCE-0E7A46A19FE4}" type="pres">
      <dgm:prSet presAssocID="{967B8139-594D-4430-B13B-4A962A11FA5B}" presName="composite" presStyleCnt="0"/>
      <dgm:spPr/>
    </dgm:pt>
    <dgm:pt modelId="{5173C9AF-13DD-4E91-86FD-CA1FF520AE8C}" type="pres">
      <dgm:prSet presAssocID="{967B8139-594D-4430-B13B-4A962A11FA5B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D3C3C9DD-45C3-4F43-A5BB-4944216CB611}" type="pres">
      <dgm:prSet presAssocID="{967B8139-594D-4430-B13B-4A962A11FA5B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3416FF0-1F7B-41E3-BA66-1198C2A488A8}" type="pres">
      <dgm:prSet presAssocID="{5E3AA300-04D2-4CA1-B942-0356190ACADD}" presName="spacing" presStyleCnt="0"/>
      <dgm:spPr/>
    </dgm:pt>
    <dgm:pt modelId="{998C978C-F5EE-4E30-91F6-F1D272AF292D}" type="pres">
      <dgm:prSet presAssocID="{402C77B5-77E7-4E62-B85C-3D15B853E9E1}" presName="composite" presStyleCnt="0"/>
      <dgm:spPr/>
    </dgm:pt>
    <dgm:pt modelId="{A629BC08-2D5F-4FA0-BBB4-0E30D4986C10}" type="pres">
      <dgm:prSet presAssocID="{402C77B5-77E7-4E62-B85C-3D15B853E9E1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7AE8AB2-B51D-4657-81A4-CFA4D5530EDD}" type="pres">
      <dgm:prSet presAssocID="{402C77B5-77E7-4E62-B85C-3D15B853E9E1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F95BF54E-71BA-4D73-8643-66CE566700BC}" type="presOf" srcId="{B3B2F42E-4153-4FB7-9613-EB7BAB284D58}" destId="{05D2C14A-DAE3-45C3-9C0A-460E57ADB670}" srcOrd="0" destOrd="0" presId="urn:microsoft.com/office/officeart/2005/8/layout/vList3"/>
    <dgm:cxn modelId="{50C1FE8D-8CFC-4FAC-A2D5-841A99B03E43}" type="presOf" srcId="{7DD18948-107D-438F-A708-914E423BEAB9}" destId="{1663845F-1CC2-489D-A8A3-605C7BB9D096}" srcOrd="0" destOrd="0" presId="urn:microsoft.com/office/officeart/2005/8/layout/vList3"/>
    <dgm:cxn modelId="{9968167E-0134-44E2-B5C4-A7D09856827C}" srcId="{7DD18948-107D-438F-A708-914E423BEAB9}" destId="{967B8139-594D-4430-B13B-4A962A11FA5B}" srcOrd="2" destOrd="0" parTransId="{7202C60C-D479-48CC-899A-1E8C28BC9930}" sibTransId="{5E3AA300-04D2-4CA1-B942-0356190ACADD}"/>
    <dgm:cxn modelId="{E91B7031-6083-4EFE-B7AF-9B414A902A14}" srcId="{7DD18948-107D-438F-A708-914E423BEAB9}" destId="{B3B2F42E-4153-4FB7-9613-EB7BAB284D58}" srcOrd="0" destOrd="0" parTransId="{C6129701-04B5-4B2E-8390-290375815287}" sibTransId="{404A441C-B9C7-41A1-B980-02B536FB7BBD}"/>
    <dgm:cxn modelId="{BCE3EA02-8CB0-4622-B435-31D1803337A9}" srcId="{7DD18948-107D-438F-A708-914E423BEAB9}" destId="{402C77B5-77E7-4E62-B85C-3D15B853E9E1}" srcOrd="3" destOrd="0" parTransId="{CD6C2A7B-78B1-4D7A-B0B4-94B72A134A36}" sibTransId="{DC02CE1F-7A06-48CF-A0F9-C69F879D8B55}"/>
    <dgm:cxn modelId="{732932D6-87E9-4951-B8F0-3539DD7A51CD}" type="presOf" srcId="{09AB326E-3E10-400C-B3F8-F3347D268519}" destId="{4937C9E2-918C-4396-BD73-255BEB66BA6B}" srcOrd="0" destOrd="0" presId="urn:microsoft.com/office/officeart/2005/8/layout/vList3"/>
    <dgm:cxn modelId="{9768D9B3-504B-44E3-99C8-93821EDB3DDD}" type="presOf" srcId="{402C77B5-77E7-4E62-B85C-3D15B853E9E1}" destId="{97AE8AB2-B51D-4657-81A4-CFA4D5530EDD}" srcOrd="0" destOrd="0" presId="urn:microsoft.com/office/officeart/2005/8/layout/vList3"/>
    <dgm:cxn modelId="{44998CCA-E7A8-44AD-8C0D-25894282E6F0}" type="presOf" srcId="{967B8139-594D-4430-B13B-4A962A11FA5B}" destId="{D3C3C9DD-45C3-4F43-A5BB-4944216CB611}" srcOrd="0" destOrd="0" presId="urn:microsoft.com/office/officeart/2005/8/layout/vList3"/>
    <dgm:cxn modelId="{D39370DD-0E16-4995-BEE5-34443DAE05D4}" srcId="{7DD18948-107D-438F-A708-914E423BEAB9}" destId="{09AB326E-3E10-400C-B3F8-F3347D268519}" srcOrd="1" destOrd="0" parTransId="{D1D3CDB4-C88C-4128-B614-D002F92F01B9}" sibTransId="{E0829290-8ED2-4BD0-910E-F8F308D01D46}"/>
    <dgm:cxn modelId="{16FEEE72-8FF7-4285-A49B-66A4135822A6}" type="presParOf" srcId="{1663845F-1CC2-489D-A8A3-605C7BB9D096}" destId="{C6716CD4-02FB-40F9-9CC8-406C2F6FC585}" srcOrd="0" destOrd="0" presId="urn:microsoft.com/office/officeart/2005/8/layout/vList3"/>
    <dgm:cxn modelId="{223E7260-9926-4015-862E-F630B29C5BEB}" type="presParOf" srcId="{C6716CD4-02FB-40F9-9CC8-406C2F6FC585}" destId="{32EA92B7-5967-4540-92A0-29952D5296CC}" srcOrd="0" destOrd="0" presId="urn:microsoft.com/office/officeart/2005/8/layout/vList3"/>
    <dgm:cxn modelId="{D39C9BA7-EBDB-4125-9325-AC6F3440B23F}" type="presParOf" srcId="{C6716CD4-02FB-40F9-9CC8-406C2F6FC585}" destId="{05D2C14A-DAE3-45C3-9C0A-460E57ADB670}" srcOrd="1" destOrd="0" presId="urn:microsoft.com/office/officeart/2005/8/layout/vList3"/>
    <dgm:cxn modelId="{EBB4F977-8F74-4F49-9CE0-0E3EE0342894}" type="presParOf" srcId="{1663845F-1CC2-489D-A8A3-605C7BB9D096}" destId="{F41BD2FB-AA26-4499-8F6C-1D7AE4969B36}" srcOrd="1" destOrd="0" presId="urn:microsoft.com/office/officeart/2005/8/layout/vList3"/>
    <dgm:cxn modelId="{36FFE760-7A2F-452C-9C50-B3D0E388AFB0}" type="presParOf" srcId="{1663845F-1CC2-489D-A8A3-605C7BB9D096}" destId="{353F3414-A153-4291-9068-0BA99B2C8B3B}" srcOrd="2" destOrd="0" presId="urn:microsoft.com/office/officeart/2005/8/layout/vList3"/>
    <dgm:cxn modelId="{970C4632-2215-4B47-AE54-05DED67D12C5}" type="presParOf" srcId="{353F3414-A153-4291-9068-0BA99B2C8B3B}" destId="{CCC57CAC-307C-463A-B3CA-88A251216A64}" srcOrd="0" destOrd="0" presId="urn:microsoft.com/office/officeart/2005/8/layout/vList3"/>
    <dgm:cxn modelId="{9F66307A-340F-49BC-835F-4CD9E832B30A}" type="presParOf" srcId="{353F3414-A153-4291-9068-0BA99B2C8B3B}" destId="{4937C9E2-918C-4396-BD73-255BEB66BA6B}" srcOrd="1" destOrd="0" presId="urn:microsoft.com/office/officeart/2005/8/layout/vList3"/>
    <dgm:cxn modelId="{F2CC108E-0172-4408-BF47-54C3AECD10CB}" type="presParOf" srcId="{1663845F-1CC2-489D-A8A3-605C7BB9D096}" destId="{A1D3E6A6-7023-49AD-B2E0-E68D6E37E16D}" srcOrd="3" destOrd="0" presId="urn:microsoft.com/office/officeart/2005/8/layout/vList3"/>
    <dgm:cxn modelId="{B0DE0728-313C-4C95-A28E-102E8D734AEF}" type="presParOf" srcId="{1663845F-1CC2-489D-A8A3-605C7BB9D096}" destId="{087D7CD6-71D9-437F-9DCE-0E7A46A19FE4}" srcOrd="4" destOrd="0" presId="urn:microsoft.com/office/officeart/2005/8/layout/vList3"/>
    <dgm:cxn modelId="{2C955566-35AD-4AF9-A39D-820267324DDF}" type="presParOf" srcId="{087D7CD6-71D9-437F-9DCE-0E7A46A19FE4}" destId="{5173C9AF-13DD-4E91-86FD-CA1FF520AE8C}" srcOrd="0" destOrd="0" presId="urn:microsoft.com/office/officeart/2005/8/layout/vList3"/>
    <dgm:cxn modelId="{0D4C18E2-7357-404E-B1B8-007903E1712F}" type="presParOf" srcId="{087D7CD6-71D9-437F-9DCE-0E7A46A19FE4}" destId="{D3C3C9DD-45C3-4F43-A5BB-4944216CB611}" srcOrd="1" destOrd="0" presId="urn:microsoft.com/office/officeart/2005/8/layout/vList3"/>
    <dgm:cxn modelId="{2C2E9E9B-5914-4BF2-A0D9-C081615B6736}" type="presParOf" srcId="{1663845F-1CC2-489D-A8A3-605C7BB9D096}" destId="{73416FF0-1F7B-41E3-BA66-1198C2A488A8}" srcOrd="5" destOrd="0" presId="urn:microsoft.com/office/officeart/2005/8/layout/vList3"/>
    <dgm:cxn modelId="{D4FE703C-70B8-4D0E-A392-784D911BBD09}" type="presParOf" srcId="{1663845F-1CC2-489D-A8A3-605C7BB9D096}" destId="{998C978C-F5EE-4E30-91F6-F1D272AF292D}" srcOrd="6" destOrd="0" presId="urn:microsoft.com/office/officeart/2005/8/layout/vList3"/>
    <dgm:cxn modelId="{F99C7C53-C6EB-4374-9096-485219B25083}" type="presParOf" srcId="{998C978C-F5EE-4E30-91F6-F1D272AF292D}" destId="{A629BC08-2D5F-4FA0-BBB4-0E30D4986C10}" srcOrd="0" destOrd="0" presId="urn:microsoft.com/office/officeart/2005/8/layout/vList3"/>
    <dgm:cxn modelId="{60C88FB0-D9A7-4FF6-938B-657E195C7A01}" type="presParOf" srcId="{998C978C-F5EE-4E30-91F6-F1D272AF292D}" destId="{97AE8AB2-B51D-4657-81A4-CFA4D5530ED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F6017E-13D3-40DC-AB1B-7A1AD77999A3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3" csCatId="colorful" phldr="1"/>
      <dgm:spPr/>
    </dgm:pt>
    <dgm:pt modelId="{3A3C8368-CCA7-415E-AD2F-312F61E996D1}">
      <dgm:prSet phldrT="[Texto]" custT="1"/>
      <dgm:spPr/>
      <dgm:t>
        <a:bodyPr/>
        <a:lstStyle/>
        <a:p>
          <a:r>
            <a:rPr lang="es-PE" sz="1600" dirty="0" smtClean="0"/>
            <a:t>En el 2014, 96 mujeres han sido víctimas de feminicidio y 186  de tentativa de feminicidio</a:t>
          </a:r>
          <a:endParaRPr lang="es-PE" sz="1600" dirty="0"/>
        </a:p>
      </dgm:t>
    </dgm:pt>
    <dgm:pt modelId="{8EDA979E-62AA-402D-889D-55614E972865}" type="parTrans" cxnId="{3D5FD148-1C90-4E9E-A250-DF611E30D34C}">
      <dgm:prSet/>
      <dgm:spPr/>
      <dgm:t>
        <a:bodyPr/>
        <a:lstStyle/>
        <a:p>
          <a:endParaRPr lang="es-PE"/>
        </a:p>
      </dgm:t>
    </dgm:pt>
    <dgm:pt modelId="{5528D1B1-9F24-431D-B378-8ADF013330FF}" type="sibTrans" cxnId="{3D5FD148-1C90-4E9E-A250-DF611E30D34C}">
      <dgm:prSet/>
      <dgm:spPr/>
      <dgm:t>
        <a:bodyPr/>
        <a:lstStyle/>
        <a:p>
          <a:endParaRPr lang="es-PE"/>
        </a:p>
      </dgm:t>
    </dgm:pt>
    <dgm:pt modelId="{F0681A50-A17A-4496-9855-DC3430B959F2}">
      <dgm:prSet phldrT="[Texto]" custT="1"/>
      <dgm:spPr/>
      <dgm:t>
        <a:bodyPr/>
        <a:lstStyle/>
        <a:p>
          <a:r>
            <a:rPr lang="es-PE" sz="1600" dirty="0" smtClean="0"/>
            <a:t>El 61.3% son mujeres entre 18 y 35 años</a:t>
          </a:r>
          <a:endParaRPr lang="es-PE" sz="1600" dirty="0"/>
        </a:p>
      </dgm:t>
    </dgm:pt>
    <dgm:pt modelId="{CCF2CF4A-BE31-4FAB-A543-6C61AAEA2F9B}" type="parTrans" cxnId="{2471A67D-32FF-4CBA-9316-7A81BA5D8918}">
      <dgm:prSet/>
      <dgm:spPr/>
      <dgm:t>
        <a:bodyPr/>
        <a:lstStyle/>
        <a:p>
          <a:endParaRPr lang="es-PE"/>
        </a:p>
      </dgm:t>
    </dgm:pt>
    <dgm:pt modelId="{DC3CD487-8F2C-4374-A5AB-383D5A732C15}" type="sibTrans" cxnId="{2471A67D-32FF-4CBA-9316-7A81BA5D8918}">
      <dgm:prSet/>
      <dgm:spPr/>
      <dgm:t>
        <a:bodyPr/>
        <a:lstStyle/>
        <a:p>
          <a:endParaRPr lang="es-PE"/>
        </a:p>
      </dgm:t>
    </dgm:pt>
    <dgm:pt modelId="{C0782D45-ED23-42E7-B2B4-E0D4F2DE9EBF}">
      <dgm:prSet phldrT="[Texto]" custT="1"/>
      <dgm:spPr/>
      <dgm:t>
        <a:bodyPr/>
        <a:lstStyle/>
        <a:p>
          <a:r>
            <a:rPr lang="es-PE" sz="1600" dirty="0" smtClean="0"/>
            <a:t>El 80% tiene de 1 a más hijos con persona agresora</a:t>
          </a:r>
        </a:p>
      </dgm:t>
    </dgm:pt>
    <dgm:pt modelId="{0E5E2A59-047D-4A4F-A255-41FA6A6BA144}" type="parTrans" cxnId="{7AF7E110-E144-47BE-B68D-C375598A5B56}">
      <dgm:prSet/>
      <dgm:spPr/>
      <dgm:t>
        <a:bodyPr/>
        <a:lstStyle/>
        <a:p>
          <a:endParaRPr lang="es-PE"/>
        </a:p>
      </dgm:t>
    </dgm:pt>
    <dgm:pt modelId="{7046AEC8-31AA-49B2-8ABD-E18BEB2B6BDD}" type="sibTrans" cxnId="{7AF7E110-E144-47BE-B68D-C375598A5B56}">
      <dgm:prSet/>
      <dgm:spPr/>
      <dgm:t>
        <a:bodyPr/>
        <a:lstStyle/>
        <a:p>
          <a:endParaRPr lang="es-PE"/>
        </a:p>
      </dgm:t>
    </dgm:pt>
    <dgm:pt modelId="{1A3BF527-42BB-4F3A-B98A-03B41917FA19}">
      <dgm:prSet phldrT="[Texto]" custT="1"/>
      <dgm:spPr/>
      <dgm:t>
        <a:bodyPr/>
        <a:lstStyle/>
        <a:p>
          <a:r>
            <a:rPr lang="es-PE" sz="1600" dirty="0" smtClean="0"/>
            <a:t>El 4.3% esta(</a:t>
          </a:r>
          <a:r>
            <a:rPr lang="es-PE" sz="1600" dirty="0" err="1" smtClean="0"/>
            <a:t>ba</a:t>
          </a:r>
          <a:r>
            <a:rPr lang="es-PE" sz="1600" dirty="0" smtClean="0"/>
            <a:t>) embarazada</a:t>
          </a:r>
        </a:p>
      </dgm:t>
    </dgm:pt>
    <dgm:pt modelId="{B7B8C0F7-9919-43D8-AF0B-E6DF1E8A2495}" type="parTrans" cxnId="{A87C1FFE-A9FC-4A0F-90F6-C5943923AB02}">
      <dgm:prSet/>
      <dgm:spPr/>
      <dgm:t>
        <a:bodyPr/>
        <a:lstStyle/>
        <a:p>
          <a:endParaRPr lang="es-PE"/>
        </a:p>
      </dgm:t>
    </dgm:pt>
    <dgm:pt modelId="{7720FFA8-B7E2-44C9-B87D-9362731DA0DF}" type="sibTrans" cxnId="{A87C1FFE-A9FC-4A0F-90F6-C5943923AB02}">
      <dgm:prSet/>
      <dgm:spPr/>
      <dgm:t>
        <a:bodyPr/>
        <a:lstStyle/>
        <a:p>
          <a:endParaRPr lang="es-PE"/>
        </a:p>
      </dgm:t>
    </dgm:pt>
    <dgm:pt modelId="{677F4E62-1F0F-4392-B31A-03B4849CD212}">
      <dgm:prSet phldrT="[Texto]" custT="1"/>
      <dgm:spPr/>
      <dgm:t>
        <a:bodyPr/>
        <a:lstStyle/>
        <a:p>
          <a:r>
            <a:rPr lang="es-PE" sz="1600" dirty="0" smtClean="0"/>
            <a:t>El 83% ha sido pareja o expareja de la persona agresora</a:t>
          </a:r>
        </a:p>
      </dgm:t>
    </dgm:pt>
    <dgm:pt modelId="{A9526DFA-A7D2-4551-B2CA-296128DA9325}" type="parTrans" cxnId="{B9439E42-FBB2-4DA4-930D-08F39E8927D7}">
      <dgm:prSet/>
      <dgm:spPr/>
      <dgm:t>
        <a:bodyPr/>
        <a:lstStyle/>
        <a:p>
          <a:endParaRPr lang="es-PE"/>
        </a:p>
      </dgm:t>
    </dgm:pt>
    <dgm:pt modelId="{5CD8E9F2-79E6-46A0-9E2F-8E5FA9EE03F7}" type="sibTrans" cxnId="{B9439E42-FBB2-4DA4-930D-08F39E8927D7}">
      <dgm:prSet/>
      <dgm:spPr/>
      <dgm:t>
        <a:bodyPr/>
        <a:lstStyle/>
        <a:p>
          <a:endParaRPr lang="es-PE"/>
        </a:p>
      </dgm:t>
    </dgm:pt>
    <dgm:pt modelId="{E38B8028-74A4-43BC-9923-8F5096250C7F}">
      <dgm:prSet phldrT="[Texto]" custT="1"/>
      <dgm:spPr/>
      <dgm:t>
        <a:bodyPr/>
        <a:lstStyle/>
        <a:p>
          <a:r>
            <a:rPr lang="es-PE" sz="1600" dirty="0" smtClean="0"/>
            <a:t>En el 2015, 17 mujeres han sido víctimas de feminicidio y 25  de tentativa de feminicidio</a:t>
          </a:r>
          <a:endParaRPr lang="es-PE" sz="1600" dirty="0"/>
        </a:p>
      </dgm:t>
    </dgm:pt>
    <dgm:pt modelId="{B2B6CB99-45D2-4C8E-B7B7-6013D0F81D55}" type="parTrans" cxnId="{F2E0E6CC-00DF-42C9-9C1F-2CAA6B7CFFA0}">
      <dgm:prSet/>
      <dgm:spPr/>
      <dgm:t>
        <a:bodyPr/>
        <a:lstStyle/>
        <a:p>
          <a:endParaRPr lang="es-PE"/>
        </a:p>
      </dgm:t>
    </dgm:pt>
    <dgm:pt modelId="{46996E7C-E320-4538-8F04-5D5D0DDF14FB}" type="sibTrans" cxnId="{F2E0E6CC-00DF-42C9-9C1F-2CAA6B7CFFA0}">
      <dgm:prSet/>
      <dgm:spPr/>
      <dgm:t>
        <a:bodyPr/>
        <a:lstStyle/>
        <a:p>
          <a:endParaRPr lang="es-PE"/>
        </a:p>
      </dgm:t>
    </dgm:pt>
    <dgm:pt modelId="{3293D80B-096B-4879-9D1F-FA1F947D9FE5}" type="pres">
      <dgm:prSet presAssocID="{2CF6017E-13D3-40DC-AB1B-7A1AD77999A3}" presName="linearFlow" presStyleCnt="0">
        <dgm:presLayoutVars>
          <dgm:dir/>
          <dgm:resizeHandles val="exact"/>
        </dgm:presLayoutVars>
      </dgm:prSet>
      <dgm:spPr/>
    </dgm:pt>
    <dgm:pt modelId="{C0353983-C830-44E9-A485-0D8ECF1C6B01}" type="pres">
      <dgm:prSet presAssocID="{3A3C8368-CCA7-415E-AD2F-312F61E996D1}" presName="comp" presStyleCnt="0"/>
      <dgm:spPr/>
    </dgm:pt>
    <dgm:pt modelId="{83C987EE-CF81-4E2C-9939-05882CF849EB}" type="pres">
      <dgm:prSet presAssocID="{3A3C8368-CCA7-415E-AD2F-312F61E996D1}" presName="rect2" presStyleLbl="node1" presStyleIdx="0" presStyleCnt="6" custScaleX="171679" custLinFactNeighborX="-14033" custLinFactNeighborY="-30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2539B5-0EA5-4E99-8447-D12ECE1EB7C3}" type="pres">
      <dgm:prSet presAssocID="{3A3C8368-CCA7-415E-AD2F-312F61E996D1}" presName="rect1" presStyleLbl="lnNode1" presStyleIdx="0" presStyleCnt="6" custScaleX="151615" custLinFactX="-31714" custLinFactNeighborX="-100000" custLinFactNeighborY="-3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B62198D1-9A5D-4DE1-AF1F-13D64474F64A}" type="pres">
      <dgm:prSet presAssocID="{5528D1B1-9F24-431D-B378-8ADF013330FF}" presName="sibTrans" presStyleCnt="0"/>
      <dgm:spPr/>
    </dgm:pt>
    <dgm:pt modelId="{8EBEECB6-84E1-45E6-A78A-45637A86F0B2}" type="pres">
      <dgm:prSet presAssocID="{E38B8028-74A4-43BC-9923-8F5096250C7F}" presName="comp" presStyleCnt="0"/>
      <dgm:spPr/>
    </dgm:pt>
    <dgm:pt modelId="{B5F361A9-A7C9-40B9-B74C-D4787414C40A}" type="pres">
      <dgm:prSet presAssocID="{E38B8028-74A4-43BC-9923-8F5096250C7F}" presName="rect2" presStyleLbl="node1" presStyleIdx="1" presStyleCnt="6" custScaleX="195273" custLinFactNeighborX="-61384" custLinFactNeighborY="289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15B1BFA-69D8-4010-B6E2-C9B81D12B82A}" type="pres">
      <dgm:prSet presAssocID="{E38B8028-74A4-43BC-9923-8F5096250C7F}" presName="rect1" presStyleLbl="lnNode1" presStyleIdx="1" presStyleCnt="6" custLinFactNeighborX="-31389" custLinFactNeighborY="2893"/>
      <dgm:spPr/>
    </dgm:pt>
    <dgm:pt modelId="{E01776AD-1FA0-463D-A6CF-2D5233818ECA}" type="pres">
      <dgm:prSet presAssocID="{46996E7C-E320-4538-8F04-5D5D0DDF14FB}" presName="sibTrans" presStyleCnt="0"/>
      <dgm:spPr/>
    </dgm:pt>
    <dgm:pt modelId="{E51264CF-993D-41D2-AE43-EEE2C6539670}" type="pres">
      <dgm:prSet presAssocID="{F0681A50-A17A-4496-9855-DC3430B959F2}" presName="comp" presStyleCnt="0"/>
      <dgm:spPr/>
    </dgm:pt>
    <dgm:pt modelId="{D01AC8FD-03B9-4051-AD6C-C470A2700EAE}" type="pres">
      <dgm:prSet presAssocID="{F0681A50-A17A-4496-9855-DC3430B959F2}" presName="rect2" presStyleLbl="node1" presStyleIdx="2" presStyleCnt="6" custScaleX="171679" custLinFactNeighborX="-12129" custLinFactNeighborY="-297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F24024-886B-4855-92E0-5ABB4B64D906}" type="pres">
      <dgm:prSet presAssocID="{F0681A50-A17A-4496-9855-DC3430B959F2}" presName="rect1" presStyleLbl="lnNode1" presStyleIdx="2" presStyleCnt="6" custScaleX="151615" custLinFactX="-29639" custLinFactNeighborX="-100000" custLinFactNeighborY="-297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</dgm:spPr>
    </dgm:pt>
    <dgm:pt modelId="{4F57EE9C-2971-4B03-A0B2-20D6D1B549AE}" type="pres">
      <dgm:prSet presAssocID="{DC3CD487-8F2C-4374-A5AB-383D5A732C15}" presName="sibTrans" presStyleCnt="0"/>
      <dgm:spPr/>
    </dgm:pt>
    <dgm:pt modelId="{41E777FD-C526-47CE-92EF-933DDF6A942E}" type="pres">
      <dgm:prSet presAssocID="{C0782D45-ED23-42E7-B2B4-E0D4F2DE9EBF}" presName="comp" presStyleCnt="0"/>
      <dgm:spPr/>
    </dgm:pt>
    <dgm:pt modelId="{B5453C1D-21C0-4D79-8DD7-F63DFE1F057B}" type="pres">
      <dgm:prSet presAssocID="{C0782D45-ED23-42E7-B2B4-E0D4F2DE9EBF}" presName="rect2" presStyleLbl="node1" presStyleIdx="3" presStyleCnt="6" custScaleX="171679" custLinFactNeighborX="-58047" custLinFactNeighborY="-883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196AD3E-9287-4ECA-A95D-B12E8FAB58CB}" type="pres">
      <dgm:prSet presAssocID="{C0782D45-ED23-42E7-B2B4-E0D4F2DE9EBF}" presName="rect1" presStyleLbl="lnNode1" presStyleIdx="3" presStyleCnt="6" custScaleX="151615" custLinFactNeighborX="-26068" custLinFactNeighborY="38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3F9BC08-7002-4A8D-9CDE-DA15C8EC4F27}" type="pres">
      <dgm:prSet presAssocID="{7046AEC8-31AA-49B2-8ABD-E18BEB2B6BDD}" presName="sibTrans" presStyleCnt="0"/>
      <dgm:spPr/>
    </dgm:pt>
    <dgm:pt modelId="{D59FFC19-23EB-4520-9953-E42A68DA235B}" type="pres">
      <dgm:prSet presAssocID="{1A3BF527-42BB-4F3A-B98A-03B41917FA19}" presName="comp" presStyleCnt="0"/>
      <dgm:spPr/>
    </dgm:pt>
    <dgm:pt modelId="{0DCA2342-660D-45CA-8BF0-85BFC84B74A5}" type="pres">
      <dgm:prSet presAssocID="{1A3BF527-42BB-4F3A-B98A-03B41917FA19}" presName="rect2" presStyleLbl="node1" presStyleIdx="4" presStyleCnt="6" custScaleX="171679" custLinFactNeighborX="-7959" custLinFactNeighborY="-547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1A1F006-8FE1-49FF-ACF6-BB8C390D64CD}" type="pres">
      <dgm:prSet presAssocID="{1A3BF527-42BB-4F3A-B98A-03B41917FA19}" presName="rect1" presStyleLbl="lnNode1" presStyleIdx="4" presStyleCnt="6" custScaleX="151615" custLinFactX="-29639" custLinFactNeighborX="-100000" custLinFactNeighborY="-547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83164B25-909B-4504-A8F2-0A5859AB8FC5}" type="pres">
      <dgm:prSet presAssocID="{7720FFA8-B7E2-44C9-B87D-9362731DA0DF}" presName="sibTrans" presStyleCnt="0"/>
      <dgm:spPr/>
    </dgm:pt>
    <dgm:pt modelId="{48BE6B02-150A-44DD-80C4-DCD0FF90CF66}" type="pres">
      <dgm:prSet presAssocID="{677F4E62-1F0F-4392-B31A-03B4849CD212}" presName="comp" presStyleCnt="0"/>
      <dgm:spPr/>
    </dgm:pt>
    <dgm:pt modelId="{15F0C137-D895-48B9-BF46-D6828ED1FD6A}" type="pres">
      <dgm:prSet presAssocID="{677F4E62-1F0F-4392-B31A-03B4849CD212}" presName="rect2" presStyleLbl="node1" presStyleIdx="5" presStyleCnt="6" custScaleX="171679" custLinFactNeighborX="-58047" custLinFactNeighborY="-212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951A9E3-E0EE-4C5E-BB95-08FAD5494E13}" type="pres">
      <dgm:prSet presAssocID="{677F4E62-1F0F-4392-B31A-03B4849CD212}" presName="rect1" presStyleLbl="lnNode1" presStyleIdx="5" presStyleCnt="6" custScaleX="151615" custLinFactNeighborX="-17995" custLinFactNeighborY="-212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</dgm:pt>
  </dgm:ptLst>
  <dgm:cxnLst>
    <dgm:cxn modelId="{3D5FD148-1C90-4E9E-A250-DF611E30D34C}" srcId="{2CF6017E-13D3-40DC-AB1B-7A1AD77999A3}" destId="{3A3C8368-CCA7-415E-AD2F-312F61E996D1}" srcOrd="0" destOrd="0" parTransId="{8EDA979E-62AA-402D-889D-55614E972865}" sibTransId="{5528D1B1-9F24-431D-B378-8ADF013330FF}"/>
    <dgm:cxn modelId="{B04E3917-019A-4AF5-AB05-59D982475CD0}" type="presOf" srcId="{2CF6017E-13D3-40DC-AB1B-7A1AD77999A3}" destId="{3293D80B-096B-4879-9D1F-FA1F947D9FE5}" srcOrd="0" destOrd="0" presId="urn:microsoft.com/office/officeart/2008/layout/AlternatingPictureBlocks"/>
    <dgm:cxn modelId="{B9439E42-FBB2-4DA4-930D-08F39E8927D7}" srcId="{2CF6017E-13D3-40DC-AB1B-7A1AD77999A3}" destId="{677F4E62-1F0F-4392-B31A-03B4849CD212}" srcOrd="5" destOrd="0" parTransId="{A9526DFA-A7D2-4551-B2CA-296128DA9325}" sibTransId="{5CD8E9F2-79E6-46A0-9E2F-8E5FA9EE03F7}"/>
    <dgm:cxn modelId="{A87C1FFE-A9FC-4A0F-90F6-C5943923AB02}" srcId="{2CF6017E-13D3-40DC-AB1B-7A1AD77999A3}" destId="{1A3BF527-42BB-4F3A-B98A-03B41917FA19}" srcOrd="4" destOrd="0" parTransId="{B7B8C0F7-9919-43D8-AF0B-E6DF1E8A2495}" sibTransId="{7720FFA8-B7E2-44C9-B87D-9362731DA0DF}"/>
    <dgm:cxn modelId="{E594A038-A941-497B-8901-772E89A577F6}" type="presOf" srcId="{F0681A50-A17A-4496-9855-DC3430B959F2}" destId="{D01AC8FD-03B9-4051-AD6C-C470A2700EAE}" srcOrd="0" destOrd="0" presId="urn:microsoft.com/office/officeart/2008/layout/AlternatingPictureBlocks"/>
    <dgm:cxn modelId="{0F478486-E311-4857-8BFD-F74C161EA747}" type="presOf" srcId="{E38B8028-74A4-43BC-9923-8F5096250C7F}" destId="{B5F361A9-A7C9-40B9-B74C-D4787414C40A}" srcOrd="0" destOrd="0" presId="urn:microsoft.com/office/officeart/2008/layout/AlternatingPictureBlocks"/>
    <dgm:cxn modelId="{6CDA7199-BA8C-466C-B4DF-074E97387A81}" type="presOf" srcId="{3A3C8368-CCA7-415E-AD2F-312F61E996D1}" destId="{83C987EE-CF81-4E2C-9939-05882CF849EB}" srcOrd="0" destOrd="0" presId="urn:microsoft.com/office/officeart/2008/layout/AlternatingPictureBlocks"/>
    <dgm:cxn modelId="{1BAF45D7-CF1C-4E8A-92DD-8F1082A4DAFE}" type="presOf" srcId="{C0782D45-ED23-42E7-B2B4-E0D4F2DE9EBF}" destId="{B5453C1D-21C0-4D79-8DD7-F63DFE1F057B}" srcOrd="0" destOrd="0" presId="urn:microsoft.com/office/officeart/2008/layout/AlternatingPictureBlocks"/>
    <dgm:cxn modelId="{F4501386-0B15-4D35-880E-3C9D01C67D28}" type="presOf" srcId="{1A3BF527-42BB-4F3A-B98A-03B41917FA19}" destId="{0DCA2342-660D-45CA-8BF0-85BFC84B74A5}" srcOrd="0" destOrd="0" presId="urn:microsoft.com/office/officeart/2008/layout/AlternatingPictureBlocks"/>
    <dgm:cxn modelId="{F2E0E6CC-00DF-42C9-9C1F-2CAA6B7CFFA0}" srcId="{2CF6017E-13D3-40DC-AB1B-7A1AD77999A3}" destId="{E38B8028-74A4-43BC-9923-8F5096250C7F}" srcOrd="1" destOrd="0" parTransId="{B2B6CB99-45D2-4C8E-B7B7-6013D0F81D55}" sibTransId="{46996E7C-E320-4538-8F04-5D5D0DDF14FB}"/>
    <dgm:cxn modelId="{7AF7E110-E144-47BE-B68D-C375598A5B56}" srcId="{2CF6017E-13D3-40DC-AB1B-7A1AD77999A3}" destId="{C0782D45-ED23-42E7-B2B4-E0D4F2DE9EBF}" srcOrd="3" destOrd="0" parTransId="{0E5E2A59-047D-4A4F-A255-41FA6A6BA144}" sibTransId="{7046AEC8-31AA-49B2-8ABD-E18BEB2B6BDD}"/>
    <dgm:cxn modelId="{2471A67D-32FF-4CBA-9316-7A81BA5D8918}" srcId="{2CF6017E-13D3-40DC-AB1B-7A1AD77999A3}" destId="{F0681A50-A17A-4496-9855-DC3430B959F2}" srcOrd="2" destOrd="0" parTransId="{CCF2CF4A-BE31-4FAB-A543-6C61AAEA2F9B}" sibTransId="{DC3CD487-8F2C-4374-A5AB-383D5A732C15}"/>
    <dgm:cxn modelId="{816F6696-E57B-4778-8400-38A600271002}" type="presOf" srcId="{677F4E62-1F0F-4392-B31A-03B4849CD212}" destId="{15F0C137-D895-48B9-BF46-D6828ED1FD6A}" srcOrd="0" destOrd="0" presId="urn:microsoft.com/office/officeart/2008/layout/AlternatingPictureBlocks"/>
    <dgm:cxn modelId="{F17F7D75-9E5A-4465-9EC6-C7B676888C3E}" type="presParOf" srcId="{3293D80B-096B-4879-9D1F-FA1F947D9FE5}" destId="{C0353983-C830-44E9-A485-0D8ECF1C6B01}" srcOrd="0" destOrd="0" presId="urn:microsoft.com/office/officeart/2008/layout/AlternatingPictureBlocks"/>
    <dgm:cxn modelId="{DA6AB7E1-82E6-40BE-B1CC-F49B694F85FA}" type="presParOf" srcId="{C0353983-C830-44E9-A485-0D8ECF1C6B01}" destId="{83C987EE-CF81-4E2C-9939-05882CF849EB}" srcOrd="0" destOrd="0" presId="urn:microsoft.com/office/officeart/2008/layout/AlternatingPictureBlocks"/>
    <dgm:cxn modelId="{AF1E09EA-CCAB-4EFE-A522-320A331BF79D}" type="presParOf" srcId="{C0353983-C830-44E9-A485-0D8ECF1C6B01}" destId="{F02539B5-0EA5-4E99-8447-D12ECE1EB7C3}" srcOrd="1" destOrd="0" presId="urn:microsoft.com/office/officeart/2008/layout/AlternatingPictureBlocks"/>
    <dgm:cxn modelId="{70BC3D61-0DC8-4149-8A11-B483822192BB}" type="presParOf" srcId="{3293D80B-096B-4879-9D1F-FA1F947D9FE5}" destId="{B62198D1-9A5D-4DE1-AF1F-13D64474F64A}" srcOrd="1" destOrd="0" presId="urn:microsoft.com/office/officeart/2008/layout/AlternatingPictureBlocks"/>
    <dgm:cxn modelId="{2799FF72-57C1-43FD-9C09-2E04350B12B5}" type="presParOf" srcId="{3293D80B-096B-4879-9D1F-FA1F947D9FE5}" destId="{8EBEECB6-84E1-45E6-A78A-45637A86F0B2}" srcOrd="2" destOrd="0" presId="urn:microsoft.com/office/officeart/2008/layout/AlternatingPictureBlocks"/>
    <dgm:cxn modelId="{A0BAAA71-D6BD-4571-9EA4-B413C44FB5C0}" type="presParOf" srcId="{8EBEECB6-84E1-45E6-A78A-45637A86F0B2}" destId="{B5F361A9-A7C9-40B9-B74C-D4787414C40A}" srcOrd="0" destOrd="0" presId="urn:microsoft.com/office/officeart/2008/layout/AlternatingPictureBlocks"/>
    <dgm:cxn modelId="{BC4A15A9-2EF8-4419-8E55-362DAD6C7E97}" type="presParOf" srcId="{8EBEECB6-84E1-45E6-A78A-45637A86F0B2}" destId="{315B1BFA-69D8-4010-B6E2-C9B81D12B82A}" srcOrd="1" destOrd="0" presId="urn:microsoft.com/office/officeart/2008/layout/AlternatingPictureBlocks"/>
    <dgm:cxn modelId="{23330167-4257-40ED-8041-C660A5762574}" type="presParOf" srcId="{3293D80B-096B-4879-9D1F-FA1F947D9FE5}" destId="{E01776AD-1FA0-463D-A6CF-2D5233818ECA}" srcOrd="3" destOrd="0" presId="urn:microsoft.com/office/officeart/2008/layout/AlternatingPictureBlocks"/>
    <dgm:cxn modelId="{D10FB626-5020-4BEF-8B5F-FDF69194469B}" type="presParOf" srcId="{3293D80B-096B-4879-9D1F-FA1F947D9FE5}" destId="{E51264CF-993D-41D2-AE43-EEE2C6539670}" srcOrd="4" destOrd="0" presId="urn:microsoft.com/office/officeart/2008/layout/AlternatingPictureBlocks"/>
    <dgm:cxn modelId="{EB94DE4F-9AC6-44C5-B003-C137EE677B41}" type="presParOf" srcId="{E51264CF-993D-41D2-AE43-EEE2C6539670}" destId="{D01AC8FD-03B9-4051-AD6C-C470A2700EAE}" srcOrd="0" destOrd="0" presId="urn:microsoft.com/office/officeart/2008/layout/AlternatingPictureBlocks"/>
    <dgm:cxn modelId="{50F44DAC-C82C-4E87-8DEF-0F7729A541E0}" type="presParOf" srcId="{E51264CF-993D-41D2-AE43-EEE2C6539670}" destId="{64F24024-886B-4855-92E0-5ABB4B64D906}" srcOrd="1" destOrd="0" presId="urn:microsoft.com/office/officeart/2008/layout/AlternatingPictureBlocks"/>
    <dgm:cxn modelId="{7BDE001D-7BB4-4486-B515-FFAC3D38F89F}" type="presParOf" srcId="{3293D80B-096B-4879-9D1F-FA1F947D9FE5}" destId="{4F57EE9C-2971-4B03-A0B2-20D6D1B549AE}" srcOrd="5" destOrd="0" presId="urn:microsoft.com/office/officeart/2008/layout/AlternatingPictureBlocks"/>
    <dgm:cxn modelId="{5409C065-27D9-4434-AC58-2781287ACAAF}" type="presParOf" srcId="{3293D80B-096B-4879-9D1F-FA1F947D9FE5}" destId="{41E777FD-C526-47CE-92EF-933DDF6A942E}" srcOrd="6" destOrd="0" presId="urn:microsoft.com/office/officeart/2008/layout/AlternatingPictureBlocks"/>
    <dgm:cxn modelId="{8620A5E1-CECF-4E9F-9A93-8F3B9726956F}" type="presParOf" srcId="{41E777FD-C526-47CE-92EF-933DDF6A942E}" destId="{B5453C1D-21C0-4D79-8DD7-F63DFE1F057B}" srcOrd="0" destOrd="0" presId="urn:microsoft.com/office/officeart/2008/layout/AlternatingPictureBlocks"/>
    <dgm:cxn modelId="{870FB26E-A33F-401C-97AB-34A959861E18}" type="presParOf" srcId="{41E777FD-C526-47CE-92EF-933DDF6A942E}" destId="{E196AD3E-9287-4ECA-A95D-B12E8FAB58CB}" srcOrd="1" destOrd="0" presId="urn:microsoft.com/office/officeart/2008/layout/AlternatingPictureBlocks"/>
    <dgm:cxn modelId="{EB4B373D-9361-493A-BE6C-0915689703E2}" type="presParOf" srcId="{3293D80B-096B-4879-9D1F-FA1F947D9FE5}" destId="{E3F9BC08-7002-4A8D-9CDE-DA15C8EC4F27}" srcOrd="7" destOrd="0" presId="urn:microsoft.com/office/officeart/2008/layout/AlternatingPictureBlocks"/>
    <dgm:cxn modelId="{734C8D53-4989-4923-8EF9-02D3274F872B}" type="presParOf" srcId="{3293D80B-096B-4879-9D1F-FA1F947D9FE5}" destId="{D59FFC19-23EB-4520-9953-E42A68DA235B}" srcOrd="8" destOrd="0" presId="urn:microsoft.com/office/officeart/2008/layout/AlternatingPictureBlocks"/>
    <dgm:cxn modelId="{DAFCD3D7-9851-4BBF-9B5E-1C9243207C6B}" type="presParOf" srcId="{D59FFC19-23EB-4520-9953-E42A68DA235B}" destId="{0DCA2342-660D-45CA-8BF0-85BFC84B74A5}" srcOrd="0" destOrd="0" presId="urn:microsoft.com/office/officeart/2008/layout/AlternatingPictureBlocks"/>
    <dgm:cxn modelId="{9A8353A2-B14B-44D0-82BA-B6049E0B67EC}" type="presParOf" srcId="{D59FFC19-23EB-4520-9953-E42A68DA235B}" destId="{81A1F006-8FE1-49FF-ACF6-BB8C390D64CD}" srcOrd="1" destOrd="0" presId="urn:microsoft.com/office/officeart/2008/layout/AlternatingPictureBlocks"/>
    <dgm:cxn modelId="{747F55DF-16DB-4447-99AF-E07FE0F4FF22}" type="presParOf" srcId="{3293D80B-096B-4879-9D1F-FA1F947D9FE5}" destId="{83164B25-909B-4504-A8F2-0A5859AB8FC5}" srcOrd="9" destOrd="0" presId="urn:microsoft.com/office/officeart/2008/layout/AlternatingPictureBlocks"/>
    <dgm:cxn modelId="{B06BCCB8-9603-41E3-8546-C4C3188CA674}" type="presParOf" srcId="{3293D80B-096B-4879-9D1F-FA1F947D9FE5}" destId="{48BE6B02-150A-44DD-80C4-DCD0FF90CF66}" srcOrd="10" destOrd="0" presId="urn:microsoft.com/office/officeart/2008/layout/AlternatingPictureBlocks"/>
    <dgm:cxn modelId="{AC5595B3-32F1-4B71-9F0C-6D7CDB7C5E20}" type="presParOf" srcId="{48BE6B02-150A-44DD-80C4-DCD0FF90CF66}" destId="{15F0C137-D895-48B9-BF46-D6828ED1FD6A}" srcOrd="0" destOrd="0" presId="urn:microsoft.com/office/officeart/2008/layout/AlternatingPictureBlocks"/>
    <dgm:cxn modelId="{8C8E6CE3-ABBA-4316-B6E6-68C2A3FDC9CD}" type="presParOf" srcId="{48BE6B02-150A-44DD-80C4-DCD0FF90CF66}" destId="{0951A9E3-E0EE-4C5E-BB95-08FAD5494E1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0.01038</cdr:x>
      <cdr:y>0.02154</cdr:y>
    </cdr:from>
    <cdr:to>
      <cdr:x>1</cdr:x>
      <cdr:y>0.15907</cdr:y>
    </cdr:to>
    <cdr:sp macro="" textlink="">
      <cdr:nvSpPr>
        <cdr:cNvPr id="2" name="1 Rectángulo"/>
        <cdr:cNvSpPr/>
      </cdr:nvSpPr>
      <cdr:spPr bwMode="auto">
        <a:xfrm xmlns:a="http://schemas.openxmlformats.org/drawingml/2006/main">
          <a:off x="31737" y="44320"/>
          <a:ext cx="3025788" cy="282954"/>
        </a:xfrm>
        <a:prstGeom xmlns:a="http://schemas.openxmlformats.org/drawingml/2006/main" prst="rect">
          <a:avLst/>
        </a:prstGeom>
        <a:ln xmlns:a="http://schemas.openxmlformats.org/drawingml/2006/main">
          <a:noFill/>
          <a:headEnd type="none" w="med" len="med"/>
          <a:tailEnd type="none" w="med" len="med"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lIns="18288" tIns="0" rIns="0" bIns="0" upright="1"/>
        <a:lstStyle xmlns:a="http://schemas.openxmlformats.org/drawingml/2006/main"/>
        <a:p xmlns:a="http://schemas.openxmlformats.org/drawingml/2006/main">
          <a:pPr algn="ctr"/>
          <a:r>
            <a:rPr lang="es-PE" sz="1200" b="1"/>
            <a:t>Escenario</a:t>
          </a:r>
          <a:r>
            <a:rPr lang="es-PE" sz="1200" b="1" baseline="0"/>
            <a:t> del Feminicidio y/o Tentativa</a:t>
          </a:r>
          <a:endParaRPr lang="es-PE" sz="1200" b="1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5947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130C1-8142-4BF8-BE3E-5612628422AF}" type="datetimeFigureOut">
              <a:rPr lang="es-ES" smtClean="0"/>
              <a:pPr/>
              <a:t>28/06/2015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5947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27CC6-A0F9-41F9-9E49-11FC8470C49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716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5947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0017A-89EC-44F4-84ED-CB4CD39A9264}" type="datetimeFigureOut">
              <a:rPr lang="es-ES" smtClean="0"/>
              <a:pPr/>
              <a:t>28/06/2015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5947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41FBF-0BEE-44D3-BAF5-32312C68A99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06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0D673-D97C-4A18-9CA8-33162BBEADBD}" type="slidenum">
              <a:rPr lang="es-PE" smtClean="0"/>
              <a:pPr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6127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701675"/>
            <a:ext cx="4586287" cy="34401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9800" y="4352925"/>
            <a:ext cx="5016500" cy="414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PE" smtClean="0"/>
          </a:p>
        </p:txBody>
      </p:sp>
    </p:spTree>
    <p:extLst>
      <p:ext uri="{BB962C8B-B14F-4D97-AF65-F5344CB8AC3E}">
        <p14:creationId xmlns:p14="http://schemas.microsoft.com/office/powerpoint/2010/main" val="214443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7D5130-F0CD-4056-AA19-6913EB80730D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7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0D673-D97C-4A18-9CA8-33162BBEADBD}" type="slidenum">
              <a:rPr lang="es-PE" smtClean="0"/>
              <a:pPr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6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>
            <a:off x="4751512" y="3415284"/>
            <a:ext cx="2699792" cy="342000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Triángulo isósceles"/>
          <p:cNvSpPr/>
          <p:nvPr/>
        </p:nvSpPr>
        <p:spPr>
          <a:xfrm flipV="1">
            <a:off x="4751512" y="0"/>
            <a:ext cx="2699792" cy="342000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8 Rectángulo"/>
          <p:cNvSpPr/>
          <p:nvPr/>
        </p:nvSpPr>
        <p:spPr>
          <a:xfrm>
            <a:off x="7451304" y="0"/>
            <a:ext cx="169269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Triángulo isósceles"/>
          <p:cNvSpPr/>
          <p:nvPr/>
        </p:nvSpPr>
        <p:spPr>
          <a:xfrm rot="16200000">
            <a:off x="6664224" y="2582652"/>
            <a:ext cx="3266856" cy="1692696"/>
          </a:xfrm>
          <a:prstGeom prst="triangle">
            <a:avLst/>
          </a:prstGeom>
          <a:solidFill>
            <a:srgbClr val="D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pic>
        <p:nvPicPr>
          <p:cNvPr id="1026" name="Picture 2" descr="D:\DITOE\DISEÑOS\LOGOS MINEDU\Logos Minedu\logo - 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96599"/>
            <a:ext cx="338372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554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>
            <a:off x="4751512" y="3415284"/>
            <a:ext cx="2699792" cy="342000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Triángulo isósceles"/>
          <p:cNvSpPr/>
          <p:nvPr/>
        </p:nvSpPr>
        <p:spPr>
          <a:xfrm flipV="1">
            <a:off x="4751512" y="0"/>
            <a:ext cx="2699792" cy="342000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8 Rectángulo"/>
          <p:cNvSpPr/>
          <p:nvPr/>
        </p:nvSpPr>
        <p:spPr>
          <a:xfrm>
            <a:off x="7451304" y="0"/>
            <a:ext cx="169269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Triángulo isósceles"/>
          <p:cNvSpPr/>
          <p:nvPr/>
        </p:nvSpPr>
        <p:spPr>
          <a:xfrm rot="16200000">
            <a:off x="6664224" y="2582652"/>
            <a:ext cx="3266856" cy="1692696"/>
          </a:xfrm>
          <a:prstGeom prst="triangle">
            <a:avLst/>
          </a:prstGeom>
          <a:solidFill>
            <a:srgbClr val="D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00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Triángulo isósceles"/>
          <p:cNvSpPr/>
          <p:nvPr/>
        </p:nvSpPr>
        <p:spPr>
          <a:xfrm>
            <a:off x="611560" y="0"/>
            <a:ext cx="8532440" cy="6869593"/>
          </a:xfrm>
          <a:custGeom>
            <a:avLst/>
            <a:gdLst>
              <a:gd name="connsiteX0" fmla="*/ 0 w 8532440"/>
              <a:gd name="connsiteY0" fmla="*/ 11577497 h 11577497"/>
              <a:gd name="connsiteX1" fmla="*/ 8532440 w 8532440"/>
              <a:gd name="connsiteY1" fmla="*/ 0 h 11577497"/>
              <a:gd name="connsiteX2" fmla="*/ 8532440 w 8532440"/>
              <a:gd name="connsiteY2" fmla="*/ 11577497 h 11577497"/>
              <a:gd name="connsiteX3" fmla="*/ 0 w 8532440"/>
              <a:gd name="connsiteY3" fmla="*/ 11577497 h 11577497"/>
              <a:gd name="connsiteX0" fmla="*/ 0 w 8532440"/>
              <a:gd name="connsiteY0" fmla="*/ 11577497 h 11577497"/>
              <a:gd name="connsiteX1" fmla="*/ 5038613 w 8532440"/>
              <a:gd name="connsiteY1" fmla="*/ 4735200 h 11577497"/>
              <a:gd name="connsiteX2" fmla="*/ 8532440 w 8532440"/>
              <a:gd name="connsiteY2" fmla="*/ 0 h 11577497"/>
              <a:gd name="connsiteX3" fmla="*/ 8532440 w 8532440"/>
              <a:gd name="connsiteY3" fmla="*/ 11577497 h 11577497"/>
              <a:gd name="connsiteX4" fmla="*/ 0 w 8532440"/>
              <a:gd name="connsiteY4" fmla="*/ 11577497 h 11577497"/>
              <a:gd name="connsiteX0" fmla="*/ 0 w 8532440"/>
              <a:gd name="connsiteY0" fmla="*/ 11577497 h 11577497"/>
              <a:gd name="connsiteX1" fmla="*/ 5038613 w 8532440"/>
              <a:gd name="connsiteY1" fmla="*/ 4735200 h 11577497"/>
              <a:gd name="connsiteX2" fmla="*/ 8532440 w 8532440"/>
              <a:gd name="connsiteY2" fmla="*/ 0 h 11577497"/>
              <a:gd name="connsiteX3" fmla="*/ 8518792 w 8532440"/>
              <a:gd name="connsiteY3" fmla="*/ 4735200 h 11577497"/>
              <a:gd name="connsiteX4" fmla="*/ 8532440 w 8532440"/>
              <a:gd name="connsiteY4" fmla="*/ 11577497 h 11577497"/>
              <a:gd name="connsiteX5" fmla="*/ 0 w 8532440"/>
              <a:gd name="connsiteY5" fmla="*/ 11577497 h 11577497"/>
              <a:gd name="connsiteX0" fmla="*/ 0 w 8532440"/>
              <a:gd name="connsiteY0" fmla="*/ 7365058 h 7365058"/>
              <a:gd name="connsiteX1" fmla="*/ 5038613 w 8532440"/>
              <a:gd name="connsiteY1" fmla="*/ 522761 h 7365058"/>
              <a:gd name="connsiteX2" fmla="*/ 6744583 w 8532440"/>
              <a:gd name="connsiteY2" fmla="*/ 18367 h 7365058"/>
              <a:gd name="connsiteX3" fmla="*/ 8518792 w 8532440"/>
              <a:gd name="connsiteY3" fmla="*/ 522761 h 7365058"/>
              <a:gd name="connsiteX4" fmla="*/ 8532440 w 8532440"/>
              <a:gd name="connsiteY4" fmla="*/ 7365058 h 7365058"/>
              <a:gd name="connsiteX5" fmla="*/ 0 w 8532440"/>
              <a:gd name="connsiteY5" fmla="*/ 7365058 h 7365058"/>
              <a:gd name="connsiteX0" fmla="*/ 0 w 8532440"/>
              <a:gd name="connsiteY0" fmla="*/ 7477769 h 7477769"/>
              <a:gd name="connsiteX1" fmla="*/ 5038613 w 8532440"/>
              <a:gd name="connsiteY1" fmla="*/ 635472 h 7477769"/>
              <a:gd name="connsiteX2" fmla="*/ 6744583 w 8532440"/>
              <a:gd name="connsiteY2" fmla="*/ 131078 h 7477769"/>
              <a:gd name="connsiteX3" fmla="*/ 7372380 w 8532440"/>
              <a:gd name="connsiteY3" fmla="*/ 253333 h 7477769"/>
              <a:gd name="connsiteX4" fmla="*/ 8518792 w 8532440"/>
              <a:gd name="connsiteY4" fmla="*/ 635472 h 7477769"/>
              <a:gd name="connsiteX5" fmla="*/ 8532440 w 8532440"/>
              <a:gd name="connsiteY5" fmla="*/ 7477769 h 7477769"/>
              <a:gd name="connsiteX6" fmla="*/ 0 w 8532440"/>
              <a:gd name="connsiteY6" fmla="*/ 7477769 h 7477769"/>
              <a:gd name="connsiteX0" fmla="*/ 0 w 8532440"/>
              <a:gd name="connsiteY0" fmla="*/ 7477769 h 7477769"/>
              <a:gd name="connsiteX1" fmla="*/ 5038613 w 8532440"/>
              <a:gd name="connsiteY1" fmla="*/ 635472 h 7477769"/>
              <a:gd name="connsiteX2" fmla="*/ 7372380 w 8532440"/>
              <a:gd name="connsiteY2" fmla="*/ 253333 h 7477769"/>
              <a:gd name="connsiteX3" fmla="*/ 8518792 w 8532440"/>
              <a:gd name="connsiteY3" fmla="*/ 635472 h 7477769"/>
              <a:gd name="connsiteX4" fmla="*/ 8532440 w 8532440"/>
              <a:gd name="connsiteY4" fmla="*/ 7477769 h 7477769"/>
              <a:gd name="connsiteX5" fmla="*/ 0 w 8532440"/>
              <a:gd name="connsiteY5" fmla="*/ 7477769 h 7477769"/>
              <a:gd name="connsiteX0" fmla="*/ 0 w 8532440"/>
              <a:gd name="connsiteY0" fmla="*/ 6842297 h 6842297"/>
              <a:gd name="connsiteX1" fmla="*/ 5038613 w 8532440"/>
              <a:gd name="connsiteY1" fmla="*/ 0 h 6842297"/>
              <a:gd name="connsiteX2" fmla="*/ 8518792 w 8532440"/>
              <a:gd name="connsiteY2" fmla="*/ 0 h 6842297"/>
              <a:gd name="connsiteX3" fmla="*/ 8532440 w 8532440"/>
              <a:gd name="connsiteY3" fmla="*/ 6842297 h 6842297"/>
              <a:gd name="connsiteX4" fmla="*/ 0 w 8532440"/>
              <a:gd name="connsiteY4" fmla="*/ 6842297 h 684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2440" h="6842297">
                <a:moveTo>
                  <a:pt x="0" y="6842297"/>
                </a:moveTo>
                <a:lnTo>
                  <a:pt x="5038613" y="0"/>
                </a:lnTo>
                <a:lnTo>
                  <a:pt x="8518792" y="0"/>
                </a:lnTo>
                <a:cubicBezTo>
                  <a:pt x="8523341" y="2280766"/>
                  <a:pt x="8527891" y="4561531"/>
                  <a:pt x="8532440" y="6842297"/>
                </a:cubicBezTo>
                <a:lnTo>
                  <a:pt x="0" y="684229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CuadroTexto"/>
          <p:cNvSpPr txBox="1"/>
          <p:nvPr/>
        </p:nvSpPr>
        <p:spPr>
          <a:xfrm>
            <a:off x="179512" y="836712"/>
            <a:ext cx="8784976" cy="58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sz="1500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sz="2500" baseline="0" dirty="0" smtClean="0">
              <a:solidFill>
                <a:srgbClr val="DC0000"/>
              </a:solidFill>
              <a:latin typeface="Stag Book" pitchFamily="50" charset="0"/>
            </a:endParaRPr>
          </a:p>
          <a:p>
            <a:endParaRPr lang="es-PE" sz="1500" dirty="0" smtClean="0"/>
          </a:p>
          <a:p>
            <a:endParaRPr lang="es-PE" sz="1500" dirty="0" smtClean="0"/>
          </a:p>
          <a:p>
            <a:endParaRPr lang="es-PE" sz="1500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2052" name="Picture 4" descr="C:\Users\MED\Desktop\logo MINED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30" y="260648"/>
            <a:ext cx="2319011" cy="46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9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188" y="981075"/>
            <a:ext cx="7753350" cy="7191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11188" y="1989138"/>
            <a:ext cx="7753350" cy="4233862"/>
          </a:xfrm>
        </p:spPr>
        <p:txBody>
          <a:bodyPr>
            <a:normAutofit/>
          </a:bodyPr>
          <a:lstStyle/>
          <a:p>
            <a:pPr lvl="0"/>
            <a:endParaRPr lang="es-ES" noProof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885950" cy="438150"/>
          </a:xfrm>
        </p:spPr>
        <p:txBody>
          <a:bodyPr/>
          <a:lstStyle>
            <a:lvl1pPr>
              <a:defRPr/>
            </a:lvl1pPr>
          </a:lstStyle>
          <a:p>
            <a:fld id="{9B2CBFFF-AA37-45CF-85CB-445B79481345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98574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6A106-41A9-4C44-A6F3-C24D288B47C6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28/06/2015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EB75B-AF8A-46EF-9137-3FAD37585122}" type="slidenum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4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87E4-2699-42C2-978E-8725CDA37BCB}" type="datetimeFigureOut">
              <a:rPr lang="es-ES" smtClean="0"/>
              <a:pPr/>
              <a:t>28/06/2015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8D6C-01C1-402D-8392-AFE399402DF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53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package" Target="../embeddings/Documento_de_Microsoft_Word1.docx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2780928"/>
            <a:ext cx="8229600" cy="43971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PE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DIAGNÓSTICO NACIONAL DE LAS SITUACIONES </a:t>
            </a:r>
            <a:r>
              <a:rPr lang="es-PE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RIESGO EN EL PERÚ </a:t>
            </a:r>
            <a:endParaRPr lang="es-PE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436096" y="116632"/>
            <a:ext cx="3623752" cy="506648"/>
            <a:chOff x="323528" y="125927"/>
            <a:chExt cx="3623752" cy="506648"/>
          </a:xfrm>
        </p:grpSpPr>
        <p:pic>
          <p:nvPicPr>
            <p:cNvPr id="3" name="6 Imagen" descr="med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188640"/>
              <a:ext cx="1728192" cy="381222"/>
            </a:xfrm>
            <a:prstGeom prst="rect">
              <a:avLst/>
            </a:prstGeom>
          </p:spPr>
        </p:pic>
        <p:pic>
          <p:nvPicPr>
            <p:cNvPr id="4" name="5 Imagen" descr="descargamimp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1720" y="125927"/>
              <a:ext cx="1895560" cy="506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334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6462210" y="1412776"/>
            <a:ext cx="2357728" cy="4536504"/>
            <a:chOff x="6516216" y="908720"/>
            <a:chExt cx="2357728" cy="4536504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4328" y="908720"/>
              <a:ext cx="2085975" cy="542925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0794" y="1692374"/>
              <a:ext cx="2343150" cy="3752850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6516216" y="1439198"/>
              <a:ext cx="2352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Violencia a nivel nacional - 2012</a:t>
              </a:r>
              <a:endParaRPr lang="es-PE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179512" y="205547"/>
            <a:ext cx="5761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anose="020B0A04020102020204" pitchFamily="34" charset="0"/>
              </a:rPr>
              <a:t>VIOLENCIA </a:t>
            </a:r>
            <a:r>
              <a:rPr lang="es-E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anose="020B0A04020102020204" pitchFamily="34" charset="0"/>
              </a:rPr>
              <a:t>FAMILIAR </a:t>
            </a:r>
            <a:r>
              <a:rPr lang="es-E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anose="020B0A04020102020204" pitchFamily="34" charset="0"/>
              </a:rPr>
              <a:t>Y SEXUAL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15132" y="4961090"/>
            <a:ext cx="2248824" cy="1660917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107504" y="836712"/>
            <a:ext cx="3240360" cy="5904656"/>
            <a:chOff x="179512" y="836712"/>
            <a:chExt cx="3240360" cy="590465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512" y="1232188"/>
              <a:ext cx="3152775" cy="281940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226" y="4293096"/>
              <a:ext cx="3166393" cy="2304256"/>
            </a:xfrm>
            <a:prstGeom prst="rect">
              <a:avLst/>
            </a:prstGeom>
          </p:spPr>
        </p:pic>
        <p:sp>
          <p:nvSpPr>
            <p:cNvPr id="14" name="CuadroTexto 13"/>
            <p:cNvSpPr txBox="1"/>
            <p:nvPr/>
          </p:nvSpPr>
          <p:spPr>
            <a:xfrm>
              <a:off x="186226" y="908720"/>
              <a:ext cx="3089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400" b="1" u="sng" dirty="0" smtClean="0">
                  <a:solidFill>
                    <a:srgbClr val="FF0000"/>
                  </a:solidFill>
                </a:rPr>
                <a:t>ENDES 2013 a nivel nacional</a:t>
              </a:r>
              <a:endParaRPr lang="es-PE" sz="1400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179512" y="836712"/>
              <a:ext cx="3240360" cy="59046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7" name="CuadroTexto 16"/>
          <p:cNvSpPr txBox="1"/>
          <p:nvPr/>
        </p:nvSpPr>
        <p:spPr>
          <a:xfrm>
            <a:off x="4066599" y="4714869"/>
            <a:ext cx="567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 smtClean="0">
                <a:solidFill>
                  <a:srgbClr val="C8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2012</a:t>
            </a:r>
            <a:endParaRPr lang="es-PE" sz="1000" b="1" dirty="0">
              <a:solidFill>
                <a:srgbClr val="C8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3419872" y="764704"/>
            <a:ext cx="2970330" cy="3816424"/>
            <a:chOff x="3419872" y="764704"/>
            <a:chExt cx="2970330" cy="3816424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764704"/>
              <a:ext cx="2970330" cy="381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CuadroTexto 17"/>
            <p:cNvSpPr txBox="1"/>
            <p:nvPr/>
          </p:nvSpPr>
          <p:spPr>
            <a:xfrm>
              <a:off x="4572000" y="4365104"/>
              <a:ext cx="1800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700" dirty="0" smtClean="0"/>
                <a:t>Fuente ENDES 2013</a:t>
              </a:r>
              <a:endParaRPr lang="es-PE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728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/>
          </p:nvPr>
        </p:nvGraphicFramePr>
        <p:xfrm>
          <a:off x="1043608" y="1340768"/>
          <a:ext cx="4824536" cy="3479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Llamada ovalada 8"/>
          <p:cNvSpPr/>
          <p:nvPr/>
        </p:nvSpPr>
        <p:spPr>
          <a:xfrm>
            <a:off x="5796136" y="1700808"/>
            <a:ext cx="2304256" cy="2376264"/>
          </a:xfrm>
          <a:prstGeom prst="wedgeEllipseCallout">
            <a:avLst>
              <a:gd name="adj1" fmla="val -74017"/>
              <a:gd name="adj2" fmla="val -48449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s-PE" sz="1600" dirty="0">
                <a:solidFill>
                  <a:prstClr val="white"/>
                </a:solidFill>
              </a:rPr>
              <a:t>Regiones con mayor número de casos de violencia: Lima, </a:t>
            </a:r>
            <a:r>
              <a:rPr lang="es-PE" sz="1600" dirty="0" smtClean="0">
                <a:solidFill>
                  <a:prstClr val="white"/>
                </a:solidFill>
              </a:rPr>
              <a:t>Junín</a:t>
            </a:r>
            <a:r>
              <a:rPr lang="es-PE" sz="1600" dirty="0">
                <a:solidFill>
                  <a:prstClr val="white"/>
                </a:solidFill>
              </a:rPr>
              <a:t>, Cusco, La </a:t>
            </a:r>
            <a:r>
              <a:rPr lang="es-PE" sz="1600" dirty="0" smtClean="0">
                <a:solidFill>
                  <a:prstClr val="white"/>
                </a:solidFill>
              </a:rPr>
              <a:t>Libertad </a:t>
            </a:r>
            <a:r>
              <a:rPr lang="es-PE" sz="1600" dirty="0">
                <a:solidFill>
                  <a:prstClr val="white"/>
                </a:solidFill>
              </a:rPr>
              <a:t>y </a:t>
            </a:r>
            <a:r>
              <a:rPr lang="es-PE" sz="1600" dirty="0" smtClean="0">
                <a:solidFill>
                  <a:prstClr val="white"/>
                </a:solidFill>
              </a:rPr>
              <a:t>Ancash</a:t>
            </a:r>
            <a:endParaRPr lang="es-PE" sz="1600" dirty="0">
              <a:solidFill>
                <a:prstClr val="white"/>
              </a:solidFill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648072"/>
          </a:xfrm>
        </p:spPr>
        <p:txBody>
          <a:bodyPr>
            <a:normAutofit/>
          </a:bodyPr>
          <a:lstStyle/>
          <a:p>
            <a:r>
              <a:rPr lang="es-PE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 de atención a nivel nacional de violencia hacia la mujer en el Perú</a:t>
            </a:r>
            <a:endParaRPr lang="es-PE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5652120" y="81389"/>
            <a:ext cx="3312368" cy="374730"/>
            <a:chOff x="323528" y="125927"/>
            <a:chExt cx="3384376" cy="442667"/>
          </a:xfrm>
        </p:grpSpPr>
        <p:pic>
          <p:nvPicPr>
            <p:cNvPr id="12" name="6 Imagen" descr="med.jp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3528" y="188640"/>
              <a:ext cx="1440160" cy="317685"/>
            </a:xfrm>
            <a:prstGeom prst="rect">
              <a:avLst/>
            </a:prstGeom>
          </p:spPr>
        </p:pic>
        <p:pic>
          <p:nvPicPr>
            <p:cNvPr id="13" name="5 Imagen" descr="descargamimp.jp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51720" y="125927"/>
              <a:ext cx="1656184" cy="442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95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413792"/>
            <a:ext cx="9145016" cy="1143000"/>
          </a:xfrm>
        </p:spPr>
        <p:txBody>
          <a:bodyPr>
            <a:normAutofit/>
          </a:bodyPr>
          <a:lstStyle/>
          <a:p>
            <a:r>
              <a:rPr lang="es-PE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 de atención a nivel nacional de feminicidios y tentativa de feminicidio* 2014 y 2015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a 2"/>
          <p:cNvGraphicFramePr/>
          <p:nvPr>
            <p:extLst/>
          </p:nvPr>
        </p:nvGraphicFramePr>
        <p:xfrm>
          <a:off x="-684584" y="1340768"/>
          <a:ext cx="8568952" cy="5337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Llamada ovalada 3"/>
          <p:cNvSpPr/>
          <p:nvPr/>
        </p:nvSpPr>
        <p:spPr>
          <a:xfrm>
            <a:off x="6012160" y="2420888"/>
            <a:ext cx="2664296" cy="2592288"/>
          </a:xfrm>
          <a:prstGeom prst="wedgeEllipseCallout">
            <a:avLst>
              <a:gd name="adj1" fmla="val -74017"/>
              <a:gd name="adj2" fmla="val -4844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 eaLnBrk="1" hangingPunct="1"/>
            <a:r>
              <a:rPr lang="es-PE" sz="1400" dirty="0">
                <a:solidFill>
                  <a:prstClr val="white"/>
                </a:solidFill>
              </a:rPr>
              <a:t>Regiones con mayor número de casos de violencia: Ancash, Arequipa, Ayacucho, Cajamarca, Callao, Cusco, </a:t>
            </a:r>
            <a:r>
              <a:rPr lang="es-PE" sz="1400" dirty="0" smtClean="0">
                <a:solidFill>
                  <a:prstClr val="white"/>
                </a:solidFill>
              </a:rPr>
              <a:t>Huánuco, Junín, </a:t>
            </a:r>
            <a:r>
              <a:rPr lang="es-PE" sz="1400" dirty="0">
                <a:solidFill>
                  <a:prstClr val="white"/>
                </a:solidFill>
              </a:rPr>
              <a:t>La Libertad, Lima, Loreto, Puno  y San Martin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508104" y="6291064"/>
            <a:ext cx="352839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PE" sz="12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*Aquellos </a:t>
            </a:r>
            <a:r>
              <a:rPr lang="es-PE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homicidios de mujeres en condiciones de discriminación y violencia basados en </a:t>
            </a:r>
            <a:r>
              <a:rPr lang="es-PE" sz="12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género</a:t>
            </a:r>
            <a:endParaRPr lang="es-PE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5652120" y="81389"/>
            <a:ext cx="3312368" cy="374730"/>
            <a:chOff x="323528" y="125927"/>
            <a:chExt cx="3384376" cy="442667"/>
          </a:xfrm>
        </p:grpSpPr>
        <p:pic>
          <p:nvPicPr>
            <p:cNvPr id="7" name="6 Imagen" descr="med.jp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3528" y="188640"/>
              <a:ext cx="1440160" cy="317685"/>
            </a:xfrm>
            <a:prstGeom prst="rect">
              <a:avLst/>
            </a:prstGeom>
          </p:spPr>
        </p:pic>
        <p:pic>
          <p:nvPicPr>
            <p:cNvPr id="8" name="5 Imagen" descr="descargamimp.jp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51720" y="125927"/>
              <a:ext cx="1656184" cy="442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78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0172" y="1052736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anose="020B0A04020102020204" pitchFamily="34" charset="0"/>
              </a:rPr>
              <a:t>FEMINICIDIO: </a:t>
            </a:r>
            <a:endParaRPr lang="es-E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303556" y="836712"/>
            <a:ext cx="6588923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PE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Aquellos homicidios de mujeres en condiciones de discriminación y violencia basados en género </a:t>
            </a:r>
            <a:r>
              <a:rPr lang="es-PE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(Plan Nacional Contra La Violencia Hacia La Mujer 2009-2015)</a:t>
            </a:r>
          </a:p>
        </p:txBody>
      </p:sp>
      <p:graphicFrame>
        <p:nvGraphicFramePr>
          <p:cNvPr id="7" name="45 Gráfico"/>
          <p:cNvGraphicFramePr>
            <a:graphicFrameLocks/>
          </p:cNvGraphicFramePr>
          <p:nvPr>
            <p:extLst/>
          </p:nvPr>
        </p:nvGraphicFramePr>
        <p:xfrm>
          <a:off x="5605053" y="1733096"/>
          <a:ext cx="3267075" cy="2073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15 Grupo"/>
          <p:cNvGrpSpPr/>
          <p:nvPr/>
        </p:nvGrpSpPr>
        <p:grpSpPr>
          <a:xfrm>
            <a:off x="323528" y="4077072"/>
            <a:ext cx="2334906" cy="2712165"/>
            <a:chOff x="923490" y="3068960"/>
            <a:chExt cx="2432340" cy="2712165"/>
          </a:xfrm>
        </p:grpSpPr>
        <p:sp>
          <p:nvSpPr>
            <p:cNvPr id="9" name="36 Rectángulo redondeado"/>
            <p:cNvSpPr/>
            <p:nvPr/>
          </p:nvSpPr>
          <p:spPr>
            <a:xfrm>
              <a:off x="923490" y="3068960"/>
              <a:ext cx="2432340" cy="2712165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PE"/>
            </a:p>
          </p:txBody>
        </p:sp>
        <p:pic>
          <p:nvPicPr>
            <p:cNvPr id="10" name="38 Imagen" descr="siluetas niños.jpg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8" t="9949" r="77499" b="63457"/>
            <a:stretch>
              <a:fillRect/>
            </a:stretch>
          </p:blipFill>
          <p:spPr bwMode="auto">
            <a:xfrm>
              <a:off x="1133041" y="3164209"/>
              <a:ext cx="374073" cy="624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39 Imagen" descr="siluetas4.jp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00" r="46001" b="54520"/>
            <a:stretch>
              <a:fillRect/>
            </a:stretch>
          </p:blipFill>
          <p:spPr bwMode="auto">
            <a:xfrm>
              <a:off x="1133041" y="4843207"/>
              <a:ext cx="412173" cy="774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40 Imagen" descr="SOMBRA PAREJA.jpg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25" r="48965"/>
            <a:stretch>
              <a:fillRect/>
            </a:stretch>
          </p:blipFill>
          <p:spPr bwMode="auto">
            <a:xfrm>
              <a:off x="1152091" y="3836155"/>
              <a:ext cx="374073" cy="814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14 CuadroTexto"/>
            <p:cNvSpPr txBox="1"/>
            <p:nvPr/>
          </p:nvSpPr>
          <p:spPr>
            <a:xfrm>
              <a:off x="1551400" y="3197294"/>
              <a:ext cx="180443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Niñas y Adolescentes</a:t>
              </a:r>
            </a:p>
            <a:p>
              <a:r>
                <a:rPr lang="es-ES" sz="1400" dirty="0" smtClean="0"/>
                <a:t>12%</a:t>
              </a:r>
            </a:p>
            <a:p>
              <a:endParaRPr lang="es-ES" sz="1400" dirty="0" smtClean="0"/>
            </a:p>
            <a:p>
              <a:endParaRPr lang="es-ES" sz="1400" dirty="0"/>
            </a:p>
            <a:p>
              <a:r>
                <a:rPr lang="es-ES" sz="1400" dirty="0" smtClean="0"/>
                <a:t>Adultas</a:t>
              </a:r>
            </a:p>
            <a:p>
              <a:r>
                <a:rPr lang="es-ES" sz="1400" dirty="0" smtClean="0"/>
                <a:t>86%</a:t>
              </a:r>
            </a:p>
            <a:p>
              <a:endParaRPr lang="es-ES" sz="1400" dirty="0" smtClean="0"/>
            </a:p>
            <a:p>
              <a:endParaRPr lang="es-ES" sz="1400" dirty="0"/>
            </a:p>
            <a:p>
              <a:r>
                <a:rPr lang="es-ES" sz="1400" dirty="0" smtClean="0"/>
                <a:t>Adultas Mayores</a:t>
              </a:r>
            </a:p>
            <a:p>
              <a:r>
                <a:rPr lang="es-ES" sz="1400" dirty="0" smtClean="0"/>
                <a:t>2%</a:t>
              </a:r>
              <a:endParaRPr lang="es-PE" sz="1400" dirty="0"/>
            </a:p>
          </p:txBody>
        </p:sp>
      </p:grpSp>
      <p:sp>
        <p:nvSpPr>
          <p:cNvPr id="15" name="27 Rectángulo"/>
          <p:cNvSpPr/>
          <p:nvPr/>
        </p:nvSpPr>
        <p:spPr bwMode="auto">
          <a:xfrm>
            <a:off x="420962" y="2053802"/>
            <a:ext cx="2237472" cy="1865578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0" rIns="0" bIns="0" rtlCol="0" anchor="t" anchorCtr="0" upright="1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050" b="1" dirty="0">
                <a:solidFill>
                  <a:srgbClr val="C00000"/>
                </a:solidFill>
                <a:latin typeface="+mn-lt"/>
              </a:rPr>
              <a:t>Regiones</a:t>
            </a:r>
            <a:r>
              <a:rPr lang="es-PE" sz="1050" b="1" baseline="0" dirty="0">
                <a:solidFill>
                  <a:srgbClr val="C00000"/>
                </a:solidFill>
                <a:latin typeface="+mn-lt"/>
              </a:rPr>
              <a:t> con mayor N° casos feminicidio y/o tentativas:</a:t>
            </a:r>
          </a:p>
          <a:p>
            <a:pPr algn="ctr"/>
            <a:endParaRPr lang="es-PE" sz="1050" b="1" baseline="0" dirty="0">
              <a:latin typeface="+mn-lt"/>
            </a:endParaRPr>
          </a:p>
          <a:p>
            <a:pPr algn="l"/>
            <a:r>
              <a:rPr lang="es-PE" sz="1050" b="1" baseline="0" dirty="0">
                <a:latin typeface="+mn-lt"/>
              </a:rPr>
              <a:t> Al año 2014: </a:t>
            </a:r>
            <a:r>
              <a:rPr lang="es-PE" sz="1050" b="0" baseline="0" dirty="0">
                <a:latin typeface="+mn-lt"/>
              </a:rPr>
              <a:t>Arequipa, Ayacucho, Callao, Cusco, </a:t>
            </a:r>
            <a:r>
              <a:rPr lang="es-PE" sz="1050" b="0" baseline="0" dirty="0" smtClean="0">
                <a:latin typeface="+mn-lt"/>
              </a:rPr>
              <a:t>Huánuco, Junín, </a:t>
            </a:r>
            <a:r>
              <a:rPr lang="es-PE" sz="1050" b="0" baseline="0" dirty="0">
                <a:latin typeface="+mn-lt"/>
              </a:rPr>
              <a:t>La Libertad, Lima, Puno  y San Martin </a:t>
            </a:r>
          </a:p>
          <a:p>
            <a:pPr algn="l"/>
            <a:endParaRPr lang="es-PE" sz="1050" b="1" baseline="0" dirty="0">
              <a:latin typeface="+mn-lt"/>
            </a:endParaRPr>
          </a:p>
          <a:p>
            <a:pPr algn="l"/>
            <a:r>
              <a:rPr lang="es-PE" sz="1050" b="1" baseline="0" dirty="0">
                <a:latin typeface="+mn-lt"/>
              </a:rPr>
              <a:t>Acumulado (2009-2014): </a:t>
            </a:r>
            <a:r>
              <a:rPr lang="es-PE" sz="1050" b="0" baseline="0" dirty="0">
                <a:latin typeface="+mn-lt"/>
              </a:rPr>
              <a:t>Lima, Ancash, Ayacucho, Cajamarca, Junín, Arequipa, Puno, Callao, Cusco, </a:t>
            </a:r>
            <a:r>
              <a:rPr lang="es-PE" sz="1050" b="0" baseline="0" dirty="0" smtClean="0">
                <a:latin typeface="+mn-lt"/>
              </a:rPr>
              <a:t>Huánuco, </a:t>
            </a:r>
            <a:r>
              <a:rPr lang="es-PE" sz="1050" b="0" baseline="0" dirty="0">
                <a:latin typeface="+mn-lt"/>
              </a:rPr>
              <a:t>Ica, La Libertad, Pasco y Lambayeque.</a:t>
            </a:r>
            <a:endParaRPr lang="es-PE" sz="1050" dirty="0">
              <a:latin typeface="+mn-lt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02667" y="2127277"/>
            <a:ext cx="2613363" cy="3724042"/>
          </a:xfrm>
          <a:prstGeom prst="rect">
            <a:avLst/>
          </a:prstGeom>
        </p:spPr>
      </p:pic>
      <p:graphicFrame>
        <p:nvGraphicFramePr>
          <p:cNvPr id="17" name="Tabla 16"/>
          <p:cNvGraphicFramePr>
            <a:graphicFrameLocks noGrp="1"/>
          </p:cNvGraphicFramePr>
          <p:nvPr>
            <p:extLst/>
          </p:nvPr>
        </p:nvGraphicFramePr>
        <p:xfrm>
          <a:off x="5940153" y="3573016"/>
          <a:ext cx="2985570" cy="3131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5992"/>
                <a:gridCol w="2519578"/>
              </a:tblGrid>
              <a:tr h="19593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Tipos                   </a:t>
                      </a:r>
                      <a:r>
                        <a:rPr lang="es-PE" sz="1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Descripción</a:t>
                      </a:r>
                      <a:endParaRPr lang="es-P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0912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 err="1" smtClean="0">
                          <a:solidFill>
                            <a:schemeClr val="tx1"/>
                          </a:solidFill>
                          <a:effectLst/>
                        </a:rPr>
                        <a:t>Feminicidio</a:t>
                      </a: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</a:rPr>
                        <a:t>íntimo </a:t>
                      </a:r>
                      <a:endParaRPr lang="es-P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Ocurre cuando la víctima tenía (o había tenido) una </a:t>
                      </a:r>
                      <a:r>
                        <a:rPr lang="es-PE" sz="1100" b="1" dirty="0">
                          <a:solidFill>
                            <a:srgbClr val="FF0000"/>
                          </a:solidFill>
                          <a:effectLst/>
                        </a:rPr>
                        <a:t>relación de pareja </a:t>
                      </a:r>
                      <a:r>
                        <a:rPr lang="es-PE" sz="1100" dirty="0">
                          <a:effectLst/>
                        </a:rPr>
                        <a:t>con el homicida. También se incluyen los casos de muerte de mujeres a manos de un miembro de la familia, como el padre, el padrastro, el hermano o el primo. </a:t>
                      </a:r>
                      <a:endParaRPr lang="es-P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81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 err="1" smtClean="0">
                          <a:solidFill>
                            <a:schemeClr val="tx1"/>
                          </a:solidFill>
                          <a:effectLst/>
                        </a:rPr>
                        <a:t>Feminicidio</a:t>
                      </a:r>
                      <a:r>
                        <a:rPr lang="es-PE" sz="1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 smtClean="0">
                          <a:solidFill>
                            <a:schemeClr val="tx1"/>
                          </a:solidFill>
                          <a:effectLst/>
                        </a:rPr>
                        <a:t>no </a:t>
                      </a: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íntimo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Ocurre cuando la víctima </a:t>
                      </a:r>
                      <a:r>
                        <a:rPr lang="es-PE" sz="1100" b="1" dirty="0">
                          <a:solidFill>
                            <a:srgbClr val="FF0000"/>
                          </a:solidFill>
                          <a:effectLst/>
                        </a:rPr>
                        <a:t>no tenía una relación de pareja o familiar </a:t>
                      </a:r>
                      <a:r>
                        <a:rPr lang="es-PE" sz="1100" dirty="0">
                          <a:effectLst/>
                        </a:rPr>
                        <a:t>con el homicida. Puede darse en escenarios de violencia sexual, trata de personas, hostigamiento sexual, discriminación de género y misoginia.</a:t>
                      </a:r>
                      <a:endParaRPr lang="es-P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37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 err="1">
                          <a:solidFill>
                            <a:schemeClr val="tx1"/>
                          </a:solidFill>
                          <a:effectLst/>
                        </a:rPr>
                        <a:t>Feminicidio</a:t>
                      </a: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 por conexión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Ocurre cuando la víctima es </a:t>
                      </a:r>
                      <a:r>
                        <a:rPr lang="es-ES" sz="1100" b="1" dirty="0">
                          <a:solidFill>
                            <a:srgbClr val="FF0000"/>
                          </a:solidFill>
                          <a:effectLst/>
                        </a:rPr>
                        <a:t>asesinada por haber interferido en el ataque violento hacia otra mujer víctima</a:t>
                      </a:r>
                      <a:r>
                        <a:rPr lang="es-ES" sz="1100" dirty="0">
                          <a:effectLst/>
                        </a:rPr>
                        <a:t>. Suele ocurrir en el caso de madres, hermanas, tías, amigas, vecinas, etc.</a:t>
                      </a:r>
                      <a:endParaRPr lang="es-P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19" name="Conector recto de flecha 18"/>
          <p:cNvCxnSpPr/>
          <p:nvPr/>
        </p:nvCxnSpPr>
        <p:spPr>
          <a:xfrm flipV="1">
            <a:off x="3851920" y="5328790"/>
            <a:ext cx="936104" cy="910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3851920" y="5157192"/>
            <a:ext cx="648072" cy="1081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851920" y="4653136"/>
            <a:ext cx="864096" cy="1585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3851920" y="4484481"/>
            <a:ext cx="117013" cy="1754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3851920" y="4077072"/>
            <a:ext cx="234026" cy="2161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3851920" y="4484481"/>
            <a:ext cx="468052" cy="175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V="1">
            <a:off x="3851920" y="4581128"/>
            <a:ext cx="80926" cy="1657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3851920" y="5013176"/>
            <a:ext cx="1361699" cy="1225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 flipH="1" flipV="1">
            <a:off x="3635896" y="3764605"/>
            <a:ext cx="216024" cy="2474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3851920" y="3617504"/>
            <a:ext cx="40463" cy="2621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59591" y="6238813"/>
            <a:ext cx="3008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err="1" smtClean="0"/>
              <a:t>Feminicidio</a:t>
            </a:r>
            <a:r>
              <a:rPr lang="es-PE" sz="1400" dirty="0" smtClean="0"/>
              <a:t> 2014, según regiones que presentan mayor número de casos</a:t>
            </a:r>
            <a:endParaRPr lang="es-PE" sz="1400" dirty="0"/>
          </a:p>
        </p:txBody>
      </p:sp>
      <p:sp>
        <p:nvSpPr>
          <p:cNvPr id="26" name="Rectángulo 25"/>
          <p:cNvSpPr/>
          <p:nvPr/>
        </p:nvSpPr>
        <p:spPr>
          <a:xfrm>
            <a:off x="179512" y="205547"/>
            <a:ext cx="5761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anose="020B0A04020102020204" pitchFamily="34" charset="0"/>
              </a:rPr>
              <a:t>VIOLENCIA </a:t>
            </a:r>
            <a:r>
              <a:rPr lang="es-E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anose="020B0A04020102020204" pitchFamily="34" charset="0"/>
              </a:rPr>
              <a:t>FAMILIAR </a:t>
            </a:r>
            <a:r>
              <a:rPr lang="es-E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anose="020B0A04020102020204" pitchFamily="34" charset="0"/>
              </a:rPr>
              <a:t>Y SEXUAL</a:t>
            </a:r>
          </a:p>
        </p:txBody>
      </p:sp>
    </p:spTree>
    <p:extLst>
      <p:ext uri="{BB962C8B-B14F-4D97-AF65-F5344CB8AC3E}">
        <p14:creationId xmlns:p14="http://schemas.microsoft.com/office/powerpoint/2010/main" val="3896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836713"/>
            <a:ext cx="4487024" cy="558137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5203" y="6516514"/>
            <a:ext cx="5102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 smtClean="0"/>
              <a:t>Fuente: Instituto Nacional de Estadística e Informática – Encuesta Demográfica y de Salud Familiar. 2013</a:t>
            </a:r>
            <a:endParaRPr lang="es-PE" sz="900" dirty="0"/>
          </a:p>
        </p:txBody>
      </p:sp>
      <p:grpSp>
        <p:nvGrpSpPr>
          <p:cNvPr id="5" name="Grupo 4"/>
          <p:cNvGrpSpPr/>
          <p:nvPr/>
        </p:nvGrpSpPr>
        <p:grpSpPr>
          <a:xfrm>
            <a:off x="231611" y="5346792"/>
            <a:ext cx="1799656" cy="1071292"/>
            <a:chOff x="231611" y="5346792"/>
            <a:chExt cx="1799656" cy="1071292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611" y="5346793"/>
              <a:ext cx="1799656" cy="1071291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246106" y="5346792"/>
              <a:ext cx="178516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PE" sz="1200" b="1" dirty="0" smtClean="0"/>
                <a:t>Fecundidad Adolescente</a:t>
              </a:r>
              <a:endParaRPr lang="es-PE" sz="1200" b="1" dirty="0"/>
            </a:p>
          </p:txBody>
        </p:sp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2615661"/>
            <a:ext cx="2324100" cy="193344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50222" y="4649614"/>
            <a:ext cx="2847975" cy="18669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38079" y="917649"/>
            <a:ext cx="4072541" cy="164725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5835" y="200360"/>
            <a:ext cx="6644768" cy="43088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s-ES" sz="2200" b="1" dirty="0" smtClean="0">
                <a:ln/>
                <a:solidFill>
                  <a:srgbClr val="FF0000"/>
                </a:solidFill>
                <a:latin typeface="Berlin Sans FB Demi" panose="020E0802020502020306" pitchFamily="34" charset="0"/>
              </a:rPr>
              <a:t>SITUACIÓN DE EMBARAZO EN LA ADOLESCENCIA </a:t>
            </a:r>
            <a:endParaRPr lang="es-PE" sz="22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22711" y="980728"/>
            <a:ext cx="4392488" cy="197403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196752"/>
            <a:ext cx="3724306" cy="473356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4211960" y="3501007"/>
            <a:ext cx="4392488" cy="2817823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1043608" y="5085184"/>
            <a:ext cx="266429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07504" y="239542"/>
            <a:ext cx="6062878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s-ES" sz="2000" b="1" dirty="0" smtClean="0">
                <a:ln/>
                <a:solidFill>
                  <a:srgbClr val="FF0000"/>
                </a:solidFill>
                <a:latin typeface="Berlin Sans FB Demi" panose="020E0802020502020306" pitchFamily="34" charset="0"/>
              </a:rPr>
              <a:t>SITUACIÓN DE EMBARAZO EN LA ADOLESCENCIA </a:t>
            </a:r>
            <a:endParaRPr lang="es-PE" sz="20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944071"/>
              </p:ext>
            </p:extLst>
          </p:nvPr>
        </p:nvGraphicFramePr>
        <p:xfrm>
          <a:off x="3923928" y="0"/>
          <a:ext cx="5208329" cy="6525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Documento" r:id="rId5" imgW="5402239" imgH="7308011" progId="Word.Document.12">
                  <p:embed/>
                </p:oleObj>
              </mc:Choice>
              <mc:Fallback>
                <p:oleObj name="Documento" r:id="rId5" imgW="5402239" imgH="7308011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0"/>
                        <a:ext cx="5208329" cy="65253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/>
          <p:cNvSpPr/>
          <p:nvPr/>
        </p:nvSpPr>
        <p:spPr>
          <a:xfrm>
            <a:off x="179512" y="2806239"/>
            <a:ext cx="4019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solidFill>
                  <a:srgbClr val="C80000"/>
                </a:solidFill>
              </a:rPr>
              <a:t>Política: Estrategia Nacional  de Lucha Contra las Drogas 2012 - 2016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79512" y="587727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dirty="0" smtClean="0"/>
              <a:t>Fuente: Informe Ejecutivo IV Estudio Nacional de Prevención y Consumo de Drogas en estudiantes de secundaria 2012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1804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/>
          </p:nvPr>
        </p:nvGraphicFramePr>
        <p:xfrm>
          <a:off x="107504" y="476672"/>
          <a:ext cx="5760640" cy="5956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5868144" y="5949280"/>
            <a:ext cx="316835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300" dirty="0" smtClean="0"/>
              <a:t>Fuente: Informe Ejecutivo IV Estudio Nacional de Prevención y Consumo de Drogas en estudiantes de secundaria 2012</a:t>
            </a:r>
            <a:endParaRPr lang="es-PE" sz="1300" dirty="0"/>
          </a:p>
        </p:txBody>
      </p:sp>
      <p:sp>
        <p:nvSpPr>
          <p:cNvPr id="5" name="Elipse 4"/>
          <p:cNvSpPr/>
          <p:nvPr/>
        </p:nvSpPr>
        <p:spPr>
          <a:xfrm>
            <a:off x="755576" y="2780928"/>
            <a:ext cx="2736304" cy="432048"/>
          </a:xfrm>
          <a:prstGeom prst="ellipse">
            <a:avLst/>
          </a:prstGeom>
          <a:noFill/>
          <a:ln>
            <a:solidFill>
              <a:srgbClr val="EB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5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3482128"/>
              </p:ext>
            </p:extLst>
          </p:nvPr>
        </p:nvGraphicFramePr>
        <p:xfrm>
          <a:off x="251520" y="665312"/>
          <a:ext cx="5472608" cy="619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lipse 4"/>
          <p:cNvSpPr/>
          <p:nvPr/>
        </p:nvSpPr>
        <p:spPr>
          <a:xfrm>
            <a:off x="1115616" y="3284984"/>
            <a:ext cx="3456384" cy="576064"/>
          </a:xfrm>
          <a:prstGeom prst="ellipse">
            <a:avLst/>
          </a:prstGeom>
          <a:noFill/>
          <a:ln>
            <a:solidFill>
              <a:srgbClr val="D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/>
          <p:cNvSpPr txBox="1"/>
          <p:nvPr/>
        </p:nvSpPr>
        <p:spPr>
          <a:xfrm>
            <a:off x="5940152" y="5949280"/>
            <a:ext cx="316835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300" dirty="0" smtClean="0"/>
              <a:t>Fuente: Informe Ejecutivo IV Estudio Nacional de Prevención y Consumo de Drogas en estudiantes de secundaria 2012</a:t>
            </a:r>
            <a:endParaRPr lang="es-PE" sz="1300" dirty="0"/>
          </a:p>
        </p:txBody>
      </p:sp>
    </p:spTree>
    <p:extLst>
      <p:ext uri="{BB962C8B-B14F-4D97-AF65-F5344CB8AC3E}">
        <p14:creationId xmlns:p14="http://schemas.microsoft.com/office/powerpoint/2010/main" val="352181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/>
          </p:nvPr>
        </p:nvGraphicFramePr>
        <p:xfrm>
          <a:off x="3707904" y="851784"/>
          <a:ext cx="5112568" cy="3006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áfico 2"/>
          <p:cNvGraphicFramePr>
            <a:graphicFrameLocks/>
          </p:cNvGraphicFramePr>
          <p:nvPr>
            <p:extLst/>
          </p:nvPr>
        </p:nvGraphicFramePr>
        <p:xfrm>
          <a:off x="3707904" y="3905672"/>
          <a:ext cx="5089985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ángulo 3"/>
          <p:cNvSpPr/>
          <p:nvPr/>
        </p:nvSpPr>
        <p:spPr>
          <a:xfrm>
            <a:off x="179814" y="735500"/>
            <a:ext cx="34198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2400" b="1" cap="none" spc="0" dirty="0" smtClean="0">
                <a:ln/>
                <a:solidFill>
                  <a:srgbClr val="FF0000"/>
                </a:solidFill>
                <a:effectLst/>
              </a:rPr>
              <a:t>Trata de personas </a:t>
            </a:r>
          </a:p>
          <a:p>
            <a:pPr algn="ctr"/>
            <a:r>
              <a:rPr lang="es-ES" sz="2400" b="1" cap="none" spc="0" dirty="0" smtClean="0">
                <a:ln/>
                <a:solidFill>
                  <a:srgbClr val="FF0000"/>
                </a:solidFill>
                <a:effectLst/>
              </a:rPr>
              <a:t>según la PNP</a:t>
            </a:r>
            <a:endParaRPr lang="es-PE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1918252"/>
            <a:ext cx="3168352" cy="228519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7620" y="4555203"/>
            <a:ext cx="3204260" cy="211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4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904900"/>
            <a:ext cx="4896544" cy="47333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5729436"/>
            <a:ext cx="3657600" cy="7239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6525344"/>
            <a:ext cx="2438400" cy="142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25431" y="1247454"/>
            <a:ext cx="1895475" cy="12763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25431" y="2759622"/>
            <a:ext cx="1943100" cy="15136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84168" y="4509120"/>
            <a:ext cx="1778000" cy="13992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23528" y="263771"/>
            <a:ext cx="54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ln/>
                <a:solidFill>
                  <a:srgbClr val="FF0000"/>
                </a:solidFill>
              </a:rPr>
              <a:t>Trata de </a:t>
            </a:r>
            <a:r>
              <a:rPr lang="es-ES" sz="2000" b="1" dirty="0" smtClean="0">
                <a:ln/>
                <a:solidFill>
                  <a:srgbClr val="FF0000"/>
                </a:solidFill>
              </a:rPr>
              <a:t>personas según el Ministerio Público</a:t>
            </a:r>
            <a:endParaRPr lang="es-PE" sz="2000" b="1" dirty="0">
              <a:ln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80" y="908720"/>
            <a:ext cx="8776487" cy="574707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95536" y="260648"/>
            <a:ext cx="482453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ES" sz="2800" b="1" cap="none" spc="0" dirty="0" smtClean="0">
                <a:ln/>
                <a:solidFill>
                  <a:srgbClr val="FF0000"/>
                </a:solidFill>
                <a:effectLst/>
                <a:latin typeface="Berlin Sans FB Demi" panose="020E0802020502020306" pitchFamily="34" charset="0"/>
              </a:rPr>
              <a:t>TRABAJO INFANTIL</a:t>
            </a:r>
            <a:endParaRPr lang="es-PE" sz="2800" b="1" cap="none" spc="0" dirty="0">
              <a:ln/>
              <a:solidFill>
                <a:srgbClr val="FF0000"/>
              </a:solidFill>
              <a:effectLst/>
              <a:latin typeface="Berlin Sans FB Demi" panose="020E0802020502020306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6669360"/>
            <a:ext cx="2495550" cy="219075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755576" y="3140968"/>
            <a:ext cx="777686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redondeado 5"/>
          <p:cNvSpPr/>
          <p:nvPr/>
        </p:nvSpPr>
        <p:spPr>
          <a:xfrm>
            <a:off x="755576" y="4653136"/>
            <a:ext cx="7761864" cy="2730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redondeado 6"/>
          <p:cNvSpPr/>
          <p:nvPr/>
        </p:nvSpPr>
        <p:spPr>
          <a:xfrm>
            <a:off x="755576" y="6165304"/>
            <a:ext cx="7787551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32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e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edu" id="{1EFF0232-0207-4A72-A39D-F6EDF2B77211}" vid="{044A826D-F6D6-49CB-9555-AB0E4B5365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minedu</Template>
  <TotalTime>1518</TotalTime>
  <Words>665</Words>
  <Application>Microsoft Office PowerPoint</Application>
  <PresentationFormat>Presentación en pantalla (4:3)</PresentationFormat>
  <Paragraphs>73</Paragraphs>
  <Slides>13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Berlin Sans FB Demi</vt:lpstr>
      <vt:lpstr>Calibri</vt:lpstr>
      <vt:lpstr>Stag Book</vt:lpstr>
      <vt:lpstr>Times New Roman</vt:lpstr>
      <vt:lpstr>minedu</vt:lpstr>
      <vt:lpstr>Documento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Registro de atención a nivel nacional de violencia hacia la mujer en el Perú</vt:lpstr>
      <vt:lpstr>Registro de atención a nivel nacional de feminicidios y tentativa de feminicidio* 2014 y 2015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NORMATIVA CONVIVENCIA</dc:title>
  <dc:creator>MARIA DEL CARMEN LFORES</dc:creator>
  <cp:lastModifiedBy>ADMIN</cp:lastModifiedBy>
  <cp:revision>220</cp:revision>
  <cp:lastPrinted>2012-10-03T20:18:49Z</cp:lastPrinted>
  <dcterms:created xsi:type="dcterms:W3CDTF">2012-01-20T18:16:55Z</dcterms:created>
  <dcterms:modified xsi:type="dcterms:W3CDTF">2015-06-28T23:53:16Z</dcterms:modified>
</cp:coreProperties>
</file>