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5"/>
  </p:notesMasterIdLst>
  <p:sldIdLst>
    <p:sldId id="412" r:id="rId2"/>
    <p:sldId id="439" r:id="rId3"/>
    <p:sldId id="440" r:id="rId4"/>
    <p:sldId id="441" r:id="rId5"/>
    <p:sldId id="442" r:id="rId6"/>
    <p:sldId id="463" r:id="rId7"/>
    <p:sldId id="464" r:id="rId8"/>
    <p:sldId id="465" r:id="rId9"/>
    <p:sldId id="466" r:id="rId10"/>
    <p:sldId id="467" r:id="rId11"/>
    <p:sldId id="468" r:id="rId12"/>
    <p:sldId id="455" r:id="rId13"/>
    <p:sldId id="462" r:id="rId14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MERY PRATTO QUINTANILLA" initials="RPQ" lastIdx="9" clrIdx="0">
    <p:extLst>
      <p:ext uri="{19B8F6BF-5375-455C-9EA6-DF929625EA0E}">
        <p15:presenceInfo xmlns:p15="http://schemas.microsoft.com/office/powerpoint/2012/main" userId="S-1-5-21-1280482202-4056878361-557001864-43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000"/>
    <a:srgbClr val="99CCFF"/>
    <a:srgbClr val="FF6600"/>
    <a:srgbClr val="DC0000"/>
    <a:srgbClr val="99FFCC"/>
    <a:srgbClr val="FFCCFF"/>
    <a:srgbClr val="FFCC99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807" autoAdjust="0"/>
    <p:restoredTop sz="92382" autoAdjust="0"/>
  </p:normalViewPr>
  <p:slideViewPr>
    <p:cSldViewPr>
      <p:cViewPr varScale="1">
        <p:scale>
          <a:sx n="69" d="100"/>
          <a:sy n="69" d="100"/>
        </p:scale>
        <p:origin x="7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06D4B4-9381-4814-82B6-ECD5C504D1E7}" type="doc">
      <dgm:prSet loTypeId="urn:microsoft.com/office/officeart/2005/8/layout/cycle8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B78E51D1-FA96-4F67-BC0A-9991AE2B7371}">
      <dgm:prSet phldrT="[Texto]" custT="1"/>
      <dgm:spPr/>
      <dgm:t>
        <a:bodyPr/>
        <a:lstStyle/>
        <a:p>
          <a:r>
            <a:rPr lang="es-PE" sz="1400" b="1" dirty="0">
              <a:latin typeface="Candara" panose="020E0502030303020204" pitchFamily="34" charset="0"/>
            </a:rPr>
            <a:t>Comité de Tutoría</a:t>
          </a:r>
          <a:endParaRPr lang="es-PE" sz="1400" dirty="0">
            <a:latin typeface="Candara" panose="020E0502030303020204" pitchFamily="34" charset="0"/>
          </a:endParaRPr>
        </a:p>
      </dgm:t>
    </dgm:pt>
    <dgm:pt modelId="{5548D10A-60F2-49BE-ADAD-CB4D091CF713}" type="parTrans" cxnId="{089D83DC-2BC7-4EF1-90B9-2815D77E9758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3BB055EC-354B-460B-A101-B2205DAE8019}" type="sibTrans" cxnId="{089D83DC-2BC7-4EF1-90B9-2815D77E9758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10C93ADD-81A1-418C-B35E-D4CD02D65CB3}">
      <dgm:prSet phldrT="[Texto]" custT="1"/>
      <dgm:spPr/>
      <dgm:t>
        <a:bodyPr/>
        <a:lstStyle/>
        <a:p>
          <a:r>
            <a:rPr lang="es-PE" sz="1400" b="1" dirty="0">
              <a:solidFill>
                <a:schemeClr val="tx1"/>
              </a:solidFill>
              <a:latin typeface="Candara" panose="020E0502030303020204" pitchFamily="34" charset="0"/>
            </a:rPr>
            <a:t>(Asesor de Tutoría Integral (Psicólogo o Trabajador) Social</a:t>
          </a:r>
        </a:p>
      </dgm:t>
    </dgm:pt>
    <dgm:pt modelId="{F1EFE6DD-C48E-4F54-9FEA-BDD33F15D257}" type="parTrans" cxnId="{38C90783-3B3D-44B7-A9CB-5EC2CA1DDE3C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0C912B2C-53AD-4511-9A60-4F7B281E4F5F}" type="sibTrans" cxnId="{38C90783-3B3D-44B7-A9CB-5EC2CA1DDE3C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16DE5230-8B82-4295-9471-37343ED47BF3}">
      <dgm:prSet phldrT="[Texto]" custT="1"/>
      <dgm:spPr/>
      <dgm:t>
        <a:bodyPr/>
        <a:lstStyle/>
        <a:p>
          <a:r>
            <a:rPr lang="es-PE" sz="1400" b="1" dirty="0">
              <a:latin typeface="Candara" panose="020E0502030303020204" pitchFamily="34" charset="0"/>
            </a:rPr>
            <a:t>Auxiliar de Educación</a:t>
          </a:r>
          <a:endParaRPr lang="es-PE" sz="1400" dirty="0">
            <a:latin typeface="Candara" panose="020E0502030303020204" pitchFamily="34" charset="0"/>
          </a:endParaRPr>
        </a:p>
      </dgm:t>
    </dgm:pt>
    <dgm:pt modelId="{A5FFEBC5-3430-480A-9C05-DAB79852C08B}" type="parTrans" cxnId="{418A9A2B-75E0-46A9-90FF-C5DC59874E75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B85A7336-F8F9-43BA-9601-031C80698118}" type="sibTrans" cxnId="{418A9A2B-75E0-46A9-90FF-C5DC59874E75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475DD052-9F92-4AD1-AFF6-4FC6B0C783FA}">
      <dgm:prSet phldrT="[Texto]" custT="1"/>
      <dgm:spPr/>
      <dgm:t>
        <a:bodyPr/>
        <a:lstStyle/>
        <a:p>
          <a:r>
            <a:rPr lang="es-PE" sz="1400" b="1" dirty="0" smtClean="0">
              <a:latin typeface="Candara" panose="020E0502030303020204" pitchFamily="34" charset="0"/>
            </a:rPr>
            <a:t>Tutor/a</a:t>
          </a:r>
          <a:endParaRPr lang="es-PE" sz="1400" dirty="0">
            <a:latin typeface="Candara" panose="020E0502030303020204" pitchFamily="34" charset="0"/>
          </a:endParaRPr>
        </a:p>
      </dgm:t>
    </dgm:pt>
    <dgm:pt modelId="{77F319BD-7DF9-4471-91FB-4BC0220B21E8}" type="parTrans" cxnId="{1E904AD1-3341-4BA0-BB94-0DC8A5B934AE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E71620EA-2181-4E3C-A8A6-285F6CD4F678}" type="sibTrans" cxnId="{1E904AD1-3341-4BA0-BB94-0DC8A5B934AE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320ACC2D-22AC-43CA-A128-30AE03B3588B}">
      <dgm:prSet phldrT="[Texto]" custT="1"/>
      <dgm:spPr/>
      <dgm:t>
        <a:bodyPr/>
        <a:lstStyle/>
        <a:p>
          <a:r>
            <a:rPr lang="es-PE" sz="1400" b="1">
              <a:latin typeface="Candara" panose="020E0502030303020204" pitchFamily="34" charset="0"/>
            </a:rPr>
            <a:t>Equipo de docentes tutores</a:t>
          </a:r>
          <a:endParaRPr lang="es-PE" sz="1400">
            <a:latin typeface="Candara" panose="020E0502030303020204" pitchFamily="34" charset="0"/>
          </a:endParaRPr>
        </a:p>
      </dgm:t>
    </dgm:pt>
    <dgm:pt modelId="{24D31ADA-7A18-4835-B9F6-E2A840685469}" type="parTrans" cxnId="{D957154C-9533-404E-B218-8318ABD17804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2E7B5056-399A-4D1F-B8A3-DC6D1BD67B04}" type="sibTrans" cxnId="{D957154C-9533-404E-B218-8318ABD17804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1F3D0AED-55AE-46AA-9D2A-7DE1D82B4345}">
      <dgm:prSet phldrT="[Texto]" custT="1"/>
      <dgm:spPr/>
      <dgm:t>
        <a:bodyPr/>
        <a:lstStyle/>
        <a:p>
          <a:r>
            <a:rPr lang="es-PE" sz="1400" b="1" dirty="0">
              <a:latin typeface="Candara" panose="020E0502030303020204" pitchFamily="34" charset="0"/>
            </a:rPr>
            <a:t>Coordinador de Tutoría</a:t>
          </a:r>
          <a:endParaRPr lang="es-PE" sz="1400" dirty="0">
            <a:latin typeface="Candara" panose="020E0502030303020204" pitchFamily="34" charset="0"/>
          </a:endParaRPr>
        </a:p>
      </dgm:t>
    </dgm:pt>
    <dgm:pt modelId="{5D16DCFC-FACB-4C1B-B201-7248244FDDA2}" type="parTrans" cxnId="{CE3E59FF-AD6C-44D8-B84F-0AF5BD635F4C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B66AACFB-BC7B-4915-877A-4AE0C260DD14}" type="sibTrans" cxnId="{CE3E59FF-AD6C-44D8-B84F-0AF5BD635F4C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01624BA8-D9FE-4B6C-B05F-B8AD72FA7DF9}" type="pres">
      <dgm:prSet presAssocID="{DF06D4B4-9381-4814-82B6-ECD5C504D1E7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75E7417-B601-4B57-B993-C0B28D9AFADD}" type="pres">
      <dgm:prSet presAssocID="{DF06D4B4-9381-4814-82B6-ECD5C504D1E7}" presName="wedge1" presStyleLbl="node1" presStyleIdx="0" presStyleCnt="6"/>
      <dgm:spPr/>
      <dgm:t>
        <a:bodyPr/>
        <a:lstStyle/>
        <a:p>
          <a:endParaRPr lang="es-PE"/>
        </a:p>
      </dgm:t>
    </dgm:pt>
    <dgm:pt modelId="{8C691F61-25F3-44F5-A6EE-C59A491D22EB}" type="pres">
      <dgm:prSet presAssocID="{DF06D4B4-9381-4814-82B6-ECD5C504D1E7}" presName="dummy1a" presStyleCnt="0"/>
      <dgm:spPr/>
      <dgm:t>
        <a:bodyPr/>
        <a:lstStyle/>
        <a:p>
          <a:endParaRPr lang="es-PE"/>
        </a:p>
      </dgm:t>
    </dgm:pt>
    <dgm:pt modelId="{FAB91D8E-BB23-4A82-A4ED-C06408E7B43C}" type="pres">
      <dgm:prSet presAssocID="{DF06D4B4-9381-4814-82B6-ECD5C504D1E7}" presName="dummy1b" presStyleCnt="0"/>
      <dgm:spPr/>
      <dgm:t>
        <a:bodyPr/>
        <a:lstStyle/>
        <a:p>
          <a:endParaRPr lang="es-PE"/>
        </a:p>
      </dgm:t>
    </dgm:pt>
    <dgm:pt modelId="{EC01647E-BF69-4B12-A675-DFD304E882E7}" type="pres">
      <dgm:prSet presAssocID="{DF06D4B4-9381-4814-82B6-ECD5C504D1E7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9FD49F0-FA35-4231-AC33-A01500B2FF33}" type="pres">
      <dgm:prSet presAssocID="{DF06D4B4-9381-4814-82B6-ECD5C504D1E7}" presName="wedge2" presStyleLbl="node1" presStyleIdx="1" presStyleCnt="6" custScaleX="106816"/>
      <dgm:spPr/>
      <dgm:t>
        <a:bodyPr/>
        <a:lstStyle/>
        <a:p>
          <a:endParaRPr lang="es-PE"/>
        </a:p>
      </dgm:t>
    </dgm:pt>
    <dgm:pt modelId="{60EEC43E-7A1C-4AF3-8DEB-597A4467F24A}" type="pres">
      <dgm:prSet presAssocID="{DF06D4B4-9381-4814-82B6-ECD5C504D1E7}" presName="dummy2a" presStyleCnt="0"/>
      <dgm:spPr/>
      <dgm:t>
        <a:bodyPr/>
        <a:lstStyle/>
        <a:p>
          <a:endParaRPr lang="es-PE"/>
        </a:p>
      </dgm:t>
    </dgm:pt>
    <dgm:pt modelId="{7F1D3262-138E-4DD0-ABCF-97D99A8063E4}" type="pres">
      <dgm:prSet presAssocID="{DF06D4B4-9381-4814-82B6-ECD5C504D1E7}" presName="dummy2b" presStyleCnt="0"/>
      <dgm:spPr/>
      <dgm:t>
        <a:bodyPr/>
        <a:lstStyle/>
        <a:p>
          <a:endParaRPr lang="es-PE"/>
        </a:p>
      </dgm:t>
    </dgm:pt>
    <dgm:pt modelId="{CD783947-6657-45E7-92CC-ACB6C2239871}" type="pres">
      <dgm:prSet presAssocID="{DF06D4B4-9381-4814-82B6-ECD5C504D1E7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C12F6F8-C01D-4F81-A89C-F627C237C5B5}" type="pres">
      <dgm:prSet presAssocID="{DF06D4B4-9381-4814-82B6-ECD5C504D1E7}" presName="wedge3" presStyleLbl="node1" presStyleIdx="2" presStyleCnt="6"/>
      <dgm:spPr/>
      <dgm:t>
        <a:bodyPr/>
        <a:lstStyle/>
        <a:p>
          <a:endParaRPr lang="es-PE"/>
        </a:p>
      </dgm:t>
    </dgm:pt>
    <dgm:pt modelId="{66D13AF4-0550-4FA9-8A2B-5021A8CE0AA2}" type="pres">
      <dgm:prSet presAssocID="{DF06D4B4-9381-4814-82B6-ECD5C504D1E7}" presName="dummy3a" presStyleCnt="0"/>
      <dgm:spPr/>
      <dgm:t>
        <a:bodyPr/>
        <a:lstStyle/>
        <a:p>
          <a:endParaRPr lang="es-PE"/>
        </a:p>
      </dgm:t>
    </dgm:pt>
    <dgm:pt modelId="{1060925D-2D07-4386-8B52-4C9F83B190EA}" type="pres">
      <dgm:prSet presAssocID="{DF06D4B4-9381-4814-82B6-ECD5C504D1E7}" presName="dummy3b" presStyleCnt="0"/>
      <dgm:spPr/>
      <dgm:t>
        <a:bodyPr/>
        <a:lstStyle/>
        <a:p>
          <a:endParaRPr lang="es-PE"/>
        </a:p>
      </dgm:t>
    </dgm:pt>
    <dgm:pt modelId="{479D7FB5-A3C0-4720-8E11-7CAFB9AB9F7B}" type="pres">
      <dgm:prSet presAssocID="{DF06D4B4-9381-4814-82B6-ECD5C504D1E7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57B224C-6C02-434F-822E-6ACF3EB18E9D}" type="pres">
      <dgm:prSet presAssocID="{DF06D4B4-9381-4814-82B6-ECD5C504D1E7}" presName="wedge4" presStyleLbl="node1" presStyleIdx="3" presStyleCnt="6"/>
      <dgm:spPr/>
      <dgm:t>
        <a:bodyPr/>
        <a:lstStyle/>
        <a:p>
          <a:endParaRPr lang="es-PE"/>
        </a:p>
      </dgm:t>
    </dgm:pt>
    <dgm:pt modelId="{446F97D5-E161-4CAB-AE41-F7B44D739B95}" type="pres">
      <dgm:prSet presAssocID="{DF06D4B4-9381-4814-82B6-ECD5C504D1E7}" presName="dummy4a" presStyleCnt="0"/>
      <dgm:spPr/>
      <dgm:t>
        <a:bodyPr/>
        <a:lstStyle/>
        <a:p>
          <a:endParaRPr lang="es-PE"/>
        </a:p>
      </dgm:t>
    </dgm:pt>
    <dgm:pt modelId="{F55166CB-B2D7-440F-A94B-F1BC29363CFF}" type="pres">
      <dgm:prSet presAssocID="{DF06D4B4-9381-4814-82B6-ECD5C504D1E7}" presName="dummy4b" presStyleCnt="0"/>
      <dgm:spPr/>
      <dgm:t>
        <a:bodyPr/>
        <a:lstStyle/>
        <a:p>
          <a:endParaRPr lang="es-PE"/>
        </a:p>
      </dgm:t>
    </dgm:pt>
    <dgm:pt modelId="{E8918AE8-5B5A-4B2D-9909-036EBBD5B8ED}" type="pres">
      <dgm:prSet presAssocID="{DF06D4B4-9381-4814-82B6-ECD5C504D1E7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9300A95-B498-4503-9897-BAF5F5B82117}" type="pres">
      <dgm:prSet presAssocID="{DF06D4B4-9381-4814-82B6-ECD5C504D1E7}" presName="wedge5" presStyleLbl="node1" presStyleIdx="4" presStyleCnt="6"/>
      <dgm:spPr/>
      <dgm:t>
        <a:bodyPr/>
        <a:lstStyle/>
        <a:p>
          <a:endParaRPr lang="es-PE"/>
        </a:p>
      </dgm:t>
    </dgm:pt>
    <dgm:pt modelId="{DEE81084-38FC-4922-8F13-1B1B1EB1EC0A}" type="pres">
      <dgm:prSet presAssocID="{DF06D4B4-9381-4814-82B6-ECD5C504D1E7}" presName="dummy5a" presStyleCnt="0"/>
      <dgm:spPr/>
      <dgm:t>
        <a:bodyPr/>
        <a:lstStyle/>
        <a:p>
          <a:endParaRPr lang="es-PE"/>
        </a:p>
      </dgm:t>
    </dgm:pt>
    <dgm:pt modelId="{8787F757-2BEF-4183-964C-7147C6553BB4}" type="pres">
      <dgm:prSet presAssocID="{DF06D4B4-9381-4814-82B6-ECD5C504D1E7}" presName="dummy5b" presStyleCnt="0"/>
      <dgm:spPr/>
      <dgm:t>
        <a:bodyPr/>
        <a:lstStyle/>
        <a:p>
          <a:endParaRPr lang="es-PE"/>
        </a:p>
      </dgm:t>
    </dgm:pt>
    <dgm:pt modelId="{54476AA3-EAF7-4ED9-8231-3A369400CCA8}" type="pres">
      <dgm:prSet presAssocID="{DF06D4B4-9381-4814-82B6-ECD5C504D1E7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7B376CB-F96C-4E71-8E83-3642C3CCA200}" type="pres">
      <dgm:prSet presAssocID="{DF06D4B4-9381-4814-82B6-ECD5C504D1E7}" presName="wedge6" presStyleLbl="node1" presStyleIdx="5" presStyleCnt="6" custScaleX="101440" custLinFactNeighborX="-1609" custLinFactNeighborY="-628"/>
      <dgm:spPr/>
      <dgm:t>
        <a:bodyPr/>
        <a:lstStyle/>
        <a:p>
          <a:endParaRPr lang="es-PE"/>
        </a:p>
      </dgm:t>
    </dgm:pt>
    <dgm:pt modelId="{093FE252-CC53-4E0C-8127-30227DC48E04}" type="pres">
      <dgm:prSet presAssocID="{DF06D4B4-9381-4814-82B6-ECD5C504D1E7}" presName="dummy6a" presStyleCnt="0"/>
      <dgm:spPr/>
      <dgm:t>
        <a:bodyPr/>
        <a:lstStyle/>
        <a:p>
          <a:endParaRPr lang="es-PE"/>
        </a:p>
      </dgm:t>
    </dgm:pt>
    <dgm:pt modelId="{FC9AFE27-5C1E-4D00-84F1-2332B200743B}" type="pres">
      <dgm:prSet presAssocID="{DF06D4B4-9381-4814-82B6-ECD5C504D1E7}" presName="dummy6b" presStyleCnt="0"/>
      <dgm:spPr/>
      <dgm:t>
        <a:bodyPr/>
        <a:lstStyle/>
        <a:p>
          <a:endParaRPr lang="es-PE"/>
        </a:p>
      </dgm:t>
    </dgm:pt>
    <dgm:pt modelId="{A9B7FFBE-D50B-4FED-BF30-7A3EC5122738}" type="pres">
      <dgm:prSet presAssocID="{DF06D4B4-9381-4814-82B6-ECD5C504D1E7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8C79F78-ACCF-48DD-A373-107A045691DC}" type="pres">
      <dgm:prSet presAssocID="{3BB055EC-354B-460B-A101-B2205DAE8019}" presName="arrowWedge1" presStyleLbl="fgSibTrans2D1" presStyleIdx="0" presStyleCnt="6"/>
      <dgm:spPr/>
      <dgm:t>
        <a:bodyPr/>
        <a:lstStyle/>
        <a:p>
          <a:endParaRPr lang="es-PE"/>
        </a:p>
      </dgm:t>
    </dgm:pt>
    <dgm:pt modelId="{A6CC5D3A-2A3F-4B36-B969-02FFF4C28C1A}" type="pres">
      <dgm:prSet presAssocID="{0C912B2C-53AD-4511-9A60-4F7B281E4F5F}" presName="arrowWedge2" presStyleLbl="fgSibTrans2D1" presStyleIdx="1" presStyleCnt="6"/>
      <dgm:spPr/>
      <dgm:t>
        <a:bodyPr/>
        <a:lstStyle/>
        <a:p>
          <a:endParaRPr lang="es-PE"/>
        </a:p>
      </dgm:t>
    </dgm:pt>
    <dgm:pt modelId="{F0A730F3-B3B8-470E-9934-9E98DF110523}" type="pres">
      <dgm:prSet presAssocID="{B85A7336-F8F9-43BA-9601-031C80698118}" presName="arrowWedge3" presStyleLbl="fgSibTrans2D1" presStyleIdx="2" presStyleCnt="6"/>
      <dgm:spPr/>
      <dgm:t>
        <a:bodyPr/>
        <a:lstStyle/>
        <a:p>
          <a:endParaRPr lang="es-PE"/>
        </a:p>
      </dgm:t>
    </dgm:pt>
    <dgm:pt modelId="{DA7C9BC7-F1D7-4106-80C1-B78A4B7520D0}" type="pres">
      <dgm:prSet presAssocID="{E71620EA-2181-4E3C-A8A6-285F6CD4F678}" presName="arrowWedge4" presStyleLbl="fgSibTrans2D1" presStyleIdx="3" presStyleCnt="6"/>
      <dgm:spPr/>
      <dgm:t>
        <a:bodyPr/>
        <a:lstStyle/>
        <a:p>
          <a:endParaRPr lang="es-PE"/>
        </a:p>
      </dgm:t>
    </dgm:pt>
    <dgm:pt modelId="{918378CB-B006-4459-8363-241EA006BE39}" type="pres">
      <dgm:prSet presAssocID="{2E7B5056-399A-4D1F-B8A3-DC6D1BD67B04}" presName="arrowWedge5" presStyleLbl="fgSibTrans2D1" presStyleIdx="4" presStyleCnt="6"/>
      <dgm:spPr/>
      <dgm:t>
        <a:bodyPr/>
        <a:lstStyle/>
        <a:p>
          <a:endParaRPr lang="es-PE"/>
        </a:p>
      </dgm:t>
    </dgm:pt>
    <dgm:pt modelId="{B02D0CC8-2028-4D31-96C9-8FB0B74BD7C8}" type="pres">
      <dgm:prSet presAssocID="{B66AACFB-BC7B-4915-877A-4AE0C260DD14}" presName="arrowWedge6" presStyleLbl="fgSibTrans2D1" presStyleIdx="5" presStyleCnt="6"/>
      <dgm:spPr/>
      <dgm:t>
        <a:bodyPr/>
        <a:lstStyle/>
        <a:p>
          <a:endParaRPr lang="es-PE"/>
        </a:p>
      </dgm:t>
    </dgm:pt>
  </dgm:ptLst>
  <dgm:cxnLst>
    <dgm:cxn modelId="{280D7589-D946-4B94-93E0-6066A273E5FE}" type="presOf" srcId="{DF06D4B4-9381-4814-82B6-ECD5C504D1E7}" destId="{01624BA8-D9FE-4B6C-B05F-B8AD72FA7DF9}" srcOrd="0" destOrd="0" presId="urn:microsoft.com/office/officeart/2005/8/layout/cycle8"/>
    <dgm:cxn modelId="{EB6B2748-E746-46C7-96FC-07D786DF26B1}" type="presOf" srcId="{16DE5230-8B82-4295-9471-37343ED47BF3}" destId="{479D7FB5-A3C0-4720-8E11-7CAFB9AB9F7B}" srcOrd="1" destOrd="0" presId="urn:microsoft.com/office/officeart/2005/8/layout/cycle8"/>
    <dgm:cxn modelId="{0CC5CC23-A0E5-4C15-95A3-EFF3A04AF0B3}" type="presOf" srcId="{16DE5230-8B82-4295-9471-37343ED47BF3}" destId="{9C12F6F8-C01D-4F81-A89C-F627C237C5B5}" srcOrd="0" destOrd="0" presId="urn:microsoft.com/office/officeart/2005/8/layout/cycle8"/>
    <dgm:cxn modelId="{CFDC13E8-5731-40C2-8EDF-E2AAF6D31959}" type="presOf" srcId="{10C93ADD-81A1-418C-B35E-D4CD02D65CB3}" destId="{29FD49F0-FA35-4231-AC33-A01500B2FF33}" srcOrd="0" destOrd="0" presId="urn:microsoft.com/office/officeart/2005/8/layout/cycle8"/>
    <dgm:cxn modelId="{5A32F93A-3581-4FCE-9A6F-3D53D8395158}" type="presOf" srcId="{10C93ADD-81A1-418C-B35E-D4CD02D65CB3}" destId="{CD783947-6657-45E7-92CC-ACB6C2239871}" srcOrd="1" destOrd="0" presId="urn:microsoft.com/office/officeart/2005/8/layout/cycle8"/>
    <dgm:cxn modelId="{9C3BF6F1-CF10-450C-9A78-1AFE7FAA0FA9}" type="presOf" srcId="{320ACC2D-22AC-43CA-A128-30AE03B3588B}" destId="{54476AA3-EAF7-4ED9-8231-3A369400CCA8}" srcOrd="1" destOrd="0" presId="urn:microsoft.com/office/officeart/2005/8/layout/cycle8"/>
    <dgm:cxn modelId="{38C90783-3B3D-44B7-A9CB-5EC2CA1DDE3C}" srcId="{DF06D4B4-9381-4814-82B6-ECD5C504D1E7}" destId="{10C93ADD-81A1-418C-B35E-D4CD02D65CB3}" srcOrd="1" destOrd="0" parTransId="{F1EFE6DD-C48E-4F54-9FEA-BDD33F15D257}" sibTransId="{0C912B2C-53AD-4511-9A60-4F7B281E4F5F}"/>
    <dgm:cxn modelId="{1E904AD1-3341-4BA0-BB94-0DC8A5B934AE}" srcId="{DF06D4B4-9381-4814-82B6-ECD5C504D1E7}" destId="{475DD052-9F92-4AD1-AFF6-4FC6B0C783FA}" srcOrd="3" destOrd="0" parTransId="{77F319BD-7DF9-4471-91FB-4BC0220B21E8}" sibTransId="{E71620EA-2181-4E3C-A8A6-285F6CD4F678}"/>
    <dgm:cxn modelId="{720BF754-DA49-421B-A986-8EB03E6EEB11}" type="presOf" srcId="{320ACC2D-22AC-43CA-A128-30AE03B3588B}" destId="{A9300A95-B498-4503-9897-BAF5F5B82117}" srcOrd="0" destOrd="0" presId="urn:microsoft.com/office/officeart/2005/8/layout/cycle8"/>
    <dgm:cxn modelId="{EF854C69-172D-4756-AAAF-3259AB075BB3}" type="presOf" srcId="{1F3D0AED-55AE-46AA-9D2A-7DE1D82B4345}" destId="{E7B376CB-F96C-4E71-8E83-3642C3CCA200}" srcOrd="0" destOrd="0" presId="urn:microsoft.com/office/officeart/2005/8/layout/cycle8"/>
    <dgm:cxn modelId="{CE3E59FF-AD6C-44D8-B84F-0AF5BD635F4C}" srcId="{DF06D4B4-9381-4814-82B6-ECD5C504D1E7}" destId="{1F3D0AED-55AE-46AA-9D2A-7DE1D82B4345}" srcOrd="5" destOrd="0" parTransId="{5D16DCFC-FACB-4C1B-B201-7248244FDDA2}" sibTransId="{B66AACFB-BC7B-4915-877A-4AE0C260DD14}"/>
    <dgm:cxn modelId="{089D83DC-2BC7-4EF1-90B9-2815D77E9758}" srcId="{DF06D4B4-9381-4814-82B6-ECD5C504D1E7}" destId="{B78E51D1-FA96-4F67-BC0A-9991AE2B7371}" srcOrd="0" destOrd="0" parTransId="{5548D10A-60F2-49BE-ADAD-CB4D091CF713}" sibTransId="{3BB055EC-354B-460B-A101-B2205DAE8019}"/>
    <dgm:cxn modelId="{3C738E7B-E979-43E2-90E5-98C796B08221}" type="presOf" srcId="{475DD052-9F92-4AD1-AFF6-4FC6B0C783FA}" destId="{E8918AE8-5B5A-4B2D-9909-036EBBD5B8ED}" srcOrd="1" destOrd="0" presId="urn:microsoft.com/office/officeart/2005/8/layout/cycle8"/>
    <dgm:cxn modelId="{31BDDA72-2687-4C1F-8571-C790DDD812D5}" type="presOf" srcId="{B78E51D1-FA96-4F67-BC0A-9991AE2B7371}" destId="{EC01647E-BF69-4B12-A675-DFD304E882E7}" srcOrd="1" destOrd="0" presId="urn:microsoft.com/office/officeart/2005/8/layout/cycle8"/>
    <dgm:cxn modelId="{F0ABD871-C0B6-45CC-BDBA-69A55EDA51C6}" type="presOf" srcId="{475DD052-9F92-4AD1-AFF6-4FC6B0C783FA}" destId="{D57B224C-6C02-434F-822E-6ACF3EB18E9D}" srcOrd="0" destOrd="0" presId="urn:microsoft.com/office/officeart/2005/8/layout/cycle8"/>
    <dgm:cxn modelId="{D957154C-9533-404E-B218-8318ABD17804}" srcId="{DF06D4B4-9381-4814-82B6-ECD5C504D1E7}" destId="{320ACC2D-22AC-43CA-A128-30AE03B3588B}" srcOrd="4" destOrd="0" parTransId="{24D31ADA-7A18-4835-B9F6-E2A840685469}" sibTransId="{2E7B5056-399A-4D1F-B8A3-DC6D1BD67B04}"/>
    <dgm:cxn modelId="{418A9A2B-75E0-46A9-90FF-C5DC59874E75}" srcId="{DF06D4B4-9381-4814-82B6-ECD5C504D1E7}" destId="{16DE5230-8B82-4295-9471-37343ED47BF3}" srcOrd="2" destOrd="0" parTransId="{A5FFEBC5-3430-480A-9C05-DAB79852C08B}" sibTransId="{B85A7336-F8F9-43BA-9601-031C80698118}"/>
    <dgm:cxn modelId="{408F738B-FDD8-4C1C-8C19-AD4B8D7E2C86}" type="presOf" srcId="{1F3D0AED-55AE-46AA-9D2A-7DE1D82B4345}" destId="{A9B7FFBE-D50B-4FED-BF30-7A3EC5122738}" srcOrd="1" destOrd="0" presId="urn:microsoft.com/office/officeart/2005/8/layout/cycle8"/>
    <dgm:cxn modelId="{56225B52-4686-4ABB-BF60-9BC7D9878398}" type="presOf" srcId="{B78E51D1-FA96-4F67-BC0A-9991AE2B7371}" destId="{A75E7417-B601-4B57-B993-C0B28D9AFADD}" srcOrd="0" destOrd="0" presId="urn:microsoft.com/office/officeart/2005/8/layout/cycle8"/>
    <dgm:cxn modelId="{EB0E6ED9-830F-41A4-9C78-4AF482DF3DA8}" type="presParOf" srcId="{01624BA8-D9FE-4B6C-B05F-B8AD72FA7DF9}" destId="{A75E7417-B601-4B57-B993-C0B28D9AFADD}" srcOrd="0" destOrd="0" presId="urn:microsoft.com/office/officeart/2005/8/layout/cycle8"/>
    <dgm:cxn modelId="{2B7936EF-7DA3-4B44-9DE2-247F36F6A72A}" type="presParOf" srcId="{01624BA8-D9FE-4B6C-B05F-B8AD72FA7DF9}" destId="{8C691F61-25F3-44F5-A6EE-C59A491D22EB}" srcOrd="1" destOrd="0" presId="urn:microsoft.com/office/officeart/2005/8/layout/cycle8"/>
    <dgm:cxn modelId="{57E35996-6E67-4920-99D6-4ACCBC808359}" type="presParOf" srcId="{01624BA8-D9FE-4B6C-B05F-B8AD72FA7DF9}" destId="{FAB91D8E-BB23-4A82-A4ED-C06408E7B43C}" srcOrd="2" destOrd="0" presId="urn:microsoft.com/office/officeart/2005/8/layout/cycle8"/>
    <dgm:cxn modelId="{CF26E21C-894A-4E81-8D97-3540B51FD75D}" type="presParOf" srcId="{01624BA8-D9FE-4B6C-B05F-B8AD72FA7DF9}" destId="{EC01647E-BF69-4B12-A675-DFD304E882E7}" srcOrd="3" destOrd="0" presId="urn:microsoft.com/office/officeart/2005/8/layout/cycle8"/>
    <dgm:cxn modelId="{D9F7E9FC-8CA0-4200-B58C-72763F7D44C3}" type="presParOf" srcId="{01624BA8-D9FE-4B6C-B05F-B8AD72FA7DF9}" destId="{29FD49F0-FA35-4231-AC33-A01500B2FF33}" srcOrd="4" destOrd="0" presId="urn:microsoft.com/office/officeart/2005/8/layout/cycle8"/>
    <dgm:cxn modelId="{CC38BD30-B531-439A-BD16-23081C3E9C17}" type="presParOf" srcId="{01624BA8-D9FE-4B6C-B05F-B8AD72FA7DF9}" destId="{60EEC43E-7A1C-4AF3-8DEB-597A4467F24A}" srcOrd="5" destOrd="0" presId="urn:microsoft.com/office/officeart/2005/8/layout/cycle8"/>
    <dgm:cxn modelId="{767DBB0A-8CAB-4D45-86F5-A54D3EEEE406}" type="presParOf" srcId="{01624BA8-D9FE-4B6C-B05F-B8AD72FA7DF9}" destId="{7F1D3262-138E-4DD0-ABCF-97D99A8063E4}" srcOrd="6" destOrd="0" presId="urn:microsoft.com/office/officeart/2005/8/layout/cycle8"/>
    <dgm:cxn modelId="{4D2AAFAF-7D35-4AE3-8092-8B4914680B7D}" type="presParOf" srcId="{01624BA8-D9FE-4B6C-B05F-B8AD72FA7DF9}" destId="{CD783947-6657-45E7-92CC-ACB6C2239871}" srcOrd="7" destOrd="0" presId="urn:microsoft.com/office/officeart/2005/8/layout/cycle8"/>
    <dgm:cxn modelId="{8F57763A-F2B0-4283-9D5A-876C7EB734DF}" type="presParOf" srcId="{01624BA8-D9FE-4B6C-B05F-B8AD72FA7DF9}" destId="{9C12F6F8-C01D-4F81-A89C-F627C237C5B5}" srcOrd="8" destOrd="0" presId="urn:microsoft.com/office/officeart/2005/8/layout/cycle8"/>
    <dgm:cxn modelId="{4194FE46-7753-474D-BDF9-EDB1BD879945}" type="presParOf" srcId="{01624BA8-D9FE-4B6C-B05F-B8AD72FA7DF9}" destId="{66D13AF4-0550-4FA9-8A2B-5021A8CE0AA2}" srcOrd="9" destOrd="0" presId="urn:microsoft.com/office/officeart/2005/8/layout/cycle8"/>
    <dgm:cxn modelId="{B83B86EB-D04F-47C6-A750-2957DB4B0330}" type="presParOf" srcId="{01624BA8-D9FE-4B6C-B05F-B8AD72FA7DF9}" destId="{1060925D-2D07-4386-8B52-4C9F83B190EA}" srcOrd="10" destOrd="0" presId="urn:microsoft.com/office/officeart/2005/8/layout/cycle8"/>
    <dgm:cxn modelId="{5C2CF8CB-2482-48F2-8C7A-60C72C147DFA}" type="presParOf" srcId="{01624BA8-D9FE-4B6C-B05F-B8AD72FA7DF9}" destId="{479D7FB5-A3C0-4720-8E11-7CAFB9AB9F7B}" srcOrd="11" destOrd="0" presId="urn:microsoft.com/office/officeart/2005/8/layout/cycle8"/>
    <dgm:cxn modelId="{3F3A4B36-CDCB-4A8E-904F-FDB312EA4C78}" type="presParOf" srcId="{01624BA8-D9FE-4B6C-B05F-B8AD72FA7DF9}" destId="{D57B224C-6C02-434F-822E-6ACF3EB18E9D}" srcOrd="12" destOrd="0" presId="urn:microsoft.com/office/officeart/2005/8/layout/cycle8"/>
    <dgm:cxn modelId="{1D8FFA06-2754-4E1D-A563-DF44AC4DCBFF}" type="presParOf" srcId="{01624BA8-D9FE-4B6C-B05F-B8AD72FA7DF9}" destId="{446F97D5-E161-4CAB-AE41-F7B44D739B95}" srcOrd="13" destOrd="0" presId="urn:microsoft.com/office/officeart/2005/8/layout/cycle8"/>
    <dgm:cxn modelId="{65F065CB-4BE0-45F1-9865-6167D84886D5}" type="presParOf" srcId="{01624BA8-D9FE-4B6C-B05F-B8AD72FA7DF9}" destId="{F55166CB-B2D7-440F-A94B-F1BC29363CFF}" srcOrd="14" destOrd="0" presId="urn:microsoft.com/office/officeart/2005/8/layout/cycle8"/>
    <dgm:cxn modelId="{304730F5-3BE4-4990-90CB-73BC78FEAECC}" type="presParOf" srcId="{01624BA8-D9FE-4B6C-B05F-B8AD72FA7DF9}" destId="{E8918AE8-5B5A-4B2D-9909-036EBBD5B8ED}" srcOrd="15" destOrd="0" presId="urn:microsoft.com/office/officeart/2005/8/layout/cycle8"/>
    <dgm:cxn modelId="{2344973A-F430-410E-996B-92255DE1A13E}" type="presParOf" srcId="{01624BA8-D9FE-4B6C-B05F-B8AD72FA7DF9}" destId="{A9300A95-B498-4503-9897-BAF5F5B82117}" srcOrd="16" destOrd="0" presId="urn:microsoft.com/office/officeart/2005/8/layout/cycle8"/>
    <dgm:cxn modelId="{83CD7C87-7B9F-4271-B669-2C8A0291A04E}" type="presParOf" srcId="{01624BA8-D9FE-4B6C-B05F-B8AD72FA7DF9}" destId="{DEE81084-38FC-4922-8F13-1B1B1EB1EC0A}" srcOrd="17" destOrd="0" presId="urn:microsoft.com/office/officeart/2005/8/layout/cycle8"/>
    <dgm:cxn modelId="{542B5034-E1E9-4999-9016-F9351F59D931}" type="presParOf" srcId="{01624BA8-D9FE-4B6C-B05F-B8AD72FA7DF9}" destId="{8787F757-2BEF-4183-964C-7147C6553BB4}" srcOrd="18" destOrd="0" presId="urn:microsoft.com/office/officeart/2005/8/layout/cycle8"/>
    <dgm:cxn modelId="{6991FFE1-EE73-440E-BC01-37500DDF5D9F}" type="presParOf" srcId="{01624BA8-D9FE-4B6C-B05F-B8AD72FA7DF9}" destId="{54476AA3-EAF7-4ED9-8231-3A369400CCA8}" srcOrd="19" destOrd="0" presId="urn:microsoft.com/office/officeart/2005/8/layout/cycle8"/>
    <dgm:cxn modelId="{4985BF2A-84D8-4711-9BFD-0AED3F5F7CFE}" type="presParOf" srcId="{01624BA8-D9FE-4B6C-B05F-B8AD72FA7DF9}" destId="{E7B376CB-F96C-4E71-8E83-3642C3CCA200}" srcOrd="20" destOrd="0" presId="urn:microsoft.com/office/officeart/2005/8/layout/cycle8"/>
    <dgm:cxn modelId="{3602CD67-BF05-4926-929D-D8AD5ECFA034}" type="presParOf" srcId="{01624BA8-D9FE-4B6C-B05F-B8AD72FA7DF9}" destId="{093FE252-CC53-4E0C-8127-30227DC48E04}" srcOrd="21" destOrd="0" presId="urn:microsoft.com/office/officeart/2005/8/layout/cycle8"/>
    <dgm:cxn modelId="{BA655EAD-7AB6-4596-8FC8-0A6AC53D8F53}" type="presParOf" srcId="{01624BA8-D9FE-4B6C-B05F-B8AD72FA7DF9}" destId="{FC9AFE27-5C1E-4D00-84F1-2332B200743B}" srcOrd="22" destOrd="0" presId="urn:microsoft.com/office/officeart/2005/8/layout/cycle8"/>
    <dgm:cxn modelId="{FF262C91-BCD6-4741-A9D8-0479703C7D7C}" type="presParOf" srcId="{01624BA8-D9FE-4B6C-B05F-B8AD72FA7DF9}" destId="{A9B7FFBE-D50B-4FED-BF30-7A3EC5122738}" srcOrd="23" destOrd="0" presId="urn:microsoft.com/office/officeart/2005/8/layout/cycle8"/>
    <dgm:cxn modelId="{DCA8381A-B589-403C-BDA8-91E7E517AB6E}" type="presParOf" srcId="{01624BA8-D9FE-4B6C-B05F-B8AD72FA7DF9}" destId="{D8C79F78-ACCF-48DD-A373-107A045691DC}" srcOrd="24" destOrd="0" presId="urn:microsoft.com/office/officeart/2005/8/layout/cycle8"/>
    <dgm:cxn modelId="{D1FF4F25-6645-4C7F-81BE-B8529A8D1552}" type="presParOf" srcId="{01624BA8-D9FE-4B6C-B05F-B8AD72FA7DF9}" destId="{A6CC5D3A-2A3F-4B36-B969-02FFF4C28C1A}" srcOrd="25" destOrd="0" presId="urn:microsoft.com/office/officeart/2005/8/layout/cycle8"/>
    <dgm:cxn modelId="{97F98B90-6586-48D8-A5F0-306F7B85C549}" type="presParOf" srcId="{01624BA8-D9FE-4B6C-B05F-B8AD72FA7DF9}" destId="{F0A730F3-B3B8-470E-9934-9E98DF110523}" srcOrd="26" destOrd="0" presId="urn:microsoft.com/office/officeart/2005/8/layout/cycle8"/>
    <dgm:cxn modelId="{68F3075D-7BCD-4423-9CA9-21D453EE49B0}" type="presParOf" srcId="{01624BA8-D9FE-4B6C-B05F-B8AD72FA7DF9}" destId="{DA7C9BC7-F1D7-4106-80C1-B78A4B7520D0}" srcOrd="27" destOrd="0" presId="urn:microsoft.com/office/officeart/2005/8/layout/cycle8"/>
    <dgm:cxn modelId="{609B140C-F3C5-48C2-8368-D53B0C5AFBA2}" type="presParOf" srcId="{01624BA8-D9FE-4B6C-B05F-B8AD72FA7DF9}" destId="{918378CB-B006-4459-8363-241EA006BE39}" srcOrd="28" destOrd="0" presId="urn:microsoft.com/office/officeart/2005/8/layout/cycle8"/>
    <dgm:cxn modelId="{ED1041CF-4523-4D0C-9848-57815427DE5C}" type="presParOf" srcId="{01624BA8-D9FE-4B6C-B05F-B8AD72FA7DF9}" destId="{B02D0CC8-2028-4D31-96C9-8FB0B74BD7C8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78DE4C-424B-4838-A20F-12F9DAAEBE1D}" type="doc">
      <dgm:prSet loTypeId="urn:microsoft.com/office/officeart/2005/8/layout/process1" loCatId="process" qsTypeId="urn:microsoft.com/office/officeart/2005/8/quickstyle/simple2" qsCatId="simple" csTypeId="urn:microsoft.com/office/officeart/2005/8/colors/colorful4" csCatId="colorful" phldr="1"/>
      <dgm:spPr/>
    </dgm:pt>
    <dgm:pt modelId="{6ABD60AE-F825-40A0-BEEA-1CB29DD4A6CC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i="1" dirty="0">
              <a:latin typeface="Candara" panose="020E0502030303020204" pitchFamily="34" charset="0"/>
            </a:rPr>
            <a:t>Escuela de Padres</a:t>
          </a:r>
        </a:p>
      </dgm:t>
    </dgm:pt>
    <dgm:pt modelId="{7DEA9E8A-5E7E-4484-8CF2-84F298CB1782}" type="parTrans" cxnId="{B8A75E64-C57F-431E-9D60-14A763148421}">
      <dgm:prSet/>
      <dgm:spPr/>
      <dgm:t>
        <a:bodyPr/>
        <a:lstStyle/>
        <a:p>
          <a:endParaRPr lang="es-PE"/>
        </a:p>
      </dgm:t>
    </dgm:pt>
    <dgm:pt modelId="{279E4CD4-9BCF-4CF6-974E-8381C3F05054}" type="sibTrans" cxnId="{B8A75E64-C57F-431E-9D60-14A763148421}">
      <dgm:prSet/>
      <dgm:spPr/>
      <dgm:t>
        <a:bodyPr/>
        <a:lstStyle/>
        <a:p>
          <a:endParaRPr lang="es-PE"/>
        </a:p>
      </dgm:t>
    </dgm:pt>
    <dgm:pt modelId="{05AD2C26-D8FD-4AF2-B766-1A4AD4281F59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i="1" dirty="0">
              <a:latin typeface="Candara" panose="020E0502030303020204" pitchFamily="34" charset="0"/>
            </a:rPr>
            <a:t>Tutoría Individual a madres y padres</a:t>
          </a:r>
        </a:p>
      </dgm:t>
    </dgm:pt>
    <dgm:pt modelId="{C6AACCE5-1984-412B-81DE-8E215A4F7B42}" type="parTrans" cxnId="{7DB5A7BA-4A96-47F7-A4B3-EEC787C99D00}">
      <dgm:prSet/>
      <dgm:spPr/>
      <dgm:t>
        <a:bodyPr/>
        <a:lstStyle/>
        <a:p>
          <a:endParaRPr lang="es-PE"/>
        </a:p>
      </dgm:t>
    </dgm:pt>
    <dgm:pt modelId="{62B6D0B0-9DAC-4443-925B-81B353F2520B}" type="sibTrans" cxnId="{7DB5A7BA-4A96-47F7-A4B3-EEC787C99D00}">
      <dgm:prSet/>
      <dgm:spPr/>
      <dgm:t>
        <a:bodyPr/>
        <a:lstStyle/>
        <a:p>
          <a:endParaRPr lang="es-PE"/>
        </a:p>
      </dgm:t>
    </dgm:pt>
    <dgm:pt modelId="{1E36B7FA-8ADD-4C43-A480-1505C181943D}">
      <dgm:prSet phldrT="[Texto]"/>
      <dgm:spPr/>
      <dgm:t>
        <a:bodyPr/>
        <a:lstStyle/>
        <a:p>
          <a:r>
            <a:rPr lang="es-PE" b="1" i="1" dirty="0">
              <a:latin typeface="Candara" panose="020E0502030303020204" pitchFamily="34" charset="0"/>
            </a:rPr>
            <a:t>Reuniones entre tutores y padres de familia</a:t>
          </a:r>
        </a:p>
      </dgm:t>
    </dgm:pt>
    <dgm:pt modelId="{14033CAF-BE71-4839-B782-641164181C05}" type="parTrans" cxnId="{EA6D1629-2141-4752-91C9-94DBABA61069}">
      <dgm:prSet/>
      <dgm:spPr/>
      <dgm:t>
        <a:bodyPr/>
        <a:lstStyle/>
        <a:p>
          <a:endParaRPr lang="es-PE"/>
        </a:p>
      </dgm:t>
    </dgm:pt>
    <dgm:pt modelId="{9B352E7B-470E-4141-9C31-15618C335A01}" type="sibTrans" cxnId="{EA6D1629-2141-4752-91C9-94DBABA61069}">
      <dgm:prSet/>
      <dgm:spPr/>
      <dgm:t>
        <a:bodyPr/>
        <a:lstStyle/>
        <a:p>
          <a:endParaRPr lang="es-PE"/>
        </a:p>
      </dgm:t>
    </dgm:pt>
    <dgm:pt modelId="{87F1929F-335B-4D30-9E4C-7C2D53242821}" type="pres">
      <dgm:prSet presAssocID="{7C78DE4C-424B-4838-A20F-12F9DAAEBE1D}" presName="Name0" presStyleCnt="0">
        <dgm:presLayoutVars>
          <dgm:dir/>
          <dgm:resizeHandles val="exact"/>
        </dgm:presLayoutVars>
      </dgm:prSet>
      <dgm:spPr/>
    </dgm:pt>
    <dgm:pt modelId="{FC84AC3E-1117-4BF3-BDF8-3F5F95451B15}" type="pres">
      <dgm:prSet presAssocID="{6ABD60AE-F825-40A0-BEEA-1CB29DD4A6C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74736B5-12EA-46DA-B47B-4E168C40DD19}" type="pres">
      <dgm:prSet presAssocID="{279E4CD4-9BCF-4CF6-974E-8381C3F05054}" presName="sibTrans" presStyleLbl="sibTrans2D1" presStyleIdx="0" presStyleCnt="2"/>
      <dgm:spPr/>
      <dgm:t>
        <a:bodyPr/>
        <a:lstStyle/>
        <a:p>
          <a:endParaRPr lang="es-PE"/>
        </a:p>
      </dgm:t>
    </dgm:pt>
    <dgm:pt modelId="{7A849E55-E597-4B35-9A18-ED2B5EFDA6CA}" type="pres">
      <dgm:prSet presAssocID="{279E4CD4-9BCF-4CF6-974E-8381C3F05054}" presName="connectorText" presStyleLbl="sibTrans2D1" presStyleIdx="0" presStyleCnt="2"/>
      <dgm:spPr/>
      <dgm:t>
        <a:bodyPr/>
        <a:lstStyle/>
        <a:p>
          <a:endParaRPr lang="es-PE"/>
        </a:p>
      </dgm:t>
    </dgm:pt>
    <dgm:pt modelId="{D7860BB3-AE1E-4F52-ABAB-2E6F4EA939D0}" type="pres">
      <dgm:prSet presAssocID="{05AD2C26-D8FD-4AF2-B766-1A4AD4281F5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725A075-C7BF-40A4-B0CA-130A4BED49FE}" type="pres">
      <dgm:prSet presAssocID="{62B6D0B0-9DAC-4443-925B-81B353F2520B}" presName="sibTrans" presStyleLbl="sibTrans2D1" presStyleIdx="1" presStyleCnt="2"/>
      <dgm:spPr/>
      <dgm:t>
        <a:bodyPr/>
        <a:lstStyle/>
        <a:p>
          <a:endParaRPr lang="es-PE"/>
        </a:p>
      </dgm:t>
    </dgm:pt>
    <dgm:pt modelId="{461576AC-FEB3-4894-A043-12993B178694}" type="pres">
      <dgm:prSet presAssocID="{62B6D0B0-9DAC-4443-925B-81B353F2520B}" presName="connectorText" presStyleLbl="sibTrans2D1" presStyleIdx="1" presStyleCnt="2"/>
      <dgm:spPr/>
      <dgm:t>
        <a:bodyPr/>
        <a:lstStyle/>
        <a:p>
          <a:endParaRPr lang="es-PE"/>
        </a:p>
      </dgm:t>
    </dgm:pt>
    <dgm:pt modelId="{801B86EF-FDA0-46B2-9916-FB9702FB28DD}" type="pres">
      <dgm:prSet presAssocID="{1E36B7FA-8ADD-4C43-A480-1505C181943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ACFB784-9729-45A1-95A5-F93EF906983C}" type="presOf" srcId="{279E4CD4-9BCF-4CF6-974E-8381C3F05054}" destId="{C74736B5-12EA-46DA-B47B-4E168C40DD19}" srcOrd="0" destOrd="0" presId="urn:microsoft.com/office/officeart/2005/8/layout/process1"/>
    <dgm:cxn modelId="{7DB5A7BA-4A96-47F7-A4B3-EEC787C99D00}" srcId="{7C78DE4C-424B-4838-A20F-12F9DAAEBE1D}" destId="{05AD2C26-D8FD-4AF2-B766-1A4AD4281F59}" srcOrd="1" destOrd="0" parTransId="{C6AACCE5-1984-412B-81DE-8E215A4F7B42}" sibTransId="{62B6D0B0-9DAC-4443-925B-81B353F2520B}"/>
    <dgm:cxn modelId="{B8A75E64-C57F-431E-9D60-14A763148421}" srcId="{7C78DE4C-424B-4838-A20F-12F9DAAEBE1D}" destId="{6ABD60AE-F825-40A0-BEEA-1CB29DD4A6CC}" srcOrd="0" destOrd="0" parTransId="{7DEA9E8A-5E7E-4484-8CF2-84F298CB1782}" sibTransId="{279E4CD4-9BCF-4CF6-974E-8381C3F05054}"/>
    <dgm:cxn modelId="{CB801181-2AE0-4EFE-BBAC-A48EAC647E11}" type="presOf" srcId="{1E36B7FA-8ADD-4C43-A480-1505C181943D}" destId="{801B86EF-FDA0-46B2-9916-FB9702FB28DD}" srcOrd="0" destOrd="0" presId="urn:microsoft.com/office/officeart/2005/8/layout/process1"/>
    <dgm:cxn modelId="{EA6D1629-2141-4752-91C9-94DBABA61069}" srcId="{7C78DE4C-424B-4838-A20F-12F9DAAEBE1D}" destId="{1E36B7FA-8ADD-4C43-A480-1505C181943D}" srcOrd="2" destOrd="0" parTransId="{14033CAF-BE71-4839-B782-641164181C05}" sibTransId="{9B352E7B-470E-4141-9C31-15618C335A01}"/>
    <dgm:cxn modelId="{C49707E7-4F28-480F-9B55-39C96D31B1F1}" type="presOf" srcId="{7C78DE4C-424B-4838-A20F-12F9DAAEBE1D}" destId="{87F1929F-335B-4D30-9E4C-7C2D53242821}" srcOrd="0" destOrd="0" presId="urn:microsoft.com/office/officeart/2005/8/layout/process1"/>
    <dgm:cxn modelId="{036807FB-3850-466F-9177-5866439D0987}" type="presOf" srcId="{279E4CD4-9BCF-4CF6-974E-8381C3F05054}" destId="{7A849E55-E597-4B35-9A18-ED2B5EFDA6CA}" srcOrd="1" destOrd="0" presId="urn:microsoft.com/office/officeart/2005/8/layout/process1"/>
    <dgm:cxn modelId="{72A68951-5FB1-48EE-B7E0-313787D401DD}" type="presOf" srcId="{62B6D0B0-9DAC-4443-925B-81B353F2520B}" destId="{461576AC-FEB3-4894-A043-12993B178694}" srcOrd="1" destOrd="0" presId="urn:microsoft.com/office/officeart/2005/8/layout/process1"/>
    <dgm:cxn modelId="{8A64C6BE-4E5B-4F32-935E-D90DE030D9B6}" type="presOf" srcId="{05AD2C26-D8FD-4AF2-B766-1A4AD4281F59}" destId="{D7860BB3-AE1E-4F52-ABAB-2E6F4EA939D0}" srcOrd="0" destOrd="0" presId="urn:microsoft.com/office/officeart/2005/8/layout/process1"/>
    <dgm:cxn modelId="{8C7A991E-40A2-44D0-9F6E-B245E24BF563}" type="presOf" srcId="{62B6D0B0-9DAC-4443-925B-81B353F2520B}" destId="{A725A075-C7BF-40A4-B0CA-130A4BED49FE}" srcOrd="0" destOrd="0" presId="urn:microsoft.com/office/officeart/2005/8/layout/process1"/>
    <dgm:cxn modelId="{7B2B4D3A-69AB-4221-966C-EC2C1FADE4B8}" type="presOf" srcId="{6ABD60AE-F825-40A0-BEEA-1CB29DD4A6CC}" destId="{FC84AC3E-1117-4BF3-BDF8-3F5F95451B15}" srcOrd="0" destOrd="0" presId="urn:microsoft.com/office/officeart/2005/8/layout/process1"/>
    <dgm:cxn modelId="{60072CFF-02BF-4951-8AEB-6D6A03C0ACBC}" type="presParOf" srcId="{87F1929F-335B-4D30-9E4C-7C2D53242821}" destId="{FC84AC3E-1117-4BF3-BDF8-3F5F95451B15}" srcOrd="0" destOrd="0" presId="urn:microsoft.com/office/officeart/2005/8/layout/process1"/>
    <dgm:cxn modelId="{87E6B52F-15B5-423F-ADA1-EBCB3262CB0F}" type="presParOf" srcId="{87F1929F-335B-4D30-9E4C-7C2D53242821}" destId="{C74736B5-12EA-46DA-B47B-4E168C40DD19}" srcOrd="1" destOrd="0" presId="urn:microsoft.com/office/officeart/2005/8/layout/process1"/>
    <dgm:cxn modelId="{947E3A4D-907F-43C9-949E-F4825242FFCA}" type="presParOf" srcId="{C74736B5-12EA-46DA-B47B-4E168C40DD19}" destId="{7A849E55-E597-4B35-9A18-ED2B5EFDA6CA}" srcOrd="0" destOrd="0" presId="urn:microsoft.com/office/officeart/2005/8/layout/process1"/>
    <dgm:cxn modelId="{F5584886-33D1-4CAA-B382-ABE5A1BD89E8}" type="presParOf" srcId="{87F1929F-335B-4D30-9E4C-7C2D53242821}" destId="{D7860BB3-AE1E-4F52-ABAB-2E6F4EA939D0}" srcOrd="2" destOrd="0" presId="urn:microsoft.com/office/officeart/2005/8/layout/process1"/>
    <dgm:cxn modelId="{981C1C48-6315-4F61-8195-72323A651814}" type="presParOf" srcId="{87F1929F-335B-4D30-9E4C-7C2D53242821}" destId="{A725A075-C7BF-40A4-B0CA-130A4BED49FE}" srcOrd="3" destOrd="0" presId="urn:microsoft.com/office/officeart/2005/8/layout/process1"/>
    <dgm:cxn modelId="{6F45A2F1-5DB8-4EFE-87BE-E048CCBA5C03}" type="presParOf" srcId="{A725A075-C7BF-40A4-B0CA-130A4BED49FE}" destId="{461576AC-FEB3-4894-A043-12993B178694}" srcOrd="0" destOrd="0" presId="urn:microsoft.com/office/officeart/2005/8/layout/process1"/>
    <dgm:cxn modelId="{4FEEAF29-C594-4595-96B5-9C7D591CD84B}" type="presParOf" srcId="{87F1929F-335B-4D30-9E4C-7C2D53242821}" destId="{801B86EF-FDA0-46B2-9916-FB9702FB28D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39FCD-717F-4C0A-A422-02165E3CD79B}" type="datetimeFigureOut">
              <a:rPr lang="es-ES" smtClean="0"/>
              <a:t>28/06/2015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B5D7C-AB31-445C-8FF5-7151B59A0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32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B5D7C-AB31-445C-8FF5-7151B59A092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90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35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1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29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4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0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09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9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2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0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98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0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28/06/2015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50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ASESOR%20TOE.ppt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asesor%20ati.pptx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7200"/>
            <a:ext cx="1152128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1" y="256053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765175" y="1988840"/>
            <a:ext cx="76764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ACTORES DE LA ATENCIÓN TUTORIAL INTEGRAL (ATI)</a:t>
            </a:r>
          </a:p>
        </p:txBody>
      </p:sp>
      <p:sp>
        <p:nvSpPr>
          <p:cNvPr id="7" name="AutoShape 4" descr="Resultado de imagen para mafalda leyendo anima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8" name="AutoShape 6" descr="data:image/jpeg;base64,/9j/4AAQSkZJRgABAQAAAQABAAD/2wCEAAkGBxQTEhUUEhQWFhUXGBwaGBgYGCAfIBwdIBwcHhsfHB0fHCggGh4lHx8XITQiJSkrLi4uGB8zODMsNygtLisBCgoKDg0OGhAQGy8lHyQsLCwsLDQsLy8sLCwsLCwsLCwsLCwsLCwsLCwsLCwsLCwsLCwsLCwsLCwsLCwsLCwsLP/AABEIANwA5QMBIgACEQEDEQH/xAAcAAEAAgIDAQAAAAAAAAAAAAAABgcEBQECCAP/xABKEAACAQMCAwUFBQYCBQsFAAABAgMABBEFIQYSMQcTIkFRMmFxgZEUI0JSoRUzcrHB0WKCU5LC0uEIFiQlNERVY3Pw8UNUg6Ky/8QAGQEBAAMBAQAAAAAAAAAAAAAAAAECAwQF/8QALhEAAwACAAUCBAYCAwAAAAAAAAECAxEEEiExQRNRFFJhoSJCgZHB0TLhcbHw/9oADAMBAAIRAxEAPwC8aUpQClKUApSlAKUpQClfK4uUjGZHVB6sQB9TUb1LtF0yBuSS8j5v8PM/1KAgUBKaVE9P7SdLmcRx3kfMenMGQfV1A/WpVG4YAqQQRkEbgjyIPnQHalYerarDbRGW4kWONerMf0HmT7hvUf0/tJ0uaQRx3kfMenMGQdM+06hf1oCWVharq0NtGZLiVIkH4nIH/wA/Ko9xvxkLULBbr315KuYk/Cq/6SQ+SDf3k/UV7NavLL9ouyJ7jGOZlASMfliToAPU7nrmrKWzp4fhbzPp29yWXnbHYKrOi3Mqr+JYSFPpu2MZ9+KmfD+rC6t47hY5I1kXmCyLysB5ZGTseoPmCDVSWNqtzf2drKfuTzTMNgJGj3WMjz38RHpmrsqGtMrxGJYr5E9ilKVBgKUpQClKUApSlAKUpQClKUApSlAKUpQClKUAqM8e/tH7P/1WIjLvzc5w2CMDu8+DmBOcscbedSatdqGu20Ge+nijK7kM4BHyzmgKLWyjuXIu3upLnYyRXLMhHwTYFfTG1cm8tbcmOO33B3EcPN9Sc1J+0PiXR7yB5EuV+1wIzW7pzBucbqnTDKxwCD0DE7dajOv66IYV5g/eSxA4TbHMNzzeQzmtZa0evwmaOR9EmvOjCvOIbM+C4t2VT+eFRv67HIriy40W1w9lfTAIBi2my8bAdEXJyi/AioBq2qmYjw4A95Zj8WO9a+qOjjy8S76NJ/oT/iztMe+uIZZbZe7hU8sJcspc4y52AJ9Ntq1V1xu0gKyW1uynbHJjHzGKixrioTZjOS4WkzNTWJlYssjgkcvtEnl8gCcnAroNTlzzd45IIPtn+9YlKgoqa8lhaVxNJeMqZWC4jPeW8qnH3g/Dg7eIbb7VZlt222iRL9pjmW4HhljRAcMNjglhtn1NedFfBBHUeY/SszWdRNxIZWVVYgA8vmQMZ+JqW99zS7eRbfc9BW3bhYSSxxrHOA7qpd1UBcnGThzsOv1qfQ8QWrnC3MLE9MSL/evGGa7xSFSCOoOR8R0qDE9vUrztpPbveJnv4YpvTGUI+mQaurgfiZdRtEuQojLZDJzBipBI3OB1xnp0NAb+lKUApSlAKUpQClKUApSlAKUpQClK0PE3EK2piGQzuTiIDLuANyN8KoOMsdt6Ay+JL2WG3eSBEd1GcSPyKB5lm9AN/lXlTjvWXu7t5ZmikfAUtEpCnAwMZJz8c+VbHtC48u7+VkkcJCjELFGfD57s34zjb064AqF0JOQalet64s9jApkIlTwNHjZsdHLenLgY9RUTrsDTZebcppeQRTFBVm8F8MpZ2/7Svoyx2Ftbkbu5OFJH8h781Deiq6mj4f7OLqdBLLy20HXvJjygj3A71YGmdkFpyDnklmJxhk2BHu9R76lOh8BmcCfV2M8zjPc5xFGD0UINiR61OLS2SNFjjXlRAAoHQAeVVabLKpXgoPWOFNER2j+1TRSJ7Y5S/L8cdKxY+y2K4j7zT76OceYYYI9xHUGvQ5s49z3aZPXwjf41CeMeDipN7pw7q6jGSi+xKo6qy9M46Gmn4HMm+qPPOv8ADF1ZnFxEyjOOfqp/zdK05FemrSSDVLFedSYplAZfNHGxx6FWzXnTX9MNtcywFgxjcrzDzx5+6kVvuTkjl6ryYFcUrmrlDithour3FtIHtpXifPVTgfAjoR8a19KEM9kcOcTW94rdy3jTHPGwwy5GRkeYPqMjr6GtzXjrRuKbm1eOSKQho22Pqu2Ub8yn0NeutJv1ngimT2ZEVx8CAaEGXSlKAUpSgFKUoBSlKAUpSgOHGxwcH19K879q80FkDaRSPPeyHnurlz4wOqoDnCgg55F2Ax61Pu1Hi2SzR+eNFzgWnjy7SD2pCoOFRARgHck+XSvN93cPI7SSMXdzzMzHJJJ3JNAfKuKUoWFciuK5FAWX2LcPwTySzzBXaDl7uM9MscczDzA8vfVjiP7ZrMMLbx2UXfsp85HwE29wNUZwXxI9hdLMu6Hwyp5Oh6j4+YPrV0QavFb6nFeq4a0v4Vi73yR1xygnyJxg5rNr8RfmXJotStXpOvwXMk0cL5eB+SQEYwfd6j31swarXQtKj0m9vbu9uoUS4b7tS25HMTkg753xtmrmZM9K4lt7iea3icmSA4kGOnwPnW4xUN4N0azW6ubyzuFlNxgsqsCF3z5HO59azOOeKUsocDx3Eo5YYR7TMdgceSjzNAV5Y6ybG01WVPYjunS2PkHfI29wOao+RyxLMSWO5JOSTV1ca6DJDoSQAF3jcSz43wWyzn3gMTvVKGqxrqy97WkzrSua4q5UUNKUAr0h/wAnzU2l0943lD9zIVRT7SKQGGfVSScfAjyrzfVl9hc9ymor3UZaJkKzYA2Q+yxJ8g2OnwoVPS1KUoBSlKAUpSgFKUoBXyurlY0aSRgqIpZmPQKBkk+4CvrWt4i06Ke3eOfm7rHM4ViuQviwSCMjbcHY0B5r7XNUNxcrLIT3jrlUwR3UWT3a4OcswJYnPU1BKk3HrxtMkkZyZV7xsNzAZPhQfwgY8qjNCUc1xSlCTmuK5rtGmSAASScADqSegxQHUV6J4J0MfsiC2uowyuGdkbbZ25lPqrY391aPgTs4jtALq+5WlUc4jbHJD580h6MwG+OgPrU3/bdsRzfaoMHoe8H/AM1hkvfY6MMJPdGnseHLy2HJZ6myw5PLHPFz8gPo2cnFaXhXu0vLo6pNG98jBUa4woMWNmj5vDuc7ZqTTcXaemea9hGPeT/IGo9xFxvosgUTgXZHs4iJ5f8AMShqJqn3Jucc9ZZr9R0i1udRiTS5e6YKftUltsir8ehcn02qYaHwpbWjmWMSSSkY72Z+ZgP8JI8NQt+1eyt1CWViQnpkRjPvxzE/M1pL7tju2z3MMEQ3GeUsw+ZIH6VLm30Imsc9X3LrXI8XQep2X5k7H+tQLjLsvhuS0lri3nJJKH925+HWMn13G9VBrPE93dHNxcSSe4tgfQYFX12fSStpts0zFnKnc9SvMeXJ89sVVy8a3surWZ6aPPGqafJBI0UyNHIhwVYb/wDEehGxrEr0bx9wkuo25AAFzGCYX9fMxsfMHy9D9K86OuMg9RsR6GtovmWzmyQ4ejiuKVzVypwKu7shv2SXTkBXE0VwjgjfCeNSDncgj37E1SWK9Jf8n+VzppR0IVJW7slSMhvESD5jJO9CGWdSlKEClKUApSlAKUpQCvjeWqSo0cih0cFWVhkEHqCK+1KA8jdphT9pXKxKixxv3ahAAAF28qi9Wr2/6LFDdwtBByd4jNI65w7lz18ub+fNVVkUJRxSucUxQHFWD2LaKs16ZnAK2y84B/OTiP44O9V9VndhF2FubiInxSw5UepQ8xA9+Kre1L0XhJ0tluapZC4hmhbpKjKT7yNj9a8uXlq0TvHIOV0YqwPkQcGvVmKrjtS4Da5zd2ozMB96gG7gD2h6t61z4bSemdXEY9raKVrgVyyYJByCDjB6iuuK6jiO2a4rilAdlQsQB1O1eqNOtO5ghi/0car8wBmqU7J+EnuJ1uZFxbwtnJHtuOij19fdV6ucnJrnz14OvhZ7sKcEV5v7Rogup3iqvKO+bb9T9Tv869HSzKitI5wkal3PoqjJNeYOI9TN1dTXB/8AquWA9ATsPpimBDimuiNYa5AoBVq8H9lBdRLfsY1YZWJPb/zH8I91bulK2zmmXT0iMcDcAT6k3geKOMFQzO25BO/IoBLEAE4OB03r1JommrbW8MCklYo1QE9SFGM1TnHHClpaWZubSNoJ4Xj5JEdubJYDc564J6Yq7oj4R8BUTSrqhcOXpnelKVYoKUpQClKUApSlAKUpQGu17RYruLuZwSnMrbHBBVgwIPxH0Jqie1HswuEuJbm0i5rdipCJlmBIAbw9cZyfnXoelAeYezngq2vGmFzI6vGSO4UcrD/ExPTfbHup2j9nwskFxbszwFuVgw8UZI2yfMHerH1O+jt9eZImEgvEXvlTBMTqOVScdAQMnPrmpHf2KTxPBKMxyKVb59CPeDisKtzR1Rjm4+p5SrL0vUHt5Y5om5ZI2DKfeP6Vsb3hqZLie3Chmg5ucggeEfi6+la6exkRVd0YKwypI2Pwrcw5aPQ3BnF8OoxgrhLgfvIc/wD7L6g/pUiG1eUraR0YOhZSDsw2IPuIqx9A7XZ4l5LqMT46P7LfP1rnvD5R04+I6aosPibgmzvTzSp3cv8ApI9if4h0P86rrUex25DHuJYpF8uY8p+lSe17XbNvailU+g3rax9oNsfahu1284W3+gqJ9SSa9GiurfshvifE0KD1L1LOHuyS3iIe7kMzA55F2T5+bfKtke0+wzj7/P8A6ZyP0ru3aLbkExW91JgZz3ZA+ZxUusjIU4l5JbFEqKFRVRBsFUYA+ArrczJGhkldY0HVmOBj3ZqsNT7Url4mltLXkiRgsksgyAW2Ue49a1WtWsjtFLqly7xv1EfsLtldh/Ok4G+5qsnMmo8fsO0Pj1rvmtrPm+zj944G8pH/APMY9POodFw1dEgCF8noDtnbJ+OBVk6PHELUmCEAOjfd58TZ9nmbyJ2x6VHrJr2O5UNiZYCIeb2u7EviPxYA4zXUsalaJvhdOXTb37H37KuEGe+driPKWvtBuneH2PjjrV0iUE4LpzZ38Y6/Wqz0bR3uNRu4PtEkVuUSWRYzgydAvi6jc1K5OBbEj906sdu8Ejc31zXLl1zaZSYcOpldmamx1SDU9UNvNMEtLfeOIkAXMqnckk+LlO/KPT41cw91UnecNx2a93LA15p5JYYH3sDnqdt2U/OtJHqhiuV+wz6lbRFSSZo2kUN5LyEHw1rLWuhy3Nb2z0RSqY0Hts7thFqMJGDjv41IBA/EUO+/u9elXBY3iTRrLEweNwGVlOQQauZH3pSlAKUpQClKUANQF+0CaV3+w2D3MCMU74yhAzA4blUgnAO2TU+rz/b8YGy1O9hWF3ge5c9yue8VsnMiLj2Tuce+oe/BaUm+pYsHaBMqObrTbqMr0EZSUMPjzLj/AI1X2sce/akL3t1NbKGIWytgVkO/haSQ4J+WBt0qWWfHdmxw8klu3kLhCnN8Cdq3Zghl8fJDKPzgK31I/rWDytd0dCwS/wDFkI0Ga4MY/ZNhHDEdzNdnxyk5yfM9c1uI9U1KAd5dWsM0QyX+zMedQN8gEDI6bCpMSfkP/e3pWu4luzDZ3UikgpA5GPkP61nzp1rRq8XLO9lI3UUt2wdIQJrh5Z+bn3ePO8ZH5Rjp51KdG1SS5s3klhRjkxrFgBW2xtn2SOm3pTh+6g7u2UbTBBEoK+LJUMwx+U9c++o1qOryC45xBItuGjmeEtgEnZXP5c7bevxr0F+E6JUYeu976NfycWqTQXUFs6wkRE45gSuZBkBjjdwDgZ91SS8iS7u49OhRed2++k5RlUG7AH83vrI1m9KKqxxg3NxjkXYlSB7bH/B6+6tbG/7OuI7iDBnhQtIZdhch/b5G/MOmKNaXQjLDxxUw99v0+hbGt9mdhcRxIY+7MShUeM4bA9T51EOMdL/ZURZNVnQMMRxMqyMx+J35ffWRqfa/IluGWxkWU+UjYUZ6Y2y592Kh3COnDWdQd71pJAsLGbm8IRjkKEH4VXrWbXueZpz4NXpXGt53sazukUchwZngGw/MNt6tex4GluVVrjUnmt23CwqEVh/Eu+PUVG9D02yubiCzn1JbqO3z3UHdBA3Xws34yP1rVavxBcaJqM9vYgvbDD9y+WC8wBPL+XeoX1I37FrcU8PwppVzbwQgKIW5EUb5A2I9/vrztbN3sUcEoIEnIIJZGIVQG8YA952zVoXHaVfXkBjt7PuWlXAmMmQqnYkDHWohcanBC0Vi4jaFRyySk83hIHNy/lcnO9XSOnDipJuui/7NxZWMdikxBYxFgVAGXUkcoUfmycVorLX5luY45ISh7z7zl8PO7/uy/wAFI2862L6r9mj7ueQmNoyba5UZOPwhgerDqDWt4S1h2k5bhSRcvzCRlzzyjZd/wgDyHnV2+yO+8i5piXpIl/CN+n7YniByxtgmeniUhj8sCrAFU1pl9dSayn2PuGkw8cfPspUA83Pjxc2x8qs+PSNcPV9OQf4Vcn9UFcmbG6raOWuISut+5uYwfL/3/SsS71mCP95cRL8WFdI+AZZh/wBYX00w2xHF9yg9QcElvqK2ln2f6bEcpZxZ9SOY/Uk1VYPqZVxPsjSyyWdwpDNayqwxglR+vlWs7PgkOpS2+ns8lmI8zeImOGXJ5RGc4y2+R7vdUon7N9Lckmziyd9gR/I1INL0yK3jEUEaxxjoqDA361pEcvkxvJzeDLpSlaGQpSlAKUpQCopxTwLDdyrcJJJb3SbLPEdyPRgdmFSulAVnqHZpeTqUm1eRx0HNbocD/Wz/ACrW6T2Mz2p5rbVJI290O2feO8wat6lNE7ZVmdattp7SG9UD24H5HP8AFzYyfcBWm4y4tzY3MUtldwu8XLl0ygJI6t0FXZUc7RlJ0u+wcH7PIemdgpJHzGR86p6c72X9Wta2eeoOHEBEzTd0yiJ1R3yWjwMsMeLc5AUDNbLjrW57eUogwjheYtHg5G/KGPXbGR5dK07wteSW0Syy3cnc+FIY8GJtgqkkDwg4yxOB6is7S7Cd2eG8jbu7AtJMoPOzyehOSG6AEKcYrbfTSOycut446N+TtBxE0c32iVYna6QBFRxmIAgKrH8II6j31m65w0LmWPxvysGdpebnVfyog22zjevraabZXfeSxRnlK8jeHlUM3iLL/jH0FfPU+IUsiIFAkCRBVIzlWHQS7YwRvgVZdup1KEo1lf4fB1OufZhHDdQ80qfum7wMGbOMseqeW58q23Z9xJZ251Bb+RY5Z35TyAsOQrjwlR5E1jHTra8Mc57uQAYflBAZsdCTggL5VkacttD3dvFynmDOuArbefM+Nt9qOW/+CuTh7y8qdLXgxtEezE0K3Gox/ZrWQvCohZXbfbnbGw3+dZfEGq2k2r/aLSfmV4SJmZSI1IAC5JA8PrUZ4ltrkzK6xwlpNzCm5ZU3BcbZ+VSjRZpZYg00cPiAISNCBgbYcEZB91VmdMxwcK/Va32+hp9M4sjeVhLKkaIvKFXJWRt8uoxnGOgrPudCgmKFlXue65UTHLgsc82TjxemaHhy3IdSueaQSbYDIfID0X3GsnW4HljaMCLkYEu8pPhI3XlA/EPI/pWmn5O9RfI/U0/Y13E9qJLd4kkVY4QokQJzNzj92B6EjA2+dccBcH3ssUoiuES4t5R/0WYZXlZVYPzAkrnLYwOq9a+XBkN0kacwiNu/3hc+2WbbGT1Px2xW0i1RLC4+3RyHKyhbyLn3dG29hvNc8wx5ee9UpbWzj4iKqfWXR+39GZwrwNqUetx3NzHGqKSXliI5D4CMAe1k5xuB51eFfK0uVlRJI2DI6hlYdCrDII+IINfWszy223tilKUIFKUoBSlKAUpSgFKUoBSlKAUpSgFcMoOxGRXNKA0er3NvptnJMsaIkKHlRQFyfwouBtzNgD4iqJ1kJFak3F2/2jlaR0SXDSTvvlsA5AGF64wKvLjPhhdQiSCSV0h5w0qp1kAB5Vz+HDcrdD7PTzHfSuDrG2/cWkKn83IC3THtHJ/WpT0aY8nJvp3PPXDk9nb924vnxyZkhIPLzkb+7A+p9aztW4hsX7rmdnVX52CRjDEAgd5nBYZ261anbGsUemSIscfPM8cKeEZyzg+Hbc8qsflWZDp8caJCI4+VEVd413wB1yPOq3l5EdeHNdRyJLRUWlazbm3TubiK0LMTIpBZl/gBBGPec1p7GxdJZpLS8jDd5yjPKC6HcsMjl+WKuyXQ7RjlrW3J9e7X+grR6j2cabLn7gxE+cTEfRTkCqfEryaXz1ra7foRue8t0mhEjAzFMRzbYPrkg+E/EV8dZWa4T/o00KRr4jL3hDc658I33HxzWFqvZfFBc2qfaGeK4lKEBMOoAJ65IPp0qYDst00DHJMcHqZOv02FXriJS6l/iclpy5/ZkG4Wa8BDNHC6TtzvOzjm94zzbEemKz+KNd+ylCkoLFf3RRXSQbjxMDlGH9qmMHZrpi/93dv4pG/oay4+BNOGwsoztg5Ln+u1V+JSWiqyZVj5EvuVfwRrjSNJ3qTzSKoCGKMyBUz7PdqMLufaPwrKm7Nr+/n7yKGSOJlH3t44ViQOrKoLrnyHL86sHgzTxY63LbwRiO3uLVZQoyfFGwXYk56s/wBatOrqto4sma3KivBF+zvQbmys1gurgTsvsYBxGmBhAx8TAHOCcYGAAAAKlFKUMBSlKAUpSgFKUoBSlKAUpSgFKUoBSlKAUoTWh1XjOwtmCT3USMRnHNk/PGcfOgN9WDrbXAgf7IIjPtyCYsE6jPNy77DJ291ddJ1u3uVDW8ySA/lbf6daj/aZximn23siWabKRRZ6kjBJHUqMjOOuQPOgKo1ziSW8Tl1DUobWS1uTiKOBmPeJlQ4YMeYDLYxtvXW240ctg611PVrE1h8H9jl1dKXuT9mT8IYZZvl5DHrUnuewZc5iuyuMY5lzv67VDSfclNrsfeHiO9ZxHDdaXOfV2aJvmhbatn/zmmiBN5YyooOO9t/vYz/DjfFRfU+HtTsSTNbw6lARhmKAtj1J9tdtvOuOGtUtHdVtJ59LuhgLDKxeBsnpyv69PKqvHLNFmteTvxrxtbl7GS355HimLNGVKnBBGDnoTmpLdXerMveCGzs4iM5uJSWUepwQPlUe7RGvJIUF7bxwrHcJzzxFfvQxAUx/iyOpFYHGGq20Ei29sJdRuwQRJM5dUYjYCMeAsBjyp6ckPLW9oz7jVrolsaq7qq8zNBZEqB7nxg/KtZJxfCSmdXu8ISdrZQd9j5bn47VttI7ML++Ak1O5aNDv3K9QPTA8K46YqSWfYppyHLd7J7mf+wFTyorzV7kIs9QNxcwnTtTnkvTmKITQhVEZyz8x5CMYGeh3xVwcHcNz2ple5vZbuSTlHiHKqhc+ymTgnJyfPA2qJ6p2M2pPeWcsttKu6FWJAbyP5h8jWFBxBqWiyRrqbG6sWPIJ1GXjPkWPtN/mJOOm4wbFS36VDNS7TbCMhYpDcuwyFgUv8OYjYZ/StE/H+pu4MWmBY8biWTxH3jBwPnVauZ7ssop9kWhSoBovaMTKsWoWzWnPtHIzcyMfQsNkPxNT4GpVJraIaa7nNKUqSBSlKAUpSgFKUoBSlKAx5L6NWKtIgYAEgsAcHptmohrXaLErtDZRPdzKeU8m0aH/AByHbb0GflWh7UOz4zTnUIY0mIjxLbsSOfA9pGHRgPL3VW2h6nHGha2F5bxseq/eKWHXIH0rPJVJdEaRKb6k71Sa5uOZ7+5IjAybe2JVB7mb2n/vWotHjYAWumgpjIkmAUYHvbf+9YkXErAHN7AT5LPCU+VZL62biJkdLedSMMIp+XPyIGK85vI3ujsXppdDQanfhZQy20Xe5KlrORg6/Dl2B99RziPV7550nu3l71cd0zjGApyOUAcvXc461Z9rq0cSAC1khX0jVXHzIOTX1n1W1lAEp5lB272Jtjjy8NazxFT+XoVrBNfmI/pPbjdoFE8UcuOreyx9/pW9Hb4mN7Ns/wAYrWvY6T+JYQT68w/pSOLSI2yPs4I9ckfqK0+MXysz+FfubkdvVv8A/ay+/wAS1FONe0Cw1CJ+axdZgPBMCAQfLmx1HxrdtdaWp5ua0BPpg12i1vTRnkeDfriP/hUfFv5GPhl5orNtRv7yGOAmWaOI5QYzj/N54rZ8K3F9pkxnS152K4y65xnqRjcVYMfEdsqkRs/KPKOI7/DArrHxUjexDdn1+6IA+oqr4rJvpBb4ePmMfSO2a9csGshJy9eTIx8Qa51PtV1ORSbey7tfzEFiPlX2GuMD91aMOb2izrHn475/SutxrNyD7VnCPV5gxHyAqXxN/KPh49yDahxlrMntyzjPkqY/kK015PqEqlZWunRsEqxcgny2NWLNr8h3/aUe3XuYC3yzWNNqsLt95PqE2D+GMqp+gq64ivKKPBPuafs+t7xe9iSRbVcB2d0HMT05RnyqWyaIWGJdQmYn8rqv8jWpeCylbP2K7lPqwYGuV0+zAP8A1XPn37n5VzZK5nv+F/Z0QuVf7ZJrLTVWHuiTcRnqZDz59xrI0jVptObIMk1n+OEnmeEeRiyd0z1X06VDxawgYjsr2E9SY3/4710n4jFvygXN0nXwzwghh6E56Uxc81+FkZHFLqj0LY3iTRrJEwdHGVYdCK+9eduyzT9Rkvhc2gMNo0n3p6RsufEFU9T8Oleia9NHAxSlKkgUpSgFKUoBSlKAGvO3FE0mlX7wHwxc7z2xA2zJsAfLCnm6+leiapO7Bv8AUbj9oxgSW/gitTuO7bcSFl9snPkayzOVDddjTEqdJSZ2n6hbXIC80MsuMMCBksAObGfLesmbQ4GHitoz8F/tWol4HsSPDE0Z/NG7A/qTXxj4KVG5ory6Q+Q584+o3rx28b/xpo9RK10cozl4QtB7MTr/AAuwrGPBUWcia6HoObOPqtfVtAn/APEbj/VX+1dToFx/4lP7sqv9qlU1+chyvkOjcJrjAupwPQhT/s1yvCwGwupPmiH4eVd00vUB01M/5oVP613Sx1Ef9/jf+OAf0NS6rxaI5V8rMVuF5Cf+1jH/AKKZoODl87mT34VR/Ss3uNRH/eLU/GE/71dnGoDo9m3xjYf7VR6mT5l/79CfTj5WYKcFQjpcXP8Arj/dr7x8KQjrLcN7ml2/Qb135tT9LE+7Df3rlW1LzFiPkx/rUOr+ZDUfKzheFLIHmMAY+rMTn471lQaLapgLBEMe7NdTFfEf9otl28oSf9uvj9gvj7V/gf8AlwqP55qrbfe/uWSS7T9jbwRKowiKvuVRX3Cv5K3yU/2rRjSLhhiS/uGHnyoi/wAk2rGn4TQDmlvLwKATlpuXoMnoudhuajklvrRPM12kkjcw6nl+JC/zxXya6UdZox/+Rf8AeqFavHpcCNzv9olCgrG0zsW9Om2T1xWD+zIXaU2Vg8g50CMwITlCnn3dgc8xHl5VrPDrW22ZvM0+iJrLxLaJ7d3EMeQbO48tqpy4u5NQvChzI80oSMjPhHNjYemKmlxwHNcMHneG32UFIl5s4zvnAwSD+lZk2kRaTLBqFugZbfwyxsfE/NledT0Db7DFdXD+jirSe2znzerc7a6F46VYJBDHDGMJGgRR7gMVl18LC6EsUcgBAdFcA9QGAOD796+9eicIpSlAKUpQClKUApSlAfO4kCqzMeUAEk+gA3O/pXl2/udQF2uosz4lYhJ5AFUoPCvOqbKMY8sVfvae+NMuR+ZQh+DMFP6E1HUUIgRR4RGo5T0IwNiOhG9cvE5vTS6b2dPD4fUb69iM2ms6gi5ubHvl5SVmt2BDH374A6DoDtXa345tCv3onhYAZDxnGfMA+71PlWbqOipBG9xas9s6gtyxNiNjj8UbBk+gFYXBvFc18rCdYzhAchTuc+YJI+QArgqYqXfL/H9nVNXL5Nm9tL6GX91PDJ/DIP64rKWMnpg/Bgf5GsC50O1kwHtbc5/8pQfqoBr4x8E2QyUhMZPnHJIv8nrBTjrrtm/Na6NI2pib8rfQ11wfQ/StXPwkgAMdzeIR6XDH5YbmGPlXzh0iVcYvrvf1aM/TMW1SsMvqq+xHqtflN33R9P1H964MZHUY+JA/ma01rwDahmeQzSsx5mLytu3qeTlGa+rcHWa4Jh5ySf3kjtj4AvijmPd/t/sK6fj7mfLKqjLPGo9S6/3rEfWLYHH2iHPoGJ/ktcRaDaoPDa24+MSn9SCay4I1QYjRE/gRV/kKyfp/U11f0NYvEkJ9hLmTfHggOPqWFZ9ldNJktBLAAdu9xzN7wFJA+tZbTMerN9TXUip5p10RVS/LNDqmm3s0qPHdpbKikcqKW5iSd2BOCSPpWKnBaMF+03VzOwOT4+VG8PL03I8PhO+4qT0qy4ip6fwPQTe2azTOHbS3IMMCBhtzHdvjk53raFyfXp78fTyrrUL4v1m4ivI4Y5mSORQSBjwlSN1JGd/POamZrLXVlac41tInCxn0x/bqc1X+v67HfRS26lgvNyx8vVpQfDn/AAHettpegp9quA0kzBCpXmkO2wJGepG52O29bP8A5oWiHvo4Qki+IFWbqDkHBJFa41GOm31fgzt1kn6Ex7MtaNxZIkgK3FviGdT1DKMA/Bhg/UeVS2qg7PLxzrl0OY8skCu6+RbI3x0zud/eat+vYx1zSmeXS09ClKVcqKUpQ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AutoShape 8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0" name="AutoShape 10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1" name="AutoShape 12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752" y="3068960"/>
            <a:ext cx="4104456" cy="226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5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322147" y="2037482"/>
            <a:ext cx="6480720" cy="3283818"/>
            <a:chOff x="323528" y="1412776"/>
            <a:chExt cx="8640960" cy="4378424"/>
          </a:xfrm>
        </p:grpSpPr>
        <p:grpSp>
          <p:nvGrpSpPr>
            <p:cNvPr id="5" name="Grupo 4"/>
            <p:cNvGrpSpPr/>
            <p:nvPr/>
          </p:nvGrpSpPr>
          <p:grpSpPr>
            <a:xfrm>
              <a:off x="323528" y="1412776"/>
              <a:ext cx="8640960" cy="648072"/>
              <a:chOff x="0" y="2739976"/>
              <a:chExt cx="5040560" cy="1216800"/>
            </a:xfrm>
          </p:grpSpPr>
          <p:sp>
            <p:nvSpPr>
              <p:cNvPr id="8" name="Rectángulo redondeado 7"/>
              <p:cNvSpPr/>
              <p:nvPr/>
            </p:nvSpPr>
            <p:spPr>
              <a:xfrm>
                <a:off x="0" y="2739976"/>
                <a:ext cx="5040560" cy="1216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Rectángulo 8"/>
              <p:cNvSpPr/>
              <p:nvPr/>
            </p:nvSpPr>
            <p:spPr>
              <a:xfrm>
                <a:off x="59399" y="2799375"/>
                <a:ext cx="4921762" cy="109800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1200" b="1" dirty="0">
                    <a:latin typeface="Candara" panose="020E0502030303020204" pitchFamily="34" charset="0"/>
                  </a:rPr>
                  <a:t>c) Establecimiento de redes con las entidades estatales y privadas que puedan brindar apoyo a las y los estudiantes que lo requieran.</a:t>
                </a:r>
                <a:endParaRPr lang="es-PE" sz="1200" dirty="0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6" name="CuadroTexto 5"/>
            <p:cNvSpPr txBox="1"/>
            <p:nvPr/>
          </p:nvSpPr>
          <p:spPr>
            <a:xfrm>
              <a:off x="611560" y="2564904"/>
              <a:ext cx="7848872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sz="1350" dirty="0">
                  <a:latin typeface="Candara" panose="020E0502030303020204" pitchFamily="34" charset="0"/>
                </a:rPr>
                <a:t>El Asesor de Tutoría Integral (psicólogo o trabajador social) deberá identificar estas instituciones y establecer convenios o acuerdos con instituciones que velan por el bienestar de las NNA, presentes en su localidad</a:t>
              </a:r>
              <a:endParaRPr lang="es-PE" sz="1350" dirty="0">
                <a:latin typeface="Candara" panose="020E0502030303020204" pitchFamily="34" charset="0"/>
              </a:endParaRPr>
            </a:p>
            <a:p>
              <a:endParaRPr lang="es-PE" sz="1350" dirty="0"/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048" y="3765233"/>
              <a:ext cx="3324225" cy="2025967"/>
            </a:xfrm>
            <a:prstGeom prst="rect">
              <a:avLst/>
            </a:prstGeom>
          </p:spPr>
        </p:pic>
      </p:grpSp>
      <p:sp>
        <p:nvSpPr>
          <p:cNvPr id="10" name="8 Título"/>
          <p:cNvSpPr txBox="1">
            <a:spLocks/>
          </p:cNvSpPr>
          <p:nvPr/>
        </p:nvSpPr>
        <p:spPr bwMode="auto">
          <a:xfrm>
            <a:off x="2196400" y="1498387"/>
            <a:ext cx="4428492" cy="3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2000"/>
              </a:lnSpc>
            </a:pPr>
            <a:r>
              <a:rPr lang="es-PE" sz="21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Responsabilidades del Asesor de ATI</a:t>
            </a:r>
            <a:endParaRPr lang="es-ES" altLang="es-ES" sz="1650" b="1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45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01601" y="1786441"/>
            <a:ext cx="5886654" cy="1424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>
              <a:lnSpc>
                <a:spcPct val="115000"/>
              </a:lnSpc>
              <a:spcAft>
                <a:spcPts val="600"/>
              </a:spcAft>
            </a:pPr>
            <a:r>
              <a:rPr lang="es-ES" sz="900" b="1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Asesoramiento al Coordinador de Tutoría en la organización de actividades con madres y padres de familia</a:t>
            </a:r>
          </a:p>
          <a:p>
            <a:pPr lvl="2" algn="just">
              <a:lnSpc>
                <a:spcPct val="115000"/>
              </a:lnSpc>
              <a:spcAft>
                <a:spcPts val="600"/>
              </a:spcAft>
            </a:pPr>
            <a:r>
              <a:rPr lang="es-ES" sz="900" dirty="0">
                <a:latin typeface="Candara" panose="020E0502030303020204" pitchFamily="34" charset="0"/>
              </a:rPr>
              <a:t>A partir del diagnóstico descrito en el Plan de Tutoría Institucional propone temáticas a desarrollar en la Escuela de Padres. </a:t>
            </a:r>
          </a:p>
          <a:p>
            <a:pPr lvl="2" algn="just">
              <a:lnSpc>
                <a:spcPct val="115000"/>
              </a:lnSpc>
              <a:spcAft>
                <a:spcPts val="600"/>
              </a:spcAft>
            </a:pPr>
            <a:r>
              <a:rPr lang="es-ES" sz="900" dirty="0">
                <a:latin typeface="Candara" panose="020E0502030303020204" pitchFamily="34" charset="0"/>
              </a:rPr>
              <a:t>Estas temáticas son presentadas en reunión del Comité de Tutoría a fin de seleccionar las pertinentes y aprobarlas para su desarrollo.  </a:t>
            </a:r>
            <a:endParaRPr lang="es-PE" sz="900" dirty="0">
              <a:latin typeface="Candara" panose="020E0502030303020204" pitchFamily="34" charset="0"/>
            </a:endParaRPr>
          </a:p>
          <a:p>
            <a:pPr marL="857250" lvl="2" indent="-171450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endParaRPr lang="es-PE" sz="825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a 4"/>
          <p:cNvGraphicFramePr/>
          <p:nvPr>
            <p:extLst/>
          </p:nvPr>
        </p:nvGraphicFramePr>
        <p:xfrm>
          <a:off x="2858767" y="2933700"/>
          <a:ext cx="4578509" cy="1206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2623720" y="4086691"/>
          <a:ext cx="4880387" cy="154733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06265"/>
                <a:gridCol w="1509398"/>
                <a:gridCol w="2364724"/>
              </a:tblGrid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Actividad</a:t>
                      </a:r>
                      <a:endParaRPr lang="es-PE" sz="12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Tarea</a:t>
                      </a:r>
                      <a:endParaRPr lang="es-PE" sz="12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PRODUCTO</a:t>
                      </a:r>
                      <a:endParaRPr lang="es-PE" sz="12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93370">
                <a:tc row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effectLst/>
                        </a:rPr>
                        <a:t>Organización de actividades con madres y padres de familia</a:t>
                      </a:r>
                      <a:endParaRPr lang="es-PE" sz="12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effectLst/>
                        </a:rPr>
                        <a:t>Escuela de padres</a:t>
                      </a:r>
                      <a:endParaRPr lang="es-PE" sz="12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effectLst/>
                        </a:rPr>
                        <a:t>Reporte de la escuela de padres anexando relación de participantes</a:t>
                      </a:r>
                      <a:endParaRPr lang="es-PE" sz="12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89179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effectLst/>
                        </a:rPr>
                        <a:t>Reunión de docentes con madres y padres de familia</a:t>
                      </a:r>
                      <a:endParaRPr lang="es-PE" sz="12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effectLst/>
                        </a:rPr>
                        <a:t>Reuniones registradas en un acta</a:t>
                      </a:r>
                      <a:endParaRPr lang="es-PE" sz="12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350044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effectLst/>
                        </a:rPr>
                        <a:t>Tutoría individual a madres y padres</a:t>
                      </a:r>
                      <a:endParaRPr lang="es-PE" sz="12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effectLst/>
                        </a:rPr>
                        <a:t>Reuniones de orientación a docentes tutores para desarrollar tutoría individual, registrados en un acta</a:t>
                      </a:r>
                      <a:endParaRPr lang="es-PE" sz="12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433769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effectLst/>
                        </a:rPr>
                        <a:t>Reunión del Comité de Aula</a:t>
                      </a:r>
                      <a:endParaRPr lang="es-PE" sz="12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effectLst/>
                        </a:rPr>
                        <a:t>Relación de integrantes de Comité de aula por sección.</a:t>
                      </a:r>
                      <a:endParaRPr lang="es-PE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effectLst/>
                        </a:rPr>
                        <a:t>Cronograma de reuniones del Comité de Aula</a:t>
                      </a:r>
                      <a:endParaRPr lang="es-PE" sz="12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318785" y="1394026"/>
            <a:ext cx="4939173" cy="415498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  <a:sp3d extrusionH="57150">
              <a:bevelT w="57150" h="38100" prst="artDeco"/>
            </a:sp3d>
          </a:bodyPr>
          <a:lstStyle/>
          <a:p>
            <a:r>
              <a:rPr lang="es-ES" sz="21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Trabajo con padres y madres de familia</a:t>
            </a:r>
            <a:endParaRPr lang="es-PE" sz="2100" b="1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8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886700" cy="504056"/>
          </a:xfrm>
        </p:spPr>
        <p:txBody>
          <a:bodyPr>
            <a:normAutofit/>
          </a:bodyPr>
          <a:lstStyle/>
          <a:p>
            <a:r>
              <a:rPr lang="es-PE" sz="21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Jornada laboral de los actores educativos 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26230"/>
              </p:ext>
            </p:extLst>
          </p:nvPr>
        </p:nvGraphicFramePr>
        <p:xfrm>
          <a:off x="611560" y="764704"/>
          <a:ext cx="8321303" cy="5730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72631"/>
                <a:gridCol w="6048672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smtClean="0">
                          <a:latin typeface="Candara" panose="020E0502030303020204" pitchFamily="34" charset="0"/>
                        </a:rPr>
                        <a:t>Actores Educativos</a:t>
                      </a:r>
                      <a:endParaRPr lang="es-PE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smtClean="0">
                          <a:latin typeface="Candara" panose="020E0502030303020204" pitchFamily="34" charset="0"/>
                        </a:rPr>
                        <a:t>Jornada Laboral</a:t>
                      </a:r>
                      <a:endParaRPr lang="es-PE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15216"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Director/a</a:t>
                      </a:r>
                      <a:endParaRPr lang="es-PE" sz="1200" b="1" dirty="0"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Sin aula a cargo. 40 horas cronológicas</a:t>
                      </a:r>
                      <a:endParaRPr lang="es-PE" sz="1200" dirty="0"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211455"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Sub director/a</a:t>
                      </a:r>
                      <a:endParaRPr lang="es-PE" sz="1200" b="1" dirty="0"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40 horas</a:t>
                      </a:r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 cronológicas</a:t>
                      </a:r>
                      <a:endParaRPr lang="es-PE" sz="1200" dirty="0"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211455"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Coordinadores Pedagógicos </a:t>
                      </a:r>
                      <a:endParaRPr lang="es-PE" sz="1200" b="1" dirty="0"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just"/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30 horas pedagógicas: 12 horas pedagógicas</a:t>
                      </a:r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 de trabajo en aula y 18 horas para las tareas asignadas, enfatizando el acompañamiento pedagógico a los profesores y el trabajo colegiado.</a:t>
                      </a:r>
                      <a:endParaRPr lang="es-PE" sz="1200" dirty="0"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211455"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Coordinador de Tutoría</a:t>
                      </a:r>
                      <a:endParaRPr lang="es-PE" sz="1200" b="1" dirty="0"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354455"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Profesores</a:t>
                      </a:r>
                      <a:endParaRPr lang="es-PE" sz="1200" b="1" dirty="0"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Nombrados</a:t>
                      </a:r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 y contratados con plaza orgánica:</a:t>
                      </a:r>
                      <a:endParaRPr lang="es-PE" sz="1200" dirty="0" smtClean="0">
                        <a:latin typeface="Candara" panose="020E0502030303020204" pitchFamily="34" charset="0"/>
                      </a:endParaRPr>
                    </a:p>
                    <a:p>
                      <a:pPr algn="just"/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30 horas pedagógicas:</a:t>
                      </a:r>
                    </a:p>
                    <a:p>
                      <a:pPr algn="just"/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 - 24 a</a:t>
                      </a:r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 26 horas de trabajo en aula</a:t>
                      </a:r>
                    </a:p>
                    <a:p>
                      <a:pPr marL="355600" indent="-355600" algn="just"/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 - 4 a 6 horas para trabajo de planificación, atención a padres, acompañamiento al</a:t>
                      </a:r>
                    </a:p>
                    <a:p>
                      <a:pPr marL="355600" indent="-355600" algn="just"/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estudiante y trabajo colegiado.</a:t>
                      </a:r>
                    </a:p>
                    <a:p>
                      <a:pPr algn="just"/>
                      <a:endParaRPr lang="es-PE" sz="1200" dirty="0" smtClean="0">
                        <a:latin typeface="Candara" panose="020E0502030303020204" pitchFamily="34" charset="0"/>
                      </a:endParaRPr>
                    </a:p>
                    <a:p>
                      <a:pPr algn="just"/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Contratados</a:t>
                      </a:r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 por bolsa de horas:</a:t>
                      </a:r>
                    </a:p>
                    <a:p>
                      <a:pPr algn="just"/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 - La totalidad de sus horas estará destinada al trabajo en aula. A excepción de un contratado en plaza    orgánica que si asume la tutoría en su totalidad. R.S.G:008- 2015 – pág. 15 </a:t>
                      </a:r>
                      <a:endParaRPr lang="es-PE" sz="1200" dirty="0"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925830"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Apoyo Pedagógico</a:t>
                      </a:r>
                      <a:endParaRPr lang="es-PE" sz="1200" b="1" dirty="0"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Nombrados:</a:t>
                      </a:r>
                    </a:p>
                    <a:p>
                      <a:pPr algn="just"/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 - 30 horas pedagógicas (Auxiliar</a:t>
                      </a:r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 de Educación)</a:t>
                      </a:r>
                    </a:p>
                    <a:p>
                      <a:pPr algn="just"/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- 40 horas cronológicas (Auxiliar de laboratorios y talleres)</a:t>
                      </a:r>
                      <a:endParaRPr lang="es-PE" sz="1200" dirty="0" smtClean="0">
                        <a:latin typeface="Candara" panose="020E0502030303020204" pitchFamily="34" charset="0"/>
                      </a:endParaRPr>
                    </a:p>
                    <a:p>
                      <a:pPr algn="just"/>
                      <a:endParaRPr lang="es-PE" sz="1200" dirty="0" smtClean="0">
                        <a:latin typeface="Candara" panose="020E0502030303020204" pitchFamily="34" charset="0"/>
                      </a:endParaRPr>
                    </a:p>
                    <a:p>
                      <a:pPr algn="just"/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Contratación</a:t>
                      </a:r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 Administrativa de Servicios:</a:t>
                      </a:r>
                    </a:p>
                    <a:p>
                      <a:pPr algn="just"/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 - Un máximo de 40 horas cronológicas.</a:t>
                      </a:r>
                      <a:endParaRPr lang="es-PE" sz="1200" dirty="0"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354330"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Coordinador</a:t>
                      </a:r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 Administrativo y de Recursos Educativos</a:t>
                      </a:r>
                      <a:endParaRPr lang="es-PE" sz="1200" b="1" dirty="0"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Contratación</a:t>
                      </a:r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 Administrativa de Servicios:</a:t>
                      </a:r>
                    </a:p>
                    <a:p>
                      <a:pPr algn="just"/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 - 40 horas cronológicas</a:t>
                      </a:r>
                      <a:endParaRPr lang="es-PE" sz="1200" dirty="0"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497205"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Secretaria,</a:t>
                      </a:r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 Psicólogo/Trabajador Social, Personal de mantenimiento, Personal de Vigilancia</a:t>
                      </a:r>
                      <a:endParaRPr lang="es-PE" sz="1200" b="1" dirty="0"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Contratación</a:t>
                      </a:r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 Administrativa de Servicios:</a:t>
                      </a:r>
                    </a:p>
                    <a:p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 - 40 horas cronológicas</a:t>
                      </a:r>
                      <a:endParaRPr lang="es-PE" sz="1200" dirty="0" smtClean="0">
                        <a:latin typeface="Candara" panose="020E0502030303020204" pitchFamily="34" charset="0"/>
                      </a:endParaRPr>
                    </a:p>
                    <a:p>
                      <a:endParaRPr lang="es-PE" sz="1200" dirty="0"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30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31640" y="2708920"/>
            <a:ext cx="2754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36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erlin Sans FB Demi" pitchFamily="34" charset="0"/>
              </a:rPr>
              <a:t>¡MUCHAS</a:t>
            </a:r>
            <a:endParaRPr lang="es-ES" sz="36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erlin Sans FB Demi" pitchFamily="34" charset="0"/>
            </a:endParaRPr>
          </a:p>
          <a:p>
            <a:pPr lvl="0" algn="ctr"/>
            <a:r>
              <a:rPr lang="es-ES" sz="36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erlin Sans FB Demi" pitchFamily="34" charset="0"/>
              </a:rPr>
              <a:t>GRACIAS!</a:t>
            </a:r>
            <a:endParaRPr lang="es-ES" sz="36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erlin Sans FB Demi" pitchFamily="34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96" y="980728"/>
            <a:ext cx="5826561" cy="53679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8165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80171"/>
            <a:ext cx="1368152" cy="88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72584"/>
            <a:ext cx="1296144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1" y="256053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1187625" y="1268760"/>
            <a:ext cx="72444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100" b="1" dirty="0">
                <a:solidFill>
                  <a:srgbClr val="C000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F</a:t>
            </a:r>
            <a:r>
              <a:rPr lang="es-PE" sz="2100" b="1" dirty="0" smtClean="0">
                <a:solidFill>
                  <a:srgbClr val="C000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unciones e instrumentos de los actores para el desarrollo de la ATI en las II.EE. </a:t>
            </a:r>
            <a:endParaRPr lang="es-PE" sz="2100" b="1" dirty="0">
              <a:solidFill>
                <a:srgbClr val="C00000"/>
              </a:solidFill>
              <a:latin typeface="Berlin Sans FB Demi" panose="020E0802020502020306" pitchFamily="34" charset="0"/>
              <a:ea typeface="+mj-ea"/>
              <a:cs typeface="+mj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32583"/>
              </p:ext>
            </p:extLst>
          </p:nvPr>
        </p:nvGraphicFramePr>
        <p:xfrm>
          <a:off x="1015212" y="2419315"/>
          <a:ext cx="7272808" cy="32351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6676"/>
                <a:gridCol w="2373066"/>
                <a:gridCol w="2373066"/>
              </a:tblGrid>
              <a:tr h="313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Candara" panose="020E0502030303020204" pitchFamily="34" charset="0"/>
                        </a:rPr>
                        <a:t>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Candara" panose="020E0502030303020204" pitchFamily="34" charset="0"/>
                        </a:rPr>
                        <a:t>FUNCIONES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600" dirty="0" smtClean="0">
                          <a:effectLst/>
                          <a:latin typeface="Candara" panose="020E0502030303020204" pitchFamily="34" charset="0"/>
                        </a:rPr>
                        <a:t>INSTRUMENTOS</a:t>
                      </a:r>
                      <a:endParaRPr lang="es-PE" sz="16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8580" marR="68580" marT="0" marB="0"/>
                </a:tc>
              </a:tr>
              <a:tr h="3130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Candara" panose="020E0502030303020204" pitchFamily="34" charset="0"/>
                        </a:rPr>
                        <a:t>Comité de </a:t>
                      </a:r>
                      <a:r>
                        <a:rPr lang="es-PE" sz="1600" dirty="0" smtClean="0">
                          <a:effectLst/>
                          <a:latin typeface="Candara" panose="020E0502030303020204" pitchFamily="34" charset="0"/>
                        </a:rPr>
                        <a:t>Tutoría</a:t>
                      </a:r>
                      <a:endParaRPr lang="es-PE" sz="16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PE" sz="160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8580" marR="68580" marT="0" marB="0"/>
                </a:tc>
              </a:tr>
              <a:tr h="3130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Candara" panose="020E0502030303020204" pitchFamily="34" charset="0"/>
                        </a:rPr>
                        <a:t>Coordinador de </a:t>
                      </a:r>
                      <a:r>
                        <a:rPr lang="es-PE" sz="1600" dirty="0" smtClean="0">
                          <a:effectLst/>
                          <a:latin typeface="Candara" panose="020E0502030303020204" pitchFamily="34" charset="0"/>
                        </a:rPr>
                        <a:t>Tutoría</a:t>
                      </a:r>
                      <a:endParaRPr lang="es-PE" sz="16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PE" sz="16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8580" marR="68580" marT="0" marB="0"/>
                </a:tc>
              </a:tr>
              <a:tr h="626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Candara" panose="020E0502030303020204" pitchFamily="34" charset="0"/>
                          <a:hlinkClick r:id="rId4" action="ppaction://hlinkpres?slideindex=1&amp;slidetitle="/>
                        </a:rPr>
                        <a:t>Asesor</a:t>
                      </a:r>
                      <a:r>
                        <a:rPr lang="es-PE" sz="1600" dirty="0">
                          <a:effectLst/>
                          <a:latin typeface="Candara" panose="020E0502030303020204" pitchFamily="34" charset="0"/>
                        </a:rPr>
                        <a:t> de </a:t>
                      </a:r>
                      <a:r>
                        <a:rPr lang="es-PE" sz="1600" dirty="0" smtClean="0">
                          <a:effectLst/>
                          <a:latin typeface="Candara" panose="020E0502030303020204" pitchFamily="34" charset="0"/>
                        </a:rPr>
                        <a:t>Tutoría </a:t>
                      </a:r>
                      <a:r>
                        <a:rPr lang="es-PE" sz="1600" dirty="0">
                          <a:effectLst/>
                          <a:latin typeface="Candara" panose="020E0502030303020204" pitchFamily="34" charset="0"/>
                        </a:rPr>
                        <a:t>(Psicólogo o Trabajadora Social)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PE" sz="16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8580" marR="68580" marT="0" marB="0"/>
                </a:tc>
              </a:tr>
              <a:tr h="3130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Candara" panose="020E0502030303020204" pitchFamily="34" charset="0"/>
                        </a:rPr>
                        <a:t>Docente tutor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PE" sz="16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8580" marR="68580" marT="0" marB="0"/>
                </a:tc>
              </a:tr>
              <a:tr h="626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Candara" panose="020E0502030303020204" pitchFamily="34" charset="0"/>
                        </a:rPr>
                        <a:t>Personal de apoyo pedagógico (Auxiliar de Educación)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PE" sz="16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8580" marR="68580" marT="0" marB="0"/>
                </a:tc>
              </a:tr>
              <a:tr h="5198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Candara" panose="020E0502030303020204" pitchFamily="34" charset="0"/>
                        </a:rPr>
                        <a:t>Equipo de profesores tutores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PE" sz="16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1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76998"/>
            <a:ext cx="1296144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1" y="256053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755576" y="1124744"/>
            <a:ext cx="492443" cy="5071428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pPr algn="ctr"/>
            <a:r>
              <a:rPr lang="es-PE" sz="2000" b="1" dirty="0">
                <a:solidFill>
                  <a:srgbClr val="C00000"/>
                </a:solidFill>
                <a:latin typeface="Eras Demi ITC" panose="020B0805030504020804" pitchFamily="34" charset="0"/>
                <a:cs typeface="Microsoft Sans Serif" pitchFamily="34" charset="0"/>
              </a:rPr>
              <a:t>Funciones de los actores de la ATI</a:t>
            </a:r>
            <a:endParaRPr lang="es-PE" sz="2000" b="1" dirty="0">
              <a:latin typeface="Eras Demi ITC" panose="020B0805030504020804" pitchFamily="34" charset="0"/>
              <a:cs typeface="Microsoft Sans Serif" pitchFamily="34" charset="0"/>
            </a:endParaRPr>
          </a:p>
        </p:txBody>
      </p:sp>
      <p:pic>
        <p:nvPicPr>
          <p:cNvPr id="10" name="Imagen 5"/>
          <p:cNvPicPr>
            <a:picLocks noChangeAspect="1"/>
          </p:cNvPicPr>
          <p:nvPr/>
        </p:nvPicPr>
        <p:blipFill rotWithShape="1">
          <a:blip r:embed="rId4"/>
          <a:srcRect l="35000" t="28518" r="32084" b="10000"/>
          <a:stretch/>
        </p:blipFill>
        <p:spPr>
          <a:xfrm>
            <a:off x="1403648" y="836712"/>
            <a:ext cx="6696744" cy="586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77200"/>
            <a:ext cx="1368152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1" y="256053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3"/>
          <p:cNvPicPr>
            <a:picLocks noChangeAspect="1"/>
          </p:cNvPicPr>
          <p:nvPr/>
        </p:nvPicPr>
        <p:blipFill rotWithShape="1">
          <a:blip r:embed="rId4"/>
          <a:srcRect l="35063" t="28148" r="31667" b="15556"/>
          <a:stretch/>
        </p:blipFill>
        <p:spPr>
          <a:xfrm>
            <a:off x="1331640" y="980727"/>
            <a:ext cx="6552728" cy="5519401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611560" y="980727"/>
            <a:ext cx="492443" cy="5071428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pPr algn="ctr"/>
            <a:r>
              <a:rPr lang="es-PE" sz="2000" b="1" dirty="0">
                <a:solidFill>
                  <a:srgbClr val="C00000"/>
                </a:solidFill>
                <a:latin typeface="Eras Demi ITC" panose="020B0805030504020804" pitchFamily="34" charset="0"/>
                <a:cs typeface="Microsoft Sans Serif" pitchFamily="34" charset="0"/>
              </a:rPr>
              <a:t>Funciones de los actores de la ATI</a:t>
            </a:r>
          </a:p>
        </p:txBody>
      </p:sp>
    </p:spTree>
    <p:extLst>
      <p:ext uri="{BB962C8B-B14F-4D97-AF65-F5344CB8AC3E}">
        <p14:creationId xmlns:p14="http://schemas.microsoft.com/office/powerpoint/2010/main" val="275125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24459"/>
              </p:ext>
            </p:extLst>
          </p:nvPr>
        </p:nvGraphicFramePr>
        <p:xfrm>
          <a:off x="523582" y="548679"/>
          <a:ext cx="8224882" cy="614435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624765"/>
                <a:gridCol w="6600117"/>
              </a:tblGrid>
              <a:tr h="239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400" dirty="0" smtClean="0">
                          <a:effectLst/>
                          <a:latin typeface="Candara" panose="020E0502030303020204" pitchFamily="34" charset="0"/>
                        </a:rPr>
                        <a:t>ACTOR</a:t>
                      </a:r>
                      <a:endParaRPr lang="es-PE" sz="1400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55786" marR="557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400" dirty="0" smtClean="0">
                          <a:effectLst/>
                          <a:latin typeface="Candara" panose="020E0502030303020204" pitchFamily="34" charset="0"/>
                        </a:rPr>
                        <a:t>INSTRUMENTOS</a:t>
                      </a:r>
                      <a:endParaRPr lang="es-PE" sz="1400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55786" marR="55786" marT="0" marB="0"/>
                </a:tc>
              </a:tr>
              <a:tr h="10529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Candara" panose="020E0502030303020204" pitchFamily="34" charset="0"/>
                        </a:rPr>
                        <a:t>Comité de </a:t>
                      </a:r>
                      <a:r>
                        <a:rPr lang="es-PE" sz="1200" dirty="0" smtClean="0">
                          <a:effectLst/>
                          <a:latin typeface="Candara" panose="020E0502030303020204" pitchFamily="34" charset="0"/>
                        </a:rPr>
                        <a:t>Tutoría</a:t>
                      </a:r>
                      <a:endParaRPr lang="es-PE" sz="1200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cs typeface="Microsoft Sans Serif" pitchFamily="34" charset="0"/>
                      </a:endParaRPr>
                    </a:p>
                  </a:txBody>
                  <a:tcPr marL="55786" marR="5578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PE" sz="1000" dirty="0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Plan </a:t>
                      </a: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Anual </a:t>
                      </a: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de </a:t>
                      </a: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Atención Tutorial</a:t>
                      </a:r>
                      <a:r>
                        <a:rPr lang="es-PE" sz="1000" baseline="0" dirty="0" smtClean="0">
                          <a:effectLst/>
                          <a:latin typeface="Candara" panose="020E0502030303020204" pitchFamily="34" charset="0"/>
                        </a:rPr>
                        <a:t> Integral de la I.E.</a:t>
                      </a:r>
                      <a:endParaRPr lang="es-PE" sz="1000" dirty="0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Lista de cotejo sobre cumplimiento del Plan de trabajo </a:t>
                      </a: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tutorial</a:t>
                      </a:r>
                      <a:endParaRPr lang="es-PE" sz="1000" dirty="0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Cuaderno de </a:t>
                      </a: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incidencias</a:t>
                      </a:r>
                      <a:endParaRPr lang="es-PE" sz="1000" dirty="0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Directorio </a:t>
                      </a: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de aliados estratégicos para dinamizar la vida escolar institucional.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R.D.</a:t>
                      </a:r>
                      <a:r>
                        <a:rPr lang="es-PE" sz="1000" baseline="0" dirty="0" smtClean="0">
                          <a:effectLst/>
                          <a:latin typeface="Candara" panose="020E0502030303020204" pitchFamily="34" charset="0"/>
                        </a:rPr>
                        <a:t> 343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baseline="0" dirty="0" smtClean="0">
                          <a:effectLst/>
                          <a:latin typeface="Candara" panose="020E0502030303020204" pitchFamily="34" charset="0"/>
                        </a:rPr>
                        <a:t>R D del Comité de Tutoría</a:t>
                      </a:r>
                      <a:endParaRPr lang="es-PE" sz="1000" b="1" dirty="0"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55786" marR="55786" marT="0" marB="0" anchor="ctr"/>
                </a:tc>
              </a:tr>
              <a:tr h="1181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Candara" panose="020E0502030303020204" pitchFamily="34" charset="0"/>
                        </a:rPr>
                        <a:t>Coordinador de </a:t>
                      </a:r>
                      <a:r>
                        <a:rPr lang="es-PE" sz="1200" dirty="0" smtClean="0">
                          <a:effectLst/>
                          <a:latin typeface="Candara" panose="020E0502030303020204" pitchFamily="34" charset="0"/>
                        </a:rPr>
                        <a:t>Tutoría</a:t>
                      </a:r>
                      <a:endParaRPr lang="es-PE" sz="1200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cs typeface="Microsoft Sans Serif" pitchFamily="34" charset="0"/>
                      </a:endParaRPr>
                    </a:p>
                  </a:txBody>
                  <a:tcPr marL="55786" marR="5578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Plan </a:t>
                      </a: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Anual </a:t>
                      </a: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de </a:t>
                      </a: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Atención Tutorial</a:t>
                      </a:r>
                      <a:r>
                        <a:rPr lang="es-PE" sz="1000" baseline="0" dirty="0" smtClean="0">
                          <a:effectLst/>
                          <a:latin typeface="Candara" panose="020E0502030303020204" pitchFamily="34" charset="0"/>
                        </a:rPr>
                        <a:t> Integral de la I.E.</a:t>
                      </a:r>
                      <a:endParaRPr lang="es-PE" sz="1000" dirty="0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Fichas de </a:t>
                      </a: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monitoreo aplicadas</a:t>
                      </a:r>
                      <a:r>
                        <a:rPr lang="es-PE" sz="1000" baseline="0" dirty="0" smtClean="0">
                          <a:effectLst/>
                          <a:latin typeface="Candara" panose="020E0502030303020204" pitchFamily="34" charset="0"/>
                        </a:rPr>
                        <a:t> a los docentes tutores.</a:t>
                      </a:r>
                      <a:endParaRPr lang="es-PE" sz="1000" dirty="0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Cronograma de atención individual a estudiantes y PPFF.</a:t>
                      </a:r>
                      <a:endParaRPr lang="es-PE" sz="1000" dirty="0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Directorio de aliados estratégicos para dinamizar la vida escolar institucional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Actas</a:t>
                      </a:r>
                      <a:r>
                        <a:rPr lang="es-PE" sz="1000" baseline="0" dirty="0" smtClean="0">
                          <a:effectLst/>
                          <a:latin typeface="Candara" panose="020E0502030303020204" pitchFamily="34" charset="0"/>
                        </a:rPr>
                        <a:t> de reuniones de tutores (Registro de Asistencia)</a:t>
                      </a:r>
                      <a:endParaRPr lang="es-PE" sz="1000" b="1" dirty="0"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55786" marR="55786" marT="0" marB="0" anchor="ctr"/>
                </a:tc>
              </a:tr>
              <a:tr h="1181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Candara" panose="020E0502030303020204" pitchFamily="34" charset="0"/>
                          <a:hlinkClick r:id="rId2" action="ppaction://hlinkpres?slideindex=1&amp;slidetitle="/>
                        </a:rPr>
                        <a:t>Asesor</a:t>
                      </a:r>
                      <a:r>
                        <a:rPr lang="es-PE" sz="1200" dirty="0">
                          <a:effectLst/>
                          <a:latin typeface="Candara" panose="020E0502030303020204" pitchFamily="34" charset="0"/>
                        </a:rPr>
                        <a:t> de </a:t>
                      </a:r>
                      <a:r>
                        <a:rPr lang="es-PE" sz="1200" dirty="0" smtClean="0">
                          <a:effectLst/>
                          <a:latin typeface="Candara" panose="020E0502030303020204" pitchFamily="34" charset="0"/>
                        </a:rPr>
                        <a:t>Tutoría </a:t>
                      </a:r>
                      <a:r>
                        <a:rPr lang="es-PE" sz="1200" dirty="0">
                          <a:effectLst/>
                          <a:latin typeface="Candara" panose="020E0502030303020204" pitchFamily="34" charset="0"/>
                        </a:rPr>
                        <a:t>(Psicólogo o Trabajadora Social)</a:t>
                      </a:r>
                      <a:endParaRPr lang="es-PE" sz="1200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cs typeface="Microsoft Sans Serif" pitchFamily="34" charset="0"/>
                      </a:endParaRPr>
                    </a:p>
                  </a:txBody>
                  <a:tcPr marL="55786" marR="5578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PE" sz="1000" dirty="0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Copia del Plan </a:t>
                      </a: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A</a:t>
                      </a: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nual </a:t>
                      </a: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de </a:t>
                      </a: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Atención Tutorial Integral de la I.E.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Plan de Trabajo</a:t>
                      </a:r>
                      <a:endParaRPr lang="es-PE" sz="1000" dirty="0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Directorio de aliados estratégicos para dinamizar la vida escolar institucional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Cuaderno de registro de orientación individual y grupal a directivos, docentes y padres de familia</a:t>
                      </a: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Reporte</a:t>
                      </a:r>
                      <a:r>
                        <a:rPr lang="es-PE" sz="1000" baseline="0" dirty="0" smtClean="0">
                          <a:effectLst/>
                          <a:latin typeface="Candara" panose="020E0502030303020204" pitchFamily="34" charset="0"/>
                        </a:rPr>
                        <a:t>s bimestrales o trimestrales de las actividades realizadas.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baseline="0" dirty="0" smtClean="0">
                          <a:effectLst/>
                          <a:latin typeface="Candara" panose="020E0502030303020204" pitchFamily="34" charset="0"/>
                        </a:rPr>
                        <a:t>Lineamientos y orientaciones de la JEC.</a:t>
                      </a:r>
                      <a:endParaRPr lang="es-PE" sz="10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55786" marR="55786" marT="0" marB="0" anchor="ctr"/>
                </a:tc>
              </a:tr>
              <a:tr h="13295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 dirty="0" smtClean="0">
                          <a:effectLst/>
                          <a:latin typeface="Candara" panose="020E0502030303020204" pitchFamily="34" charset="0"/>
                        </a:rPr>
                        <a:t> Tutor/a</a:t>
                      </a:r>
                      <a:endParaRPr lang="es-PE" sz="1200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cs typeface="Microsoft Sans Serif" pitchFamily="34" charset="0"/>
                      </a:endParaRPr>
                    </a:p>
                  </a:txBody>
                  <a:tcPr marL="55786" marR="5578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Carpeta</a:t>
                      </a:r>
                      <a:r>
                        <a:rPr lang="es-PE" sz="1000" baseline="0" dirty="0" smtClean="0">
                          <a:effectLst/>
                          <a:latin typeface="Candara" panose="020E0502030303020204" pitchFamily="34" charset="0"/>
                        </a:rPr>
                        <a:t> de Atención Tutorial de Aula: </a:t>
                      </a: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Plan de</a:t>
                      </a:r>
                      <a:r>
                        <a:rPr lang="es-PE" sz="1000" baseline="0" dirty="0" smtClean="0">
                          <a:effectLst/>
                          <a:latin typeface="Candara" panose="020E0502030303020204" pitchFamily="34" charset="0"/>
                        </a:rPr>
                        <a:t> ATI, cronograma de atención individual al estudiante y Padre de familia, cronograma de sesiones de tutoría, sesiones de tutoría).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baseline="0" dirty="0" smtClean="0">
                          <a:effectLst/>
                          <a:latin typeface="Candara" panose="020E0502030303020204" pitchFamily="34" charset="0"/>
                        </a:rPr>
                        <a:t>Lista de alumnos</a:t>
                      </a:r>
                      <a:endParaRPr lang="es-PE" sz="1000" dirty="0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Registro </a:t>
                      </a: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de </a:t>
                      </a: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atención a estudiantes y Padres de familia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Registro</a:t>
                      </a:r>
                      <a:r>
                        <a:rPr lang="es-PE" sz="1000" baseline="0" dirty="0" smtClean="0">
                          <a:effectLst/>
                          <a:latin typeface="Candara" panose="020E0502030303020204" pitchFamily="34" charset="0"/>
                        </a:rPr>
                        <a:t> de estudiantes </a:t>
                      </a: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con </a:t>
                      </a: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necesidades de reforzamiento y las acciones realizadas con los docentes de las áreas curriculares.</a:t>
                      </a:r>
                      <a:endParaRPr lang="es-PE" sz="1000" b="1" dirty="0"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55786" marR="55786" marT="0" marB="0" anchor="ctr"/>
                </a:tc>
              </a:tr>
              <a:tr h="7521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Candara" panose="020E0502030303020204" pitchFamily="34" charset="0"/>
                        </a:rPr>
                        <a:t>Personal de apoyo pedagógico (Auxiliar de Educación)</a:t>
                      </a:r>
                      <a:endParaRPr lang="es-PE" sz="1200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cs typeface="Microsoft Sans Serif" pitchFamily="34" charset="0"/>
                      </a:endParaRPr>
                    </a:p>
                  </a:txBody>
                  <a:tcPr marL="55786" marR="5578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Reglamento interno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Plan Anual de </a:t>
                      </a: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Trabajo</a:t>
                      </a:r>
                      <a:endParaRPr lang="es-PE" sz="1000" dirty="0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Cuaderno de ocurrencias de las secciones a su cargo.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Base actualizada de datos de </a:t>
                      </a: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las y los </a:t>
                      </a: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estudiantes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Registro de notas de comportamiento</a:t>
                      </a:r>
                      <a:endParaRPr lang="es-PE" sz="1000" b="1" dirty="0"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55786" marR="55786" marT="0" marB="0" anchor="ctr"/>
                </a:tc>
              </a:tr>
              <a:tr h="382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Candara" panose="020E0502030303020204" pitchFamily="34" charset="0"/>
                        </a:rPr>
                        <a:t>Equipo </a:t>
                      </a:r>
                      <a:r>
                        <a:rPr lang="es-PE" sz="1200" dirty="0" smtClean="0">
                          <a:effectLst/>
                          <a:latin typeface="Candara" panose="020E0502030303020204" pitchFamily="34" charset="0"/>
                        </a:rPr>
                        <a:t>de </a:t>
                      </a:r>
                      <a:r>
                        <a:rPr lang="es-PE" sz="1200" dirty="0">
                          <a:effectLst/>
                          <a:latin typeface="Candara" panose="020E0502030303020204" pitchFamily="34" charset="0"/>
                        </a:rPr>
                        <a:t>tutores</a:t>
                      </a:r>
                      <a:endParaRPr lang="es-PE" sz="1200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cs typeface="Microsoft Sans Serif" pitchFamily="34" charset="0"/>
                      </a:endParaRPr>
                    </a:p>
                  </a:txBody>
                  <a:tcPr marL="55786" marR="5578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Registro de actas de reuniones de trabajo y coordinación.</a:t>
                      </a:r>
                      <a:endParaRPr lang="es-PE" sz="1000" dirty="0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PE" sz="1000" b="1" dirty="0"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55786" marR="55786" marT="0" marB="0" anchor="ctr"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92695" y="1091854"/>
            <a:ext cx="430887" cy="44813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1600" b="1" dirty="0" smtClean="0">
                <a:solidFill>
                  <a:srgbClr val="C00000"/>
                </a:solidFill>
                <a:latin typeface="Eras Demi ITC" panose="020B0805030504020804" pitchFamily="34" charset="0"/>
                <a:cs typeface="Microsoft Sans Serif" pitchFamily="34" charset="0"/>
              </a:rPr>
              <a:t>INSTRUMENTOS DE LOS ACTORES DE LA ATI</a:t>
            </a:r>
            <a:endParaRPr lang="es-PE" sz="1600" b="1" dirty="0">
              <a:solidFill>
                <a:srgbClr val="C00000"/>
              </a:solidFill>
              <a:latin typeface="Eras Demi ITC" panose="020B0805030504020804" pitchFamily="34" charset="0"/>
              <a:cs typeface="Microsoft Sans Serif" pitchFamily="34" charset="0"/>
            </a:endParaRPr>
          </a:p>
        </p:txBody>
      </p:sp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624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4623"/>
            <a:ext cx="1152128" cy="47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7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8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/>
          <p:cNvGraphicFramePr/>
          <p:nvPr>
            <p:extLst/>
          </p:nvPr>
        </p:nvGraphicFramePr>
        <p:xfrm>
          <a:off x="713485" y="1993900"/>
          <a:ext cx="5454254" cy="3687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6472540" y="2450480"/>
            <a:ext cx="1512168" cy="26407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PE" sz="1200" b="1" dirty="0">
                <a:latin typeface="Calibri" panose="020F0502020204030204" pitchFamily="34" charset="0"/>
                <a:ea typeface="Calibri" panose="020F0502020204030204" pitchFamily="34" charset="0"/>
                <a:cs typeface="Century Gothic" panose="020B0502020202020204" pitchFamily="34" charset="0"/>
              </a:rPr>
              <a:t>Función brindar el soporte socioemocional a directivos, docentes y demás actores de la comunidad educativa, para facilitar la convivencia democrática y el desarrollo de la tutoría.</a:t>
            </a:r>
            <a:endParaRPr lang="es-PE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lecha derecha 8"/>
          <p:cNvSpPr/>
          <p:nvPr/>
        </p:nvSpPr>
        <p:spPr>
          <a:xfrm rot="10800000">
            <a:off x="5572590" y="3079564"/>
            <a:ext cx="575314" cy="10570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10" name="Rectángulo 9"/>
          <p:cNvSpPr/>
          <p:nvPr/>
        </p:nvSpPr>
        <p:spPr>
          <a:xfrm>
            <a:off x="198134" y="1341630"/>
            <a:ext cx="4884671" cy="415498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  <a:sp3d extrusionH="57150">
              <a:bevelT w="57150" h="38100" prst="artDeco"/>
            </a:sp3d>
          </a:bodyPr>
          <a:lstStyle/>
          <a:p>
            <a:r>
              <a:rPr lang="es-ES" altLang="es-ES" sz="21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Actores de la Atención Tutorial Integral</a:t>
            </a:r>
            <a:endParaRPr lang="es-PE" sz="2100" b="1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8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350814" y="1549875"/>
            <a:ext cx="6037038" cy="3660372"/>
            <a:chOff x="539552" y="889634"/>
            <a:chExt cx="8049384" cy="4880495"/>
          </a:xfrm>
        </p:grpSpPr>
        <p:sp>
          <p:nvSpPr>
            <p:cNvPr id="5" name="CuadroTexto 4"/>
            <p:cNvSpPr txBox="1"/>
            <p:nvPr/>
          </p:nvSpPr>
          <p:spPr>
            <a:xfrm>
              <a:off x="1244120" y="5216132"/>
              <a:ext cx="7344816" cy="5539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s-ES" sz="1050" dirty="0">
                  <a:latin typeface="Candara" panose="020E0502030303020204" pitchFamily="34" charset="0"/>
                </a:rPr>
                <a:t>El Asesor de Tutoría Integral (psicólogo o trabajador social) asesora en la elaboración de los Planes de Trabajo, el cual será de acuerdo al formato que se encuentra en la plataforma virtual. </a:t>
              </a:r>
              <a:endParaRPr lang="es-PE" sz="1350" dirty="0"/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539552" y="889634"/>
              <a:ext cx="7992888" cy="667158"/>
              <a:chOff x="0" y="249530"/>
              <a:chExt cx="5040560" cy="1216800"/>
            </a:xfrm>
          </p:grpSpPr>
          <p:sp>
            <p:nvSpPr>
              <p:cNvPr id="11" name="Rectángulo redondeado 10"/>
              <p:cNvSpPr/>
              <p:nvPr/>
            </p:nvSpPr>
            <p:spPr>
              <a:xfrm>
                <a:off x="0" y="249530"/>
                <a:ext cx="5040560" cy="1216800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Rectángulo 11"/>
              <p:cNvSpPr/>
              <p:nvPr/>
            </p:nvSpPr>
            <p:spPr>
              <a:xfrm>
                <a:off x="59399" y="308929"/>
                <a:ext cx="4921762" cy="109800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1200" b="1" dirty="0"/>
                  <a:t>a)  </a:t>
                </a:r>
                <a:r>
                  <a:rPr lang="es-PE" sz="1200" b="1" dirty="0">
                    <a:latin typeface="Candara" panose="020E0502030303020204" pitchFamily="34" charset="0"/>
                  </a:rPr>
                  <a:t>Seguimiento a la elaboración del </a:t>
                </a:r>
                <a:r>
                  <a:rPr lang="es-ES" sz="1200" b="1" dirty="0">
                    <a:latin typeface="Candara" panose="020E0502030303020204" pitchFamily="34" charset="0"/>
                  </a:rPr>
                  <a:t>Plan de Tutoría de la institución educativa y de los Planes de Tutoría de Grado</a:t>
                </a:r>
                <a:r>
                  <a:rPr lang="es-PE" sz="1200" b="1" dirty="0">
                    <a:latin typeface="Candara" panose="020E0502030303020204" pitchFamily="34" charset="0"/>
                  </a:rPr>
                  <a:t>.</a:t>
                </a:r>
                <a:endParaRPr lang="es-PE" sz="1200" dirty="0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7" name="Rectángulo redondeado 6"/>
            <p:cNvSpPr/>
            <p:nvPr/>
          </p:nvSpPr>
          <p:spPr>
            <a:xfrm>
              <a:off x="1259632" y="2348880"/>
              <a:ext cx="28083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350" b="1" dirty="0"/>
                <a:t>El Plan de Tutoría de la Institución Educativa</a:t>
              </a:r>
              <a:endParaRPr lang="es-PE" sz="1350" dirty="0"/>
            </a:p>
          </p:txBody>
        </p:sp>
        <p:sp>
          <p:nvSpPr>
            <p:cNvPr id="8" name="Rectángulo redondeado 7"/>
            <p:cNvSpPr/>
            <p:nvPr/>
          </p:nvSpPr>
          <p:spPr>
            <a:xfrm>
              <a:off x="5004048" y="2348880"/>
              <a:ext cx="3240360" cy="64807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350" b="1" dirty="0"/>
                <a:t>El Plan de Tutoría de Grado</a:t>
              </a:r>
              <a:endParaRPr lang="es-PE" sz="1350" dirty="0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1331640" y="3140968"/>
              <a:ext cx="2664296" cy="165618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b="1" dirty="0">
                  <a:latin typeface="Candara" panose="020E0502030303020204" pitchFamily="34" charset="0"/>
                </a:rPr>
                <a:t>Lo elaboran los integrantes del Comité,  a partir del diagnóstico institucional y los documentos de gestión.</a:t>
              </a:r>
              <a:endParaRPr lang="es-PE" sz="1050" b="1" dirty="0">
                <a:latin typeface="Candara" panose="020E0502030303020204" pitchFamily="34" charset="0"/>
              </a:endParaRPr>
            </a:p>
            <a:p>
              <a:pPr algn="ctr"/>
              <a:endParaRPr lang="es-PE" sz="1350" dirty="0">
                <a:latin typeface="Candara" panose="020E050203030302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5148064" y="3140968"/>
              <a:ext cx="2952328" cy="18002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b="1" dirty="0">
                  <a:latin typeface="Candara" panose="020E0502030303020204" pitchFamily="34" charset="0"/>
                </a:rPr>
                <a:t>Lo elabora el tutor o  los tutores del grado  a partir de identificar las necesidades, aspiraciones y características de las y los estudiantes del grado, considerando el diagnóstico del grado</a:t>
              </a:r>
              <a:r>
                <a:rPr lang="es-ES" sz="900" b="1" dirty="0">
                  <a:latin typeface="Candara" panose="020E0502030303020204" pitchFamily="34" charset="0"/>
                </a:rPr>
                <a:t>.</a:t>
              </a:r>
              <a:endParaRPr lang="es-PE" sz="900" b="1" dirty="0">
                <a:latin typeface="Candara" panose="020E0502030303020204" pitchFamily="34" charset="0"/>
              </a:endParaRPr>
            </a:p>
            <a:p>
              <a:pPr algn="ctr"/>
              <a:endParaRPr lang="es-PE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535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39714" y="1803400"/>
            <a:ext cx="6048672" cy="3829050"/>
            <a:chOff x="539552" y="980728"/>
            <a:chExt cx="8064896" cy="5713362"/>
          </a:xfrm>
        </p:grpSpPr>
        <p:grpSp>
          <p:nvGrpSpPr>
            <p:cNvPr id="5" name="Grupo 4"/>
            <p:cNvGrpSpPr/>
            <p:nvPr/>
          </p:nvGrpSpPr>
          <p:grpSpPr>
            <a:xfrm>
              <a:off x="539552" y="980728"/>
              <a:ext cx="8064896" cy="648072"/>
              <a:chOff x="0" y="1475707"/>
              <a:chExt cx="5040560" cy="1216800"/>
            </a:xfrm>
          </p:grpSpPr>
          <p:sp>
            <p:nvSpPr>
              <p:cNvPr id="8" name="Rectángulo redondeado 7"/>
              <p:cNvSpPr/>
              <p:nvPr/>
            </p:nvSpPr>
            <p:spPr>
              <a:xfrm>
                <a:off x="0" y="1475707"/>
                <a:ext cx="5040560" cy="1216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Rectángulo 8"/>
              <p:cNvSpPr/>
              <p:nvPr/>
            </p:nvSpPr>
            <p:spPr>
              <a:xfrm>
                <a:off x="59399" y="1535106"/>
                <a:ext cx="4921762" cy="109800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algn="just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1050" b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b) Soporte socioemocional a directivos, coordinadores, profesores, auxiliares de educación y personal en general ante situaciones que afectan la convivencia.</a:t>
                </a:r>
                <a:endParaRPr lang="es-PE" sz="1050" dirty="0">
                  <a:solidFill>
                    <a:srgbClr val="002060"/>
                  </a:solidFill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2"/>
            <a:srcRect l="29525" t="36700" r="31494" b="24100"/>
            <a:stretch/>
          </p:blipFill>
          <p:spPr>
            <a:xfrm>
              <a:off x="1259632" y="3068960"/>
              <a:ext cx="6408712" cy="3625130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1043608" y="1916831"/>
              <a:ext cx="6840760" cy="1102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sz="1050" b="1" dirty="0">
                  <a:latin typeface="Candara" panose="020E0502030303020204" pitchFamily="34" charset="0"/>
                </a:rPr>
                <a:t>Realiza un análisis del clima institucional de la escuela para luego concretar acciones específicas con el personal de la institución educativa a fin de lograr una atención oportuna y pertinente frente a situaciones y casos identificados, que afecten la convivencia democrática</a:t>
              </a:r>
              <a:endParaRPr lang="es-PE" sz="1050" b="1" dirty="0">
                <a:latin typeface="Candara" panose="020E0502030303020204" pitchFamily="34" charset="0"/>
              </a:endParaRPr>
            </a:p>
          </p:txBody>
        </p:sp>
      </p:grpSp>
      <p:sp>
        <p:nvSpPr>
          <p:cNvPr id="10" name="8 Título"/>
          <p:cNvSpPr txBox="1">
            <a:spLocks/>
          </p:cNvSpPr>
          <p:nvPr/>
        </p:nvSpPr>
        <p:spPr bwMode="auto">
          <a:xfrm>
            <a:off x="475550" y="1333080"/>
            <a:ext cx="4428492" cy="3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2000"/>
              </a:lnSpc>
            </a:pPr>
            <a:r>
              <a:rPr lang="es-PE" sz="21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Responsabilidades del Asesor de ATI</a:t>
            </a:r>
            <a:endParaRPr lang="es-ES" altLang="es-ES" sz="1650" b="1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209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DEL PRONACESVI 2014-II</Template>
  <TotalTime>3184</TotalTime>
  <Words>1075</Words>
  <Application>Microsoft Office PowerPoint</Application>
  <PresentationFormat>Presentación en pantalla (4:3)</PresentationFormat>
  <Paragraphs>132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Arial</vt:lpstr>
      <vt:lpstr>Berlin Sans FB Demi</vt:lpstr>
      <vt:lpstr>Calibri</vt:lpstr>
      <vt:lpstr>Candara</vt:lpstr>
      <vt:lpstr>Century Gothic</vt:lpstr>
      <vt:lpstr>Eras Demi ITC</vt:lpstr>
      <vt:lpstr>Microsoft Sans Serif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Jornada laboral de los actores educativos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RPRATTO</dc:creator>
  <cp:lastModifiedBy>ADMIN</cp:lastModifiedBy>
  <cp:revision>223</cp:revision>
  <dcterms:created xsi:type="dcterms:W3CDTF">2014-08-28T21:53:08Z</dcterms:created>
  <dcterms:modified xsi:type="dcterms:W3CDTF">2015-06-28T23:56:46Z</dcterms:modified>
</cp:coreProperties>
</file>