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412" r:id="rId2"/>
    <p:sldId id="464" r:id="rId3"/>
    <p:sldId id="413" r:id="rId4"/>
    <p:sldId id="414" r:id="rId5"/>
    <p:sldId id="416" r:id="rId6"/>
    <p:sldId id="419" r:id="rId7"/>
    <p:sldId id="420" r:id="rId8"/>
    <p:sldId id="421" r:id="rId9"/>
    <p:sldId id="422" r:id="rId10"/>
    <p:sldId id="423" r:id="rId11"/>
    <p:sldId id="424" r:id="rId12"/>
    <p:sldId id="457" r:id="rId13"/>
    <p:sldId id="458" r:id="rId14"/>
    <p:sldId id="425" r:id="rId15"/>
    <p:sldId id="426" r:id="rId16"/>
    <p:sldId id="427" r:id="rId17"/>
    <p:sldId id="428" r:id="rId18"/>
    <p:sldId id="462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MERY PRATTO QUINTANILLA" initials="RPQ" lastIdx="9" clrIdx="0">
    <p:extLst>
      <p:ext uri="{19B8F6BF-5375-455C-9EA6-DF929625EA0E}">
        <p15:presenceInfo xmlns:p15="http://schemas.microsoft.com/office/powerpoint/2012/main" userId="S-1-5-21-1280482202-4056878361-557001864-43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00"/>
    <a:srgbClr val="99CCFF"/>
    <a:srgbClr val="FF6600"/>
    <a:srgbClr val="DC0000"/>
    <a:srgbClr val="99FFCC"/>
    <a:srgbClr val="FFCCFF"/>
    <a:srgbClr val="FFCC99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7807" autoAdjust="0"/>
    <p:restoredTop sz="92382" autoAdjust="0"/>
  </p:normalViewPr>
  <p:slideViewPr>
    <p:cSldViewPr>
      <p:cViewPr varScale="1">
        <p:scale>
          <a:sx n="104" d="100"/>
          <a:sy n="104" d="100"/>
        </p:scale>
        <p:origin x="13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67D4E-8307-43D7-89A0-4395BF663BD6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7994998E-6A85-4A85-AECF-FFD35088D173}">
      <dgm:prSet/>
      <dgm:spPr/>
      <dgm:t>
        <a:bodyPr/>
        <a:lstStyle/>
        <a:p>
          <a:pPr algn="just"/>
          <a:r>
            <a:rPr lang="es-PE" b="1" dirty="0" smtClean="0">
              <a:latin typeface="Candara" panose="020E0502030303020204" pitchFamily="34" charset="0"/>
            </a:rPr>
            <a:t>El Currículo</a:t>
          </a:r>
          <a:r>
            <a:rPr lang="es-PE" dirty="0" smtClean="0">
              <a:latin typeface="Candara" panose="020E0502030303020204" pitchFamily="34" charset="0"/>
            </a:rPr>
            <a:t>, sintetiza las intenciones educativas y resume los aprendizajes previstos. Asume los principios y fines orientadores de la Educación (ética. equidad, inclusión, calidad, democracia, interculturalidad, entre otros.)</a:t>
          </a:r>
          <a:endParaRPr lang="es-PE" dirty="0">
            <a:latin typeface="Candara" panose="020E0502030303020204" pitchFamily="34" charset="0"/>
          </a:endParaRPr>
        </a:p>
      </dgm:t>
    </dgm:pt>
    <dgm:pt modelId="{C07DA53D-D958-424B-9033-6B623404FDE4}" type="parTrans" cxnId="{047BC1BA-C209-4413-A2EC-23EFC47331A3}">
      <dgm:prSet/>
      <dgm:spPr/>
      <dgm:t>
        <a:bodyPr/>
        <a:lstStyle/>
        <a:p>
          <a:endParaRPr lang="es-PE"/>
        </a:p>
      </dgm:t>
    </dgm:pt>
    <dgm:pt modelId="{E1B30010-277C-48F6-AEFB-FDACC3C48C57}" type="sibTrans" cxnId="{047BC1BA-C209-4413-A2EC-23EFC47331A3}">
      <dgm:prSet/>
      <dgm:spPr/>
      <dgm:t>
        <a:bodyPr/>
        <a:lstStyle/>
        <a:p>
          <a:endParaRPr lang="es-PE"/>
        </a:p>
      </dgm:t>
    </dgm:pt>
    <dgm:pt modelId="{3FF78D53-7E46-41C5-B7F0-3D12DE746668}">
      <dgm:prSet/>
      <dgm:spPr/>
      <dgm:t>
        <a:bodyPr/>
        <a:lstStyle/>
        <a:p>
          <a:pPr algn="just"/>
          <a:r>
            <a:rPr lang="es-PE" b="1" dirty="0" smtClean="0">
              <a:latin typeface="Candara" panose="020E0502030303020204" pitchFamily="34" charset="0"/>
            </a:rPr>
            <a:t>-El desarrollo humano, </a:t>
          </a:r>
          <a:r>
            <a:rPr lang="es-PE" dirty="0" smtClean="0">
              <a:latin typeface="Candara" panose="020E0502030303020204" pitchFamily="34" charset="0"/>
            </a:rPr>
            <a:t>la Orientación Educativa asume el desarrollo desde una perspectiva evolutiva, es decir desde el ciclo vital del individuo. La complejidad de éste, plantea la necesidad de acompañar a las y los estudiantes para potenciar su avance, orientando este proceso, en una dirección beneficiosa y previniendo cualquier desajuste.</a:t>
          </a:r>
          <a:endParaRPr lang="es-PE" dirty="0">
            <a:latin typeface="Candara" panose="020E0502030303020204" pitchFamily="34" charset="0"/>
          </a:endParaRPr>
        </a:p>
      </dgm:t>
    </dgm:pt>
    <dgm:pt modelId="{87EABDFC-8B95-4291-AADE-94824DA71A66}" type="parTrans" cxnId="{B1FD1DD0-C4DE-4263-8CC8-5E5E512ADE39}">
      <dgm:prSet/>
      <dgm:spPr/>
      <dgm:t>
        <a:bodyPr/>
        <a:lstStyle/>
        <a:p>
          <a:endParaRPr lang="es-PE"/>
        </a:p>
      </dgm:t>
    </dgm:pt>
    <dgm:pt modelId="{B16D8B5C-A8FA-4A1D-999A-548E1D2FBDA6}" type="sibTrans" cxnId="{B1FD1DD0-C4DE-4263-8CC8-5E5E512ADE39}">
      <dgm:prSet/>
      <dgm:spPr/>
      <dgm:t>
        <a:bodyPr/>
        <a:lstStyle/>
        <a:p>
          <a:endParaRPr lang="es-PE"/>
        </a:p>
      </dgm:t>
    </dgm:pt>
    <dgm:pt modelId="{B8B06106-6333-46DC-93E9-7022DF289B8D}">
      <dgm:prSet/>
      <dgm:spPr/>
      <dgm:t>
        <a:bodyPr/>
        <a:lstStyle/>
        <a:p>
          <a:pPr algn="just"/>
          <a:r>
            <a:rPr lang="es-PE" b="1" dirty="0" smtClean="0">
              <a:solidFill>
                <a:srgbClr val="002060"/>
              </a:solidFill>
              <a:latin typeface="Candara" panose="020E0502030303020204" pitchFamily="34" charset="0"/>
            </a:rPr>
            <a:t>La relación tutor-estudiante, </a:t>
          </a:r>
          <a:r>
            <a:rPr lang="es-PE" dirty="0" smtClean="0">
              <a:solidFill>
                <a:srgbClr val="002060"/>
              </a:solidFill>
              <a:latin typeface="Candara" panose="020E0502030303020204" pitchFamily="34" charset="0"/>
            </a:rPr>
            <a:t>la Tutoría requiere el fortalecimiento de la relación tutor/estudiante. Para ello, es necesario un acercamiento sensible del  tutor; es decir, una actitud de aproximación al estudiante, a su mundo, a sus expectativas, necesidades y problemas. </a:t>
          </a:r>
          <a:endParaRPr lang="es-PE" dirty="0">
            <a:solidFill>
              <a:srgbClr val="002060"/>
            </a:solidFill>
          </a:endParaRPr>
        </a:p>
      </dgm:t>
    </dgm:pt>
    <dgm:pt modelId="{6666554A-396C-4B52-B014-BDFB658BE73D}" type="parTrans" cxnId="{7CE834AE-DEA0-4D30-AE8F-0D0A38AD21AF}">
      <dgm:prSet/>
      <dgm:spPr/>
      <dgm:t>
        <a:bodyPr/>
        <a:lstStyle/>
        <a:p>
          <a:endParaRPr lang="es-PE"/>
        </a:p>
      </dgm:t>
    </dgm:pt>
    <dgm:pt modelId="{3EF057BE-5A74-4571-A93E-6A642AD92B49}" type="sibTrans" cxnId="{7CE834AE-DEA0-4D30-AE8F-0D0A38AD21AF}">
      <dgm:prSet/>
      <dgm:spPr/>
      <dgm:t>
        <a:bodyPr/>
        <a:lstStyle/>
        <a:p>
          <a:endParaRPr lang="es-PE"/>
        </a:p>
      </dgm:t>
    </dgm:pt>
    <dgm:pt modelId="{F4AE6D2D-AF58-4928-B0B9-5CEA2F20C251}" type="pres">
      <dgm:prSet presAssocID="{59967D4E-8307-43D7-89A0-4395BF663B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2D4DE853-4A58-47F3-8464-4ECA3C01F492}" type="pres">
      <dgm:prSet presAssocID="{59967D4E-8307-43D7-89A0-4395BF663BD6}" presName="Name1" presStyleCnt="0"/>
      <dgm:spPr/>
      <dgm:t>
        <a:bodyPr/>
        <a:lstStyle/>
        <a:p>
          <a:endParaRPr lang="es-PE"/>
        </a:p>
      </dgm:t>
    </dgm:pt>
    <dgm:pt modelId="{956DE1E5-4481-4D7C-BE4D-DD49DF027C99}" type="pres">
      <dgm:prSet presAssocID="{59967D4E-8307-43D7-89A0-4395BF663BD6}" presName="cycle" presStyleCnt="0"/>
      <dgm:spPr/>
      <dgm:t>
        <a:bodyPr/>
        <a:lstStyle/>
        <a:p>
          <a:endParaRPr lang="es-PE"/>
        </a:p>
      </dgm:t>
    </dgm:pt>
    <dgm:pt modelId="{9FD9D745-35BF-4184-B48E-7EC847535AE7}" type="pres">
      <dgm:prSet presAssocID="{59967D4E-8307-43D7-89A0-4395BF663BD6}" presName="srcNode" presStyleLbl="node1" presStyleIdx="0" presStyleCnt="3"/>
      <dgm:spPr/>
      <dgm:t>
        <a:bodyPr/>
        <a:lstStyle/>
        <a:p>
          <a:endParaRPr lang="es-PE"/>
        </a:p>
      </dgm:t>
    </dgm:pt>
    <dgm:pt modelId="{392968A1-2C84-4ECC-A6BD-601C1ADE874C}" type="pres">
      <dgm:prSet presAssocID="{59967D4E-8307-43D7-89A0-4395BF663BD6}" presName="conn" presStyleLbl="parChTrans1D2" presStyleIdx="0" presStyleCnt="1"/>
      <dgm:spPr/>
      <dgm:t>
        <a:bodyPr/>
        <a:lstStyle/>
        <a:p>
          <a:endParaRPr lang="es-PE"/>
        </a:p>
      </dgm:t>
    </dgm:pt>
    <dgm:pt modelId="{9E7F7507-6EEB-4869-9273-501ADB86390C}" type="pres">
      <dgm:prSet presAssocID="{59967D4E-8307-43D7-89A0-4395BF663BD6}" presName="extraNode" presStyleLbl="node1" presStyleIdx="0" presStyleCnt="3"/>
      <dgm:spPr/>
      <dgm:t>
        <a:bodyPr/>
        <a:lstStyle/>
        <a:p>
          <a:endParaRPr lang="es-PE"/>
        </a:p>
      </dgm:t>
    </dgm:pt>
    <dgm:pt modelId="{12EE0955-11CD-43FE-9B82-E34101F98D45}" type="pres">
      <dgm:prSet presAssocID="{59967D4E-8307-43D7-89A0-4395BF663BD6}" presName="dstNode" presStyleLbl="node1" presStyleIdx="0" presStyleCnt="3"/>
      <dgm:spPr/>
      <dgm:t>
        <a:bodyPr/>
        <a:lstStyle/>
        <a:p>
          <a:endParaRPr lang="es-PE"/>
        </a:p>
      </dgm:t>
    </dgm:pt>
    <dgm:pt modelId="{C10F893B-31C2-4636-ACB6-6D6401E99DAF}" type="pres">
      <dgm:prSet presAssocID="{7994998E-6A85-4A85-AECF-FFD35088D173}" presName="text_1" presStyleLbl="node1" presStyleIdx="0" presStyleCnt="3" custScaleY="1278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1DAED2-352F-4CB5-82B0-673EF830283D}" type="pres">
      <dgm:prSet presAssocID="{7994998E-6A85-4A85-AECF-FFD35088D173}" presName="accent_1" presStyleCnt="0"/>
      <dgm:spPr/>
      <dgm:t>
        <a:bodyPr/>
        <a:lstStyle/>
        <a:p>
          <a:endParaRPr lang="es-PE"/>
        </a:p>
      </dgm:t>
    </dgm:pt>
    <dgm:pt modelId="{25442505-D8C4-457B-8305-4D181F5CA426}" type="pres">
      <dgm:prSet presAssocID="{7994998E-6A85-4A85-AECF-FFD35088D173}" presName="accentRepeatNode" presStyleLbl="solidFgAcc1" presStyleIdx="0" presStyleCnt="3"/>
      <dgm:spPr/>
      <dgm:t>
        <a:bodyPr/>
        <a:lstStyle/>
        <a:p>
          <a:endParaRPr lang="es-PE"/>
        </a:p>
      </dgm:t>
    </dgm:pt>
    <dgm:pt modelId="{C7EBFCEC-328A-41F8-B283-487CA1168493}" type="pres">
      <dgm:prSet presAssocID="{3FF78D53-7E46-41C5-B7F0-3D12DE746668}" presName="text_2" presStyleLbl="node1" presStyleIdx="1" presStyleCnt="3" custScaleY="11252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C7F7F4-1125-481F-873A-3CB6897206F3}" type="pres">
      <dgm:prSet presAssocID="{3FF78D53-7E46-41C5-B7F0-3D12DE746668}" presName="accent_2" presStyleCnt="0"/>
      <dgm:spPr/>
      <dgm:t>
        <a:bodyPr/>
        <a:lstStyle/>
        <a:p>
          <a:endParaRPr lang="es-PE"/>
        </a:p>
      </dgm:t>
    </dgm:pt>
    <dgm:pt modelId="{1A9BA641-37CB-41B3-8D0B-20C90090E70A}" type="pres">
      <dgm:prSet presAssocID="{3FF78D53-7E46-41C5-B7F0-3D12DE746668}" presName="accentRepeatNode" presStyleLbl="solidFgAcc1" presStyleIdx="1" presStyleCnt="3"/>
      <dgm:spPr/>
      <dgm:t>
        <a:bodyPr/>
        <a:lstStyle/>
        <a:p>
          <a:endParaRPr lang="es-PE"/>
        </a:p>
      </dgm:t>
    </dgm:pt>
    <dgm:pt modelId="{53870200-E40E-477B-AC7C-52ADEC0E682B}" type="pres">
      <dgm:prSet presAssocID="{B8B06106-6333-46DC-93E9-7022DF289B8D}" presName="text_3" presStyleLbl="node1" presStyleIdx="2" presStyleCnt="3" custScaleY="12937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B99806-7F11-45D1-B002-D46F3F42E63D}" type="pres">
      <dgm:prSet presAssocID="{B8B06106-6333-46DC-93E9-7022DF289B8D}" presName="accent_3" presStyleCnt="0"/>
      <dgm:spPr/>
      <dgm:t>
        <a:bodyPr/>
        <a:lstStyle/>
        <a:p>
          <a:endParaRPr lang="es-PE"/>
        </a:p>
      </dgm:t>
    </dgm:pt>
    <dgm:pt modelId="{FFB39746-5C69-4052-B8C0-3250971E2D07}" type="pres">
      <dgm:prSet presAssocID="{B8B06106-6333-46DC-93E9-7022DF289B8D}" presName="accentRepeatNode" presStyleLbl="solidFgAcc1" presStyleIdx="2" presStyleCnt="3"/>
      <dgm:spPr/>
      <dgm:t>
        <a:bodyPr/>
        <a:lstStyle/>
        <a:p>
          <a:endParaRPr lang="es-PE"/>
        </a:p>
      </dgm:t>
    </dgm:pt>
  </dgm:ptLst>
  <dgm:cxnLst>
    <dgm:cxn modelId="{047BC1BA-C209-4413-A2EC-23EFC47331A3}" srcId="{59967D4E-8307-43D7-89A0-4395BF663BD6}" destId="{7994998E-6A85-4A85-AECF-FFD35088D173}" srcOrd="0" destOrd="0" parTransId="{C07DA53D-D958-424B-9033-6B623404FDE4}" sibTransId="{E1B30010-277C-48F6-AEFB-FDACC3C48C57}"/>
    <dgm:cxn modelId="{B1FD1DD0-C4DE-4263-8CC8-5E5E512ADE39}" srcId="{59967D4E-8307-43D7-89A0-4395BF663BD6}" destId="{3FF78D53-7E46-41C5-B7F0-3D12DE746668}" srcOrd="1" destOrd="0" parTransId="{87EABDFC-8B95-4291-AADE-94824DA71A66}" sibTransId="{B16D8B5C-A8FA-4A1D-999A-548E1D2FBDA6}"/>
    <dgm:cxn modelId="{87D9616F-BB29-47FB-B85C-373C5B5BB22C}" type="presOf" srcId="{E1B30010-277C-48F6-AEFB-FDACC3C48C57}" destId="{392968A1-2C84-4ECC-A6BD-601C1ADE874C}" srcOrd="0" destOrd="0" presId="urn:microsoft.com/office/officeart/2008/layout/VerticalCurvedList"/>
    <dgm:cxn modelId="{7CE834AE-DEA0-4D30-AE8F-0D0A38AD21AF}" srcId="{59967D4E-8307-43D7-89A0-4395BF663BD6}" destId="{B8B06106-6333-46DC-93E9-7022DF289B8D}" srcOrd="2" destOrd="0" parTransId="{6666554A-396C-4B52-B014-BDFB658BE73D}" sibTransId="{3EF057BE-5A74-4571-A93E-6A642AD92B49}"/>
    <dgm:cxn modelId="{F5027BC4-FDDB-4186-AC46-646385DB4304}" type="presOf" srcId="{B8B06106-6333-46DC-93E9-7022DF289B8D}" destId="{53870200-E40E-477B-AC7C-52ADEC0E682B}" srcOrd="0" destOrd="0" presId="urn:microsoft.com/office/officeart/2008/layout/VerticalCurvedList"/>
    <dgm:cxn modelId="{856E3B49-5CE3-40B8-AA2D-74E7882A5E92}" type="presOf" srcId="{59967D4E-8307-43D7-89A0-4395BF663BD6}" destId="{F4AE6D2D-AF58-4928-B0B9-5CEA2F20C251}" srcOrd="0" destOrd="0" presId="urn:microsoft.com/office/officeart/2008/layout/VerticalCurvedList"/>
    <dgm:cxn modelId="{5075DB49-D695-4E78-BA76-8F4D48618BFA}" type="presOf" srcId="{7994998E-6A85-4A85-AECF-FFD35088D173}" destId="{C10F893B-31C2-4636-ACB6-6D6401E99DAF}" srcOrd="0" destOrd="0" presId="urn:microsoft.com/office/officeart/2008/layout/VerticalCurvedList"/>
    <dgm:cxn modelId="{2D47CAFD-6BA3-445D-A51A-4EBEDE51CF65}" type="presOf" srcId="{3FF78D53-7E46-41C5-B7F0-3D12DE746668}" destId="{C7EBFCEC-328A-41F8-B283-487CA1168493}" srcOrd="0" destOrd="0" presId="urn:microsoft.com/office/officeart/2008/layout/VerticalCurvedList"/>
    <dgm:cxn modelId="{B153D916-0CF1-48B6-9CB5-4BF3A5077085}" type="presParOf" srcId="{F4AE6D2D-AF58-4928-B0B9-5CEA2F20C251}" destId="{2D4DE853-4A58-47F3-8464-4ECA3C01F492}" srcOrd="0" destOrd="0" presId="urn:microsoft.com/office/officeart/2008/layout/VerticalCurvedList"/>
    <dgm:cxn modelId="{D5FCF77A-321F-40E9-BA89-5B1991D0F538}" type="presParOf" srcId="{2D4DE853-4A58-47F3-8464-4ECA3C01F492}" destId="{956DE1E5-4481-4D7C-BE4D-DD49DF027C99}" srcOrd="0" destOrd="0" presId="urn:microsoft.com/office/officeart/2008/layout/VerticalCurvedList"/>
    <dgm:cxn modelId="{F97704BB-1ED1-45C6-939D-8B5BC881651F}" type="presParOf" srcId="{956DE1E5-4481-4D7C-BE4D-DD49DF027C99}" destId="{9FD9D745-35BF-4184-B48E-7EC847535AE7}" srcOrd="0" destOrd="0" presId="urn:microsoft.com/office/officeart/2008/layout/VerticalCurvedList"/>
    <dgm:cxn modelId="{7854FD00-DADB-433E-A39E-C87007EEAE85}" type="presParOf" srcId="{956DE1E5-4481-4D7C-BE4D-DD49DF027C99}" destId="{392968A1-2C84-4ECC-A6BD-601C1ADE874C}" srcOrd="1" destOrd="0" presId="urn:microsoft.com/office/officeart/2008/layout/VerticalCurvedList"/>
    <dgm:cxn modelId="{3382FD81-EEC3-46EB-8B46-233D72268122}" type="presParOf" srcId="{956DE1E5-4481-4D7C-BE4D-DD49DF027C99}" destId="{9E7F7507-6EEB-4869-9273-501ADB86390C}" srcOrd="2" destOrd="0" presId="urn:microsoft.com/office/officeart/2008/layout/VerticalCurvedList"/>
    <dgm:cxn modelId="{39A82325-8BE9-43C8-8D63-8F94FA715B4D}" type="presParOf" srcId="{956DE1E5-4481-4D7C-BE4D-DD49DF027C99}" destId="{12EE0955-11CD-43FE-9B82-E34101F98D45}" srcOrd="3" destOrd="0" presId="urn:microsoft.com/office/officeart/2008/layout/VerticalCurvedList"/>
    <dgm:cxn modelId="{0385BCF3-932F-453B-938F-3FC3131B5C60}" type="presParOf" srcId="{2D4DE853-4A58-47F3-8464-4ECA3C01F492}" destId="{C10F893B-31C2-4636-ACB6-6D6401E99DAF}" srcOrd="1" destOrd="0" presId="urn:microsoft.com/office/officeart/2008/layout/VerticalCurvedList"/>
    <dgm:cxn modelId="{3FD2E82A-8C9A-448B-A9C8-1627E42806A7}" type="presParOf" srcId="{2D4DE853-4A58-47F3-8464-4ECA3C01F492}" destId="{B71DAED2-352F-4CB5-82B0-673EF830283D}" srcOrd="2" destOrd="0" presId="urn:microsoft.com/office/officeart/2008/layout/VerticalCurvedList"/>
    <dgm:cxn modelId="{64EBB9E9-B8E3-4EBC-8794-5511E0C1F6CB}" type="presParOf" srcId="{B71DAED2-352F-4CB5-82B0-673EF830283D}" destId="{25442505-D8C4-457B-8305-4D181F5CA426}" srcOrd="0" destOrd="0" presId="urn:microsoft.com/office/officeart/2008/layout/VerticalCurvedList"/>
    <dgm:cxn modelId="{3C05B73D-4D29-4AD1-91D7-8A83B40D5AAA}" type="presParOf" srcId="{2D4DE853-4A58-47F3-8464-4ECA3C01F492}" destId="{C7EBFCEC-328A-41F8-B283-487CA1168493}" srcOrd="3" destOrd="0" presId="urn:microsoft.com/office/officeart/2008/layout/VerticalCurvedList"/>
    <dgm:cxn modelId="{C889688B-A032-454B-9679-C0801BF542E5}" type="presParOf" srcId="{2D4DE853-4A58-47F3-8464-4ECA3C01F492}" destId="{D4C7F7F4-1125-481F-873A-3CB6897206F3}" srcOrd="4" destOrd="0" presId="urn:microsoft.com/office/officeart/2008/layout/VerticalCurvedList"/>
    <dgm:cxn modelId="{903F070C-BE34-4D5C-BA23-F19BA19111DD}" type="presParOf" srcId="{D4C7F7F4-1125-481F-873A-3CB6897206F3}" destId="{1A9BA641-37CB-41B3-8D0B-20C90090E70A}" srcOrd="0" destOrd="0" presId="urn:microsoft.com/office/officeart/2008/layout/VerticalCurvedList"/>
    <dgm:cxn modelId="{8FB668B5-7045-4922-87EC-08A8204C1E50}" type="presParOf" srcId="{2D4DE853-4A58-47F3-8464-4ECA3C01F492}" destId="{53870200-E40E-477B-AC7C-52ADEC0E682B}" srcOrd="5" destOrd="0" presId="urn:microsoft.com/office/officeart/2008/layout/VerticalCurvedList"/>
    <dgm:cxn modelId="{EC82007C-F762-4FE3-AEC8-FBD23A13CD4E}" type="presParOf" srcId="{2D4DE853-4A58-47F3-8464-4ECA3C01F492}" destId="{76B99806-7F11-45D1-B002-D46F3F42E63D}" srcOrd="6" destOrd="0" presId="urn:microsoft.com/office/officeart/2008/layout/VerticalCurvedList"/>
    <dgm:cxn modelId="{07438A21-4A71-44AB-89C9-50CF12C6EA1A}" type="presParOf" srcId="{76B99806-7F11-45D1-B002-D46F3F42E63D}" destId="{FFB39746-5C69-4052-B8C0-3250971E2D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F507E-0DB1-4A9D-A8E0-975430A4039C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5286724-A162-46A5-A1C9-39169002F463}">
      <dgm:prSet phldrT="[Texto]" custT="1"/>
      <dgm:spPr>
        <a:xfrm>
          <a:off x="3807102" y="412466"/>
          <a:ext cx="2666710" cy="971169"/>
        </a:xfrm>
      </dgm:spPr>
      <dgm:t>
        <a:bodyPr/>
        <a:lstStyle/>
        <a:p>
          <a:pPr algn="l"/>
          <a:r>
            <a:rPr lang="es-PE" sz="1400" b="1" dirty="0" smtClean="0">
              <a:latin typeface="Candara" panose="020E0502030303020204" pitchFamily="34" charset="0"/>
              <a:ea typeface="+mn-ea"/>
              <a:cs typeface="+mn-cs"/>
            </a:rPr>
            <a:t>ENFOQUE DE DERECHOS HUMANOS: </a:t>
          </a:r>
        </a:p>
        <a:p>
          <a:pPr algn="l"/>
          <a:r>
            <a:rPr lang="es-PE" sz="1400" b="0" dirty="0" smtClean="0">
              <a:latin typeface="Candara" panose="020E0502030303020204" pitchFamily="34" charset="0"/>
              <a:ea typeface="+mn-ea"/>
              <a:cs typeface="+mn-cs"/>
            </a:rPr>
            <a:t>Se centra en el respeto de la dignidad y el igual valor de todos los seres humanos. </a:t>
          </a:r>
          <a:endParaRPr lang="en-US" sz="1400" b="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06425B34-04B3-4E7D-A4FA-039D1CC718EC}" type="parTrans" cxnId="{8F45DFBB-F34D-46B6-8053-CFAFFEAD97F1}">
      <dgm:prSet/>
      <dgm:spPr/>
      <dgm:t>
        <a:bodyPr/>
        <a:lstStyle/>
        <a:p>
          <a:endParaRPr lang="en-US"/>
        </a:p>
      </dgm:t>
    </dgm:pt>
    <dgm:pt modelId="{B008E5F2-FCC5-47D0-8F88-C917149E109C}" type="sibTrans" cxnId="{8F45DFBB-F34D-46B6-8053-CFAFFEAD97F1}">
      <dgm:prSet/>
      <dgm:spPr/>
      <dgm:t>
        <a:bodyPr/>
        <a:lstStyle/>
        <a:p>
          <a:endParaRPr lang="en-US"/>
        </a:p>
      </dgm:t>
    </dgm:pt>
    <dgm:pt modelId="{149EFDA2-CB02-42DA-A1F3-28707F3EE35D}">
      <dgm:prSet phldrT="[Texto]" custT="1"/>
      <dgm:spPr>
        <a:xfrm>
          <a:off x="3807102" y="1505032"/>
          <a:ext cx="2666710" cy="971169"/>
        </a:xfrm>
      </dgm:spPr>
      <dgm:t>
        <a:bodyPr/>
        <a:lstStyle/>
        <a:p>
          <a:pPr algn="just"/>
          <a:r>
            <a:rPr lang="es-PE" sz="1400" b="1" dirty="0" smtClean="0">
              <a:latin typeface="Candara" panose="020E0502030303020204" pitchFamily="34" charset="0"/>
              <a:ea typeface="+mn-ea"/>
              <a:cs typeface="+mn-cs"/>
            </a:rPr>
            <a:t>ENFOQUE DE DESARROLLO HUMANO: </a:t>
          </a:r>
          <a:r>
            <a:rPr lang="es-PE" sz="1400" b="0" dirty="0" smtClean="0">
              <a:latin typeface="Candara" panose="020E0502030303020204" pitchFamily="34" charset="0"/>
              <a:ea typeface="+mn-ea"/>
              <a:cs typeface="+mn-cs"/>
            </a:rPr>
            <a:t>Concibe el desarrollo integral y armónico de la persona, así como el ejercicio de sus potencialidades.</a:t>
          </a:r>
          <a:endParaRPr lang="en-US" sz="1400" b="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E5E66702-FD5F-4824-83BE-920389123640}" type="parTrans" cxnId="{400F581B-EA50-40FA-8C4B-94A87C81CD78}">
      <dgm:prSet/>
      <dgm:spPr/>
      <dgm:t>
        <a:bodyPr/>
        <a:lstStyle/>
        <a:p>
          <a:endParaRPr lang="en-US"/>
        </a:p>
      </dgm:t>
    </dgm:pt>
    <dgm:pt modelId="{4506691E-AE62-4993-92AB-819351D59924}" type="sibTrans" cxnId="{400F581B-EA50-40FA-8C4B-94A87C81CD78}">
      <dgm:prSet/>
      <dgm:spPr/>
      <dgm:t>
        <a:bodyPr/>
        <a:lstStyle/>
        <a:p>
          <a:endParaRPr lang="en-US"/>
        </a:p>
      </dgm:t>
    </dgm:pt>
    <dgm:pt modelId="{1BA3C662-7014-4FAE-92D6-AA94997D9D91}">
      <dgm:prSet phldrT="[Texto]" custT="1"/>
      <dgm:spPr>
        <a:xfrm>
          <a:off x="3807102" y="2597598"/>
          <a:ext cx="2666710" cy="971169"/>
        </a:xfrm>
      </dgm:spPr>
      <dgm:t>
        <a:bodyPr/>
        <a:lstStyle/>
        <a:p>
          <a:pPr algn="l"/>
          <a:r>
            <a:rPr lang="es-PE" sz="1400" b="1" dirty="0" smtClean="0">
              <a:latin typeface="Candara" panose="020E0502030303020204" pitchFamily="34" charset="0"/>
              <a:ea typeface="+mn-ea"/>
              <a:cs typeface="+mn-cs"/>
            </a:rPr>
            <a:t>ENFOQUE DE BIENESTAR: </a:t>
          </a:r>
        </a:p>
        <a:p>
          <a:pPr algn="just"/>
          <a:r>
            <a:rPr lang="es-PE" sz="1400" b="0" dirty="0" smtClean="0">
              <a:latin typeface="Candara" panose="020E0502030303020204" pitchFamily="34" charset="0"/>
              <a:ea typeface="+mn-ea"/>
              <a:cs typeface="+mn-cs"/>
            </a:rPr>
            <a:t>Hace referencia al “sentirse bien”, al “encontrarse bien”, utilizando los recursos individuales que tienen las personas para gestionarlo.</a:t>
          </a:r>
          <a:endParaRPr lang="en-US" sz="1400" b="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A07882C0-4ED0-4E04-A2EC-B52AD6E809C5}" type="parTrans" cxnId="{EBFBBE62-A106-4EF0-97A1-3904BC03F85F}">
      <dgm:prSet/>
      <dgm:spPr/>
      <dgm:t>
        <a:bodyPr/>
        <a:lstStyle/>
        <a:p>
          <a:endParaRPr lang="en-US"/>
        </a:p>
      </dgm:t>
    </dgm:pt>
    <dgm:pt modelId="{1DF349FB-0CEE-4B89-8F6E-66D0148DA57F}" type="sibTrans" cxnId="{EBFBBE62-A106-4EF0-97A1-3904BC03F85F}">
      <dgm:prSet/>
      <dgm:spPr/>
      <dgm:t>
        <a:bodyPr/>
        <a:lstStyle/>
        <a:p>
          <a:endParaRPr lang="en-US"/>
        </a:p>
      </dgm:t>
    </dgm:pt>
    <dgm:pt modelId="{885D9D4A-8DB4-4055-B543-5F367C6E2057}" type="pres">
      <dgm:prSet presAssocID="{87CF507E-0DB1-4A9D-A8E0-975430A4039C}" presName="compositeShape" presStyleCnt="0">
        <dgm:presLayoutVars>
          <dgm:dir/>
          <dgm:resizeHandles/>
        </dgm:presLayoutVars>
      </dgm:prSet>
      <dgm:spPr/>
    </dgm:pt>
    <dgm:pt modelId="{471BD42A-9BEA-435B-8044-BE822D9A8C77}" type="pres">
      <dgm:prSet presAssocID="{87CF507E-0DB1-4A9D-A8E0-975430A4039C}" presName="pyramid" presStyleLbl="node1" presStyleIdx="0" presStyleCn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755787" y="0"/>
          <a:ext cx="4102631" cy="4102631"/>
        </a:xfrm>
        <a:prstGeom prst="triangle">
          <a:avLst/>
        </a:prstGeom>
      </dgm:spPr>
    </dgm:pt>
    <dgm:pt modelId="{9489871B-D2AA-4FFE-A656-A08B1F31944B}" type="pres">
      <dgm:prSet presAssocID="{87CF507E-0DB1-4A9D-A8E0-975430A4039C}" presName="theList" presStyleCnt="0"/>
      <dgm:spPr/>
    </dgm:pt>
    <dgm:pt modelId="{6715B651-7DC9-48F3-A55C-5FAD3C7F300F}" type="pres">
      <dgm:prSet presAssocID="{45286724-A162-46A5-A1C9-39169002F463}" presName="aNode" presStyleLbl="fgAcc1" presStyleIdx="0" presStyleCnt="3" custScaleX="1390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PE"/>
        </a:p>
      </dgm:t>
    </dgm:pt>
    <dgm:pt modelId="{88E51880-9B79-45B8-B32F-0DC395D88BE5}" type="pres">
      <dgm:prSet presAssocID="{45286724-A162-46A5-A1C9-39169002F463}" presName="aSpace" presStyleCnt="0"/>
      <dgm:spPr/>
    </dgm:pt>
    <dgm:pt modelId="{870508C8-635A-439E-806C-B7DB719631F9}" type="pres">
      <dgm:prSet presAssocID="{149EFDA2-CB02-42DA-A1F3-28707F3EE35D}" presName="aNode" presStyleLbl="fgAcc1" presStyleIdx="1" presStyleCnt="3" custScaleX="13838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PE"/>
        </a:p>
      </dgm:t>
    </dgm:pt>
    <dgm:pt modelId="{8DD13D48-9DEE-4924-90EB-B8E4057562E4}" type="pres">
      <dgm:prSet presAssocID="{149EFDA2-CB02-42DA-A1F3-28707F3EE35D}" presName="aSpace" presStyleCnt="0"/>
      <dgm:spPr/>
    </dgm:pt>
    <dgm:pt modelId="{3B4D1EA6-441F-4580-949E-A839B176A198}" type="pres">
      <dgm:prSet presAssocID="{1BA3C662-7014-4FAE-92D6-AA94997D9D91}" presName="aNode" presStyleLbl="fgAcc1" presStyleIdx="2" presStyleCnt="3" custScaleX="137044" custScaleY="143857" custLinFactY="3641" custLinFactNeighborX="2435" custLinFactNeighborY="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PE"/>
        </a:p>
      </dgm:t>
    </dgm:pt>
    <dgm:pt modelId="{BBC817DC-F8A3-4B7B-9F8A-2857A696F038}" type="pres">
      <dgm:prSet presAssocID="{1BA3C662-7014-4FAE-92D6-AA94997D9D91}" presName="aSpace" presStyleCnt="0"/>
      <dgm:spPr/>
    </dgm:pt>
  </dgm:ptLst>
  <dgm:cxnLst>
    <dgm:cxn modelId="{EC2EF536-A91F-4A90-A24C-4ED6FF291303}" type="presOf" srcId="{149EFDA2-CB02-42DA-A1F3-28707F3EE35D}" destId="{870508C8-635A-439E-806C-B7DB719631F9}" srcOrd="0" destOrd="0" presId="urn:microsoft.com/office/officeart/2005/8/layout/pyramid2"/>
    <dgm:cxn modelId="{EBFBBE62-A106-4EF0-97A1-3904BC03F85F}" srcId="{87CF507E-0DB1-4A9D-A8E0-975430A4039C}" destId="{1BA3C662-7014-4FAE-92D6-AA94997D9D91}" srcOrd="2" destOrd="0" parTransId="{A07882C0-4ED0-4E04-A2EC-B52AD6E809C5}" sibTransId="{1DF349FB-0CEE-4B89-8F6E-66D0148DA57F}"/>
    <dgm:cxn modelId="{8F45DFBB-F34D-46B6-8053-CFAFFEAD97F1}" srcId="{87CF507E-0DB1-4A9D-A8E0-975430A4039C}" destId="{45286724-A162-46A5-A1C9-39169002F463}" srcOrd="0" destOrd="0" parTransId="{06425B34-04B3-4E7D-A4FA-039D1CC718EC}" sibTransId="{B008E5F2-FCC5-47D0-8F88-C917149E109C}"/>
    <dgm:cxn modelId="{6566E33C-4BEB-4CD3-8095-0D6022CD04CE}" type="presOf" srcId="{87CF507E-0DB1-4A9D-A8E0-975430A4039C}" destId="{885D9D4A-8DB4-4055-B543-5F367C6E2057}" srcOrd="0" destOrd="0" presId="urn:microsoft.com/office/officeart/2005/8/layout/pyramid2"/>
    <dgm:cxn modelId="{E39CEDD6-2501-4778-9EBD-DE3FA50F0B00}" type="presOf" srcId="{1BA3C662-7014-4FAE-92D6-AA94997D9D91}" destId="{3B4D1EA6-441F-4580-949E-A839B176A198}" srcOrd="0" destOrd="0" presId="urn:microsoft.com/office/officeart/2005/8/layout/pyramid2"/>
    <dgm:cxn modelId="{AF0A4046-9102-4140-AE57-56BF4BF40876}" type="presOf" srcId="{45286724-A162-46A5-A1C9-39169002F463}" destId="{6715B651-7DC9-48F3-A55C-5FAD3C7F300F}" srcOrd="0" destOrd="0" presId="urn:microsoft.com/office/officeart/2005/8/layout/pyramid2"/>
    <dgm:cxn modelId="{400F581B-EA50-40FA-8C4B-94A87C81CD78}" srcId="{87CF507E-0DB1-4A9D-A8E0-975430A4039C}" destId="{149EFDA2-CB02-42DA-A1F3-28707F3EE35D}" srcOrd="1" destOrd="0" parTransId="{E5E66702-FD5F-4824-83BE-920389123640}" sibTransId="{4506691E-AE62-4993-92AB-819351D59924}"/>
    <dgm:cxn modelId="{1DFB7694-EC54-4683-B9B9-839C9548A5C5}" type="presParOf" srcId="{885D9D4A-8DB4-4055-B543-5F367C6E2057}" destId="{471BD42A-9BEA-435B-8044-BE822D9A8C77}" srcOrd="0" destOrd="0" presId="urn:microsoft.com/office/officeart/2005/8/layout/pyramid2"/>
    <dgm:cxn modelId="{DA35790E-E165-4EC0-8F57-EDC5B07EB3CA}" type="presParOf" srcId="{885D9D4A-8DB4-4055-B543-5F367C6E2057}" destId="{9489871B-D2AA-4FFE-A656-A08B1F31944B}" srcOrd="1" destOrd="0" presId="urn:microsoft.com/office/officeart/2005/8/layout/pyramid2"/>
    <dgm:cxn modelId="{5A5CD462-D0DF-4CD0-86A1-1C45F1910AC8}" type="presParOf" srcId="{9489871B-D2AA-4FFE-A656-A08B1F31944B}" destId="{6715B651-7DC9-48F3-A55C-5FAD3C7F300F}" srcOrd="0" destOrd="0" presId="urn:microsoft.com/office/officeart/2005/8/layout/pyramid2"/>
    <dgm:cxn modelId="{6EF3AEF4-7771-439C-90EC-6569D3EDE9FB}" type="presParOf" srcId="{9489871B-D2AA-4FFE-A656-A08B1F31944B}" destId="{88E51880-9B79-45B8-B32F-0DC395D88BE5}" srcOrd="1" destOrd="0" presId="urn:microsoft.com/office/officeart/2005/8/layout/pyramid2"/>
    <dgm:cxn modelId="{F1DE2B91-8746-4C24-9174-1C9DC7C07B71}" type="presParOf" srcId="{9489871B-D2AA-4FFE-A656-A08B1F31944B}" destId="{870508C8-635A-439E-806C-B7DB719631F9}" srcOrd="2" destOrd="0" presId="urn:microsoft.com/office/officeart/2005/8/layout/pyramid2"/>
    <dgm:cxn modelId="{D9314E29-7796-457B-852A-CB374DD23DF6}" type="presParOf" srcId="{9489871B-D2AA-4FFE-A656-A08B1F31944B}" destId="{8DD13D48-9DEE-4924-90EB-B8E4057562E4}" srcOrd="3" destOrd="0" presId="urn:microsoft.com/office/officeart/2005/8/layout/pyramid2"/>
    <dgm:cxn modelId="{4E5CE3E3-70D7-4257-A5A9-4E5AAF142A99}" type="presParOf" srcId="{9489871B-D2AA-4FFE-A656-A08B1F31944B}" destId="{3B4D1EA6-441F-4580-949E-A839B176A198}" srcOrd="4" destOrd="0" presId="urn:microsoft.com/office/officeart/2005/8/layout/pyramid2"/>
    <dgm:cxn modelId="{488D138D-154C-4BA8-A058-CECF5FD579F4}" type="presParOf" srcId="{9489871B-D2AA-4FFE-A656-A08B1F31944B}" destId="{BBC817DC-F8A3-4B7B-9F8A-2857A696F03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9A9B9D-108B-4463-B2A1-300E2C0E66BE}" type="doc">
      <dgm:prSet loTypeId="urn:microsoft.com/office/officeart/2005/8/layout/hList3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380A0D3C-C666-4171-B635-8F6DAA71BEAF}">
      <dgm:prSet phldrT="[Texto]" custT="1"/>
      <dgm:spPr>
        <a:xfrm>
          <a:off x="0" y="16474"/>
          <a:ext cx="4838357" cy="941928"/>
        </a:xfrm>
      </dgm:spPr>
      <dgm:t>
        <a:bodyPr/>
        <a:lstStyle/>
        <a:p>
          <a:r>
            <a:rPr lang="es-PE" sz="2000" b="1" dirty="0" smtClean="0">
              <a:solidFill>
                <a:srgbClr val="002060"/>
              </a:solidFill>
              <a:latin typeface="Candara" panose="020E0502030303020204" pitchFamily="34" charset="0"/>
              <a:ea typeface="+mn-ea"/>
              <a:cs typeface="Microsoft Sans Serif" pitchFamily="34" charset="0"/>
            </a:rPr>
            <a:t>Dimensiones/componentes  priorizados en la orientación educativa </a:t>
          </a:r>
          <a:endParaRPr lang="es-PE" sz="2000" dirty="0">
            <a:solidFill>
              <a:srgbClr val="002060"/>
            </a:solidFill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D8D9C61B-D307-492B-AB92-E08D037D5E3E}" type="parTrans" cxnId="{56FAC090-6A3A-4CAB-BF58-1B8C9FE3BC43}">
      <dgm:prSet/>
      <dgm:spPr/>
      <dgm:t>
        <a:bodyPr/>
        <a:lstStyle/>
        <a:p>
          <a:endParaRPr lang="es-PE"/>
        </a:p>
      </dgm:t>
    </dgm:pt>
    <dgm:pt modelId="{344F2FB9-CF28-43DD-9A6E-54C6D196921A}" type="sibTrans" cxnId="{56FAC090-6A3A-4CAB-BF58-1B8C9FE3BC43}">
      <dgm:prSet/>
      <dgm:spPr/>
      <dgm:t>
        <a:bodyPr/>
        <a:lstStyle/>
        <a:p>
          <a:endParaRPr lang="es-PE"/>
        </a:p>
      </dgm:t>
    </dgm:pt>
    <dgm:pt modelId="{2DA7A058-E4CD-49FA-881B-3C3D8F189371}">
      <dgm:prSet phldrT="[Texto]"/>
      <dgm:spPr>
        <a:xfrm>
          <a:off x="2362" y="941928"/>
          <a:ext cx="1611210" cy="1978048"/>
        </a:xfrm>
        <a:solidFill>
          <a:schemeClr val="accent1">
            <a:lumMod val="75000"/>
          </a:schemeClr>
        </a:solidFill>
      </dgm:spPr>
      <dgm:t>
        <a:bodyPr/>
        <a:lstStyle/>
        <a:p>
          <a:r>
            <a:rPr lang="es-PE" b="1" i="0" dirty="0" smtClean="0">
              <a:latin typeface="Candara" panose="020E0502030303020204" pitchFamily="34" charset="0"/>
              <a:ea typeface="+mn-ea"/>
              <a:cs typeface="Microsoft Sans Serif" pitchFamily="34" charset="0"/>
            </a:rPr>
            <a:t>Desarrollo Personal</a:t>
          </a:r>
          <a:endParaRPr lang="es-PE" b="1" i="0" dirty="0"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9AFFFE76-7FFF-4FDC-BAC9-ED854F23C61C}" type="parTrans" cxnId="{F4A87A12-8EE7-47F2-9DC8-EA5F9C045D73}">
      <dgm:prSet/>
      <dgm:spPr/>
      <dgm:t>
        <a:bodyPr/>
        <a:lstStyle/>
        <a:p>
          <a:endParaRPr lang="es-PE"/>
        </a:p>
      </dgm:t>
    </dgm:pt>
    <dgm:pt modelId="{33BFA923-E50E-4799-9888-9B3646AC40C5}" type="sibTrans" cxnId="{F4A87A12-8EE7-47F2-9DC8-EA5F9C045D73}">
      <dgm:prSet/>
      <dgm:spPr/>
      <dgm:t>
        <a:bodyPr/>
        <a:lstStyle/>
        <a:p>
          <a:endParaRPr lang="es-PE"/>
        </a:p>
      </dgm:t>
    </dgm:pt>
    <dgm:pt modelId="{49A8A04D-1DD2-4EEE-91C0-727737C96261}">
      <dgm:prSet phldrT="[Texto]"/>
      <dgm:spPr>
        <a:xfrm>
          <a:off x="1613573" y="941928"/>
          <a:ext cx="1611210" cy="1978048"/>
        </a:xfrm>
      </dgm:spPr>
      <dgm:t>
        <a:bodyPr/>
        <a:lstStyle/>
        <a:p>
          <a:r>
            <a:rPr lang="es-PE" b="1" i="0" dirty="0" smtClean="0">
              <a:latin typeface="Candara" panose="020E0502030303020204" pitchFamily="34" charset="0"/>
              <a:ea typeface="+mn-ea"/>
              <a:cs typeface="Microsoft Sans Serif" pitchFamily="34" charset="0"/>
            </a:rPr>
            <a:t>De los aprendizajes</a:t>
          </a:r>
          <a:endParaRPr lang="es-PE" b="1" i="0" dirty="0"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5C42D130-B444-4726-95B4-52EBDF7AA282}" type="parTrans" cxnId="{14B6C60D-31B0-44AB-9132-57E3AB18EA8D}">
      <dgm:prSet/>
      <dgm:spPr/>
      <dgm:t>
        <a:bodyPr/>
        <a:lstStyle/>
        <a:p>
          <a:endParaRPr lang="es-PE"/>
        </a:p>
      </dgm:t>
    </dgm:pt>
    <dgm:pt modelId="{0109E662-6FC6-4507-AE1B-CCB03B091F97}" type="sibTrans" cxnId="{14B6C60D-31B0-44AB-9132-57E3AB18EA8D}">
      <dgm:prSet/>
      <dgm:spPr/>
      <dgm:t>
        <a:bodyPr/>
        <a:lstStyle/>
        <a:p>
          <a:endParaRPr lang="es-PE"/>
        </a:p>
      </dgm:t>
    </dgm:pt>
    <dgm:pt modelId="{14545A7E-660C-4CFE-99D1-1CF8EE8A5AC9}">
      <dgm:prSet phldrT="[Texto]"/>
      <dgm:spPr>
        <a:xfrm>
          <a:off x="3224783" y="941928"/>
          <a:ext cx="1611210" cy="1978048"/>
        </a:xfrm>
      </dgm:spPr>
      <dgm:t>
        <a:bodyPr/>
        <a:lstStyle/>
        <a:p>
          <a:r>
            <a:rPr lang="es-PE" b="1" i="0" dirty="0" smtClean="0">
              <a:latin typeface="Candara" panose="020E0502030303020204" pitchFamily="34" charset="0"/>
              <a:ea typeface="+mn-ea"/>
              <a:cs typeface="Microsoft Sans Serif" pitchFamily="34" charset="0"/>
            </a:rPr>
            <a:t>Social Comunitario</a:t>
          </a:r>
          <a:endParaRPr lang="es-PE" b="1" i="0" dirty="0"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DB5A0155-4CF9-4D33-987D-A44A6F0CD7F2}" type="parTrans" cxnId="{235CC214-7C20-4054-A58E-13918C606255}">
      <dgm:prSet/>
      <dgm:spPr/>
      <dgm:t>
        <a:bodyPr/>
        <a:lstStyle/>
        <a:p>
          <a:endParaRPr lang="es-PE"/>
        </a:p>
      </dgm:t>
    </dgm:pt>
    <dgm:pt modelId="{9782EE0D-718E-44AD-AF16-85816D097490}" type="sibTrans" cxnId="{235CC214-7C20-4054-A58E-13918C606255}">
      <dgm:prSet/>
      <dgm:spPr/>
      <dgm:t>
        <a:bodyPr/>
        <a:lstStyle/>
        <a:p>
          <a:endParaRPr lang="es-PE"/>
        </a:p>
      </dgm:t>
    </dgm:pt>
    <dgm:pt modelId="{C80D6A8B-5934-48EA-A0A4-2565BAE3D6D5}" type="pres">
      <dgm:prSet presAssocID="{ED9A9B9D-108B-4463-B2A1-300E2C0E66B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5286B0F1-DFA6-4B35-B312-965706B05D2E}" type="pres">
      <dgm:prSet presAssocID="{380A0D3C-C666-4171-B635-8F6DAA71BEAF}" presName="roof" presStyleLbl="dkBgShp" presStyleIdx="0" presStyleCnt="2" custLinFactNeighborX="-4465" custLinFactNeighborY="-38224"/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9D4EB38A-F4E1-4CAB-88AD-A223D52A2832}" type="pres">
      <dgm:prSet presAssocID="{380A0D3C-C666-4171-B635-8F6DAA71BEAF}" presName="pillars" presStyleCnt="0"/>
      <dgm:spPr/>
      <dgm:t>
        <a:bodyPr/>
        <a:lstStyle/>
        <a:p>
          <a:endParaRPr lang="es-PE"/>
        </a:p>
      </dgm:t>
    </dgm:pt>
    <dgm:pt modelId="{487314F8-F892-4E65-97FD-B9BB269B0F84}" type="pres">
      <dgm:prSet presAssocID="{380A0D3C-C666-4171-B635-8F6DAA71BEAF}" presName="pillar1" presStyleLbl="node1" presStyleIdx="0" presStyleCnt="3" custLinFactNeighborX="876" custLinFactNeighborY="-29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0B9A86D5-8ED0-42DE-A24A-2D05BCD71A9F}" type="pres">
      <dgm:prSet presAssocID="{49A8A04D-1DD2-4EEE-91C0-727737C96261}" presName="pillarX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B6CD6310-B7CD-4B6F-88E2-C1CCB693758A}" type="pres">
      <dgm:prSet presAssocID="{14545A7E-660C-4CFE-99D1-1CF8EE8A5AC9}" presName="pillarX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411E5CDA-A5A4-407A-8780-13101DBC3AFA}" type="pres">
      <dgm:prSet presAssocID="{380A0D3C-C666-4171-B635-8F6DAA71BEAF}" presName="base" presStyleLbl="dkBgShp" presStyleIdx="1" presStyleCnt="2"/>
      <dgm:spPr>
        <a:xfrm>
          <a:off x="0" y="2919976"/>
          <a:ext cx="4838357" cy="219783"/>
        </a:xfrm>
        <a:prstGeom prst="rect">
          <a:avLst/>
        </a:prstGeom>
      </dgm:spPr>
      <dgm:t>
        <a:bodyPr/>
        <a:lstStyle/>
        <a:p>
          <a:endParaRPr lang="es-PE"/>
        </a:p>
      </dgm:t>
    </dgm:pt>
  </dgm:ptLst>
  <dgm:cxnLst>
    <dgm:cxn modelId="{14B6C60D-31B0-44AB-9132-57E3AB18EA8D}" srcId="{380A0D3C-C666-4171-B635-8F6DAA71BEAF}" destId="{49A8A04D-1DD2-4EEE-91C0-727737C96261}" srcOrd="1" destOrd="0" parTransId="{5C42D130-B444-4726-95B4-52EBDF7AA282}" sibTransId="{0109E662-6FC6-4507-AE1B-CCB03B091F97}"/>
    <dgm:cxn modelId="{D9610A17-57DA-47C6-B983-08A9846314E2}" type="presOf" srcId="{14545A7E-660C-4CFE-99D1-1CF8EE8A5AC9}" destId="{B6CD6310-B7CD-4B6F-88E2-C1CCB693758A}" srcOrd="0" destOrd="0" presId="urn:microsoft.com/office/officeart/2005/8/layout/hList3"/>
    <dgm:cxn modelId="{E6ACF102-080D-4EFE-8AFA-082521B8C36D}" type="presOf" srcId="{2DA7A058-E4CD-49FA-881B-3C3D8F189371}" destId="{487314F8-F892-4E65-97FD-B9BB269B0F84}" srcOrd="0" destOrd="0" presId="urn:microsoft.com/office/officeart/2005/8/layout/hList3"/>
    <dgm:cxn modelId="{DA6A4755-E3D6-4149-A318-34C7ABDBE5E6}" type="presOf" srcId="{49A8A04D-1DD2-4EEE-91C0-727737C96261}" destId="{0B9A86D5-8ED0-42DE-A24A-2D05BCD71A9F}" srcOrd="0" destOrd="0" presId="urn:microsoft.com/office/officeart/2005/8/layout/hList3"/>
    <dgm:cxn modelId="{7F02DF14-388A-48B4-9D08-90D273A16018}" type="presOf" srcId="{ED9A9B9D-108B-4463-B2A1-300E2C0E66BE}" destId="{C80D6A8B-5934-48EA-A0A4-2565BAE3D6D5}" srcOrd="0" destOrd="0" presId="urn:microsoft.com/office/officeart/2005/8/layout/hList3"/>
    <dgm:cxn modelId="{7E76D5C4-D340-4E1D-8421-5F5B37C27826}" type="presOf" srcId="{380A0D3C-C666-4171-B635-8F6DAA71BEAF}" destId="{5286B0F1-DFA6-4B35-B312-965706B05D2E}" srcOrd="0" destOrd="0" presId="urn:microsoft.com/office/officeart/2005/8/layout/hList3"/>
    <dgm:cxn modelId="{56FAC090-6A3A-4CAB-BF58-1B8C9FE3BC43}" srcId="{ED9A9B9D-108B-4463-B2A1-300E2C0E66BE}" destId="{380A0D3C-C666-4171-B635-8F6DAA71BEAF}" srcOrd="0" destOrd="0" parTransId="{D8D9C61B-D307-492B-AB92-E08D037D5E3E}" sibTransId="{344F2FB9-CF28-43DD-9A6E-54C6D196921A}"/>
    <dgm:cxn modelId="{F4A87A12-8EE7-47F2-9DC8-EA5F9C045D73}" srcId="{380A0D3C-C666-4171-B635-8F6DAA71BEAF}" destId="{2DA7A058-E4CD-49FA-881B-3C3D8F189371}" srcOrd="0" destOrd="0" parTransId="{9AFFFE76-7FFF-4FDC-BAC9-ED854F23C61C}" sibTransId="{33BFA923-E50E-4799-9888-9B3646AC40C5}"/>
    <dgm:cxn modelId="{235CC214-7C20-4054-A58E-13918C606255}" srcId="{380A0D3C-C666-4171-B635-8F6DAA71BEAF}" destId="{14545A7E-660C-4CFE-99D1-1CF8EE8A5AC9}" srcOrd="2" destOrd="0" parTransId="{DB5A0155-4CF9-4D33-987D-A44A6F0CD7F2}" sibTransId="{9782EE0D-718E-44AD-AF16-85816D097490}"/>
    <dgm:cxn modelId="{D8D66143-2076-4419-9856-886692A59FCC}" type="presParOf" srcId="{C80D6A8B-5934-48EA-A0A4-2565BAE3D6D5}" destId="{5286B0F1-DFA6-4B35-B312-965706B05D2E}" srcOrd="0" destOrd="0" presId="urn:microsoft.com/office/officeart/2005/8/layout/hList3"/>
    <dgm:cxn modelId="{5018E454-BBBF-4F9C-B59A-0E591F280FFE}" type="presParOf" srcId="{C80D6A8B-5934-48EA-A0A4-2565BAE3D6D5}" destId="{9D4EB38A-F4E1-4CAB-88AD-A223D52A2832}" srcOrd="1" destOrd="0" presId="urn:microsoft.com/office/officeart/2005/8/layout/hList3"/>
    <dgm:cxn modelId="{A451BB04-8AFD-4018-BE37-5B970A72E759}" type="presParOf" srcId="{9D4EB38A-F4E1-4CAB-88AD-A223D52A2832}" destId="{487314F8-F892-4E65-97FD-B9BB269B0F84}" srcOrd="0" destOrd="0" presId="urn:microsoft.com/office/officeart/2005/8/layout/hList3"/>
    <dgm:cxn modelId="{1CB87729-5DC4-4C08-8384-16201814B412}" type="presParOf" srcId="{9D4EB38A-F4E1-4CAB-88AD-A223D52A2832}" destId="{0B9A86D5-8ED0-42DE-A24A-2D05BCD71A9F}" srcOrd="1" destOrd="0" presId="urn:microsoft.com/office/officeart/2005/8/layout/hList3"/>
    <dgm:cxn modelId="{8C59C434-B930-4F32-87D2-5EABF3F49F9B}" type="presParOf" srcId="{9D4EB38A-F4E1-4CAB-88AD-A223D52A2832}" destId="{B6CD6310-B7CD-4B6F-88E2-C1CCB693758A}" srcOrd="2" destOrd="0" presId="urn:microsoft.com/office/officeart/2005/8/layout/hList3"/>
    <dgm:cxn modelId="{A2E7DB2A-42F2-4F2B-B819-13D5D4BCA70A}" type="presParOf" srcId="{C80D6A8B-5934-48EA-A0A4-2565BAE3D6D5}" destId="{411E5CDA-A5A4-407A-8780-13101DBC3AF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26A7CF-F805-4EF2-8689-13CEB05AAE3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8146151B-4F10-44C2-A45A-1B875A4849C7}">
      <dgm:prSet phldrT="[Texto]"/>
      <dgm:spPr/>
      <dgm:t>
        <a:bodyPr/>
        <a:lstStyle/>
        <a:p>
          <a:r>
            <a:rPr lang="es-MX" b="1" i="1" dirty="0" smtClean="0">
              <a:latin typeface="Candara" panose="020E0502030303020204" pitchFamily="34" charset="0"/>
              <a:cs typeface="Microsoft Sans Serif" pitchFamily="34" charset="0"/>
            </a:rPr>
            <a:t>DESARROLLO DE LOS APRENDIZAJES</a:t>
          </a:r>
          <a:endParaRPr lang="es-MX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C6CFF68A-87EB-4C78-823C-11A8D4974725}" type="parTrans" cxnId="{F1159674-A5F6-4B04-A5D8-CE71135A188F}">
      <dgm:prSet/>
      <dgm:spPr/>
      <dgm:t>
        <a:bodyPr/>
        <a:lstStyle/>
        <a:p>
          <a:endParaRPr lang="es-MX"/>
        </a:p>
      </dgm:t>
    </dgm:pt>
    <dgm:pt modelId="{514B5734-D93D-402F-B10B-845A7E3B01EB}" type="sibTrans" cxnId="{F1159674-A5F6-4B04-A5D8-CE71135A188F}">
      <dgm:prSet/>
      <dgm:spPr/>
      <dgm:t>
        <a:bodyPr/>
        <a:lstStyle/>
        <a:p>
          <a:endParaRPr lang="es-MX"/>
        </a:p>
      </dgm:t>
    </dgm:pt>
    <dgm:pt modelId="{A0DEB221-2922-4683-8053-E0B264945081}">
      <dgm:prSet phldrT="[Texto]"/>
      <dgm:spPr/>
      <dgm:t>
        <a:bodyPr/>
        <a:lstStyle/>
        <a:p>
          <a:r>
            <a:rPr lang="es-MX" b="1" i="1" dirty="0" smtClean="0">
              <a:latin typeface="Candara" panose="020E0502030303020204" pitchFamily="34" charset="0"/>
              <a:cs typeface="Microsoft Sans Serif" pitchFamily="34" charset="0"/>
            </a:rPr>
            <a:t>DESARROLLO PERSONAL</a:t>
          </a:r>
          <a:endParaRPr lang="es-MX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DBD191DC-E4CC-42CF-9CCD-A6803521A14B}" type="parTrans" cxnId="{E6C90655-8A2A-403B-950A-E5FF0A9D5372}">
      <dgm:prSet/>
      <dgm:spPr/>
      <dgm:t>
        <a:bodyPr/>
        <a:lstStyle/>
        <a:p>
          <a:endParaRPr lang="es-MX"/>
        </a:p>
      </dgm:t>
    </dgm:pt>
    <dgm:pt modelId="{B47A6031-6165-4F85-8361-ACC5F70BE652}" type="sibTrans" cxnId="{E6C90655-8A2A-403B-950A-E5FF0A9D5372}">
      <dgm:prSet/>
      <dgm:spPr/>
      <dgm:t>
        <a:bodyPr/>
        <a:lstStyle/>
        <a:p>
          <a:endParaRPr lang="es-MX"/>
        </a:p>
      </dgm:t>
    </dgm:pt>
    <dgm:pt modelId="{7CD19CD5-B171-46DF-90CB-71CA66C0B035}">
      <dgm:prSet phldrT="[Texto]"/>
      <dgm:spPr/>
      <dgm:t>
        <a:bodyPr/>
        <a:lstStyle/>
        <a:p>
          <a:r>
            <a:rPr lang="es-MX" b="1" i="1" dirty="0" smtClean="0">
              <a:latin typeface="Candara" panose="020E0502030303020204" pitchFamily="34" charset="0"/>
              <a:cs typeface="Microsoft Sans Serif" pitchFamily="34" charset="0"/>
            </a:rPr>
            <a:t>DESARROLLO SOCIAL COMUNITARIO</a:t>
          </a:r>
          <a:endParaRPr lang="es-MX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042A6B7A-D3E8-4958-B995-87C8019CF36B}" type="parTrans" cxnId="{4AA63BDB-1B0A-47CD-8347-FF84BF96F63D}">
      <dgm:prSet/>
      <dgm:spPr/>
      <dgm:t>
        <a:bodyPr/>
        <a:lstStyle/>
        <a:p>
          <a:endParaRPr lang="es-MX"/>
        </a:p>
      </dgm:t>
    </dgm:pt>
    <dgm:pt modelId="{60195E1D-5662-4E4C-87FC-9A3E492D4441}" type="sibTrans" cxnId="{4AA63BDB-1B0A-47CD-8347-FF84BF96F63D}">
      <dgm:prSet/>
      <dgm:spPr/>
      <dgm:t>
        <a:bodyPr/>
        <a:lstStyle/>
        <a:p>
          <a:endParaRPr lang="es-MX"/>
        </a:p>
      </dgm:t>
    </dgm:pt>
    <dgm:pt modelId="{028B9D6D-1A22-4242-8071-D10B0EEE557F}" type="pres">
      <dgm:prSet presAssocID="{C426A7CF-F805-4EF2-8689-13CEB05AAE3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F9833747-3635-4EED-924F-AFD89703D395}" type="pres">
      <dgm:prSet presAssocID="{8146151B-4F10-44C2-A45A-1B875A4849C7}" presName="node" presStyleLbl="node1" presStyleIdx="0" presStyleCnt="3" custRadScaleRad="853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08CFD7C-0EB1-4DD6-862D-A3D46AC39ACE}" type="pres">
      <dgm:prSet presAssocID="{514B5734-D93D-402F-B10B-845A7E3B01EB}" presName="sibTrans" presStyleLbl="sibTrans2D1" presStyleIdx="0" presStyleCnt="3"/>
      <dgm:spPr/>
      <dgm:t>
        <a:bodyPr/>
        <a:lstStyle/>
        <a:p>
          <a:endParaRPr lang="es-PE"/>
        </a:p>
      </dgm:t>
    </dgm:pt>
    <dgm:pt modelId="{C36D4459-C66B-406B-932F-1E646D0FE480}" type="pres">
      <dgm:prSet presAssocID="{514B5734-D93D-402F-B10B-845A7E3B01EB}" presName="connectorText" presStyleLbl="sibTrans2D1" presStyleIdx="0" presStyleCnt="3"/>
      <dgm:spPr/>
      <dgm:t>
        <a:bodyPr/>
        <a:lstStyle/>
        <a:p>
          <a:endParaRPr lang="es-PE"/>
        </a:p>
      </dgm:t>
    </dgm:pt>
    <dgm:pt modelId="{07CB8884-8ADF-4432-ADC4-EFA1E2803B48}" type="pres">
      <dgm:prSet presAssocID="{A0DEB221-2922-4683-8053-E0B264945081}" presName="node" presStyleLbl="node1" presStyleIdx="1" presStyleCnt="3" custRadScaleRad="88251" custRadScaleInc="-674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EA6A2E-AA3B-433B-B062-21924FB85909}" type="pres">
      <dgm:prSet presAssocID="{B47A6031-6165-4F85-8361-ACC5F70BE652}" presName="sibTrans" presStyleLbl="sibTrans2D1" presStyleIdx="1" presStyleCnt="3"/>
      <dgm:spPr/>
      <dgm:t>
        <a:bodyPr/>
        <a:lstStyle/>
        <a:p>
          <a:endParaRPr lang="es-PE"/>
        </a:p>
      </dgm:t>
    </dgm:pt>
    <dgm:pt modelId="{D92D47FB-B36A-4761-A3C8-FFC28CEE1BC3}" type="pres">
      <dgm:prSet presAssocID="{B47A6031-6165-4F85-8361-ACC5F70BE652}" presName="connectorText" presStyleLbl="sibTrans2D1" presStyleIdx="1" presStyleCnt="3"/>
      <dgm:spPr/>
      <dgm:t>
        <a:bodyPr/>
        <a:lstStyle/>
        <a:p>
          <a:endParaRPr lang="es-PE"/>
        </a:p>
      </dgm:t>
    </dgm:pt>
    <dgm:pt modelId="{E9B105A9-6C23-485F-97E0-C3339D0912EB}" type="pres">
      <dgm:prSet presAssocID="{7CD19CD5-B171-46DF-90CB-71CA66C0B035}" presName="node" presStyleLbl="node1" presStyleIdx="2" presStyleCnt="3" custRadScaleRad="84969" custRadScaleInc="49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ACD3FD-6747-4CD3-B7B8-EF838B400EA8}" type="pres">
      <dgm:prSet presAssocID="{60195E1D-5662-4E4C-87FC-9A3E492D4441}" presName="sibTrans" presStyleLbl="sibTrans2D1" presStyleIdx="2" presStyleCnt="3"/>
      <dgm:spPr/>
      <dgm:t>
        <a:bodyPr/>
        <a:lstStyle/>
        <a:p>
          <a:endParaRPr lang="es-PE"/>
        </a:p>
      </dgm:t>
    </dgm:pt>
    <dgm:pt modelId="{1F981DAC-49DF-4F92-9D08-EBCB918FEABC}" type="pres">
      <dgm:prSet presAssocID="{60195E1D-5662-4E4C-87FC-9A3E492D4441}" presName="connectorText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4AA63BDB-1B0A-47CD-8347-FF84BF96F63D}" srcId="{C426A7CF-F805-4EF2-8689-13CEB05AAE31}" destId="{7CD19CD5-B171-46DF-90CB-71CA66C0B035}" srcOrd="2" destOrd="0" parTransId="{042A6B7A-D3E8-4958-B995-87C8019CF36B}" sibTransId="{60195E1D-5662-4E4C-87FC-9A3E492D4441}"/>
    <dgm:cxn modelId="{E3830EA0-B253-483B-973A-B2A3B516AD43}" type="presOf" srcId="{60195E1D-5662-4E4C-87FC-9A3E492D4441}" destId="{1F981DAC-49DF-4F92-9D08-EBCB918FEABC}" srcOrd="1" destOrd="0" presId="urn:microsoft.com/office/officeart/2005/8/layout/cycle2"/>
    <dgm:cxn modelId="{C00D05CE-4B60-4F30-AB36-D77EE21299AC}" type="presOf" srcId="{8146151B-4F10-44C2-A45A-1B875A4849C7}" destId="{F9833747-3635-4EED-924F-AFD89703D395}" srcOrd="0" destOrd="0" presId="urn:microsoft.com/office/officeart/2005/8/layout/cycle2"/>
    <dgm:cxn modelId="{A1B65FA4-FB66-4F3C-A8C5-7D987FF32F7C}" type="presOf" srcId="{514B5734-D93D-402F-B10B-845A7E3B01EB}" destId="{C36D4459-C66B-406B-932F-1E646D0FE480}" srcOrd="1" destOrd="0" presId="urn:microsoft.com/office/officeart/2005/8/layout/cycle2"/>
    <dgm:cxn modelId="{301240F5-E4CF-4E28-AFD4-8AB1BF1CE000}" type="presOf" srcId="{514B5734-D93D-402F-B10B-845A7E3B01EB}" destId="{D08CFD7C-0EB1-4DD6-862D-A3D46AC39ACE}" srcOrd="0" destOrd="0" presId="urn:microsoft.com/office/officeart/2005/8/layout/cycle2"/>
    <dgm:cxn modelId="{3B0CC644-EB34-425F-A714-C84A94841C30}" type="presOf" srcId="{B47A6031-6165-4F85-8361-ACC5F70BE652}" destId="{22EA6A2E-AA3B-433B-B062-21924FB85909}" srcOrd="0" destOrd="0" presId="urn:microsoft.com/office/officeart/2005/8/layout/cycle2"/>
    <dgm:cxn modelId="{28300F36-63FA-41AD-A722-05194D086C92}" type="presOf" srcId="{A0DEB221-2922-4683-8053-E0B264945081}" destId="{07CB8884-8ADF-4432-ADC4-EFA1E2803B48}" srcOrd="0" destOrd="0" presId="urn:microsoft.com/office/officeart/2005/8/layout/cycle2"/>
    <dgm:cxn modelId="{E6C90655-8A2A-403B-950A-E5FF0A9D5372}" srcId="{C426A7CF-F805-4EF2-8689-13CEB05AAE31}" destId="{A0DEB221-2922-4683-8053-E0B264945081}" srcOrd="1" destOrd="0" parTransId="{DBD191DC-E4CC-42CF-9CCD-A6803521A14B}" sibTransId="{B47A6031-6165-4F85-8361-ACC5F70BE652}"/>
    <dgm:cxn modelId="{43D89930-9521-48F9-A328-F47D2BD6D0F1}" type="presOf" srcId="{7CD19CD5-B171-46DF-90CB-71CA66C0B035}" destId="{E9B105A9-6C23-485F-97E0-C3339D0912EB}" srcOrd="0" destOrd="0" presId="urn:microsoft.com/office/officeart/2005/8/layout/cycle2"/>
    <dgm:cxn modelId="{87F5A4C7-B652-4720-948F-35A996631941}" type="presOf" srcId="{B47A6031-6165-4F85-8361-ACC5F70BE652}" destId="{D92D47FB-B36A-4761-A3C8-FFC28CEE1BC3}" srcOrd="1" destOrd="0" presId="urn:microsoft.com/office/officeart/2005/8/layout/cycle2"/>
    <dgm:cxn modelId="{442E4083-6724-4E5A-9958-8BC9E368C024}" type="presOf" srcId="{60195E1D-5662-4E4C-87FC-9A3E492D4441}" destId="{86ACD3FD-6747-4CD3-B7B8-EF838B400EA8}" srcOrd="0" destOrd="0" presId="urn:microsoft.com/office/officeart/2005/8/layout/cycle2"/>
    <dgm:cxn modelId="{F1159674-A5F6-4B04-A5D8-CE71135A188F}" srcId="{C426A7CF-F805-4EF2-8689-13CEB05AAE31}" destId="{8146151B-4F10-44C2-A45A-1B875A4849C7}" srcOrd="0" destOrd="0" parTransId="{C6CFF68A-87EB-4C78-823C-11A8D4974725}" sibTransId="{514B5734-D93D-402F-B10B-845A7E3B01EB}"/>
    <dgm:cxn modelId="{3DEC3FB4-AEAA-4ED4-AB5E-B68442180CAC}" type="presOf" srcId="{C426A7CF-F805-4EF2-8689-13CEB05AAE31}" destId="{028B9D6D-1A22-4242-8071-D10B0EEE557F}" srcOrd="0" destOrd="0" presId="urn:microsoft.com/office/officeart/2005/8/layout/cycle2"/>
    <dgm:cxn modelId="{61D0D31A-82FC-4AA8-BB9D-506BEC708AC4}" type="presParOf" srcId="{028B9D6D-1A22-4242-8071-D10B0EEE557F}" destId="{F9833747-3635-4EED-924F-AFD89703D395}" srcOrd="0" destOrd="0" presId="urn:microsoft.com/office/officeart/2005/8/layout/cycle2"/>
    <dgm:cxn modelId="{59792B96-0D79-41DF-882D-32EB476837A2}" type="presParOf" srcId="{028B9D6D-1A22-4242-8071-D10B0EEE557F}" destId="{D08CFD7C-0EB1-4DD6-862D-A3D46AC39ACE}" srcOrd="1" destOrd="0" presId="urn:microsoft.com/office/officeart/2005/8/layout/cycle2"/>
    <dgm:cxn modelId="{6C351F96-C0E6-464D-BE9D-B0DA4C41F62A}" type="presParOf" srcId="{D08CFD7C-0EB1-4DD6-862D-A3D46AC39ACE}" destId="{C36D4459-C66B-406B-932F-1E646D0FE480}" srcOrd="0" destOrd="0" presId="urn:microsoft.com/office/officeart/2005/8/layout/cycle2"/>
    <dgm:cxn modelId="{F100206F-1A43-4042-9E6E-44814E7158B0}" type="presParOf" srcId="{028B9D6D-1A22-4242-8071-D10B0EEE557F}" destId="{07CB8884-8ADF-4432-ADC4-EFA1E2803B48}" srcOrd="2" destOrd="0" presId="urn:microsoft.com/office/officeart/2005/8/layout/cycle2"/>
    <dgm:cxn modelId="{815276D6-D5B1-4C00-882C-2FB48FCDC369}" type="presParOf" srcId="{028B9D6D-1A22-4242-8071-D10B0EEE557F}" destId="{22EA6A2E-AA3B-433B-B062-21924FB85909}" srcOrd="3" destOrd="0" presId="urn:microsoft.com/office/officeart/2005/8/layout/cycle2"/>
    <dgm:cxn modelId="{E5A450C4-7D7A-44A1-B05F-66A3B538DA5D}" type="presParOf" srcId="{22EA6A2E-AA3B-433B-B062-21924FB85909}" destId="{D92D47FB-B36A-4761-A3C8-FFC28CEE1BC3}" srcOrd="0" destOrd="0" presId="urn:microsoft.com/office/officeart/2005/8/layout/cycle2"/>
    <dgm:cxn modelId="{7EA35500-86ED-4191-B67C-2A8928DC0608}" type="presParOf" srcId="{028B9D6D-1A22-4242-8071-D10B0EEE557F}" destId="{E9B105A9-6C23-485F-97E0-C3339D0912EB}" srcOrd="4" destOrd="0" presId="urn:microsoft.com/office/officeart/2005/8/layout/cycle2"/>
    <dgm:cxn modelId="{847DFD25-7ACB-4527-BBF3-B3590708D7C3}" type="presParOf" srcId="{028B9D6D-1A22-4242-8071-D10B0EEE557F}" destId="{86ACD3FD-6747-4CD3-B7B8-EF838B400EA8}" srcOrd="5" destOrd="0" presId="urn:microsoft.com/office/officeart/2005/8/layout/cycle2"/>
    <dgm:cxn modelId="{2181719B-2227-4415-95FE-794D978A349A}" type="presParOf" srcId="{86ACD3FD-6747-4CD3-B7B8-EF838B400EA8}" destId="{1F981DAC-49DF-4F92-9D08-EBCB918FEAB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80CBC5-95BF-4638-B06B-277DF75CF33A}" type="doc">
      <dgm:prSet loTypeId="urn:microsoft.com/office/officeart/2005/8/layout/cycle7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E8A0D59D-BB59-49E9-B953-6E3447F0A72D}">
      <dgm:prSet phldrT="[Texto]" custT="1"/>
      <dgm:spPr/>
      <dgm:t>
        <a:bodyPr/>
        <a:lstStyle/>
        <a:p>
          <a:r>
            <a:rPr lang="es-PE" sz="1800" b="1" i="1" dirty="0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r>
            <a:rPr lang="es-PE" sz="1800" b="1" i="1" dirty="0" smtClean="0">
              <a:latin typeface="Candara" panose="020E0502030303020204" pitchFamily="34" charset="0"/>
              <a:cs typeface="Microsoft Sans Serif" pitchFamily="34" charset="0"/>
            </a:rPr>
            <a:t>Individual</a:t>
          </a:r>
          <a:endParaRPr lang="es-PE" sz="1800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B9FC29F7-41C6-48C9-902B-AD85207A75A7}" type="parTrans" cxnId="{35BDA85D-F786-4837-8611-A30792F25D2D}">
      <dgm:prSet/>
      <dgm:spPr/>
      <dgm:t>
        <a:bodyPr/>
        <a:lstStyle/>
        <a:p>
          <a:endParaRPr lang="es-PE"/>
        </a:p>
      </dgm:t>
    </dgm:pt>
    <dgm:pt modelId="{DAF72F24-ED5E-4AD9-89E8-0D4395E201FA}" type="sibTrans" cxnId="{35BDA85D-F786-4837-8611-A30792F25D2D}">
      <dgm:prSet/>
      <dgm:spPr/>
      <dgm:t>
        <a:bodyPr/>
        <a:lstStyle/>
        <a:p>
          <a:endParaRPr lang="es-PE"/>
        </a:p>
      </dgm:t>
    </dgm:pt>
    <dgm:pt modelId="{B31DE8E7-5115-4C54-81E2-36105BCB007B}">
      <dgm:prSet phldrT="[Texto]"/>
      <dgm:spPr/>
      <dgm:t>
        <a:bodyPr/>
        <a:lstStyle/>
        <a:p>
          <a:r>
            <a:rPr lang="es-PE" b="1" i="1" dirty="0" smtClean="0">
              <a:latin typeface="Candara" panose="020E0502030303020204" pitchFamily="34" charset="0"/>
              <a:cs typeface="Microsoft Sans Serif" pitchFamily="34" charset="0"/>
            </a:rPr>
            <a:t>2 entrevistas  anuales por estudiante </a:t>
          </a:r>
          <a:endParaRPr lang="es-PE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2CB59204-5F17-4180-A29B-88392A5CFB84}" type="parTrans" cxnId="{BFBF4232-D9DE-42A5-8A78-40A7AEBD156F}">
      <dgm:prSet/>
      <dgm:spPr/>
      <dgm:t>
        <a:bodyPr/>
        <a:lstStyle/>
        <a:p>
          <a:endParaRPr lang="es-PE"/>
        </a:p>
      </dgm:t>
    </dgm:pt>
    <dgm:pt modelId="{01FA9D8B-7540-47A6-AFFE-92656F9FCAC3}" type="sibTrans" cxnId="{BFBF4232-D9DE-42A5-8A78-40A7AEBD156F}">
      <dgm:prSet/>
      <dgm:spPr/>
      <dgm:t>
        <a:bodyPr/>
        <a:lstStyle/>
        <a:p>
          <a:endParaRPr lang="es-PE"/>
        </a:p>
      </dgm:t>
    </dgm:pt>
    <dgm:pt modelId="{89A30167-58CF-4087-8ED2-50B996B27639}">
      <dgm:prSet phldrT="[Texto]"/>
      <dgm:spPr/>
      <dgm:t>
        <a:bodyPr/>
        <a:lstStyle/>
        <a:p>
          <a:r>
            <a:rPr lang="es-PE" b="1" i="1" smtClean="0">
              <a:latin typeface="Candara" panose="020E0502030303020204" pitchFamily="34" charset="0"/>
              <a:cs typeface="Microsoft Sans Serif" pitchFamily="34" charset="0"/>
            </a:rPr>
            <a:t>2 horas semanales de la Jornada Escolar en el aula</a:t>
          </a:r>
          <a:endParaRPr lang="es-PE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FDFCCE1D-5CEB-4CF2-BC1F-2D7A3EE9A746}" type="parTrans" cxnId="{C7198A5C-4601-473D-BF0A-74D47262BDE9}">
      <dgm:prSet/>
      <dgm:spPr/>
      <dgm:t>
        <a:bodyPr/>
        <a:lstStyle/>
        <a:p>
          <a:endParaRPr lang="es-PE"/>
        </a:p>
      </dgm:t>
    </dgm:pt>
    <dgm:pt modelId="{B11FC398-0C2E-4423-9F56-13A6864A2408}" type="sibTrans" cxnId="{C7198A5C-4601-473D-BF0A-74D47262BDE9}">
      <dgm:prSet/>
      <dgm:spPr/>
      <dgm:t>
        <a:bodyPr/>
        <a:lstStyle/>
        <a:p>
          <a:endParaRPr lang="es-PE"/>
        </a:p>
      </dgm:t>
    </dgm:pt>
    <dgm:pt modelId="{32CD1B08-1E92-4C8D-B911-49AB448C5594}">
      <dgm:prSet phldrT="[Texto]" custT="1"/>
      <dgm:spPr/>
      <dgm:t>
        <a:bodyPr/>
        <a:lstStyle/>
        <a:p>
          <a:r>
            <a:rPr lang="es-PE" sz="1800" b="1" i="1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r>
            <a:rPr lang="es-PE" sz="1800" b="1" i="1" smtClean="0">
              <a:latin typeface="Candara" panose="020E0502030303020204" pitchFamily="34" charset="0"/>
              <a:cs typeface="Microsoft Sans Serif" pitchFamily="34" charset="0"/>
            </a:rPr>
            <a:t>Grupal</a:t>
          </a:r>
          <a:endParaRPr lang="es-PE" sz="1800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AAF60CB1-1B96-4E23-9E95-73687A659BFD}" type="parTrans" cxnId="{C37532DB-733C-47D0-B5FD-B50CF758F2E0}">
      <dgm:prSet/>
      <dgm:spPr/>
      <dgm:t>
        <a:bodyPr/>
        <a:lstStyle/>
        <a:p>
          <a:endParaRPr lang="es-PE"/>
        </a:p>
      </dgm:t>
    </dgm:pt>
    <dgm:pt modelId="{02D5124D-9972-4851-802E-4569A285CF86}" type="sibTrans" cxnId="{C37532DB-733C-47D0-B5FD-B50CF758F2E0}">
      <dgm:prSet/>
      <dgm:spPr/>
      <dgm:t>
        <a:bodyPr/>
        <a:lstStyle/>
        <a:p>
          <a:endParaRPr lang="es-PE">
            <a:solidFill>
              <a:srgbClr val="FF0000"/>
            </a:solidFill>
          </a:endParaRPr>
        </a:p>
      </dgm:t>
    </dgm:pt>
    <dgm:pt modelId="{9488DF6E-F325-4252-9291-BFE00F3B446A}" type="pres">
      <dgm:prSet presAssocID="{E880CBC5-95BF-4638-B06B-277DF75CF3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DC0221F7-BD85-4EA4-BE29-CDD4F5E66A17}" type="pres">
      <dgm:prSet presAssocID="{E8A0D59D-BB59-49E9-B953-6E3447F0A72D}" presName="node" presStyleLbl="node1" presStyleIdx="0" presStyleCnt="4" custRadScaleRad="115612" custRadScaleInc="8670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FA6B88-CA0D-4BB2-900D-F1CF29666880}" type="pres">
      <dgm:prSet presAssocID="{DAF72F24-ED5E-4AD9-89E8-0D4395E201FA}" presName="sibTrans" presStyleLbl="sibTrans2D1" presStyleIdx="0" presStyleCnt="4"/>
      <dgm:spPr/>
      <dgm:t>
        <a:bodyPr/>
        <a:lstStyle/>
        <a:p>
          <a:endParaRPr lang="es-PE"/>
        </a:p>
      </dgm:t>
    </dgm:pt>
    <dgm:pt modelId="{E0151877-BAAA-41BE-A66B-66D3CCB23894}" type="pres">
      <dgm:prSet presAssocID="{DAF72F24-ED5E-4AD9-89E8-0D4395E201FA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3AA65004-3E22-4949-8560-4E237F450644}" type="pres">
      <dgm:prSet presAssocID="{B31DE8E7-5115-4C54-81E2-36105BCB007B}" presName="node" presStyleLbl="node1" presStyleIdx="1" presStyleCnt="4" custRadScaleRad="76107" custRadScaleInc="-1778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BA685-74E8-438B-9264-338742D33142}" type="pres">
      <dgm:prSet presAssocID="{01FA9D8B-7540-47A6-AFFE-92656F9FCAC3}" presName="sibTrans" presStyleLbl="sibTrans2D1" presStyleIdx="1" presStyleCnt="4" custScaleX="198840" custScaleY="142035"/>
      <dgm:spPr/>
      <dgm:t>
        <a:bodyPr/>
        <a:lstStyle/>
        <a:p>
          <a:endParaRPr lang="es-PE"/>
        </a:p>
      </dgm:t>
    </dgm:pt>
    <dgm:pt modelId="{502CEB98-0B07-4675-A522-DF6F5D38BE77}" type="pres">
      <dgm:prSet presAssocID="{01FA9D8B-7540-47A6-AFFE-92656F9FCAC3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7F30BCF8-F3CD-40AF-B58A-B5A2A9742E33}" type="pres">
      <dgm:prSet presAssocID="{89A30167-58CF-4087-8ED2-50B996B27639}" presName="node" presStyleLbl="node1" presStyleIdx="2" presStyleCnt="4" custRadScaleRad="91532" custRadScaleInc="21358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43ECC0-8BDA-4424-96F2-60B306D573C6}" type="pres">
      <dgm:prSet presAssocID="{B11FC398-0C2E-4423-9F56-13A6864A2408}" presName="sibTrans" presStyleLbl="sibTrans2D1" presStyleIdx="2" presStyleCnt="4"/>
      <dgm:spPr/>
      <dgm:t>
        <a:bodyPr/>
        <a:lstStyle/>
        <a:p>
          <a:endParaRPr lang="es-PE"/>
        </a:p>
      </dgm:t>
    </dgm:pt>
    <dgm:pt modelId="{E9ABFBBB-BBD9-41BA-8B1B-18874F30B3E1}" type="pres">
      <dgm:prSet presAssocID="{B11FC398-0C2E-4423-9F56-13A6864A2408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1BABFA9A-A62A-4834-B3CA-8555D314B6E6}" type="pres">
      <dgm:prSet presAssocID="{32CD1B08-1E92-4C8D-B911-49AB448C5594}" presName="node" presStyleLbl="node1" presStyleIdx="3" presStyleCnt="4" custRadScaleRad="130523" custRadScaleInc="9663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35BC458-06CC-4F3D-9BBF-E5642C8AB7AB}" type="pres">
      <dgm:prSet presAssocID="{02D5124D-9972-4851-802E-4569A285CF86}" presName="sibTrans" presStyleLbl="sibTrans2D1" presStyleIdx="3" presStyleCnt="4" custScaleX="187275" custScaleY="120097"/>
      <dgm:spPr/>
      <dgm:t>
        <a:bodyPr/>
        <a:lstStyle/>
        <a:p>
          <a:endParaRPr lang="es-ES"/>
        </a:p>
      </dgm:t>
    </dgm:pt>
    <dgm:pt modelId="{6CD446BA-671C-42CD-B2C7-1BE8C6FE51A6}" type="pres">
      <dgm:prSet presAssocID="{02D5124D-9972-4851-802E-4569A285CF86}" presName="connectorText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4D8DA4A5-A6BA-4966-AA43-9BE52C740871}" type="presOf" srcId="{DAF72F24-ED5E-4AD9-89E8-0D4395E201FA}" destId="{E0151877-BAAA-41BE-A66B-66D3CCB23894}" srcOrd="1" destOrd="0" presId="urn:microsoft.com/office/officeart/2005/8/layout/cycle7"/>
    <dgm:cxn modelId="{C7198A5C-4601-473D-BF0A-74D47262BDE9}" srcId="{E880CBC5-95BF-4638-B06B-277DF75CF33A}" destId="{89A30167-58CF-4087-8ED2-50B996B27639}" srcOrd="2" destOrd="0" parTransId="{FDFCCE1D-5CEB-4CF2-BC1F-2D7A3EE9A746}" sibTransId="{B11FC398-0C2E-4423-9F56-13A6864A2408}"/>
    <dgm:cxn modelId="{53601F2B-7EA5-4BAC-B20C-B2DB64C10F5D}" type="presOf" srcId="{01FA9D8B-7540-47A6-AFFE-92656F9FCAC3}" destId="{2D3BA685-74E8-438B-9264-338742D33142}" srcOrd="0" destOrd="0" presId="urn:microsoft.com/office/officeart/2005/8/layout/cycle7"/>
    <dgm:cxn modelId="{E0220E8B-1DD3-4923-A287-081935DA42A0}" type="presOf" srcId="{DAF72F24-ED5E-4AD9-89E8-0D4395E201FA}" destId="{34FA6B88-CA0D-4BB2-900D-F1CF29666880}" srcOrd="0" destOrd="0" presId="urn:microsoft.com/office/officeart/2005/8/layout/cycle7"/>
    <dgm:cxn modelId="{35BDA85D-F786-4837-8611-A30792F25D2D}" srcId="{E880CBC5-95BF-4638-B06B-277DF75CF33A}" destId="{E8A0D59D-BB59-49E9-B953-6E3447F0A72D}" srcOrd="0" destOrd="0" parTransId="{B9FC29F7-41C6-48C9-902B-AD85207A75A7}" sibTransId="{DAF72F24-ED5E-4AD9-89E8-0D4395E201FA}"/>
    <dgm:cxn modelId="{A059BDEB-08E1-4BB3-BBB8-390F41A247BB}" type="presOf" srcId="{E880CBC5-95BF-4638-B06B-277DF75CF33A}" destId="{9488DF6E-F325-4252-9291-BFE00F3B446A}" srcOrd="0" destOrd="0" presId="urn:microsoft.com/office/officeart/2005/8/layout/cycle7"/>
    <dgm:cxn modelId="{479CAAD4-C36F-43F2-856B-345269C003FA}" type="presOf" srcId="{02D5124D-9972-4851-802E-4569A285CF86}" destId="{335BC458-06CC-4F3D-9BBF-E5642C8AB7AB}" srcOrd="0" destOrd="0" presId="urn:microsoft.com/office/officeart/2005/8/layout/cycle7"/>
    <dgm:cxn modelId="{BFBF4232-D9DE-42A5-8A78-40A7AEBD156F}" srcId="{E880CBC5-95BF-4638-B06B-277DF75CF33A}" destId="{B31DE8E7-5115-4C54-81E2-36105BCB007B}" srcOrd="1" destOrd="0" parTransId="{2CB59204-5F17-4180-A29B-88392A5CFB84}" sibTransId="{01FA9D8B-7540-47A6-AFFE-92656F9FCAC3}"/>
    <dgm:cxn modelId="{C37532DB-733C-47D0-B5FD-B50CF758F2E0}" srcId="{E880CBC5-95BF-4638-B06B-277DF75CF33A}" destId="{32CD1B08-1E92-4C8D-B911-49AB448C5594}" srcOrd="3" destOrd="0" parTransId="{AAF60CB1-1B96-4E23-9E95-73687A659BFD}" sibTransId="{02D5124D-9972-4851-802E-4569A285CF86}"/>
    <dgm:cxn modelId="{3C56347F-EFA1-44E5-9FE5-051D99450E90}" type="presOf" srcId="{32CD1B08-1E92-4C8D-B911-49AB448C5594}" destId="{1BABFA9A-A62A-4834-B3CA-8555D314B6E6}" srcOrd="0" destOrd="0" presId="urn:microsoft.com/office/officeart/2005/8/layout/cycle7"/>
    <dgm:cxn modelId="{FD2AFA07-E11B-4B8C-866F-293296146823}" type="presOf" srcId="{89A30167-58CF-4087-8ED2-50B996B27639}" destId="{7F30BCF8-F3CD-40AF-B58A-B5A2A9742E33}" srcOrd="0" destOrd="0" presId="urn:microsoft.com/office/officeart/2005/8/layout/cycle7"/>
    <dgm:cxn modelId="{731ED52A-F8C5-45F7-BBC2-F6A6E4F2B11A}" type="presOf" srcId="{B11FC398-0C2E-4423-9F56-13A6864A2408}" destId="{E9ABFBBB-BBD9-41BA-8B1B-18874F30B3E1}" srcOrd="1" destOrd="0" presId="urn:microsoft.com/office/officeart/2005/8/layout/cycle7"/>
    <dgm:cxn modelId="{84F34BD7-9A3F-4B53-96C9-B67B1CD06129}" type="presOf" srcId="{B11FC398-0C2E-4423-9F56-13A6864A2408}" destId="{4E43ECC0-8BDA-4424-96F2-60B306D573C6}" srcOrd="0" destOrd="0" presId="urn:microsoft.com/office/officeart/2005/8/layout/cycle7"/>
    <dgm:cxn modelId="{44D9F4EB-8F81-48EA-B6D8-1B2B0A17AE96}" type="presOf" srcId="{01FA9D8B-7540-47A6-AFFE-92656F9FCAC3}" destId="{502CEB98-0B07-4675-A522-DF6F5D38BE77}" srcOrd="1" destOrd="0" presId="urn:microsoft.com/office/officeart/2005/8/layout/cycle7"/>
    <dgm:cxn modelId="{E97116C6-7964-4FD0-8AD9-865DD11C36BD}" type="presOf" srcId="{B31DE8E7-5115-4C54-81E2-36105BCB007B}" destId="{3AA65004-3E22-4949-8560-4E237F450644}" srcOrd="0" destOrd="0" presId="urn:microsoft.com/office/officeart/2005/8/layout/cycle7"/>
    <dgm:cxn modelId="{9457CDA3-EE2E-4E7E-B7DB-E58C784747CD}" type="presOf" srcId="{02D5124D-9972-4851-802E-4569A285CF86}" destId="{6CD446BA-671C-42CD-B2C7-1BE8C6FE51A6}" srcOrd="1" destOrd="0" presId="urn:microsoft.com/office/officeart/2005/8/layout/cycle7"/>
    <dgm:cxn modelId="{60A8AD31-3469-4F6A-A798-6FD4C5719353}" type="presOf" srcId="{E8A0D59D-BB59-49E9-B953-6E3447F0A72D}" destId="{DC0221F7-BD85-4EA4-BE29-CDD4F5E66A17}" srcOrd="0" destOrd="0" presId="urn:microsoft.com/office/officeart/2005/8/layout/cycle7"/>
    <dgm:cxn modelId="{58D57BCF-380D-4746-A4AE-06B6C82F8221}" type="presParOf" srcId="{9488DF6E-F325-4252-9291-BFE00F3B446A}" destId="{DC0221F7-BD85-4EA4-BE29-CDD4F5E66A17}" srcOrd="0" destOrd="0" presId="urn:microsoft.com/office/officeart/2005/8/layout/cycle7"/>
    <dgm:cxn modelId="{8A85FB6A-1A00-419F-B0A9-586A175CC0F8}" type="presParOf" srcId="{9488DF6E-F325-4252-9291-BFE00F3B446A}" destId="{34FA6B88-CA0D-4BB2-900D-F1CF29666880}" srcOrd="1" destOrd="0" presId="urn:microsoft.com/office/officeart/2005/8/layout/cycle7"/>
    <dgm:cxn modelId="{E0009417-B786-403F-A130-2EE6D1197ACA}" type="presParOf" srcId="{34FA6B88-CA0D-4BB2-900D-F1CF29666880}" destId="{E0151877-BAAA-41BE-A66B-66D3CCB23894}" srcOrd="0" destOrd="0" presId="urn:microsoft.com/office/officeart/2005/8/layout/cycle7"/>
    <dgm:cxn modelId="{9FC05C42-73F9-41CB-8E65-DEB2FE09D520}" type="presParOf" srcId="{9488DF6E-F325-4252-9291-BFE00F3B446A}" destId="{3AA65004-3E22-4949-8560-4E237F450644}" srcOrd="2" destOrd="0" presId="urn:microsoft.com/office/officeart/2005/8/layout/cycle7"/>
    <dgm:cxn modelId="{E12C9554-D3E0-4A4E-9E2D-574212CA3F4D}" type="presParOf" srcId="{9488DF6E-F325-4252-9291-BFE00F3B446A}" destId="{2D3BA685-74E8-438B-9264-338742D33142}" srcOrd="3" destOrd="0" presId="urn:microsoft.com/office/officeart/2005/8/layout/cycle7"/>
    <dgm:cxn modelId="{662F4066-D595-4F63-B812-B3C3F5321300}" type="presParOf" srcId="{2D3BA685-74E8-438B-9264-338742D33142}" destId="{502CEB98-0B07-4675-A522-DF6F5D38BE77}" srcOrd="0" destOrd="0" presId="urn:microsoft.com/office/officeart/2005/8/layout/cycle7"/>
    <dgm:cxn modelId="{E7390896-06EA-4483-A792-487214DCC6BC}" type="presParOf" srcId="{9488DF6E-F325-4252-9291-BFE00F3B446A}" destId="{7F30BCF8-F3CD-40AF-B58A-B5A2A9742E33}" srcOrd="4" destOrd="0" presId="urn:microsoft.com/office/officeart/2005/8/layout/cycle7"/>
    <dgm:cxn modelId="{0F86DBA5-ECBB-44DB-A166-0C293F13E7B4}" type="presParOf" srcId="{9488DF6E-F325-4252-9291-BFE00F3B446A}" destId="{4E43ECC0-8BDA-4424-96F2-60B306D573C6}" srcOrd="5" destOrd="0" presId="urn:microsoft.com/office/officeart/2005/8/layout/cycle7"/>
    <dgm:cxn modelId="{891233F8-81C1-4933-8410-9B9C6F1A7B5B}" type="presParOf" srcId="{4E43ECC0-8BDA-4424-96F2-60B306D573C6}" destId="{E9ABFBBB-BBD9-41BA-8B1B-18874F30B3E1}" srcOrd="0" destOrd="0" presId="urn:microsoft.com/office/officeart/2005/8/layout/cycle7"/>
    <dgm:cxn modelId="{872730D8-145F-4C7F-AF77-37C3E664EAE1}" type="presParOf" srcId="{9488DF6E-F325-4252-9291-BFE00F3B446A}" destId="{1BABFA9A-A62A-4834-B3CA-8555D314B6E6}" srcOrd="6" destOrd="0" presId="urn:microsoft.com/office/officeart/2005/8/layout/cycle7"/>
    <dgm:cxn modelId="{9D8C9384-BFD6-4E73-A7E0-2E309C77323D}" type="presParOf" srcId="{9488DF6E-F325-4252-9291-BFE00F3B446A}" destId="{335BC458-06CC-4F3D-9BBF-E5642C8AB7AB}" srcOrd="7" destOrd="0" presId="urn:microsoft.com/office/officeart/2005/8/layout/cycle7"/>
    <dgm:cxn modelId="{DDC8ACF0-A4D5-41C4-BB92-E28B918E3736}" type="presParOf" srcId="{335BC458-06CC-4F3D-9BBF-E5642C8AB7AB}" destId="{6CD446BA-671C-42CD-B2C7-1BE8C6FE51A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33747-3635-4EED-924F-AFD89703D395}">
      <dsp:nvSpPr>
        <dsp:cNvPr id="0" name=""/>
        <dsp:cNvSpPr/>
      </dsp:nvSpPr>
      <dsp:spPr>
        <a:xfrm>
          <a:off x="1198193" y="181431"/>
          <a:ext cx="1431850" cy="14318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i="1" kern="1200" dirty="0" smtClean="0">
              <a:latin typeface="Candara" panose="020E0502030303020204" pitchFamily="34" charset="0"/>
              <a:cs typeface="Microsoft Sans Serif" pitchFamily="34" charset="0"/>
            </a:rPr>
            <a:t>DESARROLLO DE LOS APRENDIZAJES</a:t>
          </a:r>
          <a:endParaRPr lang="es-MX" sz="12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1407883" y="391121"/>
        <a:ext cx="1012470" cy="1012470"/>
      </dsp:txXfrm>
    </dsp:sp>
    <dsp:sp modelId="{D08CFD7C-0EB1-4DD6-862D-A3D46AC39ACE}">
      <dsp:nvSpPr>
        <dsp:cNvPr id="0" name=""/>
        <dsp:cNvSpPr/>
      </dsp:nvSpPr>
      <dsp:spPr>
        <a:xfrm rot="3443303">
          <a:off x="2298531" y="1420343"/>
          <a:ext cx="209590" cy="4832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kern="1200"/>
        </a:p>
      </dsp:txBody>
      <dsp:txXfrm>
        <a:off x="2313026" y="1490511"/>
        <a:ext cx="146713" cy="289949"/>
      </dsp:txXfrm>
    </dsp:sp>
    <dsp:sp modelId="{07CB8884-8ADF-4432-ADC4-EFA1E2803B48}">
      <dsp:nvSpPr>
        <dsp:cNvPr id="0" name=""/>
        <dsp:cNvSpPr/>
      </dsp:nvSpPr>
      <dsp:spPr>
        <a:xfrm>
          <a:off x="2183003" y="1720647"/>
          <a:ext cx="1431850" cy="1431850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i="1" kern="1200" dirty="0" smtClean="0">
              <a:latin typeface="Candara" panose="020E0502030303020204" pitchFamily="34" charset="0"/>
              <a:cs typeface="Microsoft Sans Serif" pitchFamily="34" charset="0"/>
            </a:rPr>
            <a:t>DESARROLLO PERSONAL</a:t>
          </a:r>
          <a:endParaRPr lang="es-MX" sz="12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2392693" y="1930337"/>
        <a:ext cx="1012470" cy="1012470"/>
      </dsp:txXfrm>
    </dsp:sp>
    <dsp:sp modelId="{22EA6A2E-AA3B-433B-B062-21924FB85909}">
      <dsp:nvSpPr>
        <dsp:cNvPr id="0" name=""/>
        <dsp:cNvSpPr/>
      </dsp:nvSpPr>
      <dsp:spPr>
        <a:xfrm rot="10800013">
          <a:off x="1813806" y="2194944"/>
          <a:ext cx="260899" cy="4832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kern="1200"/>
        </a:p>
      </dsp:txBody>
      <dsp:txXfrm rot="10800000">
        <a:off x="1892076" y="2291594"/>
        <a:ext cx="182629" cy="289949"/>
      </dsp:txXfrm>
    </dsp:sp>
    <dsp:sp modelId="{E9B105A9-6C23-485F-97E0-C3339D0912EB}">
      <dsp:nvSpPr>
        <dsp:cNvPr id="0" name=""/>
        <dsp:cNvSpPr/>
      </dsp:nvSpPr>
      <dsp:spPr>
        <a:xfrm>
          <a:off x="258890" y="1720640"/>
          <a:ext cx="1431850" cy="1431850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i="1" kern="1200" dirty="0" smtClean="0">
              <a:latin typeface="Candara" panose="020E0502030303020204" pitchFamily="34" charset="0"/>
              <a:cs typeface="Microsoft Sans Serif" pitchFamily="34" charset="0"/>
            </a:rPr>
            <a:t>DESARROLLO SOCIAL COMUNITARIO</a:t>
          </a:r>
          <a:endParaRPr lang="es-MX" sz="12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468580" y="1930330"/>
        <a:ext cx="1012470" cy="1012470"/>
      </dsp:txXfrm>
    </dsp:sp>
    <dsp:sp modelId="{86ACD3FD-6747-4CD3-B7B8-EF838B400EA8}">
      <dsp:nvSpPr>
        <dsp:cNvPr id="0" name=""/>
        <dsp:cNvSpPr/>
      </dsp:nvSpPr>
      <dsp:spPr>
        <a:xfrm rot="18083619">
          <a:off x="1343163" y="1430090"/>
          <a:ext cx="196804" cy="4832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kern="1200"/>
        </a:p>
      </dsp:txBody>
      <dsp:txXfrm>
        <a:off x="1357306" y="1551939"/>
        <a:ext cx="137763" cy="289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21F7-BD85-4EA4-BE29-CDD4F5E66A17}">
      <dsp:nvSpPr>
        <dsp:cNvPr id="0" name=""/>
        <dsp:cNvSpPr/>
      </dsp:nvSpPr>
      <dsp:spPr>
        <a:xfrm>
          <a:off x="3801748" y="179725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 smtClean="0">
              <a:latin typeface="Candara" panose="020E0502030303020204" pitchFamily="34" charset="0"/>
              <a:cs typeface="Microsoft Sans Serif" pitchFamily="34" charset="0"/>
            </a:rPr>
            <a:t>Individual</a:t>
          </a:r>
          <a:endParaRPr lang="es-PE" sz="18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3828450" y="206427"/>
        <a:ext cx="1769960" cy="858278"/>
      </dsp:txXfrm>
    </dsp:sp>
    <dsp:sp modelId="{34FA6B88-CA0D-4BB2-900D-F1CF29666880}">
      <dsp:nvSpPr>
        <dsp:cNvPr id="0" name=""/>
        <dsp:cNvSpPr/>
      </dsp:nvSpPr>
      <dsp:spPr>
        <a:xfrm rot="5288055">
          <a:off x="4545508" y="1169893"/>
          <a:ext cx="381051" cy="3190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>
        <a:off x="4641234" y="1233711"/>
        <a:ext cx="189599" cy="191452"/>
      </dsp:txXfrm>
    </dsp:sp>
    <dsp:sp modelId="{3AA65004-3E22-4949-8560-4E237F450644}">
      <dsp:nvSpPr>
        <dsp:cNvPr id="0" name=""/>
        <dsp:cNvSpPr/>
      </dsp:nvSpPr>
      <dsp:spPr>
        <a:xfrm>
          <a:off x="3846954" y="1567468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i="1" kern="1200" dirty="0" smtClean="0">
              <a:latin typeface="Candara" panose="020E0502030303020204" pitchFamily="34" charset="0"/>
              <a:cs typeface="Microsoft Sans Serif" pitchFamily="34" charset="0"/>
            </a:rPr>
            <a:t>2 entrevistas  anuales por estudiante </a:t>
          </a:r>
          <a:endParaRPr lang="es-PE" sz="17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3873656" y="1594170"/>
        <a:ext cx="1769960" cy="858278"/>
      </dsp:txXfrm>
    </dsp:sp>
    <dsp:sp modelId="{2D3BA685-74E8-438B-9264-338742D33142}">
      <dsp:nvSpPr>
        <dsp:cNvPr id="0" name=""/>
        <dsp:cNvSpPr/>
      </dsp:nvSpPr>
      <dsp:spPr>
        <a:xfrm rot="10782395">
          <a:off x="2922667" y="1804163"/>
          <a:ext cx="757681" cy="4532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0800000">
        <a:off x="3058632" y="1894806"/>
        <a:ext cx="485751" cy="271931"/>
      </dsp:txXfrm>
    </dsp:sp>
    <dsp:sp modelId="{7F30BCF8-F3CD-40AF-B58A-B5A2A9742E33}">
      <dsp:nvSpPr>
        <dsp:cNvPr id="0" name=""/>
        <dsp:cNvSpPr/>
      </dsp:nvSpPr>
      <dsp:spPr>
        <a:xfrm>
          <a:off x="932697" y="1582393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i="1" kern="1200" smtClean="0">
              <a:latin typeface="Candara" panose="020E0502030303020204" pitchFamily="34" charset="0"/>
              <a:cs typeface="Microsoft Sans Serif" pitchFamily="34" charset="0"/>
            </a:rPr>
            <a:t>2 horas semanales de la Jornada Escolar en el aula</a:t>
          </a:r>
          <a:endParaRPr lang="es-PE" sz="17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959399" y="1609095"/>
        <a:ext cx="1769960" cy="858278"/>
      </dsp:txXfrm>
    </dsp:sp>
    <dsp:sp modelId="{4E43ECC0-8BDA-4424-96F2-60B306D573C6}">
      <dsp:nvSpPr>
        <dsp:cNvPr id="0" name=""/>
        <dsp:cNvSpPr/>
      </dsp:nvSpPr>
      <dsp:spPr>
        <a:xfrm rot="16041851">
          <a:off x="1621567" y="1177357"/>
          <a:ext cx="381051" cy="3190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 rot="10800000">
        <a:off x="1717293" y="1241175"/>
        <a:ext cx="189599" cy="191452"/>
      </dsp:txXfrm>
    </dsp:sp>
    <dsp:sp modelId="{1BABFA9A-A62A-4834-B3CA-8555D314B6E6}">
      <dsp:nvSpPr>
        <dsp:cNvPr id="0" name=""/>
        <dsp:cNvSpPr/>
      </dsp:nvSpPr>
      <dsp:spPr>
        <a:xfrm>
          <a:off x="868124" y="179727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smtClean="0">
              <a:latin typeface="Candara" panose="020E0502030303020204" pitchFamily="34" charset="0"/>
              <a:cs typeface="Microsoft Sans Serif" pitchFamily="34" charset="0"/>
            </a:rPr>
            <a:t>Grupal</a:t>
          </a:r>
          <a:endParaRPr lang="es-PE" sz="18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894826" y="206429"/>
        <a:ext cx="1769960" cy="858278"/>
      </dsp:txXfrm>
    </dsp:sp>
    <dsp:sp modelId="{335BC458-06CC-4F3D-9BBF-E5642C8AB7AB}">
      <dsp:nvSpPr>
        <dsp:cNvPr id="0" name=""/>
        <dsp:cNvSpPr/>
      </dsp:nvSpPr>
      <dsp:spPr>
        <a:xfrm rot="21599997">
          <a:off x="2889812" y="443959"/>
          <a:ext cx="713613" cy="38321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>
            <a:solidFill>
              <a:srgbClr val="FF0000"/>
            </a:solidFill>
          </a:endParaRPr>
        </a:p>
      </dsp:txBody>
      <dsp:txXfrm>
        <a:off x="3004777" y="520602"/>
        <a:ext cx="483683" cy="22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39FCD-717F-4C0A-A422-02165E3CD79B}" type="datetimeFigureOut">
              <a:rPr lang="es-ES" smtClean="0"/>
              <a:t>26/06/2015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5D7C-AB31-445C-8FF5-7151B59A0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2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90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67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Sugerencia</a:t>
            </a:r>
            <a:r>
              <a:rPr lang="es-PE" baseline="0" dirty="0" smtClean="0"/>
              <a:t> implementar un  programa  u consejería denominado “La voz amiga”.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2AA41-48ED-4409-8260-DE7846A46C62}" type="slidenum">
              <a:rPr lang="es-PE" smtClean="0">
                <a:solidFill>
                  <a:prstClr val="black"/>
                </a:solidFill>
              </a:rPr>
              <a:pPr/>
              <a:t>6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7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Sugerencia</a:t>
            </a:r>
            <a:r>
              <a:rPr lang="es-PE" baseline="0" dirty="0" smtClean="0"/>
              <a:t> implementar un  programa  u consejería denominado “La voz amiga”.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2AA41-48ED-4409-8260-DE7846A46C62}" type="slidenum">
              <a:rPr lang="es-PE" smtClean="0">
                <a:solidFill>
                  <a:prstClr val="black"/>
                </a:solidFill>
              </a:rPr>
              <a:pPr/>
              <a:t>13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7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1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9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jpeg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5175" y="1988840"/>
            <a:ext cx="7676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ATENCIÓN TUTORIAL INTEGRAL (ATI)</a:t>
            </a:r>
          </a:p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ORIENTACIONES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068960"/>
            <a:ext cx="4104456" cy="22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59529" y="1139593"/>
            <a:ext cx="6974160" cy="4857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IMPORTANCIA DE LA TUTORÍA PARA LA FORMACIÓN INTEGRAL DE LAS Y LOS ESTUDIANTES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820458"/>
            <a:ext cx="329688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8 CuadroTexto"/>
          <p:cNvSpPr txBox="1"/>
          <p:nvPr/>
        </p:nvSpPr>
        <p:spPr>
          <a:xfrm>
            <a:off x="4211960" y="1987195"/>
            <a:ext cx="4229100" cy="1938992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La Atención Tutorial Integral, </a:t>
            </a: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promueve en las  instituciones educativas un </a:t>
            </a:r>
            <a:r>
              <a:rPr kumimoji="0" lang="es-P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 pitchFamily="34" charset="0"/>
              </a:rPr>
              <a:t>enfoque de orientación holística e integrador  convirtiendo la tutoría como una estrategia de orientación</a:t>
            </a: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 que parte de las necesidades e intereses de las  y los estudiantes  generando estados de bienestar 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7" name="9 CuadroTexto"/>
          <p:cNvSpPr txBox="1"/>
          <p:nvPr/>
        </p:nvSpPr>
        <p:spPr>
          <a:xfrm>
            <a:off x="4211960" y="4077072"/>
            <a:ext cx="4229100" cy="58477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La tutoría debe promover climas </a:t>
            </a:r>
            <a:r>
              <a:rPr kumimoji="0" lang="es-E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escolares favorables 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y la convivencia democrática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11960" y="4909195"/>
            <a:ext cx="4229100" cy="107721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La tutoría </a:t>
            </a: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debe brindar el soporte socio-afectivo a las y los estudiantes; y promover sus derechos, protegiéndolos de cualquier vulneración </a:t>
            </a:r>
          </a:p>
        </p:txBody>
      </p:sp>
    </p:spTree>
    <p:extLst>
      <p:ext uri="{BB962C8B-B14F-4D97-AF65-F5344CB8AC3E}">
        <p14:creationId xmlns:p14="http://schemas.microsoft.com/office/powerpoint/2010/main" val="4027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55576" y="1068206"/>
            <a:ext cx="7632848" cy="4168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</a:rPr>
              <a:t>ROL FORMADOR Y ORIENTADOR DEL TUTOR (A)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5" name="3 Rectángulo"/>
          <p:cNvSpPr/>
          <p:nvPr/>
        </p:nvSpPr>
        <p:spPr>
          <a:xfrm>
            <a:off x="670494" y="2021790"/>
            <a:ext cx="7717930" cy="2631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 lvl="0" indent="-92075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Candara" panose="020E0502030303020204" pitchFamily="34" charset="0"/>
              </a:rPr>
              <a:t>La tutoría implica el desarrollo de acciones encaminadas a mejorar las relaciones interpersonales y el clima de convivencia en las instituciones </a:t>
            </a:r>
            <a:r>
              <a:rPr lang="es-ES" sz="1600" dirty="0" smtClean="0">
                <a:solidFill>
                  <a:prstClr val="black"/>
                </a:solidFill>
                <a:latin typeface="Candara" panose="020E0502030303020204" pitchFamily="34" charset="0"/>
              </a:rPr>
              <a:t>educativas empleando la AFECTIVIDAD, TRATO INDIVIDUALIZADO RESPETO Y CONFIANZA</a:t>
            </a:r>
            <a:endParaRPr lang="es-ES" sz="16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92075" lvl="0" indent="-92075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Candara" panose="020E0502030303020204" pitchFamily="34" charset="0"/>
              </a:rPr>
              <a:t>Para articular y potencializar esta tarea, se requiere de un docente responsable que pueda vincularse con el grupo de estudiantes de una sección para promover el desarrollo de su autonomía e </a:t>
            </a:r>
            <a:r>
              <a:rPr lang="es-ES" sz="16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identidad.</a:t>
            </a:r>
            <a:endParaRPr lang="en-US" sz="16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7200"/>
            <a:ext cx="1080120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7"/>
          <p:cNvSpPr txBox="1">
            <a:spLocks/>
          </p:cNvSpPr>
          <p:nvPr/>
        </p:nvSpPr>
        <p:spPr>
          <a:xfrm>
            <a:off x="1259632" y="908720"/>
            <a:ext cx="6394917" cy="74077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anose="020E0502030303020204" pitchFamily="34" charset="0"/>
              </a:rPr>
              <a:t/>
            </a:r>
            <a:b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r>
              <a:rPr kumimoji="0" lang="es-PE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DIMENSIONES/</a:t>
            </a:r>
            <a:r>
              <a:rPr kumimoji="0" lang="es-PE" sz="2400" b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 COMPONENTES </a:t>
            </a:r>
            <a:r>
              <a:rPr kumimoji="0" lang="es-PE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DE LA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ATENCIÓN TUTORIAL INTEGRAL (ATI)</a:t>
            </a:r>
            <a:r>
              <a:rPr kumimoji="0" lang="es-PE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s-PE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PE" sz="16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contenido 8"/>
          <p:cNvSpPr txBox="1">
            <a:spLocks/>
          </p:cNvSpPr>
          <p:nvPr/>
        </p:nvSpPr>
        <p:spPr>
          <a:xfrm>
            <a:off x="971600" y="1916833"/>
            <a:ext cx="69127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PE" sz="1800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En las IIEE de la Jornada Escolar Completa (JEC), la ATI propone considerar </a:t>
            </a:r>
            <a:r>
              <a:rPr lang="es-PE" sz="1800" b="1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tres dimensiones </a:t>
            </a:r>
            <a:r>
              <a:rPr lang="es-PE" sz="1800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con sus respectivos ejes temáticos a desarrollar durante las dos horas tutoría grupal.</a:t>
            </a:r>
            <a:endParaRPr lang="es-PE" sz="1800" dirty="0">
              <a:solidFill>
                <a:srgbClr val="002060"/>
              </a:solidFill>
              <a:latin typeface="Candara" panose="020E0502030303020204" pitchFamily="34" charset="0"/>
              <a:cs typeface="Microsoft Sans Serif" pitchFamily="34" charset="0"/>
            </a:endParaRPr>
          </a:p>
        </p:txBody>
      </p:sp>
      <p:graphicFrame>
        <p:nvGraphicFramePr>
          <p:cNvPr id="10" name="Diagrama 1"/>
          <p:cNvGraphicFramePr/>
          <p:nvPr>
            <p:extLst>
              <p:ext uri="{D42A27DB-BD31-4B8C-83A1-F6EECF244321}">
                <p14:modId xmlns:p14="http://schemas.microsoft.com/office/powerpoint/2010/main" val="2683702318"/>
              </p:ext>
            </p:extLst>
          </p:nvPr>
        </p:nvGraphicFramePr>
        <p:xfrm>
          <a:off x="1985356" y="2996952"/>
          <a:ext cx="4838357" cy="313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0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29 Grupo"/>
          <p:cNvGrpSpPr>
            <a:grpSpLocks/>
          </p:cNvGrpSpPr>
          <p:nvPr/>
        </p:nvGrpSpPr>
        <p:grpSpPr bwMode="auto">
          <a:xfrm>
            <a:off x="572718" y="1916832"/>
            <a:ext cx="8188262" cy="3555766"/>
            <a:chOff x="-656342" y="4169105"/>
            <a:chExt cx="15844484" cy="5075354"/>
          </a:xfrm>
        </p:grpSpPr>
        <p:graphicFrame>
          <p:nvGraphicFramePr>
            <p:cNvPr id="10" name="30 Diagrama"/>
            <p:cNvGraphicFramePr/>
            <p:nvPr>
              <p:extLst/>
            </p:nvPr>
          </p:nvGraphicFramePr>
          <p:xfrm>
            <a:off x="3551304" y="4169105"/>
            <a:ext cx="7407731" cy="47015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CuadroTexto 4"/>
            <p:cNvSpPr txBox="1"/>
            <p:nvPr/>
          </p:nvSpPr>
          <p:spPr>
            <a:xfrm>
              <a:off x="9210868" y="4633703"/>
              <a:ext cx="3956112" cy="118613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285750" indent="-285750" eaLnBrk="1" hangingPunct="1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Hábitos y técnicas de estudio</a:t>
              </a:r>
            </a:p>
            <a:p>
              <a:pPr marL="285750" indent="-285750" eaLnBrk="1" hangingPunct="1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Autoevaluación estudiantil</a:t>
              </a:r>
            </a:p>
          </p:txBody>
        </p:sp>
        <p:sp>
          <p:nvSpPr>
            <p:cNvPr id="13" name="CuadroTexto 19"/>
            <p:cNvSpPr txBox="1"/>
            <p:nvPr/>
          </p:nvSpPr>
          <p:spPr>
            <a:xfrm>
              <a:off x="-656342" y="7092883"/>
              <a:ext cx="4421226" cy="144971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171450" indent="-171450" eaLnBrk="1" hangingPunct="1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Promoción de estilos de vida saludable</a:t>
              </a:r>
            </a:p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Cultura de valores (convivencia, solidaridad, compañerismo)</a:t>
              </a:r>
            </a:p>
          </p:txBody>
        </p:sp>
        <p:sp>
          <p:nvSpPr>
            <p:cNvPr id="14" name="Rectángulo 7"/>
            <p:cNvSpPr/>
            <p:nvPr/>
          </p:nvSpPr>
          <p:spPr>
            <a:xfrm>
              <a:off x="11010044" y="7003991"/>
              <a:ext cx="4178098" cy="224046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PE" sz="1200" b="1" dirty="0" smtClean="0">
                  <a:latin typeface="Candara" panose="020E0502030303020204" pitchFamily="34" charset="0"/>
                  <a:cs typeface="Microsoft Sans Serif" pitchFamily="34" charset="0"/>
                </a:rPr>
                <a:t>Orientación </a:t>
              </a: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vocacional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Habilidades socioemocionales (empatía, asertividad, tolerancia, trabajo en equipo)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Autoconocimiento y autoestima</a:t>
              </a:r>
            </a:p>
          </p:txBody>
        </p:sp>
      </p:grpSp>
      <p:pic>
        <p:nvPicPr>
          <p:cNvPr id="11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4594"/>
            <a:ext cx="1224136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334078" y="1111022"/>
            <a:ext cx="6382387" cy="73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P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COMPONENTES/DIMENSIONES </a:t>
            </a:r>
            <a:r>
              <a:rPr lang="es-P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lvl="0" algn="ctr"/>
            <a:r>
              <a:rPr lang="es-P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EJES TEMÁTICOS DE LA  ATI</a:t>
            </a:r>
          </a:p>
        </p:txBody>
      </p:sp>
    </p:spTree>
    <p:extLst>
      <p:ext uri="{BB962C8B-B14F-4D97-AF65-F5344CB8AC3E}">
        <p14:creationId xmlns:p14="http://schemas.microsoft.com/office/powerpoint/2010/main" val="27449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3"/>
          <p:cNvGrpSpPr/>
          <p:nvPr/>
        </p:nvGrpSpPr>
        <p:grpSpPr>
          <a:xfrm>
            <a:off x="1403648" y="2035465"/>
            <a:ext cx="6877074" cy="4417871"/>
            <a:chOff x="6466927" y="2300099"/>
            <a:chExt cx="5526315" cy="3846500"/>
          </a:xfrm>
        </p:grpSpPr>
        <p:graphicFrame>
          <p:nvGraphicFramePr>
            <p:cNvPr id="7" name="Diagrama 18"/>
            <p:cNvGraphicFramePr/>
            <p:nvPr>
              <p:extLst>
                <p:ext uri="{D42A27DB-BD31-4B8C-83A1-F6EECF244321}">
                  <p14:modId xmlns:p14="http://schemas.microsoft.com/office/powerpoint/2010/main" val="152440605"/>
                </p:ext>
              </p:extLst>
            </p:nvPr>
          </p:nvGraphicFramePr>
          <p:xfrm>
            <a:off x="6466927" y="2300099"/>
            <a:ext cx="5526315" cy="3846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8" name="6 Rectángulo"/>
            <p:cNvSpPr/>
            <p:nvPr/>
          </p:nvSpPr>
          <p:spPr>
            <a:xfrm>
              <a:off x="6737403" y="4631403"/>
              <a:ext cx="1095428" cy="21412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35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Actores</a:t>
              </a:r>
            </a:p>
          </p:txBody>
        </p:sp>
        <p:sp>
          <p:nvSpPr>
            <p:cNvPr id="9" name="14 Elipse"/>
            <p:cNvSpPr/>
            <p:nvPr/>
          </p:nvSpPr>
          <p:spPr>
            <a:xfrm>
              <a:off x="8981983" y="4811457"/>
              <a:ext cx="1631469" cy="66384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>
                  <a:solidFill>
                    <a:prstClr val="white"/>
                  </a:solidFill>
                  <a:latin typeface="Candara" panose="020E0502030303020204" pitchFamily="34" charset="0"/>
                </a:rPr>
                <a:t>ESTUDIANTE</a:t>
              </a:r>
            </a:p>
          </p:txBody>
        </p:sp>
        <p:sp>
          <p:nvSpPr>
            <p:cNvPr id="10" name="CuadroTexto 23"/>
            <p:cNvSpPr txBox="1"/>
            <p:nvPr/>
          </p:nvSpPr>
          <p:spPr>
            <a:xfrm>
              <a:off x="6737403" y="4879592"/>
              <a:ext cx="1883440" cy="114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Coordinador de tutoría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Psicólogo(a)  </a:t>
              </a: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o </a:t>
              </a: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trabajador(a) social</a:t>
              </a:r>
              <a:endParaRPr lang="es-PE" sz="1200" dirty="0"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Docentes </a:t>
              </a: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tutores (as)</a:t>
              </a:r>
              <a:endParaRPr lang="es-PE" sz="1200" dirty="0"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Auxiliar de educación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Madres y padres </a:t>
              </a: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de familia</a:t>
              </a:r>
            </a:p>
          </p:txBody>
        </p:sp>
        <p:sp>
          <p:nvSpPr>
            <p:cNvPr id="11" name="2 Cerrar llave"/>
            <p:cNvSpPr/>
            <p:nvPr/>
          </p:nvSpPr>
          <p:spPr>
            <a:xfrm>
              <a:off x="8510205" y="4709198"/>
              <a:ext cx="279627" cy="9443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 sz="1350">
                <a:solidFill>
                  <a:prstClr val="black"/>
                </a:solidFill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619672" y="1196752"/>
            <a:ext cx="643029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PE" sz="20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MODALIDADES DE  ATENCIÓN TUTORIAL INTEGRAL</a:t>
            </a:r>
          </a:p>
        </p:txBody>
      </p:sp>
    </p:spTree>
    <p:extLst>
      <p:ext uri="{BB962C8B-B14F-4D97-AF65-F5344CB8AC3E}">
        <p14:creationId xmlns:p14="http://schemas.microsoft.com/office/powerpoint/2010/main" val="12404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95736" y="1268760"/>
            <a:ext cx="5245841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400" dirty="0" smtClean="0"/>
              <a:t/>
            </a:r>
            <a:br>
              <a:rPr lang="es-PE" sz="1400" dirty="0" smtClean="0"/>
            </a:b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TUTORÍA GRUPAL</a:t>
            </a:r>
          </a:p>
          <a:p>
            <a:pPr algn="ctr"/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610" y="2060848"/>
            <a:ext cx="7848600" cy="1015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Entendida como la relación que cada tutor o tutora establece con sus estudiantes para contribuir con su proceso formativo, acompañando su búsqueda de respuestas a inquietudes propias de su edad o ayudándole a canalizar la problemática que se le presenta en la IE con la instancia correspondiente.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9610" y="3408443"/>
            <a:ext cx="1941723" cy="2031325"/>
          </a:xfrm>
          <a:prstGeom prst="rect">
            <a:avLst/>
          </a:prstGeom>
          <a:ln w="12700">
            <a:solidFill>
              <a:srgbClr val="5B9BD5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Las sesiones de trabajo grupal serán parte del Plan de Tutoría del Aula; es decir, el plan de tutoría es el resultado de un diagnóstico de necesidades educativas para el grado y sección</a:t>
            </a: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  <a:endParaRPr kumimoji="0" lang="es-PE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1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723330"/>
              </p:ext>
            </p:extLst>
          </p:nvPr>
        </p:nvGraphicFramePr>
        <p:xfrm>
          <a:off x="2535199" y="3264442"/>
          <a:ext cx="5714999" cy="25873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0967"/>
                <a:gridCol w="1270967"/>
                <a:gridCol w="685089"/>
                <a:gridCol w="685800"/>
                <a:gridCol w="627173"/>
                <a:gridCol w="585216"/>
                <a:gridCol w="589787"/>
              </a:tblGrid>
              <a:tr h="36906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ORIENTACIÓN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PRIMERO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SEGUNDO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TERCERO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CUARTO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QUINTO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DESARROLLO DE LOS APRENDIZAJES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HÁBITOS Y TÉCNICAS DE ESTUDIO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20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AUTOEVALUACIÓN ESTUDIANTIL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DESARROLLO PERSONAL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AUTOCONOCIMIENTO Y AUTOESTIMA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25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20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94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HABILIDADES SOCIOEMOCIONALES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DESARROLLO SOCIAL COMUNITARIO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PROMOCIÓN DE ESTILOS DE VIDA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18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CULTURA DE VALORES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1990055" y="1011890"/>
            <a:ext cx="4895056" cy="5635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anose="020E0502030303020204" pitchFamily="34" charset="0"/>
              </a:rPr>
              <a:t>TUTORÍA INDIVIDUAL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55576" y="1916832"/>
            <a:ext cx="7488832" cy="10772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Es la acción de acompañamiento que cada tutor y tutora realiza para aproximarse a todos los estudiantes de la sección asignada y conocer así sus características y potencialidades para atender oportunamente los problemas que pueden afectar su rendimiento académico o desarrollo socioemocional.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45821" y="403992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 smtClean="0">
                <a:ln>
                  <a:solidFill>
                    <a:srgbClr val="ED7D31">
                      <a:lumMod val="40000"/>
                      <a:lumOff val="60000"/>
                    </a:srgbClr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Candara" panose="020E0502030303020204" pitchFamily="34" charset="0"/>
              </a:rPr>
              <a:t>La tutoría Individual se operativiza a través de: </a:t>
            </a:r>
          </a:p>
        </p:txBody>
      </p:sp>
      <p:sp>
        <p:nvSpPr>
          <p:cNvPr id="17" name="Flecha derecha 16"/>
          <p:cNvSpPr/>
          <p:nvPr/>
        </p:nvSpPr>
        <p:spPr>
          <a:xfrm>
            <a:off x="3283454" y="3939083"/>
            <a:ext cx="685800" cy="848009"/>
          </a:xfrm>
          <a:prstGeom prst="right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4002523" y="3250992"/>
            <a:ext cx="2240160" cy="2240160"/>
            <a:chOff x="0" y="696625"/>
            <a:chExt cx="2240160" cy="2240160"/>
          </a:xfrm>
        </p:grpSpPr>
        <p:sp>
          <p:nvSpPr>
            <p:cNvPr id="19" name="Elipse 18"/>
            <p:cNvSpPr/>
            <p:nvPr/>
          </p:nvSpPr>
          <p:spPr>
            <a:xfrm>
              <a:off x="0" y="696625"/>
              <a:ext cx="2240160" cy="2240160"/>
            </a:xfrm>
            <a:prstGeom prst="ellipse">
              <a:avLst/>
            </a:prstGeom>
            <a:solidFill>
              <a:srgbClr val="ED7D31">
                <a:hueOff val="-1455363"/>
                <a:satOff val="-83928"/>
                <a:lumOff val="8628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20" name="Elipse 4"/>
            <p:cNvSpPr/>
            <p:nvPr/>
          </p:nvSpPr>
          <p:spPr>
            <a:xfrm>
              <a:off x="328064" y="1024689"/>
              <a:ext cx="1584032" cy="15840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Entrevistas </a:t>
              </a:r>
              <a:endPara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462212" y="3749435"/>
            <a:ext cx="374556" cy="399646"/>
            <a:chOff x="2222733" y="1195442"/>
            <a:chExt cx="374556" cy="416669"/>
          </a:xfrm>
        </p:grpSpPr>
        <p:sp>
          <p:nvSpPr>
            <p:cNvPr id="25" name="Flecha derecha 24"/>
            <p:cNvSpPr/>
            <p:nvPr/>
          </p:nvSpPr>
          <p:spPr>
            <a:xfrm rot="20627255">
              <a:off x="2222733" y="1195442"/>
              <a:ext cx="374556" cy="41666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6" name="Flecha derecha 4"/>
            <p:cNvSpPr/>
            <p:nvPr/>
          </p:nvSpPr>
          <p:spPr>
            <a:xfrm rot="20627255">
              <a:off x="2224967" y="1294462"/>
              <a:ext cx="262189" cy="2500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1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 rot="2292482">
            <a:off x="6412613" y="4417695"/>
            <a:ext cx="477042" cy="447572"/>
            <a:chOff x="1811621" y="1265265"/>
            <a:chExt cx="455639" cy="316305"/>
          </a:xfrm>
        </p:grpSpPr>
        <p:sp>
          <p:nvSpPr>
            <p:cNvPr id="28" name="Flecha derecha 27"/>
            <p:cNvSpPr/>
            <p:nvPr/>
          </p:nvSpPr>
          <p:spPr>
            <a:xfrm rot="20664066">
              <a:off x="1811621" y="1265265"/>
              <a:ext cx="455639" cy="31630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sp>
        <p:sp>
          <p:nvSpPr>
            <p:cNvPr id="29" name="Flecha derecha 4"/>
            <p:cNvSpPr/>
            <p:nvPr/>
          </p:nvSpPr>
          <p:spPr>
            <a:xfrm rot="20664066">
              <a:off x="1820385" y="1349599"/>
              <a:ext cx="349506" cy="212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400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6957358" y="3250992"/>
            <a:ext cx="1120080" cy="1120080"/>
            <a:chOff x="2726742" y="609562"/>
            <a:chExt cx="1120080" cy="1120080"/>
          </a:xfrm>
        </p:grpSpPr>
        <p:sp>
          <p:nvSpPr>
            <p:cNvPr id="31" name="Elipse 30"/>
            <p:cNvSpPr/>
            <p:nvPr/>
          </p:nvSpPr>
          <p:spPr>
            <a:xfrm>
              <a:off x="2726742" y="609562"/>
              <a:ext cx="1120080" cy="112008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32" name="Elipse 4"/>
            <p:cNvSpPr/>
            <p:nvPr/>
          </p:nvSpPr>
          <p:spPr>
            <a:xfrm>
              <a:off x="2890774" y="773594"/>
              <a:ext cx="792016" cy="7920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Estudiante </a:t>
              </a:r>
              <a:endParaRPr kumimoji="0" lang="es-PE" sz="1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964497" y="4439746"/>
            <a:ext cx="1120080" cy="1120080"/>
            <a:chOff x="2794821" y="1855674"/>
            <a:chExt cx="1120080" cy="1120080"/>
          </a:xfrm>
        </p:grpSpPr>
        <p:sp>
          <p:nvSpPr>
            <p:cNvPr id="34" name="Elipse 33"/>
            <p:cNvSpPr/>
            <p:nvPr/>
          </p:nvSpPr>
          <p:spPr>
            <a:xfrm>
              <a:off x="2794821" y="1855674"/>
              <a:ext cx="1120080" cy="1120080"/>
            </a:xfrm>
            <a:prstGeom prst="ellipse">
              <a:avLst/>
            </a:prstGeom>
            <a:solidFill>
              <a:srgbClr val="ED7D31">
                <a:hueOff val="-727682"/>
                <a:satOff val="-41964"/>
                <a:lumOff val="4314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35" name="Elipse 4"/>
            <p:cNvSpPr/>
            <p:nvPr/>
          </p:nvSpPr>
          <p:spPr>
            <a:xfrm>
              <a:off x="2958853" y="2019706"/>
              <a:ext cx="792016" cy="7920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Padre de familia </a:t>
              </a:r>
              <a:endParaRPr kumimoji="0" lang="es-PE" sz="1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8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99446" y="1570482"/>
            <a:ext cx="649408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tutoría individual se desarrollará ante dos situaciones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02073" y="2481631"/>
            <a:ext cx="7488832" cy="2689251"/>
          </a:xfrm>
          <a:prstGeom prst="rect">
            <a:avLst/>
          </a:prstGeom>
          <a:solidFill>
            <a:srgbClr val="E7E6E6"/>
          </a:solidFill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para conocer y acompañar al estudiante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b) para atenderlo de manera individual, en caso de haber participado o estar involucrado en eventos que lo afecten.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En ambos casos se consignará la información recabada durante la </a:t>
            </a:r>
            <a:r>
              <a:rPr kumimoji="0" lang="es-ES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entrevista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 en una ficha de recojo de información, a fin de que sea posteriormente sistematizada.</a:t>
            </a:r>
          </a:p>
        </p:txBody>
      </p:sp>
    </p:spTree>
    <p:extLst>
      <p:ext uri="{BB962C8B-B14F-4D97-AF65-F5344CB8AC3E}">
        <p14:creationId xmlns:p14="http://schemas.microsoft.com/office/powerpoint/2010/main" val="3283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1640" y="2708920"/>
            <a:ext cx="2754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¡MUCHAS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GRACIAS!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6" y="980728"/>
            <a:ext cx="5826561" cy="536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165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0171"/>
            <a:ext cx="1368152" cy="88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331640" y="2780928"/>
            <a:ext cx="684076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PE" sz="2400" dirty="0"/>
              <a:t>Fortalecer las capacidades de las y los docentes y </a:t>
            </a:r>
            <a:r>
              <a:rPr lang="es-PE" sz="2400" dirty="0" smtClean="0"/>
              <a:t>profesionales de las II.EE. JEC para </a:t>
            </a:r>
            <a:r>
              <a:rPr lang="es-PE" sz="2400" dirty="0"/>
              <a:t>la planificación de la Atención Tutorial </a:t>
            </a:r>
            <a:r>
              <a:rPr lang="es-PE" sz="2400" dirty="0" smtClean="0"/>
              <a:t>Integral empleando  las orientaciones</a:t>
            </a:r>
            <a:r>
              <a:rPr lang="es-PE" sz="2400" dirty="0"/>
              <a:t>, herramientas y recursos pertinentes para la </a:t>
            </a:r>
            <a:r>
              <a:rPr lang="es-PE" sz="2400" dirty="0" smtClean="0"/>
              <a:t>implementación.</a:t>
            </a:r>
            <a:endParaRPr lang="es-PE" sz="2400" dirty="0">
              <a:solidFill>
                <a:prstClr val="black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783980" y="1844824"/>
            <a:ext cx="3936080" cy="6309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sz="3500" b="1" dirty="0" smtClean="0">
                <a:solidFill>
                  <a:schemeClr val="tx2"/>
                </a:solidFill>
                <a:latin typeface="Berlin Sans FB Demi" panose="020E0802020502020306" pitchFamily="34" charset="0"/>
                <a:cs typeface="Arial" pitchFamily="34" charset="0"/>
              </a:rPr>
              <a:t>OBJETIVO  </a:t>
            </a:r>
            <a:endParaRPr lang="es-PE" sz="3500" b="1" dirty="0">
              <a:solidFill>
                <a:schemeClr val="tx2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5046" y="1268760"/>
            <a:ext cx="36004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4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ATENCIÓN </a:t>
            </a:r>
            <a:r>
              <a:rPr lang="es-PE" sz="2400" b="1" dirty="0">
                <a:latin typeface="Candara" panose="020E0502030303020204" pitchFamily="34" charset="0"/>
                <a:cs typeface="Arial" panose="020B0604020202020204" pitchFamily="34" charset="0"/>
              </a:rPr>
              <a:t>TUTORIAL INTEGRAL </a:t>
            </a:r>
          </a:p>
        </p:txBody>
      </p:sp>
      <p:sp>
        <p:nvSpPr>
          <p:cNvPr id="7171" name="Rectángulo 6"/>
          <p:cNvSpPr>
            <a:spLocks noChangeArrowheads="1"/>
          </p:cNvSpPr>
          <p:nvPr/>
        </p:nvSpPr>
        <p:spPr bwMode="auto">
          <a:xfrm>
            <a:off x="4205446" y="2299788"/>
            <a:ext cx="4176464" cy="23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Es </a:t>
            </a:r>
            <a:r>
              <a:rPr lang="es-PE" altLang="es-PE" sz="1800" dirty="0">
                <a:latin typeface="Candara" panose="020E0502030303020204" pitchFamily="34" charset="0"/>
                <a:cs typeface="Microsoft Sans Serif" pitchFamily="34" charset="0"/>
              </a:rPr>
              <a:t>concebida como una acción de apoyo y </a:t>
            </a: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acompañamiento socioafectivo </a:t>
            </a:r>
            <a:r>
              <a:rPr lang="es-PE" altLang="es-PE" sz="1800" dirty="0">
                <a:latin typeface="Candara" panose="020E0502030303020204" pitchFamily="34" charset="0"/>
                <a:cs typeface="Microsoft Sans Serif" pitchFamily="34" charset="0"/>
              </a:rPr>
              <a:t>al estudiante para ayudarlo a conocerse y aceptarse a fin de que pueda ir </a:t>
            </a: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desarrollando su autonomía</a:t>
            </a:r>
            <a:r>
              <a:rPr lang="es-PE" altLang="es-PE" sz="1800" dirty="0">
                <a:latin typeface="Candara" panose="020E0502030303020204" pitchFamily="34" charset="0"/>
                <a:cs typeface="Microsoft Sans Serif" pitchFamily="34" charset="0"/>
              </a:rPr>
              <a:t>, la misma que le permitirá favorecer la toma de decisiones reflexivas y </a:t>
            </a: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críticas.</a:t>
            </a:r>
            <a:endParaRPr lang="es-PE" altLang="es-PE" sz="1600" dirty="0">
              <a:latin typeface="Candara" panose="020E0502030303020204" pitchFamily="34" charset="0"/>
              <a:cs typeface="Microsoft Sans Serif" pitchFamily="34" charset="0"/>
            </a:endParaRPr>
          </a:p>
        </p:txBody>
      </p:sp>
      <p:pic>
        <p:nvPicPr>
          <p:cNvPr id="717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8717">
            <a:off x="1316368" y="2608080"/>
            <a:ext cx="241597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98347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3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7200"/>
            <a:ext cx="1008112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3"/>
          <p:cNvSpPr txBox="1">
            <a:spLocks/>
          </p:cNvSpPr>
          <p:nvPr/>
        </p:nvSpPr>
        <p:spPr>
          <a:xfrm>
            <a:off x="439021" y="1340768"/>
            <a:ext cx="3352290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contenido 4"/>
          <p:cNvSpPr txBox="1">
            <a:spLocks/>
          </p:cNvSpPr>
          <p:nvPr/>
        </p:nvSpPr>
        <p:spPr>
          <a:xfrm>
            <a:off x="4427984" y="1268760"/>
            <a:ext cx="4392488" cy="4680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PE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PE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Sans Serif" pitchFamily="34" charset="0"/>
              <a:cs typeface="Microsoft Sans Serif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Brindar acompañamiento al proceso de maduración y desarrollo de los estudiantes de la JEC, fortaleciendo la relación del docente tutor–estudiantes y docente tutor– familia utilizando herramientas y procedimientos pedagógicos.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Acompañar el proceso de aprendizaje de las y los estudiantes, brindándoles orientación oportuna para mejorar su desempeño académico en la institución educativa.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Impulsar la organización y participación de las</a:t>
            </a:r>
            <a:r>
              <a:rPr kumimoji="0" lang="es-PE" sz="1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 y los</a:t>
            </a: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 estudiantes en la gestión escolar y en el ámbito de las instituciones de la comunidad, fortaleciendo de esa manera su autonomía y compromiso en los asuntos públicos.</a:t>
            </a:r>
            <a:endParaRPr kumimoji="0" lang="es-PE" sz="1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cs typeface="Microsoft Sans Serif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Promover estilos de vida saludable y el uso apropiado del tiempo libre como forma de desarrollar habilidades socio-afectivas que contribuyen a prevenir el embarazo en adolescentes, el </a:t>
            </a:r>
            <a:r>
              <a:rPr kumimoji="0" lang="es-PE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bullying</a:t>
            </a: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, las ITS, el VIH así como adicciones o vínculos de dependencia en general.</a:t>
            </a:r>
            <a:endParaRPr kumimoji="0" lang="es-PE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cs typeface="Microsoft Sans Serif" pitchFamily="34" charset="0"/>
            </a:endParaRPr>
          </a:p>
        </p:txBody>
      </p:sp>
      <p:sp>
        <p:nvSpPr>
          <p:cNvPr id="11" name="Marcador de texto 5"/>
          <p:cNvSpPr txBox="1">
            <a:spLocks/>
          </p:cNvSpPr>
          <p:nvPr/>
        </p:nvSpPr>
        <p:spPr>
          <a:xfrm>
            <a:off x="427622" y="2241760"/>
            <a:ext cx="3352290" cy="3707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Acompañar a las y los estudiantes de las </a:t>
            </a:r>
            <a:r>
              <a:rPr lang="es-PE" sz="1400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II.EE. </a:t>
            </a:r>
            <a:r>
              <a:rPr kumimoji="0" lang="es-PE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de la JEC, en sus necesidades socio-afectivas y cognitivas durante su paso por el nivel de educación secundaria; promoviendo la construcción de su Proyecto de Vida, en el marco de un clima escolar de confianza y relaciones de respeto entre las y los estudiantes con el tutor o tutora desde un enfoque preventivo.</a:t>
            </a:r>
            <a:endParaRPr kumimoji="0" lang="es-PE" sz="1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cs typeface="Microsoft Sans Serif" pitchFamily="34" charset="0"/>
            </a:endParaRPr>
          </a:p>
        </p:txBody>
      </p:sp>
      <p:sp>
        <p:nvSpPr>
          <p:cNvPr id="12" name="Flecha a la derecha con bandas 1"/>
          <p:cNvSpPr/>
          <p:nvPr/>
        </p:nvSpPr>
        <p:spPr>
          <a:xfrm>
            <a:off x="3879738" y="3265525"/>
            <a:ext cx="476238" cy="903013"/>
          </a:xfrm>
          <a:prstGeom prst="striped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9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827584" y="981331"/>
            <a:ext cx="3816424" cy="4513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Base Normativa</a:t>
            </a:r>
          </a:p>
        </p:txBody>
      </p:sp>
      <p:pic>
        <p:nvPicPr>
          <p:cNvPr id="7" name="Imagen 6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7200"/>
            <a:ext cx="1008112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59632" y="1700809"/>
            <a:ext cx="5429910" cy="728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Ley General de Educación (Ley Nº 28044, Art. 53°)</a:t>
            </a:r>
          </a:p>
          <a:p>
            <a:pPr lvl="0" algn="just">
              <a:defRPr/>
            </a:pPr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“los estudiantes deben contar con un sistema educativo eficiente, con instituciones y profesores responsables de su aprendizaje y desarrollo integral; recibir un buen trato y </a:t>
            </a:r>
            <a:r>
              <a:rPr lang="es-ES" sz="1200" b="1" u="sng" dirty="0">
                <a:solidFill>
                  <a:srgbClr val="002060"/>
                </a:solidFill>
                <a:latin typeface="Candara" panose="020E0502030303020204" pitchFamily="34" charset="0"/>
              </a:rPr>
              <a:t>adecuada orientación</a:t>
            </a:r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...”</a:t>
            </a:r>
            <a:endParaRPr lang="es-PE" sz="1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591780" y="2521178"/>
            <a:ext cx="6127374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Reglamento de la Ley General de Educación (D.S. Nº 011-2012-ED,  Art. 39°) </a:t>
            </a:r>
          </a:p>
          <a:p>
            <a:pPr indent="-276225" algn="just"/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“todos los docentes son responsables de la formación y acompañamiento de sus estudiantes. En los niveles de Inicial, primaria de Educación Básica Regular, y en todos los ciclos de Educación Básica Alternativa, la tutoría es responsabilidad del docente de aula y se realiza de manera permanente y transversal a todas las actividades pedagógicas…”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1560" y="3617816"/>
            <a:ext cx="7518142" cy="1866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Normas y orientaciones para el desarrollo del Año Escolar 2015 en la Educación Básica </a:t>
            </a:r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(R.M. 556-2014-MINEDU) </a:t>
            </a:r>
          </a:p>
          <a:p>
            <a:pPr lvl="0" indent="-276225" algn="just"/>
            <a:r>
              <a:rPr lang="es-ES" sz="1200" b="1" dirty="0">
                <a:solidFill>
                  <a:srgbClr val="C00000"/>
                </a:solidFill>
                <a:latin typeface="Candara" panose="020E0502030303020204" pitchFamily="34" charset="0"/>
              </a:rPr>
              <a:t>Indicador del Compromiso 7: </a:t>
            </a:r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Porcentaje de conflictos sobre los que el equipo directivo y el comité de tutoría toman acción en relación al número de conflictos identificados y registrados.</a:t>
            </a:r>
          </a:p>
          <a:p>
            <a:pPr lvl="0" indent="-276225" algn="just"/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“Es obligatorio implementar el Comité de Tutoría y Orientación Educativa que coordinará con el CONEI las acciones formativo-preventivas de orientación y acompañamiento de los estudiantes, relacionadas prioritariamente, a la educación sexual integral, educación para una vida sin drogas, educación en seguridad vial y orientación vocacional. Asimismo, atiende situaciones de riesgo y/o de vulneración de derechos que los afectan (violencia escolar, trata de personas, trabajo infantil, embarazo en la adolescencia, consumo de drogas, uso inadecuado de las TIC: internet, celulares, redes sociales, entre otras)”.</a:t>
            </a:r>
            <a:endParaRPr lang="es-ES" sz="1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42492" y="5637755"/>
            <a:ext cx="554705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-276225" algn="just"/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R.D. N° 0343-2010-ED “Normas para el Desarrollo de las Acciones de TOE en las DRE, UGEL e IIEE” , tiene por finalidad  normar la planificación, organización, ejecución, monitoreo y evaluación de las acciones de TOE en las IGED.</a:t>
            </a:r>
          </a:p>
        </p:txBody>
      </p:sp>
    </p:spTree>
    <p:extLst>
      <p:ext uri="{BB962C8B-B14F-4D97-AF65-F5344CB8AC3E}">
        <p14:creationId xmlns:p14="http://schemas.microsoft.com/office/powerpoint/2010/main" val="2759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4594"/>
            <a:ext cx="1224136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555776" y="836712"/>
            <a:ext cx="406393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s-PE" sz="36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¿Qué es la Tutoría?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57287"/>
              </p:ext>
            </p:extLst>
          </p:nvPr>
        </p:nvGraphicFramePr>
        <p:xfrm>
          <a:off x="827584" y="1550405"/>
          <a:ext cx="7560840" cy="1310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560840"/>
              </a:tblGrid>
              <a:tr h="112541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Modalidad de la Orientación Educativa que se caracteriza por la atención de las necesidades, intereses y expectativas de las y los estudiantes, a través de un </a:t>
                      </a:r>
                      <a:r>
                        <a:rPr kumimoji="0" lang="es-PE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acompañamiento socio-afectivo </a:t>
                      </a: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permanente en la escuela, con el propósito de generar estados de bienestar que favorezcan sus aprendizajes y formación integral.</a:t>
                      </a:r>
                    </a:p>
                    <a:p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10125"/>
              </p:ext>
            </p:extLst>
          </p:nvPr>
        </p:nvGraphicFramePr>
        <p:xfrm>
          <a:off x="827584" y="2996952"/>
          <a:ext cx="7560840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560840"/>
              </a:tblGrid>
              <a:tr h="136815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Acompañamiento socio-afectivo </a:t>
                      </a: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es una interacción que se construye entre tutor y estudiante a partir de la disposición del adulto para construir vínculos de confianza, que le permitan a las y los estudiantes expresarse y dialogar con libertad sobre aspectos que les preocupan e interesan de manera personal y generacional, buscando estados de bienestar.</a:t>
                      </a:r>
                    </a:p>
                    <a:p>
                      <a:endParaRPr lang="es-P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42781"/>
              </p:ext>
            </p:extLst>
          </p:nvPr>
        </p:nvGraphicFramePr>
        <p:xfrm>
          <a:off x="799524" y="4797152"/>
          <a:ext cx="7588899" cy="158496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588899"/>
              </a:tblGrid>
              <a:tr h="15121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Los </a:t>
                      </a:r>
                      <a:r>
                        <a:rPr kumimoji="0" lang="es-PE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estados de bienestar</a:t>
                      </a: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son el resultado de la puesta en práctica de capacidades socio afectivas tales  como autonomía personal, alcanzar metas, construir relaciones interpersonales positivas y seguras, interactuar adecuadamente con sus pares, familia, pareja y comunidad, estilos de vida saludable; así como enfrentar y superar circunstancias difíciles o poco satisfactorias.</a:t>
                      </a:r>
                    </a:p>
                    <a:p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259632" y="908720"/>
            <a:ext cx="6840760" cy="5950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FUNDAMENTOS </a:t>
            </a:r>
            <a:r>
              <a:rPr lang="es-PE" sz="20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DE LA </a:t>
            </a:r>
            <a:r>
              <a:rPr lang="es-PE" sz="20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TUTORÍA </a:t>
            </a:r>
            <a:endParaRPr lang="es-PE" sz="20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98737943"/>
              </p:ext>
            </p:extLst>
          </p:nvPr>
        </p:nvGraphicFramePr>
        <p:xfrm>
          <a:off x="741773" y="1772816"/>
          <a:ext cx="7371880" cy="483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6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04325" y="1124744"/>
            <a:ext cx="6840760" cy="5950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ENFOQUES </a:t>
            </a:r>
            <a:r>
              <a:rPr lang="es-PE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DE LA </a:t>
            </a:r>
            <a:r>
              <a:rPr lang="es-PE" sz="20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TUTORÍA </a:t>
            </a:r>
            <a:endParaRPr lang="es-PE" sz="2000" b="1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3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849596"/>
              </p:ext>
            </p:extLst>
          </p:nvPr>
        </p:nvGraphicFramePr>
        <p:xfrm>
          <a:off x="971600" y="2023533"/>
          <a:ext cx="7344816" cy="410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9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4" name="3 Rectángulo"/>
          <p:cNvSpPr/>
          <p:nvPr/>
        </p:nvSpPr>
        <p:spPr>
          <a:xfrm>
            <a:off x="2483768" y="1113158"/>
            <a:ext cx="3960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PE" sz="2000" b="1" kern="0" dirty="0">
                <a:solidFill>
                  <a:schemeClr val="tx1"/>
                </a:solidFill>
              </a:rPr>
              <a:t>PRINCIPIOS DE LA TUTORÍA </a:t>
            </a:r>
            <a:endParaRPr lang="es-ES" kern="0" dirty="0">
              <a:solidFill>
                <a:schemeClr val="tx1"/>
              </a:solidFill>
            </a:endParaRPr>
          </a:p>
        </p:txBody>
      </p:sp>
      <p:sp>
        <p:nvSpPr>
          <p:cNvPr id="15" name="4 Rectángulo"/>
          <p:cNvSpPr/>
          <p:nvPr/>
        </p:nvSpPr>
        <p:spPr>
          <a:xfrm>
            <a:off x="771802" y="1821821"/>
            <a:ext cx="7272808" cy="1076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400" b="1" kern="0" dirty="0" smtClean="0">
                <a:solidFill>
                  <a:srgbClr val="002060"/>
                </a:solidFill>
                <a:latin typeface="Candara" panose="020E0502030303020204" pitchFamily="34" charset="0"/>
              </a:rPr>
              <a:t>Principio de no discriminación: </a:t>
            </a:r>
            <a:endParaRPr lang="es-PE" sz="1400" b="1" kern="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400" kern="0" dirty="0">
                <a:solidFill>
                  <a:prstClr val="black"/>
                </a:solidFill>
                <a:latin typeface="Candara" panose="020E0502030303020204" pitchFamily="34" charset="0"/>
              </a:rPr>
              <a:t>Todos las niñas y niños son iguales entre sí y en relación con los adultos. Los menores son sujetos plenos de derechos independiendo que tengan o no capacidad jurídica.</a:t>
            </a:r>
            <a:endParaRPr lang="en-US" sz="1400" kern="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5 Rectángulo"/>
          <p:cNvSpPr/>
          <p:nvPr/>
        </p:nvSpPr>
        <p:spPr>
          <a:xfrm>
            <a:off x="771802" y="3025283"/>
            <a:ext cx="7272808" cy="9168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PE" sz="1400" b="1" dirty="0">
                <a:solidFill>
                  <a:srgbClr val="002060"/>
                </a:solidFill>
                <a:latin typeface="Candara" panose="020E0502030303020204" pitchFamily="34" charset="0"/>
              </a:rPr>
              <a:t>Principio del interés superior del niño: </a:t>
            </a:r>
          </a:p>
          <a:p>
            <a:pPr lvl="0" algn="just"/>
            <a:r>
              <a:rPr lang="es-PE" sz="1400" dirty="0">
                <a:solidFill>
                  <a:prstClr val="black"/>
                </a:solidFill>
                <a:latin typeface="Candara" panose="020E0502030303020204" pitchFamily="34" charset="0"/>
              </a:rPr>
              <a:t>Prioriza considerar el pleno desarrollo del niño de su personalidad y potencialidades con el fin de alentar en ellos las construcción de un PROYECTO DE VIDA y así como priorizar su integridad.</a:t>
            </a:r>
            <a:endParaRPr lang="en-US" sz="14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7 Rectángulo"/>
          <p:cNvSpPr/>
          <p:nvPr/>
        </p:nvSpPr>
        <p:spPr>
          <a:xfrm>
            <a:off x="752718" y="4100788"/>
            <a:ext cx="7291891" cy="10791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PE" sz="1400" b="1" kern="0" dirty="0">
                <a:solidFill>
                  <a:srgbClr val="002060"/>
                </a:solidFill>
                <a:latin typeface="Candara" panose="020E0502030303020204" pitchFamily="34" charset="0"/>
              </a:rPr>
              <a:t>Principio de cuidado, protección y desarrollo: </a:t>
            </a:r>
          </a:p>
          <a:p>
            <a:pPr lvl="0" algn="just">
              <a:defRPr/>
            </a:pPr>
            <a:r>
              <a:rPr lang="es-PE" sz="1400" kern="0" dirty="0">
                <a:solidFill>
                  <a:prstClr val="black"/>
                </a:solidFill>
                <a:latin typeface="Candara" panose="020E0502030303020204" pitchFamily="34" charset="0"/>
              </a:rPr>
              <a:t>Los niños, niñas y adolescentes son objeto de protección y atención especial en orden a su condición de dependencia como de vulnerabilidad, este principio exige que se adopte las medidas para garantizar  el desarrollo integral de los niños, niñas ya adolescentes</a:t>
            </a:r>
            <a:r>
              <a:rPr lang="es-PE" sz="1400" b="1" kern="0" dirty="0">
                <a:solidFill>
                  <a:prstClr val="black"/>
                </a:solidFill>
              </a:rPr>
              <a:t>.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47252" y="5340192"/>
            <a:ext cx="7297358" cy="11851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Principio de perspectiva del niño (a):</a:t>
            </a:r>
            <a:r>
              <a:rPr lang="es-PE" sz="1400" b="1" kern="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endParaRPr lang="es-PE" sz="1400" b="1" kern="0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r>
              <a:rPr lang="es-PE" sz="1400" kern="0" dirty="0" smtClean="0">
                <a:solidFill>
                  <a:prstClr val="black"/>
                </a:solidFill>
                <a:latin typeface="Candara" panose="020E0502030303020204" pitchFamily="34" charset="0"/>
              </a:rPr>
              <a:t>Los </a:t>
            </a:r>
            <a:r>
              <a:rPr lang="es-PE" sz="1400" kern="0" dirty="0">
                <a:solidFill>
                  <a:prstClr val="black"/>
                </a:solidFill>
                <a:latin typeface="Candara" panose="020E0502030303020204" pitchFamily="34" charset="0"/>
              </a:rPr>
              <a:t>niños, niñas y </a:t>
            </a:r>
            <a:r>
              <a:rPr lang="es-PE" sz="1400" kern="0" dirty="0" smtClean="0">
                <a:solidFill>
                  <a:prstClr val="black"/>
                </a:solidFill>
                <a:latin typeface="Candara" panose="020E0502030303020204" pitchFamily="34" charset="0"/>
              </a:rPr>
              <a:t>adolescentes tienen derecho a expresar su opinión libremente y que ésta se tome, debidamente, en cuenta de acuerdo a su edad y madurez. También es su derecho participar en las decisiones y la adopción </a:t>
            </a:r>
            <a:r>
              <a:rPr lang="es-PE" sz="1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PE" sz="1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de medidas en los temas  y los asuntos que les concierne o les afecte</a:t>
            </a:r>
            <a:r>
              <a:rPr lang="es-PE" sz="1400" dirty="0" smtClean="0">
                <a:solidFill>
                  <a:schemeClr val="tx1"/>
                </a:solidFill>
              </a:rPr>
              <a:t>.</a:t>
            </a:r>
            <a:endParaRPr lang="es-P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DEL PRONACESVI 2014-II</Template>
  <TotalTime>3183</TotalTime>
  <Words>1822</Words>
  <Application>Microsoft Office PowerPoint</Application>
  <PresentationFormat>Presentación en pantalla (4:3)</PresentationFormat>
  <Paragraphs>155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Berlin Sans FB Demi</vt:lpstr>
      <vt:lpstr>Calibri</vt:lpstr>
      <vt:lpstr>Candara</vt:lpstr>
      <vt:lpstr>Eras Demi ITC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RPRATTO</dc:creator>
  <cp:lastModifiedBy>ELIZABETH CHUQUIN MARTINEZ DE DIAZ</cp:lastModifiedBy>
  <cp:revision>222</cp:revision>
  <dcterms:created xsi:type="dcterms:W3CDTF">2014-08-28T21:53:08Z</dcterms:created>
  <dcterms:modified xsi:type="dcterms:W3CDTF">2015-06-26T17:34:25Z</dcterms:modified>
</cp:coreProperties>
</file>