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9" r:id="rId1"/>
    <p:sldMasterId id="2147484091" r:id="rId2"/>
  </p:sldMasterIdLst>
  <p:notesMasterIdLst>
    <p:notesMasterId r:id="rId38"/>
  </p:notesMasterIdLst>
  <p:sldIdLst>
    <p:sldId id="256" r:id="rId3"/>
    <p:sldId id="409" r:id="rId4"/>
    <p:sldId id="410" r:id="rId5"/>
    <p:sldId id="411" r:id="rId6"/>
    <p:sldId id="375" r:id="rId7"/>
    <p:sldId id="376" r:id="rId8"/>
    <p:sldId id="344" r:id="rId9"/>
    <p:sldId id="306" r:id="rId10"/>
    <p:sldId id="415" r:id="rId11"/>
    <p:sldId id="267" r:id="rId12"/>
    <p:sldId id="346" r:id="rId13"/>
    <p:sldId id="369" r:id="rId14"/>
    <p:sldId id="348" r:id="rId15"/>
    <p:sldId id="352" r:id="rId16"/>
    <p:sldId id="353" r:id="rId17"/>
    <p:sldId id="406" r:id="rId18"/>
    <p:sldId id="379" r:id="rId19"/>
    <p:sldId id="356" r:id="rId20"/>
    <p:sldId id="381" r:id="rId21"/>
    <p:sldId id="386" r:id="rId22"/>
    <p:sldId id="389" r:id="rId23"/>
    <p:sldId id="388" r:id="rId24"/>
    <p:sldId id="387" r:id="rId25"/>
    <p:sldId id="364" r:id="rId26"/>
    <p:sldId id="372" r:id="rId27"/>
    <p:sldId id="377" r:id="rId28"/>
    <p:sldId id="378" r:id="rId29"/>
    <p:sldId id="407" r:id="rId30"/>
    <p:sldId id="408" r:id="rId31"/>
    <p:sldId id="416" r:id="rId32"/>
    <p:sldId id="382" r:id="rId33"/>
    <p:sldId id="412" r:id="rId34"/>
    <p:sldId id="413" r:id="rId35"/>
    <p:sldId id="414" r:id="rId36"/>
    <p:sldId id="35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B40926"/>
    <a:srgbClr val="006600"/>
    <a:srgbClr val="DA006E"/>
    <a:srgbClr val="991C38"/>
    <a:srgbClr val="0033CC"/>
    <a:srgbClr val="008000"/>
    <a:srgbClr val="430D12"/>
    <a:srgbClr val="0000FF"/>
    <a:srgbClr val="F4AD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C7F03-04C7-4B21-8C49-C0EC8FC483F6}" type="datetimeFigureOut">
              <a:rPr kumimoji="1" lang="ja-JP" altLang="en-US" smtClean="0"/>
              <a:t>2021/1/19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82DD5-AC49-44DD-9E53-7541FCB6075D}" type="slidenum">
              <a:rPr kumimoji="1" lang="ja-JP" altLang="en-US" smtClean="0"/>
              <a:t>‹#›</a:t>
            </a:fld>
            <a:endParaRPr kumimoji="1" lang="ja-JP" altLang="en-US"/>
          </a:p>
        </p:txBody>
      </p:sp>
    </p:spTree>
    <p:extLst>
      <p:ext uri="{BB962C8B-B14F-4D97-AF65-F5344CB8AC3E}">
        <p14:creationId xmlns:p14="http://schemas.microsoft.com/office/powerpoint/2010/main" val="29597252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BB82DD5-AC49-44DD-9E53-7541FCB6075D}" type="slidenum">
              <a:rPr kumimoji="1" lang="ja-JP" altLang="en-US" smtClean="0"/>
              <a:t>1</a:t>
            </a:fld>
            <a:endParaRPr kumimoji="1" lang="ja-JP" altLang="en-US"/>
          </a:p>
        </p:txBody>
      </p:sp>
    </p:spTree>
    <p:extLst>
      <p:ext uri="{BB962C8B-B14F-4D97-AF65-F5344CB8AC3E}">
        <p14:creationId xmlns:p14="http://schemas.microsoft.com/office/powerpoint/2010/main" val="148369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B82DD5-AC49-44DD-9E53-7541FCB6075D}"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19087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B82DD5-AC49-44DD-9E53-7541FCB6075D}"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59089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B82DD5-AC49-44DD-9E53-7541FCB6075D}"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613096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B82DD5-AC49-44DD-9E53-7541FCB6075D}"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12356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B82DD5-AC49-44DD-9E53-7541FCB6075D}"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56005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B82DD5-AC49-44DD-9E53-7541FCB6075D}"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52595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31ED79B-6C4D-4A53-8AFF-D70DB801818E}" type="datetimeFigureOut">
              <a:rPr kumimoji="1" lang="ja-JP" altLang="en-US" smtClean="0"/>
              <a:t>2021/1/19</a:t>
            </a:fld>
            <a:endParaRPr kumimoji="1" lang="ja-JP" alt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kumimoji="1" lang="ja-JP" alt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24058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395047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2022420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3E9C8C3-5375-4E45-B89C-A3EBD53A9EC0}" type="datetime1">
              <a:rPr kumimoji="1" lang="ja-JP" altLang="en-US" smtClean="0"/>
              <a:t>2021/1/19</a:t>
            </a:fld>
            <a:endParaRPr kumimoji="1" lang="ja-JP" altLang="en-US"/>
          </a:p>
        </p:txBody>
      </p:sp>
      <p:sp>
        <p:nvSpPr>
          <p:cNvPr id="8" name="Footer Placeholder 7"/>
          <p:cNvSpPr>
            <a:spLocks noGrp="1"/>
          </p:cNvSpPr>
          <p:nvPr>
            <p:ph type="ftr" sz="quarter" idx="11"/>
          </p:nvPr>
        </p:nvSpPr>
        <p:spPr>
          <a:xfrm>
            <a:off x="685800" y="6540183"/>
            <a:ext cx="5029200" cy="228600"/>
          </a:xfrm>
        </p:spPr>
        <p:txBody>
          <a:bodyPr/>
          <a:lstStyle>
            <a:lvl1pPr>
              <a:defRPr>
                <a:solidFill>
                  <a:srgbClr val="FFFFFF">
                    <a:alpha val="80000"/>
                  </a:srgbClr>
                </a:solidFill>
              </a:defRPr>
            </a:lvl1pPr>
          </a:lstStyle>
          <a:p>
            <a:r>
              <a:rPr kumimoji="1" lang="en-US" altLang="ja-JP" dirty="0"/>
              <a:t>PROPOSED DRAFT</a:t>
            </a:r>
            <a:endParaRPr kumimoji="1" lang="ja-JP" altLang="en-US"/>
          </a:p>
        </p:txBody>
      </p:sp>
      <p:sp>
        <p:nvSpPr>
          <p:cNvPr id="9" name="Slide Number Placeholder 8"/>
          <p:cNvSpPr>
            <a:spLocks noGrp="1"/>
          </p:cNvSpPr>
          <p:nvPr>
            <p:ph type="sldNum" sz="quarter" idx="12"/>
          </p:nvPr>
        </p:nvSpPr>
        <p:spPr>
          <a:xfrm>
            <a:off x="11327748" y="6426961"/>
            <a:ext cx="806196" cy="411526"/>
          </a:xfrm>
        </p:spPr>
        <p:txBody>
          <a:bodyPr/>
          <a:lstStyle>
            <a:lvl1pPr>
              <a:defRPr sz="2000">
                <a:solidFill>
                  <a:schemeClr val="bg1">
                    <a:alpha val="25000"/>
                  </a:schemeClr>
                </a:solidFill>
              </a:defRPr>
            </a:lvl1pPr>
          </a:lstStyle>
          <a:p>
            <a:fld id="{30B2C8EA-D499-4973-B06F-D2629EAA0B56}" type="slidenum">
              <a:rPr kumimoji="1" lang="ja-JP" altLang="en-US" smtClean="0"/>
              <a:pPr/>
              <a:t>‹#›</a:t>
            </a:fld>
            <a:endParaRPr kumimoji="1" lang="ja-JP" altLang="en-US" dirty="0"/>
          </a:p>
        </p:txBody>
      </p:sp>
    </p:spTree>
    <p:extLst>
      <p:ext uri="{BB962C8B-B14F-4D97-AF65-F5344CB8AC3E}">
        <p14:creationId xmlns:p14="http://schemas.microsoft.com/office/powerpoint/2010/main" val="1478203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1A668ED-BEEF-436F-B403-9FB74B8D11AE}" type="datetime1">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r>
              <a:rPr kumimoji="1" lang="en-US" altLang="ja-JP" dirty="0"/>
              <a:t>PROPOSED DRAFT</a:t>
            </a:r>
            <a:endParaRPr kumimoji="1" lang="ja-JP" altLang="en-US"/>
          </a:p>
        </p:txBody>
      </p:sp>
      <p:sp>
        <p:nvSpPr>
          <p:cNvPr id="6" name="Slide Number Placeholder 5"/>
          <p:cNvSpPr>
            <a:spLocks noGrp="1"/>
          </p:cNvSpPr>
          <p:nvPr>
            <p:ph type="sldNum" sz="quarter" idx="12"/>
          </p:nvPr>
        </p:nvSpPr>
        <p:spPr>
          <a:xfrm>
            <a:off x="11415485" y="6208215"/>
            <a:ext cx="746235" cy="632404"/>
          </a:xfrm>
        </p:spPr>
        <p:txBody>
          <a:bodyPr/>
          <a:lstStyle>
            <a:lvl1pPr>
              <a:defRPr sz="2000" b="0">
                <a:solidFill>
                  <a:srgbClr val="B40926">
                    <a:alpha val="25000"/>
                  </a:srgbClr>
                </a:solidFill>
              </a:defRPr>
            </a:lvl1pPr>
          </a:lstStyle>
          <a:p>
            <a:fld id="{30B2C8EA-D499-4973-B06F-D2629EAA0B56}" type="slidenum">
              <a:rPr kumimoji="1" lang="ja-JP" altLang="en-US" smtClean="0"/>
              <a:pPr/>
              <a:t>‹#›</a:t>
            </a:fld>
            <a:endParaRPr kumimoji="1" lang="ja-JP" altLang="en-US" dirty="0"/>
          </a:p>
        </p:txBody>
      </p:sp>
    </p:spTree>
    <p:extLst>
      <p:ext uri="{BB962C8B-B14F-4D97-AF65-F5344CB8AC3E}">
        <p14:creationId xmlns:p14="http://schemas.microsoft.com/office/powerpoint/2010/main" val="321088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EEE609D-CFB0-47A0-A8D5-D1B00069E418}" type="datetime1">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r>
              <a:rPr kumimoji="1" lang="en-US" altLang="ja-JP" dirty="0"/>
              <a:t>PROPOSED DRAFT</a:t>
            </a:r>
            <a:endParaRPr kumimoji="1" lang="ja-JP" altLang="en-US"/>
          </a:p>
        </p:txBody>
      </p:sp>
      <p:sp>
        <p:nvSpPr>
          <p:cNvPr id="6" name="Slide Number Placeholder 5"/>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1183895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CF34047-B038-4960-B38E-893F00D560D2}" type="datetime1">
              <a:rPr kumimoji="1" lang="ja-JP" altLang="en-US" smtClean="0"/>
              <a:t>2021/1/19</a:t>
            </a:fld>
            <a:endParaRPr kumimoji="1" lang="ja-JP" altLang="en-US"/>
          </a:p>
        </p:txBody>
      </p:sp>
      <p:sp>
        <p:nvSpPr>
          <p:cNvPr id="6" name="Footer Placeholder 5"/>
          <p:cNvSpPr>
            <a:spLocks noGrp="1"/>
          </p:cNvSpPr>
          <p:nvPr>
            <p:ph type="ftr" sz="quarter" idx="11"/>
          </p:nvPr>
        </p:nvSpPr>
        <p:spPr/>
        <p:txBody>
          <a:bodyPr/>
          <a:lstStyle/>
          <a:p>
            <a:r>
              <a:rPr kumimoji="1" lang="en-US" altLang="ja-JP" dirty="0"/>
              <a:t>PROPOSED DRAFT</a:t>
            </a:r>
            <a:endParaRPr kumimoji="1" lang="ja-JP" altLang="en-US"/>
          </a:p>
        </p:txBody>
      </p:sp>
      <p:sp>
        <p:nvSpPr>
          <p:cNvPr id="7" name="Slide Number Placeholder 6"/>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3579440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34FB135-3194-4042-AC4C-3BEF6CE4F00B}" type="datetime1">
              <a:rPr kumimoji="1" lang="ja-JP" altLang="en-US" smtClean="0"/>
              <a:t>2021/1/19</a:t>
            </a:fld>
            <a:endParaRPr kumimoji="1" lang="ja-JP" altLang="en-US"/>
          </a:p>
        </p:txBody>
      </p:sp>
      <p:sp>
        <p:nvSpPr>
          <p:cNvPr id="8" name="Footer Placeholder 7"/>
          <p:cNvSpPr>
            <a:spLocks noGrp="1"/>
          </p:cNvSpPr>
          <p:nvPr>
            <p:ph type="ftr" sz="quarter" idx="11"/>
          </p:nvPr>
        </p:nvSpPr>
        <p:spPr/>
        <p:txBody>
          <a:bodyPr/>
          <a:lstStyle/>
          <a:p>
            <a:r>
              <a:rPr kumimoji="1" lang="en-US" altLang="ja-JP" dirty="0"/>
              <a:t>PROPOSED DRAFT</a:t>
            </a:r>
            <a:endParaRPr kumimoji="1" lang="ja-JP" altLang="en-US"/>
          </a:p>
        </p:txBody>
      </p:sp>
      <p:sp>
        <p:nvSpPr>
          <p:cNvPr id="9" name="Slide Number Placeholder 8"/>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2293937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D44EA1F-8CB1-4F20-BEC3-E4BAD1846462}" type="datetime1">
              <a:rPr kumimoji="1" lang="ja-JP" altLang="en-US" smtClean="0"/>
              <a:t>2021/1/19</a:t>
            </a:fld>
            <a:endParaRPr kumimoji="1" lang="ja-JP" altLang="en-US"/>
          </a:p>
        </p:txBody>
      </p:sp>
      <p:sp>
        <p:nvSpPr>
          <p:cNvPr id="4" name="Footer Placeholder 3"/>
          <p:cNvSpPr>
            <a:spLocks noGrp="1"/>
          </p:cNvSpPr>
          <p:nvPr>
            <p:ph type="ftr" sz="quarter" idx="11"/>
          </p:nvPr>
        </p:nvSpPr>
        <p:spPr/>
        <p:txBody>
          <a:bodyPr/>
          <a:lstStyle/>
          <a:p>
            <a:r>
              <a:rPr kumimoji="1" lang="en-US" altLang="ja-JP" dirty="0"/>
              <a:t>PROPOSED DRAFT</a:t>
            </a:r>
            <a:endParaRPr kumimoji="1" lang="ja-JP" altLang="en-US"/>
          </a:p>
        </p:txBody>
      </p:sp>
      <p:sp>
        <p:nvSpPr>
          <p:cNvPr id="5" name="Slide Number Placeholder 4"/>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31907059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B1C6A-1061-406D-AB07-64CBF2EC97BA}" type="datetime1">
              <a:rPr kumimoji="1" lang="ja-JP" altLang="en-US" smtClean="0"/>
              <a:t>2021/1/19</a:t>
            </a:fld>
            <a:endParaRPr kumimoji="1" lang="ja-JP" altLang="en-US"/>
          </a:p>
        </p:txBody>
      </p:sp>
      <p:sp>
        <p:nvSpPr>
          <p:cNvPr id="3" name="Footer Placeholder 2"/>
          <p:cNvSpPr>
            <a:spLocks noGrp="1"/>
          </p:cNvSpPr>
          <p:nvPr>
            <p:ph type="ftr" sz="quarter" idx="11"/>
          </p:nvPr>
        </p:nvSpPr>
        <p:spPr/>
        <p:txBody>
          <a:bodyPr/>
          <a:lstStyle/>
          <a:p>
            <a:r>
              <a:rPr kumimoji="1" lang="en-US" altLang="ja-JP" dirty="0"/>
              <a:t>PROPOSED DRAFT</a:t>
            </a:r>
            <a:endParaRPr kumimoji="1" lang="ja-JP" altLang="en-US"/>
          </a:p>
        </p:txBody>
      </p:sp>
      <p:sp>
        <p:nvSpPr>
          <p:cNvPr id="4" name="Slide Number Placeholder 3"/>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120659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ja-JP" altLang="en-US"/>
              <a:t>マスター テキストの書式設定</a:t>
            </a:r>
          </a:p>
        </p:txBody>
      </p:sp>
      <p:sp>
        <p:nvSpPr>
          <p:cNvPr id="5" name="Date Placeholder 4"/>
          <p:cNvSpPr>
            <a:spLocks noGrp="1"/>
          </p:cNvSpPr>
          <p:nvPr>
            <p:ph type="dt" sz="half" idx="10"/>
          </p:nvPr>
        </p:nvSpPr>
        <p:spPr/>
        <p:txBody>
          <a:bodyPr/>
          <a:lstStyle/>
          <a:p>
            <a:fld id="{1B2CB826-2556-4D37-922B-583AA45F93CF}" type="datetime1">
              <a:rPr kumimoji="1" lang="ja-JP" altLang="en-US" smtClean="0"/>
              <a:t>2021/1/19</a:t>
            </a:fld>
            <a:endParaRPr kumimoji="1" lang="ja-JP" altLang="en-US"/>
          </a:p>
        </p:txBody>
      </p:sp>
      <p:sp>
        <p:nvSpPr>
          <p:cNvPr id="6" name="Footer Placeholder 5"/>
          <p:cNvSpPr>
            <a:spLocks noGrp="1"/>
          </p:cNvSpPr>
          <p:nvPr>
            <p:ph type="ftr" sz="quarter" idx="11"/>
          </p:nvPr>
        </p:nvSpPr>
        <p:spPr/>
        <p:txBody>
          <a:bodyPr/>
          <a:lstStyle/>
          <a:p>
            <a:r>
              <a:rPr kumimoji="1" lang="en-US" altLang="ja-JP" dirty="0"/>
              <a:t>PROPOSED DRAFT</a:t>
            </a:r>
            <a:endParaRPr kumimoji="1" lang="ja-JP"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168908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424716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7663465-1893-44E0-B92C-F6F9D5710D4E}" type="datetime1">
              <a:rPr kumimoji="1" lang="ja-JP" altLang="en-US" smtClean="0"/>
              <a:t>2021/1/19</a:t>
            </a:fld>
            <a:endParaRPr kumimoji="1" lang="ja-JP"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kumimoji="1" lang="en-US" altLang="ja-JP" dirty="0"/>
              <a:t>PROPOSED DRAFT</a:t>
            </a:r>
            <a:endParaRPr kumimoji="1" lang="ja-JP"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353949737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06335F0-E452-4482-BAF7-0611474D61C1}" type="datetime1">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r>
              <a:rPr kumimoji="1" lang="en-US" altLang="ja-JP" dirty="0"/>
              <a:t>PROPOSED DRAFT</a:t>
            </a:r>
            <a:endParaRPr kumimoji="1" lang="ja-JP" altLang="en-US"/>
          </a:p>
        </p:txBody>
      </p:sp>
      <p:sp>
        <p:nvSpPr>
          <p:cNvPr id="6" name="Slide Number Placeholder 5"/>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9562947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7232FD-118F-4AEA-8E87-17F75D770E85}" type="datetime1">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r>
              <a:rPr kumimoji="1" lang="en-US" altLang="ja-JP" dirty="0"/>
              <a:t>PROPOSED DRAFT</a:t>
            </a:r>
            <a:endParaRPr kumimoji="1" lang="ja-JP" altLang="en-US"/>
          </a:p>
        </p:txBody>
      </p:sp>
      <p:sp>
        <p:nvSpPr>
          <p:cNvPr id="6" name="Slide Number Placeholder 5"/>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4841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261803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3756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184515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293020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396569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ja-JP" altLang="en-US"/>
              <a:t>マスター テキストの書式設定</a:t>
            </a:r>
          </a:p>
        </p:txBody>
      </p:sp>
      <p:sp>
        <p:nvSpPr>
          <p:cNvPr id="5" name="Date Placeholder 4"/>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278076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31ED79B-6C4D-4A53-8AFF-D70DB801818E}" type="datetimeFigureOut">
              <a:rPr kumimoji="1" lang="ja-JP" altLang="en-US" smtClean="0"/>
              <a:t>2021/1/19</a:t>
            </a:fld>
            <a:endParaRPr kumimoji="1" lang="ja-JP"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kumimoji="1" lang="ja-JP"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1714527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31ED79B-6C4D-4A53-8AFF-D70DB801818E}" type="datetimeFigureOut">
              <a:rPr kumimoji="1" lang="ja-JP" altLang="en-US" smtClean="0"/>
              <a:t>2021/1/19</a:t>
            </a:fld>
            <a:endParaRPr kumimoji="1" lang="ja-JP" alt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kumimoji="1" lang="ja-JP" alt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1474277742"/>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txStyles>
    <p:titleStyle>
      <a:lvl1pPr algn="l" defTabSz="914400" rtl="0" eaLnBrk="1" latinLnBrk="0" hangingPunct="1">
        <a:lnSpc>
          <a:spcPct val="85000"/>
        </a:lnSpc>
        <a:spcBef>
          <a:spcPct val="0"/>
        </a:spcBef>
        <a:buNone/>
        <a:defRPr kumimoji="1"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D062AAC-C5EA-454B-BB75-304221C8D2E7}" type="datetime1">
              <a:rPr kumimoji="1" lang="ja-JP" altLang="en-US" smtClean="0"/>
              <a:t>2021/1/19</a:t>
            </a:fld>
            <a:endParaRPr kumimoji="1" lang="ja-JP" altLang="en-US"/>
          </a:p>
        </p:txBody>
      </p:sp>
      <p:sp>
        <p:nvSpPr>
          <p:cNvPr id="5" name="Footer Placeholder 4"/>
          <p:cNvSpPr>
            <a:spLocks noGrp="1"/>
          </p:cNvSpPr>
          <p:nvPr>
            <p:ph type="ftr" sz="quarter" idx="3"/>
          </p:nvPr>
        </p:nvSpPr>
        <p:spPr>
          <a:xfrm>
            <a:off x="685800" y="6540183"/>
            <a:ext cx="5029200" cy="228600"/>
          </a:xfrm>
          <a:prstGeom prst="rect">
            <a:avLst/>
          </a:prstGeom>
        </p:spPr>
        <p:txBody>
          <a:bodyPr vert="horz" lIns="91440" tIns="45720" rIns="91440" bIns="45720" rtlCol="0" anchor="ctr"/>
          <a:lstStyle>
            <a:lvl1pPr algn="l">
              <a:defRPr sz="1800" b="1" cap="all" baseline="0">
                <a:solidFill>
                  <a:schemeClr val="tx1">
                    <a:alpha val="80000"/>
                  </a:schemeClr>
                </a:solidFill>
              </a:defRPr>
            </a:lvl1pPr>
          </a:lstStyle>
          <a:p>
            <a:r>
              <a:rPr kumimoji="1" lang="en-US" altLang="ja-JP" dirty="0"/>
              <a:t>PROPOSED DRAFT</a:t>
            </a:r>
            <a:endParaRPr kumimoji="1" lang="ja-JP" alt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951064852"/>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Lst>
  <p:hf hdr="0" dt="0"/>
  <p:txStyles>
    <p:titleStyle>
      <a:lvl1pPr algn="l" defTabSz="914400" rtl="0" eaLnBrk="1" latinLnBrk="0" hangingPunct="1">
        <a:lnSpc>
          <a:spcPct val="85000"/>
        </a:lnSpc>
        <a:spcBef>
          <a:spcPct val="0"/>
        </a:spcBef>
        <a:buNone/>
        <a:defRPr kumimoji="1"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openid.net/specs/openid-financial-api-jarm-ID1.html" TargetMode="External"/><Relationship Id="rId13" Type="http://schemas.openxmlformats.org/officeDocument/2006/relationships/hyperlink" Target="https://openid.net/2020/11/30/notice-of-vote-for-proposed-final-fapi-1-0-part-1-and-part-2-specifications/" TargetMode="External"/><Relationship Id="rId3" Type="http://schemas.openxmlformats.org/officeDocument/2006/relationships/hyperlink" Target="https://openid.net/2019/08/23/implementers-draft-of-fapi-client-initiated-backchannel-authentication-ciba-profile-approved/" TargetMode="External"/><Relationship Id="rId7" Type="http://schemas.openxmlformats.org/officeDocument/2006/relationships/hyperlink" Target="http://openid.net/specs/openid-financial-api-part-2-ID2.html" TargetMode="External"/><Relationship Id="rId12" Type="http://schemas.openxmlformats.org/officeDocument/2006/relationships/hyperlink" Target="http://openid.net/specs/openid-financial-api-part-1-ID1.html" TargetMode="External"/><Relationship Id="rId2" Type="http://schemas.openxmlformats.org/officeDocument/2006/relationships/hyperlink" Target="https://openid.net/2020/10/29/public-review-period-for-proposed-final-fapi-1-0-part-1-and-part-2-specifications/" TargetMode="External"/><Relationship Id="rId1" Type="http://schemas.openxmlformats.org/officeDocument/2006/relationships/slideLayout" Target="../slideLayouts/slideLayout13.xml"/><Relationship Id="rId6" Type="http://schemas.openxmlformats.org/officeDocument/2006/relationships/hyperlink" Target="http://openid.net/specs/openid-financial-api-part-1-ID2.html" TargetMode="External"/><Relationship Id="rId11" Type="http://schemas.openxmlformats.org/officeDocument/2006/relationships/hyperlink" Target="https://openid.net/2017/02/19/fapi-part-1-implementers-draft-approved/" TargetMode="External"/><Relationship Id="rId5" Type="http://schemas.openxmlformats.org/officeDocument/2006/relationships/hyperlink" Target="https://openid.net/2018/10/24/implementers-drafts-of-three-fapi-specifications-approved/" TargetMode="External"/><Relationship Id="rId10" Type="http://schemas.openxmlformats.org/officeDocument/2006/relationships/hyperlink" Target="http://openid.net/specs/openid-financial-api-part-2-ID1.html" TargetMode="External"/><Relationship Id="rId4" Type="http://schemas.openxmlformats.org/officeDocument/2006/relationships/hyperlink" Target="https://openid.net/specs/openid-financial-api-ciba-ID1.html" TargetMode="External"/><Relationship Id="rId9" Type="http://schemas.openxmlformats.org/officeDocument/2006/relationships/hyperlink" Target="https://openid.net/2017/07/24/fapi-part-2-implementers-draft-approv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keycloak/kc-sig-fapi/issues/54" TargetMode="External"/><Relationship Id="rId2" Type="http://schemas.openxmlformats.org/officeDocument/2006/relationships/hyperlink" Target="https://github.com/keycloak/kc-sig-fapi/issues/53" TargetMode="External"/><Relationship Id="rId1" Type="http://schemas.openxmlformats.org/officeDocument/2006/relationships/slideLayout" Target="../slideLayouts/slideLayout13.xml"/><Relationship Id="rId6" Type="http://schemas.openxmlformats.org/officeDocument/2006/relationships/hyperlink" Target="https://github.com/keycloak/kc-sig-fapi/issues/57" TargetMode="External"/><Relationship Id="rId5" Type="http://schemas.openxmlformats.org/officeDocument/2006/relationships/hyperlink" Target="https://github.com/keycloak/kc-sig-fapi/issues/56" TargetMode="External"/><Relationship Id="rId4" Type="http://schemas.openxmlformats.org/officeDocument/2006/relationships/hyperlink" Target="https://github.com/keycloak/kc-sig-fapi/issues/55"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keycloak/kc-sig-fapi/issues/59" TargetMode="External"/><Relationship Id="rId2" Type="http://schemas.openxmlformats.org/officeDocument/2006/relationships/hyperlink" Target="https://github.com/keycloak/kc-sig-fapi/issues/58" TargetMode="External"/><Relationship Id="rId1" Type="http://schemas.openxmlformats.org/officeDocument/2006/relationships/slideLayout" Target="../slideLayouts/slideLayout13.xml"/><Relationship Id="rId6" Type="http://schemas.openxmlformats.org/officeDocument/2006/relationships/hyperlink" Target="https://github.com/keycloak/kc-sig-fapi/issues/62" TargetMode="External"/><Relationship Id="rId5" Type="http://schemas.openxmlformats.org/officeDocument/2006/relationships/hyperlink" Target="https://github.com/keycloak/kc-sig-fapi/issues/61" TargetMode="External"/><Relationship Id="rId4" Type="http://schemas.openxmlformats.org/officeDocument/2006/relationships/hyperlink" Target="https://github.com/keycloak/kc-sig-fapi/issues/6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keycloak/kc-sig-fapi/issues/64" TargetMode="External"/><Relationship Id="rId2" Type="http://schemas.openxmlformats.org/officeDocument/2006/relationships/hyperlink" Target="https://github.com/keycloak/kc-sig-fapi/issues/63" TargetMode="External"/><Relationship Id="rId1" Type="http://schemas.openxmlformats.org/officeDocument/2006/relationships/slideLayout" Target="../slideLayouts/slideLayout13.xml"/><Relationship Id="rId4" Type="http://schemas.openxmlformats.org/officeDocument/2006/relationships/hyperlink" Target="https://github.com/keycloak/kc-sig-fapi/issues/65"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keycloak/kc-sig-fapi/issues/57" TargetMode="External"/><Relationship Id="rId3" Type="http://schemas.openxmlformats.org/officeDocument/2006/relationships/hyperlink" Target="https://github.com/keycloak/kc-sig-fapi/issues/59" TargetMode="External"/><Relationship Id="rId7" Type="http://schemas.openxmlformats.org/officeDocument/2006/relationships/image" Target="../media/image6.sv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5.png"/><Relationship Id="rId11" Type="http://schemas.openxmlformats.org/officeDocument/2006/relationships/hyperlink" Target="https://github.com/keycloak/kc-sig-fapi/issues/53" TargetMode="External"/><Relationship Id="rId5" Type="http://schemas.openxmlformats.org/officeDocument/2006/relationships/hyperlink" Target="https://github.com/keycloak/kc-sig-fapi/issues/61" TargetMode="External"/><Relationship Id="rId10" Type="http://schemas.openxmlformats.org/officeDocument/2006/relationships/hyperlink" Target="https://github.com/keycloak/kc-sig-fapi/issues/55" TargetMode="External"/><Relationship Id="rId4" Type="http://schemas.openxmlformats.org/officeDocument/2006/relationships/hyperlink" Target="https://github.com/keycloak/kc-sig-fapi/issues/60" TargetMode="External"/><Relationship Id="rId9" Type="http://schemas.openxmlformats.org/officeDocument/2006/relationships/hyperlink" Target="https://github.com/keycloak/kc-sig-fapi/issues/54"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s://marvelapp.com/prototype/6e70eh2/screen/74918976"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hyperlink" Target="https://issues.redhat.com/browse/KEYCLOAK-14196" TargetMode="External"/><Relationship Id="rId3" Type="http://schemas.openxmlformats.org/officeDocument/2006/relationships/hyperlink" Target="https://issues.redhat.com/browse/KEYCLOAK-14191" TargetMode="External"/><Relationship Id="rId7" Type="http://schemas.openxmlformats.org/officeDocument/2006/relationships/hyperlink" Target="https://issues.redhat.com/browse/KEYCLOAK-14195" TargetMode="External"/><Relationship Id="rId2" Type="http://schemas.openxmlformats.org/officeDocument/2006/relationships/hyperlink" Target="https://issues.redhat.com/browse/KEYCLOAK-14190" TargetMode="External"/><Relationship Id="rId1" Type="http://schemas.openxmlformats.org/officeDocument/2006/relationships/slideLayout" Target="../slideLayouts/slideLayout13.xml"/><Relationship Id="rId6" Type="http://schemas.openxmlformats.org/officeDocument/2006/relationships/hyperlink" Target="https://issues.redhat.com/browse/KEYCLOAK-14194" TargetMode="External"/><Relationship Id="rId5" Type="http://schemas.openxmlformats.org/officeDocument/2006/relationships/hyperlink" Target="https://issues.redhat.com/browse/KEYCLOAK-14193" TargetMode="External"/><Relationship Id="rId10" Type="http://schemas.openxmlformats.org/officeDocument/2006/relationships/hyperlink" Target="https://issues.redhat.com/browse/KEYCLOAK-14198" TargetMode="External"/><Relationship Id="rId4" Type="http://schemas.openxmlformats.org/officeDocument/2006/relationships/hyperlink" Target="https://issues.redhat.com/browse/KEYCLOAK-14192" TargetMode="External"/><Relationship Id="rId9" Type="http://schemas.openxmlformats.org/officeDocument/2006/relationships/hyperlink" Target="https://issues.redhat.com/browse/KEYCLOAK-14197"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issues.redhat.com/browse/KEYCLOAK-14205" TargetMode="External"/><Relationship Id="rId3" Type="http://schemas.openxmlformats.org/officeDocument/2006/relationships/hyperlink" Target="https://issues.redhat.com/browse/KEYCLOAK-14200" TargetMode="External"/><Relationship Id="rId7" Type="http://schemas.openxmlformats.org/officeDocument/2006/relationships/hyperlink" Target="https://issues.redhat.com/browse/KEYCLOAK-14204" TargetMode="External"/><Relationship Id="rId2" Type="http://schemas.openxmlformats.org/officeDocument/2006/relationships/hyperlink" Target="https://issues.redhat.com/browse/KEYCLOAK-14199" TargetMode="External"/><Relationship Id="rId1" Type="http://schemas.openxmlformats.org/officeDocument/2006/relationships/slideLayout" Target="../slideLayouts/slideLayout13.xml"/><Relationship Id="rId6" Type="http://schemas.openxmlformats.org/officeDocument/2006/relationships/hyperlink" Target="https://issues.redhat.com/browse/KEYCLOAK-14203" TargetMode="External"/><Relationship Id="rId5" Type="http://schemas.openxmlformats.org/officeDocument/2006/relationships/hyperlink" Target="https://issues.redhat.com/browse/KEYCLOAK-14202" TargetMode="External"/><Relationship Id="rId10" Type="http://schemas.openxmlformats.org/officeDocument/2006/relationships/hyperlink" Target="https://issues.redhat.com/browse/KEYCLOAK-14207" TargetMode="External"/><Relationship Id="rId4" Type="http://schemas.openxmlformats.org/officeDocument/2006/relationships/hyperlink" Target="https://issues.redhat.com/browse/KEYCLOAK-14201" TargetMode="External"/><Relationship Id="rId9" Type="http://schemas.openxmlformats.org/officeDocument/2006/relationships/hyperlink" Target="https://issues.redhat.com/browse/KEYCLOAK-14206"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issues.redhat.com/browse/KEYCLOAK-14205" TargetMode="External"/><Relationship Id="rId3" Type="http://schemas.openxmlformats.org/officeDocument/2006/relationships/hyperlink" Target="https://issues.redhat.com/browse/KEYCLOAK-14206" TargetMode="External"/><Relationship Id="rId7" Type="http://schemas.openxmlformats.org/officeDocument/2006/relationships/hyperlink" Target="https://issues.redhat.com/browse/KEYCLOAK-14204" TargetMode="External"/><Relationship Id="rId12" Type="http://schemas.openxmlformats.org/officeDocument/2006/relationships/hyperlink" Target="https://issues.redhat.com/browse/KEYCLOAK-14193" TargetMode="External"/><Relationship Id="rId2" Type="http://schemas.openxmlformats.org/officeDocument/2006/relationships/hyperlink" Target="https://issues.redhat.com/browse/KEYCLOAK-14198" TargetMode="External"/><Relationship Id="rId1" Type="http://schemas.openxmlformats.org/officeDocument/2006/relationships/slideLayout" Target="../slideLayouts/slideLayout13.xml"/><Relationship Id="rId6" Type="http://schemas.openxmlformats.org/officeDocument/2006/relationships/hyperlink" Target="https://issues.redhat.com/browse/KEYCLOAK-14195" TargetMode="External"/><Relationship Id="rId11" Type="http://schemas.openxmlformats.org/officeDocument/2006/relationships/hyperlink" Target="https://issues.redhat.com/browse/KEYCLOAK-14207" TargetMode="External"/><Relationship Id="rId5" Type="http://schemas.openxmlformats.org/officeDocument/2006/relationships/hyperlink" Target="https://issues.redhat.com/browse/KEYCLOAK-14190" TargetMode="External"/><Relationship Id="rId10" Type="http://schemas.openxmlformats.org/officeDocument/2006/relationships/hyperlink" Target="https://issues.redhat.com/browse/KEYCLOAK-14196" TargetMode="External"/><Relationship Id="rId4" Type="http://schemas.openxmlformats.org/officeDocument/2006/relationships/hyperlink" Target="https://issues.redhat.com/browse/KEYCLOAK-14199" TargetMode="External"/><Relationship Id="rId9" Type="http://schemas.openxmlformats.org/officeDocument/2006/relationships/hyperlink" Target="https://issues.redhat.com/browse/KEYCLOAK-14201"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issues.redhat.com/browse/KEYCLOAK-14191" TargetMode="External"/><Relationship Id="rId7" Type="http://schemas.openxmlformats.org/officeDocument/2006/relationships/hyperlink" Target="https://issues.redhat.com/browse/KEYCLOAK-14202" TargetMode="External"/><Relationship Id="rId2" Type="http://schemas.openxmlformats.org/officeDocument/2006/relationships/hyperlink" Target="https://issues.redhat.com/browse/KEYCLOAK-14197" TargetMode="External"/><Relationship Id="rId1" Type="http://schemas.openxmlformats.org/officeDocument/2006/relationships/slideLayout" Target="../slideLayouts/slideLayout13.xml"/><Relationship Id="rId6" Type="http://schemas.openxmlformats.org/officeDocument/2006/relationships/hyperlink" Target="https://issues.redhat.com/browse/KEYCLOAK-14200" TargetMode="External"/><Relationship Id="rId5" Type="http://schemas.openxmlformats.org/officeDocument/2006/relationships/hyperlink" Target="https://issues.redhat.com/browse/KEYCLOAK-14203" TargetMode="External"/><Relationship Id="rId4" Type="http://schemas.openxmlformats.org/officeDocument/2006/relationships/hyperlink" Target="https://issues.redhat.com/browse/KEYCLOAK-1419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eycloak/kc-sig-fapi/issues/40" TargetMode="External"/><Relationship Id="rId2" Type="http://schemas.openxmlformats.org/officeDocument/2006/relationships/hyperlink" Target="https://github.com/keycloak/kc-sig-fapi/issues/39" TargetMode="External"/><Relationship Id="rId1" Type="http://schemas.openxmlformats.org/officeDocument/2006/relationships/slideLayout" Target="../slideLayouts/slideLayout13.xml"/><Relationship Id="rId5" Type="http://schemas.openxmlformats.org/officeDocument/2006/relationships/hyperlink" Target="https://github.com/keycloak/kc-sig-fapi/issues/46" TargetMode="External"/><Relationship Id="rId4" Type="http://schemas.openxmlformats.org/officeDocument/2006/relationships/hyperlink" Target="https://github.com/keycloak/kc-sig-fapi/issues/4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E8DBE92-2331-4285-8226-D398190D3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45284851-B944-403F-A1E6-C59E0056C0D1}"/>
              </a:ext>
            </a:extLst>
          </p:cNvPr>
          <p:cNvSpPr>
            <a:spLocks noGrp="1"/>
          </p:cNvSpPr>
          <p:nvPr>
            <p:ph type="ctrTitle"/>
          </p:nvPr>
        </p:nvSpPr>
        <p:spPr>
          <a:xfrm>
            <a:off x="4566261" y="1067403"/>
            <a:ext cx="5830468" cy="4723194"/>
          </a:xfrm>
        </p:spPr>
        <p:txBody>
          <a:bodyPr anchor="ctr">
            <a:normAutofit/>
          </a:bodyPr>
          <a:lstStyle/>
          <a:p>
            <a:r>
              <a:rPr lang="en-US" altLang="ja-JP" sz="7200" dirty="0"/>
              <a:t>FAPI-SIG</a:t>
            </a:r>
            <a:br>
              <a:rPr lang="en-US" altLang="ja-JP" sz="7200" dirty="0"/>
            </a:br>
            <a:r>
              <a:rPr lang="en-US" altLang="ja-JP" sz="7200" dirty="0"/>
              <a:t>Community</a:t>
            </a:r>
            <a:br>
              <a:rPr lang="en-US" altLang="ja-JP" sz="7200" dirty="0"/>
            </a:br>
            <a:r>
              <a:rPr lang="en-US" altLang="ja-JP" sz="7200" dirty="0"/>
              <a:t>11</a:t>
            </a:r>
            <a:r>
              <a:rPr lang="en-US" altLang="ja-JP" sz="7200" baseline="30000" dirty="0"/>
              <a:t>th</a:t>
            </a:r>
            <a:r>
              <a:rPr lang="en-US" altLang="ja-JP" sz="7200" dirty="0"/>
              <a:t> Meeting</a:t>
            </a:r>
            <a:endParaRPr kumimoji="1" lang="ja-JP" altLang="en-US" sz="7200" dirty="0"/>
          </a:p>
        </p:txBody>
      </p:sp>
      <p:sp>
        <p:nvSpPr>
          <p:cNvPr id="10" name="Rectangle 9">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字幕 2">
            <a:extLst>
              <a:ext uri="{FF2B5EF4-FFF2-40B4-BE49-F238E27FC236}">
                <a16:creationId xmlns:a16="http://schemas.microsoft.com/office/drawing/2014/main" id="{B697ED77-009F-4D48-A31F-017E20A8DA54}"/>
              </a:ext>
            </a:extLst>
          </p:cNvPr>
          <p:cNvSpPr>
            <a:spLocks noGrp="1"/>
          </p:cNvSpPr>
          <p:nvPr>
            <p:ph type="subTitle" idx="1"/>
          </p:nvPr>
        </p:nvSpPr>
        <p:spPr>
          <a:xfrm>
            <a:off x="977490" y="1067403"/>
            <a:ext cx="2759857" cy="4723194"/>
          </a:xfrm>
        </p:spPr>
        <p:txBody>
          <a:bodyPr anchor="ctr">
            <a:normAutofit/>
          </a:bodyPr>
          <a:lstStyle/>
          <a:p>
            <a:r>
              <a:rPr lang="en-US" altLang="ja-JP" sz="2400" dirty="0">
                <a:solidFill>
                  <a:srgbClr val="FFFFFF"/>
                </a:solidFill>
              </a:rPr>
              <a:t>@Web Conference</a:t>
            </a:r>
          </a:p>
          <a:p>
            <a:r>
              <a:rPr lang="en-US" altLang="ja-JP" sz="2400" dirty="0">
                <a:solidFill>
                  <a:srgbClr val="FFFFFF"/>
                </a:solidFill>
              </a:rPr>
              <a:t>20</a:t>
            </a:r>
            <a:r>
              <a:rPr kumimoji="1" lang="en-US" altLang="ja-JP" sz="2400" dirty="0">
                <a:solidFill>
                  <a:srgbClr val="FFFFFF"/>
                </a:solidFill>
              </a:rPr>
              <a:t> Jan 2021</a:t>
            </a:r>
            <a:endParaRPr kumimoji="1" lang="ja-JP" altLang="en-US" sz="2400" dirty="0">
              <a:solidFill>
                <a:srgbClr val="FFFFFF"/>
              </a:solidFill>
            </a:endParaRPr>
          </a:p>
        </p:txBody>
      </p:sp>
      <p:sp>
        <p:nvSpPr>
          <p:cNvPr id="12" name="Rectangle 11">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フッター プレースホルダー 3">
            <a:extLst>
              <a:ext uri="{FF2B5EF4-FFF2-40B4-BE49-F238E27FC236}">
                <a16:creationId xmlns:a16="http://schemas.microsoft.com/office/drawing/2014/main" id="{2F6CE0DE-D947-439B-9BF2-5F882A3E8197}"/>
              </a:ext>
            </a:extLst>
          </p:cNvPr>
          <p:cNvSpPr>
            <a:spLocks noGrp="1"/>
          </p:cNvSpPr>
          <p:nvPr>
            <p:ph type="ftr" sz="quarter" idx="11"/>
          </p:nvPr>
        </p:nvSpPr>
        <p:spPr>
          <a:xfrm>
            <a:off x="685800" y="6540183"/>
            <a:ext cx="5029200" cy="22860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schemeClr val="bg1">
                    <a:alpha val="80000"/>
                  </a:scheme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schemeClr val="bg1">
                  <a:alpha val="80000"/>
                </a:scheme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261826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2" name="直線コネクタ 81">
            <a:extLst>
              <a:ext uri="{FF2B5EF4-FFF2-40B4-BE49-F238E27FC236}">
                <a16:creationId xmlns:a16="http://schemas.microsoft.com/office/drawing/2014/main" id="{B1025BE6-CA13-4609-9E07-50149DD8FD1E}"/>
              </a:ext>
            </a:extLst>
          </p:cNvPr>
          <p:cNvCxnSpPr>
            <a:cxnSpLocks/>
            <a:stCxn id="90" idx="4"/>
            <a:endCxn id="86" idx="0"/>
          </p:cNvCxnSpPr>
          <p:nvPr/>
        </p:nvCxnSpPr>
        <p:spPr>
          <a:xfrm>
            <a:off x="3296250" y="2009702"/>
            <a:ext cx="21967" cy="4243804"/>
          </a:xfrm>
          <a:prstGeom prst="line">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直線コネクタ 76">
            <a:extLst>
              <a:ext uri="{FF2B5EF4-FFF2-40B4-BE49-F238E27FC236}">
                <a16:creationId xmlns:a16="http://schemas.microsoft.com/office/drawing/2014/main" id="{C96A7538-7F51-414F-985C-BE5A1DC53195}"/>
              </a:ext>
            </a:extLst>
          </p:cNvPr>
          <p:cNvCxnSpPr>
            <a:cxnSpLocks/>
            <a:stCxn id="54" idx="4"/>
            <a:endCxn id="58" idx="0"/>
          </p:cNvCxnSpPr>
          <p:nvPr/>
        </p:nvCxnSpPr>
        <p:spPr>
          <a:xfrm>
            <a:off x="2394714" y="1260467"/>
            <a:ext cx="24871" cy="5017796"/>
          </a:xfrm>
          <a:prstGeom prst="line">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7104142" y="1021"/>
            <a:ext cx="4759392" cy="1052170"/>
          </a:xfrm>
        </p:spPr>
        <p:txBody>
          <a:bodyPr anchor="b">
            <a:normAutofit/>
          </a:bodyPr>
          <a:lstStyle/>
          <a:p>
            <a:pPr algn="r"/>
            <a:r>
              <a:rPr kumimoji="1" lang="en-US" altLang="ja-JP" sz="6000" dirty="0"/>
              <a:t>FAPI Milestone</a:t>
            </a: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5" name="テキスト ボックス 4">
            <a:extLst>
              <a:ext uri="{FF2B5EF4-FFF2-40B4-BE49-F238E27FC236}">
                <a16:creationId xmlns:a16="http://schemas.microsoft.com/office/drawing/2014/main" id="{383EE1DE-AE65-46AD-8C2D-5B23BB917AFB}"/>
              </a:ext>
            </a:extLst>
          </p:cNvPr>
          <p:cNvSpPr txBox="1"/>
          <p:nvPr/>
        </p:nvSpPr>
        <p:spPr>
          <a:xfrm>
            <a:off x="5541221" y="286931"/>
            <a:ext cx="771439"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rPr>
              <a:t>FAPI</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rPr>
              <a:t>1.0</a:t>
            </a:r>
            <a:endParaRPr kumimoji="1" lang="ja-JP" altLang="en-US" sz="24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endParaRPr>
          </a:p>
        </p:txBody>
      </p:sp>
      <p:sp>
        <p:nvSpPr>
          <p:cNvPr id="6" name="テキスト ボックス 5">
            <a:extLst>
              <a:ext uri="{FF2B5EF4-FFF2-40B4-BE49-F238E27FC236}">
                <a16:creationId xmlns:a16="http://schemas.microsoft.com/office/drawing/2014/main" id="{419E786A-4866-480E-9B2E-4CCF0F092BD3}"/>
              </a:ext>
            </a:extLst>
          </p:cNvPr>
          <p:cNvSpPr txBox="1"/>
          <p:nvPr/>
        </p:nvSpPr>
        <p:spPr>
          <a:xfrm>
            <a:off x="1845204" y="337101"/>
            <a:ext cx="1105631"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rPr>
              <a:t>Part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rPr>
              <a:t>FAPI-RO</a:t>
            </a:r>
          </a:p>
        </p:txBody>
      </p:sp>
      <p:sp>
        <p:nvSpPr>
          <p:cNvPr id="11" name="テキスト ボックス 10">
            <a:extLst>
              <a:ext uri="{FF2B5EF4-FFF2-40B4-BE49-F238E27FC236}">
                <a16:creationId xmlns:a16="http://schemas.microsoft.com/office/drawing/2014/main" id="{5B3F38D7-C225-48F2-ABA0-07054FE2C329}"/>
              </a:ext>
            </a:extLst>
          </p:cNvPr>
          <p:cNvSpPr txBox="1"/>
          <p:nvPr/>
        </p:nvSpPr>
        <p:spPr>
          <a:xfrm>
            <a:off x="2733589" y="337100"/>
            <a:ext cx="1105632"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rPr>
              <a:t>Part 2 </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rPr>
              <a:t>FAPI-RW         </a:t>
            </a:r>
          </a:p>
        </p:txBody>
      </p:sp>
      <p:sp>
        <p:nvSpPr>
          <p:cNvPr id="13" name="テキスト ボックス 12">
            <a:extLst>
              <a:ext uri="{FF2B5EF4-FFF2-40B4-BE49-F238E27FC236}">
                <a16:creationId xmlns:a16="http://schemas.microsoft.com/office/drawing/2014/main" id="{4C8C764E-A512-45E4-B270-D3D29C86559A}"/>
              </a:ext>
            </a:extLst>
          </p:cNvPr>
          <p:cNvSpPr txBox="1"/>
          <p:nvPr/>
        </p:nvSpPr>
        <p:spPr>
          <a:xfrm>
            <a:off x="3735484" y="337099"/>
            <a:ext cx="869327"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rPr>
              <a:t>Part 3 CIBA</a:t>
            </a:r>
            <a:endParaRPr kumimoji="1" lang="ja-JP" altLang="en-US" sz="20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endParaRPr>
          </a:p>
        </p:txBody>
      </p:sp>
      <p:sp>
        <p:nvSpPr>
          <p:cNvPr id="15" name="テキスト ボックス 14">
            <a:extLst>
              <a:ext uri="{FF2B5EF4-FFF2-40B4-BE49-F238E27FC236}">
                <a16:creationId xmlns:a16="http://schemas.microsoft.com/office/drawing/2014/main" id="{2469FD36-9E58-4061-8D1B-6A16A7ED0EC0}"/>
              </a:ext>
            </a:extLst>
          </p:cNvPr>
          <p:cNvSpPr txBox="1"/>
          <p:nvPr/>
        </p:nvSpPr>
        <p:spPr>
          <a:xfrm>
            <a:off x="4547103" y="337098"/>
            <a:ext cx="966261"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rPr>
              <a:t>Part 4 JARM</a:t>
            </a:r>
            <a:endParaRPr kumimoji="1" lang="ja-JP" altLang="en-US" sz="20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endParaRPr>
          </a:p>
        </p:txBody>
      </p:sp>
      <p:sp>
        <p:nvSpPr>
          <p:cNvPr id="23" name="テキスト ボックス 22">
            <a:extLst>
              <a:ext uri="{FF2B5EF4-FFF2-40B4-BE49-F238E27FC236}">
                <a16:creationId xmlns:a16="http://schemas.microsoft.com/office/drawing/2014/main" id="{DE0F1498-B2E4-4A96-8F5A-05E9A36B86F0}"/>
              </a:ext>
            </a:extLst>
          </p:cNvPr>
          <p:cNvSpPr txBox="1"/>
          <p:nvPr/>
        </p:nvSpPr>
        <p:spPr>
          <a:xfrm>
            <a:off x="6119042" y="1036065"/>
            <a:ext cx="510158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19 Feb 2017 : FAPI Part 1 Implementer’s Draft Approved</a:t>
            </a:r>
            <a:r>
              <a:rPr kumimoji="1" lang="en-US" altLang="ja-JP" sz="1600" b="0" i="0" u="none" strike="noStrike" kern="1200" cap="none" spc="0" normalizeH="0" baseline="30000" noProof="0" dirty="0">
                <a:ln>
                  <a:noFill/>
                </a:ln>
                <a:solidFill>
                  <a:prstClr val="black"/>
                </a:solidFill>
                <a:effectLst/>
                <a:uLnTx/>
                <a:uFillTx/>
                <a:latin typeface="Calibri Light" panose="020F0302020204030204"/>
                <a:ea typeface="ＭＳ Ｐゴシック" panose="020B0600070205080204" pitchFamily="50" charset="-128"/>
                <a:cs typeface="+mn-cs"/>
              </a:rPr>
              <a:t>*1</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5" name="テキスト ボックス 24">
            <a:extLst>
              <a:ext uri="{FF2B5EF4-FFF2-40B4-BE49-F238E27FC236}">
                <a16:creationId xmlns:a16="http://schemas.microsoft.com/office/drawing/2014/main" id="{6299CC14-F9A7-483A-BC30-B606888DB926}"/>
              </a:ext>
            </a:extLst>
          </p:cNvPr>
          <p:cNvSpPr txBox="1"/>
          <p:nvPr/>
        </p:nvSpPr>
        <p:spPr>
          <a:xfrm>
            <a:off x="1711776" y="6103789"/>
            <a:ext cx="6222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Final</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9" name="テキスト ボックス 28">
            <a:extLst>
              <a:ext uri="{FF2B5EF4-FFF2-40B4-BE49-F238E27FC236}">
                <a16:creationId xmlns:a16="http://schemas.microsoft.com/office/drawing/2014/main" id="{AD736505-A96B-4CD7-AD98-44EAC2587094}"/>
              </a:ext>
            </a:extLst>
          </p:cNvPr>
          <p:cNvSpPr txBox="1"/>
          <p:nvPr/>
        </p:nvSpPr>
        <p:spPr>
          <a:xfrm>
            <a:off x="571359" y="649988"/>
            <a:ext cx="92352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2017</a:t>
            </a:r>
            <a:endParaRPr kumimoji="1" lang="ja-JP" altLang="en-US"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sp>
        <p:nvSpPr>
          <p:cNvPr id="37" name="テキスト ボックス 36">
            <a:extLst>
              <a:ext uri="{FF2B5EF4-FFF2-40B4-BE49-F238E27FC236}">
                <a16:creationId xmlns:a16="http://schemas.microsoft.com/office/drawing/2014/main" id="{7BF17D67-B578-4AC7-B0B5-08C5F21D90F3}"/>
              </a:ext>
            </a:extLst>
          </p:cNvPr>
          <p:cNvSpPr txBox="1"/>
          <p:nvPr/>
        </p:nvSpPr>
        <p:spPr>
          <a:xfrm>
            <a:off x="971056" y="1005455"/>
            <a:ext cx="549574"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Feb</a:t>
            </a:r>
            <a:endParaRPr kumimoji="1" lang="ja-JP" altLang="en-US"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49" name="テキスト ボックス 48">
            <a:extLst>
              <a:ext uri="{FF2B5EF4-FFF2-40B4-BE49-F238E27FC236}">
                <a16:creationId xmlns:a16="http://schemas.microsoft.com/office/drawing/2014/main" id="{EEA1719F-C0F7-4092-AF53-D6CCC99C3CFD}"/>
              </a:ext>
            </a:extLst>
          </p:cNvPr>
          <p:cNvSpPr txBox="1"/>
          <p:nvPr/>
        </p:nvSpPr>
        <p:spPr>
          <a:xfrm>
            <a:off x="1860369" y="1005188"/>
            <a:ext cx="463588"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ID1</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51" name="テキスト ボックス 50">
            <a:extLst>
              <a:ext uri="{FF2B5EF4-FFF2-40B4-BE49-F238E27FC236}">
                <a16:creationId xmlns:a16="http://schemas.microsoft.com/office/drawing/2014/main" id="{1EACCDBA-B4D2-490B-8694-F753FFC9D3D2}"/>
              </a:ext>
            </a:extLst>
          </p:cNvPr>
          <p:cNvSpPr txBox="1"/>
          <p:nvPr/>
        </p:nvSpPr>
        <p:spPr>
          <a:xfrm>
            <a:off x="1892270" y="2619172"/>
            <a:ext cx="463588"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ID2</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54" name="楕円 53">
            <a:extLst>
              <a:ext uri="{FF2B5EF4-FFF2-40B4-BE49-F238E27FC236}">
                <a16:creationId xmlns:a16="http://schemas.microsoft.com/office/drawing/2014/main" id="{CB028052-C4F1-4EBD-B215-4914101FA6D9}"/>
              </a:ext>
            </a:extLst>
          </p:cNvPr>
          <p:cNvSpPr/>
          <p:nvPr/>
        </p:nvSpPr>
        <p:spPr>
          <a:xfrm>
            <a:off x="2304714" y="1080467"/>
            <a:ext cx="180000" cy="1800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8" name="楕円 57">
            <a:extLst>
              <a:ext uri="{FF2B5EF4-FFF2-40B4-BE49-F238E27FC236}">
                <a16:creationId xmlns:a16="http://schemas.microsoft.com/office/drawing/2014/main" id="{92D94E36-2749-4A3C-BD6F-6AE8FFD6F8FE}"/>
              </a:ext>
            </a:extLst>
          </p:cNvPr>
          <p:cNvSpPr/>
          <p:nvPr/>
        </p:nvSpPr>
        <p:spPr>
          <a:xfrm>
            <a:off x="2329585" y="6278263"/>
            <a:ext cx="180000" cy="1800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0" name="直線コネクタ 59">
            <a:extLst>
              <a:ext uri="{FF2B5EF4-FFF2-40B4-BE49-F238E27FC236}">
                <a16:creationId xmlns:a16="http://schemas.microsoft.com/office/drawing/2014/main" id="{DEF94D8B-B3F6-4F08-86EB-C9DE4744E6D9}"/>
              </a:ext>
            </a:extLst>
          </p:cNvPr>
          <p:cNvCxnSpPr>
            <a:cxnSpLocks/>
          </p:cNvCxnSpPr>
          <p:nvPr/>
        </p:nvCxnSpPr>
        <p:spPr>
          <a:xfrm>
            <a:off x="1581709" y="412247"/>
            <a:ext cx="0" cy="6041940"/>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64" name="テキスト ボックス 63">
            <a:extLst>
              <a:ext uri="{FF2B5EF4-FFF2-40B4-BE49-F238E27FC236}">
                <a16:creationId xmlns:a16="http://schemas.microsoft.com/office/drawing/2014/main" id="{8BD3F0E1-0D36-4ECF-B89A-2B7EFAB2B1F5}"/>
              </a:ext>
            </a:extLst>
          </p:cNvPr>
          <p:cNvSpPr txBox="1"/>
          <p:nvPr/>
        </p:nvSpPr>
        <p:spPr>
          <a:xfrm>
            <a:off x="935312" y="2495040"/>
            <a:ext cx="543739"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Oct</a:t>
            </a:r>
            <a:endParaRPr kumimoji="1" lang="ja-JP" altLang="en-US"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66" name="テキスト ボックス 65">
            <a:extLst>
              <a:ext uri="{FF2B5EF4-FFF2-40B4-BE49-F238E27FC236}">
                <a16:creationId xmlns:a16="http://schemas.microsoft.com/office/drawing/2014/main" id="{9E29C67E-908B-4A9B-9D64-45C8FB7316FB}"/>
              </a:ext>
            </a:extLst>
          </p:cNvPr>
          <p:cNvSpPr txBox="1"/>
          <p:nvPr/>
        </p:nvSpPr>
        <p:spPr>
          <a:xfrm>
            <a:off x="2805206" y="1730933"/>
            <a:ext cx="463588"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ID1</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73" name="直線コネクタ 72">
            <a:extLst>
              <a:ext uri="{FF2B5EF4-FFF2-40B4-BE49-F238E27FC236}">
                <a16:creationId xmlns:a16="http://schemas.microsoft.com/office/drawing/2014/main" id="{639502E7-2752-4031-B573-6C1FF0DDFA09}"/>
              </a:ext>
            </a:extLst>
          </p:cNvPr>
          <p:cNvCxnSpPr>
            <a:cxnSpLocks/>
          </p:cNvCxnSpPr>
          <p:nvPr/>
        </p:nvCxnSpPr>
        <p:spPr>
          <a:xfrm>
            <a:off x="5433090" y="412247"/>
            <a:ext cx="3140" cy="580366"/>
          </a:xfrm>
          <a:prstGeom prst="line">
            <a:avLst/>
          </a:prstGeom>
          <a:ln w="57150"/>
        </p:spPr>
        <p:style>
          <a:lnRef idx="3">
            <a:schemeClr val="accent5"/>
          </a:lnRef>
          <a:fillRef idx="0">
            <a:schemeClr val="accent5"/>
          </a:fillRef>
          <a:effectRef idx="2">
            <a:schemeClr val="accent5"/>
          </a:effectRef>
          <a:fontRef idx="minor">
            <a:schemeClr val="tx1"/>
          </a:fontRef>
        </p:style>
      </p:cxnSp>
      <p:sp>
        <p:nvSpPr>
          <p:cNvPr id="86" name="楕円 85">
            <a:extLst>
              <a:ext uri="{FF2B5EF4-FFF2-40B4-BE49-F238E27FC236}">
                <a16:creationId xmlns:a16="http://schemas.microsoft.com/office/drawing/2014/main" id="{C892321A-020A-4257-8859-2629F469C5D2}"/>
              </a:ext>
            </a:extLst>
          </p:cNvPr>
          <p:cNvSpPr/>
          <p:nvPr/>
        </p:nvSpPr>
        <p:spPr>
          <a:xfrm>
            <a:off x="3228217" y="6253506"/>
            <a:ext cx="180000" cy="1800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90" name="楕円 89">
            <a:extLst>
              <a:ext uri="{FF2B5EF4-FFF2-40B4-BE49-F238E27FC236}">
                <a16:creationId xmlns:a16="http://schemas.microsoft.com/office/drawing/2014/main" id="{CC4ADB9F-4803-40CB-B307-D055908AEF33}"/>
              </a:ext>
            </a:extLst>
          </p:cNvPr>
          <p:cNvSpPr/>
          <p:nvPr/>
        </p:nvSpPr>
        <p:spPr>
          <a:xfrm>
            <a:off x="3206250" y="1829702"/>
            <a:ext cx="180000" cy="1800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92" name="テキスト ボックス 91">
            <a:extLst>
              <a:ext uri="{FF2B5EF4-FFF2-40B4-BE49-F238E27FC236}">
                <a16:creationId xmlns:a16="http://schemas.microsoft.com/office/drawing/2014/main" id="{88830DB6-2279-4446-89AA-E008894E18F9}"/>
              </a:ext>
            </a:extLst>
          </p:cNvPr>
          <p:cNvSpPr txBox="1"/>
          <p:nvPr/>
        </p:nvSpPr>
        <p:spPr>
          <a:xfrm>
            <a:off x="2621194" y="6093597"/>
            <a:ext cx="6222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Final</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93" name="直線コネクタ 92">
            <a:extLst>
              <a:ext uri="{FF2B5EF4-FFF2-40B4-BE49-F238E27FC236}">
                <a16:creationId xmlns:a16="http://schemas.microsoft.com/office/drawing/2014/main" id="{5DF2B014-C9B3-41D0-BEC7-DBAFB02DEE47}"/>
              </a:ext>
            </a:extLst>
          </p:cNvPr>
          <p:cNvCxnSpPr>
            <a:cxnSpLocks/>
            <a:stCxn id="124" idx="4"/>
          </p:cNvCxnSpPr>
          <p:nvPr/>
        </p:nvCxnSpPr>
        <p:spPr>
          <a:xfrm>
            <a:off x="4205626" y="4012741"/>
            <a:ext cx="0" cy="2448000"/>
          </a:xfrm>
          <a:prstGeom prst="line">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直線コネクタ 98">
            <a:extLst>
              <a:ext uri="{FF2B5EF4-FFF2-40B4-BE49-F238E27FC236}">
                <a16:creationId xmlns:a16="http://schemas.microsoft.com/office/drawing/2014/main" id="{A494F9DC-28F4-49F1-ADC5-121985F881C6}"/>
              </a:ext>
            </a:extLst>
          </p:cNvPr>
          <p:cNvCxnSpPr>
            <a:cxnSpLocks/>
            <a:stCxn id="114" idx="4"/>
          </p:cNvCxnSpPr>
          <p:nvPr/>
        </p:nvCxnSpPr>
        <p:spPr>
          <a:xfrm>
            <a:off x="5051132" y="2859679"/>
            <a:ext cx="0" cy="3630604"/>
          </a:xfrm>
          <a:prstGeom prst="line">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6" name="テキスト ボックス 105">
            <a:extLst>
              <a:ext uri="{FF2B5EF4-FFF2-40B4-BE49-F238E27FC236}">
                <a16:creationId xmlns:a16="http://schemas.microsoft.com/office/drawing/2014/main" id="{227F8128-E4D3-4C66-BDA3-A0612D3AB100}"/>
              </a:ext>
            </a:extLst>
          </p:cNvPr>
          <p:cNvSpPr txBox="1"/>
          <p:nvPr/>
        </p:nvSpPr>
        <p:spPr>
          <a:xfrm>
            <a:off x="616511" y="2148367"/>
            <a:ext cx="92352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2018</a:t>
            </a:r>
            <a:endParaRPr kumimoji="1" lang="ja-JP" altLang="en-US"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sp>
        <p:nvSpPr>
          <p:cNvPr id="108" name="テキスト ボックス 107">
            <a:extLst>
              <a:ext uri="{FF2B5EF4-FFF2-40B4-BE49-F238E27FC236}">
                <a16:creationId xmlns:a16="http://schemas.microsoft.com/office/drawing/2014/main" id="{1DFDB10F-812D-45A9-9A9C-68015B425203}"/>
              </a:ext>
            </a:extLst>
          </p:cNvPr>
          <p:cNvSpPr txBox="1"/>
          <p:nvPr/>
        </p:nvSpPr>
        <p:spPr>
          <a:xfrm>
            <a:off x="1013364" y="1664250"/>
            <a:ext cx="450764"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Jul</a:t>
            </a:r>
            <a:endParaRPr kumimoji="1" lang="ja-JP" altLang="en-US"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10" name="楕円 109">
            <a:extLst>
              <a:ext uri="{FF2B5EF4-FFF2-40B4-BE49-F238E27FC236}">
                <a16:creationId xmlns:a16="http://schemas.microsoft.com/office/drawing/2014/main" id="{7105DE3D-01C0-41F6-B75B-4BA35FBF4D7D}"/>
              </a:ext>
            </a:extLst>
          </p:cNvPr>
          <p:cNvSpPr/>
          <p:nvPr/>
        </p:nvSpPr>
        <p:spPr>
          <a:xfrm>
            <a:off x="2319744" y="2711768"/>
            <a:ext cx="180000" cy="1800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2" name="楕円 111">
            <a:extLst>
              <a:ext uri="{FF2B5EF4-FFF2-40B4-BE49-F238E27FC236}">
                <a16:creationId xmlns:a16="http://schemas.microsoft.com/office/drawing/2014/main" id="{B952C06A-2B91-4B7F-A24A-9D0B516FA2C6}"/>
              </a:ext>
            </a:extLst>
          </p:cNvPr>
          <p:cNvSpPr/>
          <p:nvPr/>
        </p:nvSpPr>
        <p:spPr>
          <a:xfrm>
            <a:off x="3209245" y="2695723"/>
            <a:ext cx="180000" cy="1800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4" name="楕円 113">
            <a:extLst>
              <a:ext uri="{FF2B5EF4-FFF2-40B4-BE49-F238E27FC236}">
                <a16:creationId xmlns:a16="http://schemas.microsoft.com/office/drawing/2014/main" id="{01742B28-2A8F-4866-B212-966736A483F3}"/>
              </a:ext>
            </a:extLst>
          </p:cNvPr>
          <p:cNvSpPr/>
          <p:nvPr/>
        </p:nvSpPr>
        <p:spPr>
          <a:xfrm>
            <a:off x="4961132" y="2679679"/>
            <a:ext cx="180000" cy="1800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6" name="テキスト ボックス 115">
            <a:extLst>
              <a:ext uri="{FF2B5EF4-FFF2-40B4-BE49-F238E27FC236}">
                <a16:creationId xmlns:a16="http://schemas.microsoft.com/office/drawing/2014/main" id="{B06E9C0F-797B-4470-B611-CBC2121329C9}"/>
              </a:ext>
            </a:extLst>
          </p:cNvPr>
          <p:cNvSpPr txBox="1"/>
          <p:nvPr/>
        </p:nvSpPr>
        <p:spPr>
          <a:xfrm>
            <a:off x="2818088" y="2620409"/>
            <a:ext cx="463588"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ID2</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18" name="テキスト ボックス 117">
            <a:extLst>
              <a:ext uri="{FF2B5EF4-FFF2-40B4-BE49-F238E27FC236}">
                <a16:creationId xmlns:a16="http://schemas.microsoft.com/office/drawing/2014/main" id="{A93C6877-26D2-4C88-9FBB-856BF293F26E}"/>
              </a:ext>
            </a:extLst>
          </p:cNvPr>
          <p:cNvSpPr txBox="1"/>
          <p:nvPr/>
        </p:nvSpPr>
        <p:spPr>
          <a:xfrm>
            <a:off x="4560002" y="2591462"/>
            <a:ext cx="463588"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ID1</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20" name="テキスト ボックス 119">
            <a:extLst>
              <a:ext uri="{FF2B5EF4-FFF2-40B4-BE49-F238E27FC236}">
                <a16:creationId xmlns:a16="http://schemas.microsoft.com/office/drawing/2014/main" id="{0C81FD22-5952-4044-89D8-BB122656F480}"/>
              </a:ext>
            </a:extLst>
          </p:cNvPr>
          <p:cNvSpPr txBox="1"/>
          <p:nvPr/>
        </p:nvSpPr>
        <p:spPr>
          <a:xfrm>
            <a:off x="600449" y="3377040"/>
            <a:ext cx="92352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2019</a:t>
            </a:r>
            <a:endParaRPr kumimoji="1" lang="ja-JP" altLang="en-US"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sp>
        <p:nvSpPr>
          <p:cNvPr id="122" name="テキスト ボックス 121">
            <a:extLst>
              <a:ext uri="{FF2B5EF4-FFF2-40B4-BE49-F238E27FC236}">
                <a16:creationId xmlns:a16="http://schemas.microsoft.com/office/drawing/2014/main" id="{1C3F52A7-AC3F-4D3D-BF69-1BED21189D58}"/>
              </a:ext>
            </a:extLst>
          </p:cNvPr>
          <p:cNvSpPr txBox="1"/>
          <p:nvPr/>
        </p:nvSpPr>
        <p:spPr>
          <a:xfrm>
            <a:off x="930876" y="3785043"/>
            <a:ext cx="588623"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Aug</a:t>
            </a:r>
            <a:endParaRPr kumimoji="1" lang="ja-JP" altLang="en-US"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24" name="楕円 123">
            <a:extLst>
              <a:ext uri="{FF2B5EF4-FFF2-40B4-BE49-F238E27FC236}">
                <a16:creationId xmlns:a16="http://schemas.microsoft.com/office/drawing/2014/main" id="{2B3074A5-C85B-4F48-A8A5-7FD04C1C3485}"/>
              </a:ext>
            </a:extLst>
          </p:cNvPr>
          <p:cNvSpPr/>
          <p:nvPr/>
        </p:nvSpPr>
        <p:spPr>
          <a:xfrm>
            <a:off x="4115626" y="3832741"/>
            <a:ext cx="180000" cy="1800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26" name="直線コネクタ 125">
            <a:extLst>
              <a:ext uri="{FF2B5EF4-FFF2-40B4-BE49-F238E27FC236}">
                <a16:creationId xmlns:a16="http://schemas.microsoft.com/office/drawing/2014/main" id="{1FCCC387-261A-4846-9D8D-36C3EF828139}"/>
              </a:ext>
            </a:extLst>
          </p:cNvPr>
          <p:cNvCxnSpPr>
            <a:cxnSpLocks/>
            <a:stCxn id="6" idx="2"/>
            <a:endCxn id="54" idx="0"/>
          </p:cNvCxnSpPr>
          <p:nvPr/>
        </p:nvCxnSpPr>
        <p:spPr>
          <a:xfrm flipH="1">
            <a:off x="2394714" y="1044987"/>
            <a:ext cx="3306" cy="35480"/>
          </a:xfrm>
          <a:prstGeom prst="line">
            <a:avLst/>
          </a:prstGeom>
          <a:ln>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30" name="直線コネクタ 129">
            <a:extLst>
              <a:ext uri="{FF2B5EF4-FFF2-40B4-BE49-F238E27FC236}">
                <a16:creationId xmlns:a16="http://schemas.microsoft.com/office/drawing/2014/main" id="{1845FFFA-718E-4CF5-A30F-C1E521F61143}"/>
              </a:ext>
            </a:extLst>
          </p:cNvPr>
          <p:cNvCxnSpPr>
            <a:cxnSpLocks/>
            <a:stCxn id="11" idx="2"/>
            <a:endCxn id="90" idx="0"/>
          </p:cNvCxnSpPr>
          <p:nvPr/>
        </p:nvCxnSpPr>
        <p:spPr>
          <a:xfrm>
            <a:off x="3286405" y="1044986"/>
            <a:ext cx="9845" cy="784716"/>
          </a:xfrm>
          <a:prstGeom prst="line">
            <a:avLst/>
          </a:prstGeom>
          <a:ln>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34" name="直線コネクタ 133">
            <a:extLst>
              <a:ext uri="{FF2B5EF4-FFF2-40B4-BE49-F238E27FC236}">
                <a16:creationId xmlns:a16="http://schemas.microsoft.com/office/drawing/2014/main" id="{8AC69D78-A0C0-4EB2-A858-F3EB4E00F4F0}"/>
              </a:ext>
            </a:extLst>
          </p:cNvPr>
          <p:cNvCxnSpPr>
            <a:cxnSpLocks/>
            <a:stCxn id="13" idx="2"/>
            <a:endCxn id="124" idx="0"/>
          </p:cNvCxnSpPr>
          <p:nvPr/>
        </p:nvCxnSpPr>
        <p:spPr>
          <a:xfrm>
            <a:off x="4170148" y="1044985"/>
            <a:ext cx="35478" cy="2787756"/>
          </a:xfrm>
          <a:prstGeom prst="line">
            <a:avLst/>
          </a:prstGeom>
          <a:ln>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39" name="直線コネクタ 138">
            <a:extLst>
              <a:ext uri="{FF2B5EF4-FFF2-40B4-BE49-F238E27FC236}">
                <a16:creationId xmlns:a16="http://schemas.microsoft.com/office/drawing/2014/main" id="{A0FD6A1C-0B38-4FA8-A393-D17F2F5074C3}"/>
              </a:ext>
            </a:extLst>
          </p:cNvPr>
          <p:cNvCxnSpPr>
            <a:cxnSpLocks/>
            <a:stCxn id="15" idx="2"/>
            <a:endCxn id="114" idx="0"/>
          </p:cNvCxnSpPr>
          <p:nvPr/>
        </p:nvCxnSpPr>
        <p:spPr>
          <a:xfrm>
            <a:off x="5030234" y="1044984"/>
            <a:ext cx="20898" cy="1634695"/>
          </a:xfrm>
          <a:prstGeom prst="line">
            <a:avLst/>
          </a:prstGeom>
          <a:ln>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43" name="テキスト ボックス 142">
            <a:extLst>
              <a:ext uri="{FF2B5EF4-FFF2-40B4-BE49-F238E27FC236}">
                <a16:creationId xmlns:a16="http://schemas.microsoft.com/office/drawing/2014/main" id="{7F11B974-9639-43DF-9DA3-9BC7D3101E34}"/>
              </a:ext>
            </a:extLst>
          </p:cNvPr>
          <p:cNvSpPr txBox="1"/>
          <p:nvPr/>
        </p:nvSpPr>
        <p:spPr>
          <a:xfrm>
            <a:off x="3729487" y="3755649"/>
            <a:ext cx="463588"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ID1</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45" name="テキスト ボックス 144">
            <a:extLst>
              <a:ext uri="{FF2B5EF4-FFF2-40B4-BE49-F238E27FC236}">
                <a16:creationId xmlns:a16="http://schemas.microsoft.com/office/drawing/2014/main" id="{59FD112F-7ED5-4FEB-8189-70B686BEE9C0}"/>
              </a:ext>
            </a:extLst>
          </p:cNvPr>
          <p:cNvSpPr txBox="1"/>
          <p:nvPr/>
        </p:nvSpPr>
        <p:spPr>
          <a:xfrm>
            <a:off x="584995" y="4177336"/>
            <a:ext cx="92352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2020</a:t>
            </a:r>
            <a:endParaRPr kumimoji="1" lang="ja-JP" altLang="en-US"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sp>
        <p:nvSpPr>
          <p:cNvPr id="147" name="テキスト ボックス 146">
            <a:extLst>
              <a:ext uri="{FF2B5EF4-FFF2-40B4-BE49-F238E27FC236}">
                <a16:creationId xmlns:a16="http://schemas.microsoft.com/office/drawing/2014/main" id="{6E6DDA91-4FE9-491F-9461-227598BAF58B}"/>
              </a:ext>
            </a:extLst>
          </p:cNvPr>
          <p:cNvSpPr txBox="1"/>
          <p:nvPr/>
        </p:nvSpPr>
        <p:spPr>
          <a:xfrm>
            <a:off x="913184" y="4583536"/>
            <a:ext cx="543739"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Oct</a:t>
            </a:r>
            <a:endParaRPr kumimoji="1" lang="ja-JP" altLang="en-US"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58" name="フローチャート: 判断 157">
            <a:extLst>
              <a:ext uri="{FF2B5EF4-FFF2-40B4-BE49-F238E27FC236}">
                <a16:creationId xmlns:a16="http://schemas.microsoft.com/office/drawing/2014/main" id="{7D9A1BBC-2DC4-4C39-9209-FA376E2AC53F}"/>
              </a:ext>
            </a:extLst>
          </p:cNvPr>
          <p:cNvSpPr/>
          <p:nvPr/>
        </p:nvSpPr>
        <p:spPr>
          <a:xfrm>
            <a:off x="2513026" y="1402740"/>
            <a:ext cx="36000" cy="36000"/>
          </a:xfrm>
          <a:prstGeom prst="flowChartDecisi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59" name="直線コネクタ 158">
            <a:extLst>
              <a:ext uri="{FF2B5EF4-FFF2-40B4-BE49-F238E27FC236}">
                <a16:creationId xmlns:a16="http://schemas.microsoft.com/office/drawing/2014/main" id="{94311F5F-33EE-4F56-9470-DDC1D0C05FB6}"/>
              </a:ext>
            </a:extLst>
          </p:cNvPr>
          <p:cNvCxnSpPr>
            <a:cxnSpLocks/>
            <a:stCxn id="54" idx="4"/>
            <a:endCxn id="158" idx="1"/>
          </p:cNvCxnSpPr>
          <p:nvPr/>
        </p:nvCxnSpPr>
        <p:spPr>
          <a:xfrm>
            <a:off x="2394714" y="1260467"/>
            <a:ext cx="118312" cy="160273"/>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63" name="直線コネクタ 162">
            <a:extLst>
              <a:ext uri="{FF2B5EF4-FFF2-40B4-BE49-F238E27FC236}">
                <a16:creationId xmlns:a16="http://schemas.microsoft.com/office/drawing/2014/main" id="{7192EE96-FAE1-4E58-9D3C-145D1688C99E}"/>
              </a:ext>
            </a:extLst>
          </p:cNvPr>
          <p:cNvCxnSpPr>
            <a:cxnSpLocks/>
            <a:stCxn id="158" idx="3"/>
            <a:endCxn id="168" idx="1"/>
          </p:cNvCxnSpPr>
          <p:nvPr/>
        </p:nvCxnSpPr>
        <p:spPr>
          <a:xfrm flipV="1">
            <a:off x="2549026" y="1374873"/>
            <a:ext cx="9169180" cy="45867"/>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68" name="フローチャート: 判断 167">
            <a:extLst>
              <a:ext uri="{FF2B5EF4-FFF2-40B4-BE49-F238E27FC236}">
                <a16:creationId xmlns:a16="http://schemas.microsoft.com/office/drawing/2014/main" id="{B84FED24-FBB4-4427-9F37-7F499B887B94}"/>
              </a:ext>
            </a:extLst>
          </p:cNvPr>
          <p:cNvSpPr/>
          <p:nvPr/>
        </p:nvSpPr>
        <p:spPr>
          <a:xfrm>
            <a:off x="11718206" y="1356873"/>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73" name="テキスト ボックス 172">
            <a:extLst>
              <a:ext uri="{FF2B5EF4-FFF2-40B4-BE49-F238E27FC236}">
                <a16:creationId xmlns:a16="http://schemas.microsoft.com/office/drawing/2014/main" id="{90EB2EF7-3EA6-4E47-AAC1-EC6B33659395}"/>
              </a:ext>
            </a:extLst>
          </p:cNvPr>
          <p:cNvSpPr txBox="1"/>
          <p:nvPr/>
        </p:nvSpPr>
        <p:spPr>
          <a:xfrm>
            <a:off x="6138455" y="1797314"/>
            <a:ext cx="4872371"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24 Jul 2017 : FAPI Part 2 Implementer’s Draft Approved</a:t>
            </a:r>
            <a:r>
              <a:rPr kumimoji="1" lang="en-US" altLang="ja-JP" sz="1600" b="0" i="0" u="none" strike="noStrike" kern="1200" cap="none" spc="0" normalizeH="0" baseline="30000" noProof="0" dirty="0">
                <a:ln>
                  <a:noFill/>
                </a:ln>
                <a:solidFill>
                  <a:prstClr val="black"/>
                </a:solidFill>
                <a:effectLst/>
                <a:uLnTx/>
                <a:uFillTx/>
                <a:latin typeface="Calibri Light" panose="020F0302020204030204"/>
                <a:ea typeface="ＭＳ Ｐゴシック" panose="020B0600070205080204" pitchFamily="50" charset="-128"/>
                <a:cs typeface="+mn-cs"/>
              </a:rPr>
              <a:t>*2</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74" name="フローチャート: 判断 173">
            <a:extLst>
              <a:ext uri="{FF2B5EF4-FFF2-40B4-BE49-F238E27FC236}">
                <a16:creationId xmlns:a16="http://schemas.microsoft.com/office/drawing/2014/main" id="{5B0DA954-E19F-469F-A6F2-DD2D08039B5D}"/>
              </a:ext>
            </a:extLst>
          </p:cNvPr>
          <p:cNvSpPr/>
          <p:nvPr/>
        </p:nvSpPr>
        <p:spPr>
          <a:xfrm>
            <a:off x="3403938" y="2125660"/>
            <a:ext cx="36000" cy="36000"/>
          </a:xfrm>
          <a:prstGeom prst="flowChartDecisi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75" name="直線コネクタ 174">
            <a:extLst>
              <a:ext uri="{FF2B5EF4-FFF2-40B4-BE49-F238E27FC236}">
                <a16:creationId xmlns:a16="http://schemas.microsoft.com/office/drawing/2014/main" id="{776CE90C-5399-44E6-8FF3-9AE103CFA949}"/>
              </a:ext>
            </a:extLst>
          </p:cNvPr>
          <p:cNvCxnSpPr>
            <a:cxnSpLocks/>
            <a:stCxn id="90" idx="4"/>
            <a:endCxn id="174" idx="1"/>
          </p:cNvCxnSpPr>
          <p:nvPr/>
        </p:nvCxnSpPr>
        <p:spPr>
          <a:xfrm>
            <a:off x="3296250" y="2009702"/>
            <a:ext cx="107688" cy="133958"/>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76" name="直線コネクタ 175">
            <a:extLst>
              <a:ext uri="{FF2B5EF4-FFF2-40B4-BE49-F238E27FC236}">
                <a16:creationId xmlns:a16="http://schemas.microsoft.com/office/drawing/2014/main" id="{B86226E2-D2E0-49CB-9077-2178A9C5DCD1}"/>
              </a:ext>
            </a:extLst>
          </p:cNvPr>
          <p:cNvCxnSpPr>
            <a:cxnSpLocks/>
            <a:stCxn id="174" idx="3"/>
            <a:endCxn id="177" idx="1"/>
          </p:cNvCxnSpPr>
          <p:nvPr/>
        </p:nvCxnSpPr>
        <p:spPr>
          <a:xfrm flipV="1">
            <a:off x="3439938" y="2107606"/>
            <a:ext cx="8277948" cy="36054"/>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77" name="フローチャート: 判断 176">
            <a:extLst>
              <a:ext uri="{FF2B5EF4-FFF2-40B4-BE49-F238E27FC236}">
                <a16:creationId xmlns:a16="http://schemas.microsoft.com/office/drawing/2014/main" id="{AAF556B2-C535-48FB-BB40-066FF92998FB}"/>
              </a:ext>
            </a:extLst>
          </p:cNvPr>
          <p:cNvSpPr/>
          <p:nvPr/>
        </p:nvSpPr>
        <p:spPr>
          <a:xfrm>
            <a:off x="11717886" y="2089606"/>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81" name="フローチャート: 判断 180">
            <a:extLst>
              <a:ext uri="{FF2B5EF4-FFF2-40B4-BE49-F238E27FC236}">
                <a16:creationId xmlns:a16="http://schemas.microsoft.com/office/drawing/2014/main" id="{DEDE32FE-0276-4FDF-B593-4BB0F9E0CA4D}"/>
              </a:ext>
            </a:extLst>
          </p:cNvPr>
          <p:cNvSpPr/>
          <p:nvPr/>
        </p:nvSpPr>
        <p:spPr>
          <a:xfrm>
            <a:off x="5170207" y="2986054"/>
            <a:ext cx="36000" cy="36000"/>
          </a:xfrm>
          <a:prstGeom prst="flowChartDecisi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82" name="直線コネクタ 181">
            <a:extLst>
              <a:ext uri="{FF2B5EF4-FFF2-40B4-BE49-F238E27FC236}">
                <a16:creationId xmlns:a16="http://schemas.microsoft.com/office/drawing/2014/main" id="{9F0FCB19-A23E-4DF5-95FE-4D5A6B222F2A}"/>
              </a:ext>
            </a:extLst>
          </p:cNvPr>
          <p:cNvCxnSpPr>
            <a:cxnSpLocks/>
            <a:stCxn id="114" idx="4"/>
            <a:endCxn id="181" idx="1"/>
          </p:cNvCxnSpPr>
          <p:nvPr/>
        </p:nvCxnSpPr>
        <p:spPr>
          <a:xfrm>
            <a:off x="5051132" y="2859679"/>
            <a:ext cx="119075" cy="144375"/>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83" name="直線コネクタ 182">
            <a:extLst>
              <a:ext uri="{FF2B5EF4-FFF2-40B4-BE49-F238E27FC236}">
                <a16:creationId xmlns:a16="http://schemas.microsoft.com/office/drawing/2014/main" id="{A1784899-1DE9-4844-BA7A-A487BF7895C5}"/>
              </a:ext>
            </a:extLst>
          </p:cNvPr>
          <p:cNvCxnSpPr>
            <a:cxnSpLocks/>
            <a:stCxn id="181" idx="3"/>
            <a:endCxn id="184" idx="1"/>
          </p:cNvCxnSpPr>
          <p:nvPr/>
        </p:nvCxnSpPr>
        <p:spPr>
          <a:xfrm>
            <a:off x="5206207" y="3004054"/>
            <a:ext cx="6513265" cy="34"/>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84" name="フローチャート: 判断 183">
            <a:extLst>
              <a:ext uri="{FF2B5EF4-FFF2-40B4-BE49-F238E27FC236}">
                <a16:creationId xmlns:a16="http://schemas.microsoft.com/office/drawing/2014/main" id="{708A43DA-94EC-4FBD-B3E8-0EB1DDF894D7}"/>
              </a:ext>
            </a:extLst>
          </p:cNvPr>
          <p:cNvSpPr/>
          <p:nvPr/>
        </p:nvSpPr>
        <p:spPr>
          <a:xfrm>
            <a:off x="11719472" y="2986088"/>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86" name="フローチャート: 判断 185">
            <a:extLst>
              <a:ext uri="{FF2B5EF4-FFF2-40B4-BE49-F238E27FC236}">
                <a16:creationId xmlns:a16="http://schemas.microsoft.com/office/drawing/2014/main" id="{5F6CCDE3-05C9-4ED9-916F-BE1492580A24}"/>
              </a:ext>
            </a:extLst>
          </p:cNvPr>
          <p:cNvSpPr/>
          <p:nvPr/>
        </p:nvSpPr>
        <p:spPr>
          <a:xfrm>
            <a:off x="3425561" y="2988326"/>
            <a:ext cx="36000" cy="36000"/>
          </a:xfrm>
          <a:prstGeom prst="flowChartDecisi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87" name="直線コネクタ 186">
            <a:extLst>
              <a:ext uri="{FF2B5EF4-FFF2-40B4-BE49-F238E27FC236}">
                <a16:creationId xmlns:a16="http://schemas.microsoft.com/office/drawing/2014/main" id="{3183E515-933E-4224-8CD1-D9AD11749197}"/>
              </a:ext>
            </a:extLst>
          </p:cNvPr>
          <p:cNvCxnSpPr>
            <a:cxnSpLocks/>
            <a:stCxn id="112" idx="4"/>
            <a:endCxn id="186" idx="1"/>
          </p:cNvCxnSpPr>
          <p:nvPr/>
        </p:nvCxnSpPr>
        <p:spPr>
          <a:xfrm>
            <a:off x="3299245" y="2875723"/>
            <a:ext cx="126316" cy="130603"/>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88" name="直線コネクタ 187">
            <a:extLst>
              <a:ext uri="{FF2B5EF4-FFF2-40B4-BE49-F238E27FC236}">
                <a16:creationId xmlns:a16="http://schemas.microsoft.com/office/drawing/2014/main" id="{6E5198D7-5AA4-4F41-A527-2C57E17DA11D}"/>
              </a:ext>
            </a:extLst>
          </p:cNvPr>
          <p:cNvCxnSpPr>
            <a:cxnSpLocks/>
            <a:stCxn id="186" idx="3"/>
            <a:endCxn id="181" idx="1"/>
          </p:cNvCxnSpPr>
          <p:nvPr/>
        </p:nvCxnSpPr>
        <p:spPr>
          <a:xfrm flipV="1">
            <a:off x="3461561" y="3004054"/>
            <a:ext cx="1708646" cy="2272"/>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91" name="フローチャート: 判断 190">
            <a:extLst>
              <a:ext uri="{FF2B5EF4-FFF2-40B4-BE49-F238E27FC236}">
                <a16:creationId xmlns:a16="http://schemas.microsoft.com/office/drawing/2014/main" id="{3B5786D2-DF11-4AFB-8A4E-B43560C64428}"/>
              </a:ext>
            </a:extLst>
          </p:cNvPr>
          <p:cNvSpPr/>
          <p:nvPr/>
        </p:nvSpPr>
        <p:spPr>
          <a:xfrm>
            <a:off x="2506558" y="2988326"/>
            <a:ext cx="36000" cy="36000"/>
          </a:xfrm>
          <a:prstGeom prst="flowChartDecisi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92" name="直線コネクタ 191">
            <a:extLst>
              <a:ext uri="{FF2B5EF4-FFF2-40B4-BE49-F238E27FC236}">
                <a16:creationId xmlns:a16="http://schemas.microsoft.com/office/drawing/2014/main" id="{1497F462-EBA2-42F8-8A3B-74E00D1E3C27}"/>
              </a:ext>
            </a:extLst>
          </p:cNvPr>
          <p:cNvCxnSpPr>
            <a:cxnSpLocks/>
            <a:stCxn id="110" idx="4"/>
            <a:endCxn id="191" idx="1"/>
          </p:cNvCxnSpPr>
          <p:nvPr/>
        </p:nvCxnSpPr>
        <p:spPr>
          <a:xfrm>
            <a:off x="2409744" y="2891768"/>
            <a:ext cx="96814" cy="114558"/>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93" name="直線コネクタ 192">
            <a:extLst>
              <a:ext uri="{FF2B5EF4-FFF2-40B4-BE49-F238E27FC236}">
                <a16:creationId xmlns:a16="http://schemas.microsoft.com/office/drawing/2014/main" id="{741A7EA3-D8CB-4F48-89D3-30AED99A0B1A}"/>
              </a:ext>
            </a:extLst>
          </p:cNvPr>
          <p:cNvCxnSpPr>
            <a:cxnSpLocks/>
            <a:stCxn id="191" idx="3"/>
            <a:endCxn id="186" idx="1"/>
          </p:cNvCxnSpPr>
          <p:nvPr/>
        </p:nvCxnSpPr>
        <p:spPr>
          <a:xfrm>
            <a:off x="2542558" y="3006326"/>
            <a:ext cx="883003" cy="0"/>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97" name="テキスト ボックス 196">
            <a:extLst>
              <a:ext uri="{FF2B5EF4-FFF2-40B4-BE49-F238E27FC236}">
                <a16:creationId xmlns:a16="http://schemas.microsoft.com/office/drawing/2014/main" id="{8A80534D-37E0-4B57-9AB9-2B659DA3DCC7}"/>
              </a:ext>
            </a:extLst>
          </p:cNvPr>
          <p:cNvSpPr txBox="1"/>
          <p:nvPr/>
        </p:nvSpPr>
        <p:spPr>
          <a:xfrm>
            <a:off x="6145319" y="2443852"/>
            <a:ext cx="560702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24 Oct 2018 : Implementer’s Drafts of Three FAPI Specifications</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Approved </a:t>
            </a:r>
            <a:r>
              <a:rPr kumimoji="1" lang="en-US" altLang="ja-JP" sz="1600" b="0" i="0" u="none" strike="noStrike" kern="1200" cap="none" spc="0" normalizeH="0" baseline="30000" noProof="0" dirty="0">
                <a:ln>
                  <a:noFill/>
                </a:ln>
                <a:solidFill>
                  <a:prstClr val="black"/>
                </a:solidFill>
                <a:effectLst/>
                <a:uLnTx/>
                <a:uFillTx/>
                <a:latin typeface="Calibri Light" panose="020F0302020204030204"/>
                <a:ea typeface="ＭＳ Ｐゴシック" panose="020B0600070205080204" pitchFamily="50" charset="-128"/>
                <a:cs typeface="+mn-cs"/>
              </a:rPr>
              <a:t>*3</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00" name="フローチャート: 判断 199">
            <a:extLst>
              <a:ext uri="{FF2B5EF4-FFF2-40B4-BE49-F238E27FC236}">
                <a16:creationId xmlns:a16="http://schemas.microsoft.com/office/drawing/2014/main" id="{70EE17DA-F38F-4E1E-A0B9-0E652E88B078}"/>
              </a:ext>
            </a:extLst>
          </p:cNvPr>
          <p:cNvSpPr/>
          <p:nvPr/>
        </p:nvSpPr>
        <p:spPr>
          <a:xfrm>
            <a:off x="4326316" y="4114997"/>
            <a:ext cx="36000" cy="36000"/>
          </a:xfrm>
          <a:prstGeom prst="flowChartDecisi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201" name="直線コネクタ 200">
            <a:extLst>
              <a:ext uri="{FF2B5EF4-FFF2-40B4-BE49-F238E27FC236}">
                <a16:creationId xmlns:a16="http://schemas.microsoft.com/office/drawing/2014/main" id="{FB6ABD5A-4099-42E3-818D-9108C8CAD378}"/>
              </a:ext>
            </a:extLst>
          </p:cNvPr>
          <p:cNvCxnSpPr>
            <a:cxnSpLocks/>
            <a:stCxn id="124" idx="4"/>
            <a:endCxn id="200" idx="1"/>
          </p:cNvCxnSpPr>
          <p:nvPr/>
        </p:nvCxnSpPr>
        <p:spPr>
          <a:xfrm>
            <a:off x="4205626" y="4012741"/>
            <a:ext cx="120690" cy="120256"/>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2" name="直線コネクタ 201">
            <a:extLst>
              <a:ext uri="{FF2B5EF4-FFF2-40B4-BE49-F238E27FC236}">
                <a16:creationId xmlns:a16="http://schemas.microsoft.com/office/drawing/2014/main" id="{2B3E4AA4-1A5B-400B-BF0D-CD0F6E554F2C}"/>
              </a:ext>
            </a:extLst>
          </p:cNvPr>
          <p:cNvCxnSpPr>
            <a:cxnSpLocks/>
            <a:stCxn id="200" idx="3"/>
            <a:endCxn id="203" idx="1"/>
          </p:cNvCxnSpPr>
          <p:nvPr/>
        </p:nvCxnSpPr>
        <p:spPr>
          <a:xfrm>
            <a:off x="4362316" y="4132997"/>
            <a:ext cx="7354028" cy="34"/>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03" name="フローチャート: 判断 202">
            <a:extLst>
              <a:ext uri="{FF2B5EF4-FFF2-40B4-BE49-F238E27FC236}">
                <a16:creationId xmlns:a16="http://schemas.microsoft.com/office/drawing/2014/main" id="{C6AD7716-8274-4442-A02E-EEAE87E0BC6C}"/>
              </a:ext>
            </a:extLst>
          </p:cNvPr>
          <p:cNvSpPr/>
          <p:nvPr/>
        </p:nvSpPr>
        <p:spPr>
          <a:xfrm>
            <a:off x="11716344" y="4115031"/>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06" name="テキスト ボックス 205">
            <a:extLst>
              <a:ext uri="{FF2B5EF4-FFF2-40B4-BE49-F238E27FC236}">
                <a16:creationId xmlns:a16="http://schemas.microsoft.com/office/drawing/2014/main" id="{A56081B4-874A-48E9-99F2-6D3F1FDC648D}"/>
              </a:ext>
            </a:extLst>
          </p:cNvPr>
          <p:cNvSpPr txBox="1"/>
          <p:nvPr/>
        </p:nvSpPr>
        <p:spPr>
          <a:xfrm>
            <a:off x="6145223" y="3602731"/>
            <a:ext cx="561345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23 Aug 2019 : Implementer’s Draft of FAPI Client Initiated Backchannel Authentication (CIBA) Profile Approved </a:t>
            </a:r>
            <a:r>
              <a:rPr kumimoji="1" lang="en-US" altLang="ja-JP" sz="1600" b="0" i="0" u="none" strike="noStrike" kern="1200" cap="none" spc="0" normalizeH="0" baseline="30000" noProof="0" dirty="0">
                <a:ln>
                  <a:noFill/>
                </a:ln>
                <a:solidFill>
                  <a:prstClr val="black"/>
                </a:solidFill>
                <a:effectLst/>
                <a:uLnTx/>
                <a:uFillTx/>
                <a:latin typeface="Calibri Light" panose="020F0302020204030204"/>
                <a:ea typeface="ＭＳ Ｐゴシック" panose="020B0600070205080204" pitchFamily="50" charset="-128"/>
                <a:cs typeface="+mn-cs"/>
              </a:rPr>
              <a:t>*4</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211" name="直線コネクタ 210">
            <a:extLst>
              <a:ext uri="{FF2B5EF4-FFF2-40B4-BE49-F238E27FC236}">
                <a16:creationId xmlns:a16="http://schemas.microsoft.com/office/drawing/2014/main" id="{DE1D494F-DDFB-4386-B0C7-3826A450A035}"/>
              </a:ext>
            </a:extLst>
          </p:cNvPr>
          <p:cNvCxnSpPr>
            <a:cxnSpLocks/>
          </p:cNvCxnSpPr>
          <p:nvPr/>
        </p:nvCxnSpPr>
        <p:spPr>
          <a:xfrm>
            <a:off x="2427215" y="5174379"/>
            <a:ext cx="9289127" cy="0"/>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12" name="フローチャート: 判断 211">
            <a:extLst>
              <a:ext uri="{FF2B5EF4-FFF2-40B4-BE49-F238E27FC236}">
                <a16:creationId xmlns:a16="http://schemas.microsoft.com/office/drawing/2014/main" id="{924DD26C-11D7-4CBA-8329-EB2D660B834C}"/>
              </a:ext>
            </a:extLst>
          </p:cNvPr>
          <p:cNvSpPr/>
          <p:nvPr/>
        </p:nvSpPr>
        <p:spPr>
          <a:xfrm>
            <a:off x="11716342" y="6082819"/>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30" name="テキスト ボックス 229">
            <a:extLst>
              <a:ext uri="{FF2B5EF4-FFF2-40B4-BE49-F238E27FC236}">
                <a16:creationId xmlns:a16="http://schemas.microsoft.com/office/drawing/2014/main" id="{47E16BDD-1070-4E95-A09B-9E9DE1EAF205}"/>
              </a:ext>
            </a:extLst>
          </p:cNvPr>
          <p:cNvSpPr txBox="1"/>
          <p:nvPr/>
        </p:nvSpPr>
        <p:spPr>
          <a:xfrm>
            <a:off x="6145223" y="4638383"/>
            <a:ext cx="561931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29 Oct 2020 - 28 Dec 2020 : Public Review Period for Proposed Final FAPI 1.0 Part 1 and Part 2 Specifications</a:t>
            </a:r>
            <a:r>
              <a:rPr kumimoji="1" lang="en-US" altLang="ja-JP" sz="1600" b="0" i="0" u="none" strike="noStrike" kern="1200" cap="none" spc="0" normalizeH="0" baseline="30000" noProof="0" dirty="0">
                <a:ln>
                  <a:noFill/>
                </a:ln>
                <a:solidFill>
                  <a:prstClr val="black"/>
                </a:solidFill>
                <a:effectLst/>
                <a:uLnTx/>
                <a:uFillTx/>
                <a:latin typeface="Calibri Light" panose="020F0302020204030204"/>
                <a:ea typeface="ＭＳ Ｐゴシック" panose="020B0600070205080204" pitchFamily="50" charset="-128"/>
                <a:cs typeface="+mn-cs"/>
              </a:rPr>
              <a:t>*5</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4" name="テキスト ボックス 233">
            <a:extLst>
              <a:ext uri="{FF2B5EF4-FFF2-40B4-BE49-F238E27FC236}">
                <a16:creationId xmlns:a16="http://schemas.microsoft.com/office/drawing/2014/main" id="{6A3D6F48-6360-43BF-8231-19CC3046AD1C}"/>
              </a:ext>
            </a:extLst>
          </p:cNvPr>
          <p:cNvSpPr txBox="1"/>
          <p:nvPr/>
        </p:nvSpPr>
        <p:spPr>
          <a:xfrm>
            <a:off x="6444626" y="5177851"/>
            <a:ext cx="4859797"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*5 :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2"/>
              </a:rPr>
              <a:t>https://openid.net/2020/10/29/public-review-period-for-proposed-final-fapi-1-0-part-1-and-part-2-specifications/</a:t>
            </a:r>
            <a:endParaRPr kumimoji="1" lang="ja-JP" altLang="en-US"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6" name="テキスト ボックス 235">
            <a:extLst>
              <a:ext uri="{FF2B5EF4-FFF2-40B4-BE49-F238E27FC236}">
                <a16:creationId xmlns:a16="http://schemas.microsoft.com/office/drawing/2014/main" id="{10F76514-9A21-4E87-84DF-0A9B97E8E0A4}"/>
              </a:ext>
            </a:extLst>
          </p:cNvPr>
          <p:cNvSpPr txBox="1"/>
          <p:nvPr/>
        </p:nvSpPr>
        <p:spPr>
          <a:xfrm>
            <a:off x="6419834" y="4136500"/>
            <a:ext cx="5310492" cy="55399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*4 :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3"/>
              </a:rPr>
              <a:t>https://openid.net/2019/08/23/implementers-draft-of-fapi-client-initiated-backchannel-authentication-ciba-profile-approved/</a:t>
            </a:r>
            <a:endPar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4"/>
              </a:rPr>
              <a:t>https://openid.net/specs/openid-financial-api-ciba-ID1.html</a:t>
            </a:r>
            <a:endParaRPr kumimoji="1" lang="ja-JP" altLang="en-US"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8" name="テキスト ボックス 237">
            <a:extLst>
              <a:ext uri="{FF2B5EF4-FFF2-40B4-BE49-F238E27FC236}">
                <a16:creationId xmlns:a16="http://schemas.microsoft.com/office/drawing/2014/main" id="{121768C5-8106-46A1-965E-3B1AFF93A18B}"/>
              </a:ext>
            </a:extLst>
          </p:cNvPr>
          <p:cNvSpPr txBox="1"/>
          <p:nvPr/>
        </p:nvSpPr>
        <p:spPr>
          <a:xfrm>
            <a:off x="6419833" y="3014140"/>
            <a:ext cx="5197834"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 :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5"/>
              </a:rPr>
              <a:t>https://openid.net/2018/10/24/implementers-drafts-of-three-fapi-specifications-approved/</a:t>
            </a:r>
            <a:endPar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6"/>
              </a:rPr>
              <a:t>http://openid.net/specs/openid-financial-api-part-1-ID2.html</a:t>
            </a:r>
            <a:endPar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7"/>
              </a:rPr>
              <a:t>http://openid.net/specs/openid-financial-api-part-2-ID2.html</a:t>
            </a:r>
            <a:endPar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8"/>
              </a:rPr>
              <a:t>http://openid.net/specs/openid-financial-api-jarm-ID1.html</a:t>
            </a:r>
            <a:endPar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40" name="テキスト ボックス 239">
            <a:extLst>
              <a:ext uri="{FF2B5EF4-FFF2-40B4-BE49-F238E27FC236}">
                <a16:creationId xmlns:a16="http://schemas.microsoft.com/office/drawing/2014/main" id="{5980FAB3-CAC9-476A-BF80-2B4292A23160}"/>
              </a:ext>
            </a:extLst>
          </p:cNvPr>
          <p:cNvSpPr txBox="1"/>
          <p:nvPr/>
        </p:nvSpPr>
        <p:spPr>
          <a:xfrm>
            <a:off x="6389457" y="2133148"/>
            <a:ext cx="4262954"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 :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9"/>
              </a:rPr>
              <a:t>https://openid.net/2017/07/24/fapi-part-2-implementers-draft-approved/</a:t>
            </a:r>
            <a:endPar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10"/>
              </a:rPr>
              <a:t>http://openid.net/specs/openid-financial-api-part-2-ID1.html</a:t>
            </a:r>
            <a:endPar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42" name="テキスト ボックス 241">
            <a:extLst>
              <a:ext uri="{FF2B5EF4-FFF2-40B4-BE49-F238E27FC236}">
                <a16:creationId xmlns:a16="http://schemas.microsoft.com/office/drawing/2014/main" id="{14C6185E-CDCA-409B-9FA2-AAC2207D1645}"/>
              </a:ext>
            </a:extLst>
          </p:cNvPr>
          <p:cNvSpPr txBox="1"/>
          <p:nvPr/>
        </p:nvSpPr>
        <p:spPr>
          <a:xfrm>
            <a:off x="6380513" y="1401665"/>
            <a:ext cx="4262954"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*1 :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11"/>
              </a:rPr>
              <a:t>https://openid.net/2017/02/19/fapi-part-1-implementers-draft-approved/</a:t>
            </a:r>
            <a:endPar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12"/>
              </a:rPr>
              <a:t>http://openid.net/specs/openid-financial-api-part-1-ID1.html</a:t>
            </a:r>
            <a:endParaRPr kumimoji="1" lang="ja-JP" altLang="en-US"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4" name="直線コネクタ 3">
            <a:extLst>
              <a:ext uri="{FF2B5EF4-FFF2-40B4-BE49-F238E27FC236}">
                <a16:creationId xmlns:a16="http://schemas.microsoft.com/office/drawing/2014/main" id="{EAEEBA88-8294-4D34-8543-96DB230A8510}"/>
              </a:ext>
            </a:extLst>
          </p:cNvPr>
          <p:cNvCxnSpPr>
            <a:stCxn id="168" idx="2"/>
            <a:endCxn id="177" idx="0"/>
          </p:cNvCxnSpPr>
          <p:nvPr/>
        </p:nvCxnSpPr>
        <p:spPr>
          <a:xfrm flipH="1">
            <a:off x="11735886" y="1392873"/>
            <a:ext cx="320" cy="696733"/>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6B8E89A3-A2C8-4DF7-85C1-39887932B4F7}"/>
              </a:ext>
            </a:extLst>
          </p:cNvPr>
          <p:cNvCxnSpPr>
            <a:cxnSpLocks/>
            <a:stCxn id="177" idx="2"/>
            <a:endCxn id="184" idx="0"/>
          </p:cNvCxnSpPr>
          <p:nvPr/>
        </p:nvCxnSpPr>
        <p:spPr>
          <a:xfrm>
            <a:off x="11735886" y="2125606"/>
            <a:ext cx="1586" cy="860482"/>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A31B6D95-BF12-4916-95A4-7170E3CAE5A8}"/>
              </a:ext>
            </a:extLst>
          </p:cNvPr>
          <p:cNvCxnSpPr>
            <a:cxnSpLocks/>
            <a:stCxn id="184" idx="0"/>
            <a:endCxn id="203" idx="0"/>
          </p:cNvCxnSpPr>
          <p:nvPr/>
        </p:nvCxnSpPr>
        <p:spPr>
          <a:xfrm flipH="1">
            <a:off x="11734344" y="2986088"/>
            <a:ext cx="3128" cy="1128943"/>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DE8B5AF-D11F-405E-8FD9-470B4BCCDA7B}"/>
              </a:ext>
            </a:extLst>
          </p:cNvPr>
          <p:cNvCxnSpPr>
            <a:cxnSpLocks/>
            <a:stCxn id="203" idx="0"/>
            <a:endCxn id="212" idx="2"/>
          </p:cNvCxnSpPr>
          <p:nvPr/>
        </p:nvCxnSpPr>
        <p:spPr>
          <a:xfrm flipH="1">
            <a:off x="11734342" y="4115031"/>
            <a:ext cx="2" cy="2003788"/>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 name="フッター プレースホルダー 2">
            <a:extLst>
              <a:ext uri="{FF2B5EF4-FFF2-40B4-BE49-F238E27FC236}">
                <a16:creationId xmlns:a16="http://schemas.microsoft.com/office/drawing/2014/main" id="{2D0622D1-E8C7-4CEE-841B-05987332E8CA}"/>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01" name="テキスト ボックス 100">
            <a:extLst>
              <a:ext uri="{FF2B5EF4-FFF2-40B4-BE49-F238E27FC236}">
                <a16:creationId xmlns:a16="http://schemas.microsoft.com/office/drawing/2014/main" id="{F9A51B51-E784-447A-B2B2-F063B5C1F657}"/>
              </a:ext>
            </a:extLst>
          </p:cNvPr>
          <p:cNvSpPr txBox="1"/>
          <p:nvPr/>
        </p:nvSpPr>
        <p:spPr>
          <a:xfrm>
            <a:off x="1916434" y="4484718"/>
            <a:ext cx="944861" cy="338554"/>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dirty="0">
                <a:solidFill>
                  <a:srgbClr val="F56447">
                    <a:lumMod val="50000"/>
                  </a:srgbClr>
                </a:solidFill>
                <a:latin typeface="Calibri Light" panose="020F0302020204030204"/>
                <a:ea typeface="ＭＳ Ｐゴシック" panose="020B0600070205080204" pitchFamily="50" charset="-128"/>
              </a:rPr>
              <a:t>Baseline</a:t>
            </a:r>
            <a:endParaRPr kumimoji="1" lang="en-US" altLang="ja-JP" sz="16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endParaRPr>
          </a:p>
        </p:txBody>
      </p:sp>
      <p:sp>
        <p:nvSpPr>
          <p:cNvPr id="104" name="テキスト ボックス 103">
            <a:extLst>
              <a:ext uri="{FF2B5EF4-FFF2-40B4-BE49-F238E27FC236}">
                <a16:creationId xmlns:a16="http://schemas.microsoft.com/office/drawing/2014/main" id="{0A77B7A3-AABA-435A-9C0A-2DE514F1CF69}"/>
              </a:ext>
            </a:extLst>
          </p:cNvPr>
          <p:cNvSpPr txBox="1"/>
          <p:nvPr/>
        </p:nvSpPr>
        <p:spPr>
          <a:xfrm>
            <a:off x="2776231" y="4491276"/>
            <a:ext cx="1053872" cy="338554"/>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dirty="0">
                <a:solidFill>
                  <a:srgbClr val="F56447">
                    <a:lumMod val="50000"/>
                  </a:srgbClr>
                </a:solidFill>
                <a:latin typeface="Calibri Light" panose="020F0302020204030204"/>
                <a:ea typeface="ＭＳ Ｐゴシック" panose="020B0600070205080204" pitchFamily="50" charset="-128"/>
              </a:rPr>
              <a:t>Advanced</a:t>
            </a:r>
            <a:endParaRPr kumimoji="1" lang="en-US" altLang="ja-JP" sz="16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endParaRPr>
          </a:p>
        </p:txBody>
      </p:sp>
      <p:sp>
        <p:nvSpPr>
          <p:cNvPr id="105" name="テキスト ボックス 104">
            <a:extLst>
              <a:ext uri="{FF2B5EF4-FFF2-40B4-BE49-F238E27FC236}">
                <a16:creationId xmlns:a16="http://schemas.microsoft.com/office/drawing/2014/main" id="{DBEFE47D-5F99-4758-B0FD-CE4A670DF95B}"/>
              </a:ext>
            </a:extLst>
          </p:cNvPr>
          <p:cNvSpPr txBox="1"/>
          <p:nvPr/>
        </p:nvSpPr>
        <p:spPr>
          <a:xfrm>
            <a:off x="6145224" y="5489095"/>
            <a:ext cx="561826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29 Dec 2020 </a:t>
            </a:r>
            <a:r>
              <a:rPr kumimoji="1" lang="en-US" altLang="ja-JP" sz="1600" dirty="0">
                <a:solidFill>
                  <a:prstClr val="black"/>
                </a:solidFill>
                <a:latin typeface="Calibri Light" panose="020F0302020204030204"/>
                <a:ea typeface="ＭＳ Ｐゴシック" panose="020B0600070205080204" pitchFamily="50" charset="-128"/>
              </a:rPr>
              <a:t>-</a:t>
            </a: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5 Jan 2021 : Vote for Proposed Final FAPI 1.0 Part 1 and Part 2 Specifications</a:t>
            </a:r>
            <a:r>
              <a:rPr kumimoji="1" lang="en-US" altLang="ja-JP" sz="1600" b="0" i="0" u="none" strike="noStrike" kern="1200" cap="none" spc="0" normalizeH="0" baseline="30000" noProof="0" dirty="0">
                <a:ln>
                  <a:noFill/>
                </a:ln>
                <a:solidFill>
                  <a:prstClr val="black"/>
                </a:solidFill>
                <a:effectLst/>
                <a:uLnTx/>
                <a:uFillTx/>
                <a:latin typeface="Calibri Light" panose="020F0302020204030204"/>
                <a:ea typeface="ＭＳ Ｐゴシック" panose="020B0600070205080204" pitchFamily="50" charset="-128"/>
                <a:cs typeface="+mn-cs"/>
              </a:rPr>
              <a:t>*</a:t>
            </a:r>
            <a:r>
              <a:rPr kumimoji="1" lang="en-US" altLang="ja-JP" sz="1600" baseline="30000" dirty="0">
                <a:solidFill>
                  <a:prstClr val="black"/>
                </a:solidFill>
                <a:latin typeface="Calibri Light" panose="020F0302020204030204"/>
                <a:ea typeface="ＭＳ Ｐゴシック" panose="020B0600070205080204" pitchFamily="50" charset="-128"/>
              </a:rPr>
              <a:t>6</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07" name="テキスト ボックス 106">
            <a:extLst>
              <a:ext uri="{FF2B5EF4-FFF2-40B4-BE49-F238E27FC236}">
                <a16:creationId xmlns:a16="http://schemas.microsoft.com/office/drawing/2014/main" id="{0C54D511-9493-47AA-8B51-207DF19567F9}"/>
              </a:ext>
            </a:extLst>
          </p:cNvPr>
          <p:cNvSpPr txBox="1"/>
          <p:nvPr/>
        </p:nvSpPr>
        <p:spPr>
          <a:xfrm>
            <a:off x="6431542" y="6009020"/>
            <a:ext cx="491623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*6 :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13"/>
              </a:rPr>
              <a:t>https://openid.net/2020/11/30/notice-of-vote-for-proposed-final-fapi-1-0-part-1-and-part-2-specifications/</a:t>
            </a:r>
            <a:endParaRPr kumimoji="1" lang="ja-JP" altLang="en-US"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09" name="テキスト ボックス 108">
            <a:extLst>
              <a:ext uri="{FF2B5EF4-FFF2-40B4-BE49-F238E27FC236}">
                <a16:creationId xmlns:a16="http://schemas.microsoft.com/office/drawing/2014/main" id="{52CBA901-3037-46FD-9000-FBF229975B8E}"/>
              </a:ext>
            </a:extLst>
          </p:cNvPr>
          <p:cNvSpPr txBox="1"/>
          <p:nvPr/>
        </p:nvSpPr>
        <p:spPr>
          <a:xfrm>
            <a:off x="908774" y="5697824"/>
            <a:ext cx="567784"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Dec</a:t>
            </a:r>
            <a:endParaRPr kumimoji="1" lang="ja-JP" altLang="en-US"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11" name="フローチャート: 判断 110">
            <a:extLst>
              <a:ext uri="{FF2B5EF4-FFF2-40B4-BE49-F238E27FC236}">
                <a16:creationId xmlns:a16="http://schemas.microsoft.com/office/drawing/2014/main" id="{02407FE7-AA14-4128-83FF-A629793F46CD}"/>
              </a:ext>
            </a:extLst>
          </p:cNvPr>
          <p:cNvSpPr/>
          <p:nvPr/>
        </p:nvSpPr>
        <p:spPr>
          <a:xfrm>
            <a:off x="2340505" y="5101211"/>
            <a:ext cx="146336" cy="146336"/>
          </a:xfrm>
          <a:prstGeom prst="flowChartDecision">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3" name="フローチャート: 判断 112">
            <a:extLst>
              <a:ext uri="{FF2B5EF4-FFF2-40B4-BE49-F238E27FC236}">
                <a16:creationId xmlns:a16="http://schemas.microsoft.com/office/drawing/2014/main" id="{FF38A219-27F1-4313-BE0E-776E0BAA5720}"/>
              </a:ext>
            </a:extLst>
          </p:cNvPr>
          <p:cNvSpPr/>
          <p:nvPr/>
        </p:nvSpPr>
        <p:spPr>
          <a:xfrm>
            <a:off x="3238859" y="5097199"/>
            <a:ext cx="146336" cy="146336"/>
          </a:xfrm>
          <a:prstGeom prst="flowChartDecision">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15" name="直線コネクタ 114">
            <a:extLst>
              <a:ext uri="{FF2B5EF4-FFF2-40B4-BE49-F238E27FC236}">
                <a16:creationId xmlns:a16="http://schemas.microsoft.com/office/drawing/2014/main" id="{29313C9B-D0EC-4FAC-8069-7E8978C451AA}"/>
              </a:ext>
            </a:extLst>
          </p:cNvPr>
          <p:cNvCxnSpPr>
            <a:cxnSpLocks/>
          </p:cNvCxnSpPr>
          <p:nvPr/>
        </p:nvCxnSpPr>
        <p:spPr>
          <a:xfrm>
            <a:off x="2423199" y="6012582"/>
            <a:ext cx="9289127" cy="0"/>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17" name="フローチャート: 判断 116">
            <a:extLst>
              <a:ext uri="{FF2B5EF4-FFF2-40B4-BE49-F238E27FC236}">
                <a16:creationId xmlns:a16="http://schemas.microsoft.com/office/drawing/2014/main" id="{141DCCBC-D554-4F3F-8707-B4295C39347D}"/>
              </a:ext>
            </a:extLst>
          </p:cNvPr>
          <p:cNvSpPr/>
          <p:nvPr/>
        </p:nvSpPr>
        <p:spPr>
          <a:xfrm>
            <a:off x="2348525" y="5939408"/>
            <a:ext cx="146336" cy="146336"/>
          </a:xfrm>
          <a:prstGeom prst="flowChartDecision">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9" name="フローチャート: 判断 118">
            <a:extLst>
              <a:ext uri="{FF2B5EF4-FFF2-40B4-BE49-F238E27FC236}">
                <a16:creationId xmlns:a16="http://schemas.microsoft.com/office/drawing/2014/main" id="{5B740F95-AD5A-4433-BE75-9658283D31E2}"/>
              </a:ext>
            </a:extLst>
          </p:cNvPr>
          <p:cNvSpPr/>
          <p:nvPr/>
        </p:nvSpPr>
        <p:spPr>
          <a:xfrm>
            <a:off x="3246879" y="5935396"/>
            <a:ext cx="146336" cy="146336"/>
          </a:xfrm>
          <a:prstGeom prst="flowChartDecision">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21" name="テキスト ボックス 120">
            <a:extLst>
              <a:ext uri="{FF2B5EF4-FFF2-40B4-BE49-F238E27FC236}">
                <a16:creationId xmlns:a16="http://schemas.microsoft.com/office/drawing/2014/main" id="{E98BF5BD-ABB6-4AED-96CC-192525127089}"/>
              </a:ext>
            </a:extLst>
          </p:cNvPr>
          <p:cNvSpPr txBox="1"/>
          <p:nvPr/>
        </p:nvSpPr>
        <p:spPr>
          <a:xfrm>
            <a:off x="593057" y="6028618"/>
            <a:ext cx="92352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2021</a:t>
            </a:r>
            <a:endParaRPr kumimoji="1" lang="ja-JP" altLang="en-US"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3099451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3" name="Rectangle 2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603503" y="770466"/>
            <a:ext cx="8334435" cy="4123267"/>
          </a:xfrm>
        </p:spPr>
        <p:txBody>
          <a:bodyPr vert="horz" lIns="91440" tIns="45720" rIns="91440" bIns="45720" rtlCol="0" anchor="b">
            <a:normAutofit/>
          </a:bodyPr>
          <a:lstStyle/>
          <a:p>
            <a:pPr marL="0" indent="0">
              <a:buNone/>
            </a:pPr>
            <a:r>
              <a:rPr lang="en-US" altLang="ja-JP" sz="4800" dirty="0"/>
              <a:t>Status Updates from 10</a:t>
            </a:r>
            <a:r>
              <a:rPr lang="en-US" altLang="ja-JP" sz="4800" baseline="30000" dirty="0"/>
              <a:t>th</a:t>
            </a:r>
            <a:r>
              <a:rPr lang="en-US" altLang="ja-JP" sz="4800" dirty="0"/>
              <a:t> Meeting FAPI-CIBA (poll mode)</a:t>
            </a:r>
            <a:endParaRPr kumimoji="1" lang="en-US" altLang="ja-JP" sz="4800" dirty="0"/>
          </a:p>
        </p:txBody>
      </p:sp>
      <p:sp>
        <p:nvSpPr>
          <p:cNvPr id="25" name="Rectangle 2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 name="スライド番号プレースホルダー 5">
            <a:extLst>
              <a:ext uri="{FF2B5EF4-FFF2-40B4-BE49-F238E27FC236}">
                <a16:creationId xmlns:a16="http://schemas.microsoft.com/office/drawing/2014/main" id="{C2BC0FD6-39E8-4E6B-B868-9C54BC40F01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29E621A9-2DC1-4875-A28E-50EF4A778B55}"/>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183900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9" name="コンテンツ プレースホルダー 2">
            <a:extLst>
              <a:ext uri="{FF2B5EF4-FFF2-40B4-BE49-F238E27FC236}">
                <a16:creationId xmlns:a16="http://schemas.microsoft.com/office/drawing/2014/main" id="{BBA28B0F-B36E-444C-A641-1B714F9438A3}"/>
              </a:ext>
            </a:extLst>
          </p:cNvPr>
          <p:cNvSpPr>
            <a:spLocks noGrp="1"/>
          </p:cNvSpPr>
          <p:nvPr>
            <p:ph idx="1"/>
          </p:nvPr>
        </p:nvSpPr>
        <p:spPr>
          <a:xfrm>
            <a:off x="1036766" y="1839296"/>
            <a:ext cx="4008200" cy="4766765"/>
          </a:xfrm>
        </p:spPr>
        <p:txBody>
          <a:bodyPr>
            <a:normAutofit/>
          </a:bodyPr>
          <a:lstStyle/>
          <a:p>
            <a:pPr marL="0" indent="0">
              <a:buNone/>
            </a:pPr>
            <a:r>
              <a:rPr lang="en-US" altLang="ja-JP" sz="2800" dirty="0"/>
              <a:t>6 Jan 2021</a:t>
            </a:r>
          </a:p>
          <a:p>
            <a:pPr marL="0" indent="0">
              <a:buNone/>
            </a:pPr>
            <a:endParaRPr lang="en-US" altLang="ja-JP" sz="800" dirty="0"/>
          </a:p>
          <a:p>
            <a:pPr marL="0" indent="0">
              <a:buNone/>
            </a:pPr>
            <a:r>
              <a:rPr lang="en-US" altLang="ja-JP" sz="2800" dirty="0"/>
              <a:t>13 Issues in total</a:t>
            </a:r>
          </a:p>
          <a:p>
            <a:pPr marL="0" indent="0">
              <a:buNone/>
            </a:pPr>
            <a:r>
              <a:rPr lang="en-US" altLang="ja-JP" sz="2800" dirty="0"/>
              <a:t>  8 </a:t>
            </a:r>
            <a:r>
              <a:rPr lang="en-US" altLang="ja-JP" sz="2800" dirty="0">
                <a:solidFill>
                  <a:srgbClr val="008000"/>
                </a:solidFill>
              </a:rPr>
              <a:t>Resolved [62%]</a:t>
            </a:r>
          </a:p>
          <a:p>
            <a:pPr marL="0" indent="0">
              <a:buNone/>
            </a:pPr>
            <a:r>
              <a:rPr lang="en-US" altLang="ja-JP" sz="2800" dirty="0">
                <a:solidFill>
                  <a:schemeClr val="tx1"/>
                </a:solidFill>
              </a:rPr>
              <a:t>  2 In Progress</a:t>
            </a:r>
          </a:p>
          <a:p>
            <a:pPr marL="0" indent="0">
              <a:buNone/>
            </a:pPr>
            <a:r>
              <a:rPr lang="en-US" altLang="ja-JP" sz="2800" dirty="0">
                <a:solidFill>
                  <a:schemeClr val="tx1"/>
                </a:solidFill>
              </a:rPr>
              <a:t>  3 Assigned</a:t>
            </a:r>
          </a:p>
          <a:p>
            <a:pPr marL="0" indent="0">
              <a:buNone/>
            </a:pPr>
            <a:r>
              <a:rPr lang="en-US" altLang="ja-JP" sz="2800" dirty="0">
                <a:solidFill>
                  <a:schemeClr val="tx1"/>
                </a:solidFill>
              </a:rPr>
              <a:t>  0 Not Assigned</a:t>
            </a:r>
          </a:p>
        </p:txBody>
      </p:sp>
      <p:sp>
        <p:nvSpPr>
          <p:cNvPr id="12" name="コンテンツ プレースホルダー 2">
            <a:extLst>
              <a:ext uri="{FF2B5EF4-FFF2-40B4-BE49-F238E27FC236}">
                <a16:creationId xmlns:a16="http://schemas.microsoft.com/office/drawing/2014/main" id="{04547894-9AA9-42D9-B808-FF7AED548DA3}"/>
              </a:ext>
            </a:extLst>
          </p:cNvPr>
          <p:cNvSpPr txBox="1">
            <a:spLocks/>
          </p:cNvSpPr>
          <p:nvPr/>
        </p:nvSpPr>
        <p:spPr>
          <a:xfrm>
            <a:off x="5894800" y="1855062"/>
            <a:ext cx="2882469" cy="4529973"/>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prstClr val="black">
                    <a:lumMod val="85000"/>
                    <a:lumOff val="15000"/>
                  </a:prstClr>
                </a:solidFill>
                <a:latin typeface="Calibri Light" panose="020F0302020204030204"/>
                <a:ea typeface="ＭＳ Ｐゴシック" panose="020B0600070205080204" pitchFamily="50" charset="-128"/>
              </a:rPr>
              <a:t>20</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Jan 2021</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8 </a:t>
            </a: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Resolved  [62%] </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2 </a:t>
            </a:r>
            <a:r>
              <a:rPr lang="en-US" altLang="ja-JP" sz="2800" dirty="0">
                <a:solidFill>
                  <a:schemeClr val="tx1"/>
                </a:solidFill>
                <a:latin typeface="Calibri Light" panose="020F0302020204030204"/>
                <a:ea typeface="ＭＳ Ｐゴシック" panose="020B0600070205080204" pitchFamily="50" charset="-128"/>
              </a:rPr>
              <a:t>In Progress</a:t>
            </a:r>
            <a:endPar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3 Assigned</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0 Not Assigned</a:t>
            </a:r>
          </a:p>
        </p:txBody>
      </p:sp>
      <p:sp>
        <p:nvSpPr>
          <p:cNvPr id="10" name="矢印: 右 9">
            <a:extLst>
              <a:ext uri="{FF2B5EF4-FFF2-40B4-BE49-F238E27FC236}">
                <a16:creationId xmlns:a16="http://schemas.microsoft.com/office/drawing/2014/main" id="{D9124776-ED72-45D0-978B-FAF3D0E4DB28}"/>
              </a:ext>
            </a:extLst>
          </p:cNvPr>
          <p:cNvSpPr/>
          <p:nvPr/>
        </p:nvSpPr>
        <p:spPr>
          <a:xfrm>
            <a:off x="4769069" y="3125674"/>
            <a:ext cx="551794" cy="484632"/>
          </a:xfrm>
          <a:prstGeom prst="rightArrow">
            <a:avLst/>
          </a:prstGeom>
          <a:solidFill>
            <a:srgbClr val="B409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 name="タイトル 1">
            <a:extLst>
              <a:ext uri="{FF2B5EF4-FFF2-40B4-BE49-F238E27FC236}">
                <a16:creationId xmlns:a16="http://schemas.microsoft.com/office/drawing/2014/main" id="{23F6CBF9-5B4D-4366-AA55-732A6D82B806}"/>
              </a:ext>
            </a:extLst>
          </p:cNvPr>
          <p:cNvSpPr>
            <a:spLocks noGrp="1"/>
          </p:cNvSpPr>
          <p:nvPr>
            <p:ph type="title"/>
          </p:nvPr>
        </p:nvSpPr>
        <p:spPr>
          <a:xfrm>
            <a:off x="4430112" y="204945"/>
            <a:ext cx="7453085" cy="1035252"/>
          </a:xfrm>
        </p:spPr>
        <p:txBody>
          <a:bodyPr anchor="b">
            <a:normAutofit/>
          </a:bodyPr>
          <a:lstStyle/>
          <a:p>
            <a:pPr algn="r"/>
            <a:r>
              <a:rPr lang="en-US" altLang="ja-JP" sz="6000" dirty="0"/>
              <a:t>Remaining Issues Status</a:t>
            </a:r>
          </a:p>
        </p:txBody>
      </p:sp>
      <p:sp>
        <p:nvSpPr>
          <p:cNvPr id="13" name="コンテンツ プレースホルダー 2">
            <a:extLst>
              <a:ext uri="{FF2B5EF4-FFF2-40B4-BE49-F238E27FC236}">
                <a16:creationId xmlns:a16="http://schemas.microsoft.com/office/drawing/2014/main" id="{24F2A1B2-B110-4E8F-8233-FE2390BE86BF}"/>
              </a:ext>
            </a:extLst>
          </p:cNvPr>
          <p:cNvSpPr txBox="1">
            <a:spLocks/>
          </p:cNvSpPr>
          <p:nvPr/>
        </p:nvSpPr>
        <p:spPr>
          <a:xfrm>
            <a:off x="9117228" y="3176474"/>
            <a:ext cx="997109" cy="226060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+0</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+0</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+0</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schemeClr val="tx1"/>
                </a:solidFill>
                <a:latin typeface="Calibri Light" panose="020F0302020204030204"/>
                <a:ea typeface="ＭＳ Ｐゴシック" panose="020B0600070205080204" pitchFamily="50" charset="-128"/>
              </a:rPr>
              <a:t>+</a:t>
            </a: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0</a:t>
            </a:r>
          </a:p>
        </p:txBody>
      </p:sp>
    </p:spTree>
    <p:extLst>
      <p:ext uri="{BB962C8B-B14F-4D97-AF65-F5344CB8AC3E}">
        <p14:creationId xmlns:p14="http://schemas.microsoft.com/office/powerpoint/2010/main" val="3355167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9" name="コンテンツ プレースホルダー 2">
            <a:extLst>
              <a:ext uri="{FF2B5EF4-FFF2-40B4-BE49-F238E27FC236}">
                <a16:creationId xmlns:a16="http://schemas.microsoft.com/office/drawing/2014/main" id="{BBA28B0F-B36E-444C-A641-1B714F9438A3}"/>
              </a:ext>
            </a:extLst>
          </p:cNvPr>
          <p:cNvSpPr>
            <a:spLocks noGrp="1"/>
          </p:cNvSpPr>
          <p:nvPr>
            <p:ph idx="1"/>
          </p:nvPr>
        </p:nvSpPr>
        <p:spPr>
          <a:xfrm>
            <a:off x="1036766" y="1665874"/>
            <a:ext cx="10751836" cy="4719160"/>
          </a:xfrm>
        </p:spPr>
        <p:txBody>
          <a:bodyPr>
            <a:normAutofit fontScale="85000" lnSpcReduction="20000"/>
          </a:bodyPr>
          <a:lstStyle/>
          <a:p>
            <a:pPr marL="0" indent="0">
              <a:buNone/>
            </a:pPr>
            <a:r>
              <a:rPr lang="en-US" altLang="ja-JP" sz="2800" dirty="0"/>
              <a:t>[Backchannel Authentication Request] </a:t>
            </a: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2">
                  <a:extLst>
                    <a:ext uri="{A12FA001-AC4F-418D-AE19-62706E023703}">
                      <ahyp:hlinkClr xmlns:ahyp="http://schemas.microsoft.com/office/drawing/2018/hyperlinkcolor" val="tx"/>
                    </a:ext>
                  </a:extLst>
                </a:hlinkClick>
              </a:rPr>
              <a:t>#53</a:t>
            </a:r>
            <a:r>
              <a:rPr lang="en-US" altLang="ja-JP" sz="2800" dirty="0">
                <a:solidFill>
                  <a:schemeClr val="tx1"/>
                </a:solidFill>
              </a:rPr>
              <a:t> encrypt/decrypt login_hint</a:t>
            </a:r>
          </a:p>
          <a:p>
            <a:pPr marL="0" indent="0">
              <a:buNone/>
            </a:pPr>
            <a:r>
              <a:rPr lang="en-US" altLang="ja-JP" sz="2800" dirty="0">
                <a:solidFill>
                  <a:schemeClr val="accent3">
                    <a:lumMod val="50000"/>
                  </a:schemeClr>
                </a:solidFill>
              </a:rPr>
              <a:t>  </a:t>
            </a:r>
            <a:r>
              <a:rPr lang="en-US" altLang="ja-JP" sz="2800" dirty="0">
                <a:solidFill>
                  <a:srgbClr val="008000"/>
                </a:solidFill>
              </a:rPr>
              <a:t>Resolved</a:t>
            </a:r>
            <a:endParaRPr lang="en-US" altLang="ja-JP" sz="2800" dirty="0">
              <a:solidFill>
                <a:schemeClr val="accent3">
                  <a:lumMod val="50000"/>
                </a:schemeClr>
              </a:solidFill>
            </a:endParaRP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3">
                  <a:extLst>
                    <a:ext uri="{A12FA001-AC4F-418D-AE19-62706E023703}">
                      <ahyp:hlinkClr xmlns:ahyp="http://schemas.microsoft.com/office/drawing/2018/hyperlinkcolor" val="tx"/>
                    </a:ext>
                  </a:extLst>
                </a:hlinkClick>
              </a:rPr>
              <a:t>#54</a:t>
            </a:r>
            <a:r>
              <a:rPr lang="en-US" altLang="ja-JP" sz="2800" dirty="0">
                <a:solidFill>
                  <a:schemeClr val="tx1"/>
                </a:solidFill>
              </a:rPr>
              <a:t> support login_hint_token</a:t>
            </a:r>
          </a:p>
          <a:p>
            <a:pPr marL="0" indent="0">
              <a:buNone/>
            </a:pPr>
            <a:r>
              <a:rPr lang="en-US" altLang="ja-JP" sz="2800" dirty="0">
                <a:solidFill>
                  <a:schemeClr val="accent3">
                    <a:lumMod val="50000"/>
                  </a:schemeClr>
                </a:solidFill>
              </a:rPr>
              <a:t>  </a:t>
            </a:r>
            <a:r>
              <a:rPr lang="en-US" altLang="ja-JP" sz="2800" dirty="0">
                <a:solidFill>
                  <a:srgbClr val="008000"/>
                </a:solidFill>
              </a:rPr>
              <a:t>Resolved</a:t>
            </a:r>
            <a:endParaRPr lang="en-US" altLang="ja-JP" sz="2800" dirty="0">
              <a:solidFill>
                <a:schemeClr val="accent3">
                  <a:lumMod val="50000"/>
                </a:schemeClr>
              </a:solidFill>
            </a:endParaRP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4">
                  <a:extLst>
                    <a:ext uri="{A12FA001-AC4F-418D-AE19-62706E023703}">
                      <ahyp:hlinkClr xmlns:ahyp="http://schemas.microsoft.com/office/drawing/2018/hyperlinkcolor" val="tx"/>
                    </a:ext>
                  </a:extLst>
                </a:hlinkClick>
              </a:rPr>
              <a:t>#55</a:t>
            </a:r>
            <a:r>
              <a:rPr lang="en-US" altLang="ja-JP" sz="2800" dirty="0">
                <a:solidFill>
                  <a:schemeClr val="tx1"/>
                </a:solidFill>
              </a:rPr>
              <a:t> support id_token_hint</a:t>
            </a:r>
          </a:p>
          <a:p>
            <a:pPr marL="0" indent="0">
              <a:buNone/>
            </a:pPr>
            <a:r>
              <a:rPr lang="en-US" altLang="ja-JP" sz="2800" dirty="0">
                <a:solidFill>
                  <a:schemeClr val="accent3">
                    <a:lumMod val="50000"/>
                  </a:schemeClr>
                </a:solidFill>
              </a:rPr>
              <a:t>  </a:t>
            </a:r>
            <a:r>
              <a:rPr lang="en-US" altLang="ja-JP" sz="2800" dirty="0">
                <a:solidFill>
                  <a:srgbClr val="008000"/>
                </a:solidFill>
              </a:rPr>
              <a:t>Resolved</a:t>
            </a:r>
            <a:endParaRPr lang="en-US" altLang="ja-JP" sz="2800" dirty="0">
              <a:solidFill>
                <a:schemeClr val="accent3">
                  <a:lumMod val="50000"/>
                </a:schemeClr>
              </a:solidFill>
            </a:endParaRP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5">
                  <a:extLst>
                    <a:ext uri="{A12FA001-AC4F-418D-AE19-62706E023703}">
                      <ahyp:hlinkClr xmlns:ahyp="http://schemas.microsoft.com/office/drawing/2018/hyperlinkcolor" val="tx"/>
                    </a:ext>
                  </a:extLst>
                </a:hlinkClick>
              </a:rPr>
              <a:t>#56</a:t>
            </a:r>
            <a:r>
              <a:rPr lang="en-US" altLang="ja-JP" sz="2800" dirty="0">
                <a:solidFill>
                  <a:schemeClr val="tx1"/>
                </a:solidFill>
              </a:rPr>
              <a:t> support Signed Authentication Request</a:t>
            </a:r>
          </a:p>
          <a:p>
            <a:pPr marL="0" indent="0">
              <a:buNone/>
            </a:pPr>
            <a:r>
              <a:rPr lang="en-US" altLang="ja-JP" sz="2800" dirty="0"/>
              <a:t>  </a:t>
            </a:r>
            <a:r>
              <a:rPr lang="en-US" altLang="ja-JP" sz="2800" dirty="0">
                <a:solidFill>
                  <a:schemeClr val="tx2">
                    <a:lumMod val="90000"/>
                    <a:lumOff val="10000"/>
                  </a:schemeClr>
                </a:solidFill>
              </a:rPr>
              <a:t>In Review</a:t>
            </a: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6">
                  <a:extLst>
                    <a:ext uri="{A12FA001-AC4F-418D-AE19-62706E023703}">
                      <ahyp:hlinkClr xmlns:ahyp="http://schemas.microsoft.com/office/drawing/2018/hyperlinkcolor" val="tx"/>
                    </a:ext>
                  </a:extLst>
                </a:hlinkClick>
              </a:rPr>
              <a:t>#57</a:t>
            </a:r>
            <a:r>
              <a:rPr lang="en-US" altLang="ja-JP" sz="2800" dirty="0">
                <a:solidFill>
                  <a:schemeClr val="tx1"/>
                </a:solidFill>
              </a:rPr>
              <a:t> support User Code</a:t>
            </a:r>
          </a:p>
          <a:p>
            <a:pPr marL="0" indent="0">
              <a:buNone/>
            </a:pPr>
            <a:r>
              <a:rPr lang="en-US" altLang="ja-JP" sz="2800" dirty="0">
                <a:solidFill>
                  <a:schemeClr val="accent3">
                    <a:lumMod val="50000"/>
                  </a:schemeClr>
                </a:solidFill>
              </a:rPr>
              <a:t>  </a:t>
            </a:r>
            <a:r>
              <a:rPr lang="en-US" altLang="ja-JP" sz="2800" dirty="0">
                <a:solidFill>
                  <a:srgbClr val="008000"/>
                </a:solidFill>
              </a:rPr>
              <a:t>Resolved</a:t>
            </a:r>
          </a:p>
          <a:p>
            <a:pPr marL="0" indent="0">
              <a:buNone/>
            </a:pPr>
            <a:endParaRPr lang="en-US" altLang="ja-JP" sz="2800" dirty="0"/>
          </a:p>
          <a:p>
            <a:pPr>
              <a:buFont typeface="Arial" panose="020B0604020202020204" pitchFamily="34" charset="0"/>
              <a:buChar char="•"/>
            </a:pPr>
            <a:endParaRPr lang="en-US" altLang="ja-JP" sz="2800" dirty="0"/>
          </a:p>
        </p:txBody>
      </p:sp>
      <p:sp>
        <p:nvSpPr>
          <p:cNvPr id="10" name="タイトル 1">
            <a:extLst>
              <a:ext uri="{FF2B5EF4-FFF2-40B4-BE49-F238E27FC236}">
                <a16:creationId xmlns:a16="http://schemas.microsoft.com/office/drawing/2014/main" id="{52C38BEF-3E95-45BF-99AF-8DFD55F48BAB}"/>
              </a:ext>
            </a:extLst>
          </p:cNvPr>
          <p:cNvSpPr>
            <a:spLocks noGrp="1"/>
          </p:cNvSpPr>
          <p:nvPr>
            <p:ph type="title"/>
          </p:nvPr>
        </p:nvSpPr>
        <p:spPr>
          <a:xfrm>
            <a:off x="1421514" y="110045"/>
            <a:ext cx="10461683" cy="962006"/>
          </a:xfrm>
        </p:spPr>
        <p:txBody>
          <a:bodyPr anchor="b">
            <a:normAutofit/>
          </a:bodyPr>
          <a:lstStyle/>
          <a:p>
            <a:pPr algn="r"/>
            <a:r>
              <a:rPr lang="en-US" altLang="ja-JP" sz="6000" dirty="0"/>
              <a:t>Remaining Issues Details 1/3</a:t>
            </a:r>
            <a:endParaRPr kumimoji="1" lang="en-US" altLang="ja-JP" sz="6000" dirty="0"/>
          </a:p>
        </p:txBody>
      </p:sp>
    </p:spTree>
    <p:extLst>
      <p:ext uri="{BB962C8B-B14F-4D97-AF65-F5344CB8AC3E}">
        <p14:creationId xmlns:p14="http://schemas.microsoft.com/office/powerpoint/2010/main" val="228766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9" name="コンテンツ プレースホルダー 2">
            <a:extLst>
              <a:ext uri="{FF2B5EF4-FFF2-40B4-BE49-F238E27FC236}">
                <a16:creationId xmlns:a16="http://schemas.microsoft.com/office/drawing/2014/main" id="{BBA28B0F-B36E-444C-A641-1B714F9438A3}"/>
              </a:ext>
            </a:extLst>
          </p:cNvPr>
          <p:cNvSpPr>
            <a:spLocks noGrp="1"/>
          </p:cNvSpPr>
          <p:nvPr>
            <p:ph idx="1"/>
          </p:nvPr>
        </p:nvSpPr>
        <p:spPr>
          <a:xfrm>
            <a:off x="1036766" y="1445149"/>
            <a:ext cx="10751836" cy="5102909"/>
          </a:xfrm>
        </p:spPr>
        <p:txBody>
          <a:bodyPr>
            <a:normAutofit fontScale="85000" lnSpcReduction="20000"/>
          </a:bodyPr>
          <a:lstStyle/>
          <a:p>
            <a:pPr marL="0" indent="0">
              <a:buNone/>
            </a:pPr>
            <a:r>
              <a:rPr lang="en-US" altLang="ja-JP" sz="2800" dirty="0"/>
              <a:t>[Settings] </a:t>
            </a: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2">
                  <a:extLst>
                    <a:ext uri="{A12FA001-AC4F-418D-AE19-62706E023703}">
                      <ahyp:hlinkClr xmlns:ahyp="http://schemas.microsoft.com/office/drawing/2018/hyperlinkcolor" val="tx"/>
                    </a:ext>
                  </a:extLst>
                </a:hlinkClick>
              </a:rPr>
              <a:t>#58</a:t>
            </a:r>
            <a:r>
              <a:rPr lang="en-US" altLang="ja-JP" sz="2800" dirty="0">
                <a:solidFill>
                  <a:schemeClr val="tx1"/>
                </a:solidFill>
              </a:rPr>
              <a:t> Realm Settings (CIBA Policy) overriden by Client Settings</a:t>
            </a:r>
          </a:p>
          <a:p>
            <a:pPr marL="0" indent="0">
              <a:buNone/>
            </a:pPr>
            <a:r>
              <a:rPr lang="en-US" altLang="ja-JP" sz="2800" dirty="0">
                <a:solidFill>
                  <a:schemeClr val="tx2">
                    <a:lumMod val="90000"/>
                    <a:lumOff val="10000"/>
                  </a:schemeClr>
                </a:solidFill>
              </a:rPr>
              <a:t> In</a:t>
            </a:r>
            <a:r>
              <a:rPr lang="ja-JP" altLang="en-US" sz="2800" dirty="0">
                <a:solidFill>
                  <a:schemeClr val="tx2">
                    <a:lumMod val="90000"/>
                    <a:lumOff val="10000"/>
                  </a:schemeClr>
                </a:solidFill>
              </a:rPr>
              <a:t> </a:t>
            </a:r>
            <a:r>
              <a:rPr lang="en-US" altLang="ja-JP" sz="2800" dirty="0">
                <a:solidFill>
                  <a:schemeClr val="tx2">
                    <a:lumMod val="90000"/>
                    <a:lumOff val="10000"/>
                  </a:schemeClr>
                </a:solidFill>
              </a:rPr>
              <a:t>Review</a:t>
            </a:r>
          </a:p>
          <a:p>
            <a:pPr marL="0" indent="0">
              <a:buNone/>
            </a:pPr>
            <a:r>
              <a:rPr lang="en-US" altLang="ja-JP" sz="2800" dirty="0"/>
              <a:t>[Internals]</a:t>
            </a: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3">
                  <a:extLst>
                    <a:ext uri="{A12FA001-AC4F-418D-AE19-62706E023703}">
                      <ahyp:hlinkClr xmlns:ahyp="http://schemas.microsoft.com/office/drawing/2018/hyperlinkcolor" val="tx"/>
                    </a:ext>
                  </a:extLst>
                </a:hlinkClick>
              </a:rPr>
              <a:t>#59</a:t>
            </a:r>
            <a:r>
              <a:rPr lang="en-US" altLang="ja-JP" sz="2800" dirty="0">
                <a:solidFill>
                  <a:schemeClr val="tx1"/>
                </a:solidFill>
              </a:rPr>
              <a:t> Use Only Auth Result Cache by Infinispan For CIBA Flow Session Binding</a:t>
            </a:r>
          </a:p>
          <a:p>
            <a:pPr marL="0" indent="0">
              <a:buNone/>
            </a:pPr>
            <a:r>
              <a:rPr lang="en-US" altLang="ja-JP" sz="2800" dirty="0"/>
              <a:t>  </a:t>
            </a:r>
            <a:r>
              <a:rPr lang="en-US" altLang="ja-JP" sz="2800" dirty="0">
                <a:solidFill>
                  <a:srgbClr val="008000"/>
                </a:solidFill>
              </a:rPr>
              <a:t>Resolved</a:t>
            </a:r>
            <a:endParaRPr lang="en-US" altLang="ja-JP" sz="2800" dirty="0">
              <a:solidFill>
                <a:schemeClr val="accent6">
                  <a:lumMod val="50000"/>
                </a:schemeClr>
              </a:solidFill>
            </a:endParaRP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4">
                  <a:extLst>
                    <a:ext uri="{A12FA001-AC4F-418D-AE19-62706E023703}">
                      <ahyp:hlinkClr xmlns:ahyp="http://schemas.microsoft.com/office/drawing/2018/hyperlinkcolor" val="tx"/>
                    </a:ext>
                  </a:extLst>
                </a:hlinkClick>
              </a:rPr>
              <a:t>#60</a:t>
            </a:r>
            <a:r>
              <a:rPr lang="en-US" altLang="ja-JP" sz="2800" dirty="0">
                <a:solidFill>
                  <a:schemeClr val="tx1"/>
                </a:solidFill>
              </a:rPr>
              <a:t> Use Only Auth Result Cache on Communication with Decoupled Auth Server</a:t>
            </a:r>
          </a:p>
          <a:p>
            <a:pPr marL="0" indent="0">
              <a:buNone/>
            </a:pPr>
            <a:r>
              <a:rPr lang="en-US" altLang="ja-JP" sz="2800" dirty="0"/>
              <a:t>  </a:t>
            </a:r>
            <a:r>
              <a:rPr lang="en-US" altLang="ja-JP" sz="2800" dirty="0">
                <a:solidFill>
                  <a:srgbClr val="008000"/>
                </a:solidFill>
              </a:rPr>
              <a:t>Resolved</a:t>
            </a:r>
            <a:endParaRPr lang="en-US" altLang="ja-JP" sz="2800" dirty="0">
              <a:solidFill>
                <a:schemeClr val="accent6">
                  <a:lumMod val="50000"/>
                </a:schemeClr>
              </a:solidFill>
            </a:endParaRP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5">
                  <a:extLst>
                    <a:ext uri="{A12FA001-AC4F-418D-AE19-62706E023703}">
                      <ahyp:hlinkClr xmlns:ahyp="http://schemas.microsoft.com/office/drawing/2018/hyperlinkcolor" val="tx"/>
                    </a:ext>
                  </a:extLst>
                </a:hlinkClick>
              </a:rPr>
              <a:t>#61</a:t>
            </a:r>
            <a:r>
              <a:rPr lang="en-US" altLang="ja-JP" sz="2800" dirty="0">
                <a:solidFill>
                  <a:schemeClr val="tx1"/>
                </a:solidFill>
              </a:rPr>
              <a:t> Token Request Throttling Information Not Cluster-wide Sync</a:t>
            </a:r>
          </a:p>
          <a:p>
            <a:pPr marL="0" indent="0">
              <a:buNone/>
            </a:pPr>
            <a:r>
              <a:rPr lang="en-US" altLang="ja-JP" sz="2800" dirty="0"/>
              <a:t>  </a:t>
            </a:r>
            <a:r>
              <a:rPr lang="en-US" altLang="ja-JP" sz="2800" dirty="0">
                <a:solidFill>
                  <a:srgbClr val="008000"/>
                </a:solidFill>
              </a:rPr>
              <a:t>Resolved</a:t>
            </a:r>
            <a:endParaRPr lang="en-US" altLang="ja-JP" sz="2800" dirty="0">
              <a:solidFill>
                <a:schemeClr val="accent3">
                  <a:lumMod val="50000"/>
                </a:schemeClr>
              </a:solidFill>
            </a:endParaRP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6">
                  <a:extLst>
                    <a:ext uri="{A12FA001-AC4F-418D-AE19-62706E023703}">
                      <ahyp:hlinkClr xmlns:ahyp="http://schemas.microsoft.com/office/drawing/2018/hyperlinkcolor" val="tx"/>
                    </a:ext>
                  </a:extLst>
                </a:hlinkClick>
              </a:rPr>
              <a:t>#62</a:t>
            </a:r>
            <a:r>
              <a:rPr lang="en-US" altLang="ja-JP" sz="2800" dirty="0">
                <a:solidFill>
                  <a:schemeClr val="tx1"/>
                </a:solidFill>
              </a:rPr>
              <a:t> Use Security Event Token (SET) as message format between keycloak and Decoupled Auth Server</a:t>
            </a:r>
          </a:p>
          <a:p>
            <a:pPr marL="0" indent="0">
              <a:buNone/>
            </a:pPr>
            <a:r>
              <a:rPr lang="en-US" altLang="ja-JP" sz="2800" dirty="0"/>
              <a:t>  </a:t>
            </a:r>
            <a:r>
              <a:rPr lang="en-US" altLang="ja-JP" sz="2800" dirty="0">
                <a:solidFill>
                  <a:srgbClr val="008000"/>
                </a:solidFill>
              </a:rPr>
              <a:t>Resolved</a:t>
            </a:r>
            <a:endParaRPr lang="en-US" altLang="ja-JP" sz="2800" dirty="0">
              <a:solidFill>
                <a:schemeClr val="tx2">
                  <a:lumMod val="90000"/>
                  <a:lumOff val="10000"/>
                </a:schemeClr>
              </a:solidFill>
            </a:endParaRPr>
          </a:p>
        </p:txBody>
      </p:sp>
      <p:sp>
        <p:nvSpPr>
          <p:cNvPr id="10" name="タイトル 1">
            <a:extLst>
              <a:ext uri="{FF2B5EF4-FFF2-40B4-BE49-F238E27FC236}">
                <a16:creationId xmlns:a16="http://schemas.microsoft.com/office/drawing/2014/main" id="{F98AEED5-B13E-438D-9371-0425ECAC764F}"/>
              </a:ext>
            </a:extLst>
          </p:cNvPr>
          <p:cNvSpPr>
            <a:spLocks noGrp="1"/>
          </p:cNvSpPr>
          <p:nvPr>
            <p:ph type="title"/>
          </p:nvPr>
        </p:nvSpPr>
        <p:spPr>
          <a:xfrm>
            <a:off x="1421514" y="110045"/>
            <a:ext cx="10461683" cy="962006"/>
          </a:xfrm>
        </p:spPr>
        <p:txBody>
          <a:bodyPr anchor="b">
            <a:normAutofit/>
          </a:bodyPr>
          <a:lstStyle/>
          <a:p>
            <a:pPr algn="r"/>
            <a:r>
              <a:rPr lang="en-US" altLang="ja-JP" sz="6000" dirty="0"/>
              <a:t>Remaining Issues Details 2/3</a:t>
            </a:r>
            <a:endParaRPr kumimoji="1" lang="en-US" altLang="ja-JP" sz="6000" dirty="0"/>
          </a:p>
        </p:txBody>
      </p:sp>
    </p:spTree>
    <p:extLst>
      <p:ext uri="{BB962C8B-B14F-4D97-AF65-F5344CB8AC3E}">
        <p14:creationId xmlns:p14="http://schemas.microsoft.com/office/powerpoint/2010/main" val="2750235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9" name="コンテンツ プレースホルダー 2">
            <a:extLst>
              <a:ext uri="{FF2B5EF4-FFF2-40B4-BE49-F238E27FC236}">
                <a16:creationId xmlns:a16="http://schemas.microsoft.com/office/drawing/2014/main" id="{BBA28B0F-B36E-444C-A641-1B714F9438A3}"/>
              </a:ext>
            </a:extLst>
          </p:cNvPr>
          <p:cNvSpPr>
            <a:spLocks noGrp="1"/>
          </p:cNvSpPr>
          <p:nvPr>
            <p:ph idx="1"/>
          </p:nvPr>
        </p:nvSpPr>
        <p:spPr>
          <a:xfrm>
            <a:off x="1036766" y="1728935"/>
            <a:ext cx="10751836" cy="4763066"/>
          </a:xfrm>
        </p:spPr>
        <p:txBody>
          <a:bodyPr>
            <a:normAutofit/>
          </a:bodyPr>
          <a:lstStyle/>
          <a:p>
            <a:pPr marL="0" indent="0">
              <a:buNone/>
            </a:pPr>
            <a:r>
              <a:rPr lang="en-US" altLang="ja-JP" sz="2800" dirty="0">
                <a:solidFill>
                  <a:schemeClr val="tx1"/>
                </a:solidFill>
              </a:rPr>
              <a:t>[Arquillian Integration Test] </a:t>
            </a: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2">
                  <a:extLst>
                    <a:ext uri="{A12FA001-AC4F-418D-AE19-62706E023703}">
                      <ahyp:hlinkClr xmlns:ahyp="http://schemas.microsoft.com/office/drawing/2018/hyperlinkcolor" val="tx"/>
                    </a:ext>
                  </a:extLst>
                </a:hlinkClick>
              </a:rPr>
              <a:t>#63</a:t>
            </a:r>
            <a:r>
              <a:rPr lang="en-US" altLang="ja-JP" sz="2800" dirty="0">
                <a:solidFill>
                  <a:schemeClr val="tx1"/>
                </a:solidFill>
              </a:rPr>
              <a:t> Confirm CIBA Implementation Works Well in Clustering Environment</a:t>
            </a:r>
          </a:p>
          <a:p>
            <a:pPr marL="0" indent="0">
              <a:buNone/>
            </a:pPr>
            <a:r>
              <a:rPr lang="en-US" altLang="ja-JP" sz="2800" dirty="0">
                <a:solidFill>
                  <a:schemeClr val="tx1"/>
                </a:solidFill>
              </a:rPr>
              <a:t>  Assigned</a:t>
            </a: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3">
                  <a:extLst>
                    <a:ext uri="{A12FA001-AC4F-418D-AE19-62706E023703}">
                      <ahyp:hlinkClr xmlns:ahyp="http://schemas.microsoft.com/office/drawing/2018/hyperlinkcolor" val="tx"/>
                    </a:ext>
                  </a:extLst>
                </a:hlinkClick>
              </a:rPr>
              <a:t>#64</a:t>
            </a:r>
            <a:r>
              <a:rPr lang="en-US" altLang="ja-JP" sz="2800" dirty="0">
                <a:solidFill>
                  <a:schemeClr val="tx1"/>
                </a:solidFill>
              </a:rPr>
              <a:t> Confirm CIBA Implementation Works Well in Cross-DC Environment</a:t>
            </a:r>
          </a:p>
          <a:p>
            <a:pPr marL="0" indent="0">
              <a:buNone/>
            </a:pPr>
            <a:r>
              <a:rPr lang="en-US" altLang="ja-JP" sz="2800" dirty="0">
                <a:solidFill>
                  <a:schemeClr val="tx1"/>
                </a:solidFill>
              </a:rPr>
              <a:t>  Assigned</a:t>
            </a:r>
          </a:p>
          <a:p>
            <a:pPr marL="0" indent="0">
              <a:buNone/>
            </a:pPr>
            <a:r>
              <a:rPr lang="en-US" altLang="ja-JP" sz="2800" dirty="0">
                <a:solidFill>
                  <a:schemeClr val="tx1"/>
                </a:solidFill>
              </a:rPr>
              <a:t>[Conformance Test]</a:t>
            </a: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4">
                  <a:extLst>
                    <a:ext uri="{A12FA001-AC4F-418D-AE19-62706E023703}">
                      <ahyp:hlinkClr xmlns:ahyp="http://schemas.microsoft.com/office/drawing/2018/hyperlinkcolor" val="tx"/>
                    </a:ext>
                  </a:extLst>
                </a:hlinkClick>
              </a:rPr>
              <a:t>#65</a:t>
            </a:r>
            <a:r>
              <a:rPr lang="en-US" altLang="ja-JP" sz="2800" dirty="0">
                <a:solidFill>
                  <a:schemeClr val="tx1"/>
                </a:solidFill>
              </a:rPr>
              <a:t> Establish the way of running FAPI-CIBA OP poll w/ MTLS and w/ Private Key against CIBA Implementation</a:t>
            </a:r>
          </a:p>
          <a:p>
            <a:pPr marL="0" indent="0">
              <a:buNone/>
            </a:pPr>
            <a:r>
              <a:rPr lang="en-US" altLang="ja-JP" sz="2800" dirty="0">
                <a:solidFill>
                  <a:schemeClr val="tx1"/>
                </a:solidFill>
              </a:rPr>
              <a:t>  Assigned</a:t>
            </a:r>
          </a:p>
        </p:txBody>
      </p:sp>
      <p:sp>
        <p:nvSpPr>
          <p:cNvPr id="11" name="タイトル 1">
            <a:extLst>
              <a:ext uri="{FF2B5EF4-FFF2-40B4-BE49-F238E27FC236}">
                <a16:creationId xmlns:a16="http://schemas.microsoft.com/office/drawing/2014/main" id="{7CB26F7F-D87A-4FBB-9226-E23A4AA26C58}"/>
              </a:ext>
            </a:extLst>
          </p:cNvPr>
          <p:cNvSpPr>
            <a:spLocks noGrp="1"/>
          </p:cNvSpPr>
          <p:nvPr>
            <p:ph type="title"/>
          </p:nvPr>
        </p:nvSpPr>
        <p:spPr>
          <a:xfrm>
            <a:off x="1421514" y="110045"/>
            <a:ext cx="10461683" cy="962006"/>
          </a:xfrm>
        </p:spPr>
        <p:txBody>
          <a:bodyPr anchor="b">
            <a:normAutofit/>
          </a:bodyPr>
          <a:lstStyle/>
          <a:p>
            <a:pPr algn="r"/>
            <a:r>
              <a:rPr lang="en-US" altLang="ja-JP" sz="6000" dirty="0"/>
              <a:t>Remaining Issues Details 3/3</a:t>
            </a:r>
            <a:endParaRPr kumimoji="1" lang="en-US" altLang="ja-JP" sz="6000" dirty="0"/>
          </a:p>
        </p:txBody>
      </p:sp>
    </p:spTree>
    <p:extLst>
      <p:ext uri="{BB962C8B-B14F-4D97-AF65-F5344CB8AC3E}">
        <p14:creationId xmlns:p14="http://schemas.microsoft.com/office/powerpoint/2010/main" val="433445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0" name="タイトル 1">
            <a:extLst>
              <a:ext uri="{FF2B5EF4-FFF2-40B4-BE49-F238E27FC236}">
                <a16:creationId xmlns:a16="http://schemas.microsoft.com/office/drawing/2014/main" id="{F60FD7C1-9D04-4E97-B7E0-D1983A18B54C}"/>
              </a:ext>
            </a:extLst>
          </p:cNvPr>
          <p:cNvSpPr>
            <a:spLocks noGrp="1"/>
          </p:cNvSpPr>
          <p:nvPr>
            <p:ph type="title"/>
          </p:nvPr>
        </p:nvSpPr>
        <p:spPr>
          <a:xfrm>
            <a:off x="2728449" y="149386"/>
            <a:ext cx="9166359" cy="802640"/>
          </a:xfrm>
        </p:spPr>
        <p:txBody>
          <a:bodyPr anchor="b">
            <a:noAutofit/>
          </a:bodyPr>
          <a:lstStyle/>
          <a:p>
            <a:pPr algn="r"/>
            <a:r>
              <a:rPr lang="en-US" altLang="ja-JP" dirty="0"/>
              <a:t>Upstreaming CIBA Support</a:t>
            </a:r>
          </a:p>
        </p:txBody>
      </p:sp>
      <p:sp>
        <p:nvSpPr>
          <p:cNvPr id="58" name="コンテンツ プレースホルダー 2">
            <a:extLst>
              <a:ext uri="{FF2B5EF4-FFF2-40B4-BE49-F238E27FC236}">
                <a16:creationId xmlns:a16="http://schemas.microsoft.com/office/drawing/2014/main" id="{93A35F89-37D8-4216-968C-0E7FE9B5CF43}"/>
              </a:ext>
            </a:extLst>
          </p:cNvPr>
          <p:cNvSpPr>
            <a:spLocks noGrp="1"/>
          </p:cNvSpPr>
          <p:nvPr>
            <p:ph idx="1"/>
          </p:nvPr>
        </p:nvSpPr>
        <p:spPr>
          <a:xfrm>
            <a:off x="3235700" y="1162255"/>
            <a:ext cx="8808920" cy="2688524"/>
          </a:xfrm>
        </p:spPr>
        <p:txBody>
          <a:bodyPr>
            <a:normAutofit lnSpcReduction="10000"/>
          </a:bodyPr>
          <a:lstStyle/>
          <a:p>
            <a:pPr>
              <a:lnSpc>
                <a:spcPct val="50000"/>
              </a:lnSpc>
              <a:buFont typeface="Wingdings" panose="05000000000000000000" pitchFamily="2" charset="2"/>
              <a:buChar char="l"/>
            </a:pPr>
            <a:r>
              <a:rPr lang="en-US" altLang="ja-JP" dirty="0">
                <a:solidFill>
                  <a:schemeClr val="tx1"/>
                </a:solidFill>
              </a:rPr>
              <a:t> Pure CIBA</a:t>
            </a:r>
          </a:p>
          <a:p>
            <a:pPr marL="0" indent="0">
              <a:lnSpc>
                <a:spcPct val="100000"/>
              </a:lnSpc>
              <a:buNone/>
            </a:pPr>
            <a:r>
              <a:rPr lang="en-US" altLang="ja-JP" dirty="0">
                <a:solidFill>
                  <a:schemeClr val="tx1"/>
                </a:solidFill>
              </a:rPr>
              <a:t>KEYCLOAK-12137 OpenID Connect Client Initiated Backchannel Authentication (CIBA)</a:t>
            </a:r>
          </a:p>
          <a:p>
            <a:pPr marL="352425" indent="-176213">
              <a:lnSpc>
                <a:spcPct val="75000"/>
              </a:lnSpc>
              <a:buFont typeface="Arial" panose="020B0604020202020204" pitchFamily="34" charset="0"/>
              <a:buChar char="•"/>
            </a:pPr>
            <a:r>
              <a:rPr lang="en-US" altLang="ja-JP" sz="2000" dirty="0">
                <a:solidFill>
                  <a:schemeClr val="tx1"/>
                </a:solidFill>
              </a:rPr>
              <a:t>CIBA Implementation based on its prototype (tnorimat/ciba-prototype)</a:t>
            </a:r>
          </a:p>
          <a:p>
            <a:pPr marL="352425" indent="-176213">
              <a:lnSpc>
                <a:spcPct val="75000"/>
              </a:lnSpc>
              <a:buFont typeface="Arial" panose="020B0604020202020204" pitchFamily="34" charset="0"/>
              <a:buChar char="•"/>
            </a:pPr>
            <a:r>
              <a:rPr lang="en-US" altLang="ja-JP" sz="2000" dirty="0">
                <a:solidFill>
                  <a:schemeClr val="tx1"/>
                </a:solidFill>
                <a:hlinkClick r:id="rId3">
                  <a:extLst>
                    <a:ext uri="{A12FA001-AC4F-418D-AE19-62706E023703}">
                      <ahyp:hlinkClr xmlns:ahyp="http://schemas.microsoft.com/office/drawing/2018/hyperlinkcolor" val="tx"/>
                    </a:ext>
                  </a:extLst>
                </a:hlinkClick>
              </a:rPr>
              <a:t>#59</a:t>
            </a:r>
            <a:r>
              <a:rPr lang="en-US" altLang="ja-JP" sz="2000" dirty="0">
                <a:solidFill>
                  <a:schemeClr val="tx1"/>
                </a:solidFill>
              </a:rPr>
              <a:t> Use Only Auth Result Cache by Infinispan For CIBA Flow Session Binding</a:t>
            </a:r>
          </a:p>
          <a:p>
            <a:pPr marL="352425" indent="-176213">
              <a:lnSpc>
                <a:spcPct val="75000"/>
              </a:lnSpc>
              <a:buFont typeface="Arial" panose="020B0604020202020204" pitchFamily="34" charset="0"/>
              <a:buChar char="•"/>
            </a:pPr>
            <a:r>
              <a:rPr lang="en-US" altLang="ja-JP" sz="2000" dirty="0">
                <a:solidFill>
                  <a:schemeClr val="tx1"/>
                </a:solidFill>
                <a:hlinkClick r:id="rId4">
                  <a:extLst>
                    <a:ext uri="{A12FA001-AC4F-418D-AE19-62706E023703}">
                      <ahyp:hlinkClr xmlns:ahyp="http://schemas.microsoft.com/office/drawing/2018/hyperlinkcolor" val="tx"/>
                    </a:ext>
                  </a:extLst>
                </a:hlinkClick>
              </a:rPr>
              <a:t>#60</a:t>
            </a:r>
            <a:r>
              <a:rPr lang="en-US" altLang="ja-JP" sz="2000" dirty="0">
                <a:solidFill>
                  <a:schemeClr val="tx1"/>
                </a:solidFill>
              </a:rPr>
              <a:t> Use Only Auth Result Cache on Communication with Decoupled Auth Server</a:t>
            </a:r>
          </a:p>
          <a:p>
            <a:pPr marL="352425" indent="-176213">
              <a:lnSpc>
                <a:spcPct val="75000"/>
              </a:lnSpc>
              <a:buFont typeface="Arial" panose="020B0604020202020204" pitchFamily="34" charset="0"/>
              <a:buChar char="•"/>
            </a:pPr>
            <a:r>
              <a:rPr lang="en-US" altLang="ja-JP" sz="2000" dirty="0">
                <a:solidFill>
                  <a:schemeClr val="tx1"/>
                </a:solidFill>
                <a:hlinkClick r:id="rId5">
                  <a:extLst>
                    <a:ext uri="{A12FA001-AC4F-418D-AE19-62706E023703}">
                      <ahyp:hlinkClr xmlns:ahyp="http://schemas.microsoft.com/office/drawing/2018/hyperlinkcolor" val="tx"/>
                    </a:ext>
                  </a:extLst>
                </a:hlinkClick>
              </a:rPr>
              <a:t>#61</a:t>
            </a:r>
            <a:r>
              <a:rPr lang="en-US" altLang="ja-JP" sz="2000" dirty="0">
                <a:solidFill>
                  <a:schemeClr val="tx1"/>
                </a:solidFill>
              </a:rPr>
              <a:t> Token Request Throttling Information Not Cluster-wide Sync</a:t>
            </a:r>
          </a:p>
        </p:txBody>
      </p:sp>
      <p:grpSp>
        <p:nvGrpSpPr>
          <p:cNvPr id="21" name="グループ化 20">
            <a:extLst>
              <a:ext uri="{FF2B5EF4-FFF2-40B4-BE49-F238E27FC236}">
                <a16:creationId xmlns:a16="http://schemas.microsoft.com/office/drawing/2014/main" id="{852B3D91-EE6B-42A1-942D-601479D3133F}"/>
              </a:ext>
            </a:extLst>
          </p:cNvPr>
          <p:cNvGrpSpPr/>
          <p:nvPr/>
        </p:nvGrpSpPr>
        <p:grpSpPr>
          <a:xfrm>
            <a:off x="1420867" y="1804857"/>
            <a:ext cx="1573340" cy="803328"/>
            <a:chOff x="653953" y="1509891"/>
            <a:chExt cx="1573340" cy="803328"/>
          </a:xfrm>
        </p:grpSpPr>
        <p:sp>
          <p:nvSpPr>
            <p:cNvPr id="165" name="吹き出し: 円形 164">
              <a:extLst>
                <a:ext uri="{FF2B5EF4-FFF2-40B4-BE49-F238E27FC236}">
                  <a16:creationId xmlns:a16="http://schemas.microsoft.com/office/drawing/2014/main" id="{4413381D-526E-42DE-ADB3-7E2F58D05997}"/>
                </a:ext>
              </a:extLst>
            </p:cNvPr>
            <p:cNvSpPr/>
            <p:nvPr/>
          </p:nvSpPr>
          <p:spPr>
            <a:xfrm>
              <a:off x="653953" y="1918790"/>
              <a:ext cx="85916" cy="185266"/>
            </a:xfrm>
            <a:prstGeom prst="wedgeEllipseCallout">
              <a:avLst>
                <a:gd name="adj1" fmla="val 147378"/>
                <a:gd name="adj2" fmla="val 74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grpSp>
          <p:nvGrpSpPr>
            <p:cNvPr id="13" name="グループ化 12">
              <a:extLst>
                <a:ext uri="{FF2B5EF4-FFF2-40B4-BE49-F238E27FC236}">
                  <a16:creationId xmlns:a16="http://schemas.microsoft.com/office/drawing/2014/main" id="{523F8023-4793-440B-A9E9-351A56888AB6}"/>
                </a:ext>
              </a:extLst>
            </p:cNvPr>
            <p:cNvGrpSpPr/>
            <p:nvPr/>
          </p:nvGrpSpPr>
          <p:grpSpPr>
            <a:xfrm>
              <a:off x="891267" y="1509891"/>
              <a:ext cx="1336026" cy="803328"/>
              <a:chOff x="-375033" y="993543"/>
              <a:chExt cx="1336026" cy="803328"/>
            </a:xfrm>
          </p:grpSpPr>
          <p:grpSp>
            <p:nvGrpSpPr>
              <p:cNvPr id="11" name="グループ化 10">
                <a:extLst>
                  <a:ext uri="{FF2B5EF4-FFF2-40B4-BE49-F238E27FC236}">
                    <a16:creationId xmlns:a16="http://schemas.microsoft.com/office/drawing/2014/main" id="{B47AAC77-3743-4C6D-A9FD-5D0EBB598D0C}"/>
                  </a:ext>
                </a:extLst>
              </p:cNvPr>
              <p:cNvGrpSpPr/>
              <p:nvPr/>
            </p:nvGrpSpPr>
            <p:grpSpPr>
              <a:xfrm>
                <a:off x="-326510" y="993543"/>
                <a:ext cx="1287503" cy="803328"/>
                <a:chOff x="-326510" y="993543"/>
                <a:chExt cx="1287503" cy="803328"/>
              </a:xfrm>
            </p:grpSpPr>
            <p:pic>
              <p:nvPicPr>
                <p:cNvPr id="162" name="グラフィックス 161" descr="トラック">
                  <a:extLst>
                    <a:ext uri="{FF2B5EF4-FFF2-40B4-BE49-F238E27FC236}">
                      <a16:creationId xmlns:a16="http://schemas.microsoft.com/office/drawing/2014/main" id="{E6C81DF2-90DF-431E-AE4A-91810A263A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353" y="993543"/>
                  <a:ext cx="802640" cy="802640"/>
                </a:xfrm>
                <a:prstGeom prst="rect">
                  <a:avLst/>
                </a:prstGeom>
              </p:spPr>
            </p:pic>
            <p:pic>
              <p:nvPicPr>
                <p:cNvPr id="168" name="グラフィックス 167" descr="トラック">
                  <a:extLst>
                    <a:ext uri="{FF2B5EF4-FFF2-40B4-BE49-F238E27FC236}">
                      <a16:creationId xmlns:a16="http://schemas.microsoft.com/office/drawing/2014/main" id="{6D8CF739-82F1-43E8-B894-41CCCA1B013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6510" y="994231"/>
                  <a:ext cx="802640" cy="802640"/>
                </a:xfrm>
                <a:prstGeom prst="rect">
                  <a:avLst/>
                </a:prstGeom>
              </p:spPr>
            </p:pic>
          </p:grpSp>
          <p:sp>
            <p:nvSpPr>
              <p:cNvPr id="172" name="正方形/長方形 171">
                <a:extLst>
                  <a:ext uri="{FF2B5EF4-FFF2-40B4-BE49-F238E27FC236}">
                    <a16:creationId xmlns:a16="http://schemas.microsoft.com/office/drawing/2014/main" id="{2F424531-E913-4171-A75E-006F5E684D1C}"/>
                  </a:ext>
                </a:extLst>
              </p:cNvPr>
              <p:cNvSpPr/>
              <p:nvPr/>
            </p:nvSpPr>
            <p:spPr>
              <a:xfrm>
                <a:off x="-375033" y="1377937"/>
                <a:ext cx="1031551" cy="49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grpSp>
        <p:sp>
          <p:nvSpPr>
            <p:cNvPr id="166" name="正方形/長方形 165">
              <a:extLst>
                <a:ext uri="{FF2B5EF4-FFF2-40B4-BE49-F238E27FC236}">
                  <a16:creationId xmlns:a16="http://schemas.microsoft.com/office/drawing/2014/main" id="{E07187C9-A303-498D-913F-3F5DF69F3C1F}"/>
                </a:ext>
              </a:extLst>
            </p:cNvPr>
            <p:cNvSpPr/>
            <p:nvPr/>
          </p:nvSpPr>
          <p:spPr>
            <a:xfrm>
              <a:off x="949362" y="1588901"/>
              <a:ext cx="984182" cy="3149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74" name="直線コネクタ 173">
              <a:extLst>
                <a:ext uri="{FF2B5EF4-FFF2-40B4-BE49-F238E27FC236}">
                  <a16:creationId xmlns:a16="http://schemas.microsoft.com/office/drawing/2014/main" id="{C8D15921-DCA8-45B6-AD3F-DAB91EDD8515}"/>
                </a:ext>
              </a:extLst>
            </p:cNvPr>
            <p:cNvCxnSpPr>
              <a:cxnSpLocks/>
            </p:cNvCxnSpPr>
            <p:nvPr/>
          </p:nvCxnSpPr>
          <p:spPr>
            <a:xfrm>
              <a:off x="1437128" y="1666197"/>
              <a:ext cx="0" cy="17275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CC8D476D-04F2-4074-AE9E-2B00F4BD793B}"/>
                </a:ext>
              </a:extLst>
            </p:cNvPr>
            <p:cNvCxnSpPr>
              <a:cxnSpLocks/>
            </p:cNvCxnSpPr>
            <p:nvPr/>
          </p:nvCxnSpPr>
          <p:spPr>
            <a:xfrm>
              <a:off x="1830162" y="1662181"/>
              <a:ext cx="0" cy="17275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A05B486E-706D-4E4D-B849-9AD8B5B1D511}"/>
                </a:ext>
              </a:extLst>
            </p:cNvPr>
            <p:cNvCxnSpPr>
              <a:cxnSpLocks/>
            </p:cNvCxnSpPr>
            <p:nvPr/>
          </p:nvCxnSpPr>
          <p:spPr>
            <a:xfrm>
              <a:off x="1024042" y="1662184"/>
              <a:ext cx="0" cy="17275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79" name="吹き出し: 円形 178">
              <a:extLst>
                <a:ext uri="{FF2B5EF4-FFF2-40B4-BE49-F238E27FC236}">
                  <a16:creationId xmlns:a16="http://schemas.microsoft.com/office/drawing/2014/main" id="{34FA75E8-BBA7-4EDC-AE7B-31177590B5ED}"/>
                </a:ext>
              </a:extLst>
            </p:cNvPr>
            <p:cNvSpPr/>
            <p:nvPr/>
          </p:nvSpPr>
          <p:spPr>
            <a:xfrm>
              <a:off x="830418" y="1938842"/>
              <a:ext cx="63188" cy="136256"/>
            </a:xfrm>
            <a:prstGeom prst="wedgeEllipseCallout">
              <a:avLst>
                <a:gd name="adj1" fmla="val 147378"/>
                <a:gd name="adj2" fmla="val 74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grpSp>
      <p:grpSp>
        <p:nvGrpSpPr>
          <p:cNvPr id="2" name="グループ化 1">
            <a:extLst>
              <a:ext uri="{FF2B5EF4-FFF2-40B4-BE49-F238E27FC236}">
                <a16:creationId xmlns:a16="http://schemas.microsoft.com/office/drawing/2014/main" id="{9CFF8C76-E3D8-453D-99AA-8D002DCBC0B1}"/>
              </a:ext>
            </a:extLst>
          </p:cNvPr>
          <p:cNvGrpSpPr/>
          <p:nvPr/>
        </p:nvGrpSpPr>
        <p:grpSpPr>
          <a:xfrm>
            <a:off x="737798" y="3715191"/>
            <a:ext cx="802640" cy="802640"/>
            <a:chOff x="867428" y="2816773"/>
            <a:chExt cx="802640" cy="802640"/>
          </a:xfrm>
        </p:grpSpPr>
        <p:pic>
          <p:nvPicPr>
            <p:cNvPr id="20" name="グラフィックス 19" descr="トラック">
              <a:extLst>
                <a:ext uri="{FF2B5EF4-FFF2-40B4-BE49-F238E27FC236}">
                  <a16:creationId xmlns:a16="http://schemas.microsoft.com/office/drawing/2014/main" id="{389C6FC3-BA52-4E66-AD66-8E67D15A6C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428" y="2816773"/>
              <a:ext cx="802640" cy="802640"/>
            </a:xfrm>
            <a:prstGeom prst="rect">
              <a:avLst/>
            </a:prstGeom>
          </p:spPr>
        </p:pic>
        <p:sp>
          <p:nvSpPr>
            <p:cNvPr id="22" name="正方形/長方形 21">
              <a:extLst>
                <a:ext uri="{FF2B5EF4-FFF2-40B4-BE49-F238E27FC236}">
                  <a16:creationId xmlns:a16="http://schemas.microsoft.com/office/drawing/2014/main" id="{D5EABE93-6E7D-4325-8643-7E9E7EF60A6E}"/>
                </a:ext>
              </a:extLst>
            </p:cNvPr>
            <p:cNvSpPr/>
            <p:nvPr/>
          </p:nvSpPr>
          <p:spPr>
            <a:xfrm>
              <a:off x="867428" y="2895183"/>
              <a:ext cx="522602" cy="409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5" name="正方形/長方形 24">
              <a:extLst>
                <a:ext uri="{FF2B5EF4-FFF2-40B4-BE49-F238E27FC236}">
                  <a16:creationId xmlns:a16="http://schemas.microsoft.com/office/drawing/2014/main" id="{D4D041A3-0425-4ED4-89D6-BC691C6B1311}"/>
                </a:ext>
              </a:extLst>
            </p:cNvPr>
            <p:cNvSpPr/>
            <p:nvPr/>
          </p:nvSpPr>
          <p:spPr>
            <a:xfrm>
              <a:off x="1099995" y="3033060"/>
              <a:ext cx="40131" cy="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grpSp>
      <p:sp>
        <p:nvSpPr>
          <p:cNvPr id="27" name="正方形/長方形 26">
            <a:extLst>
              <a:ext uri="{FF2B5EF4-FFF2-40B4-BE49-F238E27FC236}">
                <a16:creationId xmlns:a16="http://schemas.microsoft.com/office/drawing/2014/main" id="{1D5B0BC5-0FC5-4BDB-934B-797B67685A92}"/>
              </a:ext>
            </a:extLst>
          </p:cNvPr>
          <p:cNvSpPr/>
          <p:nvPr/>
        </p:nvSpPr>
        <p:spPr>
          <a:xfrm>
            <a:off x="2161506" y="1023556"/>
            <a:ext cx="1048407" cy="394140"/>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Sent</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
        <p:nvSpPr>
          <p:cNvPr id="28" name="コンテンツ プレースホルダー 2">
            <a:extLst>
              <a:ext uri="{FF2B5EF4-FFF2-40B4-BE49-F238E27FC236}">
                <a16:creationId xmlns:a16="http://schemas.microsoft.com/office/drawing/2014/main" id="{F7AFC62F-582A-43A0-9409-840515945301}"/>
              </a:ext>
            </a:extLst>
          </p:cNvPr>
          <p:cNvSpPr txBox="1">
            <a:spLocks/>
          </p:cNvSpPr>
          <p:nvPr/>
        </p:nvSpPr>
        <p:spPr>
          <a:xfrm>
            <a:off x="3288084" y="3884467"/>
            <a:ext cx="3513221" cy="744867"/>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a:lnSpc>
                <a:spcPct val="50000"/>
              </a:lnSpc>
              <a:buFont typeface="Wingdings" panose="05000000000000000000" pitchFamily="2" charset="2"/>
              <a:buChar char="l"/>
            </a:pPr>
            <a:r>
              <a:rPr lang="en-US" altLang="ja-JP" dirty="0">
                <a:solidFill>
                  <a:schemeClr val="tx1"/>
                </a:solidFill>
              </a:rPr>
              <a:t> FAPI-CIBA</a:t>
            </a:r>
          </a:p>
          <a:p>
            <a:pPr marL="352425" indent="-176213">
              <a:lnSpc>
                <a:spcPct val="50000"/>
              </a:lnSpc>
              <a:buFont typeface="Arial" pitchFamily="34" charset="0"/>
              <a:buChar char="•"/>
            </a:pPr>
            <a:r>
              <a:rPr lang="en-US" altLang="ja-JP" sz="2000" dirty="0">
                <a:solidFill>
                  <a:schemeClr val="tx1"/>
                </a:solidFill>
                <a:hlinkClick r:id="rId8">
                  <a:extLst>
                    <a:ext uri="{A12FA001-AC4F-418D-AE19-62706E023703}">
                      <ahyp:hlinkClr xmlns:ahyp="http://schemas.microsoft.com/office/drawing/2018/hyperlinkcolor" val="tx"/>
                    </a:ext>
                  </a:extLst>
                </a:hlinkClick>
              </a:rPr>
              <a:t>#57</a:t>
            </a:r>
            <a:r>
              <a:rPr lang="en-US" altLang="ja-JP" sz="2000" dirty="0">
                <a:solidFill>
                  <a:schemeClr val="tx1"/>
                </a:solidFill>
              </a:rPr>
              <a:t> support User Code</a:t>
            </a:r>
          </a:p>
        </p:txBody>
      </p:sp>
      <p:sp>
        <p:nvSpPr>
          <p:cNvPr id="29" name="コンテンツ プレースホルダー 2">
            <a:extLst>
              <a:ext uri="{FF2B5EF4-FFF2-40B4-BE49-F238E27FC236}">
                <a16:creationId xmlns:a16="http://schemas.microsoft.com/office/drawing/2014/main" id="{35F41FB0-F0AD-4F27-89FA-B91C260F6EA1}"/>
              </a:ext>
            </a:extLst>
          </p:cNvPr>
          <p:cNvSpPr txBox="1">
            <a:spLocks/>
          </p:cNvSpPr>
          <p:nvPr/>
        </p:nvSpPr>
        <p:spPr>
          <a:xfrm>
            <a:off x="3286790" y="5203949"/>
            <a:ext cx="3769895" cy="91440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a:lnSpc>
                <a:spcPct val="50000"/>
              </a:lnSpc>
              <a:buFont typeface="Wingdings" panose="05000000000000000000" pitchFamily="2" charset="2"/>
              <a:buChar char="l"/>
            </a:pPr>
            <a:r>
              <a:rPr lang="en-US" altLang="ja-JP" dirty="0">
                <a:solidFill>
                  <a:schemeClr val="tx1"/>
                </a:solidFill>
              </a:rPr>
              <a:t> FAPI-CIBA</a:t>
            </a:r>
          </a:p>
          <a:p>
            <a:pPr marL="352425" indent="-176213">
              <a:lnSpc>
                <a:spcPct val="50000"/>
              </a:lnSpc>
              <a:buFont typeface="Arial" pitchFamily="34" charset="0"/>
              <a:buChar char="•"/>
            </a:pPr>
            <a:r>
              <a:rPr lang="en-US" altLang="ja-JP" sz="2000" dirty="0">
                <a:solidFill>
                  <a:schemeClr val="tx1"/>
                </a:solidFill>
              </a:rPr>
              <a:t> </a:t>
            </a:r>
            <a:r>
              <a:rPr lang="en-US" altLang="ja-JP" sz="2000" dirty="0">
                <a:solidFill>
                  <a:schemeClr val="tx1"/>
                </a:solidFill>
                <a:hlinkClick r:id="rId9">
                  <a:extLst>
                    <a:ext uri="{A12FA001-AC4F-418D-AE19-62706E023703}">
                      <ahyp:hlinkClr xmlns:ahyp="http://schemas.microsoft.com/office/drawing/2018/hyperlinkcolor" val="tx"/>
                    </a:ext>
                  </a:extLst>
                </a:hlinkClick>
              </a:rPr>
              <a:t>#54</a:t>
            </a:r>
            <a:r>
              <a:rPr lang="en-US" altLang="ja-JP" sz="2000" dirty="0">
                <a:solidFill>
                  <a:schemeClr val="tx1"/>
                </a:solidFill>
              </a:rPr>
              <a:t> support login_hint_token</a:t>
            </a:r>
          </a:p>
        </p:txBody>
      </p:sp>
      <p:sp>
        <p:nvSpPr>
          <p:cNvPr id="30" name="コンテンツ プレースホルダー 2">
            <a:extLst>
              <a:ext uri="{FF2B5EF4-FFF2-40B4-BE49-F238E27FC236}">
                <a16:creationId xmlns:a16="http://schemas.microsoft.com/office/drawing/2014/main" id="{BF69A2CC-A98A-4840-A70A-4DA85842DC67}"/>
              </a:ext>
            </a:extLst>
          </p:cNvPr>
          <p:cNvSpPr txBox="1">
            <a:spLocks/>
          </p:cNvSpPr>
          <p:nvPr/>
        </p:nvSpPr>
        <p:spPr>
          <a:xfrm>
            <a:off x="3288084" y="4565344"/>
            <a:ext cx="3753853" cy="91440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a:lnSpc>
                <a:spcPct val="50000"/>
              </a:lnSpc>
              <a:buFont typeface="Wingdings" panose="05000000000000000000" pitchFamily="2" charset="2"/>
              <a:buChar char="l"/>
            </a:pPr>
            <a:r>
              <a:rPr lang="en-US" altLang="ja-JP" dirty="0">
                <a:solidFill>
                  <a:schemeClr val="tx1"/>
                </a:solidFill>
              </a:rPr>
              <a:t> FAPI-CIBA</a:t>
            </a:r>
          </a:p>
          <a:p>
            <a:pPr marL="352425" indent="-176213">
              <a:lnSpc>
                <a:spcPct val="50000"/>
              </a:lnSpc>
              <a:buFont typeface="Arial" pitchFamily="34" charset="0"/>
              <a:buChar char="•"/>
            </a:pPr>
            <a:r>
              <a:rPr lang="en-US" altLang="ja-JP" sz="2000" dirty="0">
                <a:solidFill>
                  <a:schemeClr val="tx1"/>
                </a:solidFill>
              </a:rPr>
              <a:t> </a:t>
            </a:r>
            <a:r>
              <a:rPr lang="en-US" altLang="ja-JP" sz="2000" dirty="0">
                <a:solidFill>
                  <a:schemeClr val="tx1"/>
                </a:solidFill>
                <a:hlinkClick r:id="rId10">
                  <a:extLst>
                    <a:ext uri="{A12FA001-AC4F-418D-AE19-62706E023703}">
                      <ahyp:hlinkClr xmlns:ahyp="http://schemas.microsoft.com/office/drawing/2018/hyperlinkcolor" val="tx"/>
                    </a:ext>
                  </a:extLst>
                </a:hlinkClick>
              </a:rPr>
              <a:t>#55</a:t>
            </a:r>
            <a:r>
              <a:rPr lang="en-US" altLang="ja-JP" sz="2000" dirty="0">
                <a:solidFill>
                  <a:schemeClr val="tx1"/>
                </a:solidFill>
              </a:rPr>
              <a:t> support id_token_hint</a:t>
            </a:r>
          </a:p>
        </p:txBody>
      </p:sp>
      <p:sp>
        <p:nvSpPr>
          <p:cNvPr id="31" name="コンテンツ プレースホルダー 2">
            <a:extLst>
              <a:ext uri="{FF2B5EF4-FFF2-40B4-BE49-F238E27FC236}">
                <a16:creationId xmlns:a16="http://schemas.microsoft.com/office/drawing/2014/main" id="{C2AC0C1C-631F-4EBC-9AE7-DBFD636C96DC}"/>
              </a:ext>
            </a:extLst>
          </p:cNvPr>
          <p:cNvSpPr txBox="1">
            <a:spLocks/>
          </p:cNvSpPr>
          <p:nvPr/>
        </p:nvSpPr>
        <p:spPr>
          <a:xfrm>
            <a:off x="3286790" y="5857216"/>
            <a:ext cx="4186989" cy="69771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a:lnSpc>
                <a:spcPct val="50000"/>
              </a:lnSpc>
              <a:buFont typeface="Wingdings" panose="05000000000000000000" pitchFamily="2" charset="2"/>
              <a:buChar char="l"/>
            </a:pPr>
            <a:r>
              <a:rPr lang="en-US" altLang="ja-JP" dirty="0">
                <a:solidFill>
                  <a:schemeClr val="tx1"/>
                </a:solidFill>
              </a:rPr>
              <a:t> FAPI-CIBA</a:t>
            </a:r>
          </a:p>
          <a:p>
            <a:pPr marL="352425" indent="-176213">
              <a:lnSpc>
                <a:spcPct val="50000"/>
              </a:lnSpc>
              <a:buFont typeface="Arial" pitchFamily="34" charset="0"/>
              <a:buChar char="•"/>
            </a:pPr>
            <a:r>
              <a:rPr lang="en-US" altLang="ja-JP" sz="2000" dirty="0">
                <a:solidFill>
                  <a:schemeClr val="tx1"/>
                </a:solidFill>
              </a:rPr>
              <a:t> </a:t>
            </a:r>
            <a:r>
              <a:rPr lang="en-US" altLang="ja-JP" sz="2000" dirty="0">
                <a:solidFill>
                  <a:schemeClr val="tx1"/>
                </a:solidFill>
                <a:hlinkClick r:id="rId11">
                  <a:extLst>
                    <a:ext uri="{A12FA001-AC4F-418D-AE19-62706E023703}">
                      <ahyp:hlinkClr xmlns:ahyp="http://schemas.microsoft.com/office/drawing/2018/hyperlinkcolor" val="tx"/>
                    </a:ext>
                  </a:extLst>
                </a:hlinkClick>
              </a:rPr>
              <a:t>#53</a:t>
            </a:r>
            <a:r>
              <a:rPr lang="en-US" altLang="ja-JP" sz="2000" dirty="0">
                <a:solidFill>
                  <a:schemeClr val="tx1"/>
                </a:solidFill>
              </a:rPr>
              <a:t> encrypt/decrypt login_hint</a:t>
            </a:r>
          </a:p>
        </p:txBody>
      </p:sp>
      <p:sp>
        <p:nvSpPr>
          <p:cNvPr id="32" name="コンテンツ プレースホルダー 2">
            <a:extLst>
              <a:ext uri="{FF2B5EF4-FFF2-40B4-BE49-F238E27FC236}">
                <a16:creationId xmlns:a16="http://schemas.microsoft.com/office/drawing/2014/main" id="{78F2A8F9-8666-424F-8150-A905884E9E2A}"/>
              </a:ext>
            </a:extLst>
          </p:cNvPr>
          <p:cNvSpPr txBox="1">
            <a:spLocks/>
          </p:cNvSpPr>
          <p:nvPr/>
        </p:nvSpPr>
        <p:spPr>
          <a:xfrm>
            <a:off x="3305128" y="6358581"/>
            <a:ext cx="1540042" cy="502990"/>
          </a:xfrm>
          <a:prstGeom prst="rect">
            <a:avLst/>
          </a:prstGeom>
        </p:spPr>
        <p:txBody>
          <a:bodyPr vert="horz" lIns="91440" tIns="45720" rIns="91440" bIns="45720" rtlCol="0">
            <a:normAutofit fontScale="92500" lnSpcReduction="10000"/>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indent="0">
              <a:lnSpc>
                <a:spcPct val="50000"/>
              </a:lnSpc>
              <a:buNone/>
            </a:pPr>
            <a:r>
              <a:rPr lang="en-US" altLang="ja-JP" sz="5400" dirty="0">
                <a:solidFill>
                  <a:schemeClr val="tx1"/>
                </a:solidFill>
              </a:rPr>
              <a:t>…</a:t>
            </a:r>
            <a:endParaRPr lang="en-US" altLang="ja-JP" sz="4800" dirty="0">
              <a:solidFill>
                <a:schemeClr val="tx1"/>
              </a:solidFill>
            </a:endParaRPr>
          </a:p>
        </p:txBody>
      </p:sp>
      <p:grpSp>
        <p:nvGrpSpPr>
          <p:cNvPr id="33" name="グループ化 32">
            <a:extLst>
              <a:ext uri="{FF2B5EF4-FFF2-40B4-BE49-F238E27FC236}">
                <a16:creationId xmlns:a16="http://schemas.microsoft.com/office/drawing/2014/main" id="{EE334937-7C86-4544-BC3C-06E71F85EAE9}"/>
              </a:ext>
            </a:extLst>
          </p:cNvPr>
          <p:cNvGrpSpPr/>
          <p:nvPr/>
        </p:nvGrpSpPr>
        <p:grpSpPr>
          <a:xfrm>
            <a:off x="757466" y="4413272"/>
            <a:ext cx="802640" cy="802640"/>
            <a:chOff x="867428" y="2816773"/>
            <a:chExt cx="802640" cy="802640"/>
          </a:xfrm>
        </p:grpSpPr>
        <p:pic>
          <p:nvPicPr>
            <p:cNvPr id="34" name="グラフィックス 33" descr="トラック">
              <a:extLst>
                <a:ext uri="{FF2B5EF4-FFF2-40B4-BE49-F238E27FC236}">
                  <a16:creationId xmlns:a16="http://schemas.microsoft.com/office/drawing/2014/main" id="{7B6B0B21-17D1-4F15-BFB4-FEF842A4B6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428" y="2816773"/>
              <a:ext cx="802640" cy="802640"/>
            </a:xfrm>
            <a:prstGeom prst="rect">
              <a:avLst/>
            </a:prstGeom>
          </p:spPr>
        </p:pic>
        <p:sp>
          <p:nvSpPr>
            <p:cNvPr id="35" name="正方形/長方形 34">
              <a:extLst>
                <a:ext uri="{FF2B5EF4-FFF2-40B4-BE49-F238E27FC236}">
                  <a16:creationId xmlns:a16="http://schemas.microsoft.com/office/drawing/2014/main" id="{3199EF58-5653-46E5-B5FE-E6C04D047BCA}"/>
                </a:ext>
              </a:extLst>
            </p:cNvPr>
            <p:cNvSpPr/>
            <p:nvPr/>
          </p:nvSpPr>
          <p:spPr>
            <a:xfrm>
              <a:off x="867428" y="2895183"/>
              <a:ext cx="522602" cy="409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6" name="正方形/長方形 35">
              <a:extLst>
                <a:ext uri="{FF2B5EF4-FFF2-40B4-BE49-F238E27FC236}">
                  <a16:creationId xmlns:a16="http://schemas.microsoft.com/office/drawing/2014/main" id="{9881F25F-DAEF-4AC8-A027-0D87E33C508D}"/>
                </a:ext>
              </a:extLst>
            </p:cNvPr>
            <p:cNvSpPr/>
            <p:nvPr/>
          </p:nvSpPr>
          <p:spPr>
            <a:xfrm>
              <a:off x="1099995" y="3033060"/>
              <a:ext cx="40131" cy="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grpSp>
      <p:grpSp>
        <p:nvGrpSpPr>
          <p:cNvPr id="37" name="グループ化 36">
            <a:extLst>
              <a:ext uri="{FF2B5EF4-FFF2-40B4-BE49-F238E27FC236}">
                <a16:creationId xmlns:a16="http://schemas.microsoft.com/office/drawing/2014/main" id="{4AD3E5D1-30A6-4542-8E50-4E28ADB3A78B}"/>
              </a:ext>
            </a:extLst>
          </p:cNvPr>
          <p:cNvGrpSpPr/>
          <p:nvPr/>
        </p:nvGrpSpPr>
        <p:grpSpPr>
          <a:xfrm>
            <a:off x="762384" y="5096616"/>
            <a:ext cx="802640" cy="802640"/>
            <a:chOff x="867428" y="2816773"/>
            <a:chExt cx="802640" cy="802640"/>
          </a:xfrm>
        </p:grpSpPr>
        <p:pic>
          <p:nvPicPr>
            <p:cNvPr id="38" name="グラフィックス 37" descr="トラック">
              <a:extLst>
                <a:ext uri="{FF2B5EF4-FFF2-40B4-BE49-F238E27FC236}">
                  <a16:creationId xmlns:a16="http://schemas.microsoft.com/office/drawing/2014/main" id="{0DF2940C-B776-4600-8868-1B1A1997A3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428" y="2816773"/>
              <a:ext cx="802640" cy="802640"/>
            </a:xfrm>
            <a:prstGeom prst="rect">
              <a:avLst/>
            </a:prstGeom>
          </p:spPr>
        </p:pic>
        <p:sp>
          <p:nvSpPr>
            <p:cNvPr id="39" name="正方形/長方形 38">
              <a:extLst>
                <a:ext uri="{FF2B5EF4-FFF2-40B4-BE49-F238E27FC236}">
                  <a16:creationId xmlns:a16="http://schemas.microsoft.com/office/drawing/2014/main" id="{6B9CBAEE-E5DF-4FB5-9462-959A312D62BB}"/>
                </a:ext>
              </a:extLst>
            </p:cNvPr>
            <p:cNvSpPr/>
            <p:nvPr/>
          </p:nvSpPr>
          <p:spPr>
            <a:xfrm>
              <a:off x="867428" y="2895183"/>
              <a:ext cx="522602" cy="409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0" name="正方形/長方形 39">
              <a:extLst>
                <a:ext uri="{FF2B5EF4-FFF2-40B4-BE49-F238E27FC236}">
                  <a16:creationId xmlns:a16="http://schemas.microsoft.com/office/drawing/2014/main" id="{E4744549-9DA7-4915-B0F6-B3A628F27C9D}"/>
                </a:ext>
              </a:extLst>
            </p:cNvPr>
            <p:cNvSpPr/>
            <p:nvPr/>
          </p:nvSpPr>
          <p:spPr>
            <a:xfrm>
              <a:off x="1099995" y="3033060"/>
              <a:ext cx="40131" cy="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grpSp>
      <p:grpSp>
        <p:nvGrpSpPr>
          <p:cNvPr id="41" name="グループ化 40">
            <a:extLst>
              <a:ext uri="{FF2B5EF4-FFF2-40B4-BE49-F238E27FC236}">
                <a16:creationId xmlns:a16="http://schemas.microsoft.com/office/drawing/2014/main" id="{688AF74C-E5E3-486D-9D37-98D7FD822F42}"/>
              </a:ext>
            </a:extLst>
          </p:cNvPr>
          <p:cNvGrpSpPr/>
          <p:nvPr/>
        </p:nvGrpSpPr>
        <p:grpSpPr>
          <a:xfrm>
            <a:off x="767302" y="5750460"/>
            <a:ext cx="802640" cy="802640"/>
            <a:chOff x="867428" y="2816773"/>
            <a:chExt cx="802640" cy="802640"/>
          </a:xfrm>
        </p:grpSpPr>
        <p:pic>
          <p:nvPicPr>
            <p:cNvPr id="42" name="グラフィックス 41" descr="トラック">
              <a:extLst>
                <a:ext uri="{FF2B5EF4-FFF2-40B4-BE49-F238E27FC236}">
                  <a16:creationId xmlns:a16="http://schemas.microsoft.com/office/drawing/2014/main" id="{B32F58AF-B16C-4EA9-8D9E-550A2FB190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428" y="2816773"/>
              <a:ext cx="802640" cy="802640"/>
            </a:xfrm>
            <a:prstGeom prst="rect">
              <a:avLst/>
            </a:prstGeom>
          </p:spPr>
        </p:pic>
        <p:sp>
          <p:nvSpPr>
            <p:cNvPr id="43" name="正方形/長方形 42">
              <a:extLst>
                <a:ext uri="{FF2B5EF4-FFF2-40B4-BE49-F238E27FC236}">
                  <a16:creationId xmlns:a16="http://schemas.microsoft.com/office/drawing/2014/main" id="{C97E4192-BA53-46FB-8776-638C1C5BE8E6}"/>
                </a:ext>
              </a:extLst>
            </p:cNvPr>
            <p:cNvSpPr/>
            <p:nvPr/>
          </p:nvSpPr>
          <p:spPr>
            <a:xfrm>
              <a:off x="867428" y="2895183"/>
              <a:ext cx="522602" cy="409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4" name="正方形/長方形 43">
              <a:extLst>
                <a:ext uri="{FF2B5EF4-FFF2-40B4-BE49-F238E27FC236}">
                  <a16:creationId xmlns:a16="http://schemas.microsoft.com/office/drawing/2014/main" id="{271A10C4-17C8-4E72-ADF6-5BCCF20D605C}"/>
                </a:ext>
              </a:extLst>
            </p:cNvPr>
            <p:cNvSpPr/>
            <p:nvPr/>
          </p:nvSpPr>
          <p:spPr>
            <a:xfrm>
              <a:off x="1099995" y="3033060"/>
              <a:ext cx="40131" cy="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grpSp>
    </p:spTree>
    <p:extLst>
      <p:ext uri="{BB962C8B-B14F-4D97-AF65-F5344CB8AC3E}">
        <p14:creationId xmlns:p14="http://schemas.microsoft.com/office/powerpoint/2010/main" val="1529538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6" name="直線コネクタ 105">
            <a:extLst>
              <a:ext uri="{FF2B5EF4-FFF2-40B4-BE49-F238E27FC236}">
                <a16:creationId xmlns:a16="http://schemas.microsoft.com/office/drawing/2014/main" id="{E85DA879-0994-4CCB-AB3E-77E551D711BE}"/>
              </a:ext>
            </a:extLst>
          </p:cNvPr>
          <p:cNvCxnSpPr>
            <a:cxnSpLocks/>
          </p:cNvCxnSpPr>
          <p:nvPr/>
        </p:nvCxnSpPr>
        <p:spPr>
          <a:xfrm>
            <a:off x="930169" y="3680310"/>
            <a:ext cx="10485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B1025BE6-CA13-4609-9E07-50149DD8FD1E}"/>
              </a:ext>
            </a:extLst>
          </p:cNvPr>
          <p:cNvCxnSpPr>
            <a:cxnSpLocks/>
            <a:stCxn id="15" idx="4"/>
            <a:endCxn id="225" idx="0"/>
          </p:cNvCxnSpPr>
          <p:nvPr/>
        </p:nvCxnSpPr>
        <p:spPr>
          <a:xfrm>
            <a:off x="2530491" y="1299614"/>
            <a:ext cx="13320" cy="2283404"/>
          </a:xfrm>
          <a:prstGeom prst="line">
            <a:avLst/>
          </a:prstGeom>
          <a:ln w="28575" cap="flat" cmpd="sng" algn="ctr">
            <a:solidFill>
              <a:schemeClr val="accent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4589264" y="147866"/>
            <a:ext cx="7291826" cy="825910"/>
          </a:xfrm>
        </p:spPr>
        <p:txBody>
          <a:bodyPr anchor="b">
            <a:normAutofit/>
          </a:bodyPr>
          <a:lstStyle/>
          <a:p>
            <a:pPr algn="r"/>
            <a:r>
              <a:rPr kumimoji="1" lang="en-US" altLang="ja-JP" sz="4800" dirty="0"/>
              <a:t>Project Progress</a:t>
            </a: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11" name="テキスト ボックス 10">
            <a:extLst>
              <a:ext uri="{FF2B5EF4-FFF2-40B4-BE49-F238E27FC236}">
                <a16:creationId xmlns:a16="http://schemas.microsoft.com/office/drawing/2014/main" id="{5B3F38D7-C225-48F2-ABA0-07054FE2C329}"/>
              </a:ext>
            </a:extLst>
          </p:cNvPr>
          <p:cNvSpPr txBox="1"/>
          <p:nvPr/>
        </p:nvSpPr>
        <p:spPr>
          <a:xfrm>
            <a:off x="2116065" y="459020"/>
            <a:ext cx="839734"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Actual</a:t>
            </a:r>
          </a:p>
        </p:txBody>
      </p:sp>
      <p:sp>
        <p:nvSpPr>
          <p:cNvPr id="13" name="テキスト ボックス 12">
            <a:extLst>
              <a:ext uri="{FF2B5EF4-FFF2-40B4-BE49-F238E27FC236}">
                <a16:creationId xmlns:a16="http://schemas.microsoft.com/office/drawing/2014/main" id="{4C8C764E-A512-45E4-B270-D3D29C86559A}"/>
              </a:ext>
            </a:extLst>
          </p:cNvPr>
          <p:cNvSpPr txBox="1"/>
          <p:nvPr/>
        </p:nvSpPr>
        <p:spPr>
          <a:xfrm>
            <a:off x="3079113" y="459019"/>
            <a:ext cx="63442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430D12"/>
                </a:solidFill>
                <a:effectLst/>
                <a:uLnTx/>
                <a:uFillTx/>
                <a:latin typeface="Calibri Light" panose="020F0302020204030204"/>
                <a:ea typeface="ＭＳ Ｐゴシック" panose="020B0600070205080204" pitchFamily="50" charset="-128"/>
                <a:cs typeface="+mn-cs"/>
              </a:rPr>
              <a:t>Plan</a:t>
            </a:r>
            <a:endParaRPr kumimoji="1" lang="ja-JP" altLang="en-US" sz="2000" b="0" i="0" u="none" strike="noStrike" kern="1200" cap="none" spc="0" normalizeH="0" baseline="0" noProof="0" dirty="0">
              <a:ln>
                <a:noFill/>
              </a:ln>
              <a:solidFill>
                <a:srgbClr val="430D12"/>
              </a:solidFill>
              <a:effectLst/>
              <a:uLnTx/>
              <a:uFillTx/>
              <a:latin typeface="Calibri Light" panose="020F0302020204030204"/>
              <a:ea typeface="ＭＳ Ｐゴシック" panose="020B0600070205080204" pitchFamily="50" charset="-128"/>
              <a:cs typeface="+mn-cs"/>
            </a:endParaRPr>
          </a:p>
        </p:txBody>
      </p:sp>
      <p:sp>
        <p:nvSpPr>
          <p:cNvPr id="29" name="テキスト ボックス 28">
            <a:extLst>
              <a:ext uri="{FF2B5EF4-FFF2-40B4-BE49-F238E27FC236}">
                <a16:creationId xmlns:a16="http://schemas.microsoft.com/office/drawing/2014/main" id="{AD736505-A96B-4CD7-AD98-44EAC2587094}"/>
              </a:ext>
            </a:extLst>
          </p:cNvPr>
          <p:cNvSpPr txBox="1"/>
          <p:nvPr/>
        </p:nvSpPr>
        <p:spPr>
          <a:xfrm>
            <a:off x="729019" y="495786"/>
            <a:ext cx="92352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2020</a:t>
            </a:r>
            <a:endParaRPr kumimoji="1" lang="ja-JP" altLang="en-US"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cxnSp>
        <p:nvCxnSpPr>
          <p:cNvPr id="60" name="直線コネクタ 59">
            <a:extLst>
              <a:ext uri="{FF2B5EF4-FFF2-40B4-BE49-F238E27FC236}">
                <a16:creationId xmlns:a16="http://schemas.microsoft.com/office/drawing/2014/main" id="{DEF94D8B-B3F6-4F08-86EB-C9DE4744E6D9}"/>
              </a:ext>
            </a:extLst>
          </p:cNvPr>
          <p:cNvCxnSpPr>
            <a:cxnSpLocks/>
          </p:cNvCxnSpPr>
          <p:nvPr/>
        </p:nvCxnSpPr>
        <p:spPr>
          <a:xfrm>
            <a:off x="1739369" y="534167"/>
            <a:ext cx="0" cy="5928311"/>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122" name="テキスト ボックス 121">
            <a:extLst>
              <a:ext uri="{FF2B5EF4-FFF2-40B4-BE49-F238E27FC236}">
                <a16:creationId xmlns:a16="http://schemas.microsoft.com/office/drawing/2014/main" id="{1C3F52A7-AC3F-4D3D-BF69-1BED21189D58}"/>
              </a:ext>
            </a:extLst>
          </p:cNvPr>
          <p:cNvSpPr txBox="1"/>
          <p:nvPr/>
        </p:nvSpPr>
        <p:spPr>
          <a:xfrm>
            <a:off x="1059078" y="872584"/>
            <a:ext cx="62228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Sep</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45" name="テキスト ボックス 144">
            <a:extLst>
              <a:ext uri="{FF2B5EF4-FFF2-40B4-BE49-F238E27FC236}">
                <a16:creationId xmlns:a16="http://schemas.microsoft.com/office/drawing/2014/main" id="{59FD112F-7ED5-4FEB-8189-70B686BEE9C0}"/>
              </a:ext>
            </a:extLst>
          </p:cNvPr>
          <p:cNvSpPr txBox="1"/>
          <p:nvPr/>
        </p:nvSpPr>
        <p:spPr>
          <a:xfrm>
            <a:off x="720331" y="2538673"/>
            <a:ext cx="92352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2021</a:t>
            </a:r>
            <a:endParaRPr kumimoji="1" lang="ja-JP" altLang="en-US"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sp>
        <p:nvSpPr>
          <p:cNvPr id="147" name="テキスト ボックス 146">
            <a:extLst>
              <a:ext uri="{FF2B5EF4-FFF2-40B4-BE49-F238E27FC236}">
                <a16:creationId xmlns:a16="http://schemas.microsoft.com/office/drawing/2014/main" id="{6E6DDA91-4FE9-491F-9461-227598BAF58B}"/>
              </a:ext>
            </a:extLst>
          </p:cNvPr>
          <p:cNvSpPr txBox="1"/>
          <p:nvPr/>
        </p:nvSpPr>
        <p:spPr>
          <a:xfrm>
            <a:off x="1046780" y="2965988"/>
            <a:ext cx="59182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Jan</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8" name="テキスト ボックス 17">
            <a:extLst>
              <a:ext uri="{FF2B5EF4-FFF2-40B4-BE49-F238E27FC236}">
                <a16:creationId xmlns:a16="http://schemas.microsoft.com/office/drawing/2014/main" id="{63914EC5-FA61-4FFC-8A71-F6711D296041}"/>
              </a:ext>
            </a:extLst>
          </p:cNvPr>
          <p:cNvSpPr txBox="1"/>
          <p:nvPr/>
        </p:nvSpPr>
        <p:spPr>
          <a:xfrm>
            <a:off x="1011079" y="1658670"/>
            <a:ext cx="668901"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Nov</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24" name="フローチャート: 判断 23">
            <a:extLst>
              <a:ext uri="{FF2B5EF4-FFF2-40B4-BE49-F238E27FC236}">
                <a16:creationId xmlns:a16="http://schemas.microsoft.com/office/drawing/2014/main" id="{B8E05465-9127-448F-8EEE-1BBEB3861ED3}"/>
              </a:ext>
            </a:extLst>
          </p:cNvPr>
          <p:cNvSpPr/>
          <p:nvPr/>
        </p:nvSpPr>
        <p:spPr>
          <a:xfrm>
            <a:off x="3412879" y="6362466"/>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7" name="フローチャート: 判断 26">
            <a:extLst>
              <a:ext uri="{FF2B5EF4-FFF2-40B4-BE49-F238E27FC236}">
                <a16:creationId xmlns:a16="http://schemas.microsoft.com/office/drawing/2014/main" id="{F2FBA574-8760-4221-A963-A7AAC1F31F69}"/>
              </a:ext>
            </a:extLst>
          </p:cNvPr>
          <p:cNvSpPr/>
          <p:nvPr/>
        </p:nvSpPr>
        <p:spPr>
          <a:xfrm>
            <a:off x="2522091" y="6452028"/>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27" name="フローチャート: 判断 126">
            <a:extLst>
              <a:ext uri="{FF2B5EF4-FFF2-40B4-BE49-F238E27FC236}">
                <a16:creationId xmlns:a16="http://schemas.microsoft.com/office/drawing/2014/main" id="{B27141C1-F280-4EF5-9F3E-3F001B5E2B93}"/>
              </a:ext>
            </a:extLst>
          </p:cNvPr>
          <p:cNvSpPr/>
          <p:nvPr/>
        </p:nvSpPr>
        <p:spPr>
          <a:xfrm>
            <a:off x="4376275" y="6321562"/>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8F1D29CF-6FF3-4B4B-852A-57B080D9F1C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4" name="テキスト ボックス 3">
            <a:extLst>
              <a:ext uri="{FF2B5EF4-FFF2-40B4-BE49-F238E27FC236}">
                <a16:creationId xmlns:a16="http://schemas.microsoft.com/office/drawing/2014/main" id="{0421B401-6E98-4E48-AA30-8E30F4EAA877}"/>
              </a:ext>
            </a:extLst>
          </p:cNvPr>
          <p:cNvSpPr txBox="1"/>
          <p:nvPr/>
        </p:nvSpPr>
        <p:spPr>
          <a:xfrm>
            <a:off x="3717921" y="5561333"/>
            <a:ext cx="4730096"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31 Mar, M/S #2</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All FAPI-CIBA (poll) Conformance Tests Passed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5" name="楕円 14">
            <a:extLst>
              <a:ext uri="{FF2B5EF4-FFF2-40B4-BE49-F238E27FC236}">
                <a16:creationId xmlns:a16="http://schemas.microsoft.com/office/drawing/2014/main" id="{A32F6613-F923-4FCA-BB24-48D8665BB9BA}"/>
              </a:ext>
            </a:extLst>
          </p:cNvPr>
          <p:cNvSpPr/>
          <p:nvPr/>
        </p:nvSpPr>
        <p:spPr>
          <a:xfrm>
            <a:off x="2440491" y="1119614"/>
            <a:ext cx="180000" cy="180000"/>
          </a:xfrm>
          <a:prstGeom prst="ellipse">
            <a:avLst/>
          </a:prstGeom>
          <a:solidFill>
            <a:schemeClr val="accent1">
              <a:lumMod val="75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8" name="直線コネクタ 67">
            <a:extLst>
              <a:ext uri="{FF2B5EF4-FFF2-40B4-BE49-F238E27FC236}">
                <a16:creationId xmlns:a16="http://schemas.microsoft.com/office/drawing/2014/main" id="{E3874C9D-4788-48DE-8D66-89F65004AEF5}"/>
              </a:ext>
            </a:extLst>
          </p:cNvPr>
          <p:cNvCxnSpPr>
            <a:cxnSpLocks/>
            <a:stCxn id="11" idx="2"/>
            <a:endCxn id="15" idx="0"/>
          </p:cNvCxnSpPr>
          <p:nvPr/>
        </p:nvCxnSpPr>
        <p:spPr>
          <a:xfrm flipH="1">
            <a:off x="2530491" y="859130"/>
            <a:ext cx="5441" cy="260484"/>
          </a:xfrm>
          <a:prstGeom prst="line">
            <a:avLst/>
          </a:prstGeom>
          <a:ln>
            <a:solidFill>
              <a:schemeClr val="accent1">
                <a:lumMod val="75000"/>
              </a:schemeClr>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24" name="テキスト ボックス 223">
            <a:extLst>
              <a:ext uri="{FF2B5EF4-FFF2-40B4-BE49-F238E27FC236}">
                <a16:creationId xmlns:a16="http://schemas.microsoft.com/office/drawing/2014/main" id="{122E4C85-CABF-45B9-94D0-0EA4760DADEC}"/>
              </a:ext>
            </a:extLst>
          </p:cNvPr>
          <p:cNvSpPr txBox="1"/>
          <p:nvPr/>
        </p:nvSpPr>
        <p:spPr>
          <a:xfrm>
            <a:off x="3452420" y="1013890"/>
            <a:ext cx="489465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At the beginning of Sep 2020 : Kick off the activity</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25" name="楕円 224">
            <a:extLst>
              <a:ext uri="{FF2B5EF4-FFF2-40B4-BE49-F238E27FC236}">
                <a16:creationId xmlns:a16="http://schemas.microsoft.com/office/drawing/2014/main" id="{25C59599-A7D4-4454-A486-977B5B103D37}"/>
              </a:ext>
            </a:extLst>
          </p:cNvPr>
          <p:cNvSpPr/>
          <p:nvPr/>
        </p:nvSpPr>
        <p:spPr>
          <a:xfrm>
            <a:off x="2453811" y="3583018"/>
            <a:ext cx="180000" cy="180000"/>
          </a:xfrm>
          <a:prstGeom prst="ellipse">
            <a:avLst/>
          </a:prstGeom>
          <a:solidFill>
            <a:schemeClr val="accent1">
              <a:lumMod val="75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31" name="フローチャート: 判断 230">
            <a:extLst>
              <a:ext uri="{FF2B5EF4-FFF2-40B4-BE49-F238E27FC236}">
                <a16:creationId xmlns:a16="http://schemas.microsoft.com/office/drawing/2014/main" id="{748E4BC4-C6A3-4EE7-846A-C576BE7F03FE}"/>
              </a:ext>
            </a:extLst>
          </p:cNvPr>
          <p:cNvSpPr/>
          <p:nvPr/>
        </p:nvSpPr>
        <p:spPr>
          <a:xfrm>
            <a:off x="2531526" y="5807297"/>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02" name="直線コネクタ 101">
            <a:extLst>
              <a:ext uri="{FF2B5EF4-FFF2-40B4-BE49-F238E27FC236}">
                <a16:creationId xmlns:a16="http://schemas.microsoft.com/office/drawing/2014/main" id="{643A31E6-E9ED-44DD-8406-BE318EE0123A}"/>
              </a:ext>
            </a:extLst>
          </p:cNvPr>
          <p:cNvCxnSpPr>
            <a:cxnSpLocks/>
            <a:stCxn id="225" idx="4"/>
            <a:endCxn id="27" idx="0"/>
          </p:cNvCxnSpPr>
          <p:nvPr/>
        </p:nvCxnSpPr>
        <p:spPr>
          <a:xfrm flipH="1">
            <a:off x="2540091" y="3763018"/>
            <a:ext cx="3720" cy="2689010"/>
          </a:xfrm>
          <a:prstGeom prst="line">
            <a:avLst/>
          </a:prstGeom>
          <a:ln>
            <a:solidFill>
              <a:schemeClr val="accent1">
                <a:lumMod val="75000"/>
              </a:schemeClr>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09" name="フローチャート: 判断 108">
            <a:extLst>
              <a:ext uri="{FF2B5EF4-FFF2-40B4-BE49-F238E27FC236}">
                <a16:creationId xmlns:a16="http://schemas.microsoft.com/office/drawing/2014/main" id="{4F881176-ECDF-464D-8484-E87630A159E5}"/>
              </a:ext>
            </a:extLst>
          </p:cNvPr>
          <p:cNvSpPr/>
          <p:nvPr/>
        </p:nvSpPr>
        <p:spPr>
          <a:xfrm>
            <a:off x="3425204" y="6333298"/>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0" name="フローチャート: 判断 109">
            <a:extLst>
              <a:ext uri="{FF2B5EF4-FFF2-40B4-BE49-F238E27FC236}">
                <a16:creationId xmlns:a16="http://schemas.microsoft.com/office/drawing/2014/main" id="{EA92C7A4-21FC-4EB1-BADF-E1C429D87C50}"/>
              </a:ext>
            </a:extLst>
          </p:cNvPr>
          <p:cNvSpPr/>
          <p:nvPr/>
        </p:nvSpPr>
        <p:spPr>
          <a:xfrm>
            <a:off x="2984258" y="5692099"/>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11" name="直線コネクタ 110">
            <a:extLst>
              <a:ext uri="{FF2B5EF4-FFF2-40B4-BE49-F238E27FC236}">
                <a16:creationId xmlns:a16="http://schemas.microsoft.com/office/drawing/2014/main" id="{F0D695FD-4F8D-4ACD-B279-A37BFD983569}"/>
              </a:ext>
            </a:extLst>
          </p:cNvPr>
          <p:cNvCxnSpPr>
            <a:cxnSpLocks/>
            <a:stCxn id="13" idx="2"/>
          </p:cNvCxnSpPr>
          <p:nvPr/>
        </p:nvCxnSpPr>
        <p:spPr>
          <a:xfrm>
            <a:off x="3396324" y="859129"/>
            <a:ext cx="37451" cy="5795354"/>
          </a:xfrm>
          <a:prstGeom prst="line">
            <a:avLst/>
          </a:prstGeom>
          <a:ln>
            <a:solidFill>
              <a:srgbClr val="430D12"/>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44" name="テキスト ボックス 243">
            <a:extLst>
              <a:ext uri="{FF2B5EF4-FFF2-40B4-BE49-F238E27FC236}">
                <a16:creationId xmlns:a16="http://schemas.microsoft.com/office/drawing/2014/main" id="{37CA5E75-878E-424E-AFBB-A304F6A3BC34}"/>
              </a:ext>
            </a:extLst>
          </p:cNvPr>
          <p:cNvSpPr txBox="1"/>
          <p:nvPr/>
        </p:nvSpPr>
        <p:spPr>
          <a:xfrm>
            <a:off x="1060463" y="1269791"/>
            <a:ext cx="61266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Oct</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5" name="テキスト ボックス 4">
            <a:extLst>
              <a:ext uri="{FF2B5EF4-FFF2-40B4-BE49-F238E27FC236}">
                <a16:creationId xmlns:a16="http://schemas.microsoft.com/office/drawing/2014/main" id="{CA385621-0E50-4C82-97C7-3A1238B25F50}"/>
              </a:ext>
            </a:extLst>
          </p:cNvPr>
          <p:cNvSpPr txBox="1"/>
          <p:nvPr/>
        </p:nvSpPr>
        <p:spPr>
          <a:xfrm>
            <a:off x="1037327" y="2073811"/>
            <a:ext cx="64472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Dec</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227" name="テキスト ボックス 226">
            <a:extLst>
              <a:ext uri="{FF2B5EF4-FFF2-40B4-BE49-F238E27FC236}">
                <a16:creationId xmlns:a16="http://schemas.microsoft.com/office/drawing/2014/main" id="{BF041B02-0933-4599-AED9-72807CEFDB1D}"/>
              </a:ext>
            </a:extLst>
          </p:cNvPr>
          <p:cNvSpPr txBox="1"/>
          <p:nvPr/>
        </p:nvSpPr>
        <p:spPr>
          <a:xfrm>
            <a:off x="3713535" y="3723597"/>
            <a:ext cx="418880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31 Jan, </a:t>
            </a:r>
            <a:r>
              <a:rPr kumimoji="1" lang="en-US" altLang="ja-JP" sz="1800" b="0" i="0" u="non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M/S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All FAPI-CIBA (poll) Pull-Requests Merged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28" name="二等辺三角形 227">
            <a:extLst>
              <a:ext uri="{FF2B5EF4-FFF2-40B4-BE49-F238E27FC236}">
                <a16:creationId xmlns:a16="http://schemas.microsoft.com/office/drawing/2014/main" id="{30B2B59F-7B38-46A5-AA40-3356744F9D88}"/>
              </a:ext>
            </a:extLst>
          </p:cNvPr>
          <p:cNvSpPr/>
          <p:nvPr/>
        </p:nvSpPr>
        <p:spPr>
          <a:xfrm rot="16200000">
            <a:off x="3456907" y="5699518"/>
            <a:ext cx="207637" cy="178998"/>
          </a:xfrm>
          <a:prstGeom prst="triangle">
            <a:avLst/>
          </a:prstGeom>
          <a:noFill/>
          <a:ln w="28575">
            <a:solidFill>
              <a:srgbClr val="430D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42" name="二等辺三角形 241">
            <a:extLst>
              <a:ext uri="{FF2B5EF4-FFF2-40B4-BE49-F238E27FC236}">
                <a16:creationId xmlns:a16="http://schemas.microsoft.com/office/drawing/2014/main" id="{DDE6744F-5CD2-484B-A71C-1258DA9AA81C}"/>
              </a:ext>
            </a:extLst>
          </p:cNvPr>
          <p:cNvSpPr/>
          <p:nvPr/>
        </p:nvSpPr>
        <p:spPr>
          <a:xfrm rot="16200000">
            <a:off x="3451648" y="3871347"/>
            <a:ext cx="207637" cy="178998"/>
          </a:xfrm>
          <a:prstGeom prst="triangle">
            <a:avLst/>
          </a:prstGeom>
          <a:noFill/>
          <a:ln w="28575">
            <a:solidFill>
              <a:srgbClr val="430D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25" name="直線コネクタ 124">
            <a:extLst>
              <a:ext uri="{FF2B5EF4-FFF2-40B4-BE49-F238E27FC236}">
                <a16:creationId xmlns:a16="http://schemas.microsoft.com/office/drawing/2014/main" id="{280BC0DE-203C-499A-B1BD-76CE73F31D0D}"/>
              </a:ext>
            </a:extLst>
          </p:cNvPr>
          <p:cNvCxnSpPr>
            <a:cxnSpLocks/>
          </p:cNvCxnSpPr>
          <p:nvPr/>
        </p:nvCxnSpPr>
        <p:spPr>
          <a:xfrm flipV="1">
            <a:off x="3636197" y="4064843"/>
            <a:ext cx="4073146" cy="1"/>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36" name="直線コネクタ 135">
            <a:extLst>
              <a:ext uri="{FF2B5EF4-FFF2-40B4-BE49-F238E27FC236}">
                <a16:creationId xmlns:a16="http://schemas.microsoft.com/office/drawing/2014/main" id="{168DA65C-91DA-4B80-9A2D-E53F498B97A5}"/>
              </a:ext>
            </a:extLst>
          </p:cNvPr>
          <p:cNvCxnSpPr>
            <a:cxnSpLocks/>
          </p:cNvCxnSpPr>
          <p:nvPr/>
        </p:nvCxnSpPr>
        <p:spPr>
          <a:xfrm flipV="1">
            <a:off x="3678247" y="5875717"/>
            <a:ext cx="4031096" cy="8782"/>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56" name="テキスト ボックス 55">
            <a:extLst>
              <a:ext uri="{FF2B5EF4-FFF2-40B4-BE49-F238E27FC236}">
                <a16:creationId xmlns:a16="http://schemas.microsoft.com/office/drawing/2014/main" id="{023AB36E-9E8C-4BB8-AA27-DD1CBBD28607}"/>
              </a:ext>
            </a:extLst>
          </p:cNvPr>
          <p:cNvSpPr txBox="1"/>
          <p:nvPr/>
        </p:nvSpPr>
        <p:spPr>
          <a:xfrm>
            <a:off x="3692777" y="6134430"/>
            <a:ext cx="326147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Mid 2021  RH-SSO 7.5 expected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58" name="テキスト ボックス 57">
            <a:extLst>
              <a:ext uri="{FF2B5EF4-FFF2-40B4-BE49-F238E27FC236}">
                <a16:creationId xmlns:a16="http://schemas.microsoft.com/office/drawing/2014/main" id="{0869CEE5-2875-47DE-ACC2-7C29CFB00687}"/>
              </a:ext>
            </a:extLst>
          </p:cNvPr>
          <p:cNvSpPr txBox="1"/>
          <p:nvPr/>
        </p:nvSpPr>
        <p:spPr>
          <a:xfrm>
            <a:off x="3893824" y="2713603"/>
            <a:ext cx="3828221"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M/S #1 / 1w AVAIL</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              8</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of 13 issues resolved / 62%</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5 of </a:t>
            </a:r>
            <a:r>
              <a:rPr kumimoji="1" lang="en-US" altLang="ja-JP" dirty="0">
                <a:solidFill>
                  <a:prstClr val="black"/>
                </a:solidFill>
                <a:latin typeface="Calibri Light" panose="020F0302020204030204"/>
                <a:ea typeface="ＭＳ Ｐゴシック" panose="020B0600070205080204" pitchFamily="50" charset="-128"/>
              </a:rPr>
              <a:t>13</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issues assigned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6" name="テキスト ボックス 5">
            <a:extLst>
              <a:ext uri="{FF2B5EF4-FFF2-40B4-BE49-F238E27FC236}">
                <a16:creationId xmlns:a16="http://schemas.microsoft.com/office/drawing/2014/main" id="{79403204-2AE6-4F0F-AB01-25F5822BD1AC}"/>
              </a:ext>
            </a:extLst>
          </p:cNvPr>
          <p:cNvSpPr txBox="1"/>
          <p:nvPr/>
        </p:nvSpPr>
        <p:spPr>
          <a:xfrm>
            <a:off x="1025355" y="3887067"/>
            <a:ext cx="621004"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Feb</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0" name="テキスト ボックス 9">
            <a:extLst>
              <a:ext uri="{FF2B5EF4-FFF2-40B4-BE49-F238E27FC236}">
                <a16:creationId xmlns:a16="http://schemas.microsoft.com/office/drawing/2014/main" id="{31D7BB7B-7BA7-4C94-BA2F-53A86AECA7DA}"/>
              </a:ext>
            </a:extLst>
          </p:cNvPr>
          <p:cNvSpPr txBox="1"/>
          <p:nvPr/>
        </p:nvSpPr>
        <p:spPr>
          <a:xfrm>
            <a:off x="956401" y="4847874"/>
            <a:ext cx="70403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Mar</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6" name="テキスト ボックス 15">
            <a:extLst>
              <a:ext uri="{FF2B5EF4-FFF2-40B4-BE49-F238E27FC236}">
                <a16:creationId xmlns:a16="http://schemas.microsoft.com/office/drawing/2014/main" id="{1E1ABA21-2166-479F-8C0C-60AED5E6EDA8}"/>
              </a:ext>
            </a:extLst>
          </p:cNvPr>
          <p:cNvSpPr txBox="1"/>
          <p:nvPr/>
        </p:nvSpPr>
        <p:spPr>
          <a:xfrm>
            <a:off x="1014708" y="5782641"/>
            <a:ext cx="61747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Apr</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30" name="テキスト ボックス 29">
            <a:extLst>
              <a:ext uri="{FF2B5EF4-FFF2-40B4-BE49-F238E27FC236}">
                <a16:creationId xmlns:a16="http://schemas.microsoft.com/office/drawing/2014/main" id="{9D86DD1E-9CC9-498A-9A34-2482F4647616}"/>
              </a:ext>
            </a:extLst>
          </p:cNvPr>
          <p:cNvSpPr txBox="1"/>
          <p:nvPr/>
        </p:nvSpPr>
        <p:spPr>
          <a:xfrm>
            <a:off x="3138033" y="6234698"/>
            <a:ext cx="29206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63" name="直線コネクタ 62">
            <a:extLst>
              <a:ext uri="{FF2B5EF4-FFF2-40B4-BE49-F238E27FC236}">
                <a16:creationId xmlns:a16="http://schemas.microsoft.com/office/drawing/2014/main" id="{79C5BF66-487E-4D3F-AFDD-D71422F5EDA5}"/>
              </a:ext>
            </a:extLst>
          </p:cNvPr>
          <p:cNvCxnSpPr>
            <a:cxnSpLocks/>
          </p:cNvCxnSpPr>
          <p:nvPr/>
        </p:nvCxnSpPr>
        <p:spPr>
          <a:xfrm>
            <a:off x="3471226" y="6453793"/>
            <a:ext cx="4232858" cy="0"/>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65" name="直線コネクタ 64">
            <a:extLst>
              <a:ext uri="{FF2B5EF4-FFF2-40B4-BE49-F238E27FC236}">
                <a16:creationId xmlns:a16="http://schemas.microsoft.com/office/drawing/2014/main" id="{DC1ED541-1B51-40D2-AA44-A7D809111B16}"/>
              </a:ext>
            </a:extLst>
          </p:cNvPr>
          <p:cNvCxnSpPr>
            <a:cxnSpLocks/>
          </p:cNvCxnSpPr>
          <p:nvPr/>
        </p:nvCxnSpPr>
        <p:spPr>
          <a:xfrm flipV="1">
            <a:off x="3436887" y="6334862"/>
            <a:ext cx="255890" cy="126574"/>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36" name="テキスト ボックス 235">
            <a:extLst>
              <a:ext uri="{FF2B5EF4-FFF2-40B4-BE49-F238E27FC236}">
                <a16:creationId xmlns:a16="http://schemas.microsoft.com/office/drawing/2014/main" id="{7DC8329D-97C0-4474-974E-AEDBA361B838}"/>
              </a:ext>
            </a:extLst>
          </p:cNvPr>
          <p:cNvSpPr txBox="1"/>
          <p:nvPr/>
        </p:nvSpPr>
        <p:spPr>
          <a:xfrm>
            <a:off x="1798921" y="3140193"/>
            <a:ext cx="3016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6</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7" name="テキスト ボックス 236">
            <a:extLst>
              <a:ext uri="{FF2B5EF4-FFF2-40B4-BE49-F238E27FC236}">
                <a16:creationId xmlns:a16="http://schemas.microsoft.com/office/drawing/2014/main" id="{D8AD3555-D56C-45B1-A372-C9253B101865}"/>
              </a:ext>
            </a:extLst>
          </p:cNvPr>
          <p:cNvSpPr txBox="1"/>
          <p:nvPr/>
        </p:nvSpPr>
        <p:spPr>
          <a:xfrm>
            <a:off x="1792832" y="3630879"/>
            <a:ext cx="4187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20</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8" name="テキスト ボックス 237">
            <a:extLst>
              <a:ext uri="{FF2B5EF4-FFF2-40B4-BE49-F238E27FC236}">
                <a16:creationId xmlns:a16="http://schemas.microsoft.com/office/drawing/2014/main" id="{ABE5EE45-6C68-4AC1-AA03-F60BF663C3FE}"/>
              </a:ext>
            </a:extLst>
          </p:cNvPr>
          <p:cNvSpPr txBox="1"/>
          <p:nvPr/>
        </p:nvSpPr>
        <p:spPr>
          <a:xfrm>
            <a:off x="1809430" y="4088229"/>
            <a:ext cx="3016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9" name="テキスト ボックス 238">
            <a:extLst>
              <a:ext uri="{FF2B5EF4-FFF2-40B4-BE49-F238E27FC236}">
                <a16:creationId xmlns:a16="http://schemas.microsoft.com/office/drawing/2014/main" id="{F77F9A0A-945C-4CC3-B6F1-665DDB285D32}"/>
              </a:ext>
            </a:extLst>
          </p:cNvPr>
          <p:cNvSpPr txBox="1"/>
          <p:nvPr/>
        </p:nvSpPr>
        <p:spPr>
          <a:xfrm>
            <a:off x="1803341" y="4624109"/>
            <a:ext cx="4187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17</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40" name="テキスト ボックス 239">
            <a:extLst>
              <a:ext uri="{FF2B5EF4-FFF2-40B4-BE49-F238E27FC236}">
                <a16:creationId xmlns:a16="http://schemas.microsoft.com/office/drawing/2014/main" id="{F8797A54-6DDA-4D1D-8B63-E175C64683FB}"/>
              </a:ext>
            </a:extLst>
          </p:cNvPr>
          <p:cNvSpPr txBox="1"/>
          <p:nvPr/>
        </p:nvSpPr>
        <p:spPr>
          <a:xfrm>
            <a:off x="1835705" y="5107316"/>
            <a:ext cx="3016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41" name="テキスト ボックス 240">
            <a:extLst>
              <a:ext uri="{FF2B5EF4-FFF2-40B4-BE49-F238E27FC236}">
                <a16:creationId xmlns:a16="http://schemas.microsoft.com/office/drawing/2014/main" id="{25487E99-D45D-4E75-8260-F1BC75F4CB0F}"/>
              </a:ext>
            </a:extLst>
          </p:cNvPr>
          <p:cNvSpPr txBox="1"/>
          <p:nvPr/>
        </p:nvSpPr>
        <p:spPr>
          <a:xfrm>
            <a:off x="1829616" y="5598001"/>
            <a:ext cx="4187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17</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4" name="フローチャート: 判断 83">
            <a:extLst>
              <a:ext uri="{FF2B5EF4-FFF2-40B4-BE49-F238E27FC236}">
                <a16:creationId xmlns:a16="http://schemas.microsoft.com/office/drawing/2014/main" id="{8A24228A-7D3A-47B8-B21B-5DFAB9F55316}"/>
              </a:ext>
            </a:extLst>
          </p:cNvPr>
          <p:cNvSpPr/>
          <p:nvPr/>
        </p:nvSpPr>
        <p:spPr>
          <a:xfrm>
            <a:off x="3439151" y="3866262"/>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85" name="フローチャート: 判断 84">
            <a:extLst>
              <a:ext uri="{FF2B5EF4-FFF2-40B4-BE49-F238E27FC236}">
                <a16:creationId xmlns:a16="http://schemas.microsoft.com/office/drawing/2014/main" id="{7DF3890E-E108-44D1-83A6-81887A67B338}"/>
              </a:ext>
            </a:extLst>
          </p:cNvPr>
          <p:cNvSpPr/>
          <p:nvPr/>
        </p:nvSpPr>
        <p:spPr>
          <a:xfrm>
            <a:off x="4402547" y="3825358"/>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86" name="フローチャート: 判断 85">
            <a:extLst>
              <a:ext uri="{FF2B5EF4-FFF2-40B4-BE49-F238E27FC236}">
                <a16:creationId xmlns:a16="http://schemas.microsoft.com/office/drawing/2014/main" id="{EBEA6D5E-2B02-4DAD-A174-8B1226B96873}"/>
              </a:ext>
            </a:extLst>
          </p:cNvPr>
          <p:cNvSpPr/>
          <p:nvPr/>
        </p:nvSpPr>
        <p:spPr>
          <a:xfrm>
            <a:off x="3451476" y="3837094"/>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3" name="テキスト ボックス 22">
            <a:extLst>
              <a:ext uri="{FF2B5EF4-FFF2-40B4-BE49-F238E27FC236}">
                <a16:creationId xmlns:a16="http://schemas.microsoft.com/office/drawing/2014/main" id="{2DD85ACC-A15C-4202-AB7B-8B8D8F3C9A71}"/>
              </a:ext>
            </a:extLst>
          </p:cNvPr>
          <p:cNvSpPr txBox="1"/>
          <p:nvPr/>
        </p:nvSpPr>
        <p:spPr>
          <a:xfrm>
            <a:off x="8759830" y="3342175"/>
            <a:ext cx="3091317"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M/S #2 / 11w AVAIL</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    0</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of </a:t>
            </a:r>
            <a:r>
              <a:rPr kumimoji="1" lang="en-US" altLang="ja-JP" dirty="0">
                <a:solidFill>
                  <a:prstClr val="black"/>
                </a:solidFill>
                <a:latin typeface="Calibri Light" panose="020F0302020204030204"/>
                <a:ea typeface="ＭＳ Ｐゴシック" panose="020B0600070205080204" pitchFamily="50" charset="-128"/>
              </a:rPr>
              <a:t>1</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issues resolved / </a:t>
            </a:r>
            <a:r>
              <a:rPr kumimoji="1" lang="en-US" altLang="ja-JP" dirty="0">
                <a:solidFill>
                  <a:prstClr val="black"/>
                </a:solidFill>
                <a:latin typeface="Calibri Light" panose="020F0302020204030204"/>
                <a:ea typeface="ＭＳ Ｐゴシック" panose="020B0600070205080204" pitchFamily="50" charset="-128"/>
              </a:rPr>
              <a:t>0</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a:t>
            </a:r>
            <a:r>
              <a:rPr kumimoji="1" lang="en-US" altLang="ja-JP" dirty="0">
                <a:solidFill>
                  <a:prstClr val="black"/>
                </a:solidFill>
                <a:latin typeface="Calibri Light" panose="020F0302020204030204"/>
                <a:ea typeface="ＭＳ Ｐゴシック" panose="020B0600070205080204" pitchFamily="50" charset="-128"/>
              </a:rPr>
              <a:t>1</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of 1 issues assigned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pic>
        <p:nvPicPr>
          <p:cNvPr id="9" name="グラフィックス 8" descr="おひさま">
            <a:extLst>
              <a:ext uri="{FF2B5EF4-FFF2-40B4-BE49-F238E27FC236}">
                <a16:creationId xmlns:a16="http://schemas.microsoft.com/office/drawing/2014/main" id="{2D23FDD1-F075-402D-B2F3-58339B2C2E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09926" y="3297155"/>
            <a:ext cx="357531" cy="357531"/>
          </a:xfrm>
          <a:prstGeom prst="rect">
            <a:avLst/>
          </a:prstGeom>
        </p:spPr>
      </p:pic>
      <p:pic>
        <p:nvPicPr>
          <p:cNvPr id="57" name="グラフィックス 56" descr="フラグ">
            <a:extLst>
              <a:ext uri="{FF2B5EF4-FFF2-40B4-BE49-F238E27FC236}">
                <a16:creationId xmlns:a16="http://schemas.microsoft.com/office/drawing/2014/main" id="{14722DFF-F418-4F21-A814-02F21EDF28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72686" y="2668290"/>
            <a:ext cx="503173" cy="503173"/>
          </a:xfrm>
          <a:prstGeom prst="rect">
            <a:avLst/>
          </a:prstGeom>
        </p:spPr>
      </p:pic>
      <p:sp>
        <p:nvSpPr>
          <p:cNvPr id="59" name="吹き出し: 角を丸めた四角形 58">
            <a:extLst>
              <a:ext uri="{FF2B5EF4-FFF2-40B4-BE49-F238E27FC236}">
                <a16:creationId xmlns:a16="http://schemas.microsoft.com/office/drawing/2014/main" id="{D43D84C7-9C30-4E07-9727-22E9C5E666ED}"/>
              </a:ext>
            </a:extLst>
          </p:cNvPr>
          <p:cNvSpPr/>
          <p:nvPr/>
        </p:nvSpPr>
        <p:spPr>
          <a:xfrm>
            <a:off x="5685332" y="4384207"/>
            <a:ext cx="2857090" cy="300105"/>
          </a:xfrm>
          <a:prstGeom prst="wedgeRoundRectCallout">
            <a:avLst>
              <a:gd name="adj1" fmla="val -42895"/>
              <a:gd name="adj2" fmla="val -74158"/>
              <a:gd name="adj3" fmla="val 16667"/>
            </a:avLst>
          </a:prstGeom>
          <a:solidFill>
            <a:srgbClr val="991C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will re-schedule : by 28 Feb</a:t>
            </a:r>
            <a:endParaRPr kumimoji="1" lang="ja-JP" altLang="en-US" dirty="0"/>
          </a:p>
        </p:txBody>
      </p:sp>
    </p:spTree>
    <p:extLst>
      <p:ext uri="{BB962C8B-B14F-4D97-AF65-F5344CB8AC3E}">
        <p14:creationId xmlns:p14="http://schemas.microsoft.com/office/powerpoint/2010/main" val="1753949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3" name="Rectangle 2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603503" y="770466"/>
            <a:ext cx="11157573" cy="4123267"/>
          </a:xfrm>
        </p:spPr>
        <p:txBody>
          <a:bodyPr vert="horz" lIns="91440" tIns="45720" rIns="91440" bIns="45720" rtlCol="0" anchor="b">
            <a:normAutofit/>
          </a:bodyPr>
          <a:lstStyle/>
          <a:p>
            <a:pPr marL="0" indent="0">
              <a:buNone/>
            </a:pPr>
            <a:r>
              <a:rPr lang="en-US" altLang="ja-JP" sz="4800" dirty="0"/>
              <a:t>Status Updates from 10</a:t>
            </a:r>
            <a:r>
              <a:rPr lang="en-US" altLang="ja-JP" sz="4800" baseline="30000" dirty="0"/>
              <a:t>th</a:t>
            </a:r>
            <a:r>
              <a:rPr lang="en-US" altLang="ja-JP" sz="4800" dirty="0"/>
              <a:t> Meeting</a:t>
            </a:r>
            <a:br>
              <a:rPr lang="en-US" altLang="ja-JP" sz="4800" dirty="0"/>
            </a:br>
            <a:r>
              <a:rPr kumimoji="1" lang="en-US" altLang="ja-JP" sz="4800" dirty="0"/>
              <a:t>Client Policy Official Support</a:t>
            </a:r>
          </a:p>
        </p:txBody>
      </p:sp>
      <p:sp>
        <p:nvSpPr>
          <p:cNvPr id="25" name="Rectangle 2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 name="スライド番号プレースホルダー 5">
            <a:extLst>
              <a:ext uri="{FF2B5EF4-FFF2-40B4-BE49-F238E27FC236}">
                <a16:creationId xmlns:a16="http://schemas.microsoft.com/office/drawing/2014/main" id="{C2BC0FD6-39E8-4E6B-B868-9C54BC40F01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29E621A9-2DC1-4875-A28E-50EF4A778B55}"/>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2171529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8" name="コンテンツ プレースホルダー 2">
            <a:extLst>
              <a:ext uri="{FF2B5EF4-FFF2-40B4-BE49-F238E27FC236}">
                <a16:creationId xmlns:a16="http://schemas.microsoft.com/office/drawing/2014/main" id="{41ABFBE6-A22D-4E7D-9674-C8D95B73F2B0}"/>
              </a:ext>
            </a:extLst>
          </p:cNvPr>
          <p:cNvSpPr>
            <a:spLocks noGrp="1"/>
          </p:cNvSpPr>
          <p:nvPr>
            <p:ph idx="1"/>
          </p:nvPr>
        </p:nvSpPr>
        <p:spPr>
          <a:xfrm>
            <a:off x="804042" y="1152121"/>
            <a:ext cx="11048560" cy="4827495"/>
          </a:xfrm>
        </p:spPr>
        <p:txBody>
          <a:bodyPr>
            <a:noAutofit/>
          </a:bodyPr>
          <a:lstStyle/>
          <a:p>
            <a:pPr marL="0" indent="0">
              <a:buNone/>
            </a:pPr>
            <a:r>
              <a:rPr lang="en-US" altLang="ja-JP" sz="3200" dirty="0"/>
              <a:t>[Mandatory]</a:t>
            </a:r>
          </a:p>
          <a:p>
            <a:pPr>
              <a:buFont typeface="Wingdings" panose="05000000000000000000" pitchFamily="2" charset="2"/>
              <a:buChar char="l"/>
            </a:pPr>
            <a:r>
              <a:rPr lang="en-US" altLang="ja-JP" sz="3200" dirty="0"/>
              <a:t>       External Interfaces</a:t>
            </a:r>
          </a:p>
          <a:p>
            <a:pPr>
              <a:buFont typeface="Wingdings" panose="05000000000000000000" pitchFamily="2" charset="2"/>
              <a:buChar char="l"/>
            </a:pPr>
            <a:r>
              <a:rPr lang="en-US" altLang="ja-JP" sz="3200" dirty="0"/>
              <a:t>       Client Policies for FAPI-RW</a:t>
            </a:r>
          </a:p>
          <a:p>
            <a:pPr marL="0" indent="0">
              <a:buNone/>
            </a:pPr>
            <a:r>
              <a:rPr lang="en-US" altLang="ja-JP" sz="3200" dirty="0"/>
              <a:t>[Optional]</a:t>
            </a:r>
          </a:p>
          <a:p>
            <a:pPr>
              <a:buFont typeface="Wingdings" panose="05000000000000000000" pitchFamily="2" charset="2"/>
              <a:buChar char="l"/>
            </a:pPr>
            <a:r>
              <a:rPr lang="en-US" altLang="ja-JP" sz="3200" dirty="0"/>
              <a:t>       Built-in Default Client Policies</a:t>
            </a:r>
          </a:p>
          <a:p>
            <a:pPr>
              <a:buFont typeface="Wingdings" panose="05000000000000000000" pitchFamily="2" charset="2"/>
              <a:buChar char="l"/>
            </a:pPr>
            <a:r>
              <a:rPr lang="en-US" altLang="ja-JP" sz="3200" dirty="0"/>
              <a:t>       Client Registration Policies Migration</a:t>
            </a:r>
          </a:p>
        </p:txBody>
      </p:sp>
      <p:sp>
        <p:nvSpPr>
          <p:cNvPr id="10" name="タイトル 1">
            <a:extLst>
              <a:ext uri="{FF2B5EF4-FFF2-40B4-BE49-F238E27FC236}">
                <a16:creationId xmlns:a16="http://schemas.microsoft.com/office/drawing/2014/main" id="{F60FD7C1-9D04-4E97-B7E0-D1983A18B54C}"/>
              </a:ext>
            </a:extLst>
          </p:cNvPr>
          <p:cNvSpPr>
            <a:spLocks noGrp="1"/>
          </p:cNvSpPr>
          <p:nvPr>
            <p:ph type="title"/>
          </p:nvPr>
        </p:nvSpPr>
        <p:spPr>
          <a:xfrm>
            <a:off x="6416565" y="299544"/>
            <a:ext cx="5436037" cy="757981"/>
          </a:xfrm>
        </p:spPr>
        <p:txBody>
          <a:bodyPr anchor="b">
            <a:noAutofit/>
          </a:bodyPr>
          <a:lstStyle/>
          <a:p>
            <a:pPr algn="r"/>
            <a:r>
              <a:rPr kumimoji="1" lang="en-US" altLang="ja-JP" sz="6000" dirty="0"/>
              <a:t>Subprojects</a:t>
            </a:r>
          </a:p>
        </p:txBody>
      </p:sp>
      <p:sp>
        <p:nvSpPr>
          <p:cNvPr id="2" name="正方形/長方形 1">
            <a:extLst>
              <a:ext uri="{FF2B5EF4-FFF2-40B4-BE49-F238E27FC236}">
                <a16:creationId xmlns:a16="http://schemas.microsoft.com/office/drawing/2014/main" id="{089692F2-AA2F-45E3-9288-E42DDA27090A}"/>
              </a:ext>
            </a:extLst>
          </p:cNvPr>
          <p:cNvSpPr/>
          <p:nvPr/>
        </p:nvSpPr>
        <p:spPr>
          <a:xfrm>
            <a:off x="553524" y="3525184"/>
            <a:ext cx="1146303" cy="394140"/>
          </a:xfrm>
          <a:prstGeom prst="rect">
            <a:avLst/>
          </a:prstGeom>
          <a:solidFill>
            <a:schemeClr val="tx2">
              <a:lumMod val="10000"/>
              <a:lumOff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ysClr val="windowText" lastClr="000000"/>
                </a:solidFill>
                <a:effectLst/>
                <a:uLnTx/>
                <a:uFillTx/>
                <a:latin typeface="Calibri Light" panose="020F0302020204030204"/>
                <a:ea typeface="ＭＳ Ｐゴシック" panose="020B0600070205080204" pitchFamily="50" charset="-128"/>
                <a:cs typeface="+mn-cs"/>
              </a:rPr>
              <a:t>Pend</a:t>
            </a:r>
            <a:endParaRPr kumimoji="1" lang="ja-JP" altLang="en-US" sz="1600" b="1" i="0" u="none" strike="noStrike" kern="1200" cap="none" spc="0" normalizeH="0" baseline="0" noProof="0" dirty="0">
              <a:ln>
                <a:noFill/>
              </a:ln>
              <a:solidFill>
                <a:sysClr val="windowText" lastClr="000000"/>
              </a:solidFill>
              <a:effectLst/>
              <a:uLnTx/>
              <a:uFillTx/>
              <a:latin typeface="Calibri Light" panose="020F0302020204030204"/>
              <a:ea typeface="ＭＳ Ｐゴシック" panose="020B0600070205080204" pitchFamily="50" charset="-128"/>
              <a:cs typeface="+mn-cs"/>
            </a:endParaRPr>
          </a:p>
        </p:txBody>
      </p:sp>
      <p:sp>
        <p:nvSpPr>
          <p:cNvPr id="4" name="正方形/長方形 3">
            <a:extLst>
              <a:ext uri="{FF2B5EF4-FFF2-40B4-BE49-F238E27FC236}">
                <a16:creationId xmlns:a16="http://schemas.microsoft.com/office/drawing/2014/main" id="{7944BA3B-1A57-4B57-BD38-526B7C73A63F}"/>
              </a:ext>
            </a:extLst>
          </p:cNvPr>
          <p:cNvSpPr/>
          <p:nvPr/>
        </p:nvSpPr>
        <p:spPr>
          <a:xfrm>
            <a:off x="553524" y="1756204"/>
            <a:ext cx="1135794" cy="394140"/>
          </a:xfrm>
          <a:prstGeom prst="rect">
            <a:avLst/>
          </a:prstGeom>
          <a:solidFill>
            <a:srgbClr val="B40926"/>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Active</a:t>
            </a:r>
            <a:endParaRPr kumimoji="1" lang="ja-JP" altLang="en-US" sz="1600" b="1"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 name="正方形/長方形 4">
            <a:extLst>
              <a:ext uri="{FF2B5EF4-FFF2-40B4-BE49-F238E27FC236}">
                <a16:creationId xmlns:a16="http://schemas.microsoft.com/office/drawing/2014/main" id="{495DFE4B-1265-4B58-A39A-F23131459181}"/>
              </a:ext>
            </a:extLst>
          </p:cNvPr>
          <p:cNvSpPr/>
          <p:nvPr/>
        </p:nvSpPr>
        <p:spPr>
          <a:xfrm>
            <a:off x="553524" y="2302748"/>
            <a:ext cx="1146303" cy="394140"/>
          </a:xfrm>
          <a:prstGeom prst="rect">
            <a:avLst/>
          </a:prstGeom>
          <a:solidFill>
            <a:srgbClr val="0033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Completed</a:t>
            </a:r>
            <a:endParaRPr kumimoji="1" lang="ja-JP" altLang="en-US" sz="1600" b="1"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 name="正方形/長方形 10">
            <a:extLst>
              <a:ext uri="{FF2B5EF4-FFF2-40B4-BE49-F238E27FC236}">
                <a16:creationId xmlns:a16="http://schemas.microsoft.com/office/drawing/2014/main" id="{80A0BE73-DC49-4A62-8438-3613A62A8040}"/>
              </a:ext>
            </a:extLst>
          </p:cNvPr>
          <p:cNvSpPr/>
          <p:nvPr/>
        </p:nvSpPr>
        <p:spPr>
          <a:xfrm>
            <a:off x="553524" y="4077470"/>
            <a:ext cx="1136474" cy="394140"/>
          </a:xfrm>
          <a:prstGeom prst="rect">
            <a:avLst/>
          </a:prstGeom>
          <a:solidFill>
            <a:srgbClr val="B40926"/>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Active</a:t>
            </a:r>
            <a:endParaRPr kumimoji="1" lang="ja-JP" altLang="en-US" sz="1600" b="1"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183203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88FA52F-675E-4661-BA16-455C93943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FE6D5FB6-DC84-4EF9-BBCB-BB6B22EF5C59}"/>
              </a:ext>
            </a:extLst>
          </p:cNvPr>
          <p:cNvSpPr>
            <a:spLocks noGrp="1"/>
          </p:cNvSpPr>
          <p:nvPr>
            <p:ph type="title"/>
          </p:nvPr>
        </p:nvSpPr>
        <p:spPr>
          <a:xfrm>
            <a:off x="1362456" y="896684"/>
            <a:ext cx="2979252" cy="4979728"/>
          </a:xfrm>
        </p:spPr>
        <p:txBody>
          <a:bodyPr anchor="ctr">
            <a:normAutofit/>
          </a:bodyPr>
          <a:lstStyle/>
          <a:p>
            <a:pPr algn="r"/>
            <a:r>
              <a:rPr kumimoji="1" lang="en-US" altLang="ja-JP" sz="4000" dirty="0"/>
              <a:t>Table of Contents</a:t>
            </a:r>
            <a:endParaRPr kumimoji="1" lang="ja-JP" altLang="en-US" sz="4000" dirty="0"/>
          </a:p>
        </p:txBody>
      </p:sp>
      <p:cxnSp>
        <p:nvCxnSpPr>
          <p:cNvPr id="15" name="Straight Connector 14">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スライド番号プレースホルダー 6">
            <a:extLst>
              <a:ext uri="{FF2B5EF4-FFF2-40B4-BE49-F238E27FC236}">
                <a16:creationId xmlns:a16="http://schemas.microsoft.com/office/drawing/2014/main" id="{9E233154-FF3B-41F7-8F5F-8788A16F4317}"/>
              </a:ext>
            </a:extLst>
          </p:cNvPr>
          <p:cNvSpPr>
            <a:spLocks noGrp="1"/>
          </p:cNvSpPr>
          <p:nvPr>
            <p:ph type="sldNum" sz="quarter" idx="12"/>
          </p:nvPr>
        </p:nvSpPr>
        <p:spPr>
          <a:xfrm>
            <a:off x="8763926" y="5876412"/>
            <a:ext cx="2926080" cy="1397039"/>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600"/>
                </a:spcAft>
                <a:buClrTx/>
                <a:buSzTx/>
                <a:buFontTx/>
                <a:buNone/>
                <a:tabLst/>
                <a:defRPr/>
              </a:pPr>
              <a:t>2</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コンテンツ プレースホルダー 2">
            <a:extLst>
              <a:ext uri="{FF2B5EF4-FFF2-40B4-BE49-F238E27FC236}">
                <a16:creationId xmlns:a16="http://schemas.microsoft.com/office/drawing/2014/main" id="{DC9F7B0A-E1E8-4024-9FCE-D033B630ED7A}"/>
              </a:ext>
            </a:extLst>
          </p:cNvPr>
          <p:cNvSpPr>
            <a:spLocks noGrp="1"/>
          </p:cNvSpPr>
          <p:nvPr>
            <p:ph idx="1"/>
          </p:nvPr>
        </p:nvSpPr>
        <p:spPr>
          <a:xfrm>
            <a:off x="4985172" y="896684"/>
            <a:ext cx="6026264" cy="5064633"/>
          </a:xfrm>
        </p:spPr>
        <p:txBody>
          <a:bodyPr anchor="ctr">
            <a:normAutofit/>
          </a:bodyPr>
          <a:lstStyle/>
          <a:p>
            <a:pPr marL="0" indent="0">
              <a:buNone/>
            </a:pPr>
            <a:r>
              <a:rPr lang="en-US" altLang="ja-JP" sz="1800" dirty="0"/>
              <a:t>Major Topics</a:t>
            </a:r>
          </a:p>
          <a:p>
            <a:pPr marL="0" indent="0">
              <a:buNone/>
            </a:pPr>
            <a:r>
              <a:rPr lang="en-US" altLang="ja-JP" sz="1800" dirty="0"/>
              <a:t>Status Updates from 10</a:t>
            </a:r>
            <a:r>
              <a:rPr lang="en-US" altLang="ja-JP" sz="1800" baseline="30000" dirty="0"/>
              <a:t>th</a:t>
            </a:r>
            <a:r>
              <a:rPr lang="en-US" altLang="ja-JP" sz="1800" dirty="0"/>
              <a:t> Meeting</a:t>
            </a:r>
          </a:p>
          <a:p>
            <a:pPr marL="0" indent="0">
              <a:buNone/>
            </a:pPr>
            <a:r>
              <a:rPr lang="en-US" altLang="ja-JP" sz="1800" dirty="0"/>
              <a:t>   FAPI-RW</a:t>
            </a:r>
            <a:endParaRPr kumimoji="1" lang="en-US" altLang="ja-JP" sz="1800" dirty="0"/>
          </a:p>
          <a:p>
            <a:pPr marL="0" indent="0">
              <a:buNone/>
            </a:pPr>
            <a:r>
              <a:rPr lang="en-US" altLang="ja-JP" sz="1800" dirty="0"/>
              <a:t>   FAPI-CIBA (poll mode)</a:t>
            </a:r>
          </a:p>
          <a:p>
            <a:pPr marL="0" indent="0">
              <a:buNone/>
            </a:pPr>
            <a:r>
              <a:rPr lang="en-US" altLang="ja-JP" sz="1800" dirty="0"/>
              <a:t>   Client Policy Official Support</a:t>
            </a:r>
          </a:p>
          <a:p>
            <a:pPr marL="0" indent="0">
              <a:buNone/>
            </a:pPr>
            <a:r>
              <a:rPr lang="en-US" altLang="ja-JP" sz="1800" dirty="0"/>
              <a:t>Future Topic Proposal</a:t>
            </a:r>
          </a:p>
        </p:txBody>
      </p:sp>
      <p:sp>
        <p:nvSpPr>
          <p:cNvPr id="4" name="フッター プレースホルダー 3">
            <a:extLst>
              <a:ext uri="{FF2B5EF4-FFF2-40B4-BE49-F238E27FC236}">
                <a16:creationId xmlns:a16="http://schemas.microsoft.com/office/drawing/2014/main" id="{21417D88-F8EF-4EA5-B6FF-98EEEA594D8B}"/>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232385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7" name="タイトル 1">
            <a:extLst>
              <a:ext uri="{FF2B5EF4-FFF2-40B4-BE49-F238E27FC236}">
                <a16:creationId xmlns:a16="http://schemas.microsoft.com/office/drawing/2014/main" id="{BCEB0DEC-FC8D-4E1A-B380-809DBF1FF729}"/>
              </a:ext>
            </a:extLst>
          </p:cNvPr>
          <p:cNvSpPr>
            <a:spLocks noGrp="1"/>
          </p:cNvSpPr>
          <p:nvPr>
            <p:ph type="title"/>
          </p:nvPr>
        </p:nvSpPr>
        <p:spPr>
          <a:xfrm>
            <a:off x="685800" y="204945"/>
            <a:ext cx="11197397" cy="1035252"/>
          </a:xfrm>
        </p:spPr>
        <p:txBody>
          <a:bodyPr anchor="b">
            <a:noAutofit/>
          </a:bodyPr>
          <a:lstStyle/>
          <a:p>
            <a:pPr algn="r"/>
            <a:r>
              <a:rPr lang="en-US" altLang="ja-JP" sz="4800" dirty="0"/>
              <a:t>Issues Status - External Interfaces  </a:t>
            </a:r>
          </a:p>
        </p:txBody>
      </p:sp>
      <p:sp>
        <p:nvSpPr>
          <p:cNvPr id="9" name="コンテンツ プレースホルダー 2">
            <a:extLst>
              <a:ext uri="{FF2B5EF4-FFF2-40B4-BE49-F238E27FC236}">
                <a16:creationId xmlns:a16="http://schemas.microsoft.com/office/drawing/2014/main" id="{BBA28B0F-B36E-444C-A641-1B714F9438A3}"/>
              </a:ext>
            </a:extLst>
          </p:cNvPr>
          <p:cNvSpPr>
            <a:spLocks noGrp="1"/>
          </p:cNvSpPr>
          <p:nvPr>
            <p:ph idx="1"/>
          </p:nvPr>
        </p:nvSpPr>
        <p:spPr>
          <a:xfrm>
            <a:off x="1036766" y="1839296"/>
            <a:ext cx="4008200" cy="4766765"/>
          </a:xfrm>
        </p:spPr>
        <p:txBody>
          <a:bodyPr>
            <a:normAutofit/>
          </a:bodyPr>
          <a:lstStyle/>
          <a:p>
            <a:pPr marL="0" indent="0">
              <a:buNone/>
            </a:pPr>
            <a:r>
              <a:rPr lang="en-US" altLang="ja-JP" sz="2800" dirty="0"/>
              <a:t>6 Jan 2021</a:t>
            </a:r>
          </a:p>
          <a:p>
            <a:pPr marL="0" indent="0">
              <a:buNone/>
            </a:pPr>
            <a:endParaRPr lang="en-US" altLang="ja-JP" sz="800" dirty="0"/>
          </a:p>
          <a:p>
            <a:pPr marL="0" indent="0">
              <a:buNone/>
            </a:pPr>
            <a:r>
              <a:rPr lang="en-US" altLang="ja-JP" sz="2800" dirty="0"/>
              <a:t>6 Issues in total</a:t>
            </a:r>
          </a:p>
          <a:p>
            <a:pPr marL="0" indent="0">
              <a:buNone/>
            </a:pPr>
            <a:r>
              <a:rPr lang="en-US" altLang="ja-JP" sz="2800" dirty="0"/>
              <a:t>    0 </a:t>
            </a:r>
            <a:r>
              <a:rPr lang="en-US" altLang="ja-JP" sz="2800" dirty="0">
                <a:solidFill>
                  <a:srgbClr val="008000"/>
                </a:solidFill>
              </a:rPr>
              <a:t>Resolved [0%]</a:t>
            </a:r>
          </a:p>
          <a:p>
            <a:pPr marL="0" indent="0">
              <a:buNone/>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2 In Progress</a:t>
            </a:r>
            <a:r>
              <a:rPr lang="en-US" altLang="ja-JP" sz="2800" dirty="0"/>
              <a:t>    </a:t>
            </a:r>
          </a:p>
          <a:p>
            <a:pPr marL="0" indent="0">
              <a:buNone/>
            </a:pPr>
            <a:r>
              <a:rPr lang="en-US" altLang="ja-JP" sz="2800" dirty="0"/>
              <a:t>    1 </a:t>
            </a:r>
            <a:r>
              <a:rPr lang="en-US" altLang="ja-JP" sz="2800" dirty="0">
                <a:solidFill>
                  <a:schemeClr val="tx1"/>
                </a:solidFill>
              </a:rPr>
              <a:t>Assigned</a:t>
            </a:r>
          </a:p>
          <a:p>
            <a:pPr marL="0" indent="0">
              <a:buNone/>
            </a:pPr>
            <a:r>
              <a:rPr lang="en-US" altLang="ja-JP" sz="2800" dirty="0"/>
              <a:t>    3 Not Assigned</a:t>
            </a:r>
          </a:p>
        </p:txBody>
      </p:sp>
      <p:sp>
        <p:nvSpPr>
          <p:cNvPr id="12" name="コンテンツ プレースホルダー 2">
            <a:extLst>
              <a:ext uri="{FF2B5EF4-FFF2-40B4-BE49-F238E27FC236}">
                <a16:creationId xmlns:a16="http://schemas.microsoft.com/office/drawing/2014/main" id="{04547894-9AA9-42D9-B808-FF7AED548DA3}"/>
              </a:ext>
            </a:extLst>
          </p:cNvPr>
          <p:cNvSpPr txBox="1">
            <a:spLocks/>
          </p:cNvSpPr>
          <p:nvPr/>
        </p:nvSpPr>
        <p:spPr>
          <a:xfrm>
            <a:off x="5894799" y="1823530"/>
            <a:ext cx="3158367" cy="4529973"/>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prstClr val="black">
                    <a:lumMod val="85000"/>
                    <a:lumOff val="15000"/>
                  </a:prstClr>
                </a:solidFill>
                <a:latin typeface="Calibri Light" panose="020F0302020204030204"/>
                <a:ea typeface="ＭＳ Ｐゴシック" panose="020B0600070205080204" pitchFamily="50" charset="-128"/>
              </a:rPr>
              <a:t>20</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Jan 2021</a:t>
            </a:r>
          </a:p>
          <a:p>
            <a:pPr marL="0" indent="0">
              <a:buNone/>
              <a:defRPr/>
            </a:pPr>
            <a:endParaRPr lang="en-US" altLang="ja-JP" sz="800" dirty="0"/>
          </a:p>
          <a:p>
            <a:pPr marL="0" indent="0">
              <a:buNone/>
              <a:defRPr/>
            </a:pPr>
            <a:endParaRPr lang="en-US" altLang="ja-JP" sz="2800" dirty="0"/>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prstClr val="black">
                    <a:lumMod val="85000"/>
                    <a:lumOff val="15000"/>
                  </a:prstClr>
                </a:solidFill>
                <a:latin typeface="Calibri Light" panose="020F0302020204030204"/>
                <a:ea typeface="ＭＳ Ｐゴシック" panose="020B0600070205080204" pitchFamily="50" charset="-128"/>
              </a:rPr>
              <a:t>   1</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a:t>
            </a: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Resolved  [17%]</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1 In Progress</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1 Assigned</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3 Not Assigned</a:t>
            </a:r>
          </a:p>
        </p:txBody>
      </p:sp>
      <p:sp>
        <p:nvSpPr>
          <p:cNvPr id="10" name="矢印: 右 9">
            <a:extLst>
              <a:ext uri="{FF2B5EF4-FFF2-40B4-BE49-F238E27FC236}">
                <a16:creationId xmlns:a16="http://schemas.microsoft.com/office/drawing/2014/main" id="{D9124776-ED72-45D0-978B-FAF3D0E4DB28}"/>
              </a:ext>
            </a:extLst>
          </p:cNvPr>
          <p:cNvSpPr/>
          <p:nvPr/>
        </p:nvSpPr>
        <p:spPr>
          <a:xfrm>
            <a:off x="4769069" y="3125674"/>
            <a:ext cx="551794" cy="484632"/>
          </a:xfrm>
          <a:prstGeom prst="rightArrow">
            <a:avLst/>
          </a:prstGeom>
          <a:solidFill>
            <a:srgbClr val="B409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 name="コンテンツ プレースホルダー 2">
            <a:extLst>
              <a:ext uri="{FF2B5EF4-FFF2-40B4-BE49-F238E27FC236}">
                <a16:creationId xmlns:a16="http://schemas.microsoft.com/office/drawing/2014/main" id="{856BC87F-2E5A-414A-B582-38C7F02DB65C}"/>
              </a:ext>
            </a:extLst>
          </p:cNvPr>
          <p:cNvSpPr txBox="1">
            <a:spLocks/>
          </p:cNvSpPr>
          <p:nvPr/>
        </p:nvSpPr>
        <p:spPr>
          <a:xfrm>
            <a:off x="9367052" y="3150058"/>
            <a:ext cx="873423" cy="256179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+1</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schemeClr val="tx1"/>
                </a:solidFill>
                <a:latin typeface="Calibri Light" panose="020F0302020204030204"/>
                <a:ea typeface="ＭＳ Ｐゴシック" panose="020B0600070205080204" pitchFamily="50" charset="-128"/>
              </a:rPr>
              <a:t> -1</a:t>
            </a:r>
            <a:endPar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schemeClr val="tx1"/>
                </a:solidFill>
                <a:latin typeface="Calibri Light" panose="020F0302020204030204"/>
                <a:ea typeface="ＭＳ Ｐゴシック" panose="020B0600070205080204" pitchFamily="50" charset="-128"/>
              </a:rPr>
              <a:t>+0</a:t>
            </a:r>
            <a:endPar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+0</a:t>
            </a:r>
          </a:p>
        </p:txBody>
      </p:sp>
    </p:spTree>
    <p:extLst>
      <p:ext uri="{BB962C8B-B14F-4D97-AF65-F5344CB8AC3E}">
        <p14:creationId xmlns:p14="http://schemas.microsoft.com/office/powerpoint/2010/main" val="977076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0" name="タイトル 1">
            <a:extLst>
              <a:ext uri="{FF2B5EF4-FFF2-40B4-BE49-F238E27FC236}">
                <a16:creationId xmlns:a16="http://schemas.microsoft.com/office/drawing/2014/main" id="{F60FD7C1-9D04-4E97-B7E0-D1983A18B54C}"/>
              </a:ext>
            </a:extLst>
          </p:cNvPr>
          <p:cNvSpPr>
            <a:spLocks noGrp="1"/>
          </p:cNvSpPr>
          <p:nvPr>
            <p:ph type="title"/>
          </p:nvPr>
        </p:nvSpPr>
        <p:spPr>
          <a:xfrm>
            <a:off x="654269" y="223354"/>
            <a:ext cx="11261396" cy="802640"/>
          </a:xfrm>
        </p:spPr>
        <p:txBody>
          <a:bodyPr anchor="b">
            <a:noAutofit/>
          </a:bodyPr>
          <a:lstStyle/>
          <a:p>
            <a:pPr algn="r"/>
            <a:r>
              <a:rPr lang="en-US" altLang="ja-JP" sz="4800" dirty="0"/>
              <a:t>Issue status in detail : External Interfaces</a:t>
            </a:r>
          </a:p>
        </p:txBody>
      </p:sp>
      <p:sp>
        <p:nvSpPr>
          <p:cNvPr id="9" name="コンテンツ プレースホルダー 2">
            <a:extLst>
              <a:ext uri="{FF2B5EF4-FFF2-40B4-BE49-F238E27FC236}">
                <a16:creationId xmlns:a16="http://schemas.microsoft.com/office/drawing/2014/main" id="{4F3C9C1E-4010-48A9-BE37-F50F432CC20D}"/>
              </a:ext>
            </a:extLst>
          </p:cNvPr>
          <p:cNvSpPr>
            <a:spLocks noGrp="1"/>
          </p:cNvSpPr>
          <p:nvPr>
            <p:ph idx="1"/>
          </p:nvPr>
        </p:nvSpPr>
        <p:spPr>
          <a:xfrm>
            <a:off x="831010" y="1272846"/>
            <a:ext cx="10959937" cy="5483549"/>
          </a:xfrm>
        </p:spPr>
        <p:txBody>
          <a:bodyPr>
            <a:normAutofit/>
          </a:bodyPr>
          <a:lstStyle/>
          <a:p>
            <a:pPr marL="898525" indent="-268288">
              <a:buFont typeface="Arial" panose="020B0604020202020204" pitchFamily="34" charset="0"/>
              <a:buChar char="•"/>
            </a:pPr>
            <a:r>
              <a:rPr lang="en-US" altLang="ja-JP" dirty="0">
                <a:solidFill>
                  <a:schemeClr val="tx1"/>
                </a:solidFill>
              </a:rPr>
              <a:t>KEYCLOAK-16137 Client Policy : Support New Admin REST API (Design)</a:t>
            </a:r>
          </a:p>
          <a:p>
            <a:pPr marL="901700" lvl="1" indent="-276225">
              <a:buFont typeface="Arial" panose="020B0604020202020204" pitchFamily="34" charset="0"/>
              <a:buChar char="•"/>
            </a:pPr>
            <a:r>
              <a:rPr lang="en-US" altLang="ja-JP" dirty="0">
                <a:solidFill>
                  <a:schemeClr val="tx1"/>
                </a:solidFill>
              </a:rPr>
              <a:t>KEYCLOAK-16805 Client Policy : Support New Admin REST API (Implementation)</a:t>
            </a:r>
          </a:p>
          <a:p>
            <a:pPr marL="898525" indent="-268288">
              <a:buFont typeface="Arial" panose="020B0604020202020204" pitchFamily="34" charset="0"/>
              <a:buChar char="•"/>
            </a:pPr>
            <a:r>
              <a:rPr lang="en-US" altLang="ja-JP" dirty="0">
                <a:solidFill>
                  <a:schemeClr val="tx1"/>
                </a:solidFill>
              </a:rPr>
              <a:t>KEYCLOAK-16138 Client Policy : Support New Admin Console UI (Design)</a:t>
            </a:r>
          </a:p>
          <a:p>
            <a:pPr marL="1355725" lvl="2" indent="-268288">
              <a:buFont typeface="Arial" panose="020B0604020202020204" pitchFamily="34" charset="0"/>
              <a:buChar char="•"/>
            </a:pPr>
            <a:r>
              <a:rPr lang="en-US" altLang="ja-JP" sz="2400" i="0" dirty="0">
                <a:solidFill>
                  <a:schemeClr val="tx1"/>
                </a:solidFill>
              </a:rPr>
              <a:t>Concept Design by RH UXD team : </a:t>
            </a:r>
            <a:r>
              <a:rPr lang="en-US" altLang="ja-JP" sz="2400" i="0" u="sng" kern="0" dirty="0">
                <a:solidFill>
                  <a:schemeClr val="tx2">
                    <a:lumMod val="90000"/>
                    <a:lumOff val="10000"/>
                  </a:schemeClr>
                </a:solidFill>
                <a:effectLst/>
                <a:latin typeface="ＭＳ Ｐゴシック" panose="020B0600070205080204" pitchFamily="50" charset="-128"/>
                <a:cs typeface="ＭＳ Ｐゴシック" panose="020B0600070205080204" pitchFamily="50" charset="-128"/>
                <a:hlinkClick r:id="rId2">
                  <a:extLst>
                    <a:ext uri="{A12FA001-AC4F-418D-AE19-62706E023703}">
                      <ahyp:hlinkClr xmlns:ahyp="http://schemas.microsoft.com/office/drawing/2018/hyperlinkcolor" val="tx"/>
                    </a:ext>
                  </a:extLst>
                </a:hlinkClick>
              </a:rPr>
              <a:t>https://marvelapp.com/prototype/6e70eh2/screen/74918976</a:t>
            </a:r>
            <a:endParaRPr lang="en-US" altLang="ja-JP" sz="2400" i="0" dirty="0">
              <a:solidFill>
                <a:schemeClr val="tx2">
                  <a:lumMod val="90000"/>
                  <a:lumOff val="10000"/>
                </a:schemeClr>
              </a:solidFill>
            </a:endParaRPr>
          </a:p>
          <a:p>
            <a:pPr marL="898525" indent="-268288">
              <a:buFont typeface="Arial" panose="020B0604020202020204" pitchFamily="34" charset="0"/>
              <a:buChar char="•"/>
            </a:pPr>
            <a:r>
              <a:rPr lang="en-US" altLang="ja-JP" dirty="0">
                <a:solidFill>
                  <a:schemeClr val="tx1"/>
                </a:solidFill>
              </a:rPr>
              <a:t>KEYCLOAK-16847 Client Policy : Support New Admin Console UI  (Implementation)</a:t>
            </a:r>
          </a:p>
          <a:p>
            <a:pPr marL="898525" indent="-268288">
              <a:buFont typeface="Arial" panose="020B0604020202020204" pitchFamily="34" charset="0"/>
              <a:buChar char="•"/>
            </a:pPr>
            <a:r>
              <a:rPr lang="en-US" altLang="ja-JP" dirty="0">
                <a:solidFill>
                  <a:schemeClr val="tx1"/>
                </a:solidFill>
              </a:rPr>
              <a:t>KEYCLOAK-14209 Client Policy : UI on Admin Console</a:t>
            </a:r>
          </a:p>
          <a:p>
            <a:pPr marL="898525" indent="-268288">
              <a:buFont typeface="Arial" panose="020B0604020202020204" pitchFamily="34" charset="0"/>
              <a:buChar char="•"/>
            </a:pPr>
            <a:r>
              <a:rPr lang="en-US" altLang="ja-JP" dirty="0">
                <a:solidFill>
                  <a:schemeClr val="tx1"/>
                </a:solidFill>
              </a:rPr>
              <a:t>KEYCLOAK-14211 Client Policy : Remove Client Policy related individual settings on Admin Console</a:t>
            </a:r>
          </a:p>
          <a:p>
            <a:pPr marL="84138" indent="0">
              <a:buNone/>
            </a:pPr>
            <a:r>
              <a:rPr lang="en-US" altLang="ja-JP" dirty="0">
                <a:solidFill>
                  <a:schemeClr val="tx1"/>
                </a:solidFill>
              </a:rPr>
              <a:t>[Potential Blocking Factor]</a:t>
            </a:r>
          </a:p>
          <a:p>
            <a:pPr marL="427038" indent="-342900">
              <a:buFont typeface="Wingdings" panose="05000000000000000000" pitchFamily="2" charset="2"/>
              <a:buChar char="l"/>
            </a:pPr>
            <a:r>
              <a:rPr lang="en-US" altLang="ja-JP" dirty="0">
                <a:solidFill>
                  <a:schemeClr val="tx1"/>
                </a:solidFill>
              </a:rPr>
              <a:t>New Admin Console Release (not yet released)</a:t>
            </a:r>
          </a:p>
        </p:txBody>
      </p:sp>
      <p:sp>
        <p:nvSpPr>
          <p:cNvPr id="18" name="正方形/長方形 17">
            <a:extLst>
              <a:ext uri="{FF2B5EF4-FFF2-40B4-BE49-F238E27FC236}">
                <a16:creationId xmlns:a16="http://schemas.microsoft.com/office/drawing/2014/main" id="{5115AB2F-9483-471C-9F32-A06E46A5DF77}"/>
              </a:ext>
            </a:extLst>
          </p:cNvPr>
          <p:cNvSpPr/>
          <p:nvPr/>
        </p:nvSpPr>
        <p:spPr>
          <a:xfrm>
            <a:off x="627810" y="2098658"/>
            <a:ext cx="1081256" cy="394140"/>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In Progress</a:t>
            </a:r>
            <a:endParaRPr kumimoji="1" lang="ja-JP" altLang="en-US" sz="1600" b="1"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 name="正方形/長方形 10">
            <a:extLst>
              <a:ext uri="{FF2B5EF4-FFF2-40B4-BE49-F238E27FC236}">
                <a16:creationId xmlns:a16="http://schemas.microsoft.com/office/drawing/2014/main" id="{555B1056-BAE7-4D62-9B97-138703AF929A}"/>
              </a:ext>
            </a:extLst>
          </p:cNvPr>
          <p:cNvSpPr/>
          <p:nvPr/>
        </p:nvSpPr>
        <p:spPr>
          <a:xfrm>
            <a:off x="649704" y="1272846"/>
            <a:ext cx="1048407" cy="394140"/>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latin typeface="+mj-lt"/>
              </a:rPr>
              <a:t>Resolved</a:t>
            </a:r>
            <a:endParaRPr kumimoji="1" lang="ja-JP" altLang="en-US" sz="1600" b="1" dirty="0">
              <a:latin typeface="+mj-lt"/>
            </a:endParaRPr>
          </a:p>
        </p:txBody>
      </p:sp>
    </p:spTree>
    <p:extLst>
      <p:ext uri="{BB962C8B-B14F-4D97-AF65-F5344CB8AC3E}">
        <p14:creationId xmlns:p14="http://schemas.microsoft.com/office/powerpoint/2010/main" val="834155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97EB1505-900F-4B8E-A57C-686F952D691A}"/>
              </a:ext>
            </a:extLst>
          </p:cNvPr>
          <p:cNvSpPr/>
          <p:nvPr/>
        </p:nvSpPr>
        <p:spPr>
          <a:xfrm>
            <a:off x="5484539" y="960173"/>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7" name="正方形/長方形 36">
            <a:extLst>
              <a:ext uri="{FF2B5EF4-FFF2-40B4-BE49-F238E27FC236}">
                <a16:creationId xmlns:a16="http://schemas.microsoft.com/office/drawing/2014/main" id="{601E1F9F-6EFC-44D6-8E38-A2E9DCF2452E}"/>
              </a:ext>
            </a:extLst>
          </p:cNvPr>
          <p:cNvSpPr/>
          <p:nvPr/>
        </p:nvSpPr>
        <p:spPr>
          <a:xfrm>
            <a:off x="10250970" y="950419"/>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6" name="正方形/長方形 35">
            <a:extLst>
              <a:ext uri="{FF2B5EF4-FFF2-40B4-BE49-F238E27FC236}">
                <a16:creationId xmlns:a16="http://schemas.microsoft.com/office/drawing/2014/main" id="{B7DE019C-64EC-4FDF-B1F6-672BF006C3FB}"/>
              </a:ext>
            </a:extLst>
          </p:cNvPr>
          <p:cNvSpPr/>
          <p:nvPr/>
        </p:nvSpPr>
        <p:spPr>
          <a:xfrm>
            <a:off x="9058044" y="955676"/>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5" name="正方形/長方形 34">
            <a:extLst>
              <a:ext uri="{FF2B5EF4-FFF2-40B4-BE49-F238E27FC236}">
                <a16:creationId xmlns:a16="http://schemas.microsoft.com/office/drawing/2014/main" id="{862F499A-29D8-49D8-BA54-0CF331AA5EAF}"/>
              </a:ext>
            </a:extLst>
          </p:cNvPr>
          <p:cNvSpPr/>
          <p:nvPr/>
        </p:nvSpPr>
        <p:spPr>
          <a:xfrm>
            <a:off x="7865113" y="960931"/>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3" name="テキスト ボックス 32">
            <a:extLst>
              <a:ext uri="{FF2B5EF4-FFF2-40B4-BE49-F238E27FC236}">
                <a16:creationId xmlns:a16="http://schemas.microsoft.com/office/drawing/2014/main" id="{315FECE3-EF6A-4782-932F-33E03A8C069A}"/>
              </a:ext>
            </a:extLst>
          </p:cNvPr>
          <p:cNvSpPr txBox="1"/>
          <p:nvPr/>
        </p:nvSpPr>
        <p:spPr>
          <a:xfrm>
            <a:off x="8926316" y="939909"/>
            <a:ext cx="13240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 in Review</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21" name="テキスト ボックス 20">
            <a:extLst>
              <a:ext uri="{FF2B5EF4-FFF2-40B4-BE49-F238E27FC236}">
                <a16:creationId xmlns:a16="http://schemas.microsoft.com/office/drawing/2014/main" id="{86AB82A9-E1AE-4AB8-AFCF-6D45D02D3F32}"/>
              </a:ext>
            </a:extLst>
          </p:cNvPr>
          <p:cNvSpPr txBox="1"/>
          <p:nvPr/>
        </p:nvSpPr>
        <p:spPr>
          <a:xfrm>
            <a:off x="5557577" y="950422"/>
            <a:ext cx="936985"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Develop</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75" name="正方形/長方形 74">
            <a:extLst>
              <a:ext uri="{FF2B5EF4-FFF2-40B4-BE49-F238E27FC236}">
                <a16:creationId xmlns:a16="http://schemas.microsoft.com/office/drawing/2014/main" id="{440B0AAF-B32A-4F57-AE7C-49452DDEF2F0}"/>
              </a:ext>
            </a:extLst>
          </p:cNvPr>
          <p:cNvSpPr/>
          <p:nvPr/>
        </p:nvSpPr>
        <p:spPr>
          <a:xfrm>
            <a:off x="6672762" y="947650"/>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77" name="テキスト ボックス 76">
            <a:extLst>
              <a:ext uri="{FF2B5EF4-FFF2-40B4-BE49-F238E27FC236}">
                <a16:creationId xmlns:a16="http://schemas.microsoft.com/office/drawing/2014/main" id="{B757905B-684A-4A37-B229-5B0F40FB3D9B}"/>
              </a:ext>
            </a:extLst>
          </p:cNvPr>
          <p:cNvSpPr txBox="1"/>
          <p:nvPr/>
        </p:nvSpPr>
        <p:spPr>
          <a:xfrm>
            <a:off x="6508915" y="966188"/>
            <a:ext cx="13240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Ready to Send PR</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1" name="テキスト ボックス 80">
            <a:extLst>
              <a:ext uri="{FF2B5EF4-FFF2-40B4-BE49-F238E27FC236}">
                <a16:creationId xmlns:a16="http://schemas.microsoft.com/office/drawing/2014/main" id="{E022B562-CB20-4089-9B80-0B0971DE3A2A}"/>
              </a:ext>
            </a:extLst>
          </p:cNvPr>
          <p:cNvSpPr txBox="1"/>
          <p:nvPr/>
        </p:nvSpPr>
        <p:spPr>
          <a:xfrm>
            <a:off x="7906814" y="929399"/>
            <a:ext cx="92593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Sent</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5" name="テキスト ボックス 84">
            <a:extLst>
              <a:ext uri="{FF2B5EF4-FFF2-40B4-BE49-F238E27FC236}">
                <a16:creationId xmlns:a16="http://schemas.microsoft.com/office/drawing/2014/main" id="{3BD3A1BA-116A-4948-B17D-6F4FB00B0405}"/>
              </a:ext>
            </a:extLst>
          </p:cNvPr>
          <p:cNvSpPr txBox="1"/>
          <p:nvPr/>
        </p:nvSpPr>
        <p:spPr>
          <a:xfrm>
            <a:off x="10234858" y="908373"/>
            <a:ext cx="107746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Merged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7" name="楕円 86">
            <a:extLst>
              <a:ext uri="{FF2B5EF4-FFF2-40B4-BE49-F238E27FC236}">
                <a16:creationId xmlns:a16="http://schemas.microsoft.com/office/drawing/2014/main" id="{7CC40D65-1A31-430F-AE9A-7E99B8BD9D48}"/>
              </a:ext>
            </a:extLst>
          </p:cNvPr>
          <p:cNvSpPr/>
          <p:nvPr/>
        </p:nvSpPr>
        <p:spPr>
          <a:xfrm>
            <a:off x="10645395" y="2066624"/>
            <a:ext cx="228600" cy="228600"/>
          </a:xfrm>
          <a:prstGeom prst="ellipse">
            <a:avLst/>
          </a:prstGeom>
          <a:solidFill>
            <a:srgbClr val="B409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90" name="直線矢印コネクタ 89">
            <a:extLst>
              <a:ext uri="{FF2B5EF4-FFF2-40B4-BE49-F238E27FC236}">
                <a16:creationId xmlns:a16="http://schemas.microsoft.com/office/drawing/2014/main" id="{52188E93-2EE0-4422-8874-D0ADED9A8C76}"/>
              </a:ext>
            </a:extLst>
          </p:cNvPr>
          <p:cNvCxnSpPr>
            <a:cxnSpLocks/>
            <a:stCxn id="46" idx="3"/>
            <a:endCxn id="87" idx="2"/>
          </p:cNvCxnSpPr>
          <p:nvPr/>
        </p:nvCxnSpPr>
        <p:spPr>
          <a:xfrm>
            <a:off x="4808461" y="2174695"/>
            <a:ext cx="5836934" cy="6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5DADFCB5-5B82-408B-A0E0-5CAC32ECC4E0}"/>
              </a:ext>
            </a:extLst>
          </p:cNvPr>
          <p:cNvSpPr txBox="1"/>
          <p:nvPr/>
        </p:nvSpPr>
        <p:spPr>
          <a:xfrm>
            <a:off x="3027396" y="1990029"/>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rPr>
              <a:t>KEYCLOAK-16137</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68" name="タイトル 1">
            <a:extLst>
              <a:ext uri="{FF2B5EF4-FFF2-40B4-BE49-F238E27FC236}">
                <a16:creationId xmlns:a16="http://schemas.microsoft.com/office/drawing/2014/main" id="{DB626A83-5C12-44DA-B4BF-9A9668FBCB7A}"/>
              </a:ext>
            </a:extLst>
          </p:cNvPr>
          <p:cNvSpPr>
            <a:spLocks noGrp="1"/>
          </p:cNvSpPr>
          <p:nvPr>
            <p:ph type="title"/>
          </p:nvPr>
        </p:nvSpPr>
        <p:spPr>
          <a:xfrm>
            <a:off x="1804737" y="128758"/>
            <a:ext cx="10063630" cy="802640"/>
          </a:xfrm>
        </p:spPr>
        <p:txBody>
          <a:bodyPr anchor="b">
            <a:noAutofit/>
          </a:bodyPr>
          <a:lstStyle/>
          <a:p>
            <a:pPr algn="r"/>
            <a:r>
              <a:rPr lang="en-US" altLang="ja-JP" sz="4800" dirty="0"/>
              <a:t>Issue status in detail : External Interfaces</a:t>
            </a:r>
          </a:p>
        </p:txBody>
      </p:sp>
      <p:sp>
        <p:nvSpPr>
          <p:cNvPr id="6" name="テキスト ボックス 5">
            <a:extLst>
              <a:ext uri="{FF2B5EF4-FFF2-40B4-BE49-F238E27FC236}">
                <a16:creationId xmlns:a16="http://schemas.microsoft.com/office/drawing/2014/main" id="{B2F04C84-D690-4DA0-9679-C4EFCEB62CEE}"/>
              </a:ext>
            </a:extLst>
          </p:cNvPr>
          <p:cNvSpPr txBox="1"/>
          <p:nvPr/>
        </p:nvSpPr>
        <p:spPr>
          <a:xfrm>
            <a:off x="686242" y="2108158"/>
            <a:ext cx="156422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i="1" u="none" strike="noStrike" kern="1200" cap="none" spc="0" normalizeH="0" baseline="0" noProof="0" dirty="0">
                <a:ln>
                  <a:noFill/>
                </a:ln>
                <a:solidFill>
                  <a:srgbClr val="003300"/>
                </a:solidFill>
                <a:effectLst/>
                <a:uLnTx/>
                <a:uFillTx/>
                <a:latin typeface="Calibri Light" panose="020F0302020204030204"/>
                <a:ea typeface="ＭＳ Ｐゴシック" panose="020B0600070205080204" pitchFamily="50" charset="-128"/>
                <a:cs typeface="+mn-cs"/>
              </a:rPr>
              <a:t>1</a:t>
            </a:r>
            <a:r>
              <a:rPr kumimoji="1" lang="en-US" altLang="ja-JP" sz="2400" i="1" u="none" strike="noStrike" kern="1200" cap="none" spc="0" normalizeH="0" baseline="0" noProof="0" dirty="0">
                <a:ln>
                  <a:noFill/>
                </a:ln>
                <a:effectLst/>
                <a:uLnTx/>
                <a:uFillTx/>
                <a:latin typeface="Calibri Light" panose="020F0302020204030204"/>
                <a:ea typeface="ＭＳ Ｐゴシック" panose="020B0600070205080204" pitchFamily="50" charset="-128"/>
                <a:cs typeface="+mn-cs"/>
              </a:rPr>
              <a:t> of 6 :</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i="1" dirty="0">
                <a:latin typeface="Calibri Light" panose="020F0302020204030204"/>
                <a:ea typeface="ＭＳ Ｐゴシック" panose="020B0600070205080204" pitchFamily="50" charset="-128"/>
              </a:rPr>
              <a:t> Resolved</a:t>
            </a:r>
            <a:endParaRPr kumimoji="1" lang="en-US" altLang="ja-JP" sz="2400" i="1" u="none" strike="noStrike" kern="1200" cap="none" spc="0" normalizeH="0" baseline="0" noProof="0" dirty="0">
              <a:ln>
                <a:noFill/>
              </a:ln>
              <a:effectLst/>
              <a:uLnTx/>
              <a:uFillTx/>
              <a:latin typeface="Calibri Light" panose="020F0302020204030204"/>
              <a:ea typeface="ＭＳ Ｐゴシック" panose="020B0600070205080204" pitchFamily="50" charset="-128"/>
              <a:cs typeface="+mn-cs"/>
            </a:endParaRPr>
          </a:p>
        </p:txBody>
      </p:sp>
      <p:cxnSp>
        <p:nvCxnSpPr>
          <p:cNvPr id="78" name="直線矢印コネクタ 77">
            <a:extLst>
              <a:ext uri="{FF2B5EF4-FFF2-40B4-BE49-F238E27FC236}">
                <a16:creationId xmlns:a16="http://schemas.microsoft.com/office/drawing/2014/main" id="{C8D3C8A2-70D8-4FC5-833A-56B302068897}"/>
              </a:ext>
            </a:extLst>
          </p:cNvPr>
          <p:cNvCxnSpPr>
            <a:cxnSpLocks/>
            <a:stCxn id="40" idx="0"/>
            <a:endCxn id="46" idx="2"/>
          </p:cNvCxnSpPr>
          <p:nvPr/>
        </p:nvCxnSpPr>
        <p:spPr>
          <a:xfrm flipV="1">
            <a:off x="3917928" y="2359361"/>
            <a:ext cx="1" cy="199770"/>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A300F81D-96B1-492C-BF77-19F4A74720BA}"/>
              </a:ext>
            </a:extLst>
          </p:cNvPr>
          <p:cNvCxnSpPr>
            <a:cxnSpLocks/>
            <a:stCxn id="83" idx="2"/>
            <a:endCxn id="11" idx="2"/>
          </p:cNvCxnSpPr>
          <p:nvPr/>
        </p:nvCxnSpPr>
        <p:spPr>
          <a:xfrm rot="10800000">
            <a:off x="3682827" y="2991776"/>
            <a:ext cx="1566505" cy="191273"/>
          </a:xfrm>
          <a:prstGeom prst="bentConnector2">
            <a:avLst/>
          </a:prstGeom>
          <a:ln w="12700">
            <a:solidFill>
              <a:srgbClr val="C00000"/>
            </a:solidFill>
            <a:prstDash val="sysDash"/>
            <a:tailEnd type="triangle"/>
          </a:ln>
        </p:spPr>
        <p:style>
          <a:lnRef idx="3">
            <a:schemeClr val="accent1"/>
          </a:lnRef>
          <a:fillRef idx="0">
            <a:schemeClr val="accent1"/>
          </a:fillRef>
          <a:effectRef idx="2">
            <a:schemeClr val="accent1"/>
          </a:effectRef>
          <a:fontRef idx="minor">
            <a:schemeClr val="tx1"/>
          </a:fontRef>
        </p:style>
      </p:cxnSp>
      <p:cxnSp>
        <p:nvCxnSpPr>
          <p:cNvPr id="47" name="直線矢印コネクタ 46">
            <a:extLst>
              <a:ext uri="{FF2B5EF4-FFF2-40B4-BE49-F238E27FC236}">
                <a16:creationId xmlns:a16="http://schemas.microsoft.com/office/drawing/2014/main" id="{D043DC2C-F79E-4D5B-B5F2-A3AA4EDF2B8B}"/>
              </a:ext>
            </a:extLst>
          </p:cNvPr>
          <p:cNvCxnSpPr>
            <a:cxnSpLocks/>
          </p:cNvCxnSpPr>
          <p:nvPr/>
        </p:nvCxnSpPr>
        <p:spPr>
          <a:xfrm flipV="1">
            <a:off x="4199497" y="5460923"/>
            <a:ext cx="1" cy="293179"/>
          </a:xfrm>
          <a:prstGeom prst="straightConnector1">
            <a:avLst/>
          </a:prstGeom>
          <a:ln w="38100">
            <a:solidFill>
              <a:schemeClr val="bg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6C432002-9801-462C-B8CD-49A551831E49}"/>
              </a:ext>
            </a:extLst>
          </p:cNvPr>
          <p:cNvSpPr txBox="1"/>
          <p:nvPr/>
        </p:nvSpPr>
        <p:spPr>
          <a:xfrm>
            <a:off x="3027395" y="2559131"/>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rPr>
              <a:t>KEYCLOAK-16805</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3" name="楕円 42">
            <a:extLst>
              <a:ext uri="{FF2B5EF4-FFF2-40B4-BE49-F238E27FC236}">
                <a16:creationId xmlns:a16="http://schemas.microsoft.com/office/drawing/2014/main" id="{3790CBE3-7A5A-4EC2-93AE-5B738CFF669C}"/>
              </a:ext>
            </a:extLst>
          </p:cNvPr>
          <p:cNvSpPr/>
          <p:nvPr/>
        </p:nvSpPr>
        <p:spPr>
          <a:xfrm>
            <a:off x="5880366" y="2650582"/>
            <a:ext cx="228600" cy="228600"/>
          </a:xfrm>
          <a:prstGeom prst="ellipse">
            <a:avLst/>
          </a:prstGeom>
          <a:solidFill>
            <a:srgbClr val="B409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44" name="直線矢印コネクタ 43">
            <a:extLst>
              <a:ext uri="{FF2B5EF4-FFF2-40B4-BE49-F238E27FC236}">
                <a16:creationId xmlns:a16="http://schemas.microsoft.com/office/drawing/2014/main" id="{F15F2947-6BEA-4E19-8E68-791106D6CF34}"/>
              </a:ext>
            </a:extLst>
          </p:cNvPr>
          <p:cNvCxnSpPr>
            <a:cxnSpLocks/>
            <a:stCxn id="40" idx="3"/>
          </p:cNvCxnSpPr>
          <p:nvPr/>
        </p:nvCxnSpPr>
        <p:spPr>
          <a:xfrm>
            <a:off x="4808460" y="2743797"/>
            <a:ext cx="1095970" cy="9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C94C2BD4-AAA3-4BE3-ACD2-165A9B7ECA44}"/>
              </a:ext>
            </a:extLst>
          </p:cNvPr>
          <p:cNvSpPr/>
          <p:nvPr/>
        </p:nvSpPr>
        <p:spPr>
          <a:xfrm>
            <a:off x="2310626" y="1600487"/>
            <a:ext cx="2744400" cy="139128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chemeClr val="accent6">
                    <a:lumMod val="50000"/>
                  </a:schemeClr>
                </a:solidFill>
              </a:rPr>
              <a:t>New Admin REST API</a:t>
            </a:r>
            <a:endParaRPr kumimoji="1" lang="ja-JP" altLang="en-US" dirty="0">
              <a:solidFill>
                <a:schemeClr val="accent6">
                  <a:lumMod val="50000"/>
                </a:schemeClr>
              </a:solidFill>
            </a:endParaRPr>
          </a:p>
        </p:txBody>
      </p:sp>
      <p:sp>
        <p:nvSpPr>
          <p:cNvPr id="56" name="テキスト ボックス 55">
            <a:extLst>
              <a:ext uri="{FF2B5EF4-FFF2-40B4-BE49-F238E27FC236}">
                <a16:creationId xmlns:a16="http://schemas.microsoft.com/office/drawing/2014/main" id="{3CF33277-8921-4B5B-8B1B-625819F62DE5}"/>
              </a:ext>
            </a:extLst>
          </p:cNvPr>
          <p:cNvSpPr txBox="1"/>
          <p:nvPr/>
        </p:nvSpPr>
        <p:spPr>
          <a:xfrm>
            <a:off x="2920084" y="5400004"/>
            <a:ext cx="1920997" cy="369332"/>
          </a:xfrm>
          <a:prstGeom prst="rect">
            <a:avLst/>
          </a:prstGeom>
          <a:solidFill>
            <a:srgbClr val="B40926"/>
          </a:solid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KEYCLOAK-14209</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7" name="正方形/長方形 56">
            <a:extLst>
              <a:ext uri="{FF2B5EF4-FFF2-40B4-BE49-F238E27FC236}">
                <a16:creationId xmlns:a16="http://schemas.microsoft.com/office/drawing/2014/main" id="{277B4895-AE23-40EF-95DA-2B7DAC2E4FAB}"/>
              </a:ext>
            </a:extLst>
          </p:cNvPr>
          <p:cNvSpPr/>
          <p:nvPr/>
        </p:nvSpPr>
        <p:spPr>
          <a:xfrm>
            <a:off x="2322657" y="5021364"/>
            <a:ext cx="2744399" cy="86206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chemeClr val="accent6">
                    <a:lumMod val="50000"/>
                  </a:schemeClr>
                </a:solidFill>
              </a:rPr>
              <a:t>Existing Admin Console</a:t>
            </a:r>
            <a:endParaRPr kumimoji="1" lang="ja-JP" altLang="en-US" dirty="0">
              <a:solidFill>
                <a:schemeClr val="accent6">
                  <a:lumMod val="50000"/>
                </a:schemeClr>
              </a:solidFill>
            </a:endParaRPr>
          </a:p>
        </p:txBody>
      </p:sp>
      <p:sp>
        <p:nvSpPr>
          <p:cNvPr id="59" name="テキスト ボックス 58">
            <a:extLst>
              <a:ext uri="{FF2B5EF4-FFF2-40B4-BE49-F238E27FC236}">
                <a16:creationId xmlns:a16="http://schemas.microsoft.com/office/drawing/2014/main" id="{9D3CBFD0-D80E-453E-A134-6242F6062B91}"/>
              </a:ext>
            </a:extLst>
          </p:cNvPr>
          <p:cNvSpPr txBox="1"/>
          <p:nvPr/>
        </p:nvSpPr>
        <p:spPr>
          <a:xfrm>
            <a:off x="2218355" y="1981481"/>
            <a:ext cx="93698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Design</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60" name="テキスト ボックス 59">
            <a:extLst>
              <a:ext uri="{FF2B5EF4-FFF2-40B4-BE49-F238E27FC236}">
                <a16:creationId xmlns:a16="http://schemas.microsoft.com/office/drawing/2014/main" id="{BA2BD054-2DDD-4A66-8827-6B7E4F692FA9}"/>
              </a:ext>
            </a:extLst>
          </p:cNvPr>
          <p:cNvSpPr txBox="1"/>
          <p:nvPr/>
        </p:nvSpPr>
        <p:spPr>
          <a:xfrm>
            <a:off x="2301809" y="2577084"/>
            <a:ext cx="84907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dirty="0">
                <a:solidFill>
                  <a:prstClr val="black"/>
                </a:solidFill>
                <a:latin typeface="Calibri Light" panose="020F0302020204030204"/>
                <a:ea typeface="ＭＳ Ｐゴシック" panose="020B0600070205080204" pitchFamily="50" charset="-128"/>
              </a:rPr>
              <a:t>Impl</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61" name="テキスト ボックス 60">
            <a:extLst>
              <a:ext uri="{FF2B5EF4-FFF2-40B4-BE49-F238E27FC236}">
                <a16:creationId xmlns:a16="http://schemas.microsoft.com/office/drawing/2014/main" id="{6882D73A-21E8-466D-AC34-F3339D770805}"/>
              </a:ext>
            </a:extLst>
          </p:cNvPr>
          <p:cNvSpPr txBox="1"/>
          <p:nvPr/>
        </p:nvSpPr>
        <p:spPr>
          <a:xfrm>
            <a:off x="3030611" y="3744040"/>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rPr>
              <a:t>KEYCLOAK-16138</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2" name="直線矢印コネクタ 61">
            <a:extLst>
              <a:ext uri="{FF2B5EF4-FFF2-40B4-BE49-F238E27FC236}">
                <a16:creationId xmlns:a16="http://schemas.microsoft.com/office/drawing/2014/main" id="{1952B24C-CE79-4304-A905-FCB4268AFA34}"/>
              </a:ext>
            </a:extLst>
          </p:cNvPr>
          <p:cNvCxnSpPr>
            <a:cxnSpLocks/>
            <a:stCxn id="63" idx="0"/>
            <a:endCxn id="61" idx="2"/>
          </p:cNvCxnSpPr>
          <p:nvPr/>
        </p:nvCxnSpPr>
        <p:spPr>
          <a:xfrm flipH="1" flipV="1">
            <a:off x="3921144" y="4113372"/>
            <a:ext cx="4407" cy="199770"/>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0C00B02-2620-410E-9CEC-AC487A0BB500}"/>
              </a:ext>
            </a:extLst>
          </p:cNvPr>
          <p:cNvSpPr txBox="1"/>
          <p:nvPr/>
        </p:nvSpPr>
        <p:spPr>
          <a:xfrm>
            <a:off x="3030610" y="4313142"/>
            <a:ext cx="1789882" cy="369332"/>
          </a:xfrm>
          <a:prstGeom prst="rect">
            <a:avLst/>
          </a:prstGeom>
          <a:solidFill>
            <a:srgbClr val="B40926"/>
          </a:solidFill>
          <a:ln>
            <a:solidFill>
              <a:schemeClr val="tx1"/>
            </a:solidFill>
          </a:ln>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rPr>
              <a:t>KEYCLOAK-16847</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64" name="楕円 63">
            <a:extLst>
              <a:ext uri="{FF2B5EF4-FFF2-40B4-BE49-F238E27FC236}">
                <a16:creationId xmlns:a16="http://schemas.microsoft.com/office/drawing/2014/main" id="{2D441408-CBF7-4D92-8FF6-AE95F32CB58B}"/>
              </a:ext>
            </a:extLst>
          </p:cNvPr>
          <p:cNvSpPr/>
          <p:nvPr/>
        </p:nvSpPr>
        <p:spPr>
          <a:xfrm>
            <a:off x="5871549" y="3815046"/>
            <a:ext cx="228600" cy="228600"/>
          </a:xfrm>
          <a:prstGeom prst="ellipse">
            <a:avLst/>
          </a:prstGeom>
          <a:solidFill>
            <a:srgbClr val="B409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5" name="直線矢印コネクタ 64">
            <a:extLst>
              <a:ext uri="{FF2B5EF4-FFF2-40B4-BE49-F238E27FC236}">
                <a16:creationId xmlns:a16="http://schemas.microsoft.com/office/drawing/2014/main" id="{321CA4FF-9E87-4F00-BC5D-F0387ACD093F}"/>
              </a:ext>
            </a:extLst>
          </p:cNvPr>
          <p:cNvCxnSpPr>
            <a:cxnSpLocks/>
            <a:stCxn id="61" idx="3"/>
            <a:endCxn id="64" idx="2"/>
          </p:cNvCxnSpPr>
          <p:nvPr/>
        </p:nvCxnSpPr>
        <p:spPr>
          <a:xfrm>
            <a:off x="4811676" y="3928706"/>
            <a:ext cx="1059873" cy="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795631D1-C6F3-43CE-9D2F-298E7C5436A7}"/>
              </a:ext>
            </a:extLst>
          </p:cNvPr>
          <p:cNvSpPr/>
          <p:nvPr/>
        </p:nvSpPr>
        <p:spPr>
          <a:xfrm>
            <a:off x="2313841" y="3354498"/>
            <a:ext cx="2744400" cy="139128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chemeClr val="accent6">
                    <a:lumMod val="50000"/>
                  </a:schemeClr>
                </a:solidFill>
              </a:rPr>
              <a:t>New Admin Console</a:t>
            </a:r>
            <a:endParaRPr kumimoji="1" lang="ja-JP" altLang="en-US" dirty="0">
              <a:solidFill>
                <a:schemeClr val="accent6">
                  <a:lumMod val="50000"/>
                </a:schemeClr>
              </a:solidFill>
            </a:endParaRPr>
          </a:p>
        </p:txBody>
      </p:sp>
      <p:sp>
        <p:nvSpPr>
          <p:cNvPr id="67" name="テキスト ボックス 66">
            <a:extLst>
              <a:ext uri="{FF2B5EF4-FFF2-40B4-BE49-F238E27FC236}">
                <a16:creationId xmlns:a16="http://schemas.microsoft.com/office/drawing/2014/main" id="{67BB4094-A4C0-4614-BA6E-AF87C666AFE1}"/>
              </a:ext>
            </a:extLst>
          </p:cNvPr>
          <p:cNvSpPr txBox="1"/>
          <p:nvPr/>
        </p:nvSpPr>
        <p:spPr>
          <a:xfrm>
            <a:off x="2221570" y="3735492"/>
            <a:ext cx="93698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Design</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69" name="テキスト ボックス 68">
            <a:extLst>
              <a:ext uri="{FF2B5EF4-FFF2-40B4-BE49-F238E27FC236}">
                <a16:creationId xmlns:a16="http://schemas.microsoft.com/office/drawing/2014/main" id="{4AC78096-014E-4FBE-A91D-F4BC64834D61}"/>
              </a:ext>
            </a:extLst>
          </p:cNvPr>
          <p:cNvSpPr txBox="1"/>
          <p:nvPr/>
        </p:nvSpPr>
        <p:spPr>
          <a:xfrm>
            <a:off x="2483992" y="4331095"/>
            <a:ext cx="549784"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dirty="0">
                <a:solidFill>
                  <a:prstClr val="black"/>
                </a:solidFill>
                <a:latin typeface="Calibri Light" panose="020F0302020204030204"/>
                <a:ea typeface="ＭＳ Ｐゴシック" panose="020B0600070205080204" pitchFamily="50" charset="-128"/>
              </a:rPr>
              <a:t>Impl</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72" name="テキスト ボックス 71">
            <a:extLst>
              <a:ext uri="{FF2B5EF4-FFF2-40B4-BE49-F238E27FC236}">
                <a16:creationId xmlns:a16="http://schemas.microsoft.com/office/drawing/2014/main" id="{F1805D36-E19A-4148-9148-1FF49725B74B}"/>
              </a:ext>
            </a:extLst>
          </p:cNvPr>
          <p:cNvSpPr txBox="1"/>
          <p:nvPr/>
        </p:nvSpPr>
        <p:spPr>
          <a:xfrm>
            <a:off x="2917763" y="6020544"/>
            <a:ext cx="1920997" cy="369332"/>
          </a:xfrm>
          <a:prstGeom prst="rect">
            <a:avLst/>
          </a:prstGeom>
          <a:solidFill>
            <a:srgbClr val="B40926"/>
          </a:solid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KEYCLOAK-14211</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74" name="直線矢印コネクタ 73">
            <a:extLst>
              <a:ext uri="{FF2B5EF4-FFF2-40B4-BE49-F238E27FC236}">
                <a16:creationId xmlns:a16="http://schemas.microsoft.com/office/drawing/2014/main" id="{13CC26E2-B779-4A39-9A32-5CD65615841D}"/>
              </a:ext>
            </a:extLst>
          </p:cNvPr>
          <p:cNvCxnSpPr>
            <a:cxnSpLocks/>
            <a:stCxn id="66" idx="0"/>
            <a:endCxn id="11" idx="2"/>
          </p:cNvCxnSpPr>
          <p:nvPr/>
        </p:nvCxnSpPr>
        <p:spPr>
          <a:xfrm flipH="1" flipV="1">
            <a:off x="3682826" y="2991775"/>
            <a:ext cx="3215" cy="362723"/>
          </a:xfrm>
          <a:prstGeom prst="straightConnector1">
            <a:avLst/>
          </a:prstGeom>
          <a:ln w="127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3" name="楕円 82">
            <a:extLst>
              <a:ext uri="{FF2B5EF4-FFF2-40B4-BE49-F238E27FC236}">
                <a16:creationId xmlns:a16="http://schemas.microsoft.com/office/drawing/2014/main" id="{BC28AC3F-B8FA-4621-98FB-A97A63535A66}"/>
              </a:ext>
            </a:extLst>
          </p:cNvPr>
          <p:cNvSpPr/>
          <p:nvPr/>
        </p:nvSpPr>
        <p:spPr>
          <a:xfrm>
            <a:off x="5249331" y="3125898"/>
            <a:ext cx="45719"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84" name="楕円 83">
            <a:extLst>
              <a:ext uri="{FF2B5EF4-FFF2-40B4-BE49-F238E27FC236}">
                <a16:creationId xmlns:a16="http://schemas.microsoft.com/office/drawing/2014/main" id="{F70F53AB-F4E5-4CEB-87A3-006F8D6BF011}"/>
              </a:ext>
            </a:extLst>
          </p:cNvPr>
          <p:cNvSpPr/>
          <p:nvPr/>
        </p:nvSpPr>
        <p:spPr>
          <a:xfrm>
            <a:off x="5256252" y="4834872"/>
            <a:ext cx="45719"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88" name="コネクタ: カギ線 87">
            <a:extLst>
              <a:ext uri="{FF2B5EF4-FFF2-40B4-BE49-F238E27FC236}">
                <a16:creationId xmlns:a16="http://schemas.microsoft.com/office/drawing/2014/main" id="{EC42316D-6CE6-4B17-883B-0F888204BBEF}"/>
              </a:ext>
            </a:extLst>
          </p:cNvPr>
          <p:cNvCxnSpPr>
            <a:cxnSpLocks/>
            <a:stCxn id="84" idx="2"/>
            <a:endCxn id="57" idx="0"/>
          </p:cNvCxnSpPr>
          <p:nvPr/>
        </p:nvCxnSpPr>
        <p:spPr>
          <a:xfrm rot="10800000" flipV="1">
            <a:off x="3694858" y="4892022"/>
            <a:ext cx="1561395" cy="129342"/>
          </a:xfrm>
          <a:prstGeom prst="bentConnector2">
            <a:avLst/>
          </a:prstGeom>
          <a:ln w="12700">
            <a:solidFill>
              <a:srgbClr val="C00000"/>
            </a:solidFill>
            <a:prstDash val="sysDash"/>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91" name="直線矢印コネクタ 90">
            <a:extLst>
              <a:ext uri="{FF2B5EF4-FFF2-40B4-BE49-F238E27FC236}">
                <a16:creationId xmlns:a16="http://schemas.microsoft.com/office/drawing/2014/main" id="{92DB0C72-7884-4252-9E43-E3A2C9D29844}"/>
              </a:ext>
            </a:extLst>
          </p:cNvPr>
          <p:cNvCxnSpPr>
            <a:cxnSpLocks/>
            <a:stCxn id="84" idx="0"/>
            <a:endCxn id="83" idx="4"/>
          </p:cNvCxnSpPr>
          <p:nvPr/>
        </p:nvCxnSpPr>
        <p:spPr>
          <a:xfrm flipH="1" flipV="1">
            <a:off x="5272191" y="3240198"/>
            <a:ext cx="6921" cy="1594674"/>
          </a:xfrm>
          <a:prstGeom prst="straightConnector1">
            <a:avLst/>
          </a:prstGeom>
          <a:ln w="12700">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2CD8D015-B07B-4F09-8452-47845BFC48EC}"/>
              </a:ext>
            </a:extLst>
          </p:cNvPr>
          <p:cNvCxnSpPr>
            <a:cxnSpLocks/>
          </p:cNvCxnSpPr>
          <p:nvPr/>
        </p:nvCxnSpPr>
        <p:spPr>
          <a:xfrm>
            <a:off x="607635" y="2496787"/>
            <a:ext cx="11020097" cy="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テキスト ボックス 103">
            <a:extLst>
              <a:ext uri="{FF2B5EF4-FFF2-40B4-BE49-F238E27FC236}">
                <a16:creationId xmlns:a16="http://schemas.microsoft.com/office/drawing/2014/main" id="{C45DAA8C-5218-4E27-82A2-582A132199D4}"/>
              </a:ext>
            </a:extLst>
          </p:cNvPr>
          <p:cNvSpPr txBox="1"/>
          <p:nvPr/>
        </p:nvSpPr>
        <p:spPr>
          <a:xfrm>
            <a:off x="2975453" y="3019505"/>
            <a:ext cx="763457"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follows</a:t>
            </a:r>
            <a:endParaRPr kumimoji="1" lang="ja-JP" altLang="en-US" sz="14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06" name="正方形/長方形 105">
            <a:extLst>
              <a:ext uri="{FF2B5EF4-FFF2-40B4-BE49-F238E27FC236}">
                <a16:creationId xmlns:a16="http://schemas.microsoft.com/office/drawing/2014/main" id="{8DC53BAC-94E3-4B63-9468-7E6747E43F59}"/>
              </a:ext>
            </a:extLst>
          </p:cNvPr>
          <p:cNvSpPr/>
          <p:nvPr/>
        </p:nvSpPr>
        <p:spPr>
          <a:xfrm>
            <a:off x="636260" y="3336645"/>
            <a:ext cx="1541896" cy="581372"/>
          </a:xfrm>
          <a:prstGeom prst="rect">
            <a:avLst/>
          </a:prstGeom>
          <a:solidFill>
            <a:srgbClr val="B4092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bg1"/>
                </a:solidFill>
              </a:rPr>
              <a:t>New Admin Console Release</a:t>
            </a:r>
            <a:endParaRPr kumimoji="1" lang="ja-JP" altLang="en-US" sz="1600" dirty="0">
              <a:solidFill>
                <a:schemeClr val="bg1"/>
              </a:solidFill>
            </a:endParaRPr>
          </a:p>
        </p:txBody>
      </p:sp>
      <p:sp>
        <p:nvSpPr>
          <p:cNvPr id="107" name="テキスト ボックス 106">
            <a:extLst>
              <a:ext uri="{FF2B5EF4-FFF2-40B4-BE49-F238E27FC236}">
                <a16:creationId xmlns:a16="http://schemas.microsoft.com/office/drawing/2014/main" id="{7F7C7260-6960-4288-913E-647F0E01B344}"/>
              </a:ext>
            </a:extLst>
          </p:cNvPr>
          <p:cNvSpPr txBox="1"/>
          <p:nvPr/>
        </p:nvSpPr>
        <p:spPr>
          <a:xfrm>
            <a:off x="482600" y="3062586"/>
            <a:ext cx="159600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Outside FAPI-SIG</a:t>
            </a:r>
            <a:endParaRPr kumimoji="1" lang="ja-JP" altLang="en-US" sz="14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108" name="コネクタ: カギ線 107">
            <a:extLst>
              <a:ext uri="{FF2B5EF4-FFF2-40B4-BE49-F238E27FC236}">
                <a16:creationId xmlns:a16="http://schemas.microsoft.com/office/drawing/2014/main" id="{43C42F26-8B1A-49B1-8AEE-D35585AF6D52}"/>
              </a:ext>
            </a:extLst>
          </p:cNvPr>
          <p:cNvCxnSpPr>
            <a:cxnSpLocks/>
            <a:stCxn id="69" idx="1"/>
            <a:endCxn id="106" idx="2"/>
          </p:cNvCxnSpPr>
          <p:nvPr/>
        </p:nvCxnSpPr>
        <p:spPr>
          <a:xfrm rot="10800000">
            <a:off x="1407208" y="3918018"/>
            <a:ext cx="1076784" cy="582355"/>
          </a:xfrm>
          <a:prstGeom prst="bentConnector2">
            <a:avLst/>
          </a:prstGeom>
          <a:ln w="12700">
            <a:solidFill>
              <a:srgbClr val="C00000"/>
            </a:solidFill>
            <a:prstDash val="sysDash"/>
            <a:tailEnd type="triangle"/>
          </a:ln>
        </p:spPr>
        <p:style>
          <a:lnRef idx="3">
            <a:schemeClr val="accent1"/>
          </a:lnRef>
          <a:fillRef idx="0">
            <a:schemeClr val="accent1"/>
          </a:fillRef>
          <a:effectRef idx="2">
            <a:schemeClr val="accent1"/>
          </a:effectRef>
          <a:fontRef idx="minor">
            <a:schemeClr val="tx1"/>
          </a:fontRef>
        </p:style>
      </p:cxnSp>
      <p:sp>
        <p:nvSpPr>
          <p:cNvPr id="114" name="テキスト ボックス 113">
            <a:extLst>
              <a:ext uri="{FF2B5EF4-FFF2-40B4-BE49-F238E27FC236}">
                <a16:creationId xmlns:a16="http://schemas.microsoft.com/office/drawing/2014/main" id="{66FDDDB8-E864-41FB-932A-46A19CD9730D}"/>
              </a:ext>
            </a:extLst>
          </p:cNvPr>
          <p:cNvSpPr txBox="1"/>
          <p:nvPr/>
        </p:nvSpPr>
        <p:spPr>
          <a:xfrm>
            <a:off x="1373106" y="3879415"/>
            <a:ext cx="763457"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follows</a:t>
            </a:r>
            <a:endParaRPr kumimoji="1" lang="ja-JP" altLang="en-US" sz="14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3529488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7" name="タイトル 1">
            <a:extLst>
              <a:ext uri="{FF2B5EF4-FFF2-40B4-BE49-F238E27FC236}">
                <a16:creationId xmlns:a16="http://schemas.microsoft.com/office/drawing/2014/main" id="{BCEB0DEC-FC8D-4E1A-B380-809DBF1FF729}"/>
              </a:ext>
            </a:extLst>
          </p:cNvPr>
          <p:cNvSpPr>
            <a:spLocks noGrp="1"/>
          </p:cNvSpPr>
          <p:nvPr>
            <p:ph type="title"/>
          </p:nvPr>
        </p:nvSpPr>
        <p:spPr>
          <a:xfrm>
            <a:off x="482600" y="204945"/>
            <a:ext cx="11400597" cy="1035252"/>
          </a:xfrm>
        </p:spPr>
        <p:txBody>
          <a:bodyPr anchor="b">
            <a:noAutofit/>
          </a:bodyPr>
          <a:lstStyle/>
          <a:p>
            <a:pPr algn="r"/>
            <a:r>
              <a:rPr lang="en-US" altLang="ja-JP" sz="4400" dirty="0"/>
              <a:t>Issues Status - Client Policies for FAPI-RW</a:t>
            </a:r>
          </a:p>
        </p:txBody>
      </p:sp>
      <p:sp>
        <p:nvSpPr>
          <p:cNvPr id="9" name="コンテンツ プレースホルダー 2">
            <a:extLst>
              <a:ext uri="{FF2B5EF4-FFF2-40B4-BE49-F238E27FC236}">
                <a16:creationId xmlns:a16="http://schemas.microsoft.com/office/drawing/2014/main" id="{BBA28B0F-B36E-444C-A641-1B714F9438A3}"/>
              </a:ext>
            </a:extLst>
          </p:cNvPr>
          <p:cNvSpPr>
            <a:spLocks noGrp="1"/>
          </p:cNvSpPr>
          <p:nvPr>
            <p:ph idx="1"/>
          </p:nvPr>
        </p:nvSpPr>
        <p:spPr>
          <a:xfrm>
            <a:off x="1036766" y="1839296"/>
            <a:ext cx="4008200" cy="4766765"/>
          </a:xfrm>
        </p:spPr>
        <p:txBody>
          <a:bodyPr>
            <a:normAutofit/>
          </a:bodyPr>
          <a:lstStyle/>
          <a:p>
            <a:pPr marL="0" indent="0">
              <a:buNone/>
            </a:pPr>
            <a:r>
              <a:rPr lang="en-US" altLang="ja-JP" sz="2800" dirty="0"/>
              <a:t>6 Jan 2021</a:t>
            </a:r>
          </a:p>
          <a:p>
            <a:pPr marL="0" indent="0">
              <a:buNone/>
            </a:pPr>
            <a:endParaRPr lang="en-US" altLang="ja-JP" sz="800" dirty="0"/>
          </a:p>
          <a:p>
            <a:pPr marL="0" indent="0">
              <a:buNone/>
            </a:pPr>
            <a:r>
              <a:rPr lang="en-US" altLang="ja-JP" sz="2800" dirty="0"/>
              <a:t>17 Issues in total</a:t>
            </a:r>
          </a:p>
          <a:p>
            <a:pPr marL="0" indent="0">
              <a:buNone/>
            </a:pPr>
            <a:r>
              <a:rPr lang="en-US" altLang="ja-JP" sz="2800" dirty="0"/>
              <a:t>  15 </a:t>
            </a:r>
            <a:r>
              <a:rPr lang="en-US" altLang="ja-JP" sz="2800" dirty="0">
                <a:solidFill>
                  <a:srgbClr val="008000"/>
                </a:solidFill>
              </a:rPr>
              <a:t>Resolved [88%]</a:t>
            </a:r>
          </a:p>
          <a:p>
            <a:pPr marL="0" indent="0">
              <a:buNone/>
            </a:pPr>
            <a:r>
              <a:rPr lang="en-US" altLang="ja-JP" sz="2800" dirty="0"/>
              <a:t>    2 In Progress</a:t>
            </a:r>
          </a:p>
          <a:p>
            <a:pPr marL="0" indent="0">
              <a:buNone/>
            </a:pPr>
            <a:r>
              <a:rPr lang="en-US" altLang="ja-JP" sz="2800" dirty="0"/>
              <a:t>    0 </a:t>
            </a:r>
            <a:r>
              <a:rPr lang="en-US" altLang="ja-JP" sz="2800" dirty="0">
                <a:solidFill>
                  <a:schemeClr val="tx1"/>
                </a:solidFill>
              </a:rPr>
              <a:t>Assigned</a:t>
            </a:r>
          </a:p>
          <a:p>
            <a:pPr marL="0" indent="0">
              <a:buNone/>
            </a:pPr>
            <a:r>
              <a:rPr lang="en-US" altLang="ja-JP" sz="2800" dirty="0"/>
              <a:t>    0 Not Assigned</a:t>
            </a:r>
          </a:p>
        </p:txBody>
      </p:sp>
      <p:sp>
        <p:nvSpPr>
          <p:cNvPr id="12" name="コンテンツ プレースホルダー 2">
            <a:extLst>
              <a:ext uri="{FF2B5EF4-FFF2-40B4-BE49-F238E27FC236}">
                <a16:creationId xmlns:a16="http://schemas.microsoft.com/office/drawing/2014/main" id="{04547894-9AA9-42D9-B808-FF7AED548DA3}"/>
              </a:ext>
            </a:extLst>
          </p:cNvPr>
          <p:cNvSpPr txBox="1">
            <a:spLocks/>
          </p:cNvSpPr>
          <p:nvPr/>
        </p:nvSpPr>
        <p:spPr>
          <a:xfrm>
            <a:off x="5894799" y="1823531"/>
            <a:ext cx="3468657" cy="360191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20 Jan 2021</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indent="0">
              <a:buNone/>
              <a:defRPr/>
            </a:pPr>
            <a:r>
              <a:rPr lang="en-US" altLang="ja-JP" sz="2800" dirty="0"/>
              <a:t>17 Issues in total</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a:t>
            </a:r>
            <a:r>
              <a:rPr lang="en-US" altLang="ja-JP" sz="2800" dirty="0">
                <a:solidFill>
                  <a:prstClr val="black">
                    <a:lumMod val="85000"/>
                    <a:lumOff val="15000"/>
                  </a:prstClr>
                </a:solidFill>
                <a:latin typeface="Calibri Light" panose="020F0302020204030204"/>
                <a:ea typeface="ＭＳ Ｐゴシック" panose="020B0600070205080204" pitchFamily="50" charset="-128"/>
              </a:rPr>
              <a:t>17</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a:t>
            </a: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Resolved  [</a:t>
            </a:r>
            <a:r>
              <a:rPr lang="en-US" altLang="ja-JP" sz="2800" dirty="0">
                <a:solidFill>
                  <a:srgbClr val="008000"/>
                </a:solidFill>
                <a:latin typeface="Calibri Light" panose="020F0302020204030204"/>
                <a:ea typeface="ＭＳ Ｐゴシック" panose="020B0600070205080204" pitchFamily="50" charset="-128"/>
              </a:rPr>
              <a:t>100</a:t>
            </a: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a:t>
            </a:r>
          </a:p>
          <a:p>
            <a:pPr marL="0" indent="0">
              <a:buNone/>
            </a:pPr>
            <a:r>
              <a:rPr lang="en-US" altLang="ja-JP" sz="2800" dirty="0"/>
              <a:t>    2 In Progress</a:t>
            </a:r>
          </a:p>
          <a:p>
            <a:pPr marL="0" indent="0">
              <a:buNone/>
            </a:pPr>
            <a:r>
              <a:rPr lang="en-US" altLang="ja-JP" sz="2800" dirty="0"/>
              <a:t>    0 </a:t>
            </a:r>
            <a:r>
              <a:rPr lang="en-US" altLang="ja-JP" sz="2800" dirty="0">
                <a:solidFill>
                  <a:schemeClr val="tx1"/>
                </a:solidFill>
              </a:rPr>
              <a:t>Assigned</a:t>
            </a:r>
          </a:p>
          <a:p>
            <a:pPr marL="0" indent="0">
              <a:buNone/>
            </a:pPr>
            <a:r>
              <a:rPr lang="en-US" altLang="ja-JP" sz="2800" dirty="0"/>
              <a:t>    0 Not Assigned</a:t>
            </a:r>
            <a:endParaRPr kumimoji="1" lang="en-US" altLang="ja-JP" sz="2800" b="0" i="0" u="none" strike="noStrike" kern="1200" cap="none" spc="0" normalizeH="0" baseline="0" noProof="0" dirty="0">
              <a:ln>
                <a:noFill/>
              </a:ln>
              <a:solidFill>
                <a:srgbClr val="C00000"/>
              </a:solidFill>
              <a:effectLst/>
              <a:uLnTx/>
              <a:uFillTx/>
              <a:latin typeface="Calibri Light" panose="020F0302020204030204"/>
              <a:ea typeface="ＭＳ Ｐゴシック" panose="020B0600070205080204" pitchFamily="50" charset="-128"/>
              <a:cs typeface="+mn-cs"/>
            </a:endParaRPr>
          </a:p>
        </p:txBody>
      </p:sp>
      <p:sp>
        <p:nvSpPr>
          <p:cNvPr id="10" name="矢印: 右 9">
            <a:extLst>
              <a:ext uri="{FF2B5EF4-FFF2-40B4-BE49-F238E27FC236}">
                <a16:creationId xmlns:a16="http://schemas.microsoft.com/office/drawing/2014/main" id="{D9124776-ED72-45D0-978B-FAF3D0E4DB28}"/>
              </a:ext>
            </a:extLst>
          </p:cNvPr>
          <p:cNvSpPr/>
          <p:nvPr/>
        </p:nvSpPr>
        <p:spPr>
          <a:xfrm>
            <a:off x="4769069" y="3125674"/>
            <a:ext cx="551794" cy="484632"/>
          </a:xfrm>
          <a:prstGeom prst="rightArrow">
            <a:avLst/>
          </a:prstGeom>
          <a:solidFill>
            <a:srgbClr val="B409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 name="コンテンツ プレースホルダー 2">
            <a:extLst>
              <a:ext uri="{FF2B5EF4-FFF2-40B4-BE49-F238E27FC236}">
                <a16:creationId xmlns:a16="http://schemas.microsoft.com/office/drawing/2014/main" id="{8F8E6890-18B5-40FD-9CE6-F7FC42A10BF4}"/>
              </a:ext>
            </a:extLst>
          </p:cNvPr>
          <p:cNvSpPr txBox="1">
            <a:spLocks/>
          </p:cNvSpPr>
          <p:nvPr/>
        </p:nvSpPr>
        <p:spPr>
          <a:xfrm>
            <a:off x="9309198" y="3154580"/>
            <a:ext cx="683929" cy="2188803"/>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+2</a:t>
            </a:r>
          </a:p>
          <a:p>
            <a:pPr marL="0" indent="0">
              <a:buNone/>
            </a:pPr>
            <a:r>
              <a:rPr lang="en-US" altLang="ja-JP" sz="2800" dirty="0"/>
              <a:t> -2</a:t>
            </a:r>
          </a:p>
          <a:p>
            <a:pPr marL="0" indent="0">
              <a:buNone/>
            </a:pPr>
            <a:r>
              <a:rPr lang="en-US" altLang="ja-JP" sz="2800" dirty="0">
                <a:solidFill>
                  <a:schemeClr val="tx1"/>
                </a:solidFill>
              </a:rPr>
              <a:t>+0</a:t>
            </a:r>
          </a:p>
          <a:p>
            <a:pPr marL="0" indent="0">
              <a:buNone/>
            </a:pPr>
            <a:r>
              <a:rPr lang="en-US" altLang="ja-JP" sz="2800" dirty="0"/>
              <a:t>+0</a:t>
            </a:r>
            <a:endParaRPr kumimoji="1" lang="en-US" altLang="ja-JP" sz="2800" b="0" i="0" u="none" strike="noStrike" kern="1200" cap="none" spc="0" normalizeH="0" baseline="0" noProof="0" dirty="0">
              <a:ln>
                <a:noFill/>
              </a:ln>
              <a:solidFill>
                <a:srgbClr val="C00000"/>
              </a:solidFill>
              <a:effectLst/>
              <a:uLnTx/>
              <a:uFillTx/>
              <a:latin typeface="Calibri Light" panose="020F0302020204030204"/>
              <a:ea typeface="ＭＳ Ｐゴシック" panose="020B0600070205080204" pitchFamily="50" charset="-128"/>
              <a:cs typeface="+mn-cs"/>
            </a:endParaRPr>
          </a:p>
        </p:txBody>
      </p:sp>
      <p:sp>
        <p:nvSpPr>
          <p:cNvPr id="13" name="吹き出し: 角を丸めた四角形 12">
            <a:extLst>
              <a:ext uri="{FF2B5EF4-FFF2-40B4-BE49-F238E27FC236}">
                <a16:creationId xmlns:a16="http://schemas.microsoft.com/office/drawing/2014/main" id="{CB4C60E7-70B5-478D-A460-64CF9009B797}"/>
              </a:ext>
            </a:extLst>
          </p:cNvPr>
          <p:cNvSpPr/>
          <p:nvPr/>
        </p:nvSpPr>
        <p:spPr>
          <a:xfrm>
            <a:off x="8603297" y="2530202"/>
            <a:ext cx="1334095" cy="332711"/>
          </a:xfrm>
          <a:prstGeom prst="wedgeRoundRectCallout">
            <a:avLst>
              <a:gd name="adj1" fmla="val -60981"/>
              <a:gd name="adj2" fmla="val 57762"/>
              <a:gd name="adj3" fmla="val 16667"/>
            </a:avLst>
          </a:prstGeom>
          <a:solidFill>
            <a:srgbClr val="00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Completed</a:t>
            </a:r>
            <a:endParaRPr kumimoji="1" lang="ja-JP" altLang="en-US" sz="1600" dirty="0"/>
          </a:p>
        </p:txBody>
      </p:sp>
    </p:spTree>
    <p:extLst>
      <p:ext uri="{BB962C8B-B14F-4D97-AF65-F5344CB8AC3E}">
        <p14:creationId xmlns:p14="http://schemas.microsoft.com/office/powerpoint/2010/main" val="2212666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0" name="タイトル 1">
            <a:extLst>
              <a:ext uri="{FF2B5EF4-FFF2-40B4-BE49-F238E27FC236}">
                <a16:creationId xmlns:a16="http://schemas.microsoft.com/office/drawing/2014/main" id="{F60FD7C1-9D04-4E97-B7E0-D1983A18B54C}"/>
              </a:ext>
            </a:extLst>
          </p:cNvPr>
          <p:cNvSpPr>
            <a:spLocks noGrp="1"/>
          </p:cNvSpPr>
          <p:nvPr>
            <p:ph type="title"/>
          </p:nvPr>
        </p:nvSpPr>
        <p:spPr>
          <a:xfrm>
            <a:off x="-96253" y="223354"/>
            <a:ext cx="12011918" cy="802640"/>
          </a:xfrm>
        </p:spPr>
        <p:txBody>
          <a:bodyPr anchor="b">
            <a:noAutofit/>
          </a:bodyPr>
          <a:lstStyle/>
          <a:p>
            <a:pPr algn="r"/>
            <a:r>
              <a:rPr lang="en-US" altLang="ja-JP" sz="4800" dirty="0"/>
              <a:t>Issue status in detail : Client Policies for FAPI-RW</a:t>
            </a:r>
          </a:p>
        </p:txBody>
      </p:sp>
      <p:sp>
        <p:nvSpPr>
          <p:cNvPr id="9" name="コンテンツ プレースホルダー 2">
            <a:extLst>
              <a:ext uri="{FF2B5EF4-FFF2-40B4-BE49-F238E27FC236}">
                <a16:creationId xmlns:a16="http://schemas.microsoft.com/office/drawing/2014/main" id="{4F3C9C1E-4010-48A9-BE37-F50F432CC20D}"/>
              </a:ext>
            </a:extLst>
          </p:cNvPr>
          <p:cNvSpPr>
            <a:spLocks noGrp="1"/>
          </p:cNvSpPr>
          <p:nvPr>
            <p:ph idx="1"/>
          </p:nvPr>
        </p:nvSpPr>
        <p:spPr>
          <a:xfrm>
            <a:off x="867106" y="1357070"/>
            <a:ext cx="11161986" cy="4946495"/>
          </a:xfrm>
        </p:spPr>
        <p:txBody>
          <a:bodyPr>
            <a:normAutofit fontScale="92500"/>
          </a:bodyPr>
          <a:lstStyle/>
          <a:p>
            <a:pPr marL="898525" indent="-268288">
              <a:buFont typeface="Arial" panose="020B0604020202020204" pitchFamily="34" charset="0"/>
              <a:buChar char="•"/>
            </a:pPr>
            <a:r>
              <a:rPr lang="en-US" altLang="ja-JP" sz="2800" dirty="0">
                <a:solidFill>
                  <a:schemeClr val="tx1"/>
                </a:solidFill>
                <a:hlinkClick r:id="rId2">
                  <a:extLst>
                    <a:ext uri="{A12FA001-AC4F-418D-AE19-62706E023703}">
                      <ahyp:hlinkClr xmlns:ahyp="http://schemas.microsoft.com/office/drawing/2018/hyperlinkcolor" val="tx"/>
                    </a:ext>
                  </a:extLst>
                </a:hlinkClick>
              </a:rPr>
              <a:t>KEYCLOAK-14190</a:t>
            </a:r>
            <a:r>
              <a:rPr lang="en-US" altLang="ja-JP" sz="2800" dirty="0">
                <a:solidFill>
                  <a:schemeClr val="tx1"/>
                </a:solidFill>
              </a:rPr>
              <a:t> Client Policy - Condition : The way of creating/updating a client</a:t>
            </a:r>
          </a:p>
          <a:p>
            <a:pPr marL="898525" indent="-268288">
              <a:buFont typeface="Arial" panose="020B0604020202020204" pitchFamily="34" charset="0"/>
              <a:buChar char="•"/>
            </a:pPr>
            <a:r>
              <a:rPr lang="en-US" altLang="ja-JP" sz="2800" dirty="0">
                <a:solidFill>
                  <a:schemeClr val="tx1"/>
                </a:solidFill>
                <a:hlinkClick r:id="rId3">
                  <a:extLst>
                    <a:ext uri="{A12FA001-AC4F-418D-AE19-62706E023703}">
                      <ahyp:hlinkClr xmlns:ahyp="http://schemas.microsoft.com/office/drawing/2018/hyperlinkcolor" val="tx"/>
                    </a:ext>
                  </a:extLst>
                </a:hlinkClick>
              </a:rPr>
              <a:t>KEYCLOAK-14191</a:t>
            </a:r>
            <a:r>
              <a:rPr lang="en-US" altLang="ja-JP" sz="2800" dirty="0">
                <a:solidFill>
                  <a:schemeClr val="tx1"/>
                </a:solidFill>
              </a:rPr>
              <a:t> Client Policy - Condition : Author of a client - User Group</a:t>
            </a:r>
          </a:p>
          <a:p>
            <a:pPr marL="898525" indent="-268288">
              <a:buFont typeface="Arial" panose="020B0604020202020204" pitchFamily="34" charset="0"/>
              <a:buChar char="•"/>
            </a:pPr>
            <a:r>
              <a:rPr lang="en-US" altLang="ja-JP" sz="2800" dirty="0">
                <a:solidFill>
                  <a:schemeClr val="tx1"/>
                </a:solidFill>
                <a:hlinkClick r:id="rId4">
                  <a:extLst>
                    <a:ext uri="{A12FA001-AC4F-418D-AE19-62706E023703}">
                      <ahyp:hlinkClr xmlns:ahyp="http://schemas.microsoft.com/office/drawing/2018/hyperlinkcolor" val="tx"/>
                    </a:ext>
                  </a:extLst>
                </a:hlinkClick>
              </a:rPr>
              <a:t>KEYCLOAK-14192</a:t>
            </a:r>
            <a:r>
              <a:rPr lang="en-US" altLang="ja-JP" sz="2800" dirty="0">
                <a:solidFill>
                  <a:schemeClr val="tx1"/>
                </a:solidFill>
              </a:rPr>
              <a:t> Client Policy - Condition : Author of a client - User Role</a:t>
            </a:r>
          </a:p>
          <a:p>
            <a:pPr marL="898525" indent="-268288">
              <a:buFont typeface="Arial" panose="020B0604020202020204" pitchFamily="34" charset="0"/>
              <a:buChar char="•"/>
            </a:pPr>
            <a:r>
              <a:rPr lang="en-US" altLang="ja-JP" sz="2800" dirty="0">
                <a:solidFill>
                  <a:schemeClr val="tx1"/>
                </a:solidFill>
                <a:hlinkClick r:id="rId5">
                  <a:extLst>
                    <a:ext uri="{A12FA001-AC4F-418D-AE19-62706E023703}">
                      <ahyp:hlinkClr xmlns:ahyp="http://schemas.microsoft.com/office/drawing/2018/hyperlinkcolor" val="tx"/>
                    </a:ext>
                  </a:extLst>
                </a:hlinkClick>
              </a:rPr>
              <a:t>KEYCLOAK-14193</a:t>
            </a:r>
            <a:r>
              <a:rPr lang="en-US" altLang="ja-JP" sz="2800" dirty="0">
                <a:solidFill>
                  <a:schemeClr val="tx1"/>
                </a:solidFill>
              </a:rPr>
              <a:t> Client Policy - Condition : Client - Client Access Type</a:t>
            </a:r>
          </a:p>
          <a:p>
            <a:pPr marL="898525" indent="-268288">
              <a:buFont typeface="Arial" panose="020B0604020202020204" pitchFamily="34" charset="0"/>
              <a:buChar char="•"/>
            </a:pPr>
            <a:r>
              <a:rPr lang="en-US" altLang="ja-JP" sz="2800" strike="sngStrike" dirty="0">
                <a:solidFill>
                  <a:schemeClr val="tx1"/>
                </a:solidFill>
                <a:hlinkClick r:id="rId6">
                  <a:extLst>
                    <a:ext uri="{A12FA001-AC4F-418D-AE19-62706E023703}">
                      <ahyp:hlinkClr xmlns:ahyp="http://schemas.microsoft.com/office/drawing/2018/hyperlinkcolor" val="tx"/>
                    </a:ext>
                  </a:extLst>
                </a:hlinkClick>
              </a:rPr>
              <a:t>KEYCLOAK-14194</a:t>
            </a:r>
            <a:r>
              <a:rPr lang="en-US" altLang="ja-JP" sz="2800" strike="sngStrike" dirty="0">
                <a:solidFill>
                  <a:schemeClr val="tx1"/>
                </a:solidFill>
              </a:rPr>
              <a:t> Client Policy - Condition : Client - Client Domain Name</a:t>
            </a:r>
          </a:p>
          <a:p>
            <a:pPr marL="898525" indent="-268288">
              <a:buFont typeface="Arial" panose="020B0604020202020204" pitchFamily="34" charset="0"/>
              <a:buChar char="•"/>
            </a:pPr>
            <a:r>
              <a:rPr lang="en-US" altLang="ja-JP" sz="2800" dirty="0">
                <a:solidFill>
                  <a:schemeClr val="tx1"/>
                </a:solidFill>
                <a:hlinkClick r:id="rId7">
                  <a:extLst>
                    <a:ext uri="{A12FA001-AC4F-418D-AE19-62706E023703}">
                      <ahyp:hlinkClr xmlns:ahyp="http://schemas.microsoft.com/office/drawing/2018/hyperlinkcolor" val="tx"/>
                    </a:ext>
                  </a:extLst>
                </a:hlinkClick>
              </a:rPr>
              <a:t>KEYCLOAK-14195</a:t>
            </a:r>
            <a:r>
              <a:rPr lang="en-US" altLang="ja-JP" sz="2800" dirty="0">
                <a:solidFill>
                  <a:schemeClr val="tx1"/>
                </a:solidFill>
              </a:rPr>
              <a:t> Client Policy - Condition : Client - Client Role</a:t>
            </a:r>
          </a:p>
          <a:p>
            <a:pPr marL="898525" indent="-268288">
              <a:buFont typeface="Arial" panose="020B0604020202020204" pitchFamily="34" charset="0"/>
              <a:buChar char="•"/>
            </a:pPr>
            <a:r>
              <a:rPr lang="en-US" altLang="ja-JP" sz="2800" dirty="0">
                <a:solidFill>
                  <a:schemeClr val="tx1"/>
                </a:solidFill>
                <a:hlinkClick r:id="rId8">
                  <a:extLst>
                    <a:ext uri="{A12FA001-AC4F-418D-AE19-62706E023703}">
                      <ahyp:hlinkClr xmlns:ahyp="http://schemas.microsoft.com/office/drawing/2018/hyperlinkcolor" val="tx"/>
                    </a:ext>
                  </a:extLst>
                </a:hlinkClick>
              </a:rPr>
              <a:t>KEYCLOAK-14196</a:t>
            </a:r>
            <a:r>
              <a:rPr lang="en-US" altLang="ja-JP" sz="2800" dirty="0">
                <a:solidFill>
                  <a:schemeClr val="tx1"/>
                </a:solidFill>
              </a:rPr>
              <a:t> Client Policy - Condition : Client - Client Scope</a:t>
            </a:r>
          </a:p>
          <a:p>
            <a:pPr marL="898525" indent="-268288">
              <a:buFont typeface="Arial" panose="020B0604020202020204" pitchFamily="34" charset="0"/>
              <a:buChar char="•"/>
            </a:pPr>
            <a:r>
              <a:rPr lang="en-US" altLang="ja-JP" sz="2800" dirty="0">
                <a:solidFill>
                  <a:schemeClr val="tx1"/>
                </a:solidFill>
                <a:hlinkClick r:id="rId9">
                  <a:extLst>
                    <a:ext uri="{A12FA001-AC4F-418D-AE19-62706E023703}">
                      <ahyp:hlinkClr xmlns:ahyp="http://schemas.microsoft.com/office/drawing/2018/hyperlinkcolor" val="tx"/>
                    </a:ext>
                  </a:extLst>
                </a:hlinkClick>
              </a:rPr>
              <a:t>KEYCLOAK-14197</a:t>
            </a:r>
            <a:r>
              <a:rPr lang="en-US" altLang="ja-JP" sz="2800" dirty="0">
                <a:solidFill>
                  <a:schemeClr val="tx1"/>
                </a:solidFill>
              </a:rPr>
              <a:t> Client Policy - Condition : Client - Client Host</a:t>
            </a:r>
          </a:p>
          <a:p>
            <a:pPr marL="898525" indent="-268288">
              <a:buFont typeface="Arial" panose="020B0604020202020204" pitchFamily="34" charset="0"/>
              <a:buChar char="•"/>
            </a:pPr>
            <a:r>
              <a:rPr lang="en-US" altLang="ja-JP" sz="2800" dirty="0">
                <a:solidFill>
                  <a:schemeClr val="tx1"/>
                </a:solidFill>
                <a:hlinkClick r:id="rId10">
                  <a:extLst>
                    <a:ext uri="{A12FA001-AC4F-418D-AE19-62706E023703}">
                      <ahyp:hlinkClr xmlns:ahyp="http://schemas.microsoft.com/office/drawing/2018/hyperlinkcolor" val="tx"/>
                    </a:ext>
                  </a:extLst>
                </a:hlinkClick>
              </a:rPr>
              <a:t>KEYCLOAK-14198</a:t>
            </a:r>
            <a:r>
              <a:rPr lang="en-US" altLang="ja-JP" sz="2800" dirty="0">
                <a:solidFill>
                  <a:schemeClr val="tx1"/>
                </a:solidFill>
              </a:rPr>
              <a:t> Client Policy - Condition : Client - Client IP</a:t>
            </a:r>
          </a:p>
          <a:p>
            <a:pPr marL="898525" indent="-268288">
              <a:buFont typeface="Arial" panose="020B0604020202020204" pitchFamily="34" charset="0"/>
              <a:buChar char="•"/>
            </a:pPr>
            <a:endParaRPr lang="en-US" altLang="ja-JP" sz="2800" dirty="0">
              <a:solidFill>
                <a:schemeClr val="tx1"/>
              </a:solidFill>
            </a:endParaRPr>
          </a:p>
        </p:txBody>
      </p:sp>
      <p:sp>
        <p:nvSpPr>
          <p:cNvPr id="5" name="正方形/長方形 4">
            <a:extLst>
              <a:ext uri="{FF2B5EF4-FFF2-40B4-BE49-F238E27FC236}">
                <a16:creationId xmlns:a16="http://schemas.microsoft.com/office/drawing/2014/main" id="{2BAA1E2F-D057-494D-A137-DFA3FA50E7A4}"/>
              </a:ext>
            </a:extLst>
          </p:cNvPr>
          <p:cNvSpPr/>
          <p:nvPr/>
        </p:nvSpPr>
        <p:spPr>
          <a:xfrm>
            <a:off x="686353" y="1383630"/>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19" name="正方形/長方形 18">
            <a:extLst>
              <a:ext uri="{FF2B5EF4-FFF2-40B4-BE49-F238E27FC236}">
                <a16:creationId xmlns:a16="http://schemas.microsoft.com/office/drawing/2014/main" id="{870BA612-C809-403E-BBB9-9BE6A3F3DA5F}"/>
              </a:ext>
            </a:extLst>
          </p:cNvPr>
          <p:cNvSpPr/>
          <p:nvPr/>
        </p:nvSpPr>
        <p:spPr>
          <a:xfrm>
            <a:off x="694372" y="2233865"/>
            <a:ext cx="1015495" cy="340616"/>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0" name="正方形/長方形 19">
            <a:extLst>
              <a:ext uri="{FF2B5EF4-FFF2-40B4-BE49-F238E27FC236}">
                <a16:creationId xmlns:a16="http://schemas.microsoft.com/office/drawing/2014/main" id="{7B15E2C5-0196-43E2-A37C-C36E00568306}"/>
              </a:ext>
            </a:extLst>
          </p:cNvPr>
          <p:cNvSpPr/>
          <p:nvPr/>
        </p:nvSpPr>
        <p:spPr>
          <a:xfrm>
            <a:off x="702388" y="2711129"/>
            <a:ext cx="1015495" cy="340616"/>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1" name="正方形/長方形 20">
            <a:extLst>
              <a:ext uri="{FF2B5EF4-FFF2-40B4-BE49-F238E27FC236}">
                <a16:creationId xmlns:a16="http://schemas.microsoft.com/office/drawing/2014/main" id="{AC2B340A-7F72-44F3-89CF-ED72FEB30B55}"/>
              </a:ext>
            </a:extLst>
          </p:cNvPr>
          <p:cNvSpPr/>
          <p:nvPr/>
        </p:nvSpPr>
        <p:spPr>
          <a:xfrm>
            <a:off x="698372" y="3200417"/>
            <a:ext cx="1015495" cy="340616"/>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2" name="正方形/長方形 21">
            <a:extLst>
              <a:ext uri="{FF2B5EF4-FFF2-40B4-BE49-F238E27FC236}">
                <a16:creationId xmlns:a16="http://schemas.microsoft.com/office/drawing/2014/main" id="{120F65E8-2C91-495C-9111-D0BCF56CC561}"/>
              </a:ext>
            </a:extLst>
          </p:cNvPr>
          <p:cNvSpPr/>
          <p:nvPr/>
        </p:nvSpPr>
        <p:spPr>
          <a:xfrm>
            <a:off x="706388" y="4231129"/>
            <a:ext cx="1015495" cy="340616"/>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3" name="正方形/長方形 22">
            <a:extLst>
              <a:ext uri="{FF2B5EF4-FFF2-40B4-BE49-F238E27FC236}">
                <a16:creationId xmlns:a16="http://schemas.microsoft.com/office/drawing/2014/main" id="{5E1D64BB-485A-4C76-8A58-969080E1667E}"/>
              </a:ext>
            </a:extLst>
          </p:cNvPr>
          <p:cNvSpPr/>
          <p:nvPr/>
        </p:nvSpPr>
        <p:spPr>
          <a:xfrm>
            <a:off x="714404" y="4720425"/>
            <a:ext cx="1015495" cy="340616"/>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4" name="正方形/長方形 23">
            <a:extLst>
              <a:ext uri="{FF2B5EF4-FFF2-40B4-BE49-F238E27FC236}">
                <a16:creationId xmlns:a16="http://schemas.microsoft.com/office/drawing/2014/main" id="{FAC5E508-6A34-477D-AEB7-F7470C969408}"/>
              </a:ext>
            </a:extLst>
          </p:cNvPr>
          <p:cNvSpPr/>
          <p:nvPr/>
        </p:nvSpPr>
        <p:spPr>
          <a:xfrm>
            <a:off x="722420" y="5221745"/>
            <a:ext cx="1015495" cy="340616"/>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5" name="正方形/長方形 24">
            <a:extLst>
              <a:ext uri="{FF2B5EF4-FFF2-40B4-BE49-F238E27FC236}">
                <a16:creationId xmlns:a16="http://schemas.microsoft.com/office/drawing/2014/main" id="{FE7079F1-AD6B-4FDD-8F28-189FD4CB9A64}"/>
              </a:ext>
            </a:extLst>
          </p:cNvPr>
          <p:cNvSpPr/>
          <p:nvPr/>
        </p:nvSpPr>
        <p:spPr>
          <a:xfrm>
            <a:off x="718405" y="5735099"/>
            <a:ext cx="1015495" cy="340616"/>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Tree>
    <p:extLst>
      <p:ext uri="{BB962C8B-B14F-4D97-AF65-F5344CB8AC3E}">
        <p14:creationId xmlns:p14="http://schemas.microsoft.com/office/powerpoint/2010/main" val="3669990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9" name="コンテンツ プレースホルダー 2">
            <a:extLst>
              <a:ext uri="{FF2B5EF4-FFF2-40B4-BE49-F238E27FC236}">
                <a16:creationId xmlns:a16="http://schemas.microsoft.com/office/drawing/2014/main" id="{4F3C9C1E-4010-48A9-BE37-F50F432CC20D}"/>
              </a:ext>
            </a:extLst>
          </p:cNvPr>
          <p:cNvSpPr>
            <a:spLocks noGrp="1"/>
          </p:cNvSpPr>
          <p:nvPr>
            <p:ph idx="1"/>
          </p:nvPr>
        </p:nvSpPr>
        <p:spPr>
          <a:xfrm>
            <a:off x="804042" y="1034707"/>
            <a:ext cx="10818463" cy="5357369"/>
          </a:xfrm>
        </p:spPr>
        <p:txBody>
          <a:bodyPr>
            <a:noAutofit/>
          </a:bodyPr>
          <a:lstStyle/>
          <a:p>
            <a:pPr marL="898525" indent="-268288">
              <a:buFont typeface="Arial" panose="020B0604020202020204" pitchFamily="34" charset="0"/>
              <a:buChar char="•"/>
            </a:pPr>
            <a:r>
              <a:rPr lang="en-US" altLang="ja-JP" sz="2200" dirty="0">
                <a:solidFill>
                  <a:schemeClr val="tx1"/>
                </a:solidFill>
                <a:hlinkClick r:id="rId2">
                  <a:extLst>
                    <a:ext uri="{A12FA001-AC4F-418D-AE19-62706E023703}">
                      <ahyp:hlinkClr xmlns:ahyp="http://schemas.microsoft.com/office/drawing/2018/hyperlinkcolor" val="tx"/>
                    </a:ext>
                  </a:extLst>
                </a:hlinkClick>
              </a:rPr>
              <a:t>KEYCLOAK-14199</a:t>
            </a:r>
            <a:r>
              <a:rPr lang="en-US" altLang="ja-JP" sz="2200" dirty="0">
                <a:solidFill>
                  <a:schemeClr val="tx1"/>
                </a:solidFill>
              </a:rPr>
              <a:t> Client Policy - Executor : Enforce more secure client authentication method when client registration</a:t>
            </a:r>
          </a:p>
          <a:p>
            <a:pPr marL="898525" indent="-268288">
              <a:buFont typeface="Arial" panose="020B0604020202020204" pitchFamily="34" charset="0"/>
              <a:buChar char="•"/>
            </a:pPr>
            <a:r>
              <a:rPr lang="en-US" altLang="ja-JP" sz="2200" dirty="0">
                <a:solidFill>
                  <a:schemeClr val="tx1"/>
                </a:solidFill>
                <a:hlinkClick r:id="rId3">
                  <a:extLst>
                    <a:ext uri="{A12FA001-AC4F-418D-AE19-62706E023703}">
                      <ahyp:hlinkClr xmlns:ahyp="http://schemas.microsoft.com/office/drawing/2018/hyperlinkcolor" val="tx"/>
                    </a:ext>
                  </a:extLst>
                </a:hlinkClick>
              </a:rPr>
              <a:t>KEYCLOAK-14200</a:t>
            </a:r>
            <a:r>
              <a:rPr lang="en-US" altLang="ja-JP" sz="2200" dirty="0">
                <a:solidFill>
                  <a:schemeClr val="tx1"/>
                </a:solidFill>
              </a:rPr>
              <a:t> Client Policy - Executor : Enforce Holder-of-Key Token</a:t>
            </a:r>
          </a:p>
          <a:p>
            <a:pPr marL="898525" indent="-268288">
              <a:buFont typeface="Arial" panose="020B0604020202020204" pitchFamily="34" charset="0"/>
              <a:buChar char="•"/>
            </a:pPr>
            <a:r>
              <a:rPr lang="en-US" altLang="ja-JP" sz="2200" dirty="0">
                <a:solidFill>
                  <a:schemeClr val="tx1"/>
                </a:solidFill>
                <a:hlinkClick r:id="rId4">
                  <a:extLst>
                    <a:ext uri="{A12FA001-AC4F-418D-AE19-62706E023703}">
                      <ahyp:hlinkClr xmlns:ahyp="http://schemas.microsoft.com/office/drawing/2018/hyperlinkcolor" val="tx"/>
                    </a:ext>
                  </a:extLst>
                </a:hlinkClick>
              </a:rPr>
              <a:t>KEYCLOAK-14201</a:t>
            </a:r>
            <a:r>
              <a:rPr lang="en-US" altLang="ja-JP" sz="2200" dirty="0">
                <a:solidFill>
                  <a:schemeClr val="tx1"/>
                </a:solidFill>
              </a:rPr>
              <a:t> Client Policy - Executor : Enforce Proof Key for Code Exchange (PKCE)</a:t>
            </a:r>
          </a:p>
          <a:p>
            <a:pPr marL="898525" indent="-268288">
              <a:buFont typeface="Arial" panose="020B0604020202020204" pitchFamily="34" charset="0"/>
              <a:buChar char="•"/>
            </a:pPr>
            <a:r>
              <a:rPr lang="en-US" altLang="ja-JP" sz="2200" dirty="0">
                <a:solidFill>
                  <a:schemeClr val="tx1"/>
                </a:solidFill>
                <a:hlinkClick r:id="rId5">
                  <a:extLst>
                    <a:ext uri="{A12FA001-AC4F-418D-AE19-62706E023703}">
                      <ahyp:hlinkClr xmlns:ahyp="http://schemas.microsoft.com/office/drawing/2018/hyperlinkcolor" val="tx"/>
                    </a:ext>
                  </a:extLst>
                </a:hlinkClick>
              </a:rPr>
              <a:t>KEYCLOAK-14202</a:t>
            </a:r>
            <a:r>
              <a:rPr lang="en-US" altLang="ja-JP" sz="2200" dirty="0">
                <a:solidFill>
                  <a:schemeClr val="tx1"/>
                </a:solidFill>
              </a:rPr>
              <a:t> Client Policy - Executor : Enforce secure signature algorithm for Signed JWT client authentication</a:t>
            </a:r>
          </a:p>
          <a:p>
            <a:pPr marL="898525" indent="-268288">
              <a:buFont typeface="Arial" panose="020B0604020202020204" pitchFamily="34" charset="0"/>
              <a:buChar char="•"/>
            </a:pPr>
            <a:r>
              <a:rPr lang="en-US" altLang="ja-JP" sz="2200" dirty="0">
                <a:solidFill>
                  <a:schemeClr val="tx1"/>
                </a:solidFill>
                <a:hlinkClick r:id="rId6">
                  <a:extLst>
                    <a:ext uri="{A12FA001-AC4F-418D-AE19-62706E023703}">
                      <ahyp:hlinkClr xmlns:ahyp="http://schemas.microsoft.com/office/drawing/2018/hyperlinkcolor" val="tx"/>
                    </a:ext>
                  </a:extLst>
                </a:hlinkClick>
              </a:rPr>
              <a:t>KEYCLOAK-14203</a:t>
            </a:r>
            <a:r>
              <a:rPr lang="en-US" altLang="ja-JP" sz="2200" dirty="0">
                <a:solidFill>
                  <a:schemeClr val="tx1"/>
                </a:solidFill>
              </a:rPr>
              <a:t> Client Policy - Executor : Enforce HTTPS URIs</a:t>
            </a:r>
          </a:p>
          <a:p>
            <a:pPr marL="898525" indent="-268288">
              <a:buFont typeface="Arial" panose="020B0604020202020204" pitchFamily="34" charset="0"/>
              <a:buChar char="•"/>
            </a:pPr>
            <a:r>
              <a:rPr lang="en-US" altLang="ja-JP" sz="2200" dirty="0">
                <a:solidFill>
                  <a:schemeClr val="tx1"/>
                </a:solidFill>
                <a:hlinkClick r:id="rId7">
                  <a:extLst>
                    <a:ext uri="{A12FA001-AC4F-418D-AE19-62706E023703}">
                      <ahyp:hlinkClr xmlns:ahyp="http://schemas.microsoft.com/office/drawing/2018/hyperlinkcolor" val="tx"/>
                    </a:ext>
                  </a:extLst>
                </a:hlinkClick>
              </a:rPr>
              <a:t>KEYCLOAK-14204</a:t>
            </a:r>
            <a:r>
              <a:rPr lang="en-US" altLang="ja-JP" sz="2200" dirty="0">
                <a:solidFill>
                  <a:schemeClr val="tx1"/>
                </a:solidFill>
              </a:rPr>
              <a:t> Client Policy - Executor : Enforce Request Object satisfying high security level</a:t>
            </a:r>
          </a:p>
          <a:p>
            <a:pPr marL="898525" indent="-268288">
              <a:buFont typeface="Arial" panose="020B0604020202020204" pitchFamily="34" charset="0"/>
              <a:buChar char="•"/>
            </a:pPr>
            <a:r>
              <a:rPr lang="en-US" altLang="ja-JP" sz="2200" dirty="0">
                <a:solidFill>
                  <a:schemeClr val="tx1"/>
                </a:solidFill>
                <a:hlinkClick r:id="rId8">
                  <a:extLst>
                    <a:ext uri="{A12FA001-AC4F-418D-AE19-62706E023703}">
                      <ahyp:hlinkClr xmlns:ahyp="http://schemas.microsoft.com/office/drawing/2018/hyperlinkcolor" val="tx"/>
                    </a:ext>
                  </a:extLst>
                </a:hlinkClick>
              </a:rPr>
              <a:t>KEYCLOAK-14205</a:t>
            </a:r>
            <a:r>
              <a:rPr lang="en-US" altLang="ja-JP" sz="2200" dirty="0">
                <a:solidFill>
                  <a:schemeClr val="tx1"/>
                </a:solidFill>
              </a:rPr>
              <a:t> Client Policy - Executor : Enforce Response Type of OIDC Hybrid Flow</a:t>
            </a:r>
          </a:p>
          <a:p>
            <a:pPr marL="898525" indent="-268288">
              <a:buFont typeface="Arial" panose="020B0604020202020204" pitchFamily="34" charset="0"/>
              <a:buChar char="•"/>
            </a:pPr>
            <a:r>
              <a:rPr lang="en-US" altLang="ja-JP" sz="2200" dirty="0">
                <a:solidFill>
                  <a:schemeClr val="tx1"/>
                </a:solidFill>
                <a:hlinkClick r:id="rId9">
                  <a:extLst>
                    <a:ext uri="{A12FA001-AC4F-418D-AE19-62706E023703}">
                      <ahyp:hlinkClr xmlns:ahyp="http://schemas.microsoft.com/office/drawing/2018/hyperlinkcolor" val="tx"/>
                    </a:ext>
                  </a:extLst>
                </a:hlinkClick>
              </a:rPr>
              <a:t>KEYCLOAK-14206</a:t>
            </a:r>
            <a:r>
              <a:rPr lang="en-US" altLang="ja-JP" sz="2200" dirty="0">
                <a:solidFill>
                  <a:schemeClr val="tx1"/>
                </a:solidFill>
              </a:rPr>
              <a:t> Client Policy - Executor : Enforce more secure state and nonce treatment for preventing CSRF</a:t>
            </a:r>
          </a:p>
          <a:p>
            <a:pPr marL="898525" indent="-268288">
              <a:buFont typeface="Arial" panose="020B0604020202020204" pitchFamily="34" charset="0"/>
              <a:buChar char="•"/>
            </a:pPr>
            <a:r>
              <a:rPr lang="en-US" altLang="ja-JP" sz="2200" dirty="0">
                <a:solidFill>
                  <a:schemeClr val="tx1"/>
                </a:solidFill>
                <a:hlinkClick r:id="rId10">
                  <a:extLst>
                    <a:ext uri="{A12FA001-AC4F-418D-AE19-62706E023703}">
                      <ahyp:hlinkClr xmlns:ahyp="http://schemas.microsoft.com/office/drawing/2018/hyperlinkcolor" val="tx"/>
                    </a:ext>
                  </a:extLst>
                </a:hlinkClick>
              </a:rPr>
              <a:t>KEYCLOAK-14207</a:t>
            </a:r>
            <a:r>
              <a:rPr lang="en-US" altLang="ja-JP" sz="2200" dirty="0">
                <a:solidFill>
                  <a:schemeClr val="tx1"/>
                </a:solidFill>
              </a:rPr>
              <a:t> Client Policy - Executor : Enforce more secure client signature algorithm when client registration</a:t>
            </a:r>
          </a:p>
        </p:txBody>
      </p:sp>
      <p:sp>
        <p:nvSpPr>
          <p:cNvPr id="17" name="タイトル 1">
            <a:extLst>
              <a:ext uri="{FF2B5EF4-FFF2-40B4-BE49-F238E27FC236}">
                <a16:creationId xmlns:a16="http://schemas.microsoft.com/office/drawing/2014/main" id="{2E07FA97-0B50-4884-B5DF-395B81212846}"/>
              </a:ext>
            </a:extLst>
          </p:cNvPr>
          <p:cNvSpPr>
            <a:spLocks noGrp="1"/>
          </p:cNvSpPr>
          <p:nvPr>
            <p:ph type="title"/>
          </p:nvPr>
        </p:nvSpPr>
        <p:spPr>
          <a:xfrm>
            <a:off x="654269" y="223354"/>
            <a:ext cx="11261396" cy="802640"/>
          </a:xfrm>
        </p:spPr>
        <p:txBody>
          <a:bodyPr anchor="b">
            <a:noAutofit/>
          </a:bodyPr>
          <a:lstStyle/>
          <a:p>
            <a:pPr algn="r"/>
            <a:r>
              <a:rPr lang="en-US" altLang="ja-JP" sz="4800" dirty="0"/>
              <a:t>Issue status in detail : Client Policies for FAPI-RW</a:t>
            </a:r>
          </a:p>
        </p:txBody>
      </p:sp>
      <p:sp>
        <p:nvSpPr>
          <p:cNvPr id="16" name="正方形/長方形 15">
            <a:extLst>
              <a:ext uri="{FF2B5EF4-FFF2-40B4-BE49-F238E27FC236}">
                <a16:creationId xmlns:a16="http://schemas.microsoft.com/office/drawing/2014/main" id="{4F4C8484-9508-4316-86A2-3294EE712F40}"/>
              </a:ext>
            </a:extLst>
          </p:cNvPr>
          <p:cNvSpPr/>
          <p:nvPr/>
        </p:nvSpPr>
        <p:spPr>
          <a:xfrm>
            <a:off x="606141" y="1780675"/>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18" name="正方形/長方形 17">
            <a:extLst>
              <a:ext uri="{FF2B5EF4-FFF2-40B4-BE49-F238E27FC236}">
                <a16:creationId xmlns:a16="http://schemas.microsoft.com/office/drawing/2014/main" id="{AE311523-29DE-468D-97D3-D9E2CD727FDF}"/>
              </a:ext>
            </a:extLst>
          </p:cNvPr>
          <p:cNvSpPr/>
          <p:nvPr/>
        </p:nvSpPr>
        <p:spPr>
          <a:xfrm>
            <a:off x="602128" y="1102894"/>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2" name="正方形/長方形 21">
            <a:extLst>
              <a:ext uri="{FF2B5EF4-FFF2-40B4-BE49-F238E27FC236}">
                <a16:creationId xmlns:a16="http://schemas.microsoft.com/office/drawing/2014/main" id="{3F10199D-EB0F-48FD-88EA-CD04311F0894}"/>
              </a:ext>
            </a:extLst>
          </p:cNvPr>
          <p:cNvSpPr/>
          <p:nvPr/>
        </p:nvSpPr>
        <p:spPr>
          <a:xfrm>
            <a:off x="614158" y="2209806"/>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3" name="正方形/長方形 22">
            <a:extLst>
              <a:ext uri="{FF2B5EF4-FFF2-40B4-BE49-F238E27FC236}">
                <a16:creationId xmlns:a16="http://schemas.microsoft.com/office/drawing/2014/main" id="{EF57EAF9-77D5-4659-B6AD-50B41C4CDB1E}"/>
              </a:ext>
            </a:extLst>
          </p:cNvPr>
          <p:cNvSpPr/>
          <p:nvPr/>
        </p:nvSpPr>
        <p:spPr>
          <a:xfrm>
            <a:off x="610145" y="2759262"/>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4" name="正方形/長方形 23">
            <a:extLst>
              <a:ext uri="{FF2B5EF4-FFF2-40B4-BE49-F238E27FC236}">
                <a16:creationId xmlns:a16="http://schemas.microsoft.com/office/drawing/2014/main" id="{3587DF95-E07E-4E38-842D-AB666FCE9471}"/>
              </a:ext>
            </a:extLst>
          </p:cNvPr>
          <p:cNvSpPr/>
          <p:nvPr/>
        </p:nvSpPr>
        <p:spPr>
          <a:xfrm>
            <a:off x="606129" y="3404958"/>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5" name="正方形/長方形 24">
            <a:extLst>
              <a:ext uri="{FF2B5EF4-FFF2-40B4-BE49-F238E27FC236}">
                <a16:creationId xmlns:a16="http://schemas.microsoft.com/office/drawing/2014/main" id="{5568B04E-16A0-4BB4-9591-BB400EAC9AFE}"/>
              </a:ext>
            </a:extLst>
          </p:cNvPr>
          <p:cNvSpPr/>
          <p:nvPr/>
        </p:nvSpPr>
        <p:spPr>
          <a:xfrm>
            <a:off x="614148" y="3918313"/>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6" name="正方形/長方形 25">
            <a:extLst>
              <a:ext uri="{FF2B5EF4-FFF2-40B4-BE49-F238E27FC236}">
                <a16:creationId xmlns:a16="http://schemas.microsoft.com/office/drawing/2014/main" id="{D66FB243-1BF7-4C79-8B15-6213F09EE66D}"/>
              </a:ext>
            </a:extLst>
          </p:cNvPr>
          <p:cNvSpPr/>
          <p:nvPr/>
        </p:nvSpPr>
        <p:spPr>
          <a:xfrm>
            <a:off x="622164" y="4660273"/>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7" name="正方形/長方形 26">
            <a:extLst>
              <a:ext uri="{FF2B5EF4-FFF2-40B4-BE49-F238E27FC236}">
                <a16:creationId xmlns:a16="http://schemas.microsoft.com/office/drawing/2014/main" id="{7324B020-04AB-4E44-BF9D-21ED55BB708E}"/>
              </a:ext>
            </a:extLst>
          </p:cNvPr>
          <p:cNvSpPr/>
          <p:nvPr/>
        </p:nvSpPr>
        <p:spPr>
          <a:xfrm>
            <a:off x="630181" y="5149559"/>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8" name="正方形/長方形 27">
            <a:extLst>
              <a:ext uri="{FF2B5EF4-FFF2-40B4-BE49-F238E27FC236}">
                <a16:creationId xmlns:a16="http://schemas.microsoft.com/office/drawing/2014/main" id="{8D1B6BDD-D14A-449D-8F7F-8ABC15F0A7AF}"/>
              </a:ext>
            </a:extLst>
          </p:cNvPr>
          <p:cNvSpPr/>
          <p:nvPr/>
        </p:nvSpPr>
        <p:spPr>
          <a:xfrm>
            <a:off x="638199" y="5831353"/>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Tree>
    <p:extLst>
      <p:ext uri="{BB962C8B-B14F-4D97-AF65-F5344CB8AC3E}">
        <p14:creationId xmlns:p14="http://schemas.microsoft.com/office/powerpoint/2010/main" val="81836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97EB1505-900F-4B8E-A57C-686F952D691A}"/>
              </a:ext>
            </a:extLst>
          </p:cNvPr>
          <p:cNvSpPr/>
          <p:nvPr/>
        </p:nvSpPr>
        <p:spPr>
          <a:xfrm>
            <a:off x="5484539" y="960173"/>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7" name="正方形/長方形 36">
            <a:extLst>
              <a:ext uri="{FF2B5EF4-FFF2-40B4-BE49-F238E27FC236}">
                <a16:creationId xmlns:a16="http://schemas.microsoft.com/office/drawing/2014/main" id="{601E1F9F-6EFC-44D6-8E38-A2E9DCF2452E}"/>
              </a:ext>
            </a:extLst>
          </p:cNvPr>
          <p:cNvSpPr/>
          <p:nvPr/>
        </p:nvSpPr>
        <p:spPr>
          <a:xfrm>
            <a:off x="10250970" y="950419"/>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6" name="正方形/長方形 35">
            <a:extLst>
              <a:ext uri="{FF2B5EF4-FFF2-40B4-BE49-F238E27FC236}">
                <a16:creationId xmlns:a16="http://schemas.microsoft.com/office/drawing/2014/main" id="{B7DE019C-64EC-4FDF-B1F6-672BF006C3FB}"/>
              </a:ext>
            </a:extLst>
          </p:cNvPr>
          <p:cNvSpPr/>
          <p:nvPr/>
        </p:nvSpPr>
        <p:spPr>
          <a:xfrm>
            <a:off x="9058044" y="955676"/>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5" name="正方形/長方形 34">
            <a:extLst>
              <a:ext uri="{FF2B5EF4-FFF2-40B4-BE49-F238E27FC236}">
                <a16:creationId xmlns:a16="http://schemas.microsoft.com/office/drawing/2014/main" id="{862F499A-29D8-49D8-BA54-0CF331AA5EAF}"/>
              </a:ext>
            </a:extLst>
          </p:cNvPr>
          <p:cNvSpPr/>
          <p:nvPr/>
        </p:nvSpPr>
        <p:spPr>
          <a:xfrm>
            <a:off x="7865113" y="960931"/>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3" name="テキスト ボックス 32">
            <a:extLst>
              <a:ext uri="{FF2B5EF4-FFF2-40B4-BE49-F238E27FC236}">
                <a16:creationId xmlns:a16="http://schemas.microsoft.com/office/drawing/2014/main" id="{315FECE3-EF6A-4782-932F-33E03A8C069A}"/>
              </a:ext>
            </a:extLst>
          </p:cNvPr>
          <p:cNvSpPr txBox="1"/>
          <p:nvPr/>
        </p:nvSpPr>
        <p:spPr>
          <a:xfrm>
            <a:off x="8926316" y="939909"/>
            <a:ext cx="13240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 in Review</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11" name="フッター プレースホルダー 10">
            <a:extLst>
              <a:ext uri="{FF2B5EF4-FFF2-40B4-BE49-F238E27FC236}">
                <a16:creationId xmlns:a16="http://schemas.microsoft.com/office/drawing/2014/main" id="{333682D7-0648-4E11-BFD2-EC58CAC762A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3" name="テキスト ボックス 12">
            <a:extLst>
              <a:ext uri="{FF2B5EF4-FFF2-40B4-BE49-F238E27FC236}">
                <a16:creationId xmlns:a16="http://schemas.microsoft.com/office/drawing/2014/main" id="{4C9CA783-245D-436C-8F13-3E2D0A3F669F}"/>
              </a:ext>
            </a:extLst>
          </p:cNvPr>
          <p:cNvSpPr txBox="1"/>
          <p:nvPr/>
        </p:nvSpPr>
        <p:spPr>
          <a:xfrm>
            <a:off x="3176991" y="4062412"/>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2">
                  <a:extLst>
                    <a:ext uri="{A12FA001-AC4F-418D-AE19-62706E023703}">
                      <ahyp:hlinkClr xmlns:ahyp="http://schemas.microsoft.com/office/drawing/2018/hyperlinkcolor" val="tx"/>
                    </a:ext>
                  </a:extLst>
                </a:hlinkClick>
              </a:rPr>
              <a:t>KEYCLOAK-14198</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 name="テキスト ボックス 2">
            <a:extLst>
              <a:ext uri="{FF2B5EF4-FFF2-40B4-BE49-F238E27FC236}">
                <a16:creationId xmlns:a16="http://schemas.microsoft.com/office/drawing/2014/main" id="{21B517E1-8D29-45E5-9987-47EED045ECCA}"/>
              </a:ext>
            </a:extLst>
          </p:cNvPr>
          <p:cNvSpPr txBox="1"/>
          <p:nvPr/>
        </p:nvSpPr>
        <p:spPr>
          <a:xfrm>
            <a:off x="3176990" y="4459584"/>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3">
                  <a:extLst>
                    <a:ext uri="{A12FA001-AC4F-418D-AE19-62706E023703}">
                      <ahyp:hlinkClr xmlns:ahyp="http://schemas.microsoft.com/office/drawing/2018/hyperlinkcolor" val="tx"/>
                    </a:ext>
                  </a:extLst>
                </a:hlinkClick>
              </a:rPr>
              <a:t>KEYCLOAK-14206</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9" name="テキスト ボックス 8">
            <a:extLst>
              <a:ext uri="{FF2B5EF4-FFF2-40B4-BE49-F238E27FC236}">
                <a16:creationId xmlns:a16="http://schemas.microsoft.com/office/drawing/2014/main" id="{0A2DA907-8326-4599-8770-789C305C5763}"/>
              </a:ext>
            </a:extLst>
          </p:cNvPr>
          <p:cNvSpPr txBox="1"/>
          <p:nvPr/>
        </p:nvSpPr>
        <p:spPr>
          <a:xfrm>
            <a:off x="3176990" y="3249842"/>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4">
                  <a:extLst>
                    <a:ext uri="{A12FA001-AC4F-418D-AE19-62706E023703}">
                      <ahyp:hlinkClr xmlns:ahyp="http://schemas.microsoft.com/office/drawing/2018/hyperlinkcolor" val="tx"/>
                    </a:ext>
                  </a:extLst>
                </a:hlinkClick>
              </a:rPr>
              <a:t>KEYCLOAK-14199</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6" name="テキスト ボックス 15">
            <a:extLst>
              <a:ext uri="{FF2B5EF4-FFF2-40B4-BE49-F238E27FC236}">
                <a16:creationId xmlns:a16="http://schemas.microsoft.com/office/drawing/2014/main" id="{FD9D6ACC-70EC-4BC9-924B-F5BD1CD41773}"/>
              </a:ext>
            </a:extLst>
          </p:cNvPr>
          <p:cNvSpPr txBox="1"/>
          <p:nvPr/>
        </p:nvSpPr>
        <p:spPr>
          <a:xfrm>
            <a:off x="3185086" y="1598848"/>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hlinkClick r:id="rId5">
                  <a:extLst>
                    <a:ext uri="{A12FA001-AC4F-418D-AE19-62706E023703}">
                      <ahyp:hlinkClr xmlns:ahyp="http://schemas.microsoft.com/office/drawing/2018/hyperlinkcolor" val="tx"/>
                    </a:ext>
                  </a:extLst>
                </a:hlinkClick>
              </a:rPr>
              <a:t>KEYCLOAK-14190</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1" name="テキスト ボックス 20">
            <a:extLst>
              <a:ext uri="{FF2B5EF4-FFF2-40B4-BE49-F238E27FC236}">
                <a16:creationId xmlns:a16="http://schemas.microsoft.com/office/drawing/2014/main" id="{86AB82A9-E1AE-4AB8-AFCF-6D45D02D3F32}"/>
              </a:ext>
            </a:extLst>
          </p:cNvPr>
          <p:cNvSpPr txBox="1"/>
          <p:nvPr/>
        </p:nvSpPr>
        <p:spPr>
          <a:xfrm>
            <a:off x="5557577" y="950422"/>
            <a:ext cx="936985"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Develop</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75" name="正方形/長方形 74">
            <a:extLst>
              <a:ext uri="{FF2B5EF4-FFF2-40B4-BE49-F238E27FC236}">
                <a16:creationId xmlns:a16="http://schemas.microsoft.com/office/drawing/2014/main" id="{440B0AAF-B32A-4F57-AE7C-49452DDEF2F0}"/>
              </a:ext>
            </a:extLst>
          </p:cNvPr>
          <p:cNvSpPr/>
          <p:nvPr/>
        </p:nvSpPr>
        <p:spPr>
          <a:xfrm>
            <a:off x="6672762" y="947650"/>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77" name="テキスト ボックス 76">
            <a:extLst>
              <a:ext uri="{FF2B5EF4-FFF2-40B4-BE49-F238E27FC236}">
                <a16:creationId xmlns:a16="http://schemas.microsoft.com/office/drawing/2014/main" id="{B757905B-684A-4A37-B229-5B0F40FB3D9B}"/>
              </a:ext>
            </a:extLst>
          </p:cNvPr>
          <p:cNvSpPr txBox="1"/>
          <p:nvPr/>
        </p:nvSpPr>
        <p:spPr>
          <a:xfrm>
            <a:off x="6508915" y="966188"/>
            <a:ext cx="13240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Ready to Send PR</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1" name="テキスト ボックス 80">
            <a:extLst>
              <a:ext uri="{FF2B5EF4-FFF2-40B4-BE49-F238E27FC236}">
                <a16:creationId xmlns:a16="http://schemas.microsoft.com/office/drawing/2014/main" id="{E022B562-CB20-4089-9B80-0B0971DE3A2A}"/>
              </a:ext>
            </a:extLst>
          </p:cNvPr>
          <p:cNvSpPr txBox="1"/>
          <p:nvPr/>
        </p:nvSpPr>
        <p:spPr>
          <a:xfrm>
            <a:off x="7906814" y="929399"/>
            <a:ext cx="92593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Sent</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5" name="テキスト ボックス 84">
            <a:extLst>
              <a:ext uri="{FF2B5EF4-FFF2-40B4-BE49-F238E27FC236}">
                <a16:creationId xmlns:a16="http://schemas.microsoft.com/office/drawing/2014/main" id="{3BD3A1BA-116A-4948-B17D-6F4FB00B0405}"/>
              </a:ext>
            </a:extLst>
          </p:cNvPr>
          <p:cNvSpPr txBox="1"/>
          <p:nvPr/>
        </p:nvSpPr>
        <p:spPr>
          <a:xfrm>
            <a:off x="10234858" y="908373"/>
            <a:ext cx="107746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Merged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7" name="楕円 86">
            <a:extLst>
              <a:ext uri="{FF2B5EF4-FFF2-40B4-BE49-F238E27FC236}">
                <a16:creationId xmlns:a16="http://schemas.microsoft.com/office/drawing/2014/main" id="{7CC40D65-1A31-430F-AE9A-7E99B8BD9D48}"/>
              </a:ext>
            </a:extLst>
          </p:cNvPr>
          <p:cNvSpPr/>
          <p:nvPr/>
        </p:nvSpPr>
        <p:spPr>
          <a:xfrm>
            <a:off x="10676183" y="1670356"/>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90" name="直線矢印コネクタ 89">
            <a:extLst>
              <a:ext uri="{FF2B5EF4-FFF2-40B4-BE49-F238E27FC236}">
                <a16:creationId xmlns:a16="http://schemas.microsoft.com/office/drawing/2014/main" id="{52188E93-2EE0-4422-8874-D0ADED9A8C76}"/>
              </a:ext>
            </a:extLst>
          </p:cNvPr>
          <p:cNvCxnSpPr>
            <a:stCxn id="16" idx="3"/>
            <a:endCxn id="87" idx="2"/>
          </p:cNvCxnSpPr>
          <p:nvPr/>
        </p:nvCxnSpPr>
        <p:spPr>
          <a:xfrm>
            <a:off x="4966151" y="1783514"/>
            <a:ext cx="5710032"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9D50180B-5BEE-4ECC-BC77-64A0E74A0B9B}"/>
              </a:ext>
            </a:extLst>
          </p:cNvPr>
          <p:cNvCxnSpPr>
            <a:cxnSpLocks/>
            <a:stCxn id="9" idx="3"/>
            <a:endCxn id="2" idx="2"/>
          </p:cNvCxnSpPr>
          <p:nvPr/>
        </p:nvCxnSpPr>
        <p:spPr>
          <a:xfrm flipV="1">
            <a:off x="4958055" y="3417693"/>
            <a:ext cx="5728627" cy="16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3B082C5F-584E-4F4A-809C-F750993748C3}"/>
              </a:ext>
            </a:extLst>
          </p:cNvPr>
          <p:cNvCxnSpPr>
            <a:cxnSpLocks/>
            <a:stCxn id="13" idx="3"/>
            <a:endCxn id="5" idx="2"/>
          </p:cNvCxnSpPr>
          <p:nvPr/>
        </p:nvCxnSpPr>
        <p:spPr>
          <a:xfrm>
            <a:off x="4958056" y="4247078"/>
            <a:ext cx="5702340" cy="7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A3DB0230-0DAB-4EA8-94BC-E30E380BD4F5}"/>
              </a:ext>
            </a:extLst>
          </p:cNvPr>
          <p:cNvCxnSpPr>
            <a:cxnSpLocks/>
            <a:stCxn id="3" idx="3"/>
            <a:endCxn id="6" idx="2"/>
          </p:cNvCxnSpPr>
          <p:nvPr/>
        </p:nvCxnSpPr>
        <p:spPr>
          <a:xfrm flipV="1">
            <a:off x="4958055" y="4639776"/>
            <a:ext cx="5712861" cy="44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D0CA466-1512-455C-8416-E0DD7407A0ED}"/>
              </a:ext>
            </a:extLst>
          </p:cNvPr>
          <p:cNvSpPr txBox="1"/>
          <p:nvPr/>
        </p:nvSpPr>
        <p:spPr>
          <a:xfrm>
            <a:off x="3179828" y="2022149"/>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hlinkClick r:id="rId6">
                  <a:extLst>
                    <a:ext uri="{A12FA001-AC4F-418D-AE19-62706E023703}">
                      <ahyp:hlinkClr xmlns:ahyp="http://schemas.microsoft.com/office/drawing/2018/hyperlinkcolor" val="tx"/>
                    </a:ext>
                  </a:extLst>
                </a:hlinkClick>
              </a:rPr>
              <a:t>KEYCLOAK-14195</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1" name="楕円 40">
            <a:extLst>
              <a:ext uri="{FF2B5EF4-FFF2-40B4-BE49-F238E27FC236}">
                <a16:creationId xmlns:a16="http://schemas.microsoft.com/office/drawing/2014/main" id="{737B5800-712C-47DC-A11F-6E6DF95851A8}"/>
              </a:ext>
            </a:extLst>
          </p:cNvPr>
          <p:cNvSpPr/>
          <p:nvPr/>
        </p:nvSpPr>
        <p:spPr>
          <a:xfrm>
            <a:off x="10686691" y="2093657"/>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42" name="直線矢印コネクタ 41">
            <a:extLst>
              <a:ext uri="{FF2B5EF4-FFF2-40B4-BE49-F238E27FC236}">
                <a16:creationId xmlns:a16="http://schemas.microsoft.com/office/drawing/2014/main" id="{234218BB-B35D-4D7B-B5C0-581738CEC331}"/>
              </a:ext>
            </a:extLst>
          </p:cNvPr>
          <p:cNvCxnSpPr>
            <a:stCxn id="40" idx="3"/>
            <a:endCxn id="41" idx="2"/>
          </p:cNvCxnSpPr>
          <p:nvPr/>
        </p:nvCxnSpPr>
        <p:spPr>
          <a:xfrm>
            <a:off x="4960893" y="2206815"/>
            <a:ext cx="5725798"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F06E1F7-BE05-430E-A46A-7F68A60F1FFD}"/>
              </a:ext>
            </a:extLst>
          </p:cNvPr>
          <p:cNvSpPr txBox="1"/>
          <p:nvPr/>
        </p:nvSpPr>
        <p:spPr>
          <a:xfrm>
            <a:off x="3190335" y="2445455"/>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hlinkClick r:id="rId7">
                  <a:extLst>
                    <a:ext uri="{A12FA001-AC4F-418D-AE19-62706E023703}">
                      <ahyp:hlinkClr xmlns:ahyp="http://schemas.microsoft.com/office/drawing/2018/hyperlinkcolor" val="tx"/>
                    </a:ext>
                  </a:extLst>
                </a:hlinkClick>
              </a:rPr>
              <a:t>KEYCLOAK-14204</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4" name="楕円 43">
            <a:extLst>
              <a:ext uri="{FF2B5EF4-FFF2-40B4-BE49-F238E27FC236}">
                <a16:creationId xmlns:a16="http://schemas.microsoft.com/office/drawing/2014/main" id="{6854D0AF-EAF0-41E0-B1FA-A20A67EC89F0}"/>
              </a:ext>
            </a:extLst>
          </p:cNvPr>
          <p:cNvSpPr/>
          <p:nvPr/>
        </p:nvSpPr>
        <p:spPr>
          <a:xfrm>
            <a:off x="10681432" y="2516963"/>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45" name="直線矢印コネクタ 44">
            <a:extLst>
              <a:ext uri="{FF2B5EF4-FFF2-40B4-BE49-F238E27FC236}">
                <a16:creationId xmlns:a16="http://schemas.microsoft.com/office/drawing/2014/main" id="{5EC623F5-01B7-406D-BE67-BC2338DE2655}"/>
              </a:ext>
            </a:extLst>
          </p:cNvPr>
          <p:cNvCxnSpPr>
            <a:stCxn id="43" idx="3"/>
            <a:endCxn id="44" idx="2"/>
          </p:cNvCxnSpPr>
          <p:nvPr/>
        </p:nvCxnSpPr>
        <p:spPr>
          <a:xfrm>
            <a:off x="4971400" y="2630121"/>
            <a:ext cx="5710032"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5DADFCB5-5B82-408B-A0E0-5CAC32ECC4E0}"/>
              </a:ext>
            </a:extLst>
          </p:cNvPr>
          <p:cNvSpPr txBox="1"/>
          <p:nvPr/>
        </p:nvSpPr>
        <p:spPr>
          <a:xfrm>
            <a:off x="3182189" y="2852997"/>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hlinkClick r:id="rId8">
                  <a:extLst>
                    <a:ext uri="{A12FA001-AC4F-418D-AE19-62706E023703}">
                      <ahyp:hlinkClr xmlns:ahyp="http://schemas.microsoft.com/office/drawing/2018/hyperlinkcolor" val="tx"/>
                    </a:ext>
                  </a:extLst>
                </a:hlinkClick>
              </a:rPr>
              <a:t>KEYCLOAK-14205</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7" name="楕円 46">
            <a:extLst>
              <a:ext uri="{FF2B5EF4-FFF2-40B4-BE49-F238E27FC236}">
                <a16:creationId xmlns:a16="http://schemas.microsoft.com/office/drawing/2014/main" id="{3C83CF1F-6336-4DE8-BB17-0A28797910CD}"/>
              </a:ext>
            </a:extLst>
          </p:cNvPr>
          <p:cNvSpPr/>
          <p:nvPr/>
        </p:nvSpPr>
        <p:spPr>
          <a:xfrm>
            <a:off x="10676173" y="2924505"/>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48" name="直線矢印コネクタ 47">
            <a:extLst>
              <a:ext uri="{FF2B5EF4-FFF2-40B4-BE49-F238E27FC236}">
                <a16:creationId xmlns:a16="http://schemas.microsoft.com/office/drawing/2014/main" id="{7193B81D-E588-4FAD-A95E-C667F14C2D0A}"/>
              </a:ext>
            </a:extLst>
          </p:cNvPr>
          <p:cNvCxnSpPr>
            <a:stCxn id="46" idx="3"/>
            <a:endCxn id="47" idx="2"/>
          </p:cNvCxnSpPr>
          <p:nvPr/>
        </p:nvCxnSpPr>
        <p:spPr>
          <a:xfrm>
            <a:off x="4963254" y="3037663"/>
            <a:ext cx="5712919"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08645855-1D35-48B3-B5BB-0B304D4DF861}"/>
              </a:ext>
            </a:extLst>
          </p:cNvPr>
          <p:cNvSpPr txBox="1"/>
          <p:nvPr/>
        </p:nvSpPr>
        <p:spPr>
          <a:xfrm>
            <a:off x="3184610" y="3660269"/>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9">
                  <a:extLst>
                    <a:ext uri="{A12FA001-AC4F-418D-AE19-62706E023703}">
                      <ahyp:hlinkClr xmlns:ahyp="http://schemas.microsoft.com/office/drawing/2018/hyperlinkcolor" val="tx"/>
                    </a:ext>
                  </a:extLst>
                </a:hlinkClick>
              </a:rPr>
              <a:t>KEYCLOAK-14201</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51" name="直線矢印コネクタ 50">
            <a:extLst>
              <a:ext uri="{FF2B5EF4-FFF2-40B4-BE49-F238E27FC236}">
                <a16:creationId xmlns:a16="http://schemas.microsoft.com/office/drawing/2014/main" id="{8BF02C68-5050-4936-B222-0862CDD1A3C9}"/>
              </a:ext>
            </a:extLst>
          </p:cNvPr>
          <p:cNvCxnSpPr>
            <a:cxnSpLocks/>
            <a:stCxn id="50" idx="3"/>
            <a:endCxn id="4" idx="2"/>
          </p:cNvCxnSpPr>
          <p:nvPr/>
        </p:nvCxnSpPr>
        <p:spPr>
          <a:xfrm flipV="1">
            <a:off x="4965675" y="3843889"/>
            <a:ext cx="5699981" cy="1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57A2A536-B194-4F5A-8540-C87EFDF6B0CD}"/>
              </a:ext>
            </a:extLst>
          </p:cNvPr>
          <p:cNvSpPr txBox="1"/>
          <p:nvPr/>
        </p:nvSpPr>
        <p:spPr>
          <a:xfrm>
            <a:off x="3171730" y="4872236"/>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10">
                  <a:extLst>
                    <a:ext uri="{A12FA001-AC4F-418D-AE19-62706E023703}">
                      <ahyp:hlinkClr xmlns:ahyp="http://schemas.microsoft.com/office/drawing/2018/hyperlinkcolor" val="tx"/>
                    </a:ext>
                  </a:extLst>
                </a:hlinkClick>
              </a:rPr>
              <a:t>KEYCLOAK-14196</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62" name="テキスト ボックス 61">
            <a:extLst>
              <a:ext uri="{FF2B5EF4-FFF2-40B4-BE49-F238E27FC236}">
                <a16:creationId xmlns:a16="http://schemas.microsoft.com/office/drawing/2014/main" id="{04C1A4CF-154A-4434-AAC3-DC4611D61DC0}"/>
              </a:ext>
            </a:extLst>
          </p:cNvPr>
          <p:cNvSpPr txBox="1"/>
          <p:nvPr/>
        </p:nvSpPr>
        <p:spPr>
          <a:xfrm>
            <a:off x="3166472" y="5277112"/>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11">
                  <a:extLst>
                    <a:ext uri="{A12FA001-AC4F-418D-AE19-62706E023703}">
                      <ahyp:hlinkClr xmlns:ahyp="http://schemas.microsoft.com/office/drawing/2018/hyperlinkcolor" val="tx"/>
                    </a:ext>
                  </a:extLst>
                </a:hlinkClick>
              </a:rPr>
              <a:t>KEYCLOAK-14207</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4" name="直線矢印コネクタ 63">
            <a:extLst>
              <a:ext uri="{FF2B5EF4-FFF2-40B4-BE49-F238E27FC236}">
                <a16:creationId xmlns:a16="http://schemas.microsoft.com/office/drawing/2014/main" id="{C77EA211-7F07-4F12-8EDE-BAC892F82429}"/>
              </a:ext>
            </a:extLst>
          </p:cNvPr>
          <p:cNvCxnSpPr>
            <a:cxnSpLocks/>
            <a:stCxn id="62" idx="3"/>
            <a:endCxn id="10" idx="2"/>
          </p:cNvCxnSpPr>
          <p:nvPr/>
        </p:nvCxnSpPr>
        <p:spPr>
          <a:xfrm flipV="1">
            <a:off x="4947537" y="5446853"/>
            <a:ext cx="5731963" cy="14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タイトル 1">
            <a:extLst>
              <a:ext uri="{FF2B5EF4-FFF2-40B4-BE49-F238E27FC236}">
                <a16:creationId xmlns:a16="http://schemas.microsoft.com/office/drawing/2014/main" id="{DB626A83-5C12-44DA-B4BF-9A9668FBCB7A}"/>
              </a:ext>
            </a:extLst>
          </p:cNvPr>
          <p:cNvSpPr>
            <a:spLocks noGrp="1"/>
          </p:cNvSpPr>
          <p:nvPr>
            <p:ph type="title"/>
          </p:nvPr>
        </p:nvSpPr>
        <p:spPr>
          <a:xfrm>
            <a:off x="654269" y="128758"/>
            <a:ext cx="11261396" cy="802640"/>
          </a:xfrm>
        </p:spPr>
        <p:txBody>
          <a:bodyPr anchor="b">
            <a:noAutofit/>
          </a:bodyPr>
          <a:lstStyle/>
          <a:p>
            <a:pPr algn="r"/>
            <a:r>
              <a:rPr lang="en-US" altLang="ja-JP" sz="4800" dirty="0"/>
              <a:t>Issue status in detail : Client Policies for FAPI-RW</a:t>
            </a:r>
          </a:p>
        </p:txBody>
      </p:sp>
      <p:sp>
        <p:nvSpPr>
          <p:cNvPr id="2" name="楕円 1">
            <a:extLst>
              <a:ext uri="{FF2B5EF4-FFF2-40B4-BE49-F238E27FC236}">
                <a16:creationId xmlns:a16="http://schemas.microsoft.com/office/drawing/2014/main" id="{017B44BB-21DE-4397-BF0C-7F23578E50E8}"/>
              </a:ext>
            </a:extLst>
          </p:cNvPr>
          <p:cNvSpPr/>
          <p:nvPr/>
        </p:nvSpPr>
        <p:spPr>
          <a:xfrm>
            <a:off x="10686682" y="3303393"/>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 name="楕円 3">
            <a:extLst>
              <a:ext uri="{FF2B5EF4-FFF2-40B4-BE49-F238E27FC236}">
                <a16:creationId xmlns:a16="http://schemas.microsoft.com/office/drawing/2014/main" id="{437E78E5-3A8C-423C-809D-F6196960FD4A}"/>
              </a:ext>
            </a:extLst>
          </p:cNvPr>
          <p:cNvSpPr/>
          <p:nvPr/>
        </p:nvSpPr>
        <p:spPr>
          <a:xfrm>
            <a:off x="10665656" y="3729589"/>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70" name="直線コネクタ 69">
            <a:extLst>
              <a:ext uri="{FF2B5EF4-FFF2-40B4-BE49-F238E27FC236}">
                <a16:creationId xmlns:a16="http://schemas.microsoft.com/office/drawing/2014/main" id="{2692773C-1ABA-4249-AD41-E2DB814B3660}"/>
              </a:ext>
            </a:extLst>
          </p:cNvPr>
          <p:cNvCxnSpPr>
            <a:cxnSpLocks/>
          </p:cNvCxnSpPr>
          <p:nvPr/>
        </p:nvCxnSpPr>
        <p:spPr>
          <a:xfrm>
            <a:off x="888492" y="6111123"/>
            <a:ext cx="10935646"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楕円 4">
            <a:extLst>
              <a:ext uri="{FF2B5EF4-FFF2-40B4-BE49-F238E27FC236}">
                <a16:creationId xmlns:a16="http://schemas.microsoft.com/office/drawing/2014/main" id="{00E20F16-958B-42C4-ADB7-3E62F4220807}"/>
              </a:ext>
            </a:extLst>
          </p:cNvPr>
          <p:cNvSpPr/>
          <p:nvPr/>
        </p:nvSpPr>
        <p:spPr>
          <a:xfrm>
            <a:off x="10660396" y="4140014"/>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6" name="楕円 5">
            <a:extLst>
              <a:ext uri="{FF2B5EF4-FFF2-40B4-BE49-F238E27FC236}">
                <a16:creationId xmlns:a16="http://schemas.microsoft.com/office/drawing/2014/main" id="{4CD3C1F8-EC0E-40A3-96DC-026245CF51A3}"/>
              </a:ext>
            </a:extLst>
          </p:cNvPr>
          <p:cNvSpPr/>
          <p:nvPr/>
        </p:nvSpPr>
        <p:spPr>
          <a:xfrm>
            <a:off x="10670916" y="4525476"/>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9" name="直線矢印コネクタ 68">
            <a:extLst>
              <a:ext uri="{FF2B5EF4-FFF2-40B4-BE49-F238E27FC236}">
                <a16:creationId xmlns:a16="http://schemas.microsoft.com/office/drawing/2014/main" id="{567A4E0C-EE1D-42B2-B317-1C1DC5E2A4CC}"/>
              </a:ext>
            </a:extLst>
          </p:cNvPr>
          <p:cNvCxnSpPr>
            <a:cxnSpLocks/>
            <a:stCxn id="55" idx="3"/>
            <a:endCxn id="79" idx="2"/>
          </p:cNvCxnSpPr>
          <p:nvPr/>
        </p:nvCxnSpPr>
        <p:spPr>
          <a:xfrm flipV="1">
            <a:off x="4952795" y="5036877"/>
            <a:ext cx="5728852" cy="20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楕円 78">
            <a:extLst>
              <a:ext uri="{FF2B5EF4-FFF2-40B4-BE49-F238E27FC236}">
                <a16:creationId xmlns:a16="http://schemas.microsoft.com/office/drawing/2014/main" id="{A0C7E988-D50A-4426-A5C5-1E2C8BE8A0C5}"/>
              </a:ext>
            </a:extLst>
          </p:cNvPr>
          <p:cNvSpPr/>
          <p:nvPr/>
        </p:nvSpPr>
        <p:spPr>
          <a:xfrm>
            <a:off x="10681647" y="4922577"/>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0" name="楕円 9">
            <a:extLst>
              <a:ext uri="{FF2B5EF4-FFF2-40B4-BE49-F238E27FC236}">
                <a16:creationId xmlns:a16="http://schemas.microsoft.com/office/drawing/2014/main" id="{E81D0E9F-F093-4762-AB62-AE096FBBB895}"/>
              </a:ext>
            </a:extLst>
          </p:cNvPr>
          <p:cNvSpPr/>
          <p:nvPr/>
        </p:nvSpPr>
        <p:spPr>
          <a:xfrm>
            <a:off x="10679500" y="5332553"/>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9" name="テキスト ボックス 48">
            <a:extLst>
              <a:ext uri="{FF2B5EF4-FFF2-40B4-BE49-F238E27FC236}">
                <a16:creationId xmlns:a16="http://schemas.microsoft.com/office/drawing/2014/main" id="{2C95C54B-7FB0-4E54-AFC7-D1E699BCE451}"/>
              </a:ext>
            </a:extLst>
          </p:cNvPr>
          <p:cNvSpPr txBox="1"/>
          <p:nvPr/>
        </p:nvSpPr>
        <p:spPr>
          <a:xfrm>
            <a:off x="3171040" y="5685949"/>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12">
                  <a:extLst>
                    <a:ext uri="{A12FA001-AC4F-418D-AE19-62706E023703}">
                      <ahyp:hlinkClr xmlns:ahyp="http://schemas.microsoft.com/office/drawing/2018/hyperlinkcolor" val="tx"/>
                    </a:ext>
                  </a:extLst>
                </a:hlinkClick>
              </a:rPr>
              <a:t>KEYCLOAK-14193</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2" name="楕円 51">
            <a:extLst>
              <a:ext uri="{FF2B5EF4-FFF2-40B4-BE49-F238E27FC236}">
                <a16:creationId xmlns:a16="http://schemas.microsoft.com/office/drawing/2014/main" id="{B196841F-3938-4AD7-A375-A31D3FC8B133}"/>
              </a:ext>
            </a:extLst>
          </p:cNvPr>
          <p:cNvSpPr/>
          <p:nvPr/>
        </p:nvSpPr>
        <p:spPr>
          <a:xfrm>
            <a:off x="10682274" y="5755865"/>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53" name="直線矢印コネクタ 52">
            <a:extLst>
              <a:ext uri="{FF2B5EF4-FFF2-40B4-BE49-F238E27FC236}">
                <a16:creationId xmlns:a16="http://schemas.microsoft.com/office/drawing/2014/main" id="{9A439C17-B483-49FB-9D9C-C7081C5B39FA}"/>
              </a:ext>
            </a:extLst>
          </p:cNvPr>
          <p:cNvCxnSpPr>
            <a:cxnSpLocks/>
            <a:stCxn id="49" idx="3"/>
            <a:endCxn id="52" idx="2"/>
          </p:cNvCxnSpPr>
          <p:nvPr/>
        </p:nvCxnSpPr>
        <p:spPr>
          <a:xfrm flipV="1">
            <a:off x="4952105" y="5870165"/>
            <a:ext cx="5730169" cy="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108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97EB1505-900F-4B8E-A57C-686F952D691A}"/>
              </a:ext>
            </a:extLst>
          </p:cNvPr>
          <p:cNvSpPr/>
          <p:nvPr/>
        </p:nvSpPr>
        <p:spPr>
          <a:xfrm>
            <a:off x="5484539" y="960173"/>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7" name="正方形/長方形 36">
            <a:extLst>
              <a:ext uri="{FF2B5EF4-FFF2-40B4-BE49-F238E27FC236}">
                <a16:creationId xmlns:a16="http://schemas.microsoft.com/office/drawing/2014/main" id="{601E1F9F-6EFC-44D6-8E38-A2E9DCF2452E}"/>
              </a:ext>
            </a:extLst>
          </p:cNvPr>
          <p:cNvSpPr/>
          <p:nvPr/>
        </p:nvSpPr>
        <p:spPr>
          <a:xfrm>
            <a:off x="10250970" y="950419"/>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6" name="正方形/長方形 35">
            <a:extLst>
              <a:ext uri="{FF2B5EF4-FFF2-40B4-BE49-F238E27FC236}">
                <a16:creationId xmlns:a16="http://schemas.microsoft.com/office/drawing/2014/main" id="{B7DE019C-64EC-4FDF-B1F6-672BF006C3FB}"/>
              </a:ext>
            </a:extLst>
          </p:cNvPr>
          <p:cNvSpPr/>
          <p:nvPr/>
        </p:nvSpPr>
        <p:spPr>
          <a:xfrm>
            <a:off x="9058044" y="955676"/>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5" name="正方形/長方形 34">
            <a:extLst>
              <a:ext uri="{FF2B5EF4-FFF2-40B4-BE49-F238E27FC236}">
                <a16:creationId xmlns:a16="http://schemas.microsoft.com/office/drawing/2014/main" id="{862F499A-29D8-49D8-BA54-0CF331AA5EAF}"/>
              </a:ext>
            </a:extLst>
          </p:cNvPr>
          <p:cNvSpPr/>
          <p:nvPr/>
        </p:nvSpPr>
        <p:spPr>
          <a:xfrm>
            <a:off x="7865113" y="960931"/>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3" name="テキスト ボックス 32">
            <a:extLst>
              <a:ext uri="{FF2B5EF4-FFF2-40B4-BE49-F238E27FC236}">
                <a16:creationId xmlns:a16="http://schemas.microsoft.com/office/drawing/2014/main" id="{315FECE3-EF6A-4782-932F-33E03A8C069A}"/>
              </a:ext>
            </a:extLst>
          </p:cNvPr>
          <p:cNvSpPr txBox="1"/>
          <p:nvPr/>
        </p:nvSpPr>
        <p:spPr>
          <a:xfrm>
            <a:off x="8926316" y="939909"/>
            <a:ext cx="13240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 in Review</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11" name="フッター プレースホルダー 10">
            <a:extLst>
              <a:ext uri="{FF2B5EF4-FFF2-40B4-BE49-F238E27FC236}">
                <a16:creationId xmlns:a16="http://schemas.microsoft.com/office/drawing/2014/main" id="{333682D7-0648-4E11-BFD2-EC58CAC762A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21" name="テキスト ボックス 20">
            <a:extLst>
              <a:ext uri="{FF2B5EF4-FFF2-40B4-BE49-F238E27FC236}">
                <a16:creationId xmlns:a16="http://schemas.microsoft.com/office/drawing/2014/main" id="{86AB82A9-E1AE-4AB8-AFCF-6D45D02D3F32}"/>
              </a:ext>
            </a:extLst>
          </p:cNvPr>
          <p:cNvSpPr txBox="1"/>
          <p:nvPr/>
        </p:nvSpPr>
        <p:spPr>
          <a:xfrm>
            <a:off x="5557577" y="950422"/>
            <a:ext cx="936985"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Develop</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75" name="正方形/長方形 74">
            <a:extLst>
              <a:ext uri="{FF2B5EF4-FFF2-40B4-BE49-F238E27FC236}">
                <a16:creationId xmlns:a16="http://schemas.microsoft.com/office/drawing/2014/main" id="{440B0AAF-B32A-4F57-AE7C-49452DDEF2F0}"/>
              </a:ext>
            </a:extLst>
          </p:cNvPr>
          <p:cNvSpPr/>
          <p:nvPr/>
        </p:nvSpPr>
        <p:spPr>
          <a:xfrm>
            <a:off x="6672762" y="947650"/>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77" name="テキスト ボックス 76">
            <a:extLst>
              <a:ext uri="{FF2B5EF4-FFF2-40B4-BE49-F238E27FC236}">
                <a16:creationId xmlns:a16="http://schemas.microsoft.com/office/drawing/2014/main" id="{B757905B-684A-4A37-B229-5B0F40FB3D9B}"/>
              </a:ext>
            </a:extLst>
          </p:cNvPr>
          <p:cNvSpPr txBox="1"/>
          <p:nvPr/>
        </p:nvSpPr>
        <p:spPr>
          <a:xfrm>
            <a:off x="6508915" y="966188"/>
            <a:ext cx="13240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Ready to Send PR</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1" name="テキスト ボックス 80">
            <a:extLst>
              <a:ext uri="{FF2B5EF4-FFF2-40B4-BE49-F238E27FC236}">
                <a16:creationId xmlns:a16="http://schemas.microsoft.com/office/drawing/2014/main" id="{E022B562-CB20-4089-9B80-0B0971DE3A2A}"/>
              </a:ext>
            </a:extLst>
          </p:cNvPr>
          <p:cNvSpPr txBox="1"/>
          <p:nvPr/>
        </p:nvSpPr>
        <p:spPr>
          <a:xfrm>
            <a:off x="7906814" y="929399"/>
            <a:ext cx="92593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Sent</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5" name="テキスト ボックス 84">
            <a:extLst>
              <a:ext uri="{FF2B5EF4-FFF2-40B4-BE49-F238E27FC236}">
                <a16:creationId xmlns:a16="http://schemas.microsoft.com/office/drawing/2014/main" id="{3BD3A1BA-116A-4948-B17D-6F4FB00B0405}"/>
              </a:ext>
            </a:extLst>
          </p:cNvPr>
          <p:cNvSpPr txBox="1"/>
          <p:nvPr/>
        </p:nvSpPr>
        <p:spPr>
          <a:xfrm>
            <a:off x="10234858" y="908373"/>
            <a:ext cx="107746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Merged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3" name="テキスト ボックス 82">
            <a:extLst>
              <a:ext uri="{FF2B5EF4-FFF2-40B4-BE49-F238E27FC236}">
                <a16:creationId xmlns:a16="http://schemas.microsoft.com/office/drawing/2014/main" id="{4541150E-FC1F-4F47-B279-50E02D5EC3A6}"/>
              </a:ext>
            </a:extLst>
          </p:cNvPr>
          <p:cNvSpPr txBox="1"/>
          <p:nvPr/>
        </p:nvSpPr>
        <p:spPr>
          <a:xfrm>
            <a:off x="3182214" y="1595055"/>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2">
                  <a:extLst>
                    <a:ext uri="{A12FA001-AC4F-418D-AE19-62706E023703}">
                      <ahyp:hlinkClr xmlns:ahyp="http://schemas.microsoft.com/office/drawing/2018/hyperlinkcolor" val="tx"/>
                    </a:ext>
                  </a:extLst>
                </a:hlinkClick>
              </a:rPr>
              <a:t>KEYCLOAK-14197</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84" name="楕円 83">
            <a:extLst>
              <a:ext uri="{FF2B5EF4-FFF2-40B4-BE49-F238E27FC236}">
                <a16:creationId xmlns:a16="http://schemas.microsoft.com/office/drawing/2014/main" id="{0F3DF1C9-6AE2-48D0-877D-48F47BDD059A}"/>
              </a:ext>
            </a:extLst>
          </p:cNvPr>
          <p:cNvSpPr/>
          <p:nvPr/>
        </p:nvSpPr>
        <p:spPr>
          <a:xfrm>
            <a:off x="10649888" y="1664971"/>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86" name="直線矢印コネクタ 85">
            <a:extLst>
              <a:ext uri="{FF2B5EF4-FFF2-40B4-BE49-F238E27FC236}">
                <a16:creationId xmlns:a16="http://schemas.microsoft.com/office/drawing/2014/main" id="{8FE2570A-52ED-4F92-8377-B4C083619F8F}"/>
              </a:ext>
            </a:extLst>
          </p:cNvPr>
          <p:cNvCxnSpPr>
            <a:cxnSpLocks/>
            <a:stCxn id="83" idx="3"/>
            <a:endCxn id="84" idx="2"/>
          </p:cNvCxnSpPr>
          <p:nvPr/>
        </p:nvCxnSpPr>
        <p:spPr>
          <a:xfrm flipV="1">
            <a:off x="4963279" y="1779271"/>
            <a:ext cx="5686609" cy="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FB5C0230-51FB-4888-ABC2-8A001A453AAF}"/>
              </a:ext>
            </a:extLst>
          </p:cNvPr>
          <p:cNvSpPr txBox="1"/>
          <p:nvPr/>
        </p:nvSpPr>
        <p:spPr>
          <a:xfrm>
            <a:off x="3182214" y="2063814"/>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3">
                  <a:extLst>
                    <a:ext uri="{A12FA001-AC4F-418D-AE19-62706E023703}">
                      <ahyp:hlinkClr xmlns:ahyp="http://schemas.microsoft.com/office/drawing/2018/hyperlinkcolor" val="tx"/>
                    </a:ext>
                  </a:extLst>
                </a:hlinkClick>
              </a:rPr>
              <a:t>KEYCLOAK-14191</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94" name="楕円 93">
            <a:extLst>
              <a:ext uri="{FF2B5EF4-FFF2-40B4-BE49-F238E27FC236}">
                <a16:creationId xmlns:a16="http://schemas.microsoft.com/office/drawing/2014/main" id="{086878B5-C329-437F-830A-C7AB85E0F1E9}"/>
              </a:ext>
            </a:extLst>
          </p:cNvPr>
          <p:cNvSpPr/>
          <p:nvPr/>
        </p:nvSpPr>
        <p:spPr>
          <a:xfrm>
            <a:off x="10652773" y="2133730"/>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97" name="直線矢印コネクタ 96">
            <a:extLst>
              <a:ext uri="{FF2B5EF4-FFF2-40B4-BE49-F238E27FC236}">
                <a16:creationId xmlns:a16="http://schemas.microsoft.com/office/drawing/2014/main" id="{BC183010-F1FD-46E3-A1DE-FD84536A454E}"/>
              </a:ext>
            </a:extLst>
          </p:cNvPr>
          <p:cNvCxnSpPr>
            <a:cxnSpLocks/>
            <a:stCxn id="93" idx="3"/>
            <a:endCxn id="94" idx="2"/>
          </p:cNvCxnSpPr>
          <p:nvPr/>
        </p:nvCxnSpPr>
        <p:spPr>
          <a:xfrm flipV="1">
            <a:off x="4963279" y="2248030"/>
            <a:ext cx="5689494" cy="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D316C2B6-E302-422A-A829-98568C6509EF}"/>
              </a:ext>
            </a:extLst>
          </p:cNvPr>
          <p:cNvSpPr txBox="1"/>
          <p:nvPr/>
        </p:nvSpPr>
        <p:spPr>
          <a:xfrm>
            <a:off x="3182214" y="2501246"/>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4">
                  <a:extLst>
                    <a:ext uri="{A12FA001-AC4F-418D-AE19-62706E023703}">
                      <ahyp:hlinkClr xmlns:ahyp="http://schemas.microsoft.com/office/drawing/2018/hyperlinkcolor" val="tx"/>
                    </a:ext>
                  </a:extLst>
                </a:hlinkClick>
              </a:rPr>
              <a:t>KEYCLOAK-14192</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04" name="楕円 103">
            <a:extLst>
              <a:ext uri="{FF2B5EF4-FFF2-40B4-BE49-F238E27FC236}">
                <a16:creationId xmlns:a16="http://schemas.microsoft.com/office/drawing/2014/main" id="{06185632-F57F-40BC-83E7-7876EEA39C6A}"/>
              </a:ext>
            </a:extLst>
          </p:cNvPr>
          <p:cNvSpPr/>
          <p:nvPr/>
        </p:nvSpPr>
        <p:spPr>
          <a:xfrm>
            <a:off x="10648542" y="2571162"/>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06" name="直線矢印コネクタ 105">
            <a:extLst>
              <a:ext uri="{FF2B5EF4-FFF2-40B4-BE49-F238E27FC236}">
                <a16:creationId xmlns:a16="http://schemas.microsoft.com/office/drawing/2014/main" id="{4DDB1E8F-2A69-47C5-9AB1-9D31CD865737}"/>
              </a:ext>
            </a:extLst>
          </p:cNvPr>
          <p:cNvCxnSpPr>
            <a:cxnSpLocks/>
            <a:stCxn id="103" idx="3"/>
            <a:endCxn id="104" idx="2"/>
          </p:cNvCxnSpPr>
          <p:nvPr/>
        </p:nvCxnSpPr>
        <p:spPr>
          <a:xfrm flipV="1">
            <a:off x="4963279" y="2685462"/>
            <a:ext cx="5685263" cy="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テキスト ボックス 109">
            <a:extLst>
              <a:ext uri="{FF2B5EF4-FFF2-40B4-BE49-F238E27FC236}">
                <a16:creationId xmlns:a16="http://schemas.microsoft.com/office/drawing/2014/main" id="{41617CEF-5B47-4340-8DC1-E349229F24D7}"/>
              </a:ext>
            </a:extLst>
          </p:cNvPr>
          <p:cNvSpPr txBox="1"/>
          <p:nvPr/>
        </p:nvSpPr>
        <p:spPr>
          <a:xfrm>
            <a:off x="3191703" y="2966408"/>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5">
                  <a:extLst>
                    <a:ext uri="{A12FA001-AC4F-418D-AE19-62706E023703}">
                      <ahyp:hlinkClr xmlns:ahyp="http://schemas.microsoft.com/office/drawing/2018/hyperlinkcolor" val="tx"/>
                    </a:ext>
                  </a:extLst>
                </a:hlinkClick>
              </a:rPr>
              <a:t>KEYCLOAK-14203</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1" name="楕円 110">
            <a:extLst>
              <a:ext uri="{FF2B5EF4-FFF2-40B4-BE49-F238E27FC236}">
                <a16:creationId xmlns:a16="http://schemas.microsoft.com/office/drawing/2014/main" id="{BFD8CA1A-A63C-48A3-AC75-12B260206D69}"/>
              </a:ext>
            </a:extLst>
          </p:cNvPr>
          <p:cNvSpPr/>
          <p:nvPr/>
        </p:nvSpPr>
        <p:spPr>
          <a:xfrm>
            <a:off x="10649934" y="3036324"/>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12" name="直線矢印コネクタ 111">
            <a:extLst>
              <a:ext uri="{FF2B5EF4-FFF2-40B4-BE49-F238E27FC236}">
                <a16:creationId xmlns:a16="http://schemas.microsoft.com/office/drawing/2014/main" id="{7C63E173-9B91-4596-8F28-D5EF25960C3D}"/>
              </a:ext>
            </a:extLst>
          </p:cNvPr>
          <p:cNvCxnSpPr>
            <a:cxnSpLocks/>
            <a:stCxn id="110" idx="3"/>
            <a:endCxn id="111" idx="2"/>
          </p:cNvCxnSpPr>
          <p:nvPr/>
        </p:nvCxnSpPr>
        <p:spPr>
          <a:xfrm flipV="1">
            <a:off x="4972768" y="3150624"/>
            <a:ext cx="5677166" cy="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B5B7E45A-7F7B-4E7A-8E86-DF5602ED7B0B}"/>
              </a:ext>
            </a:extLst>
          </p:cNvPr>
          <p:cNvSpPr txBox="1"/>
          <p:nvPr/>
        </p:nvSpPr>
        <p:spPr>
          <a:xfrm>
            <a:off x="3179841" y="3917662"/>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6">
                  <a:extLst>
                    <a:ext uri="{A12FA001-AC4F-418D-AE19-62706E023703}">
                      <ahyp:hlinkClr xmlns:ahyp="http://schemas.microsoft.com/office/drawing/2018/hyperlinkcolor" val="tx"/>
                    </a:ext>
                  </a:extLst>
                </a:hlinkClick>
              </a:rPr>
              <a:t>KEYCLOAK-14200</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8" name="テキスト ボックス 117">
            <a:extLst>
              <a:ext uri="{FF2B5EF4-FFF2-40B4-BE49-F238E27FC236}">
                <a16:creationId xmlns:a16="http://schemas.microsoft.com/office/drawing/2014/main" id="{FD602C09-EBDF-443A-97DA-1537C9D56BD2}"/>
              </a:ext>
            </a:extLst>
          </p:cNvPr>
          <p:cNvSpPr txBox="1"/>
          <p:nvPr/>
        </p:nvSpPr>
        <p:spPr>
          <a:xfrm>
            <a:off x="3177843" y="3440552"/>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7">
                  <a:extLst>
                    <a:ext uri="{A12FA001-AC4F-418D-AE19-62706E023703}">
                      <ahyp:hlinkClr xmlns:ahyp="http://schemas.microsoft.com/office/drawing/2018/hyperlinkcolor" val="tx"/>
                    </a:ext>
                  </a:extLst>
                </a:hlinkClick>
              </a:rPr>
              <a:t>KEYCLOAK-14202</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9" name="タイトル 1">
            <a:extLst>
              <a:ext uri="{FF2B5EF4-FFF2-40B4-BE49-F238E27FC236}">
                <a16:creationId xmlns:a16="http://schemas.microsoft.com/office/drawing/2014/main" id="{E9F3EADD-6335-44E4-9E5C-50D879A8634E}"/>
              </a:ext>
            </a:extLst>
          </p:cNvPr>
          <p:cNvSpPr>
            <a:spLocks noGrp="1"/>
          </p:cNvSpPr>
          <p:nvPr>
            <p:ph type="title"/>
          </p:nvPr>
        </p:nvSpPr>
        <p:spPr>
          <a:xfrm>
            <a:off x="654269" y="112992"/>
            <a:ext cx="11261396" cy="802640"/>
          </a:xfrm>
        </p:spPr>
        <p:txBody>
          <a:bodyPr anchor="b">
            <a:noAutofit/>
          </a:bodyPr>
          <a:lstStyle/>
          <a:p>
            <a:pPr algn="r"/>
            <a:r>
              <a:rPr lang="en-US" altLang="ja-JP" sz="4800" dirty="0"/>
              <a:t>Issue status in detail : Client Policies for FAPI-RW</a:t>
            </a:r>
          </a:p>
        </p:txBody>
      </p:sp>
      <p:cxnSp>
        <p:nvCxnSpPr>
          <p:cNvPr id="58" name="直線コネクタ 57">
            <a:extLst>
              <a:ext uri="{FF2B5EF4-FFF2-40B4-BE49-F238E27FC236}">
                <a16:creationId xmlns:a16="http://schemas.microsoft.com/office/drawing/2014/main" id="{6970C148-FC33-4DDA-82D7-419BFDA00579}"/>
              </a:ext>
            </a:extLst>
          </p:cNvPr>
          <p:cNvCxnSpPr>
            <a:cxnSpLocks/>
          </p:cNvCxnSpPr>
          <p:nvPr/>
        </p:nvCxnSpPr>
        <p:spPr>
          <a:xfrm>
            <a:off x="807907" y="4490577"/>
            <a:ext cx="1102009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楕円 1">
            <a:extLst>
              <a:ext uri="{FF2B5EF4-FFF2-40B4-BE49-F238E27FC236}">
                <a16:creationId xmlns:a16="http://schemas.microsoft.com/office/drawing/2014/main" id="{D7B86911-119C-42C8-BBB8-446A053F04EE}"/>
              </a:ext>
            </a:extLst>
          </p:cNvPr>
          <p:cNvSpPr/>
          <p:nvPr/>
        </p:nvSpPr>
        <p:spPr>
          <a:xfrm>
            <a:off x="10651997" y="3993982"/>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 name="楕円 2">
            <a:extLst>
              <a:ext uri="{FF2B5EF4-FFF2-40B4-BE49-F238E27FC236}">
                <a16:creationId xmlns:a16="http://schemas.microsoft.com/office/drawing/2014/main" id="{13985076-0DB4-4011-A6AF-FFE911AD42B1}"/>
              </a:ext>
            </a:extLst>
          </p:cNvPr>
          <p:cNvSpPr/>
          <p:nvPr/>
        </p:nvSpPr>
        <p:spPr>
          <a:xfrm>
            <a:off x="10662503" y="3516746"/>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0" name="直線矢印コネクタ 59">
            <a:extLst>
              <a:ext uri="{FF2B5EF4-FFF2-40B4-BE49-F238E27FC236}">
                <a16:creationId xmlns:a16="http://schemas.microsoft.com/office/drawing/2014/main" id="{FC2C6DBF-586C-4527-A781-5F3E336E368E}"/>
              </a:ext>
            </a:extLst>
          </p:cNvPr>
          <p:cNvCxnSpPr>
            <a:cxnSpLocks/>
            <a:stCxn id="117" idx="3"/>
            <a:endCxn id="2" idx="2"/>
          </p:cNvCxnSpPr>
          <p:nvPr/>
        </p:nvCxnSpPr>
        <p:spPr>
          <a:xfrm>
            <a:off x="4960906" y="4102328"/>
            <a:ext cx="5691091" cy="5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BE4C6DC-E7BA-4555-BD51-89BEDDECE5DA}"/>
              </a:ext>
            </a:extLst>
          </p:cNvPr>
          <p:cNvCxnSpPr>
            <a:cxnSpLocks/>
            <a:stCxn id="118" idx="3"/>
            <a:endCxn id="3" idx="2"/>
          </p:cNvCxnSpPr>
          <p:nvPr/>
        </p:nvCxnSpPr>
        <p:spPr>
          <a:xfrm>
            <a:off x="4958908" y="3625218"/>
            <a:ext cx="5703595" cy="5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7E0E65FD-A19C-40DA-9687-FD234249D071}"/>
              </a:ext>
            </a:extLst>
          </p:cNvPr>
          <p:cNvSpPr txBox="1"/>
          <p:nvPr/>
        </p:nvSpPr>
        <p:spPr>
          <a:xfrm>
            <a:off x="691141" y="4071261"/>
            <a:ext cx="1406154" cy="830997"/>
          </a:xfrm>
          <a:prstGeom prst="rect">
            <a:avLst/>
          </a:prstGeom>
          <a:noFill/>
        </p:spPr>
        <p:txBody>
          <a:bodyPr wrap="none" rtlCol="0">
            <a:spAutoFit/>
          </a:bodyPr>
          <a:lstStyle/>
          <a:p>
            <a:r>
              <a:rPr kumimoji="1" lang="en-US" altLang="ja-JP" sz="2400" b="1" i="1" dirty="0">
                <a:solidFill>
                  <a:srgbClr val="008000"/>
                </a:solidFill>
              </a:rPr>
              <a:t> 17</a:t>
            </a:r>
            <a:r>
              <a:rPr kumimoji="1" lang="en-US" altLang="ja-JP" sz="2400" i="1" dirty="0"/>
              <a:t> of 17 :</a:t>
            </a:r>
          </a:p>
          <a:p>
            <a:r>
              <a:rPr kumimoji="1" lang="en-US" altLang="ja-JP" sz="2400" i="1" dirty="0"/>
              <a:t> Resolved </a:t>
            </a:r>
            <a:endParaRPr kumimoji="1" lang="ja-JP" altLang="en-US" sz="2400" i="1" dirty="0"/>
          </a:p>
        </p:txBody>
      </p:sp>
    </p:spTree>
    <p:extLst>
      <p:ext uri="{BB962C8B-B14F-4D97-AF65-F5344CB8AC3E}">
        <p14:creationId xmlns:p14="http://schemas.microsoft.com/office/powerpoint/2010/main" val="403222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7" name="タイトル 1">
            <a:extLst>
              <a:ext uri="{FF2B5EF4-FFF2-40B4-BE49-F238E27FC236}">
                <a16:creationId xmlns:a16="http://schemas.microsoft.com/office/drawing/2014/main" id="{BCEB0DEC-FC8D-4E1A-B380-809DBF1FF729}"/>
              </a:ext>
            </a:extLst>
          </p:cNvPr>
          <p:cNvSpPr>
            <a:spLocks noGrp="1"/>
          </p:cNvSpPr>
          <p:nvPr>
            <p:ph type="title"/>
          </p:nvPr>
        </p:nvSpPr>
        <p:spPr>
          <a:xfrm>
            <a:off x="1961147" y="617895"/>
            <a:ext cx="9922050" cy="1035252"/>
          </a:xfrm>
        </p:spPr>
        <p:txBody>
          <a:bodyPr anchor="b">
            <a:noAutofit/>
          </a:bodyPr>
          <a:lstStyle/>
          <a:p>
            <a:pPr algn="r"/>
            <a:r>
              <a:rPr lang="en-US" altLang="ja-JP" sz="4800" dirty="0"/>
              <a:t>Issues Status - Client Registration Policies Migration</a:t>
            </a:r>
          </a:p>
        </p:txBody>
      </p:sp>
      <p:sp>
        <p:nvSpPr>
          <p:cNvPr id="9" name="コンテンツ プレースホルダー 2">
            <a:extLst>
              <a:ext uri="{FF2B5EF4-FFF2-40B4-BE49-F238E27FC236}">
                <a16:creationId xmlns:a16="http://schemas.microsoft.com/office/drawing/2014/main" id="{BBA28B0F-B36E-444C-A641-1B714F9438A3}"/>
              </a:ext>
            </a:extLst>
          </p:cNvPr>
          <p:cNvSpPr>
            <a:spLocks noGrp="1"/>
          </p:cNvSpPr>
          <p:nvPr>
            <p:ph idx="1"/>
          </p:nvPr>
        </p:nvSpPr>
        <p:spPr>
          <a:xfrm>
            <a:off x="1036766" y="1839296"/>
            <a:ext cx="4008200" cy="4766765"/>
          </a:xfrm>
        </p:spPr>
        <p:txBody>
          <a:bodyPr>
            <a:normAutofit/>
          </a:bodyPr>
          <a:lstStyle/>
          <a:p>
            <a:pPr marL="0" indent="0">
              <a:buNone/>
            </a:pPr>
            <a:r>
              <a:rPr lang="en-US" altLang="ja-JP" sz="2800" dirty="0"/>
              <a:t>6 Jan 2021</a:t>
            </a:r>
          </a:p>
          <a:p>
            <a:pPr marL="0" indent="0">
              <a:buNone/>
            </a:pPr>
            <a:endParaRPr lang="en-US" altLang="ja-JP" sz="800" dirty="0"/>
          </a:p>
          <a:p>
            <a:pPr marL="0" indent="0">
              <a:buNone/>
            </a:pPr>
            <a:r>
              <a:rPr lang="en-US" altLang="ja-JP" sz="2800" dirty="0"/>
              <a:t>3 Issues in total</a:t>
            </a:r>
          </a:p>
          <a:p>
            <a:pPr marL="0" indent="0">
              <a:buNone/>
            </a:pPr>
            <a:r>
              <a:rPr lang="en-US" altLang="ja-JP" sz="2800" dirty="0"/>
              <a:t>    0 </a:t>
            </a:r>
            <a:r>
              <a:rPr lang="en-US" altLang="ja-JP" sz="2800" dirty="0">
                <a:solidFill>
                  <a:srgbClr val="008000"/>
                </a:solidFill>
              </a:rPr>
              <a:t>Resolved [0%]</a:t>
            </a:r>
          </a:p>
          <a:p>
            <a:pPr marL="0" indent="0">
              <a:buNone/>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3 In Progress</a:t>
            </a:r>
            <a:r>
              <a:rPr lang="en-US" altLang="ja-JP" sz="2800" dirty="0"/>
              <a:t>    </a:t>
            </a:r>
          </a:p>
          <a:p>
            <a:pPr marL="0" indent="0">
              <a:buNone/>
            </a:pPr>
            <a:r>
              <a:rPr lang="en-US" altLang="ja-JP" sz="2800" dirty="0"/>
              <a:t>    0 </a:t>
            </a:r>
            <a:r>
              <a:rPr lang="en-US" altLang="ja-JP" sz="2800" dirty="0">
                <a:solidFill>
                  <a:schemeClr val="tx1"/>
                </a:solidFill>
              </a:rPr>
              <a:t>Assigned</a:t>
            </a:r>
          </a:p>
          <a:p>
            <a:pPr marL="0" indent="0">
              <a:buNone/>
            </a:pPr>
            <a:r>
              <a:rPr lang="en-US" altLang="ja-JP" sz="2800" dirty="0"/>
              <a:t>    0 Not Assigned</a:t>
            </a:r>
          </a:p>
        </p:txBody>
      </p:sp>
      <p:sp>
        <p:nvSpPr>
          <p:cNvPr id="12" name="コンテンツ プレースホルダー 2">
            <a:extLst>
              <a:ext uri="{FF2B5EF4-FFF2-40B4-BE49-F238E27FC236}">
                <a16:creationId xmlns:a16="http://schemas.microsoft.com/office/drawing/2014/main" id="{04547894-9AA9-42D9-B808-FF7AED548DA3}"/>
              </a:ext>
            </a:extLst>
          </p:cNvPr>
          <p:cNvSpPr txBox="1">
            <a:spLocks/>
          </p:cNvSpPr>
          <p:nvPr/>
        </p:nvSpPr>
        <p:spPr>
          <a:xfrm>
            <a:off x="5894800" y="1823530"/>
            <a:ext cx="2882470" cy="4529973"/>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20 Jan 2021</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0 </a:t>
            </a: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Resolved  [0%]</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a:t>
            </a:r>
            <a:r>
              <a:rPr lang="en-US" altLang="ja-JP" sz="2800" dirty="0">
                <a:solidFill>
                  <a:prstClr val="black"/>
                </a:solidFill>
                <a:latin typeface="Calibri Light" panose="020F0302020204030204"/>
                <a:ea typeface="ＭＳ Ｐゴシック" panose="020B0600070205080204" pitchFamily="50" charset="-128"/>
              </a:rPr>
              <a:t>9</a:t>
            </a:r>
            <a:r>
              <a:rPr kumimoji="1" lang="en-US" altLang="ja-JP" sz="2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In Progress</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0 Assigned</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1 Not Assigned</a:t>
            </a:r>
          </a:p>
        </p:txBody>
      </p:sp>
      <p:sp>
        <p:nvSpPr>
          <p:cNvPr id="10" name="矢印: 右 9">
            <a:extLst>
              <a:ext uri="{FF2B5EF4-FFF2-40B4-BE49-F238E27FC236}">
                <a16:creationId xmlns:a16="http://schemas.microsoft.com/office/drawing/2014/main" id="{D9124776-ED72-45D0-978B-FAF3D0E4DB28}"/>
              </a:ext>
            </a:extLst>
          </p:cNvPr>
          <p:cNvSpPr/>
          <p:nvPr/>
        </p:nvSpPr>
        <p:spPr>
          <a:xfrm>
            <a:off x="4769069" y="3125674"/>
            <a:ext cx="551794" cy="484632"/>
          </a:xfrm>
          <a:prstGeom prst="rightArrow">
            <a:avLst/>
          </a:prstGeom>
          <a:solidFill>
            <a:srgbClr val="B409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 name="コンテンツ プレースホルダー 2">
            <a:extLst>
              <a:ext uri="{FF2B5EF4-FFF2-40B4-BE49-F238E27FC236}">
                <a16:creationId xmlns:a16="http://schemas.microsoft.com/office/drawing/2014/main" id="{69E4B286-6E56-4977-9A41-DE872D0EBB0D}"/>
              </a:ext>
            </a:extLst>
          </p:cNvPr>
          <p:cNvSpPr txBox="1">
            <a:spLocks/>
          </p:cNvSpPr>
          <p:nvPr/>
        </p:nvSpPr>
        <p:spPr>
          <a:xfrm>
            <a:off x="9050060" y="3150058"/>
            <a:ext cx="873423" cy="256179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+0</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schemeClr val="tx1"/>
                </a:solidFill>
                <a:latin typeface="Calibri Light" panose="020F0302020204030204"/>
                <a:ea typeface="ＭＳ Ｐゴシック" panose="020B0600070205080204" pitchFamily="50" charset="-128"/>
              </a:rPr>
              <a:t>+6</a:t>
            </a:r>
            <a:endPar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schemeClr val="tx1"/>
                </a:solidFill>
                <a:latin typeface="Calibri Light" panose="020F0302020204030204"/>
                <a:ea typeface="ＭＳ Ｐゴシック" panose="020B0600070205080204" pitchFamily="50" charset="-128"/>
              </a:rPr>
              <a:t>+0</a:t>
            </a:r>
            <a:endPar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+1</a:t>
            </a:r>
          </a:p>
        </p:txBody>
      </p:sp>
    </p:spTree>
    <p:extLst>
      <p:ext uri="{BB962C8B-B14F-4D97-AF65-F5344CB8AC3E}">
        <p14:creationId xmlns:p14="http://schemas.microsoft.com/office/powerpoint/2010/main" val="1671183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0" name="タイトル 1">
            <a:extLst>
              <a:ext uri="{FF2B5EF4-FFF2-40B4-BE49-F238E27FC236}">
                <a16:creationId xmlns:a16="http://schemas.microsoft.com/office/drawing/2014/main" id="{F60FD7C1-9D04-4E97-B7E0-D1983A18B54C}"/>
              </a:ext>
            </a:extLst>
          </p:cNvPr>
          <p:cNvSpPr>
            <a:spLocks noGrp="1"/>
          </p:cNvSpPr>
          <p:nvPr>
            <p:ph type="title"/>
          </p:nvPr>
        </p:nvSpPr>
        <p:spPr>
          <a:xfrm>
            <a:off x="541416" y="30842"/>
            <a:ext cx="11369200" cy="802640"/>
          </a:xfrm>
        </p:spPr>
        <p:txBody>
          <a:bodyPr anchor="b">
            <a:noAutofit/>
          </a:bodyPr>
          <a:lstStyle/>
          <a:p>
            <a:pPr algn="r"/>
            <a:r>
              <a:rPr lang="en-US" altLang="ja-JP" sz="4000" dirty="0"/>
              <a:t>Issue status in detail : Client Registration Policies Migration</a:t>
            </a:r>
          </a:p>
        </p:txBody>
      </p:sp>
      <p:sp>
        <p:nvSpPr>
          <p:cNvPr id="9" name="コンテンツ プレースホルダー 2">
            <a:extLst>
              <a:ext uri="{FF2B5EF4-FFF2-40B4-BE49-F238E27FC236}">
                <a16:creationId xmlns:a16="http://schemas.microsoft.com/office/drawing/2014/main" id="{4F3C9C1E-4010-48A9-BE37-F50F432CC20D}"/>
              </a:ext>
            </a:extLst>
          </p:cNvPr>
          <p:cNvSpPr>
            <a:spLocks noGrp="1"/>
          </p:cNvSpPr>
          <p:nvPr>
            <p:ph idx="1"/>
          </p:nvPr>
        </p:nvSpPr>
        <p:spPr>
          <a:xfrm>
            <a:off x="491589" y="1009806"/>
            <a:ext cx="11369200" cy="5354053"/>
          </a:xfrm>
        </p:spPr>
        <p:txBody>
          <a:bodyPr>
            <a:noAutofit/>
          </a:bodyPr>
          <a:lstStyle/>
          <a:p>
            <a:pPr marL="898525" indent="-268288">
              <a:buFont typeface="Arial" panose="020B0604020202020204" pitchFamily="34" charset="0"/>
              <a:buChar char="•"/>
            </a:pPr>
            <a:r>
              <a:rPr lang="en-US" altLang="ja-JP" sz="2000" dirty="0">
                <a:solidFill>
                  <a:schemeClr val="tx1"/>
                </a:solidFill>
              </a:rPr>
              <a:t>KEYCLOAK-15533 Client Policy : Extends Policy Interface to Migrate Client Registration Policies</a:t>
            </a:r>
          </a:p>
          <a:p>
            <a:pPr marL="898525" indent="-268288">
              <a:buFont typeface="Arial" panose="020B0604020202020204" pitchFamily="34" charset="0"/>
              <a:buChar char="•"/>
            </a:pPr>
            <a:r>
              <a:rPr lang="en-US" altLang="ja-JP" sz="2000" dirty="0">
                <a:solidFill>
                  <a:schemeClr val="tx1"/>
                </a:solidFill>
              </a:rPr>
              <a:t>KEYCLOAK-15534 Client Policy : Implement Existing Client Registration Policies as Client Policies</a:t>
            </a:r>
          </a:p>
          <a:p>
            <a:pPr marL="1071563" indent="-169863">
              <a:buFont typeface="Arial" panose="020B0604020202020204" pitchFamily="34" charset="0"/>
              <a:buChar char="•"/>
            </a:pPr>
            <a:r>
              <a:rPr lang="en-US" altLang="ja-JP" sz="1800" dirty="0">
                <a:solidFill>
                  <a:schemeClr val="tx1"/>
                </a:solidFill>
              </a:rPr>
              <a:t>KEYCLOAK-16806  Client Policy : Implement existing "ClientDisabledClientRegistrationPolicy" as Client Policies' executor</a:t>
            </a:r>
          </a:p>
          <a:p>
            <a:pPr marL="1071563" indent="-169863">
              <a:buFont typeface="Arial" panose="020B0604020202020204" pitchFamily="34" charset="0"/>
              <a:buChar char="•"/>
            </a:pPr>
            <a:r>
              <a:rPr lang="en-US" altLang="ja-JP" sz="1800" dirty="0">
                <a:solidFill>
                  <a:schemeClr val="tx1"/>
                </a:solidFill>
              </a:rPr>
              <a:t>KEYCLOAK-16807 Client Policy : Implement existing "ClientScopesClientRegistrationPolicy" as Client Policies' executor</a:t>
            </a:r>
          </a:p>
          <a:p>
            <a:pPr marL="1071563" indent="-169863">
              <a:buFont typeface="Arial" panose="020B0604020202020204" pitchFamily="34" charset="0"/>
              <a:buChar char="•"/>
            </a:pPr>
            <a:r>
              <a:rPr lang="en-US" altLang="ja-JP" sz="1800" dirty="0">
                <a:solidFill>
                  <a:schemeClr val="tx1"/>
                </a:solidFill>
              </a:rPr>
              <a:t>KEYCLOAK-16808 Client Policy : Implement existing "ConsentRequiredClientRegistrationPolicy" as Client Policies' executor</a:t>
            </a:r>
          </a:p>
          <a:p>
            <a:pPr marL="1071563" indent="-169863">
              <a:buFont typeface="Arial" panose="020B0604020202020204" pitchFamily="34" charset="0"/>
              <a:buChar char="•"/>
            </a:pPr>
            <a:r>
              <a:rPr lang="en-US" altLang="ja-JP" sz="1800" dirty="0">
                <a:solidFill>
                  <a:schemeClr val="tx1"/>
                </a:solidFill>
              </a:rPr>
              <a:t>KEYCLOAK-16809 Client Policy : Implement existing "MaxClientsClientRegistrationPolicy" as Client Policies' executor</a:t>
            </a:r>
          </a:p>
          <a:p>
            <a:pPr marL="1071563" indent="-169863">
              <a:buFont typeface="Arial" panose="020B0604020202020204" pitchFamily="34" charset="0"/>
              <a:buChar char="•"/>
            </a:pPr>
            <a:r>
              <a:rPr lang="en-US" altLang="ja-JP" sz="1800" dirty="0">
                <a:solidFill>
                  <a:schemeClr val="tx1"/>
                </a:solidFill>
              </a:rPr>
              <a:t>KEYCLOAK-16810 Client Policy : Implement existing "ProtocolMappersClientRegistrationPolicy" as Client Policies' executor</a:t>
            </a:r>
          </a:p>
          <a:p>
            <a:pPr marL="1071563" indent="-169863">
              <a:buFont typeface="Arial" panose="020B0604020202020204" pitchFamily="34" charset="0"/>
              <a:buChar char="•"/>
            </a:pPr>
            <a:r>
              <a:rPr lang="en-US" altLang="ja-JP" sz="1800" dirty="0">
                <a:solidFill>
                  <a:schemeClr val="tx1"/>
                </a:solidFill>
              </a:rPr>
              <a:t>KEYCLOAK-16811 Client Policy : Implement existing "ScopeClientRegistrationPolicy" as Client Policies' executor</a:t>
            </a:r>
          </a:p>
          <a:p>
            <a:pPr marL="1071563" indent="-169863">
              <a:buFont typeface="Arial" panose="020B0604020202020204" pitchFamily="34" charset="0"/>
              <a:buChar char="•"/>
            </a:pPr>
            <a:r>
              <a:rPr lang="en-US" altLang="ja-JP" sz="1800" dirty="0">
                <a:solidFill>
                  <a:schemeClr val="tx1"/>
                </a:solidFill>
              </a:rPr>
              <a:t>KEYCLOAK-16812 Client Policy : Implement existing "TrustedHostClientRegistrationPolicy" as Client Policies' executor</a:t>
            </a:r>
          </a:p>
          <a:p>
            <a:pPr marL="898525" indent="-268288">
              <a:buFont typeface="Arial" panose="020B0604020202020204" pitchFamily="34" charset="0"/>
              <a:buChar char="•"/>
            </a:pPr>
            <a:r>
              <a:rPr lang="en-US" altLang="ja-JP" sz="2000" dirty="0">
                <a:solidFill>
                  <a:schemeClr val="tx1"/>
                </a:solidFill>
              </a:rPr>
              <a:t>KEYCLOAK-14210 Client Policy : Migrate Client Registration Policies to Client Policies</a:t>
            </a:r>
          </a:p>
        </p:txBody>
      </p:sp>
      <p:sp>
        <p:nvSpPr>
          <p:cNvPr id="13" name="正方形/長方形 12">
            <a:extLst>
              <a:ext uri="{FF2B5EF4-FFF2-40B4-BE49-F238E27FC236}">
                <a16:creationId xmlns:a16="http://schemas.microsoft.com/office/drawing/2014/main" id="{84544120-C43B-48CC-867D-7119F48A0613}"/>
              </a:ext>
            </a:extLst>
          </p:cNvPr>
          <p:cNvSpPr/>
          <p:nvPr/>
        </p:nvSpPr>
        <p:spPr>
          <a:xfrm>
            <a:off x="566824" y="1009806"/>
            <a:ext cx="866274" cy="289605"/>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Sent</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
        <p:nvSpPr>
          <p:cNvPr id="11" name="正方形/長方形 10">
            <a:extLst>
              <a:ext uri="{FF2B5EF4-FFF2-40B4-BE49-F238E27FC236}">
                <a16:creationId xmlns:a16="http://schemas.microsoft.com/office/drawing/2014/main" id="{330AF9A8-E001-4945-9C68-68398E80DC34}"/>
              </a:ext>
            </a:extLst>
          </p:cNvPr>
          <p:cNvSpPr/>
          <p:nvPr/>
        </p:nvSpPr>
        <p:spPr>
          <a:xfrm>
            <a:off x="673768" y="1920196"/>
            <a:ext cx="866274" cy="289605"/>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Ready</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
        <p:nvSpPr>
          <p:cNvPr id="12" name="正方形/長方形 11">
            <a:extLst>
              <a:ext uri="{FF2B5EF4-FFF2-40B4-BE49-F238E27FC236}">
                <a16:creationId xmlns:a16="http://schemas.microsoft.com/office/drawing/2014/main" id="{F3C6F410-6DC3-4D64-A74E-C01696F12BF2}"/>
              </a:ext>
            </a:extLst>
          </p:cNvPr>
          <p:cNvSpPr/>
          <p:nvPr/>
        </p:nvSpPr>
        <p:spPr>
          <a:xfrm>
            <a:off x="681788" y="2589958"/>
            <a:ext cx="866274" cy="289605"/>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Ready</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
        <p:nvSpPr>
          <p:cNvPr id="14" name="正方形/長方形 13">
            <a:extLst>
              <a:ext uri="{FF2B5EF4-FFF2-40B4-BE49-F238E27FC236}">
                <a16:creationId xmlns:a16="http://schemas.microsoft.com/office/drawing/2014/main" id="{CF0C1D38-0360-41EF-B3F9-DEB658924920}"/>
              </a:ext>
            </a:extLst>
          </p:cNvPr>
          <p:cNvSpPr/>
          <p:nvPr/>
        </p:nvSpPr>
        <p:spPr>
          <a:xfrm>
            <a:off x="701838" y="3187526"/>
            <a:ext cx="866274" cy="289605"/>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Ready</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
        <p:nvSpPr>
          <p:cNvPr id="15" name="正方形/長方形 14">
            <a:extLst>
              <a:ext uri="{FF2B5EF4-FFF2-40B4-BE49-F238E27FC236}">
                <a16:creationId xmlns:a16="http://schemas.microsoft.com/office/drawing/2014/main" id="{250F17BE-86D8-4CDF-B7CC-403EEAE97C8F}"/>
              </a:ext>
            </a:extLst>
          </p:cNvPr>
          <p:cNvSpPr/>
          <p:nvPr/>
        </p:nvSpPr>
        <p:spPr>
          <a:xfrm>
            <a:off x="697824" y="3809158"/>
            <a:ext cx="866274" cy="289605"/>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Ready</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
        <p:nvSpPr>
          <p:cNvPr id="16" name="正方形/長方形 15">
            <a:extLst>
              <a:ext uri="{FF2B5EF4-FFF2-40B4-BE49-F238E27FC236}">
                <a16:creationId xmlns:a16="http://schemas.microsoft.com/office/drawing/2014/main" id="{C6D315D3-9741-41F5-BEA2-EF65267D13B1}"/>
              </a:ext>
            </a:extLst>
          </p:cNvPr>
          <p:cNvSpPr/>
          <p:nvPr/>
        </p:nvSpPr>
        <p:spPr>
          <a:xfrm>
            <a:off x="693812" y="4442823"/>
            <a:ext cx="866274" cy="289605"/>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Ready</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
        <p:nvSpPr>
          <p:cNvPr id="17" name="正方形/長方形 16">
            <a:extLst>
              <a:ext uri="{FF2B5EF4-FFF2-40B4-BE49-F238E27FC236}">
                <a16:creationId xmlns:a16="http://schemas.microsoft.com/office/drawing/2014/main" id="{D945A5C4-C803-45A2-A3B3-86924F2FB1C7}"/>
              </a:ext>
            </a:extLst>
          </p:cNvPr>
          <p:cNvSpPr/>
          <p:nvPr/>
        </p:nvSpPr>
        <p:spPr>
          <a:xfrm>
            <a:off x="689799" y="5052427"/>
            <a:ext cx="866274" cy="289605"/>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Ready</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
        <p:nvSpPr>
          <p:cNvPr id="18" name="正方形/長方形 17">
            <a:extLst>
              <a:ext uri="{FF2B5EF4-FFF2-40B4-BE49-F238E27FC236}">
                <a16:creationId xmlns:a16="http://schemas.microsoft.com/office/drawing/2014/main" id="{9255D7F9-BE87-43C3-8A4D-9CFA856DB9A0}"/>
              </a:ext>
            </a:extLst>
          </p:cNvPr>
          <p:cNvSpPr/>
          <p:nvPr/>
        </p:nvSpPr>
        <p:spPr>
          <a:xfrm>
            <a:off x="685788" y="5505622"/>
            <a:ext cx="866274" cy="289605"/>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Ready</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221410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3" name="Rectangle 2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603503" y="770466"/>
            <a:ext cx="8334435" cy="4123267"/>
          </a:xfrm>
        </p:spPr>
        <p:txBody>
          <a:bodyPr vert="horz" lIns="91440" tIns="45720" rIns="91440" bIns="45720" rtlCol="0" anchor="b">
            <a:normAutofit/>
          </a:bodyPr>
          <a:lstStyle/>
          <a:p>
            <a:pPr marL="0" indent="0">
              <a:buNone/>
            </a:pPr>
            <a:r>
              <a:rPr kumimoji="1" lang="en-US" altLang="ja-JP" sz="4800" dirty="0"/>
              <a:t>Major Topics</a:t>
            </a:r>
          </a:p>
        </p:txBody>
      </p:sp>
      <p:sp>
        <p:nvSpPr>
          <p:cNvPr id="25" name="Rectangle 2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 name="スライド番号プレースホルダー 5">
            <a:extLst>
              <a:ext uri="{FF2B5EF4-FFF2-40B4-BE49-F238E27FC236}">
                <a16:creationId xmlns:a16="http://schemas.microsoft.com/office/drawing/2014/main" id="{C2BC0FD6-39E8-4E6B-B868-9C54BC40F01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29E621A9-2DC1-4875-A28E-50EF4A778B55}"/>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2324250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97EB1505-900F-4B8E-A57C-686F952D691A}"/>
              </a:ext>
            </a:extLst>
          </p:cNvPr>
          <p:cNvSpPr/>
          <p:nvPr/>
        </p:nvSpPr>
        <p:spPr>
          <a:xfrm>
            <a:off x="5484539" y="960173"/>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7" name="正方形/長方形 36">
            <a:extLst>
              <a:ext uri="{FF2B5EF4-FFF2-40B4-BE49-F238E27FC236}">
                <a16:creationId xmlns:a16="http://schemas.microsoft.com/office/drawing/2014/main" id="{601E1F9F-6EFC-44D6-8E38-A2E9DCF2452E}"/>
              </a:ext>
            </a:extLst>
          </p:cNvPr>
          <p:cNvSpPr/>
          <p:nvPr/>
        </p:nvSpPr>
        <p:spPr>
          <a:xfrm>
            <a:off x="10250970" y="950419"/>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6" name="正方形/長方形 35">
            <a:extLst>
              <a:ext uri="{FF2B5EF4-FFF2-40B4-BE49-F238E27FC236}">
                <a16:creationId xmlns:a16="http://schemas.microsoft.com/office/drawing/2014/main" id="{B7DE019C-64EC-4FDF-B1F6-672BF006C3FB}"/>
              </a:ext>
            </a:extLst>
          </p:cNvPr>
          <p:cNvSpPr/>
          <p:nvPr/>
        </p:nvSpPr>
        <p:spPr>
          <a:xfrm>
            <a:off x="9058044" y="955676"/>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5" name="正方形/長方形 34">
            <a:extLst>
              <a:ext uri="{FF2B5EF4-FFF2-40B4-BE49-F238E27FC236}">
                <a16:creationId xmlns:a16="http://schemas.microsoft.com/office/drawing/2014/main" id="{862F499A-29D8-49D8-BA54-0CF331AA5EAF}"/>
              </a:ext>
            </a:extLst>
          </p:cNvPr>
          <p:cNvSpPr/>
          <p:nvPr/>
        </p:nvSpPr>
        <p:spPr>
          <a:xfrm>
            <a:off x="7865113" y="960931"/>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3" name="テキスト ボックス 32">
            <a:extLst>
              <a:ext uri="{FF2B5EF4-FFF2-40B4-BE49-F238E27FC236}">
                <a16:creationId xmlns:a16="http://schemas.microsoft.com/office/drawing/2014/main" id="{315FECE3-EF6A-4782-932F-33E03A8C069A}"/>
              </a:ext>
            </a:extLst>
          </p:cNvPr>
          <p:cNvSpPr txBox="1"/>
          <p:nvPr/>
        </p:nvSpPr>
        <p:spPr>
          <a:xfrm>
            <a:off x="8926316" y="939909"/>
            <a:ext cx="13240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 in Review</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11" name="フッター プレースホルダー 10">
            <a:extLst>
              <a:ext uri="{FF2B5EF4-FFF2-40B4-BE49-F238E27FC236}">
                <a16:creationId xmlns:a16="http://schemas.microsoft.com/office/drawing/2014/main" id="{333682D7-0648-4E11-BFD2-EC58CAC762A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3" name="テキスト ボックス 12">
            <a:extLst>
              <a:ext uri="{FF2B5EF4-FFF2-40B4-BE49-F238E27FC236}">
                <a16:creationId xmlns:a16="http://schemas.microsoft.com/office/drawing/2014/main" id="{4C9CA783-245D-436C-8F13-3E2D0A3F669F}"/>
              </a:ext>
            </a:extLst>
          </p:cNvPr>
          <p:cNvSpPr txBox="1"/>
          <p:nvPr/>
        </p:nvSpPr>
        <p:spPr>
          <a:xfrm>
            <a:off x="3176991" y="5061039"/>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KEYCLOAK-16811</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 name="テキスト ボックス 2">
            <a:extLst>
              <a:ext uri="{FF2B5EF4-FFF2-40B4-BE49-F238E27FC236}">
                <a16:creationId xmlns:a16="http://schemas.microsoft.com/office/drawing/2014/main" id="{21B517E1-8D29-45E5-9987-47EED045ECCA}"/>
              </a:ext>
            </a:extLst>
          </p:cNvPr>
          <p:cNvSpPr txBox="1"/>
          <p:nvPr/>
        </p:nvSpPr>
        <p:spPr>
          <a:xfrm>
            <a:off x="3176990" y="5590563"/>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KEYCLOAK-16812</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9" name="テキスト ボックス 8">
            <a:extLst>
              <a:ext uri="{FF2B5EF4-FFF2-40B4-BE49-F238E27FC236}">
                <a16:creationId xmlns:a16="http://schemas.microsoft.com/office/drawing/2014/main" id="{0A2DA907-8326-4599-8770-789C305C5763}"/>
              </a:ext>
            </a:extLst>
          </p:cNvPr>
          <p:cNvSpPr txBox="1"/>
          <p:nvPr/>
        </p:nvSpPr>
        <p:spPr>
          <a:xfrm>
            <a:off x="3176990" y="3911578"/>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KEYCLOAK-16809</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6" name="テキスト ボックス 15">
            <a:extLst>
              <a:ext uri="{FF2B5EF4-FFF2-40B4-BE49-F238E27FC236}">
                <a16:creationId xmlns:a16="http://schemas.microsoft.com/office/drawing/2014/main" id="{FD9D6ACC-70EC-4BC9-924B-F5BD1CD41773}"/>
              </a:ext>
            </a:extLst>
          </p:cNvPr>
          <p:cNvSpPr txBox="1"/>
          <p:nvPr/>
        </p:nvSpPr>
        <p:spPr>
          <a:xfrm>
            <a:off x="3185086" y="1598848"/>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rPr>
              <a:t>KEYCLOAK-15533</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1" name="テキスト ボックス 20">
            <a:extLst>
              <a:ext uri="{FF2B5EF4-FFF2-40B4-BE49-F238E27FC236}">
                <a16:creationId xmlns:a16="http://schemas.microsoft.com/office/drawing/2014/main" id="{86AB82A9-E1AE-4AB8-AFCF-6D45D02D3F32}"/>
              </a:ext>
            </a:extLst>
          </p:cNvPr>
          <p:cNvSpPr txBox="1"/>
          <p:nvPr/>
        </p:nvSpPr>
        <p:spPr>
          <a:xfrm>
            <a:off x="5557577" y="950422"/>
            <a:ext cx="936985"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Develop</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75" name="正方形/長方形 74">
            <a:extLst>
              <a:ext uri="{FF2B5EF4-FFF2-40B4-BE49-F238E27FC236}">
                <a16:creationId xmlns:a16="http://schemas.microsoft.com/office/drawing/2014/main" id="{440B0AAF-B32A-4F57-AE7C-49452DDEF2F0}"/>
              </a:ext>
            </a:extLst>
          </p:cNvPr>
          <p:cNvSpPr/>
          <p:nvPr/>
        </p:nvSpPr>
        <p:spPr>
          <a:xfrm>
            <a:off x="6672762" y="947650"/>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77" name="テキスト ボックス 76">
            <a:extLst>
              <a:ext uri="{FF2B5EF4-FFF2-40B4-BE49-F238E27FC236}">
                <a16:creationId xmlns:a16="http://schemas.microsoft.com/office/drawing/2014/main" id="{B757905B-684A-4A37-B229-5B0F40FB3D9B}"/>
              </a:ext>
            </a:extLst>
          </p:cNvPr>
          <p:cNvSpPr txBox="1"/>
          <p:nvPr/>
        </p:nvSpPr>
        <p:spPr>
          <a:xfrm>
            <a:off x="6508915" y="966188"/>
            <a:ext cx="13240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Ready to Send PR</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1" name="テキスト ボックス 80">
            <a:extLst>
              <a:ext uri="{FF2B5EF4-FFF2-40B4-BE49-F238E27FC236}">
                <a16:creationId xmlns:a16="http://schemas.microsoft.com/office/drawing/2014/main" id="{E022B562-CB20-4089-9B80-0B0971DE3A2A}"/>
              </a:ext>
            </a:extLst>
          </p:cNvPr>
          <p:cNvSpPr txBox="1"/>
          <p:nvPr/>
        </p:nvSpPr>
        <p:spPr>
          <a:xfrm>
            <a:off x="7906814" y="929399"/>
            <a:ext cx="92593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Sent</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5" name="テキスト ボックス 84">
            <a:extLst>
              <a:ext uri="{FF2B5EF4-FFF2-40B4-BE49-F238E27FC236}">
                <a16:creationId xmlns:a16="http://schemas.microsoft.com/office/drawing/2014/main" id="{3BD3A1BA-116A-4948-B17D-6F4FB00B0405}"/>
              </a:ext>
            </a:extLst>
          </p:cNvPr>
          <p:cNvSpPr txBox="1"/>
          <p:nvPr/>
        </p:nvSpPr>
        <p:spPr>
          <a:xfrm>
            <a:off x="10234858" y="908373"/>
            <a:ext cx="107746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Merged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7" name="楕円 86">
            <a:extLst>
              <a:ext uri="{FF2B5EF4-FFF2-40B4-BE49-F238E27FC236}">
                <a16:creationId xmlns:a16="http://schemas.microsoft.com/office/drawing/2014/main" id="{7CC40D65-1A31-430F-AE9A-7E99B8BD9D48}"/>
              </a:ext>
            </a:extLst>
          </p:cNvPr>
          <p:cNvSpPr/>
          <p:nvPr/>
        </p:nvSpPr>
        <p:spPr>
          <a:xfrm>
            <a:off x="8257835" y="1670356"/>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90" name="直線矢印コネクタ 89">
            <a:extLst>
              <a:ext uri="{FF2B5EF4-FFF2-40B4-BE49-F238E27FC236}">
                <a16:creationId xmlns:a16="http://schemas.microsoft.com/office/drawing/2014/main" id="{52188E93-2EE0-4422-8874-D0ADED9A8C76}"/>
              </a:ext>
            </a:extLst>
          </p:cNvPr>
          <p:cNvCxnSpPr>
            <a:stCxn id="16" idx="3"/>
            <a:endCxn id="87" idx="2"/>
          </p:cNvCxnSpPr>
          <p:nvPr/>
        </p:nvCxnSpPr>
        <p:spPr>
          <a:xfrm>
            <a:off x="4966151" y="1783514"/>
            <a:ext cx="3291684"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9D50180B-5BEE-4ECC-BC77-64A0E74A0B9B}"/>
              </a:ext>
            </a:extLst>
          </p:cNvPr>
          <p:cNvCxnSpPr>
            <a:cxnSpLocks/>
            <a:stCxn id="9" idx="3"/>
            <a:endCxn id="2" idx="2"/>
          </p:cNvCxnSpPr>
          <p:nvPr/>
        </p:nvCxnSpPr>
        <p:spPr>
          <a:xfrm flipV="1">
            <a:off x="4958055" y="4091461"/>
            <a:ext cx="2107124" cy="4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3B082C5F-584E-4F4A-809C-F750993748C3}"/>
              </a:ext>
            </a:extLst>
          </p:cNvPr>
          <p:cNvCxnSpPr>
            <a:cxnSpLocks/>
            <a:stCxn id="13" idx="3"/>
            <a:endCxn id="5" idx="2"/>
          </p:cNvCxnSpPr>
          <p:nvPr/>
        </p:nvCxnSpPr>
        <p:spPr>
          <a:xfrm>
            <a:off x="4958056" y="5245705"/>
            <a:ext cx="2104901" cy="7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A3DB0230-0DAB-4EA8-94BC-E30E380BD4F5}"/>
              </a:ext>
            </a:extLst>
          </p:cNvPr>
          <p:cNvCxnSpPr>
            <a:cxnSpLocks/>
            <a:stCxn id="3" idx="3"/>
            <a:endCxn id="6" idx="2"/>
          </p:cNvCxnSpPr>
          <p:nvPr/>
        </p:nvCxnSpPr>
        <p:spPr>
          <a:xfrm flipV="1">
            <a:off x="4958055" y="5770755"/>
            <a:ext cx="2103390" cy="44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D0CA466-1512-455C-8416-E0DD7407A0ED}"/>
              </a:ext>
            </a:extLst>
          </p:cNvPr>
          <p:cNvSpPr txBox="1"/>
          <p:nvPr/>
        </p:nvSpPr>
        <p:spPr>
          <a:xfrm>
            <a:off x="3179828" y="2202619"/>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rPr>
              <a:t>KEYCLOAK-16806</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1" name="楕円 40">
            <a:extLst>
              <a:ext uri="{FF2B5EF4-FFF2-40B4-BE49-F238E27FC236}">
                <a16:creationId xmlns:a16="http://schemas.microsoft.com/office/drawing/2014/main" id="{737B5800-712C-47DC-A11F-6E6DF95851A8}"/>
              </a:ext>
            </a:extLst>
          </p:cNvPr>
          <p:cNvSpPr/>
          <p:nvPr/>
        </p:nvSpPr>
        <p:spPr>
          <a:xfrm>
            <a:off x="7053148" y="2274127"/>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42" name="直線矢印コネクタ 41">
            <a:extLst>
              <a:ext uri="{FF2B5EF4-FFF2-40B4-BE49-F238E27FC236}">
                <a16:creationId xmlns:a16="http://schemas.microsoft.com/office/drawing/2014/main" id="{234218BB-B35D-4D7B-B5C0-581738CEC331}"/>
              </a:ext>
            </a:extLst>
          </p:cNvPr>
          <p:cNvCxnSpPr>
            <a:stCxn id="40" idx="3"/>
            <a:endCxn id="41" idx="2"/>
          </p:cNvCxnSpPr>
          <p:nvPr/>
        </p:nvCxnSpPr>
        <p:spPr>
          <a:xfrm>
            <a:off x="4960893" y="2387285"/>
            <a:ext cx="2092255"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F06E1F7-BE05-430E-A46A-7F68A60F1FFD}"/>
              </a:ext>
            </a:extLst>
          </p:cNvPr>
          <p:cNvSpPr txBox="1"/>
          <p:nvPr/>
        </p:nvSpPr>
        <p:spPr>
          <a:xfrm>
            <a:off x="3178303" y="2782337"/>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rPr>
              <a:t>KEYCLOAK-16807</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4" name="楕円 43">
            <a:extLst>
              <a:ext uri="{FF2B5EF4-FFF2-40B4-BE49-F238E27FC236}">
                <a16:creationId xmlns:a16="http://schemas.microsoft.com/office/drawing/2014/main" id="{6854D0AF-EAF0-41E0-B1FA-A20A67EC89F0}"/>
              </a:ext>
            </a:extLst>
          </p:cNvPr>
          <p:cNvSpPr/>
          <p:nvPr/>
        </p:nvSpPr>
        <p:spPr>
          <a:xfrm>
            <a:off x="7047886" y="2853845"/>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45" name="直線矢印コネクタ 44">
            <a:extLst>
              <a:ext uri="{FF2B5EF4-FFF2-40B4-BE49-F238E27FC236}">
                <a16:creationId xmlns:a16="http://schemas.microsoft.com/office/drawing/2014/main" id="{5EC623F5-01B7-406D-BE67-BC2338DE2655}"/>
              </a:ext>
            </a:extLst>
          </p:cNvPr>
          <p:cNvCxnSpPr>
            <a:stCxn id="43" idx="3"/>
            <a:endCxn id="44" idx="2"/>
          </p:cNvCxnSpPr>
          <p:nvPr/>
        </p:nvCxnSpPr>
        <p:spPr>
          <a:xfrm>
            <a:off x="4959368" y="2967003"/>
            <a:ext cx="2088518"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5DADFCB5-5B82-408B-A0E0-5CAC32ECC4E0}"/>
              </a:ext>
            </a:extLst>
          </p:cNvPr>
          <p:cNvSpPr txBox="1"/>
          <p:nvPr/>
        </p:nvSpPr>
        <p:spPr>
          <a:xfrm>
            <a:off x="3182189" y="3334257"/>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rPr>
              <a:t>KEYCLOAK-16808</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7" name="楕円 46">
            <a:extLst>
              <a:ext uri="{FF2B5EF4-FFF2-40B4-BE49-F238E27FC236}">
                <a16:creationId xmlns:a16="http://schemas.microsoft.com/office/drawing/2014/main" id="{3C83CF1F-6336-4DE8-BB17-0A28797910CD}"/>
              </a:ext>
            </a:extLst>
          </p:cNvPr>
          <p:cNvSpPr/>
          <p:nvPr/>
        </p:nvSpPr>
        <p:spPr>
          <a:xfrm>
            <a:off x="7054670" y="3405765"/>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48" name="直線矢印コネクタ 47">
            <a:extLst>
              <a:ext uri="{FF2B5EF4-FFF2-40B4-BE49-F238E27FC236}">
                <a16:creationId xmlns:a16="http://schemas.microsoft.com/office/drawing/2014/main" id="{7193B81D-E588-4FAD-A95E-C667F14C2D0A}"/>
              </a:ext>
            </a:extLst>
          </p:cNvPr>
          <p:cNvCxnSpPr>
            <a:stCxn id="46" idx="3"/>
            <a:endCxn id="47" idx="2"/>
          </p:cNvCxnSpPr>
          <p:nvPr/>
        </p:nvCxnSpPr>
        <p:spPr>
          <a:xfrm>
            <a:off x="4963254" y="3518923"/>
            <a:ext cx="2091416"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08645855-1D35-48B3-B5BB-0B304D4DF861}"/>
              </a:ext>
            </a:extLst>
          </p:cNvPr>
          <p:cNvSpPr txBox="1"/>
          <p:nvPr/>
        </p:nvSpPr>
        <p:spPr>
          <a:xfrm>
            <a:off x="3184610" y="4502480"/>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KEYCLOAK-16810</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51" name="直線矢印コネクタ 50">
            <a:extLst>
              <a:ext uri="{FF2B5EF4-FFF2-40B4-BE49-F238E27FC236}">
                <a16:creationId xmlns:a16="http://schemas.microsoft.com/office/drawing/2014/main" id="{8BF02C68-5050-4936-B222-0862CDD1A3C9}"/>
              </a:ext>
            </a:extLst>
          </p:cNvPr>
          <p:cNvCxnSpPr>
            <a:cxnSpLocks/>
            <a:stCxn id="50" idx="3"/>
            <a:endCxn id="4" idx="2"/>
          </p:cNvCxnSpPr>
          <p:nvPr/>
        </p:nvCxnSpPr>
        <p:spPr>
          <a:xfrm flipV="1">
            <a:off x="4965675" y="4686100"/>
            <a:ext cx="2102542" cy="1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57A2A536-B194-4F5A-8540-C87EFDF6B0CD}"/>
              </a:ext>
            </a:extLst>
          </p:cNvPr>
          <p:cNvSpPr txBox="1"/>
          <p:nvPr/>
        </p:nvSpPr>
        <p:spPr>
          <a:xfrm>
            <a:off x="3171730" y="6099471"/>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KEYCLOAK-14210</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68" name="タイトル 1">
            <a:extLst>
              <a:ext uri="{FF2B5EF4-FFF2-40B4-BE49-F238E27FC236}">
                <a16:creationId xmlns:a16="http://schemas.microsoft.com/office/drawing/2014/main" id="{DB626A83-5C12-44DA-B4BF-9A9668FBCB7A}"/>
              </a:ext>
            </a:extLst>
          </p:cNvPr>
          <p:cNvSpPr>
            <a:spLocks noGrp="1"/>
          </p:cNvSpPr>
          <p:nvPr>
            <p:ph type="title"/>
          </p:nvPr>
        </p:nvSpPr>
        <p:spPr>
          <a:xfrm>
            <a:off x="774589" y="68598"/>
            <a:ext cx="11261396" cy="802640"/>
          </a:xfrm>
        </p:spPr>
        <p:txBody>
          <a:bodyPr anchor="b">
            <a:noAutofit/>
          </a:bodyPr>
          <a:lstStyle/>
          <a:p>
            <a:pPr algn="r"/>
            <a:r>
              <a:rPr lang="en-US" altLang="ja-JP" sz="4000" dirty="0"/>
              <a:t>Issue status in detail : Client Registration Policies Migration</a:t>
            </a:r>
          </a:p>
        </p:txBody>
      </p:sp>
      <p:sp>
        <p:nvSpPr>
          <p:cNvPr id="2" name="楕円 1">
            <a:extLst>
              <a:ext uri="{FF2B5EF4-FFF2-40B4-BE49-F238E27FC236}">
                <a16:creationId xmlns:a16="http://schemas.microsoft.com/office/drawing/2014/main" id="{017B44BB-21DE-4397-BF0C-7F23578E50E8}"/>
              </a:ext>
            </a:extLst>
          </p:cNvPr>
          <p:cNvSpPr/>
          <p:nvPr/>
        </p:nvSpPr>
        <p:spPr>
          <a:xfrm>
            <a:off x="7065179" y="3977161"/>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 name="楕円 3">
            <a:extLst>
              <a:ext uri="{FF2B5EF4-FFF2-40B4-BE49-F238E27FC236}">
                <a16:creationId xmlns:a16="http://schemas.microsoft.com/office/drawing/2014/main" id="{437E78E5-3A8C-423C-809D-F6196960FD4A}"/>
              </a:ext>
            </a:extLst>
          </p:cNvPr>
          <p:cNvSpPr/>
          <p:nvPr/>
        </p:nvSpPr>
        <p:spPr>
          <a:xfrm>
            <a:off x="7068217" y="4571800"/>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70" name="直線コネクタ 69">
            <a:extLst>
              <a:ext uri="{FF2B5EF4-FFF2-40B4-BE49-F238E27FC236}">
                <a16:creationId xmlns:a16="http://schemas.microsoft.com/office/drawing/2014/main" id="{2692773C-1ABA-4249-AD41-E2DB814B3660}"/>
              </a:ext>
            </a:extLst>
          </p:cNvPr>
          <p:cNvCxnSpPr>
            <a:cxnSpLocks/>
          </p:cNvCxnSpPr>
          <p:nvPr/>
        </p:nvCxnSpPr>
        <p:spPr>
          <a:xfrm>
            <a:off x="563102" y="2071726"/>
            <a:ext cx="11249004" cy="81013"/>
          </a:xfrm>
          <a:prstGeom prst="line">
            <a:avLst/>
          </a:prstGeom>
        </p:spPr>
        <p:style>
          <a:lnRef idx="1">
            <a:schemeClr val="accent1"/>
          </a:lnRef>
          <a:fillRef idx="0">
            <a:schemeClr val="accent1"/>
          </a:fillRef>
          <a:effectRef idx="0">
            <a:schemeClr val="accent1"/>
          </a:effectRef>
          <a:fontRef idx="minor">
            <a:schemeClr val="tx1"/>
          </a:fontRef>
        </p:style>
      </p:cxnSp>
      <p:sp>
        <p:nvSpPr>
          <p:cNvPr id="5" name="楕円 4">
            <a:extLst>
              <a:ext uri="{FF2B5EF4-FFF2-40B4-BE49-F238E27FC236}">
                <a16:creationId xmlns:a16="http://schemas.microsoft.com/office/drawing/2014/main" id="{00E20F16-958B-42C4-ADB7-3E62F4220807}"/>
              </a:ext>
            </a:extLst>
          </p:cNvPr>
          <p:cNvSpPr/>
          <p:nvPr/>
        </p:nvSpPr>
        <p:spPr>
          <a:xfrm>
            <a:off x="7062957" y="5138641"/>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6" name="楕円 5">
            <a:extLst>
              <a:ext uri="{FF2B5EF4-FFF2-40B4-BE49-F238E27FC236}">
                <a16:creationId xmlns:a16="http://schemas.microsoft.com/office/drawing/2014/main" id="{4CD3C1F8-EC0E-40A3-96DC-026245CF51A3}"/>
              </a:ext>
            </a:extLst>
          </p:cNvPr>
          <p:cNvSpPr/>
          <p:nvPr/>
        </p:nvSpPr>
        <p:spPr>
          <a:xfrm>
            <a:off x="7061445" y="5656455"/>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4" name="&quot;禁止&quot;マーク 53">
            <a:extLst>
              <a:ext uri="{FF2B5EF4-FFF2-40B4-BE49-F238E27FC236}">
                <a16:creationId xmlns:a16="http://schemas.microsoft.com/office/drawing/2014/main" id="{E6F499A8-F817-45EC-9C5B-42EE3D829AD6}"/>
              </a:ext>
            </a:extLst>
          </p:cNvPr>
          <p:cNvSpPr/>
          <p:nvPr/>
        </p:nvSpPr>
        <p:spPr>
          <a:xfrm>
            <a:off x="7374103" y="2262914"/>
            <a:ext cx="257326" cy="25732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56" name="テキスト ボックス 55">
            <a:extLst>
              <a:ext uri="{FF2B5EF4-FFF2-40B4-BE49-F238E27FC236}">
                <a16:creationId xmlns:a16="http://schemas.microsoft.com/office/drawing/2014/main" id="{7FB6F9D0-6C79-4EDC-B1EE-33E65F19D5EC}"/>
              </a:ext>
            </a:extLst>
          </p:cNvPr>
          <p:cNvSpPr txBox="1"/>
          <p:nvPr/>
        </p:nvSpPr>
        <p:spPr>
          <a:xfrm>
            <a:off x="4811405" y="2087279"/>
            <a:ext cx="2343708"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Wait for being merged</a:t>
            </a:r>
            <a:endParaRPr kumimoji="1" lang="ja-JP" altLang="en-US"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57" name="直線矢印コネクタ 56">
            <a:extLst>
              <a:ext uri="{FF2B5EF4-FFF2-40B4-BE49-F238E27FC236}">
                <a16:creationId xmlns:a16="http://schemas.microsoft.com/office/drawing/2014/main" id="{A83721EB-39C4-4A0E-AE76-4CE3826C5AF0}"/>
              </a:ext>
            </a:extLst>
          </p:cNvPr>
          <p:cNvCxnSpPr>
            <a:cxnSpLocks/>
            <a:stCxn id="40" idx="0"/>
            <a:endCxn id="16" idx="2"/>
          </p:cNvCxnSpPr>
          <p:nvPr/>
        </p:nvCxnSpPr>
        <p:spPr>
          <a:xfrm flipV="1">
            <a:off x="4070361" y="1968180"/>
            <a:ext cx="5258" cy="234439"/>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091403C3-7CEE-43BC-8578-C1B2EFBBE00D}"/>
              </a:ext>
            </a:extLst>
          </p:cNvPr>
          <p:cNvCxnSpPr>
            <a:cxnSpLocks/>
            <a:stCxn id="43" idx="0"/>
            <a:endCxn id="40" idx="2"/>
          </p:cNvCxnSpPr>
          <p:nvPr/>
        </p:nvCxnSpPr>
        <p:spPr>
          <a:xfrm flipV="1">
            <a:off x="4068836" y="2571951"/>
            <a:ext cx="1525" cy="210386"/>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9" name="&quot;禁止&quot;マーク 58">
            <a:extLst>
              <a:ext uri="{FF2B5EF4-FFF2-40B4-BE49-F238E27FC236}">
                <a16:creationId xmlns:a16="http://schemas.microsoft.com/office/drawing/2014/main" id="{C1135FB7-A646-4C55-BB76-912E3E3C95EF}"/>
              </a:ext>
            </a:extLst>
          </p:cNvPr>
          <p:cNvSpPr/>
          <p:nvPr/>
        </p:nvSpPr>
        <p:spPr>
          <a:xfrm>
            <a:off x="7370089" y="2836418"/>
            <a:ext cx="257326" cy="25732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60" name="テキスト ボックス 59">
            <a:extLst>
              <a:ext uri="{FF2B5EF4-FFF2-40B4-BE49-F238E27FC236}">
                <a16:creationId xmlns:a16="http://schemas.microsoft.com/office/drawing/2014/main" id="{29227272-30E7-47EA-936E-147611A2A95B}"/>
              </a:ext>
            </a:extLst>
          </p:cNvPr>
          <p:cNvSpPr txBox="1"/>
          <p:nvPr/>
        </p:nvSpPr>
        <p:spPr>
          <a:xfrm>
            <a:off x="4819423" y="2648751"/>
            <a:ext cx="2343708"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Wait for being merged</a:t>
            </a:r>
            <a:endParaRPr kumimoji="1" lang="ja-JP" altLang="en-US"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61" name="直線矢印コネクタ 60">
            <a:extLst>
              <a:ext uri="{FF2B5EF4-FFF2-40B4-BE49-F238E27FC236}">
                <a16:creationId xmlns:a16="http://schemas.microsoft.com/office/drawing/2014/main" id="{39D4AEF8-2848-4ED5-8030-B86A6169F7BA}"/>
              </a:ext>
            </a:extLst>
          </p:cNvPr>
          <p:cNvCxnSpPr>
            <a:cxnSpLocks/>
            <a:stCxn id="46" idx="0"/>
            <a:endCxn id="43" idx="2"/>
          </p:cNvCxnSpPr>
          <p:nvPr/>
        </p:nvCxnSpPr>
        <p:spPr>
          <a:xfrm flipH="1" flipV="1">
            <a:off x="4068836" y="3151669"/>
            <a:ext cx="3886" cy="182588"/>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5" name="&quot;禁止&quot;マーク 64">
            <a:extLst>
              <a:ext uri="{FF2B5EF4-FFF2-40B4-BE49-F238E27FC236}">
                <a16:creationId xmlns:a16="http://schemas.microsoft.com/office/drawing/2014/main" id="{F85A8D92-5207-424D-90EE-80BD13352454}"/>
              </a:ext>
            </a:extLst>
          </p:cNvPr>
          <p:cNvSpPr/>
          <p:nvPr/>
        </p:nvSpPr>
        <p:spPr>
          <a:xfrm>
            <a:off x="7378110" y="3385859"/>
            <a:ext cx="257326" cy="25732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66" name="テキスト ボックス 65">
            <a:extLst>
              <a:ext uri="{FF2B5EF4-FFF2-40B4-BE49-F238E27FC236}">
                <a16:creationId xmlns:a16="http://schemas.microsoft.com/office/drawing/2014/main" id="{46B1E29C-5D5D-4DCB-94DA-45521ADA5F09}"/>
              </a:ext>
            </a:extLst>
          </p:cNvPr>
          <p:cNvSpPr txBox="1"/>
          <p:nvPr/>
        </p:nvSpPr>
        <p:spPr>
          <a:xfrm>
            <a:off x="4815412" y="3186160"/>
            <a:ext cx="2343708"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Wait for being merged</a:t>
            </a:r>
            <a:endParaRPr kumimoji="1" lang="ja-JP" altLang="en-US"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76" name="直線矢印コネクタ 75">
            <a:extLst>
              <a:ext uri="{FF2B5EF4-FFF2-40B4-BE49-F238E27FC236}">
                <a16:creationId xmlns:a16="http://schemas.microsoft.com/office/drawing/2014/main" id="{C272E01D-1C1D-40A2-9A45-00C01D0BAB5C}"/>
              </a:ext>
            </a:extLst>
          </p:cNvPr>
          <p:cNvCxnSpPr>
            <a:cxnSpLocks/>
            <a:stCxn id="9" idx="0"/>
            <a:endCxn id="46" idx="2"/>
          </p:cNvCxnSpPr>
          <p:nvPr/>
        </p:nvCxnSpPr>
        <p:spPr>
          <a:xfrm flipV="1">
            <a:off x="4067523" y="3703589"/>
            <a:ext cx="5199" cy="207989"/>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78" name="&quot;禁止&quot;マーク 77">
            <a:extLst>
              <a:ext uri="{FF2B5EF4-FFF2-40B4-BE49-F238E27FC236}">
                <a16:creationId xmlns:a16="http://schemas.microsoft.com/office/drawing/2014/main" id="{837DFB92-3081-4439-AC74-D84CFBAF9D36}"/>
              </a:ext>
            </a:extLst>
          </p:cNvPr>
          <p:cNvSpPr/>
          <p:nvPr/>
        </p:nvSpPr>
        <p:spPr>
          <a:xfrm>
            <a:off x="7386129" y="3959367"/>
            <a:ext cx="257326" cy="25732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0" name="テキスト ボックス 79">
            <a:extLst>
              <a:ext uri="{FF2B5EF4-FFF2-40B4-BE49-F238E27FC236}">
                <a16:creationId xmlns:a16="http://schemas.microsoft.com/office/drawing/2014/main" id="{F2BAFFD9-E08C-4985-B44C-292B94C357DE}"/>
              </a:ext>
            </a:extLst>
          </p:cNvPr>
          <p:cNvSpPr txBox="1"/>
          <p:nvPr/>
        </p:nvSpPr>
        <p:spPr>
          <a:xfrm>
            <a:off x="4823431" y="3759668"/>
            <a:ext cx="2343708"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Wait for being merged</a:t>
            </a:r>
            <a:endParaRPr kumimoji="1" lang="ja-JP" altLang="en-US"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82" name="直線矢印コネクタ 81">
            <a:extLst>
              <a:ext uri="{FF2B5EF4-FFF2-40B4-BE49-F238E27FC236}">
                <a16:creationId xmlns:a16="http://schemas.microsoft.com/office/drawing/2014/main" id="{5264622F-59E4-4849-9921-6B6DA5CCE616}"/>
              </a:ext>
            </a:extLst>
          </p:cNvPr>
          <p:cNvCxnSpPr>
            <a:cxnSpLocks/>
            <a:stCxn id="50" idx="0"/>
            <a:endCxn id="9" idx="2"/>
          </p:cNvCxnSpPr>
          <p:nvPr/>
        </p:nvCxnSpPr>
        <p:spPr>
          <a:xfrm flipH="1" flipV="1">
            <a:off x="4067523" y="4280910"/>
            <a:ext cx="7620" cy="221570"/>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3" name="&quot;禁止&quot;マーク 82">
            <a:extLst>
              <a:ext uri="{FF2B5EF4-FFF2-40B4-BE49-F238E27FC236}">
                <a16:creationId xmlns:a16="http://schemas.microsoft.com/office/drawing/2014/main" id="{7D2CDD38-B73B-443A-A2B4-0642CFA47AB1}"/>
              </a:ext>
            </a:extLst>
          </p:cNvPr>
          <p:cNvSpPr/>
          <p:nvPr/>
        </p:nvSpPr>
        <p:spPr>
          <a:xfrm>
            <a:off x="7394148" y="4556937"/>
            <a:ext cx="257326" cy="25732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4" name="テキスト ボックス 83">
            <a:extLst>
              <a:ext uri="{FF2B5EF4-FFF2-40B4-BE49-F238E27FC236}">
                <a16:creationId xmlns:a16="http://schemas.microsoft.com/office/drawing/2014/main" id="{131FCD17-9B7F-40F2-A988-8A15519B4931}"/>
              </a:ext>
            </a:extLst>
          </p:cNvPr>
          <p:cNvSpPr txBox="1"/>
          <p:nvPr/>
        </p:nvSpPr>
        <p:spPr>
          <a:xfrm>
            <a:off x="4831450" y="4357238"/>
            <a:ext cx="2343708"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Wait for being merged</a:t>
            </a:r>
            <a:endParaRPr kumimoji="1" lang="ja-JP" altLang="en-US"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86" name="直線矢印コネクタ 85">
            <a:extLst>
              <a:ext uri="{FF2B5EF4-FFF2-40B4-BE49-F238E27FC236}">
                <a16:creationId xmlns:a16="http://schemas.microsoft.com/office/drawing/2014/main" id="{28D47DFC-2739-4CA2-A423-B28A2C2E18B5}"/>
              </a:ext>
            </a:extLst>
          </p:cNvPr>
          <p:cNvCxnSpPr>
            <a:cxnSpLocks/>
            <a:stCxn id="13" idx="0"/>
            <a:endCxn id="50" idx="2"/>
          </p:cNvCxnSpPr>
          <p:nvPr/>
        </p:nvCxnSpPr>
        <p:spPr>
          <a:xfrm flipV="1">
            <a:off x="4067524" y="4871812"/>
            <a:ext cx="7619" cy="189227"/>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8" name="&quot;禁止&quot;マーク 87">
            <a:extLst>
              <a:ext uri="{FF2B5EF4-FFF2-40B4-BE49-F238E27FC236}">
                <a16:creationId xmlns:a16="http://schemas.microsoft.com/office/drawing/2014/main" id="{4FDF7C34-CA00-4911-A1B8-409595EC6BA4}"/>
              </a:ext>
            </a:extLst>
          </p:cNvPr>
          <p:cNvSpPr/>
          <p:nvPr/>
        </p:nvSpPr>
        <p:spPr>
          <a:xfrm>
            <a:off x="7402168" y="5118415"/>
            <a:ext cx="257326" cy="25732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9" name="テキスト ボックス 88">
            <a:extLst>
              <a:ext uri="{FF2B5EF4-FFF2-40B4-BE49-F238E27FC236}">
                <a16:creationId xmlns:a16="http://schemas.microsoft.com/office/drawing/2014/main" id="{E01522E7-535E-4EC1-B900-B77B19FAE933}"/>
              </a:ext>
            </a:extLst>
          </p:cNvPr>
          <p:cNvSpPr txBox="1"/>
          <p:nvPr/>
        </p:nvSpPr>
        <p:spPr>
          <a:xfrm>
            <a:off x="4839470" y="4918716"/>
            <a:ext cx="2343708"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Wait for being merged</a:t>
            </a:r>
            <a:endParaRPr kumimoji="1" lang="ja-JP" altLang="en-US"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91" name="直線矢印コネクタ 90">
            <a:extLst>
              <a:ext uri="{FF2B5EF4-FFF2-40B4-BE49-F238E27FC236}">
                <a16:creationId xmlns:a16="http://schemas.microsoft.com/office/drawing/2014/main" id="{8B05FAAF-41B7-4DB0-BD8A-8506B1868ADE}"/>
              </a:ext>
            </a:extLst>
          </p:cNvPr>
          <p:cNvCxnSpPr>
            <a:cxnSpLocks/>
            <a:stCxn id="3" idx="0"/>
            <a:endCxn id="13" idx="2"/>
          </p:cNvCxnSpPr>
          <p:nvPr/>
        </p:nvCxnSpPr>
        <p:spPr>
          <a:xfrm flipV="1">
            <a:off x="4067523" y="5430371"/>
            <a:ext cx="1" cy="160192"/>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92" name="&quot;禁止&quot;マーク 91">
            <a:extLst>
              <a:ext uri="{FF2B5EF4-FFF2-40B4-BE49-F238E27FC236}">
                <a16:creationId xmlns:a16="http://schemas.microsoft.com/office/drawing/2014/main" id="{6DD10E1D-A159-4999-A0F6-4E682EF9D455}"/>
              </a:ext>
            </a:extLst>
          </p:cNvPr>
          <p:cNvSpPr/>
          <p:nvPr/>
        </p:nvSpPr>
        <p:spPr>
          <a:xfrm>
            <a:off x="7398157" y="5655829"/>
            <a:ext cx="257326" cy="25732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93" name="テキスト ボックス 92">
            <a:extLst>
              <a:ext uri="{FF2B5EF4-FFF2-40B4-BE49-F238E27FC236}">
                <a16:creationId xmlns:a16="http://schemas.microsoft.com/office/drawing/2014/main" id="{AFB315EB-23CA-4B8D-AAFD-BFB726EAD306}"/>
              </a:ext>
            </a:extLst>
          </p:cNvPr>
          <p:cNvSpPr txBox="1"/>
          <p:nvPr/>
        </p:nvSpPr>
        <p:spPr>
          <a:xfrm>
            <a:off x="4835459" y="5456130"/>
            <a:ext cx="2343708"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Wait for being merged</a:t>
            </a:r>
            <a:endParaRPr kumimoji="1" lang="ja-JP" altLang="en-US"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94" name="正方形/長方形 93">
            <a:extLst>
              <a:ext uri="{FF2B5EF4-FFF2-40B4-BE49-F238E27FC236}">
                <a16:creationId xmlns:a16="http://schemas.microsoft.com/office/drawing/2014/main" id="{7A173D7E-5A30-4055-ADAB-0E55D7E8C74F}"/>
              </a:ext>
            </a:extLst>
          </p:cNvPr>
          <p:cNvSpPr/>
          <p:nvPr/>
        </p:nvSpPr>
        <p:spPr>
          <a:xfrm>
            <a:off x="1899615" y="1409378"/>
            <a:ext cx="3165680" cy="63968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chemeClr val="accent6">
                    <a:lumMod val="50000"/>
                  </a:schemeClr>
                </a:solidFill>
              </a:rPr>
              <a:t>Extends</a:t>
            </a:r>
          </a:p>
          <a:p>
            <a:r>
              <a:rPr kumimoji="1" lang="en-US" altLang="ja-JP" dirty="0">
                <a:solidFill>
                  <a:schemeClr val="accent6">
                    <a:lumMod val="50000"/>
                  </a:schemeClr>
                </a:solidFill>
              </a:rPr>
              <a:t>Interfaces</a:t>
            </a:r>
            <a:endParaRPr kumimoji="1" lang="ja-JP" altLang="en-US" dirty="0">
              <a:solidFill>
                <a:schemeClr val="accent6">
                  <a:lumMod val="50000"/>
                </a:schemeClr>
              </a:solidFill>
            </a:endParaRPr>
          </a:p>
        </p:txBody>
      </p:sp>
      <p:sp>
        <p:nvSpPr>
          <p:cNvPr id="96" name="正方形/長方形 95">
            <a:extLst>
              <a:ext uri="{FF2B5EF4-FFF2-40B4-BE49-F238E27FC236}">
                <a16:creationId xmlns:a16="http://schemas.microsoft.com/office/drawing/2014/main" id="{B3E42DEF-B0DF-4832-A511-1A6ACE8D90AB}"/>
              </a:ext>
            </a:extLst>
          </p:cNvPr>
          <p:cNvSpPr/>
          <p:nvPr/>
        </p:nvSpPr>
        <p:spPr>
          <a:xfrm>
            <a:off x="1899615" y="2135069"/>
            <a:ext cx="3165680" cy="388222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chemeClr val="accent6">
                    <a:lumMod val="50000"/>
                  </a:schemeClr>
                </a:solidFill>
              </a:rPr>
              <a:t>KEYCLOAK-</a:t>
            </a:r>
          </a:p>
          <a:p>
            <a:r>
              <a:rPr kumimoji="1" lang="en-US" altLang="ja-JP" dirty="0">
                <a:solidFill>
                  <a:schemeClr val="accent6">
                    <a:lumMod val="50000"/>
                  </a:schemeClr>
                </a:solidFill>
              </a:rPr>
              <a:t>15534</a:t>
            </a:r>
          </a:p>
          <a:p>
            <a:endParaRPr kumimoji="1" lang="en-US" altLang="ja-JP" dirty="0">
              <a:solidFill>
                <a:schemeClr val="accent6">
                  <a:lumMod val="50000"/>
                </a:schemeClr>
              </a:solidFill>
            </a:endParaRPr>
          </a:p>
          <a:p>
            <a:r>
              <a:rPr kumimoji="1" lang="en-US" altLang="ja-JP" dirty="0">
                <a:solidFill>
                  <a:schemeClr val="accent6">
                    <a:lumMod val="50000"/>
                  </a:schemeClr>
                </a:solidFill>
              </a:rPr>
              <a:t>Migrate 7</a:t>
            </a:r>
          </a:p>
          <a:p>
            <a:r>
              <a:rPr kumimoji="1" lang="en-US" altLang="ja-JP" dirty="0">
                <a:solidFill>
                  <a:schemeClr val="accent6">
                    <a:lumMod val="50000"/>
                  </a:schemeClr>
                </a:solidFill>
              </a:rPr>
              <a:t>Registration</a:t>
            </a:r>
          </a:p>
          <a:p>
            <a:r>
              <a:rPr kumimoji="1" lang="en-US" altLang="ja-JP" dirty="0">
                <a:solidFill>
                  <a:schemeClr val="accent6">
                    <a:lumMod val="50000"/>
                  </a:schemeClr>
                </a:solidFill>
              </a:rPr>
              <a:t>Policies</a:t>
            </a:r>
            <a:endParaRPr kumimoji="1" lang="ja-JP" altLang="en-US" dirty="0">
              <a:solidFill>
                <a:schemeClr val="accent6">
                  <a:lumMod val="50000"/>
                </a:schemeClr>
              </a:solidFill>
            </a:endParaRPr>
          </a:p>
        </p:txBody>
      </p:sp>
      <p:sp>
        <p:nvSpPr>
          <p:cNvPr id="97" name="テキスト ボックス 96">
            <a:extLst>
              <a:ext uri="{FF2B5EF4-FFF2-40B4-BE49-F238E27FC236}">
                <a16:creationId xmlns:a16="http://schemas.microsoft.com/office/drawing/2014/main" id="{C4CC99B4-EAED-4F0C-8DE9-AE14E3857E46}"/>
              </a:ext>
            </a:extLst>
          </p:cNvPr>
          <p:cNvSpPr txBox="1"/>
          <p:nvPr/>
        </p:nvSpPr>
        <p:spPr>
          <a:xfrm>
            <a:off x="575134" y="1681687"/>
            <a:ext cx="1137709"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i="1" u="none" strike="noStrike" kern="1200" cap="none" spc="0" normalizeH="0" baseline="0" noProof="0" dirty="0">
                <a:ln>
                  <a:noFill/>
                </a:ln>
                <a:solidFill>
                  <a:srgbClr val="003300"/>
                </a:solidFill>
                <a:effectLst/>
                <a:uLnTx/>
                <a:uFillTx/>
                <a:latin typeface="Calibri Light" panose="020F0302020204030204"/>
                <a:ea typeface="ＭＳ Ｐゴシック" panose="020B0600070205080204" pitchFamily="50" charset="-128"/>
                <a:cs typeface="+mn-cs"/>
              </a:rPr>
              <a:t>1</a:t>
            </a:r>
            <a:r>
              <a:rPr kumimoji="1" lang="en-US" altLang="ja-JP" sz="2000" i="1" u="none" strike="noStrike" kern="1200" cap="none" spc="0" normalizeH="0" baseline="0" noProof="0" dirty="0">
                <a:ln>
                  <a:noFill/>
                </a:ln>
                <a:effectLst/>
                <a:uLnTx/>
                <a:uFillTx/>
                <a:latin typeface="Calibri Light" panose="020F0302020204030204"/>
                <a:ea typeface="ＭＳ Ｐゴシック" panose="020B0600070205080204" pitchFamily="50" charset="-128"/>
                <a:cs typeface="+mn-cs"/>
              </a:rPr>
              <a:t> of 10 :</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i="1" dirty="0">
                <a:latin typeface="Calibri Light" panose="020F0302020204030204"/>
                <a:ea typeface="ＭＳ Ｐゴシック" panose="020B0600070205080204" pitchFamily="50" charset="-128"/>
              </a:rPr>
              <a:t> PR Sent</a:t>
            </a:r>
            <a:endParaRPr kumimoji="1" lang="en-US" altLang="ja-JP" sz="2000" i="1" u="none" strike="noStrike" kern="1200" cap="none" spc="0" normalizeH="0" baseline="0" noProof="0" dirty="0">
              <a:ln>
                <a:noFill/>
              </a:ln>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1832571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6" name="直線コネクタ 105">
            <a:extLst>
              <a:ext uri="{FF2B5EF4-FFF2-40B4-BE49-F238E27FC236}">
                <a16:creationId xmlns:a16="http://schemas.microsoft.com/office/drawing/2014/main" id="{E85DA879-0994-4CCB-AB3E-77E551D711BE}"/>
              </a:ext>
            </a:extLst>
          </p:cNvPr>
          <p:cNvCxnSpPr>
            <a:cxnSpLocks/>
          </p:cNvCxnSpPr>
          <p:nvPr/>
        </p:nvCxnSpPr>
        <p:spPr>
          <a:xfrm>
            <a:off x="930169" y="3767704"/>
            <a:ext cx="108389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B1025BE6-CA13-4609-9E07-50149DD8FD1E}"/>
              </a:ext>
            </a:extLst>
          </p:cNvPr>
          <p:cNvCxnSpPr>
            <a:cxnSpLocks/>
            <a:stCxn id="15" idx="4"/>
            <a:endCxn id="225" idx="0"/>
          </p:cNvCxnSpPr>
          <p:nvPr/>
        </p:nvCxnSpPr>
        <p:spPr>
          <a:xfrm>
            <a:off x="2530491" y="1299614"/>
            <a:ext cx="13320" cy="2379416"/>
          </a:xfrm>
          <a:prstGeom prst="line">
            <a:avLst/>
          </a:prstGeom>
          <a:ln w="28575" cap="flat" cmpd="sng" algn="ctr">
            <a:solidFill>
              <a:schemeClr val="accent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7298744" y="187515"/>
            <a:ext cx="4582345" cy="825910"/>
          </a:xfrm>
        </p:spPr>
        <p:txBody>
          <a:bodyPr anchor="b">
            <a:normAutofit/>
          </a:bodyPr>
          <a:lstStyle/>
          <a:p>
            <a:pPr algn="r"/>
            <a:r>
              <a:rPr kumimoji="1" lang="en-US" altLang="ja-JP" sz="4800" dirty="0"/>
              <a:t>Project Progress</a:t>
            </a: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11" name="テキスト ボックス 10">
            <a:extLst>
              <a:ext uri="{FF2B5EF4-FFF2-40B4-BE49-F238E27FC236}">
                <a16:creationId xmlns:a16="http://schemas.microsoft.com/office/drawing/2014/main" id="{5B3F38D7-C225-48F2-ABA0-07054FE2C329}"/>
              </a:ext>
            </a:extLst>
          </p:cNvPr>
          <p:cNvSpPr txBox="1"/>
          <p:nvPr/>
        </p:nvSpPr>
        <p:spPr>
          <a:xfrm>
            <a:off x="2116065" y="459020"/>
            <a:ext cx="839734"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Actual</a:t>
            </a:r>
          </a:p>
        </p:txBody>
      </p:sp>
      <p:sp>
        <p:nvSpPr>
          <p:cNvPr id="13" name="テキスト ボックス 12">
            <a:extLst>
              <a:ext uri="{FF2B5EF4-FFF2-40B4-BE49-F238E27FC236}">
                <a16:creationId xmlns:a16="http://schemas.microsoft.com/office/drawing/2014/main" id="{4C8C764E-A512-45E4-B270-D3D29C86559A}"/>
              </a:ext>
            </a:extLst>
          </p:cNvPr>
          <p:cNvSpPr txBox="1"/>
          <p:nvPr/>
        </p:nvSpPr>
        <p:spPr>
          <a:xfrm>
            <a:off x="3079113" y="459019"/>
            <a:ext cx="63442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430D12"/>
                </a:solidFill>
                <a:effectLst/>
                <a:uLnTx/>
                <a:uFillTx/>
                <a:latin typeface="Calibri Light" panose="020F0302020204030204"/>
                <a:ea typeface="ＭＳ Ｐゴシック" panose="020B0600070205080204" pitchFamily="50" charset="-128"/>
                <a:cs typeface="+mn-cs"/>
              </a:rPr>
              <a:t>Plan</a:t>
            </a:r>
            <a:endParaRPr kumimoji="1" lang="ja-JP" altLang="en-US" sz="2000" b="0" i="0" u="none" strike="noStrike" kern="1200" cap="none" spc="0" normalizeH="0" baseline="0" noProof="0" dirty="0">
              <a:ln>
                <a:noFill/>
              </a:ln>
              <a:solidFill>
                <a:srgbClr val="430D12"/>
              </a:solidFill>
              <a:effectLst/>
              <a:uLnTx/>
              <a:uFillTx/>
              <a:latin typeface="Calibri Light" panose="020F0302020204030204"/>
              <a:ea typeface="ＭＳ Ｐゴシック" panose="020B0600070205080204" pitchFamily="50" charset="-128"/>
              <a:cs typeface="+mn-cs"/>
            </a:endParaRPr>
          </a:p>
        </p:txBody>
      </p:sp>
      <p:sp>
        <p:nvSpPr>
          <p:cNvPr id="29" name="テキスト ボックス 28">
            <a:extLst>
              <a:ext uri="{FF2B5EF4-FFF2-40B4-BE49-F238E27FC236}">
                <a16:creationId xmlns:a16="http://schemas.microsoft.com/office/drawing/2014/main" id="{AD736505-A96B-4CD7-AD98-44EAC2587094}"/>
              </a:ext>
            </a:extLst>
          </p:cNvPr>
          <p:cNvSpPr txBox="1"/>
          <p:nvPr/>
        </p:nvSpPr>
        <p:spPr>
          <a:xfrm>
            <a:off x="729019" y="544554"/>
            <a:ext cx="92352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2020</a:t>
            </a:r>
            <a:endParaRPr kumimoji="1" lang="ja-JP" altLang="en-US"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cxnSp>
        <p:nvCxnSpPr>
          <p:cNvPr id="60" name="直線コネクタ 59">
            <a:extLst>
              <a:ext uri="{FF2B5EF4-FFF2-40B4-BE49-F238E27FC236}">
                <a16:creationId xmlns:a16="http://schemas.microsoft.com/office/drawing/2014/main" id="{DEF94D8B-B3F6-4F08-86EB-C9DE4744E6D9}"/>
              </a:ext>
            </a:extLst>
          </p:cNvPr>
          <p:cNvCxnSpPr>
            <a:cxnSpLocks/>
          </p:cNvCxnSpPr>
          <p:nvPr/>
        </p:nvCxnSpPr>
        <p:spPr>
          <a:xfrm>
            <a:off x="1739369" y="534167"/>
            <a:ext cx="0" cy="5928311"/>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122" name="テキスト ボックス 121">
            <a:extLst>
              <a:ext uri="{FF2B5EF4-FFF2-40B4-BE49-F238E27FC236}">
                <a16:creationId xmlns:a16="http://schemas.microsoft.com/office/drawing/2014/main" id="{1C3F52A7-AC3F-4D3D-BF69-1BED21189D58}"/>
              </a:ext>
            </a:extLst>
          </p:cNvPr>
          <p:cNvSpPr txBox="1"/>
          <p:nvPr/>
        </p:nvSpPr>
        <p:spPr>
          <a:xfrm>
            <a:off x="1059078" y="860392"/>
            <a:ext cx="62228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Sep</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45" name="テキスト ボックス 144">
            <a:extLst>
              <a:ext uri="{FF2B5EF4-FFF2-40B4-BE49-F238E27FC236}">
                <a16:creationId xmlns:a16="http://schemas.microsoft.com/office/drawing/2014/main" id="{59FD112F-7ED5-4FEB-8189-70B686BEE9C0}"/>
              </a:ext>
            </a:extLst>
          </p:cNvPr>
          <p:cNvSpPr txBox="1"/>
          <p:nvPr/>
        </p:nvSpPr>
        <p:spPr>
          <a:xfrm>
            <a:off x="742655" y="2632270"/>
            <a:ext cx="92352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2021</a:t>
            </a:r>
            <a:endParaRPr kumimoji="1" lang="ja-JP" altLang="en-US"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sp>
        <p:nvSpPr>
          <p:cNvPr id="147" name="テキスト ボックス 146">
            <a:extLst>
              <a:ext uri="{FF2B5EF4-FFF2-40B4-BE49-F238E27FC236}">
                <a16:creationId xmlns:a16="http://schemas.microsoft.com/office/drawing/2014/main" id="{6E6DDA91-4FE9-491F-9461-227598BAF58B}"/>
              </a:ext>
            </a:extLst>
          </p:cNvPr>
          <p:cNvSpPr txBox="1"/>
          <p:nvPr/>
        </p:nvSpPr>
        <p:spPr>
          <a:xfrm>
            <a:off x="1046780" y="2949351"/>
            <a:ext cx="59182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Jan</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8" name="テキスト ボックス 17">
            <a:extLst>
              <a:ext uri="{FF2B5EF4-FFF2-40B4-BE49-F238E27FC236}">
                <a16:creationId xmlns:a16="http://schemas.microsoft.com/office/drawing/2014/main" id="{63914EC5-FA61-4FFC-8A71-F6711D296041}"/>
              </a:ext>
            </a:extLst>
          </p:cNvPr>
          <p:cNvSpPr txBox="1"/>
          <p:nvPr/>
        </p:nvSpPr>
        <p:spPr>
          <a:xfrm>
            <a:off x="1011079" y="1766083"/>
            <a:ext cx="668901"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Nov</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24" name="フローチャート: 判断 23">
            <a:extLst>
              <a:ext uri="{FF2B5EF4-FFF2-40B4-BE49-F238E27FC236}">
                <a16:creationId xmlns:a16="http://schemas.microsoft.com/office/drawing/2014/main" id="{B8E05465-9127-448F-8EEE-1BBEB3861ED3}"/>
              </a:ext>
            </a:extLst>
          </p:cNvPr>
          <p:cNvSpPr/>
          <p:nvPr/>
        </p:nvSpPr>
        <p:spPr>
          <a:xfrm>
            <a:off x="3412879" y="6551658"/>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7" name="フローチャート: 判断 26">
            <a:extLst>
              <a:ext uri="{FF2B5EF4-FFF2-40B4-BE49-F238E27FC236}">
                <a16:creationId xmlns:a16="http://schemas.microsoft.com/office/drawing/2014/main" id="{F2FBA574-8760-4221-A963-A7AAC1F31F69}"/>
              </a:ext>
            </a:extLst>
          </p:cNvPr>
          <p:cNvSpPr/>
          <p:nvPr/>
        </p:nvSpPr>
        <p:spPr>
          <a:xfrm>
            <a:off x="2522091" y="6452028"/>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27" name="フローチャート: 判断 126">
            <a:extLst>
              <a:ext uri="{FF2B5EF4-FFF2-40B4-BE49-F238E27FC236}">
                <a16:creationId xmlns:a16="http://schemas.microsoft.com/office/drawing/2014/main" id="{B27141C1-F280-4EF5-9F3E-3F001B5E2B93}"/>
              </a:ext>
            </a:extLst>
          </p:cNvPr>
          <p:cNvSpPr/>
          <p:nvPr/>
        </p:nvSpPr>
        <p:spPr>
          <a:xfrm>
            <a:off x="4376275" y="6510754"/>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8F1D29CF-6FF3-4B4B-852A-57B080D9F1C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4" name="テキスト ボックス 3">
            <a:extLst>
              <a:ext uri="{FF2B5EF4-FFF2-40B4-BE49-F238E27FC236}">
                <a16:creationId xmlns:a16="http://schemas.microsoft.com/office/drawing/2014/main" id="{0421B401-6E98-4E48-AA30-8E30F4EAA877}"/>
              </a:ext>
            </a:extLst>
          </p:cNvPr>
          <p:cNvSpPr txBox="1"/>
          <p:nvPr/>
        </p:nvSpPr>
        <p:spPr>
          <a:xfrm>
            <a:off x="3717921" y="5750525"/>
            <a:ext cx="4746389"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31 Mar, M/S #2</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Client Policy Available on New Admin Console</a:t>
            </a:r>
          </a:p>
        </p:txBody>
      </p:sp>
      <p:sp>
        <p:nvSpPr>
          <p:cNvPr id="15" name="楕円 14">
            <a:extLst>
              <a:ext uri="{FF2B5EF4-FFF2-40B4-BE49-F238E27FC236}">
                <a16:creationId xmlns:a16="http://schemas.microsoft.com/office/drawing/2014/main" id="{A32F6613-F923-4FCA-BB24-48D8665BB9BA}"/>
              </a:ext>
            </a:extLst>
          </p:cNvPr>
          <p:cNvSpPr/>
          <p:nvPr/>
        </p:nvSpPr>
        <p:spPr>
          <a:xfrm>
            <a:off x="2440491" y="1119614"/>
            <a:ext cx="180000" cy="180000"/>
          </a:xfrm>
          <a:prstGeom prst="ellipse">
            <a:avLst/>
          </a:prstGeom>
          <a:solidFill>
            <a:schemeClr val="accent1">
              <a:lumMod val="75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8" name="直線コネクタ 67">
            <a:extLst>
              <a:ext uri="{FF2B5EF4-FFF2-40B4-BE49-F238E27FC236}">
                <a16:creationId xmlns:a16="http://schemas.microsoft.com/office/drawing/2014/main" id="{E3874C9D-4788-48DE-8D66-89F65004AEF5}"/>
              </a:ext>
            </a:extLst>
          </p:cNvPr>
          <p:cNvCxnSpPr>
            <a:cxnSpLocks/>
            <a:stCxn id="11" idx="2"/>
            <a:endCxn id="15" idx="0"/>
          </p:cNvCxnSpPr>
          <p:nvPr/>
        </p:nvCxnSpPr>
        <p:spPr>
          <a:xfrm flipH="1">
            <a:off x="2530491" y="859130"/>
            <a:ext cx="5441" cy="260484"/>
          </a:xfrm>
          <a:prstGeom prst="line">
            <a:avLst/>
          </a:prstGeom>
          <a:ln>
            <a:solidFill>
              <a:schemeClr val="accent1">
                <a:lumMod val="75000"/>
              </a:schemeClr>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24" name="テキスト ボックス 223">
            <a:extLst>
              <a:ext uri="{FF2B5EF4-FFF2-40B4-BE49-F238E27FC236}">
                <a16:creationId xmlns:a16="http://schemas.microsoft.com/office/drawing/2014/main" id="{122E4C85-CABF-45B9-94D0-0EA4760DADEC}"/>
              </a:ext>
            </a:extLst>
          </p:cNvPr>
          <p:cNvSpPr txBox="1"/>
          <p:nvPr/>
        </p:nvSpPr>
        <p:spPr>
          <a:xfrm>
            <a:off x="3452420" y="1013890"/>
            <a:ext cx="489465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At the beginning of Sep 2020 : Kick off the activity</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25" name="楕円 224">
            <a:extLst>
              <a:ext uri="{FF2B5EF4-FFF2-40B4-BE49-F238E27FC236}">
                <a16:creationId xmlns:a16="http://schemas.microsoft.com/office/drawing/2014/main" id="{25C59599-A7D4-4454-A486-977B5B103D37}"/>
              </a:ext>
            </a:extLst>
          </p:cNvPr>
          <p:cNvSpPr/>
          <p:nvPr/>
        </p:nvSpPr>
        <p:spPr>
          <a:xfrm>
            <a:off x="2453811" y="3679030"/>
            <a:ext cx="180000" cy="180000"/>
          </a:xfrm>
          <a:prstGeom prst="ellipse">
            <a:avLst/>
          </a:prstGeom>
          <a:solidFill>
            <a:schemeClr val="accent1">
              <a:lumMod val="75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31" name="フローチャート: 判断 230">
            <a:extLst>
              <a:ext uri="{FF2B5EF4-FFF2-40B4-BE49-F238E27FC236}">
                <a16:creationId xmlns:a16="http://schemas.microsoft.com/office/drawing/2014/main" id="{748E4BC4-C6A3-4EE7-846A-C576BE7F03FE}"/>
              </a:ext>
            </a:extLst>
          </p:cNvPr>
          <p:cNvSpPr/>
          <p:nvPr/>
        </p:nvSpPr>
        <p:spPr>
          <a:xfrm>
            <a:off x="2531526" y="5807297"/>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02" name="直線コネクタ 101">
            <a:extLst>
              <a:ext uri="{FF2B5EF4-FFF2-40B4-BE49-F238E27FC236}">
                <a16:creationId xmlns:a16="http://schemas.microsoft.com/office/drawing/2014/main" id="{643A31E6-E9ED-44DD-8406-BE318EE0123A}"/>
              </a:ext>
            </a:extLst>
          </p:cNvPr>
          <p:cNvCxnSpPr>
            <a:cxnSpLocks/>
            <a:stCxn id="225" idx="4"/>
            <a:endCxn id="27" idx="0"/>
          </p:cNvCxnSpPr>
          <p:nvPr/>
        </p:nvCxnSpPr>
        <p:spPr>
          <a:xfrm flipH="1">
            <a:off x="2540091" y="3859030"/>
            <a:ext cx="3720" cy="2592998"/>
          </a:xfrm>
          <a:prstGeom prst="line">
            <a:avLst/>
          </a:prstGeom>
          <a:ln>
            <a:solidFill>
              <a:schemeClr val="accent1">
                <a:lumMod val="75000"/>
              </a:schemeClr>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09" name="フローチャート: 判断 108">
            <a:extLst>
              <a:ext uri="{FF2B5EF4-FFF2-40B4-BE49-F238E27FC236}">
                <a16:creationId xmlns:a16="http://schemas.microsoft.com/office/drawing/2014/main" id="{4F881176-ECDF-464D-8484-E87630A159E5}"/>
              </a:ext>
            </a:extLst>
          </p:cNvPr>
          <p:cNvSpPr/>
          <p:nvPr/>
        </p:nvSpPr>
        <p:spPr>
          <a:xfrm>
            <a:off x="3425204" y="6522490"/>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0" name="フローチャート: 判断 109">
            <a:extLst>
              <a:ext uri="{FF2B5EF4-FFF2-40B4-BE49-F238E27FC236}">
                <a16:creationId xmlns:a16="http://schemas.microsoft.com/office/drawing/2014/main" id="{EA92C7A4-21FC-4EB1-BADF-E1C429D87C50}"/>
              </a:ext>
            </a:extLst>
          </p:cNvPr>
          <p:cNvSpPr/>
          <p:nvPr/>
        </p:nvSpPr>
        <p:spPr>
          <a:xfrm>
            <a:off x="2984258" y="5692099"/>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11" name="直線コネクタ 110">
            <a:extLst>
              <a:ext uri="{FF2B5EF4-FFF2-40B4-BE49-F238E27FC236}">
                <a16:creationId xmlns:a16="http://schemas.microsoft.com/office/drawing/2014/main" id="{F0D695FD-4F8D-4ACD-B279-A37BFD983569}"/>
              </a:ext>
            </a:extLst>
          </p:cNvPr>
          <p:cNvCxnSpPr>
            <a:cxnSpLocks/>
            <a:stCxn id="13" idx="2"/>
          </p:cNvCxnSpPr>
          <p:nvPr/>
        </p:nvCxnSpPr>
        <p:spPr>
          <a:xfrm>
            <a:off x="3396324" y="859129"/>
            <a:ext cx="37451" cy="5795354"/>
          </a:xfrm>
          <a:prstGeom prst="line">
            <a:avLst/>
          </a:prstGeom>
          <a:ln>
            <a:solidFill>
              <a:srgbClr val="430D12"/>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44" name="テキスト ボックス 243">
            <a:extLst>
              <a:ext uri="{FF2B5EF4-FFF2-40B4-BE49-F238E27FC236}">
                <a16:creationId xmlns:a16="http://schemas.microsoft.com/office/drawing/2014/main" id="{37CA5E75-878E-424E-AFBB-A304F6A3BC34}"/>
              </a:ext>
            </a:extLst>
          </p:cNvPr>
          <p:cNvSpPr txBox="1"/>
          <p:nvPr/>
        </p:nvSpPr>
        <p:spPr>
          <a:xfrm>
            <a:off x="1060463" y="1326338"/>
            <a:ext cx="61266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Oct</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5" name="テキスト ボックス 4">
            <a:extLst>
              <a:ext uri="{FF2B5EF4-FFF2-40B4-BE49-F238E27FC236}">
                <a16:creationId xmlns:a16="http://schemas.microsoft.com/office/drawing/2014/main" id="{CA385621-0E50-4C82-97C7-3A1238B25F50}"/>
              </a:ext>
            </a:extLst>
          </p:cNvPr>
          <p:cNvSpPr txBox="1"/>
          <p:nvPr/>
        </p:nvSpPr>
        <p:spPr>
          <a:xfrm>
            <a:off x="1037327" y="2187739"/>
            <a:ext cx="64472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Dec</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227" name="テキスト ボックス 226">
            <a:extLst>
              <a:ext uri="{FF2B5EF4-FFF2-40B4-BE49-F238E27FC236}">
                <a16:creationId xmlns:a16="http://schemas.microsoft.com/office/drawing/2014/main" id="{BF041B02-0933-4599-AED9-72807CEFDB1D}"/>
              </a:ext>
            </a:extLst>
          </p:cNvPr>
          <p:cNvSpPr txBox="1"/>
          <p:nvPr/>
        </p:nvSpPr>
        <p:spPr>
          <a:xfrm>
            <a:off x="3713534" y="4922499"/>
            <a:ext cx="483350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28</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Feb, M/S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Client Policy Available on </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Existing Admin Console</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28" name="二等辺三角形 227">
            <a:extLst>
              <a:ext uri="{FF2B5EF4-FFF2-40B4-BE49-F238E27FC236}">
                <a16:creationId xmlns:a16="http://schemas.microsoft.com/office/drawing/2014/main" id="{30B2B59F-7B38-46A5-AA40-3356744F9D88}"/>
              </a:ext>
            </a:extLst>
          </p:cNvPr>
          <p:cNvSpPr/>
          <p:nvPr/>
        </p:nvSpPr>
        <p:spPr>
          <a:xfrm rot="16200000">
            <a:off x="3456907" y="5888710"/>
            <a:ext cx="207637" cy="178998"/>
          </a:xfrm>
          <a:prstGeom prst="triangle">
            <a:avLst/>
          </a:prstGeom>
          <a:noFill/>
          <a:ln w="28575">
            <a:solidFill>
              <a:srgbClr val="430D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42" name="二等辺三角形 241">
            <a:extLst>
              <a:ext uri="{FF2B5EF4-FFF2-40B4-BE49-F238E27FC236}">
                <a16:creationId xmlns:a16="http://schemas.microsoft.com/office/drawing/2014/main" id="{DDE6744F-5CD2-484B-A71C-1258DA9AA81C}"/>
              </a:ext>
            </a:extLst>
          </p:cNvPr>
          <p:cNvSpPr/>
          <p:nvPr/>
        </p:nvSpPr>
        <p:spPr>
          <a:xfrm rot="16200000">
            <a:off x="3451648" y="5070249"/>
            <a:ext cx="207637" cy="178998"/>
          </a:xfrm>
          <a:prstGeom prst="triangle">
            <a:avLst/>
          </a:prstGeom>
          <a:noFill/>
          <a:ln w="28575">
            <a:solidFill>
              <a:srgbClr val="430D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25" name="直線コネクタ 124">
            <a:extLst>
              <a:ext uri="{FF2B5EF4-FFF2-40B4-BE49-F238E27FC236}">
                <a16:creationId xmlns:a16="http://schemas.microsoft.com/office/drawing/2014/main" id="{280BC0DE-203C-499A-B1BD-76CE73F31D0D}"/>
              </a:ext>
            </a:extLst>
          </p:cNvPr>
          <p:cNvCxnSpPr>
            <a:cxnSpLocks/>
          </p:cNvCxnSpPr>
          <p:nvPr/>
        </p:nvCxnSpPr>
        <p:spPr>
          <a:xfrm flipV="1">
            <a:off x="3636197" y="5263745"/>
            <a:ext cx="4073146" cy="1"/>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36" name="直線コネクタ 135">
            <a:extLst>
              <a:ext uri="{FF2B5EF4-FFF2-40B4-BE49-F238E27FC236}">
                <a16:creationId xmlns:a16="http://schemas.microsoft.com/office/drawing/2014/main" id="{168DA65C-91DA-4B80-9A2D-E53F498B97A5}"/>
              </a:ext>
            </a:extLst>
          </p:cNvPr>
          <p:cNvCxnSpPr>
            <a:cxnSpLocks/>
          </p:cNvCxnSpPr>
          <p:nvPr/>
        </p:nvCxnSpPr>
        <p:spPr>
          <a:xfrm>
            <a:off x="3678247" y="6073691"/>
            <a:ext cx="8090836" cy="0"/>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58" name="テキスト ボックス 57">
            <a:extLst>
              <a:ext uri="{FF2B5EF4-FFF2-40B4-BE49-F238E27FC236}">
                <a16:creationId xmlns:a16="http://schemas.microsoft.com/office/drawing/2014/main" id="{0869CEE5-2875-47DE-ACC2-7C29CFB00687}"/>
              </a:ext>
            </a:extLst>
          </p:cNvPr>
          <p:cNvSpPr txBox="1"/>
          <p:nvPr/>
        </p:nvSpPr>
        <p:spPr>
          <a:xfrm>
            <a:off x="3980082" y="3063218"/>
            <a:ext cx="2966598"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M/S #1 / 7w AVAIL</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 1</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of 6 issues resolved / 16%</a:t>
            </a:r>
          </a:p>
        </p:txBody>
      </p:sp>
      <p:sp>
        <p:nvSpPr>
          <p:cNvPr id="6" name="テキスト ボックス 5">
            <a:extLst>
              <a:ext uri="{FF2B5EF4-FFF2-40B4-BE49-F238E27FC236}">
                <a16:creationId xmlns:a16="http://schemas.microsoft.com/office/drawing/2014/main" id="{79403204-2AE6-4F0F-AB01-25F5822BD1AC}"/>
              </a:ext>
            </a:extLst>
          </p:cNvPr>
          <p:cNvSpPr txBox="1"/>
          <p:nvPr/>
        </p:nvSpPr>
        <p:spPr>
          <a:xfrm>
            <a:off x="1025355" y="3901468"/>
            <a:ext cx="621004"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Feb</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0" name="テキスト ボックス 9">
            <a:extLst>
              <a:ext uri="{FF2B5EF4-FFF2-40B4-BE49-F238E27FC236}">
                <a16:creationId xmlns:a16="http://schemas.microsoft.com/office/drawing/2014/main" id="{31D7BB7B-7BA7-4C94-BA2F-53A86AECA7DA}"/>
              </a:ext>
            </a:extLst>
          </p:cNvPr>
          <p:cNvSpPr txBox="1"/>
          <p:nvPr/>
        </p:nvSpPr>
        <p:spPr>
          <a:xfrm>
            <a:off x="956401" y="4787462"/>
            <a:ext cx="70403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Mar</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6" name="テキスト ボックス 15">
            <a:extLst>
              <a:ext uri="{FF2B5EF4-FFF2-40B4-BE49-F238E27FC236}">
                <a16:creationId xmlns:a16="http://schemas.microsoft.com/office/drawing/2014/main" id="{1E1ABA21-2166-479F-8C0C-60AED5E6EDA8}"/>
              </a:ext>
            </a:extLst>
          </p:cNvPr>
          <p:cNvSpPr txBox="1"/>
          <p:nvPr/>
        </p:nvSpPr>
        <p:spPr>
          <a:xfrm>
            <a:off x="1014708" y="5782641"/>
            <a:ext cx="61747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Apr</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236" name="テキスト ボックス 235">
            <a:extLst>
              <a:ext uri="{FF2B5EF4-FFF2-40B4-BE49-F238E27FC236}">
                <a16:creationId xmlns:a16="http://schemas.microsoft.com/office/drawing/2014/main" id="{7DC8329D-97C0-4474-974E-AEDBA361B838}"/>
              </a:ext>
            </a:extLst>
          </p:cNvPr>
          <p:cNvSpPr txBox="1"/>
          <p:nvPr/>
        </p:nvSpPr>
        <p:spPr>
          <a:xfrm>
            <a:off x="1798921" y="3269861"/>
            <a:ext cx="3016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6</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7" name="テキスト ボックス 236">
            <a:extLst>
              <a:ext uri="{FF2B5EF4-FFF2-40B4-BE49-F238E27FC236}">
                <a16:creationId xmlns:a16="http://schemas.microsoft.com/office/drawing/2014/main" id="{D8AD3555-D56C-45B1-A372-C9253B101865}"/>
              </a:ext>
            </a:extLst>
          </p:cNvPr>
          <p:cNvSpPr txBox="1"/>
          <p:nvPr/>
        </p:nvSpPr>
        <p:spPr>
          <a:xfrm>
            <a:off x="1792832" y="3695710"/>
            <a:ext cx="4187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20</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8" name="テキスト ボックス 237">
            <a:extLst>
              <a:ext uri="{FF2B5EF4-FFF2-40B4-BE49-F238E27FC236}">
                <a16:creationId xmlns:a16="http://schemas.microsoft.com/office/drawing/2014/main" id="{ABE5EE45-6C68-4AC1-AA03-F60BF663C3FE}"/>
              </a:ext>
            </a:extLst>
          </p:cNvPr>
          <p:cNvSpPr txBox="1"/>
          <p:nvPr/>
        </p:nvSpPr>
        <p:spPr>
          <a:xfrm>
            <a:off x="1809430" y="4195737"/>
            <a:ext cx="3016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9" name="テキスト ボックス 238">
            <a:extLst>
              <a:ext uri="{FF2B5EF4-FFF2-40B4-BE49-F238E27FC236}">
                <a16:creationId xmlns:a16="http://schemas.microsoft.com/office/drawing/2014/main" id="{F77F9A0A-945C-4CC3-B6F1-665DDB285D32}"/>
              </a:ext>
            </a:extLst>
          </p:cNvPr>
          <p:cNvSpPr txBox="1"/>
          <p:nvPr/>
        </p:nvSpPr>
        <p:spPr>
          <a:xfrm>
            <a:off x="1803341" y="4633530"/>
            <a:ext cx="4187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17</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40" name="テキスト ボックス 239">
            <a:extLst>
              <a:ext uri="{FF2B5EF4-FFF2-40B4-BE49-F238E27FC236}">
                <a16:creationId xmlns:a16="http://schemas.microsoft.com/office/drawing/2014/main" id="{F8797A54-6DDA-4D1D-8B63-E175C64683FB}"/>
              </a:ext>
            </a:extLst>
          </p:cNvPr>
          <p:cNvSpPr txBox="1"/>
          <p:nvPr/>
        </p:nvSpPr>
        <p:spPr>
          <a:xfrm>
            <a:off x="1835705" y="5113963"/>
            <a:ext cx="3016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41" name="テキスト ボックス 240">
            <a:extLst>
              <a:ext uri="{FF2B5EF4-FFF2-40B4-BE49-F238E27FC236}">
                <a16:creationId xmlns:a16="http://schemas.microsoft.com/office/drawing/2014/main" id="{25487E99-D45D-4E75-8260-F1BC75F4CB0F}"/>
              </a:ext>
            </a:extLst>
          </p:cNvPr>
          <p:cNvSpPr txBox="1"/>
          <p:nvPr/>
        </p:nvSpPr>
        <p:spPr>
          <a:xfrm>
            <a:off x="1829616" y="5581376"/>
            <a:ext cx="4187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17</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4" name="フローチャート: 判断 83">
            <a:extLst>
              <a:ext uri="{FF2B5EF4-FFF2-40B4-BE49-F238E27FC236}">
                <a16:creationId xmlns:a16="http://schemas.microsoft.com/office/drawing/2014/main" id="{8A24228A-7D3A-47B8-B21B-5DFAB9F55316}"/>
              </a:ext>
            </a:extLst>
          </p:cNvPr>
          <p:cNvSpPr/>
          <p:nvPr/>
        </p:nvSpPr>
        <p:spPr>
          <a:xfrm>
            <a:off x="3428346" y="3805067"/>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85" name="フローチャート: 判断 84">
            <a:extLst>
              <a:ext uri="{FF2B5EF4-FFF2-40B4-BE49-F238E27FC236}">
                <a16:creationId xmlns:a16="http://schemas.microsoft.com/office/drawing/2014/main" id="{7DF3890E-E108-44D1-83A6-81887A67B338}"/>
              </a:ext>
            </a:extLst>
          </p:cNvPr>
          <p:cNvSpPr/>
          <p:nvPr/>
        </p:nvSpPr>
        <p:spPr>
          <a:xfrm>
            <a:off x="4391742" y="3795695"/>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86" name="フローチャート: 判断 85">
            <a:extLst>
              <a:ext uri="{FF2B5EF4-FFF2-40B4-BE49-F238E27FC236}">
                <a16:creationId xmlns:a16="http://schemas.microsoft.com/office/drawing/2014/main" id="{EBEA6D5E-2B02-4DAD-A174-8B1226B96873}"/>
              </a:ext>
            </a:extLst>
          </p:cNvPr>
          <p:cNvSpPr/>
          <p:nvPr/>
        </p:nvSpPr>
        <p:spPr>
          <a:xfrm>
            <a:off x="3440671" y="3807431"/>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64" name="テキスト ボックス 63">
            <a:extLst>
              <a:ext uri="{FF2B5EF4-FFF2-40B4-BE49-F238E27FC236}">
                <a16:creationId xmlns:a16="http://schemas.microsoft.com/office/drawing/2014/main" id="{77382F9C-85BC-4F75-AEAB-F2924CB0723B}"/>
              </a:ext>
            </a:extLst>
          </p:cNvPr>
          <p:cNvSpPr txBox="1"/>
          <p:nvPr/>
        </p:nvSpPr>
        <p:spPr>
          <a:xfrm>
            <a:off x="8312753" y="5758862"/>
            <a:ext cx="3628123"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sng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M/S #3</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Client Policy Available for FAPI-RW</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6" name="テキスト ボックス 25">
            <a:extLst>
              <a:ext uri="{FF2B5EF4-FFF2-40B4-BE49-F238E27FC236}">
                <a16:creationId xmlns:a16="http://schemas.microsoft.com/office/drawing/2014/main" id="{817B916B-920D-4FDD-A8F7-5351FB7DC096}"/>
              </a:ext>
            </a:extLst>
          </p:cNvPr>
          <p:cNvSpPr txBox="1"/>
          <p:nvPr/>
        </p:nvSpPr>
        <p:spPr>
          <a:xfrm>
            <a:off x="8349609" y="3743870"/>
            <a:ext cx="3265755"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Done M/S #3 / </a:t>
            </a:r>
            <a:r>
              <a:rPr kumimoji="1" lang="en-US" altLang="ja-JP" dirty="0">
                <a:solidFill>
                  <a:prstClr val="black"/>
                </a:solidFill>
                <a:latin typeface="Calibri Light" panose="020F0302020204030204"/>
                <a:ea typeface="ＭＳ Ｐゴシック" panose="020B0600070205080204" pitchFamily="50" charset="-128"/>
              </a:rPr>
              <a:t>9</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 AVAIL</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  13</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of 13 issues resolved / </a:t>
            </a:r>
            <a:r>
              <a:rPr kumimoji="1" lang="en-US" altLang="ja-JP" dirty="0">
                <a:solidFill>
                  <a:prstClr val="black"/>
                </a:solidFill>
                <a:latin typeface="Calibri Light" panose="020F0302020204030204"/>
                <a:ea typeface="ＭＳ Ｐゴシック" panose="020B0600070205080204" pitchFamily="50" charset="-128"/>
              </a:rPr>
              <a:t>100</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t>
            </a:r>
          </a:p>
        </p:txBody>
      </p:sp>
      <p:sp>
        <p:nvSpPr>
          <p:cNvPr id="23" name="テキスト ボックス 22">
            <a:extLst>
              <a:ext uri="{FF2B5EF4-FFF2-40B4-BE49-F238E27FC236}">
                <a16:creationId xmlns:a16="http://schemas.microsoft.com/office/drawing/2014/main" id="{7A5FD473-7D74-42E4-810C-FCFBC94C6259}"/>
              </a:ext>
            </a:extLst>
          </p:cNvPr>
          <p:cNvSpPr txBox="1"/>
          <p:nvPr/>
        </p:nvSpPr>
        <p:spPr>
          <a:xfrm>
            <a:off x="3991816" y="3719955"/>
            <a:ext cx="2966598"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M/S #2 / 11w AVAIL</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 0</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of 2 issues resolved / </a:t>
            </a:r>
            <a:r>
              <a:rPr kumimoji="1" lang="en-US" altLang="ja-JP" dirty="0">
                <a:solidFill>
                  <a:prstClr val="black"/>
                </a:solidFill>
                <a:latin typeface="Calibri Light" panose="020F0302020204030204"/>
                <a:ea typeface="ＭＳ Ｐゴシック" panose="020B0600070205080204" pitchFamily="50" charset="-128"/>
              </a:rPr>
              <a:t>0</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t>
            </a:r>
          </a:p>
        </p:txBody>
      </p:sp>
      <p:pic>
        <p:nvPicPr>
          <p:cNvPr id="12" name="グラフィックス 11" descr="おひさま">
            <a:extLst>
              <a:ext uri="{FF2B5EF4-FFF2-40B4-BE49-F238E27FC236}">
                <a16:creationId xmlns:a16="http://schemas.microsoft.com/office/drawing/2014/main" id="{6955067E-A605-445E-868D-23C4309897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81264" y="3897984"/>
            <a:ext cx="357531" cy="357531"/>
          </a:xfrm>
          <a:prstGeom prst="rect">
            <a:avLst/>
          </a:prstGeom>
        </p:spPr>
      </p:pic>
      <p:grpSp>
        <p:nvGrpSpPr>
          <p:cNvPr id="61" name="グループ化 60">
            <a:extLst>
              <a:ext uri="{FF2B5EF4-FFF2-40B4-BE49-F238E27FC236}">
                <a16:creationId xmlns:a16="http://schemas.microsoft.com/office/drawing/2014/main" id="{7101352B-F035-418E-92A0-44BA87553A93}"/>
              </a:ext>
            </a:extLst>
          </p:cNvPr>
          <p:cNvGrpSpPr/>
          <p:nvPr/>
        </p:nvGrpSpPr>
        <p:grpSpPr>
          <a:xfrm>
            <a:off x="3475429" y="3216938"/>
            <a:ext cx="461399" cy="505562"/>
            <a:chOff x="10807194" y="4698180"/>
            <a:chExt cx="461399" cy="505562"/>
          </a:xfrm>
        </p:grpSpPr>
        <p:pic>
          <p:nvPicPr>
            <p:cNvPr id="62" name="グラフィックス 61" descr="おひさま">
              <a:extLst>
                <a:ext uri="{FF2B5EF4-FFF2-40B4-BE49-F238E27FC236}">
                  <a16:creationId xmlns:a16="http://schemas.microsoft.com/office/drawing/2014/main" id="{15F3C1A3-5AF0-4ED4-8823-2F48D77D33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2755" y="4698180"/>
              <a:ext cx="325838" cy="325838"/>
            </a:xfrm>
            <a:prstGeom prst="rect">
              <a:avLst/>
            </a:prstGeom>
          </p:spPr>
        </p:pic>
        <p:pic>
          <p:nvPicPr>
            <p:cNvPr id="63" name="グラフィックス 62" descr="雲">
              <a:extLst>
                <a:ext uri="{FF2B5EF4-FFF2-40B4-BE49-F238E27FC236}">
                  <a16:creationId xmlns:a16="http://schemas.microsoft.com/office/drawing/2014/main" id="{581CC656-BD69-4C27-ADA9-9E2582DD2D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07194" y="4781227"/>
              <a:ext cx="422515" cy="422515"/>
            </a:xfrm>
            <a:prstGeom prst="rect">
              <a:avLst/>
            </a:prstGeom>
          </p:spPr>
        </p:pic>
      </p:grpSp>
      <p:sp>
        <p:nvSpPr>
          <p:cNvPr id="65" name="吹き出し: 角を丸めた四角形 64">
            <a:extLst>
              <a:ext uri="{FF2B5EF4-FFF2-40B4-BE49-F238E27FC236}">
                <a16:creationId xmlns:a16="http://schemas.microsoft.com/office/drawing/2014/main" id="{B48BFE96-CC5F-4C81-9A5C-161C9A850A61}"/>
              </a:ext>
            </a:extLst>
          </p:cNvPr>
          <p:cNvSpPr/>
          <p:nvPr/>
        </p:nvSpPr>
        <p:spPr>
          <a:xfrm>
            <a:off x="9321818" y="5641887"/>
            <a:ext cx="1609992" cy="332711"/>
          </a:xfrm>
          <a:prstGeom prst="wedgeRoundRectCallout">
            <a:avLst>
              <a:gd name="adj1" fmla="val -60981"/>
              <a:gd name="adj2" fmla="val 57762"/>
              <a:gd name="adj3" fmla="val 16667"/>
            </a:avLst>
          </a:prstGeom>
          <a:solidFill>
            <a:srgbClr val="00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Completed</a:t>
            </a:r>
            <a:endParaRPr kumimoji="1" lang="ja-JP" altLang="en-US" sz="1600" dirty="0"/>
          </a:p>
        </p:txBody>
      </p:sp>
    </p:spTree>
    <p:extLst>
      <p:ext uri="{BB962C8B-B14F-4D97-AF65-F5344CB8AC3E}">
        <p14:creationId xmlns:p14="http://schemas.microsoft.com/office/powerpoint/2010/main" val="2207587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3" name="Rectangle 2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603503" y="770466"/>
            <a:ext cx="8334435" cy="4123267"/>
          </a:xfrm>
        </p:spPr>
        <p:txBody>
          <a:bodyPr vert="horz" lIns="91440" tIns="45720" rIns="91440" bIns="45720" rtlCol="0" anchor="b">
            <a:normAutofit/>
          </a:bodyPr>
          <a:lstStyle/>
          <a:p>
            <a:pPr marL="0" indent="0">
              <a:buNone/>
            </a:pPr>
            <a:r>
              <a:rPr kumimoji="1" lang="en-US" altLang="ja-JP" sz="4800" dirty="0"/>
              <a:t>Future Topic Proposal</a:t>
            </a:r>
          </a:p>
        </p:txBody>
      </p:sp>
      <p:sp>
        <p:nvSpPr>
          <p:cNvPr id="25" name="Rectangle 2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 name="スライド番号プレースホルダー 5">
            <a:extLst>
              <a:ext uri="{FF2B5EF4-FFF2-40B4-BE49-F238E27FC236}">
                <a16:creationId xmlns:a16="http://schemas.microsoft.com/office/drawing/2014/main" id="{C2BC0FD6-39E8-4E6B-B868-9C54BC40F01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29E621A9-2DC1-4875-A28E-50EF4A778B55}"/>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1797041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0" name="タイトル 1">
            <a:extLst>
              <a:ext uri="{FF2B5EF4-FFF2-40B4-BE49-F238E27FC236}">
                <a16:creationId xmlns:a16="http://schemas.microsoft.com/office/drawing/2014/main" id="{F60FD7C1-9D04-4E97-B7E0-D1983A18B54C}"/>
              </a:ext>
            </a:extLst>
          </p:cNvPr>
          <p:cNvSpPr>
            <a:spLocks noGrp="1"/>
          </p:cNvSpPr>
          <p:nvPr>
            <p:ph type="title"/>
          </p:nvPr>
        </p:nvSpPr>
        <p:spPr>
          <a:xfrm>
            <a:off x="654269" y="223354"/>
            <a:ext cx="11261396" cy="802640"/>
          </a:xfrm>
        </p:spPr>
        <p:txBody>
          <a:bodyPr anchor="b">
            <a:noAutofit/>
          </a:bodyPr>
          <a:lstStyle/>
          <a:p>
            <a:pPr algn="r"/>
            <a:r>
              <a:rPr lang="en-US" altLang="ja-JP" sz="4800" dirty="0"/>
              <a:t>Keycloak PSD2 support</a:t>
            </a:r>
          </a:p>
        </p:txBody>
      </p:sp>
      <p:sp>
        <p:nvSpPr>
          <p:cNvPr id="9" name="コンテンツ プレースホルダー 2">
            <a:extLst>
              <a:ext uri="{FF2B5EF4-FFF2-40B4-BE49-F238E27FC236}">
                <a16:creationId xmlns:a16="http://schemas.microsoft.com/office/drawing/2014/main" id="{4F3C9C1E-4010-48A9-BE37-F50F432CC20D}"/>
              </a:ext>
            </a:extLst>
          </p:cNvPr>
          <p:cNvSpPr>
            <a:spLocks noGrp="1"/>
          </p:cNvSpPr>
          <p:nvPr>
            <p:ph idx="1"/>
          </p:nvPr>
        </p:nvSpPr>
        <p:spPr>
          <a:xfrm>
            <a:off x="867106" y="1357070"/>
            <a:ext cx="10849406" cy="3845551"/>
          </a:xfrm>
        </p:spPr>
        <p:txBody>
          <a:bodyPr>
            <a:normAutofit fontScale="85000" lnSpcReduction="20000"/>
          </a:bodyPr>
          <a:lstStyle/>
          <a:p>
            <a:pPr marL="0" indent="0">
              <a:buNone/>
            </a:pPr>
            <a:r>
              <a:rPr lang="en-US" altLang="ja-JP" sz="2800" dirty="0"/>
              <a:t>“Try to make keycloak (+ other external components if needed) comply with PSD2”</a:t>
            </a:r>
          </a:p>
          <a:p>
            <a:pPr marL="0" indent="0">
              <a:buNone/>
            </a:pPr>
            <a:endParaRPr lang="en-US" altLang="ja-JP" sz="2800" dirty="0"/>
          </a:p>
          <a:p>
            <a:pPr>
              <a:buFont typeface="Wingdings" panose="05000000000000000000" pitchFamily="2" charset="2"/>
              <a:buChar char="l"/>
            </a:pPr>
            <a:r>
              <a:rPr lang="en-US" altLang="ja-JP" sz="2800" dirty="0"/>
              <a:t> PSD2</a:t>
            </a:r>
          </a:p>
          <a:p>
            <a:pPr marL="354013" indent="-171450">
              <a:buFont typeface="Arial" panose="020B0604020202020204" pitchFamily="34" charset="0"/>
              <a:buChar char="•"/>
            </a:pPr>
            <a:r>
              <a:rPr lang="en-US" altLang="ja-JP" sz="2800" dirty="0"/>
              <a:t>Support requirements from eIDAS </a:t>
            </a:r>
          </a:p>
          <a:p>
            <a:pPr marL="622300" indent="0">
              <a:buNone/>
            </a:pPr>
            <a:r>
              <a:rPr lang="en-US" altLang="ja-JP" sz="2800" dirty="0"/>
              <a:t>TPP’s QWAC verification of Client Authentication on TLS layer</a:t>
            </a:r>
          </a:p>
          <a:p>
            <a:pPr marL="804863" indent="0">
              <a:buNone/>
            </a:pPr>
            <a:r>
              <a:rPr lang="en-US" altLang="ja-JP" sz="2800" dirty="0"/>
              <a:t>1. Confirm that TPP’s certificate is QWAC that was issued from QTSP.</a:t>
            </a:r>
          </a:p>
          <a:p>
            <a:pPr marL="1169988" indent="-365125">
              <a:buNone/>
            </a:pPr>
            <a:r>
              <a:rPr lang="en-US" altLang="ja-JP" sz="2800" dirty="0"/>
              <a:t>2. Confirm that TPP’s certificate as QWAC does not expire                                    and was not revoked.</a:t>
            </a:r>
          </a:p>
          <a:p>
            <a:pPr marL="804863" indent="0">
              <a:buNone/>
            </a:pPr>
            <a:r>
              <a:rPr lang="en-US" altLang="ja-JP" sz="2800" dirty="0"/>
              <a:t>3. Confirm that TPP’s certificate follows QWAC profile.</a:t>
            </a:r>
          </a:p>
          <a:p>
            <a:pPr marL="804863" indent="0">
              <a:buNone/>
            </a:pPr>
            <a:r>
              <a:rPr lang="en-US" altLang="ja-JP" sz="2800" dirty="0"/>
              <a:t>4. Confirm that what TPP’s certificate as QWAC states is true (roles, PSP ID).</a:t>
            </a:r>
          </a:p>
        </p:txBody>
      </p:sp>
      <p:pic>
        <p:nvPicPr>
          <p:cNvPr id="11" name="図 10" descr="ひまわり, 花 が含まれている画像&#10;&#10;自動的に生成された説明">
            <a:extLst>
              <a:ext uri="{FF2B5EF4-FFF2-40B4-BE49-F238E27FC236}">
                <a16:creationId xmlns:a16="http://schemas.microsoft.com/office/drawing/2014/main" id="{5FE8A38B-061D-44FC-897B-7D38FA9FA658}"/>
              </a:ext>
            </a:extLst>
          </p:cNvPr>
          <p:cNvPicPr>
            <a:picLocks noChangeAspect="1"/>
          </p:cNvPicPr>
          <p:nvPr/>
        </p:nvPicPr>
        <p:blipFill>
          <a:blip r:embed="rId2"/>
          <a:stretch>
            <a:fillRect/>
          </a:stretch>
        </p:blipFill>
        <p:spPr>
          <a:xfrm>
            <a:off x="2071032" y="2111726"/>
            <a:ext cx="490092" cy="325452"/>
          </a:xfrm>
          <a:prstGeom prst="rect">
            <a:avLst/>
          </a:prstGeom>
        </p:spPr>
      </p:pic>
    </p:spTree>
    <p:extLst>
      <p:ext uri="{BB962C8B-B14F-4D97-AF65-F5344CB8AC3E}">
        <p14:creationId xmlns:p14="http://schemas.microsoft.com/office/powerpoint/2010/main" val="2398737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0" name="タイトル 1">
            <a:extLst>
              <a:ext uri="{FF2B5EF4-FFF2-40B4-BE49-F238E27FC236}">
                <a16:creationId xmlns:a16="http://schemas.microsoft.com/office/drawing/2014/main" id="{F60FD7C1-9D04-4E97-B7E0-D1983A18B54C}"/>
              </a:ext>
            </a:extLst>
          </p:cNvPr>
          <p:cNvSpPr>
            <a:spLocks noGrp="1"/>
          </p:cNvSpPr>
          <p:nvPr>
            <p:ph type="title"/>
          </p:nvPr>
        </p:nvSpPr>
        <p:spPr>
          <a:xfrm>
            <a:off x="654269" y="223354"/>
            <a:ext cx="11261396" cy="802640"/>
          </a:xfrm>
        </p:spPr>
        <p:txBody>
          <a:bodyPr anchor="b">
            <a:noAutofit/>
          </a:bodyPr>
          <a:lstStyle/>
          <a:p>
            <a:pPr algn="r"/>
            <a:r>
              <a:rPr lang="en-US" altLang="ja-JP" sz="4800" dirty="0"/>
              <a:t>Keycloak PSD2 support - Current Status</a:t>
            </a:r>
          </a:p>
        </p:txBody>
      </p:sp>
      <p:sp>
        <p:nvSpPr>
          <p:cNvPr id="9" name="コンテンツ プレースホルダー 2">
            <a:extLst>
              <a:ext uri="{FF2B5EF4-FFF2-40B4-BE49-F238E27FC236}">
                <a16:creationId xmlns:a16="http://schemas.microsoft.com/office/drawing/2014/main" id="{4F3C9C1E-4010-48A9-BE37-F50F432CC20D}"/>
              </a:ext>
            </a:extLst>
          </p:cNvPr>
          <p:cNvSpPr>
            <a:spLocks noGrp="1"/>
          </p:cNvSpPr>
          <p:nvPr>
            <p:ph idx="1"/>
          </p:nvPr>
        </p:nvSpPr>
        <p:spPr>
          <a:xfrm>
            <a:off x="867106" y="1357070"/>
            <a:ext cx="10849406" cy="3845551"/>
          </a:xfrm>
        </p:spPr>
        <p:txBody>
          <a:bodyPr>
            <a:normAutofit fontScale="77500" lnSpcReduction="20000"/>
          </a:bodyPr>
          <a:lstStyle/>
          <a:p>
            <a:pPr>
              <a:buFont typeface="Wingdings" panose="05000000000000000000" pitchFamily="2" charset="2"/>
              <a:buChar char="l"/>
            </a:pPr>
            <a:r>
              <a:rPr lang="en-US" altLang="ja-JP" sz="2800" dirty="0"/>
              <a:t> PSD2</a:t>
            </a:r>
          </a:p>
          <a:p>
            <a:pPr marL="354013" indent="-171450">
              <a:buFont typeface="Arial" panose="020B0604020202020204" pitchFamily="34" charset="0"/>
              <a:buChar char="•"/>
            </a:pPr>
            <a:r>
              <a:rPr lang="en-US" altLang="ja-JP" sz="2800" dirty="0"/>
              <a:t>Support requirements from eIDAS </a:t>
            </a:r>
          </a:p>
          <a:p>
            <a:pPr marL="622300" indent="0">
              <a:buNone/>
            </a:pPr>
            <a:r>
              <a:rPr lang="en-US" altLang="ja-JP" sz="2800" dirty="0"/>
              <a:t>TPP’s QWAC verification of Client Authentication on TLS layer</a:t>
            </a:r>
          </a:p>
          <a:p>
            <a:pPr marL="804863" indent="0">
              <a:buNone/>
            </a:pPr>
            <a:r>
              <a:rPr lang="en-US" altLang="ja-JP" sz="2800" dirty="0"/>
              <a:t>1. Confirm that TPP’s certificate is QWAC that was issued from QTSP.</a:t>
            </a:r>
          </a:p>
          <a:p>
            <a:pPr marL="804863" indent="0">
              <a:buNone/>
            </a:pPr>
            <a:r>
              <a:rPr lang="en-US" altLang="ja-JP" sz="2800" dirty="0"/>
              <a:t>    -&gt; It can realize it by using only QTSP’s certificates as keycloak’s trust anchors and manage them.</a:t>
            </a:r>
          </a:p>
          <a:p>
            <a:pPr marL="1169988" indent="-365125">
              <a:buNone/>
            </a:pPr>
            <a:r>
              <a:rPr lang="en-US" altLang="ja-JP" sz="2800" dirty="0"/>
              <a:t>2. Confirm that TPP’s certificate as QWAC does not expire and was not revoked.</a:t>
            </a:r>
          </a:p>
          <a:p>
            <a:pPr marL="1169988" indent="-365125">
              <a:buNone/>
            </a:pPr>
            <a:r>
              <a:rPr lang="en-US" altLang="ja-JP" sz="2800" dirty="0"/>
              <a:t>    -&gt; The end user authentication by X.509 has already supported revocation check by CRL/OCSP while the client authentication by X.509 not.</a:t>
            </a:r>
          </a:p>
          <a:p>
            <a:pPr marL="804863" indent="0">
              <a:buNone/>
            </a:pPr>
            <a:r>
              <a:rPr lang="en-US" altLang="ja-JP" sz="2800" dirty="0"/>
              <a:t>3. Confirm that TPP’s certificate follows QWAC profile.</a:t>
            </a:r>
          </a:p>
          <a:p>
            <a:pPr marL="804863" indent="0">
              <a:buNone/>
            </a:pPr>
            <a:r>
              <a:rPr lang="en-US" altLang="ja-JP" sz="2800" dirty="0"/>
              <a:t>4. Confirm that what TPP’s certificate as QWAC states is true (roles, PSP ID).</a:t>
            </a:r>
          </a:p>
        </p:txBody>
      </p:sp>
      <p:pic>
        <p:nvPicPr>
          <p:cNvPr id="11" name="図 10" descr="ひまわり, 花 が含まれている画像&#10;&#10;自動的に生成された説明">
            <a:extLst>
              <a:ext uri="{FF2B5EF4-FFF2-40B4-BE49-F238E27FC236}">
                <a16:creationId xmlns:a16="http://schemas.microsoft.com/office/drawing/2014/main" id="{5FE8A38B-061D-44FC-897B-7D38FA9FA658}"/>
              </a:ext>
            </a:extLst>
          </p:cNvPr>
          <p:cNvPicPr>
            <a:picLocks noChangeAspect="1"/>
          </p:cNvPicPr>
          <p:nvPr/>
        </p:nvPicPr>
        <p:blipFill>
          <a:blip r:embed="rId2"/>
          <a:stretch>
            <a:fillRect/>
          </a:stretch>
        </p:blipFill>
        <p:spPr>
          <a:xfrm>
            <a:off x="2215419" y="1413888"/>
            <a:ext cx="490092" cy="325452"/>
          </a:xfrm>
          <a:prstGeom prst="rect">
            <a:avLst/>
          </a:prstGeom>
        </p:spPr>
      </p:pic>
    </p:spTree>
    <p:extLst>
      <p:ext uri="{BB962C8B-B14F-4D97-AF65-F5344CB8AC3E}">
        <p14:creationId xmlns:p14="http://schemas.microsoft.com/office/powerpoint/2010/main" val="1945054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6D5FB6-DC84-4EF9-BBCB-BB6B22EF5C59}"/>
              </a:ext>
            </a:extLst>
          </p:cNvPr>
          <p:cNvSpPr>
            <a:spLocks noGrp="1"/>
          </p:cNvSpPr>
          <p:nvPr>
            <p:ph type="title"/>
          </p:nvPr>
        </p:nvSpPr>
        <p:spPr>
          <a:xfrm>
            <a:off x="10200289" y="5517929"/>
            <a:ext cx="1298963" cy="752619"/>
          </a:xfrm>
        </p:spPr>
        <p:txBody>
          <a:bodyPr anchor="ctr">
            <a:normAutofit fontScale="90000"/>
          </a:bodyPr>
          <a:lstStyle/>
          <a:p>
            <a:pPr algn="r"/>
            <a:r>
              <a:rPr kumimoji="1" lang="en-US" altLang="ja-JP" dirty="0"/>
              <a:t>END</a:t>
            </a:r>
            <a:endParaRPr kumimoji="1" lang="ja-JP" altLang="en-US" dirty="0"/>
          </a:p>
        </p:txBody>
      </p:sp>
      <p:sp>
        <p:nvSpPr>
          <p:cNvPr id="4" name="フッター プレースホルダー 3">
            <a:extLst>
              <a:ext uri="{FF2B5EF4-FFF2-40B4-BE49-F238E27FC236}">
                <a16:creationId xmlns:a16="http://schemas.microsoft.com/office/drawing/2014/main" id="{21417D88-F8EF-4EA5-B6FF-98EEEA594D8B}"/>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41592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7" name="タイトル 1">
            <a:extLst>
              <a:ext uri="{FF2B5EF4-FFF2-40B4-BE49-F238E27FC236}">
                <a16:creationId xmlns:a16="http://schemas.microsoft.com/office/drawing/2014/main" id="{BCEB0DEC-FC8D-4E1A-B380-809DBF1FF729}"/>
              </a:ext>
            </a:extLst>
          </p:cNvPr>
          <p:cNvSpPr>
            <a:spLocks noGrp="1"/>
          </p:cNvSpPr>
          <p:nvPr>
            <p:ph type="title"/>
          </p:nvPr>
        </p:nvSpPr>
        <p:spPr>
          <a:xfrm>
            <a:off x="1421514" y="110045"/>
            <a:ext cx="10461683" cy="962006"/>
          </a:xfrm>
        </p:spPr>
        <p:txBody>
          <a:bodyPr anchor="b">
            <a:normAutofit/>
          </a:bodyPr>
          <a:lstStyle/>
          <a:p>
            <a:pPr algn="r"/>
            <a:r>
              <a:rPr kumimoji="1" lang="en-US" altLang="ja-JP" sz="6000" dirty="0"/>
              <a:t>Major Topics</a:t>
            </a:r>
          </a:p>
        </p:txBody>
      </p:sp>
      <p:sp>
        <p:nvSpPr>
          <p:cNvPr id="18" name="コンテンツ プレースホルダー 2">
            <a:extLst>
              <a:ext uri="{FF2B5EF4-FFF2-40B4-BE49-F238E27FC236}">
                <a16:creationId xmlns:a16="http://schemas.microsoft.com/office/drawing/2014/main" id="{41ABFBE6-A22D-4E7D-9674-C8D95B73F2B0}"/>
              </a:ext>
            </a:extLst>
          </p:cNvPr>
          <p:cNvSpPr>
            <a:spLocks noGrp="1"/>
          </p:cNvSpPr>
          <p:nvPr>
            <p:ph idx="1"/>
          </p:nvPr>
        </p:nvSpPr>
        <p:spPr>
          <a:xfrm>
            <a:off x="933530" y="763542"/>
            <a:ext cx="11050652" cy="5343497"/>
          </a:xfrm>
        </p:spPr>
        <p:txBody>
          <a:bodyPr>
            <a:noAutofit/>
          </a:bodyPr>
          <a:lstStyle/>
          <a:p>
            <a:pPr>
              <a:buFont typeface="Wingdings" panose="05000000000000000000" pitchFamily="2" charset="2"/>
              <a:buChar char="l"/>
            </a:pPr>
            <a:r>
              <a:rPr lang="en-US" altLang="ja-JP" dirty="0">
                <a:solidFill>
                  <a:schemeClr val="tx1"/>
                </a:solidFill>
              </a:rPr>
              <a:t> Project : FAPI-RW</a:t>
            </a:r>
          </a:p>
          <a:p>
            <a:pPr marL="0" indent="0">
              <a:buNone/>
            </a:pPr>
            <a:r>
              <a:rPr lang="en-US" altLang="ja-JP" dirty="0">
                <a:solidFill>
                  <a:schemeClr val="tx1"/>
                </a:solidFill>
              </a:rPr>
              <a:t>    OpenID Foundation will fix the final version of FAPI 1.0</a:t>
            </a:r>
          </a:p>
          <a:p>
            <a:pPr marL="0" indent="0">
              <a:buNone/>
            </a:pPr>
            <a:r>
              <a:rPr lang="en-US" altLang="ja-JP" dirty="0">
                <a:solidFill>
                  <a:schemeClr val="tx1"/>
                </a:solidFill>
              </a:rPr>
              <a:t>    (FAPI-RO -&gt; FAPI 1.0 Baseline, FAPI-RW -&gt; FAPI 1.0 Advanced).</a:t>
            </a:r>
          </a:p>
          <a:p>
            <a:pPr marL="0" indent="0">
              <a:buNone/>
            </a:pPr>
            <a:r>
              <a:rPr lang="en-US" altLang="ja-JP" dirty="0">
                <a:solidFill>
                  <a:schemeClr val="tx1"/>
                </a:solidFill>
              </a:rPr>
              <a:t>    Need to follow this final version of FAPI 1.0.</a:t>
            </a:r>
          </a:p>
          <a:p>
            <a:pPr marL="0" indent="0">
              <a:buNone/>
            </a:pPr>
            <a:endParaRPr lang="en-US" altLang="ja-JP" sz="800" dirty="0">
              <a:solidFill>
                <a:schemeClr val="tx1"/>
              </a:solidFill>
            </a:endParaRPr>
          </a:p>
          <a:p>
            <a:pPr>
              <a:buFont typeface="Wingdings" panose="05000000000000000000" pitchFamily="2" charset="2"/>
              <a:buChar char="l"/>
            </a:pPr>
            <a:r>
              <a:rPr lang="en-US" altLang="ja-JP" dirty="0">
                <a:solidFill>
                  <a:schemeClr val="tx1"/>
                </a:solidFill>
              </a:rPr>
              <a:t> Project : Client Policy Official Support</a:t>
            </a:r>
          </a:p>
          <a:p>
            <a:pPr marL="0" indent="0">
              <a:buNone/>
            </a:pPr>
            <a:r>
              <a:rPr lang="en-US" altLang="ja-JP" dirty="0">
                <a:solidFill>
                  <a:schemeClr val="tx1"/>
                </a:solidFill>
              </a:rPr>
              <a:t>    Subproject : Client Policies for FAPI-RW</a:t>
            </a:r>
          </a:p>
          <a:p>
            <a:pPr marL="0" indent="0">
              <a:buNone/>
            </a:pPr>
            <a:r>
              <a:rPr lang="en-US" altLang="ja-JP" dirty="0">
                <a:solidFill>
                  <a:schemeClr val="tx1"/>
                </a:solidFill>
              </a:rPr>
              <a:t>    All PRs needed to support FAPI-RW by using only Client Policy have been merged.</a:t>
            </a:r>
          </a:p>
          <a:p>
            <a:pPr marL="0" indent="0">
              <a:buNone/>
            </a:pPr>
            <a:endParaRPr lang="en-US" altLang="ja-JP" sz="800" dirty="0">
              <a:solidFill>
                <a:schemeClr val="tx1"/>
              </a:solidFill>
            </a:endParaRPr>
          </a:p>
          <a:p>
            <a:pPr>
              <a:buFont typeface="Wingdings" panose="05000000000000000000" pitchFamily="2" charset="2"/>
              <a:buChar char="l"/>
            </a:pPr>
            <a:r>
              <a:rPr lang="en-US" altLang="ja-JP" dirty="0">
                <a:solidFill>
                  <a:schemeClr val="tx1"/>
                </a:solidFill>
              </a:rPr>
              <a:t> Project : Client Policy Official Support</a:t>
            </a:r>
          </a:p>
          <a:p>
            <a:pPr marL="0" indent="0">
              <a:buNone/>
            </a:pPr>
            <a:r>
              <a:rPr lang="en-US" altLang="ja-JP" dirty="0">
                <a:solidFill>
                  <a:schemeClr val="tx1"/>
                </a:solidFill>
              </a:rPr>
              <a:t>    Subproject : External Interfaces</a:t>
            </a:r>
          </a:p>
          <a:p>
            <a:pPr marL="0" indent="0">
              <a:buNone/>
            </a:pPr>
            <a:r>
              <a:rPr lang="en-US" altLang="ja-JP" dirty="0">
                <a:solidFill>
                  <a:schemeClr val="tx1"/>
                </a:solidFill>
              </a:rPr>
              <a:t>    KEYCLOAK-16137 Client Policy : Support New Admin REST API</a:t>
            </a:r>
          </a:p>
          <a:p>
            <a:pPr marL="0" indent="0">
              <a:buNone/>
            </a:pPr>
            <a:r>
              <a:rPr lang="en-US" altLang="ja-JP" dirty="0">
                <a:solidFill>
                  <a:schemeClr val="tx1"/>
                </a:solidFill>
              </a:rPr>
              <a:t>    Its design document has been approved and merged.</a:t>
            </a:r>
          </a:p>
        </p:txBody>
      </p:sp>
    </p:spTree>
    <p:extLst>
      <p:ext uri="{BB962C8B-B14F-4D97-AF65-F5344CB8AC3E}">
        <p14:creationId xmlns:p14="http://schemas.microsoft.com/office/powerpoint/2010/main" val="3026823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3" name="Rectangle 2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603503" y="770466"/>
            <a:ext cx="8334435" cy="4123267"/>
          </a:xfrm>
        </p:spPr>
        <p:txBody>
          <a:bodyPr vert="horz" lIns="91440" tIns="45720" rIns="91440" bIns="45720" rtlCol="0" anchor="b">
            <a:normAutofit/>
          </a:bodyPr>
          <a:lstStyle/>
          <a:p>
            <a:pPr marL="0" indent="0">
              <a:buNone/>
            </a:pPr>
            <a:r>
              <a:rPr lang="en-US" altLang="ja-JP" sz="4800" dirty="0"/>
              <a:t>Status Updates from 10</a:t>
            </a:r>
            <a:r>
              <a:rPr lang="en-US" altLang="ja-JP" sz="4800" baseline="30000" dirty="0"/>
              <a:t>th</a:t>
            </a:r>
            <a:r>
              <a:rPr lang="en-US" altLang="ja-JP" sz="4800" dirty="0"/>
              <a:t> Meeting FAPI-RW</a:t>
            </a:r>
            <a:endParaRPr kumimoji="1" lang="en-US" altLang="ja-JP" sz="4800" dirty="0"/>
          </a:p>
        </p:txBody>
      </p:sp>
      <p:sp>
        <p:nvSpPr>
          <p:cNvPr id="25" name="Rectangle 2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 name="スライド番号プレースホルダー 5">
            <a:extLst>
              <a:ext uri="{FF2B5EF4-FFF2-40B4-BE49-F238E27FC236}">
                <a16:creationId xmlns:a16="http://schemas.microsoft.com/office/drawing/2014/main" id="{C2BC0FD6-39E8-4E6B-B868-9C54BC40F01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29E621A9-2DC1-4875-A28E-50EF4A778B55}"/>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16627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7" name="タイトル 1">
            <a:extLst>
              <a:ext uri="{FF2B5EF4-FFF2-40B4-BE49-F238E27FC236}">
                <a16:creationId xmlns:a16="http://schemas.microsoft.com/office/drawing/2014/main" id="{BCEB0DEC-FC8D-4E1A-B380-809DBF1FF729}"/>
              </a:ext>
            </a:extLst>
          </p:cNvPr>
          <p:cNvSpPr>
            <a:spLocks noGrp="1"/>
          </p:cNvSpPr>
          <p:nvPr>
            <p:ph type="title"/>
          </p:nvPr>
        </p:nvSpPr>
        <p:spPr>
          <a:xfrm>
            <a:off x="4430112" y="204945"/>
            <a:ext cx="7453085" cy="1035252"/>
          </a:xfrm>
        </p:spPr>
        <p:txBody>
          <a:bodyPr anchor="b">
            <a:normAutofit/>
          </a:bodyPr>
          <a:lstStyle/>
          <a:p>
            <a:pPr algn="r"/>
            <a:r>
              <a:rPr lang="en-US" altLang="ja-JP" sz="6000" dirty="0"/>
              <a:t>Remaining Issues Status</a:t>
            </a:r>
          </a:p>
        </p:txBody>
      </p:sp>
      <p:sp>
        <p:nvSpPr>
          <p:cNvPr id="9" name="コンテンツ プレースホルダー 2">
            <a:extLst>
              <a:ext uri="{FF2B5EF4-FFF2-40B4-BE49-F238E27FC236}">
                <a16:creationId xmlns:a16="http://schemas.microsoft.com/office/drawing/2014/main" id="{BBA28B0F-B36E-444C-A641-1B714F9438A3}"/>
              </a:ext>
            </a:extLst>
          </p:cNvPr>
          <p:cNvSpPr>
            <a:spLocks noGrp="1"/>
          </p:cNvSpPr>
          <p:nvPr>
            <p:ph idx="1"/>
          </p:nvPr>
        </p:nvSpPr>
        <p:spPr>
          <a:xfrm>
            <a:off x="1036766" y="1839296"/>
            <a:ext cx="4008200" cy="4766765"/>
          </a:xfrm>
        </p:spPr>
        <p:txBody>
          <a:bodyPr>
            <a:normAutofit/>
          </a:bodyPr>
          <a:lstStyle/>
          <a:p>
            <a:pPr marL="0" indent="0">
              <a:buNone/>
            </a:pPr>
            <a:r>
              <a:rPr lang="en-US" altLang="ja-JP" sz="2800" dirty="0"/>
              <a:t>6 Jan 2021</a:t>
            </a:r>
          </a:p>
          <a:p>
            <a:pPr marL="0" indent="0">
              <a:buNone/>
            </a:pPr>
            <a:endParaRPr lang="en-US" altLang="ja-JP" sz="800" dirty="0"/>
          </a:p>
          <a:p>
            <a:pPr marL="0" indent="0">
              <a:buNone/>
            </a:pPr>
            <a:r>
              <a:rPr lang="en-US" altLang="ja-JP" sz="2800" dirty="0"/>
              <a:t>4 Issues in total</a:t>
            </a:r>
          </a:p>
          <a:p>
            <a:pPr marL="0" indent="0">
              <a:buNone/>
            </a:pPr>
            <a:r>
              <a:rPr lang="en-US" altLang="ja-JP" sz="2800" dirty="0"/>
              <a:t>  3 </a:t>
            </a:r>
            <a:r>
              <a:rPr lang="en-US" altLang="ja-JP" sz="2800" dirty="0">
                <a:solidFill>
                  <a:srgbClr val="008000"/>
                </a:solidFill>
              </a:rPr>
              <a:t>Resolved</a:t>
            </a:r>
          </a:p>
          <a:p>
            <a:pPr marL="0" indent="0">
              <a:buNone/>
            </a:pPr>
            <a:r>
              <a:rPr lang="en-US" altLang="ja-JP" sz="2800" dirty="0">
                <a:solidFill>
                  <a:schemeClr val="tx1"/>
                </a:solidFill>
              </a:rPr>
              <a:t>  1 In Progress</a:t>
            </a:r>
          </a:p>
          <a:p>
            <a:pPr marL="0" indent="0">
              <a:buNone/>
            </a:pPr>
            <a:r>
              <a:rPr lang="en-US" altLang="ja-JP" sz="2800" dirty="0">
                <a:solidFill>
                  <a:schemeClr val="tx1"/>
                </a:solidFill>
              </a:rPr>
              <a:t>  0 Assigned</a:t>
            </a:r>
          </a:p>
          <a:p>
            <a:pPr marL="0" indent="0">
              <a:buNone/>
            </a:pPr>
            <a:r>
              <a:rPr lang="en-US" altLang="ja-JP" sz="2800" dirty="0">
                <a:solidFill>
                  <a:schemeClr val="tx1"/>
                </a:solidFill>
              </a:rPr>
              <a:t>  0 Not Assigned </a:t>
            </a:r>
          </a:p>
        </p:txBody>
      </p:sp>
      <p:sp>
        <p:nvSpPr>
          <p:cNvPr id="12" name="コンテンツ プレースホルダー 2">
            <a:extLst>
              <a:ext uri="{FF2B5EF4-FFF2-40B4-BE49-F238E27FC236}">
                <a16:creationId xmlns:a16="http://schemas.microsoft.com/office/drawing/2014/main" id="{04547894-9AA9-42D9-B808-FF7AED548DA3}"/>
              </a:ext>
            </a:extLst>
          </p:cNvPr>
          <p:cNvSpPr txBox="1">
            <a:spLocks/>
          </p:cNvSpPr>
          <p:nvPr/>
        </p:nvSpPr>
        <p:spPr>
          <a:xfrm>
            <a:off x="5894800" y="1823530"/>
            <a:ext cx="2980976" cy="4529973"/>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20 Jan 2021</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3 </a:t>
            </a: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Resolved                     </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schemeClr val="tx1"/>
                </a:solidFill>
              </a:rPr>
              <a:t>  1 In Progress                 </a:t>
            </a:r>
            <a:endPar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0 Assigned                     </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0 Not Assigned              </a:t>
            </a: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p:txBody>
      </p:sp>
      <p:sp>
        <p:nvSpPr>
          <p:cNvPr id="10" name="矢印: 右 9">
            <a:extLst>
              <a:ext uri="{FF2B5EF4-FFF2-40B4-BE49-F238E27FC236}">
                <a16:creationId xmlns:a16="http://schemas.microsoft.com/office/drawing/2014/main" id="{D9124776-ED72-45D0-978B-FAF3D0E4DB28}"/>
              </a:ext>
            </a:extLst>
          </p:cNvPr>
          <p:cNvSpPr/>
          <p:nvPr/>
        </p:nvSpPr>
        <p:spPr>
          <a:xfrm>
            <a:off x="4769069" y="3125674"/>
            <a:ext cx="551794" cy="484632"/>
          </a:xfrm>
          <a:prstGeom prst="rightArrow">
            <a:avLst/>
          </a:prstGeom>
          <a:solidFill>
            <a:srgbClr val="B409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 name="コンテンツ プレースホルダー 2">
            <a:extLst>
              <a:ext uri="{FF2B5EF4-FFF2-40B4-BE49-F238E27FC236}">
                <a16:creationId xmlns:a16="http://schemas.microsoft.com/office/drawing/2014/main" id="{0AE35FDF-7591-49D4-9B19-147652ADF630}"/>
              </a:ext>
            </a:extLst>
          </p:cNvPr>
          <p:cNvSpPr txBox="1">
            <a:spLocks/>
          </p:cNvSpPr>
          <p:nvPr/>
        </p:nvSpPr>
        <p:spPr>
          <a:xfrm>
            <a:off x="8787504" y="2353056"/>
            <a:ext cx="623749" cy="4000447"/>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+0</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schemeClr val="tx1"/>
                </a:solidFill>
              </a:rPr>
              <a:t>+0</a:t>
            </a:r>
            <a:endPar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schemeClr val="tx1"/>
                </a:solidFill>
                <a:latin typeface="Calibri Light" panose="020F0302020204030204"/>
                <a:ea typeface="ＭＳ Ｐゴシック" panose="020B0600070205080204" pitchFamily="50" charset="-128"/>
              </a:rPr>
              <a:t>+0</a:t>
            </a:r>
            <a:endPar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+0</a:t>
            </a: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117354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7" name="タイトル 1">
            <a:extLst>
              <a:ext uri="{FF2B5EF4-FFF2-40B4-BE49-F238E27FC236}">
                <a16:creationId xmlns:a16="http://schemas.microsoft.com/office/drawing/2014/main" id="{BCEB0DEC-FC8D-4E1A-B380-809DBF1FF729}"/>
              </a:ext>
            </a:extLst>
          </p:cNvPr>
          <p:cNvSpPr>
            <a:spLocks noGrp="1"/>
          </p:cNvSpPr>
          <p:nvPr>
            <p:ph type="title"/>
          </p:nvPr>
        </p:nvSpPr>
        <p:spPr>
          <a:xfrm>
            <a:off x="1421514" y="110045"/>
            <a:ext cx="10461683" cy="962006"/>
          </a:xfrm>
        </p:spPr>
        <p:txBody>
          <a:bodyPr anchor="b">
            <a:normAutofit/>
          </a:bodyPr>
          <a:lstStyle/>
          <a:p>
            <a:pPr algn="r"/>
            <a:r>
              <a:rPr lang="en-US" altLang="ja-JP" sz="6000" dirty="0"/>
              <a:t>Remaining Issues Details</a:t>
            </a:r>
            <a:endParaRPr kumimoji="1" lang="en-US" altLang="ja-JP" sz="6000" dirty="0"/>
          </a:p>
        </p:txBody>
      </p:sp>
      <p:sp>
        <p:nvSpPr>
          <p:cNvPr id="18" name="コンテンツ プレースホルダー 2">
            <a:extLst>
              <a:ext uri="{FF2B5EF4-FFF2-40B4-BE49-F238E27FC236}">
                <a16:creationId xmlns:a16="http://schemas.microsoft.com/office/drawing/2014/main" id="{41ABFBE6-A22D-4E7D-9674-C8D95B73F2B0}"/>
              </a:ext>
            </a:extLst>
          </p:cNvPr>
          <p:cNvSpPr>
            <a:spLocks noGrp="1"/>
          </p:cNvSpPr>
          <p:nvPr>
            <p:ph idx="1"/>
          </p:nvPr>
        </p:nvSpPr>
        <p:spPr>
          <a:xfrm>
            <a:off x="1036766" y="1008988"/>
            <a:ext cx="10751836" cy="5660137"/>
          </a:xfrm>
        </p:spPr>
        <p:txBody>
          <a:bodyPr>
            <a:normAutofit fontScale="92500" lnSpcReduction="10000"/>
          </a:bodyPr>
          <a:lstStyle/>
          <a:p>
            <a:pPr marL="0" indent="0">
              <a:buNone/>
            </a:pPr>
            <a:r>
              <a:rPr lang="en-US" altLang="ja-JP" dirty="0">
                <a:solidFill>
                  <a:schemeClr val="tx1"/>
                </a:solidFill>
              </a:rPr>
              <a:t>[Conformance Test]</a:t>
            </a:r>
          </a:p>
          <a:p>
            <a:pPr>
              <a:buFont typeface="Arial" panose="020B0604020202020204" pitchFamily="34" charset="0"/>
              <a:buChar char="•"/>
            </a:pPr>
            <a:r>
              <a:rPr lang="en-US" altLang="ja-JP" dirty="0">
                <a:solidFill>
                  <a:schemeClr val="tx1"/>
                </a:solidFill>
              </a:rPr>
              <a:t> </a:t>
            </a:r>
            <a:r>
              <a:rPr lang="en-US" altLang="ja-JP" dirty="0">
                <a:solidFill>
                  <a:schemeClr val="tx1"/>
                </a:solidFill>
                <a:hlinkClick r:id="rId2">
                  <a:extLst>
                    <a:ext uri="{A12FA001-AC4F-418D-AE19-62706E023703}">
                      <ahyp:hlinkClr xmlns:ahyp="http://schemas.microsoft.com/office/drawing/2018/hyperlinkcolor" val="tx"/>
                    </a:ext>
                  </a:extLst>
                </a:hlinkClick>
              </a:rPr>
              <a:t>#39</a:t>
            </a:r>
            <a:r>
              <a:rPr lang="en-US" altLang="ja-JP" dirty="0">
                <a:solidFill>
                  <a:schemeClr val="tx1"/>
                </a:solidFill>
              </a:rPr>
              <a:t>  Confirm all FAPI R/W OP w/ MTLS conformance tests are passed by the released keycloak</a:t>
            </a:r>
          </a:p>
          <a:p>
            <a:pPr marL="0" indent="0">
              <a:buNone/>
            </a:pPr>
            <a:r>
              <a:rPr lang="en-US" altLang="ja-JP" dirty="0">
                <a:solidFill>
                  <a:schemeClr val="tx1"/>
                </a:solidFill>
              </a:rPr>
              <a:t> </a:t>
            </a:r>
            <a:r>
              <a:rPr lang="en-US" altLang="ja-JP" dirty="0">
                <a:solidFill>
                  <a:srgbClr val="008000"/>
                </a:solidFill>
              </a:rPr>
              <a:t>Resolved</a:t>
            </a:r>
            <a:endParaRPr lang="en-US" altLang="ja-JP" dirty="0">
              <a:solidFill>
                <a:schemeClr val="tx1"/>
              </a:solidFill>
            </a:endParaRPr>
          </a:p>
          <a:p>
            <a:pPr>
              <a:buFont typeface="Arial" panose="020B0604020202020204" pitchFamily="34" charset="0"/>
              <a:buChar char="•"/>
            </a:pPr>
            <a:r>
              <a:rPr lang="en-US" altLang="ja-JP" dirty="0">
                <a:solidFill>
                  <a:schemeClr val="tx1"/>
                </a:solidFill>
              </a:rPr>
              <a:t> </a:t>
            </a:r>
            <a:r>
              <a:rPr lang="en-US" altLang="ja-JP" dirty="0">
                <a:solidFill>
                  <a:schemeClr val="tx1"/>
                </a:solidFill>
                <a:hlinkClick r:id="rId3">
                  <a:extLst>
                    <a:ext uri="{A12FA001-AC4F-418D-AE19-62706E023703}">
                      <ahyp:hlinkClr xmlns:ahyp="http://schemas.microsoft.com/office/drawing/2018/hyperlinkcolor" val="tx"/>
                    </a:ext>
                  </a:extLst>
                </a:hlinkClick>
              </a:rPr>
              <a:t>#40</a:t>
            </a:r>
            <a:r>
              <a:rPr lang="en-US" altLang="ja-JP" dirty="0">
                <a:solidFill>
                  <a:schemeClr val="tx1"/>
                </a:solidFill>
              </a:rPr>
              <a:t> Confirm all FAPI R/W OP w/ Private key conformance tests are passed by the released keycloak</a:t>
            </a:r>
          </a:p>
          <a:p>
            <a:pPr marL="0" indent="0">
              <a:buNone/>
            </a:pPr>
            <a:r>
              <a:rPr lang="en-US" altLang="ja-JP" dirty="0">
                <a:solidFill>
                  <a:schemeClr val="tx1"/>
                </a:solidFill>
              </a:rPr>
              <a:t> </a:t>
            </a:r>
            <a:r>
              <a:rPr lang="en-US" altLang="ja-JP" dirty="0">
                <a:solidFill>
                  <a:srgbClr val="008000"/>
                </a:solidFill>
              </a:rPr>
              <a:t>Resolved</a:t>
            </a:r>
            <a:endParaRPr lang="en-US" altLang="ja-JP" dirty="0">
              <a:solidFill>
                <a:schemeClr val="tx1"/>
              </a:solidFill>
            </a:endParaRPr>
          </a:p>
          <a:p>
            <a:pPr marL="0" indent="0">
              <a:buNone/>
            </a:pPr>
            <a:endParaRPr lang="en-US" altLang="ja-JP" sz="900" dirty="0">
              <a:solidFill>
                <a:schemeClr val="tx1"/>
              </a:solidFill>
            </a:endParaRPr>
          </a:p>
          <a:p>
            <a:pPr marL="0" indent="0">
              <a:buNone/>
            </a:pPr>
            <a:r>
              <a:rPr lang="en-US" altLang="ja-JP" dirty="0">
                <a:solidFill>
                  <a:schemeClr val="tx1"/>
                </a:solidFill>
              </a:rPr>
              <a:t>[Conformance Test Environment]</a:t>
            </a:r>
          </a:p>
          <a:p>
            <a:pPr>
              <a:buFont typeface="Arial" panose="020B0604020202020204" pitchFamily="34" charset="0"/>
              <a:buChar char="•"/>
            </a:pPr>
            <a:r>
              <a:rPr lang="en-US" altLang="ja-JP" dirty="0">
                <a:solidFill>
                  <a:schemeClr val="tx1"/>
                </a:solidFill>
              </a:rPr>
              <a:t> </a:t>
            </a:r>
            <a:r>
              <a:rPr lang="en-US" altLang="ja-JP" dirty="0">
                <a:solidFill>
                  <a:schemeClr val="tx1"/>
                </a:solidFill>
                <a:hlinkClick r:id="rId4">
                  <a:extLst>
                    <a:ext uri="{A12FA001-AC4F-418D-AE19-62706E023703}">
                      <ahyp:hlinkClr xmlns:ahyp="http://schemas.microsoft.com/office/drawing/2018/hyperlinkcolor" val="tx"/>
                    </a:ext>
                  </a:extLst>
                </a:hlinkClick>
              </a:rPr>
              <a:t>#45</a:t>
            </a:r>
            <a:r>
              <a:rPr lang="en-US" altLang="ja-JP" dirty="0">
                <a:solidFill>
                  <a:schemeClr val="tx1"/>
                </a:solidFill>
              </a:rPr>
              <a:t> Integrating FAPI-RW conformance tests run into keycloak’s CI/CD pipeline</a:t>
            </a:r>
          </a:p>
          <a:p>
            <a:pPr marL="0" indent="0">
              <a:buNone/>
            </a:pPr>
            <a:r>
              <a:rPr lang="ja-JP" altLang="en-US" dirty="0">
                <a:solidFill>
                  <a:schemeClr val="accent1">
                    <a:lumMod val="50000"/>
                  </a:schemeClr>
                </a:solidFill>
              </a:rPr>
              <a:t> </a:t>
            </a:r>
            <a:r>
              <a:rPr lang="en-US" altLang="ja-JP" dirty="0">
                <a:solidFill>
                  <a:schemeClr val="accent1">
                    <a:lumMod val="50000"/>
                  </a:schemeClr>
                </a:solidFill>
              </a:rPr>
              <a:t>FAPI-RW conformance test run automation completed.</a:t>
            </a:r>
          </a:p>
          <a:p>
            <a:pPr marL="0" indent="0">
              <a:buNone/>
            </a:pPr>
            <a:r>
              <a:rPr lang="en-US" altLang="ja-JP" dirty="0">
                <a:solidFill>
                  <a:schemeClr val="accent1">
                    <a:lumMod val="50000"/>
                  </a:schemeClr>
                </a:solidFill>
              </a:rPr>
              <a:t> Integrating this automation onto keycloak codebase remains open.</a:t>
            </a:r>
          </a:p>
          <a:p>
            <a:pPr>
              <a:buFont typeface="Arial" panose="020B0604020202020204" pitchFamily="34" charset="0"/>
              <a:buChar char="•"/>
            </a:pPr>
            <a:r>
              <a:rPr lang="en-US" altLang="ja-JP" dirty="0">
                <a:solidFill>
                  <a:schemeClr val="tx1"/>
                </a:solidFill>
              </a:rPr>
              <a:t> </a:t>
            </a:r>
            <a:r>
              <a:rPr lang="en-US" altLang="ja-JP" dirty="0">
                <a:solidFill>
                  <a:schemeClr val="tx1"/>
                </a:solidFill>
                <a:hlinkClick r:id="rId5">
                  <a:extLst>
                    <a:ext uri="{A12FA001-AC4F-418D-AE19-62706E023703}">
                      <ahyp:hlinkClr xmlns:ahyp="http://schemas.microsoft.com/office/drawing/2018/hyperlinkcolor" val="tx"/>
                    </a:ext>
                  </a:extLst>
                </a:hlinkClick>
              </a:rPr>
              <a:t>#46</a:t>
            </a:r>
            <a:r>
              <a:rPr lang="en-US" altLang="ja-JP" dirty="0">
                <a:solidFill>
                  <a:schemeClr val="tx1"/>
                </a:solidFill>
              </a:rPr>
              <a:t> Consider alternative for keycloak-gatekeeper used in FAPI-RW conformance test run environment</a:t>
            </a:r>
          </a:p>
          <a:p>
            <a:pPr marL="0" indent="0">
              <a:buNone/>
            </a:pPr>
            <a:r>
              <a:rPr lang="en-US" altLang="ja-JP" dirty="0">
                <a:solidFill>
                  <a:schemeClr val="tx1"/>
                </a:solidFill>
              </a:rPr>
              <a:t> </a:t>
            </a:r>
            <a:r>
              <a:rPr lang="en-US" altLang="ja-JP" dirty="0">
                <a:solidFill>
                  <a:srgbClr val="008000"/>
                </a:solidFill>
              </a:rPr>
              <a:t>Resolved</a:t>
            </a:r>
            <a:endParaRPr lang="en-US" altLang="ja-JP" dirty="0">
              <a:solidFill>
                <a:schemeClr val="accent6">
                  <a:lumMod val="50000"/>
                </a:schemeClr>
              </a:solidFill>
            </a:endParaRPr>
          </a:p>
        </p:txBody>
      </p:sp>
    </p:spTree>
    <p:extLst>
      <p:ext uri="{BB962C8B-B14F-4D97-AF65-F5344CB8AC3E}">
        <p14:creationId xmlns:p14="http://schemas.microsoft.com/office/powerpoint/2010/main" val="363802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6" name="直線コネクタ 105">
            <a:extLst>
              <a:ext uri="{FF2B5EF4-FFF2-40B4-BE49-F238E27FC236}">
                <a16:creationId xmlns:a16="http://schemas.microsoft.com/office/drawing/2014/main" id="{E85DA879-0994-4CCB-AB3E-77E551D711BE}"/>
              </a:ext>
            </a:extLst>
          </p:cNvPr>
          <p:cNvCxnSpPr>
            <a:cxnSpLocks/>
          </p:cNvCxnSpPr>
          <p:nvPr/>
        </p:nvCxnSpPr>
        <p:spPr>
          <a:xfrm>
            <a:off x="930169" y="4290137"/>
            <a:ext cx="10485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B1025BE6-CA13-4609-9E07-50149DD8FD1E}"/>
              </a:ext>
            </a:extLst>
          </p:cNvPr>
          <p:cNvCxnSpPr>
            <a:cxnSpLocks/>
            <a:stCxn id="15" idx="4"/>
            <a:endCxn id="225" idx="0"/>
          </p:cNvCxnSpPr>
          <p:nvPr/>
        </p:nvCxnSpPr>
        <p:spPr>
          <a:xfrm>
            <a:off x="2530491" y="1299614"/>
            <a:ext cx="13320" cy="2889645"/>
          </a:xfrm>
          <a:prstGeom prst="line">
            <a:avLst/>
          </a:prstGeom>
          <a:ln w="28575" cap="flat" cmpd="sng" algn="ctr">
            <a:solidFill>
              <a:schemeClr val="accent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5552312" y="147866"/>
            <a:ext cx="6328778" cy="825910"/>
          </a:xfrm>
        </p:spPr>
        <p:txBody>
          <a:bodyPr anchor="b">
            <a:normAutofit/>
          </a:bodyPr>
          <a:lstStyle/>
          <a:p>
            <a:pPr algn="r"/>
            <a:r>
              <a:rPr lang="en-US" altLang="ja-JP" sz="4800" dirty="0"/>
              <a:t>P</a:t>
            </a:r>
            <a:r>
              <a:rPr kumimoji="1" lang="en-US" altLang="ja-JP" sz="4800" dirty="0"/>
              <a:t>roject Progress</a:t>
            </a: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11" name="テキスト ボックス 10">
            <a:extLst>
              <a:ext uri="{FF2B5EF4-FFF2-40B4-BE49-F238E27FC236}">
                <a16:creationId xmlns:a16="http://schemas.microsoft.com/office/drawing/2014/main" id="{5B3F38D7-C225-48F2-ABA0-07054FE2C329}"/>
              </a:ext>
            </a:extLst>
          </p:cNvPr>
          <p:cNvSpPr txBox="1"/>
          <p:nvPr/>
        </p:nvSpPr>
        <p:spPr>
          <a:xfrm>
            <a:off x="2116065" y="459020"/>
            <a:ext cx="839734"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accent1">
                    <a:lumMod val="50000"/>
                  </a:schemeClr>
                </a:solidFill>
                <a:latin typeface="Calibri Light" panose="020F0302020204030204"/>
                <a:ea typeface="ＭＳ Ｐゴシック" panose="020B0600070205080204" pitchFamily="50" charset="-128"/>
              </a:rPr>
              <a:t>Actual</a:t>
            </a:r>
            <a:endParaRPr kumimoji="1" lang="en-US" altLang="ja-JP" sz="2000" b="0" i="0" u="none" strike="noStrike" kern="1200" cap="none" spc="0" normalizeH="0" baseline="0" noProof="0" dirty="0">
              <a:ln>
                <a:noFill/>
              </a:ln>
              <a:solidFill>
                <a:schemeClr val="accent1">
                  <a:lumMod val="50000"/>
                </a:schemeClr>
              </a:solidFill>
              <a:effectLst/>
              <a:uLnTx/>
              <a:uFillTx/>
              <a:latin typeface="Calibri Light" panose="020F0302020204030204"/>
              <a:ea typeface="ＭＳ Ｐゴシック" panose="020B0600070205080204" pitchFamily="50" charset="-128"/>
              <a:cs typeface="+mn-cs"/>
            </a:endParaRPr>
          </a:p>
        </p:txBody>
      </p:sp>
      <p:sp>
        <p:nvSpPr>
          <p:cNvPr id="13" name="テキスト ボックス 12">
            <a:extLst>
              <a:ext uri="{FF2B5EF4-FFF2-40B4-BE49-F238E27FC236}">
                <a16:creationId xmlns:a16="http://schemas.microsoft.com/office/drawing/2014/main" id="{4C8C764E-A512-45E4-B270-D3D29C86559A}"/>
              </a:ext>
            </a:extLst>
          </p:cNvPr>
          <p:cNvSpPr txBox="1"/>
          <p:nvPr/>
        </p:nvSpPr>
        <p:spPr>
          <a:xfrm>
            <a:off x="3079113" y="459019"/>
            <a:ext cx="63442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430D12"/>
                </a:solidFill>
                <a:effectLst/>
                <a:uLnTx/>
                <a:uFillTx/>
                <a:latin typeface="Calibri Light" panose="020F0302020204030204"/>
                <a:ea typeface="ＭＳ Ｐゴシック" panose="020B0600070205080204" pitchFamily="50" charset="-128"/>
                <a:cs typeface="+mn-cs"/>
              </a:rPr>
              <a:t>Plan</a:t>
            </a:r>
            <a:endParaRPr kumimoji="1" lang="ja-JP" altLang="en-US" sz="2000" b="0" i="0" u="none" strike="noStrike" kern="1200" cap="none" spc="0" normalizeH="0" baseline="0" noProof="0" dirty="0">
              <a:ln>
                <a:noFill/>
              </a:ln>
              <a:solidFill>
                <a:srgbClr val="430D12"/>
              </a:solidFill>
              <a:effectLst/>
              <a:uLnTx/>
              <a:uFillTx/>
              <a:latin typeface="Calibri Light" panose="020F0302020204030204"/>
              <a:ea typeface="ＭＳ Ｐゴシック" panose="020B0600070205080204" pitchFamily="50" charset="-128"/>
              <a:cs typeface="+mn-cs"/>
            </a:endParaRPr>
          </a:p>
        </p:txBody>
      </p:sp>
      <p:sp>
        <p:nvSpPr>
          <p:cNvPr id="29" name="テキスト ボックス 28">
            <a:extLst>
              <a:ext uri="{FF2B5EF4-FFF2-40B4-BE49-F238E27FC236}">
                <a16:creationId xmlns:a16="http://schemas.microsoft.com/office/drawing/2014/main" id="{AD736505-A96B-4CD7-AD98-44EAC2587094}"/>
              </a:ext>
            </a:extLst>
          </p:cNvPr>
          <p:cNvSpPr txBox="1"/>
          <p:nvPr/>
        </p:nvSpPr>
        <p:spPr>
          <a:xfrm>
            <a:off x="729019" y="544554"/>
            <a:ext cx="92352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2020</a:t>
            </a:r>
            <a:endParaRPr kumimoji="1" lang="ja-JP" altLang="en-US"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cxnSp>
        <p:nvCxnSpPr>
          <p:cNvPr id="60" name="直線コネクタ 59">
            <a:extLst>
              <a:ext uri="{FF2B5EF4-FFF2-40B4-BE49-F238E27FC236}">
                <a16:creationId xmlns:a16="http://schemas.microsoft.com/office/drawing/2014/main" id="{DEF94D8B-B3F6-4F08-86EB-C9DE4744E6D9}"/>
              </a:ext>
            </a:extLst>
          </p:cNvPr>
          <p:cNvCxnSpPr>
            <a:cxnSpLocks/>
          </p:cNvCxnSpPr>
          <p:nvPr/>
        </p:nvCxnSpPr>
        <p:spPr>
          <a:xfrm>
            <a:off x="1739369" y="534167"/>
            <a:ext cx="0" cy="5928311"/>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122" name="テキスト ボックス 121">
            <a:extLst>
              <a:ext uri="{FF2B5EF4-FFF2-40B4-BE49-F238E27FC236}">
                <a16:creationId xmlns:a16="http://schemas.microsoft.com/office/drawing/2014/main" id="{1C3F52A7-AC3F-4D3D-BF69-1BED21189D58}"/>
              </a:ext>
            </a:extLst>
          </p:cNvPr>
          <p:cNvSpPr txBox="1"/>
          <p:nvPr/>
        </p:nvSpPr>
        <p:spPr>
          <a:xfrm>
            <a:off x="1059078" y="1018052"/>
            <a:ext cx="62228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Sep</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45" name="テキスト ボックス 144">
            <a:extLst>
              <a:ext uri="{FF2B5EF4-FFF2-40B4-BE49-F238E27FC236}">
                <a16:creationId xmlns:a16="http://schemas.microsoft.com/office/drawing/2014/main" id="{59FD112F-7ED5-4FEB-8189-70B686BEE9C0}"/>
              </a:ext>
            </a:extLst>
          </p:cNvPr>
          <p:cNvSpPr txBox="1"/>
          <p:nvPr/>
        </p:nvSpPr>
        <p:spPr>
          <a:xfrm>
            <a:off x="742655" y="3240099"/>
            <a:ext cx="92352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2021</a:t>
            </a:r>
            <a:endParaRPr kumimoji="1" lang="ja-JP" altLang="en-US"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sp>
        <p:nvSpPr>
          <p:cNvPr id="147" name="テキスト ボックス 146">
            <a:extLst>
              <a:ext uri="{FF2B5EF4-FFF2-40B4-BE49-F238E27FC236}">
                <a16:creationId xmlns:a16="http://schemas.microsoft.com/office/drawing/2014/main" id="{6E6DDA91-4FE9-491F-9461-227598BAF58B}"/>
              </a:ext>
            </a:extLst>
          </p:cNvPr>
          <p:cNvSpPr txBox="1"/>
          <p:nvPr/>
        </p:nvSpPr>
        <p:spPr>
          <a:xfrm>
            <a:off x="1046780" y="3620823"/>
            <a:ext cx="59182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Jan</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8" name="テキスト ボックス 17">
            <a:extLst>
              <a:ext uri="{FF2B5EF4-FFF2-40B4-BE49-F238E27FC236}">
                <a16:creationId xmlns:a16="http://schemas.microsoft.com/office/drawing/2014/main" id="{63914EC5-FA61-4FFC-8A71-F6711D296041}"/>
              </a:ext>
            </a:extLst>
          </p:cNvPr>
          <p:cNvSpPr txBox="1"/>
          <p:nvPr/>
        </p:nvSpPr>
        <p:spPr>
          <a:xfrm>
            <a:off x="1011079" y="2081408"/>
            <a:ext cx="668901"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Nov</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24" name="フローチャート: 判断 23">
            <a:extLst>
              <a:ext uri="{FF2B5EF4-FFF2-40B4-BE49-F238E27FC236}">
                <a16:creationId xmlns:a16="http://schemas.microsoft.com/office/drawing/2014/main" id="{B8E05465-9127-448F-8EEE-1BBEB3861ED3}"/>
              </a:ext>
            </a:extLst>
          </p:cNvPr>
          <p:cNvSpPr/>
          <p:nvPr/>
        </p:nvSpPr>
        <p:spPr>
          <a:xfrm>
            <a:off x="3412879" y="6378232"/>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7" name="フローチャート: 判断 26">
            <a:extLst>
              <a:ext uri="{FF2B5EF4-FFF2-40B4-BE49-F238E27FC236}">
                <a16:creationId xmlns:a16="http://schemas.microsoft.com/office/drawing/2014/main" id="{F2FBA574-8760-4221-A963-A7AAC1F31F69}"/>
              </a:ext>
            </a:extLst>
          </p:cNvPr>
          <p:cNvSpPr/>
          <p:nvPr/>
        </p:nvSpPr>
        <p:spPr>
          <a:xfrm>
            <a:off x="2522091" y="5379961"/>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27" name="フローチャート: 判断 126">
            <a:extLst>
              <a:ext uri="{FF2B5EF4-FFF2-40B4-BE49-F238E27FC236}">
                <a16:creationId xmlns:a16="http://schemas.microsoft.com/office/drawing/2014/main" id="{B27141C1-F280-4EF5-9F3E-3F001B5E2B93}"/>
              </a:ext>
            </a:extLst>
          </p:cNvPr>
          <p:cNvSpPr/>
          <p:nvPr/>
        </p:nvSpPr>
        <p:spPr>
          <a:xfrm>
            <a:off x="4376275" y="6337328"/>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8F1D29CF-6FF3-4B4B-852A-57B080D9F1C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4" name="テキスト ボックス 3">
            <a:extLst>
              <a:ext uri="{FF2B5EF4-FFF2-40B4-BE49-F238E27FC236}">
                <a16:creationId xmlns:a16="http://schemas.microsoft.com/office/drawing/2014/main" id="{0421B401-6E98-4E48-AA30-8E30F4EAA877}"/>
              </a:ext>
            </a:extLst>
          </p:cNvPr>
          <p:cNvSpPr txBox="1"/>
          <p:nvPr/>
        </p:nvSpPr>
        <p:spPr>
          <a:xfrm>
            <a:off x="3717922" y="5435651"/>
            <a:ext cx="382176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31 Mar</a:t>
            </a:r>
            <a:r>
              <a:rPr kumimoji="1" lang="en-US" altLang="ja-JP" dirty="0">
                <a:solidFill>
                  <a:prstClr val="black"/>
                </a:solidFill>
                <a:latin typeface="Calibri Light" panose="020F0302020204030204"/>
                <a:ea typeface="ＭＳ Ｐゴシック" panose="020B0600070205080204" pitchFamily="50" charset="-128"/>
              </a:rPr>
              <a:t>, M/S</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#2</a:t>
            </a:r>
          </a:p>
          <a:p>
            <a:pPr>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All FAPI-RW Conformance Tests Passed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5" name="楕円 14">
            <a:extLst>
              <a:ext uri="{FF2B5EF4-FFF2-40B4-BE49-F238E27FC236}">
                <a16:creationId xmlns:a16="http://schemas.microsoft.com/office/drawing/2014/main" id="{A32F6613-F923-4FCA-BB24-48D8665BB9BA}"/>
              </a:ext>
            </a:extLst>
          </p:cNvPr>
          <p:cNvSpPr/>
          <p:nvPr/>
        </p:nvSpPr>
        <p:spPr>
          <a:xfrm>
            <a:off x="2440491" y="1119614"/>
            <a:ext cx="180000" cy="180000"/>
          </a:xfrm>
          <a:prstGeom prst="ellipse">
            <a:avLst/>
          </a:prstGeom>
          <a:solidFill>
            <a:schemeClr val="accent1">
              <a:lumMod val="75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8" name="直線コネクタ 67">
            <a:extLst>
              <a:ext uri="{FF2B5EF4-FFF2-40B4-BE49-F238E27FC236}">
                <a16:creationId xmlns:a16="http://schemas.microsoft.com/office/drawing/2014/main" id="{E3874C9D-4788-48DE-8D66-89F65004AEF5}"/>
              </a:ext>
            </a:extLst>
          </p:cNvPr>
          <p:cNvCxnSpPr>
            <a:cxnSpLocks/>
            <a:stCxn id="11" idx="2"/>
            <a:endCxn id="15" idx="0"/>
          </p:cNvCxnSpPr>
          <p:nvPr/>
        </p:nvCxnSpPr>
        <p:spPr>
          <a:xfrm flipH="1">
            <a:off x="2530491" y="859130"/>
            <a:ext cx="5441" cy="260484"/>
          </a:xfrm>
          <a:prstGeom prst="line">
            <a:avLst/>
          </a:prstGeom>
          <a:ln>
            <a:solidFill>
              <a:schemeClr val="accent1">
                <a:lumMod val="75000"/>
              </a:schemeClr>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24" name="テキスト ボックス 223">
            <a:extLst>
              <a:ext uri="{FF2B5EF4-FFF2-40B4-BE49-F238E27FC236}">
                <a16:creationId xmlns:a16="http://schemas.microsoft.com/office/drawing/2014/main" id="{122E4C85-CABF-45B9-94D0-0EA4760DADEC}"/>
              </a:ext>
            </a:extLst>
          </p:cNvPr>
          <p:cNvSpPr txBox="1"/>
          <p:nvPr/>
        </p:nvSpPr>
        <p:spPr>
          <a:xfrm>
            <a:off x="3452420" y="1013890"/>
            <a:ext cx="489465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At the beginning of Sep 2020 : Kick off the activity</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25" name="楕円 224">
            <a:extLst>
              <a:ext uri="{FF2B5EF4-FFF2-40B4-BE49-F238E27FC236}">
                <a16:creationId xmlns:a16="http://schemas.microsoft.com/office/drawing/2014/main" id="{25C59599-A7D4-4454-A486-977B5B103D37}"/>
              </a:ext>
            </a:extLst>
          </p:cNvPr>
          <p:cNvSpPr/>
          <p:nvPr/>
        </p:nvSpPr>
        <p:spPr>
          <a:xfrm>
            <a:off x="2453811" y="4189259"/>
            <a:ext cx="180000" cy="180000"/>
          </a:xfrm>
          <a:prstGeom prst="ellipse">
            <a:avLst/>
          </a:prstGeom>
          <a:solidFill>
            <a:schemeClr val="accent1">
              <a:lumMod val="75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31" name="フローチャート: 判断 230">
            <a:extLst>
              <a:ext uri="{FF2B5EF4-FFF2-40B4-BE49-F238E27FC236}">
                <a16:creationId xmlns:a16="http://schemas.microsoft.com/office/drawing/2014/main" id="{748E4BC4-C6A3-4EE7-846A-C576BE7F03FE}"/>
              </a:ext>
            </a:extLst>
          </p:cNvPr>
          <p:cNvSpPr/>
          <p:nvPr/>
        </p:nvSpPr>
        <p:spPr>
          <a:xfrm>
            <a:off x="2531526" y="4735230"/>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02" name="直線コネクタ 101">
            <a:extLst>
              <a:ext uri="{FF2B5EF4-FFF2-40B4-BE49-F238E27FC236}">
                <a16:creationId xmlns:a16="http://schemas.microsoft.com/office/drawing/2014/main" id="{643A31E6-E9ED-44DD-8406-BE318EE0123A}"/>
              </a:ext>
            </a:extLst>
          </p:cNvPr>
          <p:cNvCxnSpPr>
            <a:cxnSpLocks/>
            <a:stCxn id="225" idx="4"/>
          </p:cNvCxnSpPr>
          <p:nvPr/>
        </p:nvCxnSpPr>
        <p:spPr>
          <a:xfrm>
            <a:off x="2543811" y="4369259"/>
            <a:ext cx="0" cy="3740389"/>
          </a:xfrm>
          <a:prstGeom prst="line">
            <a:avLst/>
          </a:prstGeom>
          <a:ln>
            <a:solidFill>
              <a:schemeClr val="accent1">
                <a:lumMod val="75000"/>
              </a:schemeClr>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09" name="フローチャート: 判断 108">
            <a:extLst>
              <a:ext uri="{FF2B5EF4-FFF2-40B4-BE49-F238E27FC236}">
                <a16:creationId xmlns:a16="http://schemas.microsoft.com/office/drawing/2014/main" id="{4F881176-ECDF-464D-8484-E87630A159E5}"/>
              </a:ext>
            </a:extLst>
          </p:cNvPr>
          <p:cNvSpPr/>
          <p:nvPr/>
        </p:nvSpPr>
        <p:spPr>
          <a:xfrm>
            <a:off x="3425204" y="6349064"/>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0" name="フローチャート: 判断 109">
            <a:extLst>
              <a:ext uri="{FF2B5EF4-FFF2-40B4-BE49-F238E27FC236}">
                <a16:creationId xmlns:a16="http://schemas.microsoft.com/office/drawing/2014/main" id="{EA92C7A4-21FC-4EB1-BADF-E1C429D87C50}"/>
              </a:ext>
            </a:extLst>
          </p:cNvPr>
          <p:cNvSpPr/>
          <p:nvPr/>
        </p:nvSpPr>
        <p:spPr>
          <a:xfrm>
            <a:off x="2984258" y="5913262"/>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11" name="直線コネクタ 110">
            <a:extLst>
              <a:ext uri="{FF2B5EF4-FFF2-40B4-BE49-F238E27FC236}">
                <a16:creationId xmlns:a16="http://schemas.microsoft.com/office/drawing/2014/main" id="{F0D695FD-4F8D-4ACD-B279-A37BFD983569}"/>
              </a:ext>
            </a:extLst>
          </p:cNvPr>
          <p:cNvCxnSpPr>
            <a:cxnSpLocks/>
            <a:stCxn id="13" idx="2"/>
          </p:cNvCxnSpPr>
          <p:nvPr/>
        </p:nvCxnSpPr>
        <p:spPr>
          <a:xfrm>
            <a:off x="3396324" y="859129"/>
            <a:ext cx="55451" cy="5638696"/>
          </a:xfrm>
          <a:prstGeom prst="line">
            <a:avLst/>
          </a:prstGeom>
          <a:ln>
            <a:solidFill>
              <a:srgbClr val="430D12"/>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44" name="テキスト ボックス 243">
            <a:extLst>
              <a:ext uri="{FF2B5EF4-FFF2-40B4-BE49-F238E27FC236}">
                <a16:creationId xmlns:a16="http://schemas.microsoft.com/office/drawing/2014/main" id="{37CA5E75-878E-424E-AFBB-A304F6A3BC34}"/>
              </a:ext>
            </a:extLst>
          </p:cNvPr>
          <p:cNvSpPr txBox="1"/>
          <p:nvPr/>
        </p:nvSpPr>
        <p:spPr>
          <a:xfrm>
            <a:off x="1060463" y="1531294"/>
            <a:ext cx="61266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Oct</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5" name="テキスト ボックス 4">
            <a:extLst>
              <a:ext uri="{FF2B5EF4-FFF2-40B4-BE49-F238E27FC236}">
                <a16:creationId xmlns:a16="http://schemas.microsoft.com/office/drawing/2014/main" id="{CA385621-0E50-4C82-97C7-3A1238B25F50}"/>
              </a:ext>
            </a:extLst>
          </p:cNvPr>
          <p:cNvSpPr txBox="1"/>
          <p:nvPr/>
        </p:nvSpPr>
        <p:spPr>
          <a:xfrm>
            <a:off x="1037327" y="2692235"/>
            <a:ext cx="64472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Dec</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25" name="テキスト ボックス 24">
            <a:extLst>
              <a:ext uri="{FF2B5EF4-FFF2-40B4-BE49-F238E27FC236}">
                <a16:creationId xmlns:a16="http://schemas.microsoft.com/office/drawing/2014/main" id="{4A1DB1E8-491E-4B80-B9A5-4A5826622B4B}"/>
              </a:ext>
            </a:extLst>
          </p:cNvPr>
          <p:cNvSpPr txBox="1"/>
          <p:nvPr/>
        </p:nvSpPr>
        <p:spPr>
          <a:xfrm>
            <a:off x="1768352" y="2899541"/>
            <a:ext cx="4187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16</a:t>
            </a:r>
            <a:endParaRPr kumimoji="1" lang="ja-JP" altLang="en-US" sz="180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6" name="テキスト ボックス 25">
            <a:extLst>
              <a:ext uri="{FF2B5EF4-FFF2-40B4-BE49-F238E27FC236}">
                <a16:creationId xmlns:a16="http://schemas.microsoft.com/office/drawing/2014/main" id="{D5456565-03AD-4224-AA7F-D196B7A7D94C}"/>
              </a:ext>
            </a:extLst>
          </p:cNvPr>
          <p:cNvSpPr txBox="1"/>
          <p:nvPr/>
        </p:nvSpPr>
        <p:spPr>
          <a:xfrm>
            <a:off x="1787787" y="3792617"/>
            <a:ext cx="3016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6</a:t>
            </a:r>
            <a:endParaRPr kumimoji="1" lang="ja-JP" altLang="en-US" sz="180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8" name="テキスト ボックス 27">
            <a:extLst>
              <a:ext uri="{FF2B5EF4-FFF2-40B4-BE49-F238E27FC236}">
                <a16:creationId xmlns:a16="http://schemas.microsoft.com/office/drawing/2014/main" id="{3AE9791C-3A6B-4039-96F9-736EDAE5C850}"/>
              </a:ext>
            </a:extLst>
          </p:cNvPr>
          <p:cNvSpPr txBox="1"/>
          <p:nvPr/>
        </p:nvSpPr>
        <p:spPr>
          <a:xfrm>
            <a:off x="1786189" y="4220797"/>
            <a:ext cx="41870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20</a:t>
            </a:r>
            <a:endParaRPr kumimoji="1" lang="ja-JP" altLang="en-US" sz="180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26" name="二等辺三角形 225">
            <a:extLst>
              <a:ext uri="{FF2B5EF4-FFF2-40B4-BE49-F238E27FC236}">
                <a16:creationId xmlns:a16="http://schemas.microsoft.com/office/drawing/2014/main" id="{9DEAF6CB-DC47-485A-BF20-41964595C2F9}"/>
              </a:ext>
            </a:extLst>
          </p:cNvPr>
          <p:cNvSpPr/>
          <p:nvPr/>
        </p:nvSpPr>
        <p:spPr>
          <a:xfrm rot="16200000">
            <a:off x="2529311" y="1566367"/>
            <a:ext cx="246266" cy="212299"/>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テキスト ボックス 226">
            <a:extLst>
              <a:ext uri="{FF2B5EF4-FFF2-40B4-BE49-F238E27FC236}">
                <a16:creationId xmlns:a16="http://schemas.microsoft.com/office/drawing/2014/main" id="{BF041B02-0933-4599-AED9-72807CEFDB1D}"/>
              </a:ext>
            </a:extLst>
          </p:cNvPr>
          <p:cNvSpPr txBox="1"/>
          <p:nvPr/>
        </p:nvSpPr>
        <p:spPr>
          <a:xfrm>
            <a:off x="3713535" y="2551038"/>
            <a:ext cx="3443559"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30 Nov, </a:t>
            </a:r>
            <a:r>
              <a:rPr kumimoji="1" lang="en-US" altLang="ja-JP" sz="1800" b="0" i="0" u="none" strike="sng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M/S #1</a:t>
            </a:r>
          </a:p>
          <a:p>
            <a:pPr>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All FAPI-RW Pull-Requests Merged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28" name="二等辺三角形 227">
            <a:extLst>
              <a:ext uri="{FF2B5EF4-FFF2-40B4-BE49-F238E27FC236}">
                <a16:creationId xmlns:a16="http://schemas.microsoft.com/office/drawing/2014/main" id="{30B2B59F-7B38-46A5-AA40-3356744F9D88}"/>
              </a:ext>
            </a:extLst>
          </p:cNvPr>
          <p:cNvSpPr/>
          <p:nvPr/>
        </p:nvSpPr>
        <p:spPr>
          <a:xfrm rot="16200000">
            <a:off x="3456907" y="5573836"/>
            <a:ext cx="207637" cy="178998"/>
          </a:xfrm>
          <a:prstGeom prst="triangle">
            <a:avLst/>
          </a:prstGeom>
          <a:noFill/>
          <a:ln w="28575">
            <a:solidFill>
              <a:srgbClr val="430D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 name="二等辺三角形 241">
            <a:extLst>
              <a:ext uri="{FF2B5EF4-FFF2-40B4-BE49-F238E27FC236}">
                <a16:creationId xmlns:a16="http://schemas.microsoft.com/office/drawing/2014/main" id="{DDE6744F-5CD2-484B-A71C-1258DA9AA81C}"/>
              </a:ext>
            </a:extLst>
          </p:cNvPr>
          <p:cNvSpPr/>
          <p:nvPr/>
        </p:nvSpPr>
        <p:spPr>
          <a:xfrm rot="16200000">
            <a:off x="3451648" y="2698788"/>
            <a:ext cx="207637" cy="178998"/>
          </a:xfrm>
          <a:prstGeom prst="triangle">
            <a:avLst/>
          </a:prstGeom>
          <a:solidFill>
            <a:srgbClr val="003300"/>
          </a:solidFill>
          <a:ln w="28575">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280BC0DE-203C-499A-B1BD-76CE73F31D0D}"/>
              </a:ext>
            </a:extLst>
          </p:cNvPr>
          <p:cNvCxnSpPr>
            <a:cxnSpLocks/>
          </p:cNvCxnSpPr>
          <p:nvPr/>
        </p:nvCxnSpPr>
        <p:spPr>
          <a:xfrm flipV="1">
            <a:off x="3636197" y="2892284"/>
            <a:ext cx="4073146" cy="1"/>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36" name="直線コネクタ 135">
            <a:extLst>
              <a:ext uri="{FF2B5EF4-FFF2-40B4-BE49-F238E27FC236}">
                <a16:creationId xmlns:a16="http://schemas.microsoft.com/office/drawing/2014/main" id="{168DA65C-91DA-4B80-9A2D-E53F498B97A5}"/>
              </a:ext>
            </a:extLst>
          </p:cNvPr>
          <p:cNvCxnSpPr>
            <a:cxnSpLocks/>
          </p:cNvCxnSpPr>
          <p:nvPr/>
        </p:nvCxnSpPr>
        <p:spPr>
          <a:xfrm flipV="1">
            <a:off x="3678247" y="5750035"/>
            <a:ext cx="4031096" cy="8782"/>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37" name="テキスト ボックス 36">
            <a:extLst>
              <a:ext uri="{FF2B5EF4-FFF2-40B4-BE49-F238E27FC236}">
                <a16:creationId xmlns:a16="http://schemas.microsoft.com/office/drawing/2014/main" id="{0AEC1543-9A06-4F69-90A4-09357AE2762A}"/>
              </a:ext>
            </a:extLst>
          </p:cNvPr>
          <p:cNvSpPr txBox="1"/>
          <p:nvPr/>
        </p:nvSpPr>
        <p:spPr>
          <a:xfrm>
            <a:off x="3443204" y="1450317"/>
            <a:ext cx="3173096"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25 Sep, M/S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Done : 16 of 16 issues resolved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164" name="直線コネクタ 163">
            <a:extLst>
              <a:ext uri="{FF2B5EF4-FFF2-40B4-BE49-F238E27FC236}">
                <a16:creationId xmlns:a16="http://schemas.microsoft.com/office/drawing/2014/main" id="{A52FB67D-AE54-4588-9029-56E2D39F95D5}"/>
              </a:ext>
            </a:extLst>
          </p:cNvPr>
          <p:cNvCxnSpPr>
            <a:cxnSpLocks/>
          </p:cNvCxnSpPr>
          <p:nvPr/>
        </p:nvCxnSpPr>
        <p:spPr>
          <a:xfrm flipV="1">
            <a:off x="2758594" y="1779440"/>
            <a:ext cx="3857706" cy="8405"/>
          </a:xfrm>
          <a:prstGeom prst="line">
            <a:avLst/>
          </a:prstGeom>
          <a:ln>
            <a:solidFill>
              <a:schemeClr val="accent1">
                <a:lumMod val="75000"/>
              </a:schemeClr>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58" name="テキスト ボックス 57">
            <a:extLst>
              <a:ext uri="{FF2B5EF4-FFF2-40B4-BE49-F238E27FC236}">
                <a16:creationId xmlns:a16="http://schemas.microsoft.com/office/drawing/2014/main" id="{0869CEE5-2875-47DE-ACC2-7C29CFB00687}"/>
              </a:ext>
            </a:extLst>
          </p:cNvPr>
          <p:cNvSpPr txBox="1"/>
          <p:nvPr/>
        </p:nvSpPr>
        <p:spPr>
          <a:xfrm>
            <a:off x="8212792" y="3963760"/>
            <a:ext cx="3263654"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M/S #2 / </a:t>
            </a:r>
            <a:r>
              <a:rPr kumimoji="1" lang="en-US" altLang="ja-JP" dirty="0">
                <a:solidFill>
                  <a:prstClr val="black"/>
                </a:solidFill>
                <a:latin typeface="Calibri Light" panose="020F0302020204030204"/>
                <a:ea typeface="ＭＳ Ｐゴシック" panose="020B0600070205080204" pitchFamily="50" charset="-128"/>
              </a:rPr>
              <a:t>9</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 AVAIL</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   20</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of </a:t>
            </a:r>
            <a:r>
              <a:rPr kumimoji="1" lang="en-US" altLang="ja-JP" dirty="0">
                <a:solidFill>
                  <a:prstClr val="black"/>
                </a:solidFill>
                <a:latin typeface="Calibri Light" panose="020F0302020204030204"/>
                <a:ea typeface="ＭＳ Ｐゴシック" panose="020B0600070205080204" pitchFamily="50" charset="-128"/>
              </a:rPr>
              <a:t>21</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issues resolved / 95%</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     0 of 21 issues assigned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1 of 21 work in progress</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51" name="フローチャート: 判断 50">
            <a:extLst>
              <a:ext uri="{FF2B5EF4-FFF2-40B4-BE49-F238E27FC236}">
                <a16:creationId xmlns:a16="http://schemas.microsoft.com/office/drawing/2014/main" id="{8C59CBCF-EA1A-41E9-9788-06110BC78C79}"/>
              </a:ext>
            </a:extLst>
          </p:cNvPr>
          <p:cNvSpPr/>
          <p:nvPr/>
        </p:nvSpPr>
        <p:spPr>
          <a:xfrm>
            <a:off x="3412879" y="6267870"/>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2" name="フローチャート: 判断 51">
            <a:extLst>
              <a:ext uri="{FF2B5EF4-FFF2-40B4-BE49-F238E27FC236}">
                <a16:creationId xmlns:a16="http://schemas.microsoft.com/office/drawing/2014/main" id="{0492DE9C-25C3-4C63-AA69-628F79984031}"/>
              </a:ext>
            </a:extLst>
          </p:cNvPr>
          <p:cNvSpPr/>
          <p:nvPr/>
        </p:nvSpPr>
        <p:spPr>
          <a:xfrm>
            <a:off x="4376275" y="6226966"/>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3" name="フローチャート: 判断 52">
            <a:extLst>
              <a:ext uri="{FF2B5EF4-FFF2-40B4-BE49-F238E27FC236}">
                <a16:creationId xmlns:a16="http://schemas.microsoft.com/office/drawing/2014/main" id="{2A01EBA4-5E74-4581-A3F2-7592D5F69B21}"/>
              </a:ext>
            </a:extLst>
          </p:cNvPr>
          <p:cNvSpPr/>
          <p:nvPr/>
        </p:nvSpPr>
        <p:spPr>
          <a:xfrm>
            <a:off x="3425204" y="6238702"/>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4" name="テキスト ボックス 53">
            <a:extLst>
              <a:ext uri="{FF2B5EF4-FFF2-40B4-BE49-F238E27FC236}">
                <a16:creationId xmlns:a16="http://schemas.microsoft.com/office/drawing/2014/main" id="{65EA7B74-65EC-4714-BE45-0C7F25442BA8}"/>
              </a:ext>
            </a:extLst>
          </p:cNvPr>
          <p:cNvSpPr txBox="1"/>
          <p:nvPr/>
        </p:nvSpPr>
        <p:spPr>
          <a:xfrm>
            <a:off x="3125368" y="6159189"/>
            <a:ext cx="29206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55" name="直線コネクタ 54">
            <a:extLst>
              <a:ext uri="{FF2B5EF4-FFF2-40B4-BE49-F238E27FC236}">
                <a16:creationId xmlns:a16="http://schemas.microsoft.com/office/drawing/2014/main" id="{831EA89A-BEC3-47B4-B020-C0F7466191C1}"/>
              </a:ext>
            </a:extLst>
          </p:cNvPr>
          <p:cNvCxnSpPr>
            <a:cxnSpLocks/>
          </p:cNvCxnSpPr>
          <p:nvPr/>
        </p:nvCxnSpPr>
        <p:spPr>
          <a:xfrm>
            <a:off x="3471226" y="6359197"/>
            <a:ext cx="4232858" cy="0"/>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57" name="直線コネクタ 56">
            <a:extLst>
              <a:ext uri="{FF2B5EF4-FFF2-40B4-BE49-F238E27FC236}">
                <a16:creationId xmlns:a16="http://schemas.microsoft.com/office/drawing/2014/main" id="{2FDEBB4C-0215-4785-ADA2-D047434208E3}"/>
              </a:ext>
            </a:extLst>
          </p:cNvPr>
          <p:cNvCxnSpPr>
            <a:cxnSpLocks/>
          </p:cNvCxnSpPr>
          <p:nvPr/>
        </p:nvCxnSpPr>
        <p:spPr>
          <a:xfrm flipV="1">
            <a:off x="3436887" y="6224500"/>
            <a:ext cx="255889" cy="126574"/>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6" name="テキスト ボックス 5">
            <a:extLst>
              <a:ext uri="{FF2B5EF4-FFF2-40B4-BE49-F238E27FC236}">
                <a16:creationId xmlns:a16="http://schemas.microsoft.com/office/drawing/2014/main" id="{B2C6B158-BD11-41D8-A3C4-A129134B8023}"/>
              </a:ext>
            </a:extLst>
          </p:cNvPr>
          <p:cNvSpPr txBox="1"/>
          <p:nvPr/>
        </p:nvSpPr>
        <p:spPr>
          <a:xfrm>
            <a:off x="3692777" y="6039834"/>
            <a:ext cx="326147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Mid 2021  RH-SSO 7.5 expected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30" name="テキスト ボックス 29">
            <a:extLst>
              <a:ext uri="{FF2B5EF4-FFF2-40B4-BE49-F238E27FC236}">
                <a16:creationId xmlns:a16="http://schemas.microsoft.com/office/drawing/2014/main" id="{E3DB39EE-B848-40CC-8F89-1C8AE75AE956}"/>
              </a:ext>
            </a:extLst>
          </p:cNvPr>
          <p:cNvSpPr txBox="1"/>
          <p:nvPr/>
        </p:nvSpPr>
        <p:spPr>
          <a:xfrm>
            <a:off x="1025355" y="4314644"/>
            <a:ext cx="621004"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Feb</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31" name="テキスト ボックス 30">
            <a:extLst>
              <a:ext uri="{FF2B5EF4-FFF2-40B4-BE49-F238E27FC236}">
                <a16:creationId xmlns:a16="http://schemas.microsoft.com/office/drawing/2014/main" id="{59E9A555-7FC7-46FD-95EF-8079BBAA1453}"/>
              </a:ext>
            </a:extLst>
          </p:cNvPr>
          <p:cNvSpPr txBox="1"/>
          <p:nvPr/>
        </p:nvSpPr>
        <p:spPr>
          <a:xfrm>
            <a:off x="956401" y="4979414"/>
            <a:ext cx="70403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Mar</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229" name="テキスト ボックス 228">
            <a:extLst>
              <a:ext uri="{FF2B5EF4-FFF2-40B4-BE49-F238E27FC236}">
                <a16:creationId xmlns:a16="http://schemas.microsoft.com/office/drawing/2014/main" id="{40057897-69A4-401B-BDB6-F42B94D3FCD1}"/>
              </a:ext>
            </a:extLst>
          </p:cNvPr>
          <p:cNvSpPr txBox="1"/>
          <p:nvPr/>
        </p:nvSpPr>
        <p:spPr>
          <a:xfrm>
            <a:off x="1014708" y="5642526"/>
            <a:ext cx="61747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Apr</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grpSp>
        <p:nvGrpSpPr>
          <p:cNvPr id="59" name="グループ化 58">
            <a:extLst>
              <a:ext uri="{FF2B5EF4-FFF2-40B4-BE49-F238E27FC236}">
                <a16:creationId xmlns:a16="http://schemas.microsoft.com/office/drawing/2014/main" id="{9FEFB617-3A37-4209-B2C3-1CC16A9C43E3}"/>
              </a:ext>
            </a:extLst>
          </p:cNvPr>
          <p:cNvGrpSpPr/>
          <p:nvPr/>
        </p:nvGrpSpPr>
        <p:grpSpPr>
          <a:xfrm>
            <a:off x="7798671" y="3847154"/>
            <a:ext cx="461399" cy="505562"/>
            <a:chOff x="10807194" y="4698180"/>
            <a:chExt cx="461399" cy="505562"/>
          </a:xfrm>
        </p:grpSpPr>
        <p:pic>
          <p:nvPicPr>
            <p:cNvPr id="61" name="グラフィックス 60" descr="おひさま">
              <a:extLst>
                <a:ext uri="{FF2B5EF4-FFF2-40B4-BE49-F238E27FC236}">
                  <a16:creationId xmlns:a16="http://schemas.microsoft.com/office/drawing/2014/main" id="{20689D7F-69C0-4ECC-A93B-6BA82EB7F1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2755" y="4698180"/>
              <a:ext cx="325838" cy="325838"/>
            </a:xfrm>
            <a:prstGeom prst="rect">
              <a:avLst/>
            </a:prstGeom>
          </p:spPr>
        </p:pic>
        <p:pic>
          <p:nvPicPr>
            <p:cNvPr id="62" name="グラフィックス 61" descr="雲">
              <a:extLst>
                <a:ext uri="{FF2B5EF4-FFF2-40B4-BE49-F238E27FC236}">
                  <a16:creationId xmlns:a16="http://schemas.microsoft.com/office/drawing/2014/main" id="{C2BF3231-E9E2-4EB9-B4C4-96A4AF9D76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07194" y="4781227"/>
              <a:ext cx="422515" cy="422515"/>
            </a:xfrm>
            <a:prstGeom prst="rect">
              <a:avLst/>
            </a:prstGeom>
          </p:spPr>
        </p:pic>
      </p:grpSp>
    </p:spTree>
    <p:extLst>
      <p:ext uri="{BB962C8B-B14F-4D97-AF65-F5344CB8AC3E}">
        <p14:creationId xmlns:p14="http://schemas.microsoft.com/office/powerpoint/2010/main" val="340279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7" name="タイトル 1">
            <a:extLst>
              <a:ext uri="{FF2B5EF4-FFF2-40B4-BE49-F238E27FC236}">
                <a16:creationId xmlns:a16="http://schemas.microsoft.com/office/drawing/2014/main" id="{BCEB0DEC-FC8D-4E1A-B380-809DBF1FF729}"/>
              </a:ext>
            </a:extLst>
          </p:cNvPr>
          <p:cNvSpPr>
            <a:spLocks noGrp="1"/>
          </p:cNvSpPr>
          <p:nvPr>
            <p:ph type="title"/>
          </p:nvPr>
        </p:nvSpPr>
        <p:spPr>
          <a:xfrm>
            <a:off x="1036766" y="283231"/>
            <a:ext cx="10413298" cy="632404"/>
          </a:xfrm>
        </p:spPr>
        <p:txBody>
          <a:bodyPr anchor="b">
            <a:noAutofit/>
          </a:bodyPr>
          <a:lstStyle/>
          <a:p>
            <a:pPr algn="r"/>
            <a:r>
              <a:rPr lang="en-US" altLang="ja-JP" sz="4400" dirty="0"/>
              <a:t>Last Stretch - Following Final version of FAPI 1.0</a:t>
            </a:r>
            <a:endParaRPr kumimoji="1" lang="en-US" altLang="ja-JP" sz="4400" dirty="0"/>
          </a:p>
        </p:txBody>
      </p:sp>
      <p:sp>
        <p:nvSpPr>
          <p:cNvPr id="18" name="コンテンツ プレースホルダー 2">
            <a:extLst>
              <a:ext uri="{FF2B5EF4-FFF2-40B4-BE49-F238E27FC236}">
                <a16:creationId xmlns:a16="http://schemas.microsoft.com/office/drawing/2014/main" id="{41ABFBE6-A22D-4E7D-9674-C8D95B73F2B0}"/>
              </a:ext>
            </a:extLst>
          </p:cNvPr>
          <p:cNvSpPr>
            <a:spLocks noGrp="1"/>
          </p:cNvSpPr>
          <p:nvPr>
            <p:ph idx="1"/>
          </p:nvPr>
        </p:nvSpPr>
        <p:spPr>
          <a:xfrm>
            <a:off x="1036766" y="936797"/>
            <a:ext cx="10378719" cy="5879758"/>
          </a:xfrm>
        </p:spPr>
        <p:txBody>
          <a:bodyPr>
            <a:noAutofit/>
          </a:bodyPr>
          <a:lstStyle/>
          <a:p>
            <a:pPr marL="0" indent="0">
              <a:lnSpc>
                <a:spcPct val="70000"/>
              </a:lnSpc>
              <a:buNone/>
            </a:pPr>
            <a:r>
              <a:rPr lang="en-US" altLang="ja-JP" sz="1800" dirty="0">
                <a:solidFill>
                  <a:schemeClr val="tx1"/>
                </a:solidFill>
              </a:rPr>
              <a:t>[Motivation]</a:t>
            </a:r>
          </a:p>
          <a:p>
            <a:pPr marL="180975" indent="0">
              <a:lnSpc>
                <a:spcPct val="70000"/>
              </a:lnSpc>
              <a:buNone/>
            </a:pPr>
            <a:r>
              <a:rPr lang="en-US" altLang="ja-JP" sz="1800" dirty="0">
                <a:solidFill>
                  <a:schemeClr val="tx1"/>
                </a:solidFill>
              </a:rPr>
              <a:t>The current keycloak (12.0.1) has supported FAPI-RW security profile which version is Implementer’s Draft ver 2(ID2). It also has passed all corresponding conformance tests on local environment.</a:t>
            </a:r>
          </a:p>
          <a:p>
            <a:pPr marL="180975" indent="0">
              <a:lnSpc>
                <a:spcPct val="70000"/>
              </a:lnSpc>
              <a:buNone/>
            </a:pPr>
            <a:r>
              <a:rPr lang="en-US" altLang="ja-JP" sz="1800" dirty="0">
                <a:solidFill>
                  <a:schemeClr val="tx1"/>
                </a:solidFill>
              </a:rPr>
              <a:t>On Jan, OID-F will fix the final version of FAPI 1.0 which have some changes compared with ID2.</a:t>
            </a:r>
          </a:p>
          <a:p>
            <a:pPr marL="180975" indent="0">
              <a:lnSpc>
                <a:spcPct val="70000"/>
              </a:lnSpc>
              <a:buNone/>
            </a:pPr>
            <a:r>
              <a:rPr lang="en-US" altLang="ja-JP" sz="1800" dirty="0">
                <a:solidFill>
                  <a:schemeClr val="tx1"/>
                </a:solidFill>
              </a:rPr>
              <a:t>IMO, we must support the </a:t>
            </a:r>
            <a:r>
              <a:rPr lang="en-US" altLang="ja-JP" sz="1800" b="1" dirty="0">
                <a:solidFill>
                  <a:schemeClr val="tx1"/>
                </a:solidFill>
              </a:rPr>
              <a:t>final</a:t>
            </a:r>
            <a:r>
              <a:rPr lang="en-US" altLang="ja-JP" sz="1800" dirty="0">
                <a:solidFill>
                  <a:schemeClr val="tx1"/>
                </a:solidFill>
              </a:rPr>
              <a:t> version of FAPI 1.0. </a:t>
            </a:r>
          </a:p>
          <a:p>
            <a:pPr marL="180975" indent="0">
              <a:lnSpc>
                <a:spcPct val="70000"/>
              </a:lnSpc>
              <a:buNone/>
            </a:pPr>
            <a:endParaRPr lang="en-US" altLang="ja-JP" sz="400" dirty="0">
              <a:solidFill>
                <a:schemeClr val="tx1"/>
              </a:solidFill>
            </a:endParaRPr>
          </a:p>
          <a:p>
            <a:pPr marL="0" indent="0">
              <a:lnSpc>
                <a:spcPct val="70000"/>
              </a:lnSpc>
              <a:buNone/>
            </a:pPr>
            <a:r>
              <a:rPr lang="en-US" altLang="ja-JP" sz="1800" dirty="0">
                <a:solidFill>
                  <a:schemeClr val="tx1"/>
                </a:solidFill>
              </a:rPr>
              <a:t>[Additional works needed]</a:t>
            </a:r>
          </a:p>
          <a:p>
            <a:pPr marL="180975" indent="0">
              <a:lnSpc>
                <a:spcPct val="70000"/>
              </a:lnSpc>
              <a:buNone/>
            </a:pPr>
            <a:r>
              <a:rPr lang="en-US" altLang="ja-JP" sz="1800" dirty="0">
                <a:solidFill>
                  <a:schemeClr val="tx1"/>
                </a:solidFill>
              </a:rPr>
              <a:t>We need to do the following works :</a:t>
            </a:r>
          </a:p>
          <a:p>
            <a:pPr marL="360363" indent="-95250">
              <a:lnSpc>
                <a:spcPct val="70000"/>
              </a:lnSpc>
              <a:buFont typeface="Arial" panose="020B0604020202020204" pitchFamily="34" charset="0"/>
              <a:buChar char="•"/>
            </a:pPr>
            <a:r>
              <a:rPr lang="en-US" altLang="ja-JP" sz="1800" dirty="0">
                <a:solidFill>
                  <a:schemeClr val="tx1"/>
                </a:solidFill>
              </a:rPr>
              <a:t> Clarify the difference between the final version and ID2</a:t>
            </a:r>
          </a:p>
          <a:p>
            <a:pPr marL="360363" indent="-95250">
              <a:lnSpc>
                <a:spcPct val="70000"/>
              </a:lnSpc>
              <a:buFont typeface="Arial" panose="020B0604020202020204" pitchFamily="34" charset="0"/>
              <a:buChar char="•"/>
            </a:pPr>
            <a:r>
              <a:rPr lang="en-US" altLang="ja-JP" sz="1800" dirty="0">
                <a:solidFill>
                  <a:schemeClr val="tx1"/>
                </a:solidFill>
              </a:rPr>
              <a:t> Clarify whether additional implementation is needed</a:t>
            </a:r>
          </a:p>
          <a:p>
            <a:pPr marL="360363" indent="-95250">
              <a:lnSpc>
                <a:spcPct val="70000"/>
              </a:lnSpc>
              <a:buFont typeface="Arial" panose="020B0604020202020204" pitchFamily="34" charset="0"/>
              <a:buChar char="•"/>
            </a:pPr>
            <a:r>
              <a:rPr lang="en-US" altLang="ja-JP" sz="1800" dirty="0">
                <a:solidFill>
                  <a:schemeClr val="tx1"/>
                </a:solidFill>
              </a:rPr>
              <a:t> If needed, implement features needed to support the final version of FAPI 1.0</a:t>
            </a:r>
          </a:p>
          <a:p>
            <a:pPr marL="360363" indent="-95250">
              <a:lnSpc>
                <a:spcPct val="70000"/>
              </a:lnSpc>
              <a:buFont typeface="Arial" panose="020B0604020202020204" pitchFamily="34" charset="0"/>
              <a:buChar char="•"/>
            </a:pPr>
            <a:r>
              <a:rPr lang="en-US" altLang="ja-JP" sz="1800" dirty="0">
                <a:solidFill>
                  <a:schemeClr val="tx1"/>
                </a:solidFill>
              </a:rPr>
              <a:t> Confirm whether the keycloak incorporating these features can pass all conformance tests for the final version of FAPI 1.0.</a:t>
            </a:r>
          </a:p>
          <a:p>
            <a:pPr marL="360363" indent="-95250">
              <a:lnSpc>
                <a:spcPct val="70000"/>
              </a:lnSpc>
              <a:buFont typeface="Arial" panose="020B0604020202020204" pitchFamily="34" charset="0"/>
              <a:buChar char="•"/>
            </a:pPr>
            <a:r>
              <a:rPr lang="en-US" altLang="ja-JP" sz="1800" dirty="0">
                <a:solidFill>
                  <a:schemeClr val="tx1"/>
                </a:solidFill>
              </a:rPr>
              <a:t> After PRs for such the implementation are merged and the new version of keycloak is released, confirm whether this version of keycloak  can pass all conformance tests for the final version of FAPI 1.0.</a:t>
            </a:r>
          </a:p>
          <a:p>
            <a:pPr marL="360363" indent="-95250">
              <a:lnSpc>
                <a:spcPct val="70000"/>
              </a:lnSpc>
              <a:buFont typeface="Arial" panose="020B0604020202020204" pitchFamily="34" charset="0"/>
              <a:buChar char="•"/>
            </a:pPr>
            <a:endParaRPr lang="en-US" altLang="ja-JP" sz="400" dirty="0">
              <a:solidFill>
                <a:schemeClr val="tx1"/>
              </a:solidFill>
            </a:endParaRPr>
          </a:p>
          <a:p>
            <a:pPr marL="0" indent="0">
              <a:lnSpc>
                <a:spcPct val="70000"/>
              </a:lnSpc>
              <a:buNone/>
            </a:pPr>
            <a:r>
              <a:rPr lang="en-US" altLang="ja-JP" sz="1800" dirty="0">
                <a:solidFill>
                  <a:schemeClr val="tx1"/>
                </a:solidFill>
              </a:rPr>
              <a:t>[Milestone]</a:t>
            </a:r>
          </a:p>
          <a:p>
            <a:pPr marL="180975" indent="0">
              <a:lnSpc>
                <a:spcPct val="70000"/>
              </a:lnSpc>
              <a:buNone/>
            </a:pPr>
            <a:r>
              <a:rPr lang="en-US" altLang="ja-JP" sz="1800" dirty="0">
                <a:solidFill>
                  <a:schemeClr val="tx1"/>
                </a:solidFill>
              </a:rPr>
              <a:t>The works above need to be done by the end of Mar to meet the release of RH-SSO 7.5.</a:t>
            </a:r>
          </a:p>
        </p:txBody>
      </p:sp>
    </p:spTree>
    <p:extLst>
      <p:ext uri="{BB962C8B-B14F-4D97-AF65-F5344CB8AC3E}">
        <p14:creationId xmlns:p14="http://schemas.microsoft.com/office/powerpoint/2010/main" val="2477795183"/>
      </p:ext>
    </p:extLst>
  </p:cSld>
  <p:clrMapOvr>
    <a:masterClrMapping/>
  </p:clrMapOvr>
</p:sld>
</file>

<file path=ppt/theme/theme1.xml><?xml version="1.0" encoding="utf-8"?>
<a:theme xmlns:a="http://schemas.openxmlformats.org/drawingml/2006/main" name="メトロポリタン">
  <a:themeElements>
    <a:clrScheme name="メトロポリタン">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メトロポリタン">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メトロポリタン">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1_メトロポリタン">
  <a:themeElements>
    <a:clrScheme name="メトロポリタン">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メトロポリタン">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メトロポリタン">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10318</TotalTime>
  <Words>2808</Words>
  <Application>Microsoft Office PowerPoint</Application>
  <PresentationFormat>ワイド画面</PresentationFormat>
  <Paragraphs>625</Paragraphs>
  <Slides>35</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35</vt:i4>
      </vt:variant>
    </vt:vector>
  </HeadingPairs>
  <TitlesOfParts>
    <vt:vector size="42" baseType="lpstr">
      <vt:lpstr>ＭＳ Ｐゴシック</vt:lpstr>
      <vt:lpstr>游ゴシック</vt:lpstr>
      <vt:lpstr>Arial</vt:lpstr>
      <vt:lpstr>Calibri Light</vt:lpstr>
      <vt:lpstr>Wingdings</vt:lpstr>
      <vt:lpstr>メトロポリタン</vt:lpstr>
      <vt:lpstr>1_メトロポリタン</vt:lpstr>
      <vt:lpstr>FAPI-SIG Community 11th Meeting</vt:lpstr>
      <vt:lpstr>Table of Contents</vt:lpstr>
      <vt:lpstr>Major Topics</vt:lpstr>
      <vt:lpstr>Major Topics</vt:lpstr>
      <vt:lpstr>Status Updates from 10th Meeting FAPI-RW</vt:lpstr>
      <vt:lpstr>Remaining Issues Status</vt:lpstr>
      <vt:lpstr>Remaining Issues Details</vt:lpstr>
      <vt:lpstr>Project Progress</vt:lpstr>
      <vt:lpstr>Last Stretch - Following Final version of FAPI 1.0</vt:lpstr>
      <vt:lpstr>FAPI Milestone</vt:lpstr>
      <vt:lpstr>Status Updates from 10th Meeting FAPI-CIBA (poll mode)</vt:lpstr>
      <vt:lpstr>Remaining Issues Status</vt:lpstr>
      <vt:lpstr>Remaining Issues Details 1/3</vt:lpstr>
      <vt:lpstr>Remaining Issues Details 2/3</vt:lpstr>
      <vt:lpstr>Remaining Issues Details 3/3</vt:lpstr>
      <vt:lpstr>Upstreaming CIBA Support</vt:lpstr>
      <vt:lpstr>Project Progress</vt:lpstr>
      <vt:lpstr>Status Updates from 10th Meeting Client Policy Official Support</vt:lpstr>
      <vt:lpstr>Subprojects</vt:lpstr>
      <vt:lpstr>Issues Status - External Interfaces  </vt:lpstr>
      <vt:lpstr>Issue status in detail : External Interfaces</vt:lpstr>
      <vt:lpstr>Issue status in detail : External Interfaces</vt:lpstr>
      <vt:lpstr>Issues Status - Client Policies for FAPI-RW</vt:lpstr>
      <vt:lpstr>Issue status in detail : Client Policies for FAPI-RW</vt:lpstr>
      <vt:lpstr>Issue status in detail : Client Policies for FAPI-RW</vt:lpstr>
      <vt:lpstr>Issue status in detail : Client Policies for FAPI-RW</vt:lpstr>
      <vt:lpstr>Issue status in detail : Client Policies for FAPI-RW</vt:lpstr>
      <vt:lpstr>Issues Status - Client Registration Policies Migration</vt:lpstr>
      <vt:lpstr>Issue status in detail : Client Registration Policies Migration</vt:lpstr>
      <vt:lpstr>Issue status in detail : Client Registration Policies Migration</vt:lpstr>
      <vt:lpstr>Project Progress</vt:lpstr>
      <vt:lpstr>Future Topic Proposal</vt:lpstr>
      <vt:lpstr>Keycloak PSD2 support</vt:lpstr>
      <vt:lpstr>Keycloak PSD2 support - Current Status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FAPI-SIG Community Meeting</dc:title>
  <dc:creator>TAKASHI</dc:creator>
  <cp:lastModifiedBy>乗松隆志 / NORIMATSU，TAKASHI</cp:lastModifiedBy>
  <cp:revision>693</cp:revision>
  <dcterms:created xsi:type="dcterms:W3CDTF">2020-08-02T09:14:40Z</dcterms:created>
  <dcterms:modified xsi:type="dcterms:W3CDTF">2021-01-19T08:17:49Z</dcterms:modified>
</cp:coreProperties>
</file>