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6" r:id="rId3"/>
    <p:sldMasterId id="2147483672" r:id="rId4"/>
    <p:sldMasterId id="2147483678" r:id="rId5"/>
  </p:sldMasterIdLst>
  <p:notesMasterIdLst>
    <p:notesMasterId r:id="rId36"/>
  </p:notesMasterIdLst>
  <p:sldIdLst>
    <p:sldId id="297" r:id="rId6"/>
    <p:sldId id="298" r:id="rId7"/>
    <p:sldId id="304" r:id="rId8"/>
    <p:sldId id="308" r:id="rId9"/>
    <p:sldId id="303" r:id="rId10"/>
    <p:sldId id="263" r:id="rId11"/>
    <p:sldId id="266" r:id="rId12"/>
    <p:sldId id="270" r:id="rId13"/>
    <p:sldId id="305" r:id="rId14"/>
    <p:sldId id="306" r:id="rId15"/>
    <p:sldId id="307" r:id="rId16"/>
    <p:sldId id="293" r:id="rId17"/>
    <p:sldId id="294" r:id="rId18"/>
    <p:sldId id="295" r:id="rId19"/>
    <p:sldId id="296" r:id="rId20"/>
    <p:sldId id="312" r:id="rId21"/>
    <p:sldId id="272" r:id="rId22"/>
    <p:sldId id="273" r:id="rId23"/>
    <p:sldId id="274" r:id="rId24"/>
    <p:sldId id="282" r:id="rId25"/>
    <p:sldId id="283" r:id="rId26"/>
    <p:sldId id="285" r:id="rId27"/>
    <p:sldId id="286" r:id="rId28"/>
    <p:sldId id="287" r:id="rId29"/>
    <p:sldId id="288" r:id="rId30"/>
    <p:sldId id="289" r:id="rId31"/>
    <p:sldId id="309" r:id="rId32"/>
    <p:sldId id="310" r:id="rId33"/>
    <p:sldId id="292" r:id="rId34"/>
    <p:sldId id="30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280" autoAdjust="0"/>
  </p:normalViewPr>
  <p:slideViewPr>
    <p:cSldViewPr>
      <p:cViewPr varScale="1">
        <p:scale>
          <a:sx n="65" d="100"/>
          <a:sy n="65" d="100"/>
        </p:scale>
        <p:origin x="145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158179-D098-457F-B83C-CD90C4B64D50}" type="datetimeFigureOut">
              <a:rPr lang="en-US" smtClean="0"/>
              <a:t>2/13/2018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F5B6D1-9ADF-4083-8F63-E6F3410B05BC}" type="slidenum">
              <a:rPr lang="en-US" smtClean="0"/>
              <a:t>‹#›</a:t>
            </a:fld>
            <a:endParaRPr lang="en-US"/>
          </a:p>
        </p:txBody>
      </p:sp>
    </p:spTree>
    <p:extLst>
      <p:ext uri="{BB962C8B-B14F-4D97-AF65-F5344CB8AC3E}">
        <p14:creationId xmlns:p14="http://schemas.microsoft.com/office/powerpoint/2010/main" val="3869230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APU vs. CPU(Central Processing Unit)</a:t>
            </a:r>
          </a:p>
        </p:txBody>
      </p:sp>
    </p:spTree>
    <p:extLst>
      <p:ext uri="{BB962C8B-B14F-4D97-AF65-F5344CB8AC3E}">
        <p14:creationId xmlns:p14="http://schemas.microsoft.com/office/powerpoint/2010/main" val="3631505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Snoop Control Unit</a:t>
            </a:r>
            <a:r>
              <a:rPr lang="en-US" sz="1200" b="0" i="0" kern="1200" dirty="0">
                <a:solidFill>
                  <a:schemeClr val="tx1"/>
                </a:solidFill>
                <a:effectLst/>
                <a:latin typeface="+mn-lt"/>
                <a:ea typeface="+mn-ea"/>
                <a:cs typeface="+mn-cs"/>
              </a:rPr>
              <a:t> (SCU) connects one </a:t>
            </a:r>
            <a:r>
              <a:rPr lang="en-US" sz="1200" b="0" i="0" kern="1200">
                <a:solidFill>
                  <a:schemeClr val="tx1"/>
                </a:solidFill>
                <a:effectLst/>
                <a:latin typeface="+mn-lt"/>
                <a:ea typeface="+mn-ea"/>
                <a:cs typeface="+mn-cs"/>
              </a:rPr>
              <a:t>to two Cortex-A9 </a:t>
            </a:r>
            <a:r>
              <a:rPr lang="en-US" sz="1200" b="0" i="0" kern="1200" dirty="0">
                <a:solidFill>
                  <a:schemeClr val="tx1"/>
                </a:solidFill>
                <a:effectLst/>
                <a:latin typeface="+mn-lt"/>
                <a:ea typeface="+mn-ea"/>
                <a:cs typeface="+mn-cs"/>
              </a:rPr>
              <a:t>cores to the memory system through the AXI interfaces. </a:t>
            </a:r>
            <a:endParaRPr lang="en-US" dirty="0"/>
          </a:p>
        </p:txBody>
      </p:sp>
      <p:sp>
        <p:nvSpPr>
          <p:cNvPr id="4" name="Slide Number Placeholder 3"/>
          <p:cNvSpPr>
            <a:spLocks noGrp="1"/>
          </p:cNvSpPr>
          <p:nvPr>
            <p:ph type="sldNum" sz="quarter" idx="10"/>
          </p:nvPr>
        </p:nvSpPr>
        <p:spPr/>
        <p:txBody>
          <a:bodyPr/>
          <a:lstStyle/>
          <a:p>
            <a:fld id="{0BF5B6D1-9ADF-4083-8F63-E6F3410B05BC}" type="slidenum">
              <a:rPr lang="en-US" smtClean="0"/>
              <a:t>4</a:t>
            </a:fld>
            <a:endParaRPr lang="en-US"/>
          </a:p>
        </p:txBody>
      </p:sp>
    </p:spTree>
    <p:extLst>
      <p:ext uri="{BB962C8B-B14F-4D97-AF65-F5344CB8AC3E}">
        <p14:creationId xmlns:p14="http://schemas.microsoft.com/office/powerpoint/2010/main" val="3078179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ZYBO provides a 50 MHz clock to the </a:t>
            </a:r>
            <a:r>
              <a:rPr lang="en-US" sz="1200" b="0" i="0" kern="1200" dirty="0" err="1">
                <a:solidFill>
                  <a:schemeClr val="tx1"/>
                </a:solidFill>
                <a:effectLst/>
                <a:latin typeface="+mn-lt"/>
                <a:ea typeface="+mn-ea"/>
                <a:cs typeface="+mn-cs"/>
              </a:rPr>
              <a:t>Zynq</a:t>
            </a:r>
            <a:r>
              <a:rPr lang="en-US" sz="1200" b="0" i="0" kern="1200" dirty="0">
                <a:solidFill>
                  <a:schemeClr val="tx1"/>
                </a:solidFill>
                <a:effectLst/>
                <a:latin typeface="+mn-lt"/>
                <a:ea typeface="+mn-ea"/>
                <a:cs typeface="+mn-cs"/>
              </a:rPr>
              <a:t> PS_CLK input, which is used to generate the clocks for each of the PS subsystems. The 50 MHz input allows the processor to operate at a maximum frequency of 650 MHz and the DDR3 memory controller to operate at a maximum of 525 MHz (1050 Mbps).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ZYBO Base System Design configures the PS to work properly with this input clock, and should be used as a reference when creating custom designs.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PS has a dedicated PLL capable of generating up to four reference clocks, each with settable frequencies, that can be used to clock custom logic implemented in the PL. Additionally, The ZYBO provides an external 125 MHz reference clock directly to pin L16 of the PL. The external reference clock allows the PL to be used completely in dependently of the PS, which can be useful for simple applications that do not require the processor.</a:t>
            </a:r>
          </a:p>
          <a:p>
            <a:endParaRPr lang="en-US" dirty="0"/>
          </a:p>
        </p:txBody>
      </p:sp>
      <p:sp>
        <p:nvSpPr>
          <p:cNvPr id="4" name="Slide Number Placeholder 3"/>
          <p:cNvSpPr>
            <a:spLocks noGrp="1"/>
          </p:cNvSpPr>
          <p:nvPr>
            <p:ph type="sldNum" sz="quarter" idx="10"/>
          </p:nvPr>
        </p:nvSpPr>
        <p:spPr/>
        <p:txBody>
          <a:bodyPr/>
          <a:lstStyle/>
          <a:p>
            <a:fld id="{0BF5B6D1-9ADF-4083-8F63-E6F3410B05BC}" type="slidenum">
              <a:rPr lang="en-US" smtClean="0"/>
              <a:t>7</a:t>
            </a:fld>
            <a:endParaRPr lang="en-US"/>
          </a:p>
        </p:txBody>
      </p:sp>
    </p:spTree>
    <p:extLst>
      <p:ext uri="{BB962C8B-B14F-4D97-AF65-F5344CB8AC3E}">
        <p14:creationId xmlns:p14="http://schemas.microsoft.com/office/powerpoint/2010/main" val="521146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9475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84414" y="8685895"/>
            <a:ext cx="2972098" cy="456595"/>
          </a:xfrm>
          <a:prstGeom prst="rect">
            <a:avLst/>
          </a:prstGeom>
        </p:spPr>
        <p:txBody>
          <a:bodyPr lIns="89616" tIns="44807" rIns="89616" bIns="44807"/>
          <a:lstStyle/>
          <a:p>
            <a:fld id="{311E3F85-60F9-4B86-B04C-BC92AF1B125D}" type="slidenum">
              <a:rPr lang="en-US" altLang="zh-CN" smtClean="0">
                <a:solidFill>
                  <a:prstClr val="black"/>
                </a:solidFill>
              </a:rPr>
              <a:pPr/>
              <a:t>13</a:t>
            </a:fld>
            <a:endParaRPr lang="en-US" altLang="zh-CN">
              <a:solidFill>
                <a:prstClr val="black"/>
              </a:solidFill>
            </a:endParaRPr>
          </a:p>
        </p:txBody>
      </p:sp>
    </p:spTree>
    <p:extLst>
      <p:ext uri="{BB962C8B-B14F-4D97-AF65-F5344CB8AC3E}">
        <p14:creationId xmlns:p14="http://schemas.microsoft.com/office/powerpoint/2010/main" val="2905991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973138" y="471488"/>
            <a:ext cx="4906962" cy="3679825"/>
          </a:xfrm>
          <a:ln/>
        </p:spPr>
      </p:sp>
      <p:sp>
        <p:nvSpPr>
          <p:cNvPr id="28675" name="Rectangle 3"/>
          <p:cNvSpPr>
            <a:spLocks noGrp="1" noChangeArrowheads="1"/>
          </p:cNvSpPr>
          <p:nvPr>
            <p:ph type="body" idx="1"/>
          </p:nvPr>
        </p:nvSpPr>
        <p:spPr>
          <a:xfrm>
            <a:off x="967383" y="4723192"/>
            <a:ext cx="4923235" cy="3676952"/>
          </a:xfrm>
          <a:noFill/>
          <a:ln/>
        </p:spPr>
        <p:txBody>
          <a:bodyPr lIns="93137" tIns="46569" rIns="93137" bIns="46569"/>
          <a:lstStyle/>
          <a:p>
            <a:endParaRPr lang="en-US" dirty="0"/>
          </a:p>
        </p:txBody>
      </p:sp>
    </p:spTree>
    <p:extLst>
      <p:ext uri="{BB962C8B-B14F-4D97-AF65-F5344CB8AC3E}">
        <p14:creationId xmlns:p14="http://schemas.microsoft.com/office/powerpoint/2010/main" val="3906626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err="1"/>
              <a:t>Vivado</a:t>
            </a:r>
            <a:r>
              <a:rPr lang="en-US" dirty="0"/>
              <a:t> has a unified IP catalog – all IP available in one place.  The catalog can be extended through use of additional repositories.  IP can be selected</a:t>
            </a:r>
            <a:r>
              <a:rPr lang="en-US" baseline="0" dirty="0"/>
              <a:t> in the catalog and customization GUIs launched.  IP is then added directly to a </a:t>
            </a:r>
            <a:r>
              <a:rPr lang="en-US" baseline="0" dirty="0" err="1"/>
              <a:t>Vivado</a:t>
            </a:r>
            <a:r>
              <a:rPr lang="en-US" baseline="0" dirty="0"/>
              <a:t> project, or in the case of IP Integrator, added to the diagram.  The user can select simulation or implementation files.  IP can be accessed and customized entirely from the </a:t>
            </a:r>
            <a:r>
              <a:rPr lang="en-US" baseline="0" dirty="0" err="1"/>
              <a:t>Tcl</a:t>
            </a:r>
            <a:r>
              <a:rPr lang="en-US" baseline="0" dirty="0"/>
              <a:t> console as well.</a:t>
            </a:r>
            <a:endParaRPr lang="en-US" dirty="0"/>
          </a:p>
        </p:txBody>
      </p:sp>
    </p:spTree>
    <p:extLst>
      <p:ext uri="{BB962C8B-B14F-4D97-AF65-F5344CB8AC3E}">
        <p14:creationId xmlns:p14="http://schemas.microsoft.com/office/powerpoint/2010/main" val="1776709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sz="1200" b="0" i="0" kern="1200" dirty="0">
                <a:solidFill>
                  <a:schemeClr val="tx1"/>
                </a:solidFill>
                <a:effectLst/>
                <a:latin typeface="+mn-lt"/>
                <a:ea typeface="+mn-ea"/>
                <a:cs typeface="+mn-cs"/>
              </a:rPr>
              <a:t>In digital circuit </a:t>
            </a:r>
            <a:r>
              <a:rPr lang="en-US" sz="1200" b="1" i="0" kern="1200" dirty="0">
                <a:solidFill>
                  <a:schemeClr val="tx1"/>
                </a:solidFill>
                <a:effectLst/>
                <a:latin typeface="+mn-lt"/>
                <a:ea typeface="+mn-ea"/>
                <a:cs typeface="+mn-cs"/>
              </a:rPr>
              <a:t>design</a:t>
            </a:r>
            <a:r>
              <a:rPr lang="en-US" sz="1200" b="0" i="0" kern="1200" dirty="0">
                <a:solidFill>
                  <a:schemeClr val="tx1"/>
                </a:solidFill>
                <a:effectLst/>
                <a:latin typeface="+mn-lt"/>
                <a:ea typeface="+mn-ea"/>
                <a:cs typeface="+mn-cs"/>
              </a:rPr>
              <a:t>, register-transfer level (</a:t>
            </a:r>
            <a:r>
              <a:rPr lang="en-US" sz="1200" b="1" i="0" kern="1200" dirty="0">
                <a:solidFill>
                  <a:schemeClr val="tx1"/>
                </a:solidFill>
                <a:effectLst/>
                <a:latin typeface="+mn-lt"/>
                <a:ea typeface="+mn-ea"/>
                <a:cs typeface="+mn-cs"/>
              </a:rPr>
              <a:t>RTL</a:t>
            </a:r>
            <a:r>
              <a:rPr lang="en-US" sz="1200" b="0" i="0" kern="1200" dirty="0">
                <a:solidFill>
                  <a:schemeClr val="tx1"/>
                </a:solidFill>
                <a:effectLst/>
                <a:latin typeface="+mn-lt"/>
                <a:ea typeface="+mn-ea"/>
                <a:cs typeface="+mn-cs"/>
              </a:rPr>
              <a:t>) is a </a:t>
            </a:r>
            <a:r>
              <a:rPr lang="en-US" sz="1200" b="1" i="0" kern="1200" dirty="0">
                <a:solidFill>
                  <a:schemeClr val="tx1"/>
                </a:solidFill>
                <a:effectLst/>
                <a:latin typeface="+mn-lt"/>
                <a:ea typeface="+mn-ea"/>
                <a:cs typeface="+mn-cs"/>
              </a:rPr>
              <a:t>design</a:t>
            </a:r>
            <a:r>
              <a:rPr lang="en-US" sz="1200" b="0" i="0" kern="1200" dirty="0">
                <a:solidFill>
                  <a:schemeClr val="tx1"/>
                </a:solidFill>
                <a:effectLst/>
                <a:latin typeface="+mn-lt"/>
                <a:ea typeface="+mn-ea"/>
                <a:cs typeface="+mn-cs"/>
              </a:rPr>
              <a:t> abstraction which models a synchronous digital circuit in terms of the flow of digital signals (data) between hardware registers, and the logical operations performed on those signals. It is usually written in HDL.</a:t>
            </a:r>
            <a:endParaRPr lang="en-US" dirty="0"/>
          </a:p>
        </p:txBody>
      </p:sp>
    </p:spTree>
    <p:extLst>
      <p:ext uri="{BB962C8B-B14F-4D97-AF65-F5344CB8AC3E}">
        <p14:creationId xmlns:p14="http://schemas.microsoft.com/office/powerpoint/2010/main" val="2341034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5957" y="0"/>
            <a:ext cx="9149959" cy="6876288"/>
          </a:xfrm>
          <a:prstGeom prst="rect">
            <a:avLst/>
          </a:prstGeom>
          <a:noFill/>
        </p:spPr>
      </p:pic>
      <p:sp>
        <p:nvSpPr>
          <p:cNvPr id="19462" name="Rectangle 6"/>
          <p:cNvSpPr>
            <a:spLocks noGrp="1" noChangeArrowheads="1"/>
          </p:cNvSpPr>
          <p:nvPr>
            <p:ph type="subTitle" sz="quarter" idx="1"/>
          </p:nvPr>
        </p:nvSpPr>
        <p:spPr>
          <a:xfrm>
            <a:off x="136525" y="5535497"/>
            <a:ext cx="4972050"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a:t>Click to edit Master subtitle style</a:t>
            </a:r>
            <a:endParaRPr lang="en-US" dirty="0"/>
          </a:p>
        </p:txBody>
      </p:sp>
      <p:sp>
        <p:nvSpPr>
          <p:cNvPr id="19467" name="Rectangle 11"/>
          <p:cNvSpPr>
            <a:spLocks noGrp="1" noChangeArrowheads="1"/>
          </p:cNvSpPr>
          <p:nvPr>
            <p:ph type="ctrTitle" sz="quarter"/>
          </p:nvPr>
        </p:nvSpPr>
        <p:spPr>
          <a:xfrm>
            <a:off x="125416" y="3660660"/>
            <a:ext cx="5326263"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5234358" y="1068534"/>
            <a:ext cx="3256089" cy="1307592"/>
          </a:xfrm>
          <a:prstGeom prst="rect">
            <a:avLst/>
          </a:prstGeom>
        </p:spPr>
      </p:pic>
      <p:sp>
        <p:nvSpPr>
          <p:cNvPr id="9"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a:solidFill>
                  <a:srgbClr val="000000"/>
                </a:solidFill>
              </a:rPr>
              <a:t>© Copyright 2015 Xilinx</a:t>
            </a:r>
          </a:p>
        </p:txBody>
      </p:sp>
      <p:sp>
        <p:nvSpPr>
          <p:cNvPr id="7" name="Rectangle 11"/>
          <p:cNvSpPr txBox="1">
            <a:spLocks noGrp="1" noChangeArrowheads="1"/>
          </p:cNvSpPr>
          <p:nvPr userDrawn="1"/>
        </p:nvSpPr>
        <p:spPr bwMode="auto">
          <a:xfrm>
            <a:off x="244148" y="6621474"/>
            <a:ext cx="3331045" cy="230187"/>
          </a:xfrm>
          <a:prstGeom prst="rect">
            <a:avLst/>
          </a:prstGeom>
          <a:noFill/>
          <a:ln>
            <a:miter lim="800000"/>
            <a:headEnd/>
            <a:tailEnd/>
          </a:ln>
        </p:spPr>
        <p:txBody>
          <a:bodyPr/>
          <a:lstStyle/>
          <a:p>
            <a:pPr algn="ctr" fontAlgn="base">
              <a:spcBef>
                <a:spcPct val="0"/>
              </a:spcBef>
              <a:spcAft>
                <a:spcPct val="0"/>
              </a:spcAft>
              <a:defRPr/>
            </a:pPr>
            <a:r>
              <a:rPr lang="en-US" sz="1000" dirty="0">
                <a:solidFill>
                  <a:srgbClr val="EE3424"/>
                </a:solidFill>
              </a:rPr>
              <a:t>This material exempt per Department of Commerce license exception TSU </a:t>
            </a:r>
          </a:p>
        </p:txBody>
      </p:sp>
    </p:spTree>
    <p:extLst>
      <p:ext uri="{BB962C8B-B14F-4D97-AF65-F5344CB8AC3E}">
        <p14:creationId xmlns:p14="http://schemas.microsoft.com/office/powerpoint/2010/main" val="65765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3364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3"/>
          <p:cNvSpPr>
            <a:spLocks noGrp="1" noChangeArrowheads="1"/>
          </p:cNvSpPr>
          <p:nvPr>
            <p:ph type="sldNum" sz="quarter" idx="10"/>
          </p:nvPr>
        </p:nvSpPr>
        <p:spPr>
          <a:xfrm>
            <a:off x="457200" y="6577014"/>
            <a:ext cx="1300620" cy="280986"/>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dirty="0" err="1">
                <a:solidFill>
                  <a:srgbClr val="000000"/>
                </a:solidFill>
              </a:rPr>
              <a:t>Zynq</a:t>
            </a:r>
            <a:r>
              <a:rPr dirty="0">
                <a:solidFill>
                  <a:srgbClr val="000000"/>
                </a:solidFill>
              </a:rPr>
              <a:t> Architecture 12-</a:t>
            </a:r>
            <a:fld id="{060BD193-E118-4B16-863C-C8C12C675E3E}" type="slidenum">
              <a:rPr>
                <a:solidFill>
                  <a:srgbClr val="000000"/>
                </a:solidFill>
              </a:rPr>
              <a:pPr>
                <a:defRPr/>
              </a:pPr>
              <a:t>‹#›</a:t>
            </a:fld>
            <a:endParaRPr dirty="0">
              <a:solidFill>
                <a:srgbClr val="000000"/>
              </a:solidFill>
            </a:endParaRPr>
          </a:p>
        </p:txBody>
      </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a:t>Click to edit Master title style</a:t>
            </a:r>
            <a:endParaRPr lang="en-US" dirty="0"/>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a:solidFill>
                  <a:srgbClr val="000000"/>
                </a:solidFill>
              </a:rPr>
              <a:t>© Copyright 2015 Xilinx</a:t>
            </a:r>
          </a:p>
        </p:txBody>
      </p:sp>
    </p:spTree>
    <p:extLst>
      <p:ext uri="{BB962C8B-B14F-4D97-AF65-F5344CB8AC3E}">
        <p14:creationId xmlns:p14="http://schemas.microsoft.com/office/powerpoint/2010/main" val="257551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base">
              <a:spcBef>
                <a:spcPct val="0"/>
              </a:spcBef>
              <a:spcAft>
                <a:spcPct val="0"/>
              </a:spcAft>
            </a:pPr>
            <a:endParaRPr lang="en-US" dirty="0">
              <a:solidFill>
                <a:srgbClr val="000000"/>
              </a:solidFill>
            </a:endParaRPr>
          </a:p>
        </p:txBody>
      </p:sp>
      <p:grpSp>
        <p:nvGrpSpPr>
          <p:cNvPr id="9" name="Group 8"/>
          <p:cNvGrpSpPr/>
          <p:nvPr userDrawn="1"/>
        </p:nvGrpSpPr>
        <p:grpSpPr>
          <a:xfrm>
            <a:off x="0" y="11"/>
            <a:ext cx="9144000"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base">
                <a:spcBef>
                  <a:spcPct val="0"/>
                </a:spcBef>
                <a:spcAft>
                  <a:spcPct val="0"/>
                </a:spcAft>
              </a:pPr>
              <a:endParaRPr lang="en-US" dirty="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a:t>Click to edit Master title style</a:t>
            </a:r>
            <a:endParaRPr lang="en-US" dirty="0"/>
          </a:p>
        </p:txBody>
      </p:sp>
      <p:sp>
        <p:nvSpPr>
          <p:cNvPr id="4" name="Rectangle 23"/>
          <p:cNvSpPr>
            <a:spLocks noGrp="1" noChangeArrowheads="1"/>
          </p:cNvSpPr>
          <p:nvPr>
            <p:ph type="sldNum" sz="quarter" idx="10"/>
          </p:nvPr>
        </p:nvSpPr>
        <p:spPr>
          <a:xfrm>
            <a:off x="457200" y="6577014"/>
            <a:ext cx="1360644" cy="280986"/>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dirty="0" err="1">
                <a:solidFill>
                  <a:srgbClr val="000000"/>
                </a:solidFill>
              </a:rPr>
              <a:t>Zynq</a:t>
            </a:r>
            <a:r>
              <a:rPr dirty="0">
                <a:solidFill>
                  <a:srgbClr val="000000"/>
                </a:solidFill>
              </a:rPr>
              <a:t> Architecture 12-</a:t>
            </a:r>
            <a:fld id="{060BD193-E118-4B16-863C-C8C12C675E3E}" type="slidenum">
              <a:rPr>
                <a:solidFill>
                  <a:srgbClr val="000000"/>
                </a:solidFill>
              </a:rPr>
              <a:pPr>
                <a:defRPr/>
              </a:pPr>
              <a:t>‹#›</a:t>
            </a:fld>
            <a:endParaRPr dirty="0">
              <a:solidFill>
                <a:srgbClr val="000000"/>
              </a:solidFill>
            </a:endParaRPr>
          </a:p>
        </p:txBody>
      </p:sp>
      <p:sp>
        <p:nvSpPr>
          <p:cNvPr id="8"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a:solidFill>
                  <a:srgbClr val="000000"/>
                </a:solidFill>
              </a:rPr>
              <a:t>© Copyright 2015 Xilinx</a:t>
            </a:r>
          </a:p>
        </p:txBody>
      </p:sp>
    </p:spTree>
    <p:extLst>
      <p:ext uri="{BB962C8B-B14F-4D97-AF65-F5344CB8AC3E}">
        <p14:creationId xmlns:p14="http://schemas.microsoft.com/office/powerpoint/2010/main" val="3910375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3810000"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48476" y="1600206"/>
            <a:ext cx="3852612"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Rectangle 23"/>
          <p:cNvSpPr>
            <a:spLocks noGrp="1" noChangeArrowheads="1"/>
          </p:cNvSpPr>
          <p:nvPr>
            <p:ph type="sldNum" sz="quarter" idx="10"/>
          </p:nvPr>
        </p:nvSpPr>
        <p:spPr>
          <a:xfrm>
            <a:off x="457205" y="6577014"/>
            <a:ext cx="1472115" cy="280986"/>
          </a:xfrm>
          <a:prstGeom prst="rect">
            <a:avLst/>
          </a:prstGeom>
          <a:ln/>
        </p:spPr>
        <p:txBody>
          <a:bodyPr/>
          <a:lstStyle>
            <a:lvl1pPr>
              <a:defRPr/>
            </a:lvl1pPr>
          </a:lstStyle>
          <a:p>
            <a:pPr>
              <a:defRPr/>
            </a:pPr>
            <a:r>
              <a:rPr dirty="0" err="1">
                <a:solidFill>
                  <a:srgbClr val="000000"/>
                </a:solidFill>
              </a:rPr>
              <a:t>Zynq</a:t>
            </a:r>
            <a:r>
              <a:rPr dirty="0">
                <a:solidFill>
                  <a:srgbClr val="000000"/>
                </a:solidFill>
              </a:rPr>
              <a:t> Architecture 12-</a:t>
            </a:r>
            <a:fld id="{99D29FBF-A473-46DA-BC14-675AC1C8F9A5}" type="slidenum">
              <a:rPr smtClean="0">
                <a:solidFill>
                  <a:srgbClr val="000000"/>
                </a:solidFill>
              </a:rPr>
              <a:pPr>
                <a:defRPr/>
              </a:pPr>
              <a:t>‹#›</a:t>
            </a:fld>
            <a:endParaRPr dirty="0">
              <a:solidFill>
                <a:srgbClr val="000000"/>
              </a:solidFill>
            </a:endParaRPr>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a:solidFill>
                  <a:srgbClr val="000000"/>
                </a:solidFill>
              </a:rPr>
              <a:t>© Copyright 2015 Xilinx</a:t>
            </a:r>
          </a:p>
        </p:txBody>
      </p:sp>
    </p:spTree>
    <p:extLst>
      <p:ext uri="{BB962C8B-B14F-4D97-AF65-F5344CB8AC3E}">
        <p14:creationId xmlns:p14="http://schemas.microsoft.com/office/powerpoint/2010/main" val="3031248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457205" y="6577014"/>
            <a:ext cx="1403517" cy="280986"/>
          </a:xfrm>
          <a:prstGeom prst="rect">
            <a:avLst/>
          </a:prstGeom>
          <a:ln/>
        </p:spPr>
        <p:txBody>
          <a:bodyPr/>
          <a:lstStyle>
            <a:lvl1pPr>
              <a:defRPr/>
            </a:lvl1pPr>
          </a:lstStyle>
          <a:p>
            <a:pPr>
              <a:defRPr/>
            </a:pPr>
            <a:r>
              <a:rPr dirty="0" err="1">
                <a:solidFill>
                  <a:srgbClr val="000000"/>
                </a:solidFill>
              </a:rPr>
              <a:t>Zynq</a:t>
            </a:r>
            <a:r>
              <a:rPr dirty="0">
                <a:solidFill>
                  <a:srgbClr val="000000"/>
                </a:solidFill>
              </a:rPr>
              <a:t> Architecture 12-</a:t>
            </a:r>
            <a:fld id="{48005198-8FB0-4BE5-A5FF-99FA69737174}" type="slidenum">
              <a:rPr smtClean="0">
                <a:solidFill>
                  <a:srgbClr val="000000"/>
                </a:solidFill>
              </a:rPr>
              <a:pPr>
                <a:defRPr/>
              </a:pPr>
              <a:t>‹#›</a:t>
            </a:fld>
            <a:endParaRPr dirty="0">
              <a:solidFill>
                <a:srgbClr val="000000"/>
              </a:solidFill>
            </a:endParaRPr>
          </a:p>
        </p:txBody>
      </p:sp>
      <p:sp>
        <p:nvSpPr>
          <p:cNvPr id="4"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a:solidFill>
                  <a:srgbClr val="000000"/>
                </a:solidFill>
              </a:rPr>
              <a:t>© Copyright 2015 Xilinx</a:t>
            </a:r>
          </a:p>
        </p:txBody>
      </p:sp>
    </p:spTree>
    <p:extLst>
      <p:ext uri="{BB962C8B-B14F-4D97-AF65-F5344CB8AC3E}">
        <p14:creationId xmlns:p14="http://schemas.microsoft.com/office/powerpoint/2010/main" val="1115417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5957" y="0"/>
            <a:ext cx="9149959" cy="6876288"/>
          </a:xfrm>
          <a:prstGeom prst="rect">
            <a:avLst/>
          </a:prstGeom>
          <a:noFill/>
        </p:spPr>
      </p:pic>
      <p:sp>
        <p:nvSpPr>
          <p:cNvPr id="19462" name="Rectangle 6"/>
          <p:cNvSpPr>
            <a:spLocks noGrp="1" noChangeArrowheads="1"/>
          </p:cNvSpPr>
          <p:nvPr>
            <p:ph type="subTitle" sz="quarter" idx="1"/>
          </p:nvPr>
        </p:nvSpPr>
        <p:spPr>
          <a:xfrm>
            <a:off x="136525" y="5535493"/>
            <a:ext cx="4972050"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a:t>Click to edit Master subtitle style</a:t>
            </a:r>
            <a:endParaRPr lang="en-US" dirty="0"/>
          </a:p>
        </p:txBody>
      </p:sp>
      <p:sp>
        <p:nvSpPr>
          <p:cNvPr id="19467" name="Rectangle 11"/>
          <p:cNvSpPr>
            <a:spLocks noGrp="1" noChangeArrowheads="1"/>
          </p:cNvSpPr>
          <p:nvPr>
            <p:ph type="ctrTitle" sz="quarter"/>
          </p:nvPr>
        </p:nvSpPr>
        <p:spPr>
          <a:xfrm>
            <a:off x="125414" y="3660656"/>
            <a:ext cx="5326263"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5234356" y="1068534"/>
            <a:ext cx="3256089" cy="1307592"/>
          </a:xfrm>
          <a:prstGeom prst="rect">
            <a:avLst/>
          </a:prstGeom>
        </p:spPr>
      </p:pic>
      <p:sp>
        <p:nvSpPr>
          <p:cNvPr id="9"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a:solidFill>
                  <a:srgbClr val="000000"/>
                </a:solidFill>
              </a:rPr>
              <a:t>© Copyright 2015 Xilinx</a:t>
            </a:r>
          </a:p>
        </p:txBody>
      </p:sp>
      <p:sp>
        <p:nvSpPr>
          <p:cNvPr id="7" name="Rectangle 11"/>
          <p:cNvSpPr txBox="1">
            <a:spLocks noGrp="1" noChangeArrowheads="1"/>
          </p:cNvSpPr>
          <p:nvPr userDrawn="1"/>
        </p:nvSpPr>
        <p:spPr bwMode="auto">
          <a:xfrm>
            <a:off x="244146" y="6621470"/>
            <a:ext cx="3331045" cy="230187"/>
          </a:xfrm>
          <a:prstGeom prst="rect">
            <a:avLst/>
          </a:prstGeom>
          <a:noFill/>
          <a:ln>
            <a:miter lim="800000"/>
            <a:headEnd/>
            <a:tailEnd/>
          </a:ln>
        </p:spPr>
        <p:txBody>
          <a:bodyPr/>
          <a:lstStyle/>
          <a:p>
            <a:pPr algn="ctr" fontAlgn="base">
              <a:spcBef>
                <a:spcPct val="0"/>
              </a:spcBef>
              <a:spcAft>
                <a:spcPct val="0"/>
              </a:spcAft>
              <a:defRPr/>
            </a:pPr>
            <a:r>
              <a:rPr lang="en-US" sz="1000" dirty="0">
                <a:solidFill>
                  <a:srgbClr val="EE3424"/>
                </a:solidFill>
              </a:rPr>
              <a:t>This material exempt per Department of Commerce license exception TSU </a:t>
            </a:r>
          </a:p>
        </p:txBody>
      </p:sp>
    </p:spTree>
    <p:extLst>
      <p:ext uri="{BB962C8B-B14F-4D97-AF65-F5344CB8AC3E}">
        <p14:creationId xmlns:p14="http://schemas.microsoft.com/office/powerpoint/2010/main" val="4600434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3364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3"/>
          <p:cNvSpPr>
            <a:spLocks noGrp="1" noChangeArrowheads="1"/>
          </p:cNvSpPr>
          <p:nvPr>
            <p:ph type="sldNum" sz="quarter" idx="10"/>
          </p:nvPr>
        </p:nvSpPr>
        <p:spPr>
          <a:xfrm>
            <a:off x="457203" y="6577014"/>
            <a:ext cx="1377793" cy="280986"/>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dirty="0">
                <a:solidFill>
                  <a:srgbClr val="000000"/>
                </a:solidFill>
              </a:rPr>
              <a:t>Extending System 13- </a:t>
            </a:r>
            <a:fld id="{060BD193-E118-4B16-863C-C8C12C675E3E}" type="slidenum">
              <a:rPr>
                <a:solidFill>
                  <a:srgbClr val="000000"/>
                </a:solidFill>
              </a:rPr>
              <a:pPr>
                <a:defRPr/>
              </a:pPr>
              <a:t>‹#›</a:t>
            </a:fld>
            <a:endParaRPr dirty="0">
              <a:solidFill>
                <a:srgbClr val="000000"/>
              </a:solidFill>
            </a:endParaRPr>
          </a:p>
        </p:txBody>
      </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a:t>Click to edit Master title style</a:t>
            </a:r>
            <a:endParaRPr lang="en-US" dirty="0"/>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a:solidFill>
                  <a:srgbClr val="000000"/>
                </a:solidFill>
              </a:rPr>
              <a:t>© Copyright 2015 Xilinx</a:t>
            </a:r>
          </a:p>
        </p:txBody>
      </p:sp>
    </p:spTree>
    <p:extLst>
      <p:ext uri="{BB962C8B-B14F-4D97-AF65-F5344CB8AC3E}">
        <p14:creationId xmlns:p14="http://schemas.microsoft.com/office/powerpoint/2010/main" val="505667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base">
              <a:spcBef>
                <a:spcPct val="0"/>
              </a:spcBef>
              <a:spcAft>
                <a:spcPct val="0"/>
              </a:spcAft>
            </a:pPr>
            <a:endParaRPr lang="en-US" dirty="0">
              <a:solidFill>
                <a:srgbClr val="000000"/>
              </a:solidFill>
            </a:endParaRPr>
          </a:p>
        </p:txBody>
      </p:sp>
      <p:grpSp>
        <p:nvGrpSpPr>
          <p:cNvPr id="9" name="Group 8"/>
          <p:cNvGrpSpPr/>
          <p:nvPr userDrawn="1"/>
        </p:nvGrpSpPr>
        <p:grpSpPr>
          <a:xfrm>
            <a:off x="0" y="7"/>
            <a:ext cx="9144000"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base">
                <a:spcBef>
                  <a:spcPct val="0"/>
                </a:spcBef>
                <a:spcAft>
                  <a:spcPct val="0"/>
                </a:spcAft>
              </a:pPr>
              <a:endParaRPr lang="en-US" dirty="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a:t>Click to edit Master title style</a:t>
            </a:r>
            <a:endParaRPr lang="en-US" dirty="0"/>
          </a:p>
        </p:txBody>
      </p:sp>
      <p:sp>
        <p:nvSpPr>
          <p:cNvPr id="4" name="Rectangle 23"/>
          <p:cNvSpPr>
            <a:spLocks noGrp="1" noChangeArrowheads="1"/>
          </p:cNvSpPr>
          <p:nvPr>
            <p:ph type="sldNum" sz="quarter" idx="10"/>
          </p:nvPr>
        </p:nvSpPr>
        <p:spPr>
          <a:xfrm>
            <a:off x="457203" y="6577014"/>
            <a:ext cx="1352069" cy="280986"/>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dirty="0">
                <a:solidFill>
                  <a:srgbClr val="000000"/>
                </a:solidFill>
              </a:rPr>
              <a:t>Extending System 13- </a:t>
            </a:r>
            <a:fld id="{060BD193-E118-4B16-863C-C8C12C675E3E}" type="slidenum">
              <a:rPr>
                <a:solidFill>
                  <a:srgbClr val="000000"/>
                </a:solidFill>
              </a:rPr>
              <a:pPr>
                <a:defRPr/>
              </a:pPr>
              <a:t>‹#›</a:t>
            </a:fld>
            <a:endParaRPr dirty="0">
              <a:solidFill>
                <a:srgbClr val="000000"/>
              </a:solidFill>
            </a:endParaRPr>
          </a:p>
        </p:txBody>
      </p:sp>
      <p:sp>
        <p:nvSpPr>
          <p:cNvPr id="8"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a:solidFill>
                  <a:srgbClr val="000000"/>
                </a:solidFill>
              </a:rPr>
              <a:t>© Copyright 2015 Xilinx</a:t>
            </a:r>
          </a:p>
        </p:txBody>
      </p:sp>
    </p:spTree>
    <p:extLst>
      <p:ext uri="{BB962C8B-B14F-4D97-AF65-F5344CB8AC3E}">
        <p14:creationId xmlns:p14="http://schemas.microsoft.com/office/powerpoint/2010/main" val="235618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3810000"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48476" y="1600206"/>
            <a:ext cx="3852612"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Rectangle 23"/>
          <p:cNvSpPr>
            <a:spLocks noGrp="1" noChangeArrowheads="1"/>
          </p:cNvSpPr>
          <p:nvPr>
            <p:ph type="sldNum" sz="quarter" idx="10"/>
          </p:nvPr>
        </p:nvSpPr>
        <p:spPr>
          <a:xfrm>
            <a:off x="457200" y="6577014"/>
            <a:ext cx="1249172" cy="280986"/>
          </a:xfrm>
          <a:prstGeom prst="rect">
            <a:avLst/>
          </a:prstGeom>
          <a:ln/>
        </p:spPr>
        <p:txBody>
          <a:bodyPr/>
          <a:lstStyle>
            <a:lvl1pPr>
              <a:defRPr/>
            </a:lvl1pPr>
          </a:lstStyle>
          <a:p>
            <a:pPr>
              <a:defRPr/>
            </a:pPr>
            <a:r>
              <a:rPr dirty="0">
                <a:solidFill>
                  <a:srgbClr val="000000"/>
                </a:solidFill>
              </a:rPr>
              <a:t>Extending System 13- </a:t>
            </a:r>
            <a:fld id="{99D29FBF-A473-46DA-BC14-675AC1C8F9A5}" type="slidenum">
              <a:rPr smtClean="0">
                <a:solidFill>
                  <a:srgbClr val="000000"/>
                </a:solidFill>
              </a:rPr>
              <a:pPr>
                <a:defRPr/>
              </a:pPr>
              <a:t>‹#›</a:t>
            </a:fld>
            <a:endParaRPr dirty="0">
              <a:solidFill>
                <a:srgbClr val="000000"/>
              </a:solidFill>
            </a:endParaRPr>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a:solidFill>
                  <a:srgbClr val="000000"/>
                </a:solidFill>
              </a:rPr>
              <a:t>© Copyright 2015 Xilinx</a:t>
            </a:r>
          </a:p>
        </p:txBody>
      </p:sp>
    </p:spTree>
    <p:extLst>
      <p:ext uri="{BB962C8B-B14F-4D97-AF65-F5344CB8AC3E}">
        <p14:creationId xmlns:p14="http://schemas.microsoft.com/office/powerpoint/2010/main" val="2190436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457200" y="6577014"/>
            <a:ext cx="1317770" cy="280986"/>
          </a:xfrm>
          <a:prstGeom prst="rect">
            <a:avLst/>
          </a:prstGeom>
          <a:ln/>
        </p:spPr>
        <p:txBody>
          <a:bodyPr/>
          <a:lstStyle>
            <a:lvl1pPr>
              <a:defRPr/>
            </a:lvl1pPr>
          </a:lstStyle>
          <a:p>
            <a:pPr>
              <a:defRPr/>
            </a:pPr>
            <a:r>
              <a:rPr dirty="0">
                <a:solidFill>
                  <a:srgbClr val="000000"/>
                </a:solidFill>
              </a:rPr>
              <a:t>Extending System 13- </a:t>
            </a:r>
            <a:fld id="{48005198-8FB0-4BE5-A5FF-99FA69737174}" type="slidenum">
              <a:rPr smtClean="0">
                <a:solidFill>
                  <a:srgbClr val="000000"/>
                </a:solidFill>
              </a:rPr>
              <a:pPr>
                <a:defRPr/>
              </a:pPr>
              <a:t>‹#›</a:t>
            </a:fld>
            <a:endParaRPr dirty="0">
              <a:solidFill>
                <a:srgbClr val="000000"/>
              </a:solidFill>
            </a:endParaRPr>
          </a:p>
        </p:txBody>
      </p:sp>
      <p:sp>
        <p:nvSpPr>
          <p:cNvPr id="4"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a:solidFill>
                  <a:srgbClr val="000000"/>
                </a:solidFill>
              </a:rPr>
              <a:t>© Copyright 2015 Xilinx</a:t>
            </a:r>
          </a:p>
        </p:txBody>
      </p:sp>
    </p:spTree>
    <p:extLst>
      <p:ext uri="{BB962C8B-B14F-4D97-AF65-F5344CB8AC3E}">
        <p14:creationId xmlns:p14="http://schemas.microsoft.com/office/powerpoint/2010/main" val="2225401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5958" y="0"/>
            <a:ext cx="9149959" cy="6876288"/>
          </a:xfrm>
          <a:prstGeom prst="rect">
            <a:avLst/>
          </a:prstGeom>
          <a:noFill/>
        </p:spPr>
      </p:pic>
      <p:sp>
        <p:nvSpPr>
          <p:cNvPr id="19462" name="Rectangle 6"/>
          <p:cNvSpPr>
            <a:spLocks noGrp="1" noChangeArrowheads="1"/>
          </p:cNvSpPr>
          <p:nvPr>
            <p:ph type="subTitle" sz="quarter" idx="1"/>
          </p:nvPr>
        </p:nvSpPr>
        <p:spPr>
          <a:xfrm>
            <a:off x="136526" y="5535488"/>
            <a:ext cx="4972050"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a:t>Click to edit Master subtitle style</a:t>
            </a:r>
            <a:endParaRPr lang="en-US" dirty="0"/>
          </a:p>
        </p:txBody>
      </p:sp>
      <p:sp>
        <p:nvSpPr>
          <p:cNvPr id="19467" name="Rectangle 11"/>
          <p:cNvSpPr>
            <a:spLocks noGrp="1" noChangeArrowheads="1"/>
          </p:cNvSpPr>
          <p:nvPr>
            <p:ph type="ctrTitle" sz="quarter"/>
          </p:nvPr>
        </p:nvSpPr>
        <p:spPr>
          <a:xfrm>
            <a:off x="125411" y="3660651"/>
            <a:ext cx="5326263"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5234353" y="1068534"/>
            <a:ext cx="3256089" cy="1307592"/>
          </a:xfrm>
          <a:prstGeom prst="rect">
            <a:avLst/>
          </a:prstGeom>
        </p:spPr>
      </p:pic>
      <p:sp>
        <p:nvSpPr>
          <p:cNvPr id="9"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a:solidFill>
                  <a:srgbClr val="000000"/>
                </a:solidFill>
              </a:rPr>
              <a:t>© Copyright 2015 Xilinx</a:t>
            </a:r>
          </a:p>
        </p:txBody>
      </p:sp>
      <p:sp>
        <p:nvSpPr>
          <p:cNvPr id="7" name="Rectangle 11"/>
          <p:cNvSpPr txBox="1">
            <a:spLocks noGrp="1" noChangeArrowheads="1"/>
          </p:cNvSpPr>
          <p:nvPr userDrawn="1"/>
        </p:nvSpPr>
        <p:spPr bwMode="auto">
          <a:xfrm>
            <a:off x="244143" y="6621465"/>
            <a:ext cx="3331045" cy="230187"/>
          </a:xfrm>
          <a:prstGeom prst="rect">
            <a:avLst/>
          </a:prstGeom>
          <a:noFill/>
          <a:ln>
            <a:miter lim="800000"/>
            <a:headEnd/>
            <a:tailEnd/>
          </a:ln>
        </p:spPr>
        <p:txBody>
          <a:bodyPr/>
          <a:lstStyle/>
          <a:p>
            <a:pPr algn="ctr" fontAlgn="base">
              <a:spcBef>
                <a:spcPct val="0"/>
              </a:spcBef>
              <a:spcAft>
                <a:spcPct val="0"/>
              </a:spcAft>
              <a:defRPr/>
            </a:pPr>
            <a:r>
              <a:rPr lang="en-US" sz="1000" dirty="0">
                <a:solidFill>
                  <a:srgbClr val="EE3424"/>
                </a:solidFill>
              </a:rPr>
              <a:t>This material exempt per Department of Commerce license exception TSU </a:t>
            </a:r>
          </a:p>
        </p:txBody>
      </p:sp>
    </p:spTree>
    <p:extLst>
      <p:ext uri="{BB962C8B-B14F-4D97-AF65-F5344CB8AC3E}">
        <p14:creationId xmlns:p14="http://schemas.microsoft.com/office/powerpoint/2010/main" val="415400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600201"/>
            <a:ext cx="823364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3"/>
          <p:cNvSpPr>
            <a:spLocks noGrp="1" noChangeArrowheads="1"/>
          </p:cNvSpPr>
          <p:nvPr>
            <p:ph type="sldNum" sz="quarter" idx="10"/>
          </p:nvPr>
        </p:nvSpPr>
        <p:spPr>
          <a:xfrm>
            <a:off x="457200" y="6577016"/>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dirty="0">
                <a:solidFill>
                  <a:srgbClr val="000000"/>
                </a:solidFill>
              </a:rPr>
              <a:t>Lab2 Intro 13a- </a:t>
            </a:r>
            <a:fld id="{060BD193-E118-4B16-863C-C8C12C675E3E}" type="slidenum">
              <a:rPr>
                <a:solidFill>
                  <a:srgbClr val="000000"/>
                </a:solidFill>
              </a:rPr>
              <a:pPr>
                <a:defRPr/>
              </a:pPr>
              <a:t>‹#›</a:t>
            </a:fld>
            <a:endParaRPr dirty="0">
              <a:solidFill>
                <a:srgbClr val="000000"/>
              </a:solidFill>
            </a:endParaRPr>
          </a:p>
        </p:txBody>
      </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a:t>Click to edit Master title style</a:t>
            </a:r>
            <a:endParaRPr lang="en-US" dirty="0"/>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a:solidFill>
                  <a:srgbClr val="000000"/>
                </a:solidFill>
              </a:rPr>
              <a:t>© Copyright 2015 Xilinx</a:t>
            </a:r>
          </a:p>
        </p:txBody>
      </p:sp>
    </p:spTree>
    <p:extLst>
      <p:ext uri="{BB962C8B-B14F-4D97-AF65-F5344CB8AC3E}">
        <p14:creationId xmlns:p14="http://schemas.microsoft.com/office/powerpoint/2010/main" val="39338669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base">
              <a:spcBef>
                <a:spcPct val="0"/>
              </a:spcBef>
              <a:spcAft>
                <a:spcPct val="0"/>
              </a:spcAft>
            </a:pPr>
            <a:endParaRPr lang="en-US" dirty="0">
              <a:solidFill>
                <a:srgbClr val="000000"/>
              </a:solidFill>
            </a:endParaRPr>
          </a:p>
        </p:txBody>
      </p:sp>
      <p:grpSp>
        <p:nvGrpSpPr>
          <p:cNvPr id="9" name="Group 8"/>
          <p:cNvGrpSpPr/>
          <p:nvPr userDrawn="1"/>
        </p:nvGrpSpPr>
        <p:grpSpPr>
          <a:xfrm>
            <a:off x="0" y="2"/>
            <a:ext cx="9144000"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base">
                <a:spcBef>
                  <a:spcPct val="0"/>
                </a:spcBef>
                <a:spcAft>
                  <a:spcPct val="0"/>
                </a:spcAft>
              </a:pPr>
              <a:endParaRPr lang="en-US" dirty="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a:t>Click to edit Master title style</a:t>
            </a:r>
            <a:endParaRPr lang="en-US" dirty="0"/>
          </a:p>
        </p:txBody>
      </p:sp>
      <p:sp>
        <p:nvSpPr>
          <p:cNvPr id="4" name="Rectangle 23"/>
          <p:cNvSpPr>
            <a:spLocks noGrp="1" noChangeArrowheads="1"/>
          </p:cNvSpPr>
          <p:nvPr>
            <p:ph type="sldNum" sz="quarter" idx="10"/>
          </p:nvPr>
        </p:nvSpPr>
        <p:spPr>
          <a:xfrm>
            <a:off x="457200" y="6577016"/>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dirty="0">
                <a:solidFill>
                  <a:srgbClr val="000000"/>
                </a:solidFill>
              </a:rPr>
              <a:t>Lab2 Intro 13a- </a:t>
            </a:r>
            <a:fld id="{060BD193-E118-4B16-863C-C8C12C675E3E}" type="slidenum">
              <a:rPr>
                <a:solidFill>
                  <a:srgbClr val="000000"/>
                </a:solidFill>
              </a:rPr>
              <a:pPr>
                <a:defRPr/>
              </a:pPr>
              <a:t>‹#›</a:t>
            </a:fld>
            <a:endParaRPr dirty="0">
              <a:solidFill>
                <a:srgbClr val="000000"/>
              </a:solidFill>
            </a:endParaRPr>
          </a:p>
        </p:txBody>
      </p:sp>
      <p:sp>
        <p:nvSpPr>
          <p:cNvPr id="8"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a:solidFill>
                  <a:srgbClr val="000000"/>
                </a:solidFill>
              </a:rPr>
              <a:t>© Copyright 2015 Xilinx</a:t>
            </a:r>
          </a:p>
        </p:txBody>
      </p:sp>
    </p:spTree>
    <p:extLst>
      <p:ext uri="{BB962C8B-B14F-4D97-AF65-F5344CB8AC3E}">
        <p14:creationId xmlns:p14="http://schemas.microsoft.com/office/powerpoint/2010/main" val="30037269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3"/>
            <a:ext cx="3810000"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48477" y="1600203"/>
            <a:ext cx="3852612"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Rectangle 23"/>
          <p:cNvSpPr>
            <a:spLocks noGrp="1" noChangeArrowheads="1"/>
          </p:cNvSpPr>
          <p:nvPr>
            <p:ph type="sldNum" sz="quarter" idx="10"/>
          </p:nvPr>
        </p:nvSpPr>
        <p:spPr>
          <a:xfrm>
            <a:off x="457200" y="6577016"/>
            <a:ext cx="838200" cy="244475"/>
          </a:xfrm>
          <a:prstGeom prst="rect">
            <a:avLst/>
          </a:prstGeom>
          <a:ln/>
        </p:spPr>
        <p:txBody>
          <a:bodyPr/>
          <a:lstStyle>
            <a:lvl1pPr>
              <a:defRPr/>
            </a:lvl1pPr>
          </a:lstStyle>
          <a:p>
            <a:pPr>
              <a:defRPr/>
            </a:pPr>
            <a:r>
              <a:rPr dirty="0">
                <a:solidFill>
                  <a:srgbClr val="000000"/>
                </a:solidFill>
              </a:rPr>
              <a:t>Lab2 Intro 13a- </a:t>
            </a:r>
            <a:fld id="{99D29FBF-A473-46DA-BC14-675AC1C8F9A5}" type="slidenum">
              <a:rPr>
                <a:solidFill>
                  <a:srgbClr val="000000"/>
                </a:solidFill>
              </a:rPr>
              <a:pPr>
                <a:defRPr/>
              </a:pPr>
              <a:t>‹#›</a:t>
            </a:fld>
            <a:endParaRPr dirty="0">
              <a:solidFill>
                <a:srgbClr val="000000"/>
              </a:solidFill>
            </a:endParaRPr>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a:solidFill>
                  <a:srgbClr val="000000"/>
                </a:solidFill>
              </a:rPr>
              <a:t>© Copyright 2015 Xilinx</a:t>
            </a:r>
          </a:p>
        </p:txBody>
      </p:sp>
    </p:spTree>
    <p:extLst>
      <p:ext uri="{BB962C8B-B14F-4D97-AF65-F5344CB8AC3E}">
        <p14:creationId xmlns:p14="http://schemas.microsoft.com/office/powerpoint/2010/main" val="7831231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457200" y="6577016"/>
            <a:ext cx="838200" cy="244475"/>
          </a:xfrm>
          <a:prstGeom prst="rect">
            <a:avLst/>
          </a:prstGeom>
          <a:ln/>
        </p:spPr>
        <p:txBody>
          <a:bodyPr/>
          <a:lstStyle>
            <a:lvl1pPr>
              <a:defRPr/>
            </a:lvl1pPr>
          </a:lstStyle>
          <a:p>
            <a:pPr>
              <a:defRPr/>
            </a:pPr>
            <a:r>
              <a:rPr dirty="0">
                <a:solidFill>
                  <a:srgbClr val="000000"/>
                </a:solidFill>
              </a:rPr>
              <a:t>Lab2 Intro 13a- </a:t>
            </a:r>
            <a:fld id="{48005198-8FB0-4BE5-A5FF-99FA69737174}" type="slidenum">
              <a:rPr>
                <a:solidFill>
                  <a:srgbClr val="000000"/>
                </a:solidFill>
              </a:rPr>
              <a:pPr>
                <a:defRPr/>
              </a:pPr>
              <a:t>‹#›</a:t>
            </a:fld>
            <a:endParaRPr dirty="0">
              <a:solidFill>
                <a:srgbClr val="000000"/>
              </a:solidFill>
            </a:endParaRPr>
          </a:p>
        </p:txBody>
      </p:sp>
      <p:sp>
        <p:nvSpPr>
          <p:cNvPr id="4"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a:solidFill>
                  <a:srgbClr val="000000"/>
                </a:solidFill>
              </a:rPr>
              <a:t>© Copyright 2015 Xilinx</a:t>
            </a:r>
          </a:p>
        </p:txBody>
      </p:sp>
    </p:spTree>
    <p:extLst>
      <p:ext uri="{BB962C8B-B14F-4D97-AF65-F5344CB8AC3E}">
        <p14:creationId xmlns:p14="http://schemas.microsoft.com/office/powerpoint/2010/main" val="7379408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5958" y="0"/>
            <a:ext cx="9149959" cy="6876288"/>
          </a:xfrm>
          <a:prstGeom prst="rect">
            <a:avLst/>
          </a:prstGeom>
          <a:noFill/>
        </p:spPr>
      </p:pic>
      <p:sp>
        <p:nvSpPr>
          <p:cNvPr id="19462" name="Rectangle 6"/>
          <p:cNvSpPr>
            <a:spLocks noGrp="1" noChangeArrowheads="1"/>
          </p:cNvSpPr>
          <p:nvPr>
            <p:ph type="subTitle" sz="quarter" idx="1"/>
          </p:nvPr>
        </p:nvSpPr>
        <p:spPr>
          <a:xfrm>
            <a:off x="136526" y="5535488"/>
            <a:ext cx="4972050"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1500" b="1" dirty="0">
                <a:solidFill>
                  <a:schemeClr val="tx1"/>
                </a:solidFill>
                <a:latin typeface="+mn-lt"/>
                <a:ea typeface="+mn-ea"/>
                <a:cs typeface="+mn-cs"/>
              </a:defRPr>
            </a:lvl1pPr>
          </a:lstStyle>
          <a:p>
            <a:r>
              <a:rPr lang="en-IE"/>
              <a:t>Click to edit Master subtitle style</a:t>
            </a:r>
            <a:endParaRPr lang="en-US" dirty="0"/>
          </a:p>
        </p:txBody>
      </p:sp>
      <p:sp>
        <p:nvSpPr>
          <p:cNvPr id="19467" name="Rectangle 11"/>
          <p:cNvSpPr>
            <a:spLocks noGrp="1" noChangeArrowheads="1"/>
          </p:cNvSpPr>
          <p:nvPr>
            <p:ph type="ctrTitle" sz="quarter"/>
          </p:nvPr>
        </p:nvSpPr>
        <p:spPr>
          <a:xfrm>
            <a:off x="125411" y="3660651"/>
            <a:ext cx="5326263"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101" b="1" dirty="0">
                <a:solidFill>
                  <a:schemeClr val="bg2"/>
                </a:solidFill>
                <a:latin typeface="+mj-lt"/>
                <a:ea typeface="+mj-ea"/>
                <a:cs typeface="+mj-cs"/>
              </a:defRPr>
            </a:lvl1pPr>
          </a:lstStyle>
          <a:p>
            <a:r>
              <a:rPr lang="en-IE"/>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5234353" y="1068534"/>
            <a:ext cx="3256089" cy="1307592"/>
          </a:xfrm>
          <a:prstGeom prst="rect">
            <a:avLst/>
          </a:prstGeom>
        </p:spPr>
      </p:pic>
      <p:sp>
        <p:nvSpPr>
          <p:cNvPr id="9"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750">
                <a:solidFill>
                  <a:schemeClr val="tx1"/>
                </a:solidFill>
              </a:defRPr>
            </a:lvl1pPr>
          </a:lstStyle>
          <a:p>
            <a:r>
              <a:rPr lang="en-US"/>
              <a:t>© Copyright 2015 Xilinx Modified by Dr. Min He</a:t>
            </a:r>
            <a:endParaRPr lang="en-US" dirty="0"/>
          </a:p>
        </p:txBody>
      </p:sp>
      <p:sp>
        <p:nvSpPr>
          <p:cNvPr id="7" name="Rectangle 11"/>
          <p:cNvSpPr txBox="1">
            <a:spLocks noGrp="1" noChangeArrowheads="1"/>
          </p:cNvSpPr>
          <p:nvPr userDrawn="1"/>
        </p:nvSpPr>
        <p:spPr bwMode="auto">
          <a:xfrm>
            <a:off x="244143" y="6621465"/>
            <a:ext cx="3331045" cy="230187"/>
          </a:xfrm>
          <a:prstGeom prst="rect">
            <a:avLst/>
          </a:prstGeom>
          <a:noFill/>
          <a:ln>
            <a:miter lim="800000"/>
            <a:headEnd/>
            <a:tailEnd/>
          </a:ln>
        </p:spPr>
        <p:txBody>
          <a:bodyPr/>
          <a:lstStyle/>
          <a:p>
            <a:pPr>
              <a:defRPr/>
            </a:pPr>
            <a:r>
              <a:rPr lang="en-IE" sz="750">
                <a:solidFill>
                  <a:schemeClr val="bg2"/>
                </a:solidFill>
                <a:latin typeface="+mj-lt"/>
              </a:rPr>
              <a:t>This material exempt per Department of Commerce license exception TSU </a:t>
            </a:r>
            <a:endParaRPr lang="en-US" sz="750" dirty="0">
              <a:solidFill>
                <a:schemeClr val="bg2"/>
              </a:solidFill>
              <a:latin typeface="+mj-lt"/>
            </a:endParaRPr>
          </a:p>
        </p:txBody>
      </p:sp>
    </p:spTree>
    <p:extLst>
      <p:ext uri="{BB962C8B-B14F-4D97-AF65-F5344CB8AC3E}">
        <p14:creationId xmlns:p14="http://schemas.microsoft.com/office/powerpoint/2010/main" val="17649344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600201"/>
            <a:ext cx="8233647" cy="4268337"/>
          </a:xfrm>
        </p:spPr>
        <p:txBody>
          <a:bodyPr/>
          <a:lstStyle>
            <a:lvl1pPr marL="171496" indent="-171496"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1500" b="1" dirty="0" smtClean="0">
                <a:solidFill>
                  <a:schemeClr val="accent4"/>
                </a:solidFill>
                <a:latin typeface="+mn-lt"/>
                <a:ea typeface="+mn-ea"/>
                <a:cs typeface="+mn-cs"/>
              </a:defRPr>
            </a:lvl1pPr>
          </a:lstStyle>
          <a:p>
            <a:pPr lvl="0"/>
            <a:r>
              <a:rPr lang="en-IE"/>
              <a:t>Click to edit Master text styles</a:t>
            </a:r>
          </a:p>
          <a:p>
            <a:pPr lvl="0"/>
            <a:r>
              <a:rPr lang="en-IE"/>
              <a:t>Second level</a:t>
            </a:r>
          </a:p>
          <a:p>
            <a:pPr lvl="0"/>
            <a:r>
              <a:rPr lang="en-IE"/>
              <a:t>Third level</a:t>
            </a:r>
          </a:p>
          <a:p>
            <a:pPr lvl="0"/>
            <a:r>
              <a:rPr lang="en-IE"/>
              <a:t>Fourth level</a:t>
            </a:r>
          </a:p>
          <a:p>
            <a:pPr lvl="0"/>
            <a:r>
              <a:rPr lang="en-IE"/>
              <a:t>Fifth level</a:t>
            </a:r>
            <a:endParaRPr lang="en-US" dirty="0"/>
          </a:p>
        </p:txBody>
      </p:sp>
      <p:sp>
        <p:nvSpPr>
          <p:cNvPr id="4" name="Rectangle 23"/>
          <p:cNvSpPr>
            <a:spLocks noGrp="1" noChangeArrowheads="1"/>
          </p:cNvSpPr>
          <p:nvPr>
            <p:ph type="sldNum" sz="quarter" idx="10"/>
          </p:nvPr>
        </p:nvSpPr>
        <p:spPr>
          <a:xfrm>
            <a:off x="457200" y="6577014"/>
            <a:ext cx="1134537" cy="280986"/>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600" kern="1200" smtClean="0">
                <a:solidFill>
                  <a:schemeClr val="tx1"/>
                </a:solidFill>
                <a:latin typeface="Arial" charset="0"/>
                <a:ea typeface="+mn-ea"/>
                <a:cs typeface="+mn-cs"/>
              </a:defRPr>
            </a:lvl1pPr>
          </a:lstStyle>
          <a:p>
            <a:pPr>
              <a:defRPr/>
            </a:pPr>
            <a:r>
              <a:rPr lang="en-US" dirty="0"/>
              <a:t>Embedded Overview 11-</a:t>
            </a:r>
            <a:fld id="{BFCA2A5C-65D0-4F71-B4D8-734FF63F7E2F}" type="slidenum">
              <a:rPr smtClean="0"/>
              <a:pPr>
                <a:defRPr/>
              </a:pPr>
              <a:t>‹#›</a:t>
            </a:fld>
            <a:endParaRPr dirty="0"/>
          </a:p>
        </p:txBody>
      </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101"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IE"/>
              <a:t>Click to edit Master title style</a:t>
            </a:r>
            <a:endParaRPr lang="en-US" dirty="0"/>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750">
                <a:solidFill>
                  <a:schemeClr val="tx1"/>
                </a:solidFill>
              </a:defRPr>
            </a:lvl1pPr>
          </a:lstStyle>
          <a:p>
            <a:r>
              <a:rPr lang="en-US"/>
              <a:t>© Copyright 2015 Xilinx Modified by Dr. Min He</a:t>
            </a:r>
            <a:endParaRPr lang="en-US" dirty="0"/>
          </a:p>
        </p:txBody>
      </p:sp>
    </p:spTree>
    <p:extLst>
      <p:ext uri="{BB962C8B-B14F-4D97-AF65-F5344CB8AC3E}">
        <p14:creationId xmlns:p14="http://schemas.microsoft.com/office/powerpoint/2010/main" val="11163302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68598" tIns="34299" rIns="68598" bIns="34299" numCol="1" rtlCol="0" anchor="ctr" anchorCtr="0" compatLnSpc="1">
            <a:prstTxWarp prst="textNoShape">
              <a:avLst/>
            </a:prstTxWarp>
            <a:noAutofit/>
          </a:bodyPr>
          <a:lstStyle/>
          <a:p>
            <a:pPr algn="ctr"/>
            <a:endParaRPr lang="en-US" sz="1350" dirty="0">
              <a:solidFill>
                <a:srgbClr val="000000"/>
              </a:solidFill>
            </a:endParaRPr>
          </a:p>
        </p:txBody>
      </p:sp>
      <p:grpSp>
        <p:nvGrpSpPr>
          <p:cNvPr id="9" name="Group 8"/>
          <p:cNvGrpSpPr/>
          <p:nvPr userDrawn="1"/>
        </p:nvGrpSpPr>
        <p:grpSpPr>
          <a:xfrm>
            <a:off x="0" y="2"/>
            <a:ext cx="9144000"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350" dirty="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101"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IE"/>
              <a:t>Click to edit Master title style</a:t>
            </a:r>
            <a:endParaRPr lang="en-US" dirty="0"/>
          </a:p>
        </p:txBody>
      </p:sp>
      <p:sp>
        <p:nvSpPr>
          <p:cNvPr id="4" name="Rectangle 23"/>
          <p:cNvSpPr>
            <a:spLocks noGrp="1" noChangeArrowheads="1"/>
          </p:cNvSpPr>
          <p:nvPr>
            <p:ph type="sldNum" sz="quarter" idx="10"/>
          </p:nvPr>
        </p:nvSpPr>
        <p:spPr>
          <a:xfrm>
            <a:off x="457200" y="6577014"/>
            <a:ext cx="1192415" cy="280986"/>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600" kern="1200" smtClean="0">
                <a:solidFill>
                  <a:schemeClr val="tx1"/>
                </a:solidFill>
                <a:latin typeface="Arial" charset="0"/>
                <a:ea typeface="+mn-ea"/>
                <a:cs typeface="+mn-cs"/>
              </a:defRPr>
            </a:lvl1pPr>
          </a:lstStyle>
          <a:p>
            <a:pPr>
              <a:defRPr/>
            </a:pPr>
            <a:r>
              <a:rPr lang="en-US" dirty="0"/>
              <a:t>Embedded Overview 11-‹#›</a:t>
            </a:r>
          </a:p>
        </p:txBody>
      </p:sp>
      <p:sp>
        <p:nvSpPr>
          <p:cNvPr id="8"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750">
                <a:solidFill>
                  <a:schemeClr val="tx1"/>
                </a:solidFill>
              </a:defRPr>
            </a:lvl1pPr>
          </a:lstStyle>
          <a:p>
            <a:r>
              <a:rPr lang="en-US"/>
              <a:t>© Copyright 2015 Xilinx Modified by Dr. Min He</a:t>
            </a:r>
            <a:endParaRPr lang="en-US" dirty="0"/>
          </a:p>
        </p:txBody>
      </p:sp>
    </p:spTree>
    <p:extLst>
      <p:ext uri="{BB962C8B-B14F-4D97-AF65-F5344CB8AC3E}">
        <p14:creationId xmlns:p14="http://schemas.microsoft.com/office/powerpoint/2010/main" val="11455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Click to edit Master title style</a:t>
            </a:r>
            <a:endParaRPr lang="en-US"/>
          </a:p>
        </p:txBody>
      </p:sp>
      <p:sp>
        <p:nvSpPr>
          <p:cNvPr id="3" name="Content Placeholder 2"/>
          <p:cNvSpPr>
            <a:spLocks noGrp="1"/>
          </p:cNvSpPr>
          <p:nvPr>
            <p:ph sz="half" idx="1"/>
          </p:nvPr>
        </p:nvSpPr>
        <p:spPr>
          <a:xfrm>
            <a:off x="457200" y="1600203"/>
            <a:ext cx="3810000"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15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35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2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2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200" b="0" dirty="0">
                <a:solidFill>
                  <a:schemeClr val="tx1"/>
                </a:solidFill>
                <a:latin typeface="+mn-lt"/>
                <a:ea typeface="+mn-ea"/>
                <a:cs typeface="+mn-cs"/>
              </a:defRPr>
            </a:lvl5pPr>
            <a:lvl6pPr>
              <a:defRPr sz="1350"/>
            </a:lvl6pPr>
            <a:lvl7pPr>
              <a:defRPr sz="1350"/>
            </a:lvl7pPr>
            <a:lvl8pPr>
              <a:defRPr sz="1350"/>
            </a:lvl8pPr>
            <a:lvl9pPr>
              <a:defRPr sz="1350"/>
            </a:lvl9pPr>
          </a:lstStyle>
          <a:p>
            <a:pPr lvl="0"/>
            <a:r>
              <a:rPr lang="en-IE"/>
              <a:t>Click to edit Master text styles</a:t>
            </a:r>
          </a:p>
          <a:p>
            <a:pPr lvl="0"/>
            <a:r>
              <a:rPr lang="en-IE"/>
              <a:t>Second level</a:t>
            </a:r>
          </a:p>
          <a:p>
            <a:pPr lvl="0"/>
            <a:r>
              <a:rPr lang="en-IE"/>
              <a:t>Third level</a:t>
            </a:r>
            <a:endParaRPr lang="en-US"/>
          </a:p>
        </p:txBody>
      </p:sp>
      <p:sp>
        <p:nvSpPr>
          <p:cNvPr id="4" name="Content Placeholder 3"/>
          <p:cNvSpPr>
            <a:spLocks noGrp="1"/>
          </p:cNvSpPr>
          <p:nvPr>
            <p:ph sz="half" idx="2"/>
          </p:nvPr>
        </p:nvSpPr>
        <p:spPr>
          <a:xfrm>
            <a:off x="4848477" y="1600203"/>
            <a:ext cx="3852612"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15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35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2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2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200" b="0">
                <a:solidFill>
                  <a:schemeClr val="tx1"/>
                </a:solidFill>
                <a:latin typeface="+mn-lt"/>
                <a:ea typeface="+mn-ea"/>
                <a:cs typeface="+mn-cs"/>
              </a:defRPr>
            </a:lvl5pPr>
            <a:lvl6pPr>
              <a:defRPr sz="1350"/>
            </a:lvl6pPr>
            <a:lvl7pPr>
              <a:defRPr sz="1350"/>
            </a:lvl7pPr>
            <a:lvl8pPr>
              <a:defRPr sz="1350"/>
            </a:lvl8pPr>
            <a:lvl9pPr>
              <a:defRPr sz="1350"/>
            </a:lvl9pPr>
          </a:lstStyle>
          <a:p>
            <a:pPr lvl="0"/>
            <a:r>
              <a:rPr lang="en-IE"/>
              <a:t>Click to edit Master text styles</a:t>
            </a:r>
          </a:p>
          <a:p>
            <a:pPr lvl="0"/>
            <a:r>
              <a:rPr lang="en-IE"/>
              <a:t>Second level</a:t>
            </a:r>
          </a:p>
          <a:p>
            <a:pPr lvl="0"/>
            <a:r>
              <a:rPr lang="en-IE"/>
              <a:t>Third level</a:t>
            </a:r>
            <a:endParaRPr lang="en-US"/>
          </a:p>
        </p:txBody>
      </p:sp>
      <p:sp>
        <p:nvSpPr>
          <p:cNvPr id="5" name="Rectangle 23"/>
          <p:cNvSpPr>
            <a:spLocks noGrp="1" noChangeArrowheads="1"/>
          </p:cNvSpPr>
          <p:nvPr>
            <p:ph type="sldNum" sz="quarter" idx="10"/>
          </p:nvPr>
        </p:nvSpPr>
        <p:spPr>
          <a:xfrm>
            <a:off x="457200" y="6577014"/>
            <a:ext cx="1151584" cy="280986"/>
          </a:xfrm>
          <a:prstGeom prst="rect">
            <a:avLst/>
          </a:prstGeom>
          <a:ln/>
        </p:spPr>
        <p:txBody>
          <a:bodyPr/>
          <a:lstStyle>
            <a:lvl1pPr>
              <a:defRPr/>
            </a:lvl1pPr>
          </a:lstStyle>
          <a:p>
            <a:pPr>
              <a:defRPr/>
            </a:pPr>
            <a:r>
              <a:rPr lang="en-US" dirty="0"/>
              <a:t>Embedded Overview 11-‹#›</a:t>
            </a:r>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750">
                <a:solidFill>
                  <a:schemeClr val="tx1"/>
                </a:solidFill>
              </a:defRPr>
            </a:lvl1pPr>
          </a:lstStyle>
          <a:p>
            <a:r>
              <a:rPr lang="en-US"/>
              <a:t>© Copyright 2015 Xilinx Modified by Dr. Min He</a:t>
            </a:r>
            <a:endParaRPr lang="en-US" dirty="0"/>
          </a:p>
        </p:txBody>
      </p:sp>
    </p:spTree>
    <p:extLst>
      <p:ext uri="{BB962C8B-B14F-4D97-AF65-F5344CB8AC3E}">
        <p14:creationId xmlns:p14="http://schemas.microsoft.com/office/powerpoint/2010/main" val="13609577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457200" y="6577014"/>
            <a:ext cx="1200581" cy="280986"/>
          </a:xfrm>
          <a:prstGeom prst="rect">
            <a:avLst/>
          </a:prstGeom>
          <a:ln/>
        </p:spPr>
        <p:txBody>
          <a:bodyPr/>
          <a:lstStyle>
            <a:lvl1pPr>
              <a:defRPr/>
            </a:lvl1pPr>
          </a:lstStyle>
          <a:p>
            <a:pPr>
              <a:defRPr/>
            </a:pPr>
            <a:r>
              <a:rPr lang="en-US" dirty="0"/>
              <a:t>Embedded Overview 11-‹#›</a:t>
            </a:r>
          </a:p>
        </p:txBody>
      </p:sp>
      <p:sp>
        <p:nvSpPr>
          <p:cNvPr id="4"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750">
                <a:solidFill>
                  <a:schemeClr val="tx1"/>
                </a:solidFill>
              </a:defRPr>
            </a:lvl1pPr>
          </a:lstStyle>
          <a:p>
            <a:r>
              <a:rPr lang="en-US"/>
              <a:t>© Copyright 2015 Xilinx Modified by Dr. Min He</a:t>
            </a:r>
            <a:endParaRPr lang="en-US" dirty="0"/>
          </a:p>
        </p:txBody>
      </p:sp>
    </p:spTree>
    <p:extLst>
      <p:ext uri="{BB962C8B-B14F-4D97-AF65-F5344CB8AC3E}">
        <p14:creationId xmlns:p14="http://schemas.microsoft.com/office/powerpoint/2010/main" val="1178402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6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image" Target="../media/image1.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4.xml"/><Relationship Id="rId7" Type="http://schemas.openxmlformats.org/officeDocument/2006/relationships/image" Target="../media/image1.pn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4.xml"/><Relationship Id="rId5" Type="http://schemas.openxmlformats.org/officeDocument/2006/relationships/slideLayout" Target="../slideLayouts/slideLayout26.xml"/><Relationship Id="rId4" Type="http://schemas.openxmlformats.org/officeDocument/2006/relationships/slideLayout" Target="../slideLayouts/slideLayout25.xml"/><Relationship Id="rId9"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9.xml"/><Relationship Id="rId7" Type="http://schemas.openxmlformats.org/officeDocument/2006/relationships/image" Target="../media/image1.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5.xml"/><Relationship Id="rId5" Type="http://schemas.openxmlformats.org/officeDocument/2006/relationships/slideLayout" Target="../slideLayouts/slideLayout31.xml"/><Relationship Id="rId4" Type="http://schemas.openxmlformats.org/officeDocument/2006/relationships/slideLayout" Target="../slideLayouts/slideLayout30.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6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2/13/2018</a:t>
            </a:fld>
            <a:endParaRPr lang="en-US"/>
          </a:p>
        </p:txBody>
      </p:sp>
      <p:sp>
        <p:nvSpPr>
          <p:cNvPr id="5" name="Footer Placeholder 4"/>
          <p:cNvSpPr>
            <a:spLocks noGrp="1"/>
          </p:cNvSpPr>
          <p:nvPr>
            <p:ph type="ftr" sz="quarter" idx="3"/>
          </p:nvPr>
        </p:nvSpPr>
        <p:spPr>
          <a:xfrm>
            <a:off x="3124200" y="635636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635636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1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base">
                <a:spcBef>
                  <a:spcPct val="0"/>
                </a:spcBef>
                <a:spcAft>
                  <a:spcPct val="0"/>
                </a:spcAft>
              </a:pPr>
              <a:endParaRPr lang="en-US" dirty="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t>Click to edit Master title style</a:t>
            </a:r>
            <a:endParaRPr lang="en-US" dirty="0"/>
          </a:p>
        </p:txBody>
      </p:sp>
      <p:sp>
        <p:nvSpPr>
          <p:cNvPr id="2052" name="Rectangle 10"/>
          <p:cNvSpPr>
            <a:spLocks noGrp="1" noChangeArrowheads="1"/>
          </p:cNvSpPr>
          <p:nvPr>
            <p:ph type="body" idx="1"/>
          </p:nvPr>
        </p:nvSpPr>
        <p:spPr bwMode="auto">
          <a:xfrm>
            <a:off x="457200" y="1600201"/>
            <a:ext cx="8225554"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2"/>
          <p:cNvSpPr>
            <a:spLocks noGrp="1"/>
          </p:cNvSpPr>
          <p:nvPr>
            <p:ph type="sldNum" sz="quarter" idx="4"/>
          </p:nvPr>
        </p:nvSpPr>
        <p:spPr>
          <a:xfrm>
            <a:off x="457205" y="6580384"/>
            <a:ext cx="1326345"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dirty="0" err="1">
                <a:solidFill>
                  <a:srgbClr val="000000"/>
                </a:solidFill>
              </a:rPr>
              <a:t>Zynq</a:t>
            </a:r>
            <a:r>
              <a:rPr dirty="0">
                <a:solidFill>
                  <a:srgbClr val="000000"/>
                </a:solidFill>
              </a:rPr>
              <a:t> Architecture 12-</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p:nvPicPr>
        <p:blipFill>
          <a:blip r:embed="rId8"/>
          <a:stretch>
            <a:fillRect/>
          </a:stretch>
        </p:blipFill>
        <p:spPr>
          <a:xfrm>
            <a:off x="6687164" y="6623988"/>
            <a:ext cx="2332327" cy="157267"/>
          </a:xfrm>
          <a:prstGeom prst="rect">
            <a:avLst/>
          </a:prstGeom>
        </p:spPr>
      </p:pic>
      <p:sp>
        <p:nvSpPr>
          <p:cNvPr id="17"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pPr fontAlgn="base">
              <a:spcBef>
                <a:spcPct val="0"/>
              </a:spcBef>
              <a:spcAft>
                <a:spcPct val="0"/>
              </a:spcAft>
            </a:pPr>
            <a:r>
              <a:rPr lang="en-US" dirty="0">
                <a:solidFill>
                  <a:srgbClr val="000000"/>
                </a:solidFill>
              </a:rPr>
              <a:t>© Copyright 2015 Xilinx</a:t>
            </a:r>
          </a:p>
        </p:txBody>
      </p:sp>
    </p:spTree>
    <p:extLst>
      <p:ext uri="{BB962C8B-B14F-4D97-AF65-F5344CB8AC3E}">
        <p14:creationId xmlns:p14="http://schemas.microsoft.com/office/powerpoint/2010/main" val="857638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7"/>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base">
                <a:spcBef>
                  <a:spcPct val="0"/>
                </a:spcBef>
                <a:spcAft>
                  <a:spcPct val="0"/>
                </a:spcAft>
              </a:pPr>
              <a:endParaRPr lang="en-US" dirty="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t>Click to edit Master title style</a:t>
            </a:r>
            <a:endParaRPr lang="en-US" dirty="0"/>
          </a:p>
        </p:txBody>
      </p:sp>
      <p:sp>
        <p:nvSpPr>
          <p:cNvPr id="2052" name="Rectangle 10"/>
          <p:cNvSpPr>
            <a:spLocks noGrp="1" noChangeArrowheads="1"/>
          </p:cNvSpPr>
          <p:nvPr>
            <p:ph type="body" idx="1"/>
          </p:nvPr>
        </p:nvSpPr>
        <p:spPr bwMode="auto">
          <a:xfrm>
            <a:off x="457200" y="1600201"/>
            <a:ext cx="8225554"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2"/>
          <p:cNvSpPr>
            <a:spLocks noGrp="1"/>
          </p:cNvSpPr>
          <p:nvPr>
            <p:ph type="sldNum" sz="quarter" idx="4"/>
          </p:nvPr>
        </p:nvSpPr>
        <p:spPr>
          <a:xfrm>
            <a:off x="457203" y="6580380"/>
            <a:ext cx="1420667"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dirty="0">
                <a:solidFill>
                  <a:srgbClr val="000000"/>
                </a:solidFill>
              </a:rPr>
              <a:t>Extending System 13-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p:nvPicPr>
        <p:blipFill>
          <a:blip r:embed="rId8"/>
          <a:stretch>
            <a:fillRect/>
          </a:stretch>
        </p:blipFill>
        <p:spPr>
          <a:xfrm>
            <a:off x="6687162" y="6623984"/>
            <a:ext cx="2332327" cy="157267"/>
          </a:xfrm>
          <a:prstGeom prst="rect">
            <a:avLst/>
          </a:prstGeom>
        </p:spPr>
      </p:pic>
      <p:sp>
        <p:nvSpPr>
          <p:cNvPr id="17"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pPr fontAlgn="base">
              <a:spcBef>
                <a:spcPct val="0"/>
              </a:spcBef>
              <a:spcAft>
                <a:spcPct val="0"/>
              </a:spcAft>
            </a:pPr>
            <a:r>
              <a:rPr lang="en-US" dirty="0">
                <a:solidFill>
                  <a:srgbClr val="000000"/>
                </a:solidFill>
              </a:rPr>
              <a:t>© Copyright 2015 Xilinx</a:t>
            </a:r>
          </a:p>
        </p:txBody>
      </p:sp>
    </p:spTree>
    <p:extLst>
      <p:ext uri="{BB962C8B-B14F-4D97-AF65-F5344CB8AC3E}">
        <p14:creationId xmlns:p14="http://schemas.microsoft.com/office/powerpoint/2010/main" val="370053952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2"/>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base">
                <a:spcBef>
                  <a:spcPct val="0"/>
                </a:spcBef>
                <a:spcAft>
                  <a:spcPct val="0"/>
                </a:spcAft>
              </a:pPr>
              <a:endParaRPr lang="en-US" dirty="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t>Click to edit Master title style</a:t>
            </a:r>
            <a:endParaRPr lang="en-US" dirty="0"/>
          </a:p>
        </p:txBody>
      </p:sp>
      <p:sp>
        <p:nvSpPr>
          <p:cNvPr id="2052" name="Rectangle 10"/>
          <p:cNvSpPr>
            <a:spLocks noGrp="1" noChangeArrowheads="1"/>
          </p:cNvSpPr>
          <p:nvPr>
            <p:ph type="body" idx="1"/>
          </p:nvPr>
        </p:nvSpPr>
        <p:spPr bwMode="auto">
          <a:xfrm>
            <a:off x="457201" y="1600201"/>
            <a:ext cx="8225553"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2"/>
          <p:cNvSpPr>
            <a:spLocks noGrp="1"/>
          </p:cNvSpPr>
          <p:nvPr>
            <p:ph type="sldNum" sz="quarter" idx="4"/>
          </p:nvPr>
        </p:nvSpPr>
        <p:spPr>
          <a:xfrm>
            <a:off x="457200" y="6580375"/>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dirty="0">
                <a:solidFill>
                  <a:srgbClr val="000000"/>
                </a:solidFill>
              </a:rPr>
              <a:t>Lab2 Intro 13a-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p:nvPicPr>
        <p:blipFill>
          <a:blip r:embed="rId8"/>
          <a:stretch>
            <a:fillRect/>
          </a:stretch>
        </p:blipFill>
        <p:spPr>
          <a:xfrm>
            <a:off x="6687159" y="6623979"/>
            <a:ext cx="2332328" cy="157267"/>
          </a:xfrm>
          <a:prstGeom prst="rect">
            <a:avLst/>
          </a:prstGeom>
        </p:spPr>
      </p:pic>
      <p:sp>
        <p:nvSpPr>
          <p:cNvPr id="17"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pPr fontAlgn="base">
              <a:spcBef>
                <a:spcPct val="0"/>
              </a:spcBef>
              <a:spcAft>
                <a:spcPct val="0"/>
              </a:spcAft>
            </a:pPr>
            <a:r>
              <a:rPr lang="en-US" dirty="0">
                <a:solidFill>
                  <a:srgbClr val="000000"/>
                </a:solidFill>
              </a:rPr>
              <a:t>© Copyright 2015 Xilinx</a:t>
            </a:r>
          </a:p>
        </p:txBody>
      </p:sp>
    </p:spTree>
    <p:extLst>
      <p:ext uri="{BB962C8B-B14F-4D97-AF65-F5344CB8AC3E}">
        <p14:creationId xmlns:p14="http://schemas.microsoft.com/office/powerpoint/2010/main" val="20513099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2"/>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350" dirty="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IE"/>
              <a:t>Click to edit Master title style</a:t>
            </a:r>
            <a:endParaRPr lang="en-US" dirty="0"/>
          </a:p>
        </p:txBody>
      </p:sp>
      <p:sp>
        <p:nvSpPr>
          <p:cNvPr id="2052" name="Rectangle 10"/>
          <p:cNvSpPr>
            <a:spLocks noGrp="1" noChangeArrowheads="1"/>
          </p:cNvSpPr>
          <p:nvPr>
            <p:ph type="body" idx="1"/>
          </p:nvPr>
        </p:nvSpPr>
        <p:spPr bwMode="auto">
          <a:xfrm>
            <a:off x="457201" y="1600201"/>
            <a:ext cx="8225553"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IE"/>
              <a:t>Click to edit Master text styles</a:t>
            </a:r>
          </a:p>
          <a:p>
            <a:pPr lvl="0"/>
            <a:r>
              <a:rPr lang="en-IE"/>
              <a:t>Second level</a:t>
            </a:r>
          </a:p>
          <a:p>
            <a:pPr lvl="0"/>
            <a:r>
              <a:rPr lang="en-IE"/>
              <a:t>Third level</a:t>
            </a:r>
          </a:p>
          <a:p>
            <a:pPr lvl="0"/>
            <a:r>
              <a:rPr lang="en-IE"/>
              <a:t>Fourth level</a:t>
            </a:r>
          </a:p>
          <a:p>
            <a:pPr lvl="0"/>
            <a:r>
              <a:rPr lang="en-IE"/>
              <a:t>Fifth level</a:t>
            </a:r>
            <a:endParaRPr lang="en-US" dirty="0"/>
          </a:p>
        </p:txBody>
      </p:sp>
      <p:sp>
        <p:nvSpPr>
          <p:cNvPr id="10" name="Slide Number Placeholder 2"/>
          <p:cNvSpPr>
            <a:spLocks noGrp="1"/>
          </p:cNvSpPr>
          <p:nvPr>
            <p:ph type="sldNum" sz="quarter" idx="4"/>
          </p:nvPr>
        </p:nvSpPr>
        <p:spPr>
          <a:xfrm>
            <a:off x="457201" y="6580375"/>
            <a:ext cx="1110751"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600" kern="1200" smtClean="0">
                <a:solidFill>
                  <a:schemeClr val="tx1"/>
                </a:solidFill>
                <a:latin typeface="Arial" charset="0"/>
                <a:ea typeface="+mn-ea"/>
                <a:cs typeface="+mn-cs"/>
              </a:defRPr>
            </a:lvl1pPr>
          </a:lstStyle>
          <a:p>
            <a:pPr>
              <a:defRPr/>
            </a:pPr>
            <a:r>
              <a:rPr lang="en-US" dirty="0"/>
              <a:t>Embedded Overview 11-‹#›</a:t>
            </a:r>
          </a:p>
        </p:txBody>
      </p:sp>
      <p:pic>
        <p:nvPicPr>
          <p:cNvPr id="16" name="Picture 15" descr="All_Programmable_Text_FINAL.jpg"/>
          <p:cNvPicPr>
            <a:picLocks noChangeAspect="1"/>
          </p:cNvPicPr>
          <p:nvPr/>
        </p:nvPicPr>
        <p:blipFill>
          <a:blip r:embed="rId8"/>
          <a:stretch>
            <a:fillRect/>
          </a:stretch>
        </p:blipFill>
        <p:spPr>
          <a:xfrm>
            <a:off x="6687159" y="6623979"/>
            <a:ext cx="2332328" cy="157267"/>
          </a:xfrm>
          <a:prstGeom prst="rect">
            <a:avLst/>
          </a:prstGeom>
        </p:spPr>
      </p:pic>
      <p:sp>
        <p:nvSpPr>
          <p:cNvPr id="17"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750">
                <a:solidFill>
                  <a:schemeClr val="tx1"/>
                </a:solidFill>
              </a:defRPr>
            </a:lvl1pPr>
          </a:lstStyle>
          <a:p>
            <a:r>
              <a:rPr lang="en-US"/>
              <a:t>© Copyright 2015 Xilinx Modified by Dr. Min He</a:t>
            </a:r>
            <a:endParaRPr lang="en-US" dirty="0"/>
          </a:p>
        </p:txBody>
      </p:sp>
    </p:spTree>
    <p:extLst>
      <p:ext uri="{BB962C8B-B14F-4D97-AF65-F5344CB8AC3E}">
        <p14:creationId xmlns:p14="http://schemas.microsoft.com/office/powerpoint/2010/main" val="10298116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hf hdr="0" dt="0"/>
  <p:txStyles>
    <p:titleStyle>
      <a:lvl1pPr algn="l" rtl="0" eaLnBrk="1" fontAlgn="base" hangingPunct="1">
        <a:lnSpc>
          <a:spcPct val="98000"/>
        </a:lnSpc>
        <a:spcBef>
          <a:spcPct val="0"/>
        </a:spcBef>
        <a:spcAft>
          <a:spcPct val="0"/>
        </a:spcAft>
        <a:defRPr lang="en-US" sz="2101"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101" b="1">
          <a:solidFill>
            <a:schemeClr val="bg1"/>
          </a:solidFill>
          <a:latin typeface="Arial" charset="0"/>
        </a:defRPr>
      </a:lvl2pPr>
      <a:lvl3pPr algn="l" rtl="0" eaLnBrk="1" fontAlgn="base" hangingPunct="1">
        <a:lnSpc>
          <a:spcPct val="115000"/>
        </a:lnSpc>
        <a:spcBef>
          <a:spcPct val="0"/>
        </a:spcBef>
        <a:spcAft>
          <a:spcPct val="0"/>
        </a:spcAft>
        <a:defRPr sz="2101" b="1">
          <a:solidFill>
            <a:schemeClr val="bg1"/>
          </a:solidFill>
          <a:latin typeface="Arial" charset="0"/>
        </a:defRPr>
      </a:lvl3pPr>
      <a:lvl4pPr algn="l" rtl="0" eaLnBrk="1" fontAlgn="base" hangingPunct="1">
        <a:lnSpc>
          <a:spcPct val="115000"/>
        </a:lnSpc>
        <a:spcBef>
          <a:spcPct val="0"/>
        </a:spcBef>
        <a:spcAft>
          <a:spcPct val="0"/>
        </a:spcAft>
        <a:defRPr sz="2101" b="1">
          <a:solidFill>
            <a:schemeClr val="bg1"/>
          </a:solidFill>
          <a:latin typeface="Arial" charset="0"/>
        </a:defRPr>
      </a:lvl4pPr>
      <a:lvl5pPr algn="l" rtl="0" eaLnBrk="1" fontAlgn="base" hangingPunct="1">
        <a:lnSpc>
          <a:spcPct val="115000"/>
        </a:lnSpc>
        <a:spcBef>
          <a:spcPct val="0"/>
        </a:spcBef>
        <a:spcAft>
          <a:spcPct val="0"/>
        </a:spcAft>
        <a:defRPr sz="2101" b="1">
          <a:solidFill>
            <a:schemeClr val="bg1"/>
          </a:solidFill>
          <a:latin typeface="Arial" charset="0"/>
        </a:defRPr>
      </a:lvl5pPr>
      <a:lvl6pPr marL="342991" algn="l" rtl="0" eaLnBrk="1" fontAlgn="base" hangingPunct="1">
        <a:lnSpc>
          <a:spcPct val="115000"/>
        </a:lnSpc>
        <a:spcBef>
          <a:spcPct val="0"/>
        </a:spcBef>
        <a:spcAft>
          <a:spcPct val="0"/>
        </a:spcAft>
        <a:defRPr sz="2101" b="1">
          <a:solidFill>
            <a:schemeClr val="bg1"/>
          </a:solidFill>
          <a:latin typeface="Arial" charset="0"/>
        </a:defRPr>
      </a:lvl6pPr>
      <a:lvl7pPr marL="685983" algn="l" rtl="0" eaLnBrk="1" fontAlgn="base" hangingPunct="1">
        <a:lnSpc>
          <a:spcPct val="115000"/>
        </a:lnSpc>
        <a:spcBef>
          <a:spcPct val="0"/>
        </a:spcBef>
        <a:spcAft>
          <a:spcPct val="0"/>
        </a:spcAft>
        <a:defRPr sz="2101" b="1">
          <a:solidFill>
            <a:schemeClr val="bg1"/>
          </a:solidFill>
          <a:latin typeface="Arial" charset="0"/>
        </a:defRPr>
      </a:lvl7pPr>
      <a:lvl8pPr marL="1028974" algn="l" rtl="0" eaLnBrk="1" fontAlgn="base" hangingPunct="1">
        <a:lnSpc>
          <a:spcPct val="115000"/>
        </a:lnSpc>
        <a:spcBef>
          <a:spcPct val="0"/>
        </a:spcBef>
        <a:spcAft>
          <a:spcPct val="0"/>
        </a:spcAft>
        <a:defRPr sz="2101" b="1">
          <a:solidFill>
            <a:schemeClr val="bg1"/>
          </a:solidFill>
          <a:latin typeface="Arial" charset="0"/>
        </a:defRPr>
      </a:lvl8pPr>
      <a:lvl9pPr marL="1371966" algn="l" rtl="0" eaLnBrk="1" fontAlgn="base" hangingPunct="1">
        <a:lnSpc>
          <a:spcPct val="115000"/>
        </a:lnSpc>
        <a:spcBef>
          <a:spcPct val="0"/>
        </a:spcBef>
        <a:spcAft>
          <a:spcPct val="0"/>
        </a:spcAft>
        <a:defRPr sz="2101" b="1">
          <a:solidFill>
            <a:schemeClr val="bg1"/>
          </a:solidFill>
          <a:latin typeface="Arial" charset="0"/>
        </a:defRPr>
      </a:lvl9pPr>
    </p:titleStyle>
    <p:bodyStyle>
      <a:lvl1pPr marL="171496" indent="-171496"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1500" b="1" dirty="0" smtClean="0">
          <a:solidFill>
            <a:schemeClr val="accent4"/>
          </a:solidFill>
          <a:latin typeface="+mn-lt"/>
          <a:ea typeface="+mn-ea"/>
          <a:cs typeface="+mn-cs"/>
        </a:defRPr>
      </a:lvl1pPr>
      <a:lvl2pPr marL="428739" indent="-171496" algn="l" rtl="0" eaLnBrk="1" fontAlgn="base" hangingPunct="1">
        <a:lnSpc>
          <a:spcPct val="110000"/>
        </a:lnSpc>
        <a:spcBef>
          <a:spcPct val="20000"/>
        </a:spcBef>
        <a:spcAft>
          <a:spcPct val="0"/>
        </a:spcAft>
        <a:buClr>
          <a:schemeClr val="tx1"/>
        </a:buClr>
        <a:buChar char="–"/>
        <a:defRPr lang="en-US" sz="1350" b="0" dirty="0" smtClean="0">
          <a:solidFill>
            <a:schemeClr val="tx1"/>
          </a:solidFill>
          <a:latin typeface="+mn-lt"/>
          <a:ea typeface="+mn-ea"/>
          <a:cs typeface="+mn-cs"/>
        </a:defRPr>
      </a:lvl2pPr>
      <a:lvl3pPr marL="641918" indent="-127431" algn="l" rtl="0" eaLnBrk="1" fontAlgn="base" hangingPunct="1">
        <a:lnSpc>
          <a:spcPct val="110000"/>
        </a:lnSpc>
        <a:spcBef>
          <a:spcPct val="20000"/>
        </a:spcBef>
        <a:spcAft>
          <a:spcPct val="0"/>
        </a:spcAft>
        <a:buClr>
          <a:schemeClr val="tx1"/>
        </a:buClr>
        <a:buChar char="•"/>
        <a:defRPr lang="en-US" sz="1200" b="0" dirty="0" smtClean="0">
          <a:solidFill>
            <a:schemeClr val="tx1"/>
          </a:solidFill>
          <a:latin typeface="+mn-lt"/>
          <a:ea typeface="+mn-ea"/>
          <a:cs typeface="+mn-cs"/>
        </a:defRPr>
      </a:lvl3pPr>
      <a:lvl4pPr marL="1159978" indent="-131004" algn="l" rtl="0" eaLnBrk="1" fontAlgn="base" hangingPunct="1">
        <a:lnSpc>
          <a:spcPct val="110000"/>
        </a:lnSpc>
        <a:spcBef>
          <a:spcPct val="20000"/>
        </a:spcBef>
        <a:spcAft>
          <a:spcPct val="0"/>
        </a:spcAft>
        <a:buClr>
          <a:schemeClr val="tx1"/>
        </a:buClr>
        <a:buFont typeface="Wingdings" pitchFamily="2" charset="2"/>
        <a:buChar char="§"/>
        <a:defRPr lang="en-US" sz="1200" b="0" dirty="0" smtClean="0">
          <a:solidFill>
            <a:schemeClr val="tx1"/>
          </a:solidFill>
          <a:latin typeface="+mn-lt"/>
          <a:ea typeface="+mn-ea"/>
          <a:cs typeface="+mn-cs"/>
        </a:defRPr>
      </a:lvl4pPr>
      <a:lvl5pPr marL="1502969" indent="-131004" algn="l" rtl="0" eaLnBrk="1" fontAlgn="base" hangingPunct="1">
        <a:lnSpc>
          <a:spcPct val="110000"/>
        </a:lnSpc>
        <a:spcBef>
          <a:spcPct val="20000"/>
        </a:spcBef>
        <a:spcAft>
          <a:spcPct val="0"/>
        </a:spcAft>
        <a:buClr>
          <a:schemeClr val="tx1"/>
        </a:buClr>
        <a:buChar char="»"/>
        <a:defRPr lang="en-US" sz="1200" b="0" dirty="0" smtClean="0">
          <a:solidFill>
            <a:schemeClr val="tx1"/>
          </a:solidFill>
          <a:latin typeface="+mn-lt"/>
          <a:ea typeface="+mn-ea"/>
          <a:cs typeface="+mn-cs"/>
        </a:defRPr>
      </a:lvl5pPr>
      <a:lvl6pPr marL="1845961" indent="-131004" algn="l" rtl="0" eaLnBrk="1" fontAlgn="base" hangingPunct="1">
        <a:lnSpc>
          <a:spcPct val="110000"/>
        </a:lnSpc>
        <a:spcBef>
          <a:spcPct val="20000"/>
        </a:spcBef>
        <a:spcAft>
          <a:spcPct val="0"/>
        </a:spcAft>
        <a:buChar char="»"/>
        <a:defRPr sz="900">
          <a:solidFill>
            <a:schemeClr val="tx1"/>
          </a:solidFill>
          <a:latin typeface="+mn-lt"/>
        </a:defRPr>
      </a:lvl6pPr>
      <a:lvl7pPr marL="2188952" indent="-131004" algn="l" rtl="0" eaLnBrk="1" fontAlgn="base" hangingPunct="1">
        <a:lnSpc>
          <a:spcPct val="110000"/>
        </a:lnSpc>
        <a:spcBef>
          <a:spcPct val="20000"/>
        </a:spcBef>
        <a:spcAft>
          <a:spcPct val="0"/>
        </a:spcAft>
        <a:buChar char="»"/>
        <a:defRPr sz="900">
          <a:solidFill>
            <a:schemeClr val="tx1"/>
          </a:solidFill>
          <a:latin typeface="+mn-lt"/>
        </a:defRPr>
      </a:lvl7pPr>
      <a:lvl8pPr marL="2531944" indent="-131004" algn="l" rtl="0" eaLnBrk="1" fontAlgn="base" hangingPunct="1">
        <a:lnSpc>
          <a:spcPct val="110000"/>
        </a:lnSpc>
        <a:spcBef>
          <a:spcPct val="20000"/>
        </a:spcBef>
        <a:spcAft>
          <a:spcPct val="0"/>
        </a:spcAft>
        <a:buChar char="»"/>
        <a:defRPr sz="900">
          <a:solidFill>
            <a:schemeClr val="tx1"/>
          </a:solidFill>
          <a:latin typeface="+mn-lt"/>
        </a:defRPr>
      </a:lvl8pPr>
      <a:lvl9pPr marL="2874935" indent="-131004" algn="l" rtl="0" eaLnBrk="1" fontAlgn="base" hangingPunct="1">
        <a:lnSpc>
          <a:spcPct val="110000"/>
        </a:lnSpc>
        <a:spcBef>
          <a:spcPct val="20000"/>
        </a:spcBef>
        <a:spcAft>
          <a:spcPct val="0"/>
        </a:spcAft>
        <a:buChar char="»"/>
        <a:defRPr sz="900">
          <a:solidFill>
            <a:schemeClr val="tx1"/>
          </a:solidFill>
          <a:latin typeface="+mn-lt"/>
        </a:defRPr>
      </a:lvl9pPr>
    </p:bodyStyle>
    <p:other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iff"/><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tiff"/><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a:lstStyle/>
          <a:p>
            <a:r>
              <a:rPr lang="en-US" dirty="0" err="1"/>
              <a:t>Zynq</a:t>
            </a:r>
            <a:endParaRPr lang="en-US" dirty="0"/>
          </a:p>
          <a:p>
            <a:r>
              <a:rPr lang="en-US" dirty="0" err="1"/>
              <a:t>Vivado</a:t>
            </a:r>
            <a:r>
              <a:rPr lang="en-US" dirty="0"/>
              <a:t> 2015.2 Version</a:t>
            </a:r>
          </a:p>
        </p:txBody>
      </p:sp>
      <p:sp>
        <p:nvSpPr>
          <p:cNvPr id="3" name="Title 2"/>
          <p:cNvSpPr>
            <a:spLocks noGrp="1"/>
          </p:cNvSpPr>
          <p:nvPr>
            <p:ph type="ctrTitle" sz="quarter"/>
          </p:nvPr>
        </p:nvSpPr>
        <p:spPr/>
        <p:txBody>
          <a:bodyPr/>
          <a:lstStyle/>
          <a:p>
            <a:r>
              <a:rPr lang="en-US" dirty="0" err="1"/>
              <a:t>Zynq</a:t>
            </a:r>
            <a:r>
              <a:rPr lang="en-US" dirty="0"/>
              <a:t> Architecture -- Extend Embedded System into PL with </a:t>
            </a:r>
            <a:r>
              <a:rPr lang="en-US" dirty="0" err="1"/>
              <a:t>Vivado</a:t>
            </a:r>
            <a:endParaRPr lang="en-US" dirty="0"/>
          </a:p>
        </p:txBody>
      </p:sp>
      <p:sp>
        <p:nvSpPr>
          <p:cNvPr id="7" name="Footer Placeholder 6"/>
          <p:cNvSpPr>
            <a:spLocks noGrp="1"/>
          </p:cNvSpPr>
          <p:nvPr>
            <p:ph type="ftr" sz="quarter" idx="3"/>
          </p:nvPr>
        </p:nvSpPr>
        <p:spPr/>
        <p:txBody>
          <a:bodyPr/>
          <a:lstStyle/>
          <a:p>
            <a:r>
              <a:rPr lang="en-US" dirty="0"/>
              <a:t>© Copyright 2015 Xilinx</a:t>
            </a:r>
          </a:p>
        </p:txBody>
      </p:sp>
    </p:spTree>
    <p:extLst>
      <p:ext uri="{BB962C8B-B14F-4D97-AF65-F5344CB8AC3E}">
        <p14:creationId xmlns:p14="http://schemas.microsoft.com/office/powerpoint/2010/main" val="253676587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Processing System Interconnect (2)</a:t>
            </a:r>
            <a:endParaRPr lang="en-US" dirty="0"/>
          </a:p>
        </p:txBody>
      </p:sp>
      <p:sp>
        <p:nvSpPr>
          <p:cNvPr id="3" name="Content Placeholder 2"/>
          <p:cNvSpPr>
            <a:spLocks noGrp="1"/>
          </p:cNvSpPr>
          <p:nvPr>
            <p:ph sz="half" idx="1"/>
          </p:nvPr>
        </p:nvSpPr>
        <p:spPr/>
        <p:txBody>
          <a:bodyPr/>
          <a:lstStyle/>
          <a:p>
            <a:r>
              <a:rPr lang="en-US" dirty="0">
                <a:solidFill>
                  <a:srgbClr val="00B0F0"/>
                </a:solidFill>
              </a:rPr>
              <a:t>Processing system master</a:t>
            </a:r>
          </a:p>
          <a:p>
            <a:pPr lvl="1"/>
            <a:r>
              <a:rPr lang="en-US" dirty="0">
                <a:solidFill>
                  <a:srgbClr val="00B0F0"/>
                </a:solidFill>
              </a:rPr>
              <a:t>Two ports from the processing system to programmable logic</a:t>
            </a:r>
          </a:p>
          <a:p>
            <a:pPr lvl="1"/>
            <a:r>
              <a:rPr lang="en-US" dirty="0">
                <a:solidFill>
                  <a:srgbClr val="00B0F0"/>
                </a:solidFill>
              </a:rPr>
              <a:t>Connects the CPU block  to common peripherals through the central interconnect</a:t>
            </a:r>
          </a:p>
          <a:p>
            <a:r>
              <a:rPr lang="en-US" dirty="0">
                <a:solidFill>
                  <a:srgbClr val="0070C0"/>
                </a:solidFill>
              </a:rPr>
              <a:t>Processing system slave</a:t>
            </a:r>
          </a:p>
          <a:p>
            <a:pPr lvl="1"/>
            <a:r>
              <a:rPr lang="en-US" dirty="0">
                <a:solidFill>
                  <a:srgbClr val="0070C0"/>
                </a:solidFill>
              </a:rPr>
              <a:t>Two ports from programmable logic to the processing system</a:t>
            </a:r>
          </a:p>
        </p:txBody>
      </p:sp>
      <p:sp>
        <p:nvSpPr>
          <p:cNvPr id="4" name="Content Placeholder 3"/>
          <p:cNvSpPr>
            <a:spLocks noGrp="1"/>
          </p:cNvSpPr>
          <p:nvPr>
            <p:ph sz="half" idx="2"/>
          </p:nvPr>
        </p:nvSpPr>
        <p:spPr/>
        <p:txBody>
          <a:bodyPr/>
          <a:lstStyle/>
          <a:p>
            <a:endParaRPr lang="en-US"/>
          </a:p>
        </p:txBody>
      </p:sp>
      <p:pic>
        <p:nvPicPr>
          <p:cNvPr id="7" name="Picture 2"/>
          <p:cNvPicPr>
            <a:picLocks noChangeAspect="1" noChangeArrowheads="1"/>
          </p:cNvPicPr>
          <p:nvPr/>
        </p:nvPicPr>
        <p:blipFill>
          <a:blip r:embed="rId2"/>
          <a:srcRect/>
          <a:stretch>
            <a:fillRect/>
          </a:stretch>
        </p:blipFill>
        <p:spPr bwMode="auto">
          <a:xfrm>
            <a:off x="4417400" y="2092849"/>
            <a:ext cx="4442530" cy="3294205"/>
          </a:xfrm>
          <a:prstGeom prst="rect">
            <a:avLst/>
          </a:prstGeom>
          <a:noFill/>
          <a:ln w="9525">
            <a:noFill/>
            <a:miter lim="800000"/>
            <a:headEnd/>
            <a:tailEnd/>
          </a:ln>
        </p:spPr>
      </p:pic>
      <p:sp>
        <p:nvSpPr>
          <p:cNvPr id="9" name="Slide Number Placeholder 8"/>
          <p:cNvSpPr>
            <a:spLocks noGrp="1"/>
          </p:cNvSpPr>
          <p:nvPr>
            <p:ph type="sldNum" sz="quarter" idx="10"/>
          </p:nvPr>
        </p:nvSpPr>
        <p:spPr/>
        <p:txBody>
          <a:bodyPr/>
          <a:lstStyle/>
          <a:p>
            <a:pPr defTabSz="685983">
              <a:defRPr/>
            </a:pPr>
            <a:r>
              <a:rPr lang="en-US">
                <a:solidFill>
                  <a:srgbClr val="000000"/>
                </a:solidFill>
              </a:rPr>
              <a:t>Zynq Architecture 12-</a:t>
            </a:r>
            <a:fld id="{99D29FBF-A473-46DA-BC14-675AC1C8F9A5}" type="slidenum">
              <a:rPr lang="en-US">
                <a:solidFill>
                  <a:srgbClr val="000000"/>
                </a:solidFill>
              </a:rPr>
              <a:pPr defTabSz="685983">
                <a:defRPr/>
              </a:pPr>
              <a:t>10</a:t>
            </a:fld>
            <a:endParaRPr lang="en-US" dirty="0">
              <a:solidFill>
                <a:srgbClr val="000000"/>
              </a:solidFill>
            </a:endParaRPr>
          </a:p>
        </p:txBody>
      </p:sp>
      <p:sp>
        <p:nvSpPr>
          <p:cNvPr id="10" name="Footer Placeholder 9"/>
          <p:cNvSpPr>
            <a:spLocks noGrp="1"/>
          </p:cNvSpPr>
          <p:nvPr>
            <p:ph type="ftr" sz="quarter" idx="3"/>
          </p:nvPr>
        </p:nvSpPr>
        <p:spPr/>
        <p:txBody>
          <a:bodyPr/>
          <a:lstStyle/>
          <a:p>
            <a:pPr defTabSz="685983" fontAlgn="base">
              <a:spcBef>
                <a:spcPct val="0"/>
              </a:spcBef>
              <a:spcAft>
                <a:spcPct val="0"/>
              </a:spcAft>
            </a:pPr>
            <a:r>
              <a:rPr lang="en-US">
                <a:solidFill>
                  <a:srgbClr val="000000"/>
                </a:solidFill>
                <a:latin typeface="Arial" charset="0"/>
              </a:rPr>
              <a:t>© Copyright 2015 Xilinx Modified by Dr. Min He</a:t>
            </a:r>
            <a:endParaRPr lang="en-US" dirty="0">
              <a:solidFill>
                <a:srgbClr val="000000"/>
              </a:solidFill>
              <a:latin typeface="Arial" charset="0"/>
            </a:endParaRPr>
          </a:p>
        </p:txBody>
      </p:sp>
      <p:sp>
        <p:nvSpPr>
          <p:cNvPr id="8" name="Rectangle 7"/>
          <p:cNvSpPr/>
          <p:nvPr/>
        </p:nvSpPr>
        <p:spPr bwMode="auto">
          <a:xfrm>
            <a:off x="5999592" y="4368976"/>
            <a:ext cx="1197740" cy="1061631"/>
          </a:xfrm>
          <a:prstGeom prst="rect">
            <a:avLst/>
          </a:prstGeom>
          <a:noFill/>
          <a:ln w="76200" cap="flat" cmpd="sng" algn="ctr">
            <a:solidFill>
              <a:srgbClr val="00B0F0"/>
            </a:solidFill>
            <a:prstDash val="solid"/>
            <a:round/>
            <a:headEnd type="none" w="med" len="med"/>
            <a:tailEnd type="none" w="med" len="med"/>
          </a:ln>
          <a:effectLst/>
        </p:spPr>
        <p:txBody>
          <a:bodyPr vert="horz" wrap="square" lIns="68598" tIns="34299" rIns="68598" bIns="34299" numCol="1" rtlCol="0" anchor="ctr" anchorCtr="0" compatLnSpc="1">
            <a:prstTxWarp prst="textNoShape">
              <a:avLst/>
            </a:prstTxWarp>
            <a:noAutofit/>
          </a:bodyPr>
          <a:lstStyle/>
          <a:p>
            <a:pPr algn="ctr" defTabSz="685983" fontAlgn="base">
              <a:spcBef>
                <a:spcPct val="0"/>
              </a:spcBef>
              <a:spcAft>
                <a:spcPct val="0"/>
              </a:spcAft>
            </a:pPr>
            <a:endParaRPr lang="en-US" sz="1350" dirty="0">
              <a:solidFill>
                <a:srgbClr val="000000"/>
              </a:solidFill>
              <a:latin typeface="Arial" charset="0"/>
            </a:endParaRPr>
          </a:p>
        </p:txBody>
      </p:sp>
      <p:sp>
        <p:nvSpPr>
          <p:cNvPr id="11" name="Rectangle 10"/>
          <p:cNvSpPr/>
          <p:nvPr/>
        </p:nvSpPr>
        <p:spPr bwMode="auto">
          <a:xfrm>
            <a:off x="7235444" y="4373581"/>
            <a:ext cx="1197740" cy="1057027"/>
          </a:xfrm>
          <a:prstGeom prst="rect">
            <a:avLst/>
          </a:prstGeom>
          <a:noFill/>
          <a:ln w="76200" cap="flat" cmpd="sng" algn="ctr">
            <a:solidFill>
              <a:srgbClr val="0070C0"/>
            </a:solidFill>
            <a:prstDash val="solid"/>
            <a:round/>
            <a:headEnd type="none" w="med" len="med"/>
            <a:tailEnd type="none" w="med" len="med"/>
          </a:ln>
          <a:effectLst/>
        </p:spPr>
        <p:txBody>
          <a:bodyPr vert="horz" wrap="square" lIns="68598" tIns="34299" rIns="68598" bIns="34299" numCol="1" rtlCol="0" anchor="ctr" anchorCtr="0" compatLnSpc="1">
            <a:prstTxWarp prst="textNoShape">
              <a:avLst/>
            </a:prstTxWarp>
            <a:noAutofit/>
          </a:bodyPr>
          <a:lstStyle/>
          <a:p>
            <a:pPr algn="ctr" defTabSz="685983" fontAlgn="base">
              <a:spcBef>
                <a:spcPct val="0"/>
              </a:spcBef>
              <a:spcAft>
                <a:spcPct val="0"/>
              </a:spcAft>
            </a:pPr>
            <a:endParaRPr lang="en-US" sz="1350" dirty="0">
              <a:solidFill>
                <a:srgbClr val="000000"/>
              </a:solidFill>
              <a:latin typeface="Arial" charset="0"/>
            </a:endParaRPr>
          </a:p>
        </p:txBody>
      </p:sp>
    </p:spTree>
    <p:extLst>
      <p:ext uri="{BB962C8B-B14F-4D97-AF65-F5344CB8AC3E}">
        <p14:creationId xmlns:p14="http://schemas.microsoft.com/office/powerpoint/2010/main" val="408823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Communicating with PL</a:t>
            </a:r>
            <a:endParaRPr lang="en-US" dirty="0"/>
          </a:p>
        </p:txBody>
      </p:sp>
      <p:sp>
        <p:nvSpPr>
          <p:cNvPr id="3" name="Content Placeholder 2"/>
          <p:cNvSpPr>
            <a:spLocks noGrp="1"/>
          </p:cNvSpPr>
          <p:nvPr>
            <p:ph sz="half" idx="1"/>
          </p:nvPr>
        </p:nvSpPr>
        <p:spPr>
          <a:xfrm>
            <a:off x="495310" y="1714056"/>
            <a:ext cx="3810000" cy="3395356"/>
          </a:xfrm>
        </p:spPr>
        <p:txBody>
          <a:bodyPr/>
          <a:lstStyle/>
          <a:p>
            <a:r>
              <a:rPr lang="en-US" dirty="0"/>
              <a:t>Processing system master</a:t>
            </a:r>
          </a:p>
          <a:p>
            <a:pPr lvl="1"/>
            <a:r>
              <a:rPr lang="en-US" dirty="0"/>
              <a:t>Two ports from the processing system to programmable logic</a:t>
            </a:r>
          </a:p>
          <a:p>
            <a:pPr lvl="1"/>
            <a:r>
              <a:rPr lang="en-US" dirty="0"/>
              <a:t>Connects the CPU block  to common peripherals through the central interconnect</a:t>
            </a:r>
          </a:p>
          <a:p>
            <a:r>
              <a:rPr lang="en-US" dirty="0"/>
              <a:t>Processing system slave</a:t>
            </a:r>
          </a:p>
          <a:p>
            <a:pPr lvl="1"/>
            <a:r>
              <a:rPr lang="en-US" dirty="0"/>
              <a:t>Two ports from programmable logic to the processing system</a:t>
            </a:r>
          </a:p>
          <a:p>
            <a:r>
              <a:rPr lang="en-US" dirty="0"/>
              <a:t>Slave PL peripherals address range</a:t>
            </a:r>
          </a:p>
          <a:p>
            <a:pPr lvl="1"/>
            <a:r>
              <a:rPr lang="en-US" dirty="0"/>
              <a:t>4000_0000 and 7FFF_FFFF (connected to GP0) and</a:t>
            </a:r>
          </a:p>
          <a:p>
            <a:pPr lvl="1"/>
            <a:r>
              <a:rPr lang="en-US" dirty="0"/>
              <a:t>8000_0000 and BFFF_FFFF (connected to GP1)</a:t>
            </a:r>
          </a:p>
          <a:p>
            <a:endParaRPr lang="en-US" dirty="0"/>
          </a:p>
        </p:txBody>
      </p:sp>
      <p:grpSp>
        <p:nvGrpSpPr>
          <p:cNvPr id="10" name="Group 9"/>
          <p:cNvGrpSpPr/>
          <p:nvPr/>
        </p:nvGrpSpPr>
        <p:grpSpPr>
          <a:xfrm>
            <a:off x="4417400" y="2092849"/>
            <a:ext cx="4442530" cy="3540354"/>
            <a:chOff x="5888332" y="1647929"/>
            <a:chExt cx="5921831" cy="4719243"/>
          </a:xfrm>
        </p:grpSpPr>
        <p:pic>
          <p:nvPicPr>
            <p:cNvPr id="7" name="Picture 2"/>
            <p:cNvPicPr>
              <a:picLocks noChangeAspect="1" noChangeArrowheads="1"/>
            </p:cNvPicPr>
            <p:nvPr/>
          </p:nvPicPr>
          <p:blipFill>
            <a:blip r:embed="rId2"/>
            <a:srcRect/>
            <a:stretch>
              <a:fillRect/>
            </a:stretch>
          </p:blipFill>
          <p:spPr bwMode="auto">
            <a:xfrm>
              <a:off x="5888332" y="1647929"/>
              <a:ext cx="5921831" cy="4391130"/>
            </a:xfrm>
            <a:prstGeom prst="rect">
              <a:avLst/>
            </a:prstGeom>
            <a:noFill/>
            <a:ln w="9525">
              <a:noFill/>
              <a:miter lim="800000"/>
              <a:headEnd/>
              <a:tailEnd/>
            </a:ln>
          </p:spPr>
        </p:pic>
        <p:sp>
          <p:nvSpPr>
            <p:cNvPr id="8" name="Rounded Rectangle 7"/>
            <p:cNvSpPr/>
            <p:nvPr/>
          </p:nvSpPr>
          <p:spPr bwMode="auto">
            <a:xfrm>
              <a:off x="7654565" y="4883082"/>
              <a:ext cx="3723588" cy="980388"/>
            </a:xfrm>
            <a:prstGeom prst="roundRect">
              <a:avLst/>
            </a:prstGeom>
            <a:noFill/>
            <a:ln w="76200" cap="flat" cmpd="sng" algn="ctr">
              <a:solidFill>
                <a:schemeClr val="bg2"/>
              </a:solidFill>
              <a:prstDash val="solid"/>
              <a:round/>
              <a:headEnd type="none" w="med" len="med"/>
              <a:tailEnd type="none" w="med" len="med"/>
            </a:ln>
            <a:effectLst/>
          </p:spPr>
          <p:txBody>
            <a:bodyPr vert="horz" wrap="square" lIns="68598" tIns="34299" rIns="68598" bIns="34299" numCol="1" rtlCol="0" anchor="ctr" anchorCtr="0" compatLnSpc="1">
              <a:prstTxWarp prst="textNoShape">
                <a:avLst/>
              </a:prstTxWarp>
              <a:noAutofit/>
            </a:bodyPr>
            <a:lstStyle/>
            <a:p>
              <a:pPr algn="ctr" defTabSz="685983" fontAlgn="base">
                <a:spcBef>
                  <a:spcPct val="0"/>
                </a:spcBef>
                <a:spcAft>
                  <a:spcPct val="0"/>
                </a:spcAft>
              </a:pPr>
              <a:endParaRPr lang="en-US" sz="1350" dirty="0">
                <a:solidFill>
                  <a:srgbClr val="000000"/>
                </a:solidFill>
                <a:latin typeface="Arial" charset="0"/>
              </a:endParaRPr>
            </a:p>
          </p:txBody>
        </p:sp>
        <p:sp>
          <p:nvSpPr>
            <p:cNvPr id="9" name="TextBox 8"/>
            <p:cNvSpPr txBox="1"/>
            <p:nvPr/>
          </p:nvSpPr>
          <p:spPr>
            <a:xfrm>
              <a:off x="8131380" y="5967167"/>
              <a:ext cx="1361557" cy="400005"/>
            </a:xfrm>
            <a:prstGeom prst="rect">
              <a:avLst/>
            </a:prstGeom>
            <a:noFill/>
          </p:spPr>
          <p:txBody>
            <a:bodyPr wrap="none" rtlCol="0">
              <a:spAutoFit/>
            </a:bodyPr>
            <a:lstStyle/>
            <a:p>
              <a:pPr algn="ctr" defTabSz="685983" fontAlgn="base">
                <a:spcBef>
                  <a:spcPct val="0"/>
                </a:spcBef>
                <a:spcAft>
                  <a:spcPct val="0"/>
                </a:spcAft>
              </a:pPr>
              <a:r>
                <a:rPr lang="en-US" sz="1350" dirty="0">
                  <a:solidFill>
                    <a:srgbClr val="000000"/>
                  </a:solidFill>
                  <a:latin typeface="Arial" charset="0"/>
                </a:rPr>
                <a:t>GP0   GP1</a:t>
              </a:r>
            </a:p>
          </p:txBody>
        </p:sp>
      </p:grpSp>
      <p:sp>
        <p:nvSpPr>
          <p:cNvPr id="14" name="Footer Placeholder 13"/>
          <p:cNvSpPr>
            <a:spLocks noGrp="1"/>
          </p:cNvSpPr>
          <p:nvPr>
            <p:ph type="ftr" sz="quarter" idx="3"/>
          </p:nvPr>
        </p:nvSpPr>
        <p:spPr/>
        <p:txBody>
          <a:bodyPr/>
          <a:lstStyle/>
          <a:p>
            <a:pPr defTabSz="685983" fontAlgn="base">
              <a:spcBef>
                <a:spcPct val="0"/>
              </a:spcBef>
              <a:spcAft>
                <a:spcPct val="0"/>
              </a:spcAft>
            </a:pPr>
            <a:r>
              <a:rPr lang="en-US">
                <a:solidFill>
                  <a:srgbClr val="000000"/>
                </a:solidFill>
                <a:latin typeface="Arial" charset="0"/>
              </a:rPr>
              <a:t>© Copyright 2015 Xilinx Modified by Dr. Min He</a:t>
            </a:r>
            <a:endParaRPr lang="en-US" dirty="0">
              <a:solidFill>
                <a:srgbClr val="000000"/>
              </a:solidFill>
              <a:latin typeface="Arial" charset="0"/>
            </a:endParaRPr>
          </a:p>
        </p:txBody>
      </p:sp>
      <p:sp>
        <p:nvSpPr>
          <p:cNvPr id="5" name="Slide Number Placeholder 4"/>
          <p:cNvSpPr>
            <a:spLocks noGrp="1"/>
          </p:cNvSpPr>
          <p:nvPr>
            <p:ph type="sldNum" sz="quarter" idx="10"/>
          </p:nvPr>
        </p:nvSpPr>
        <p:spPr/>
        <p:txBody>
          <a:bodyPr/>
          <a:lstStyle/>
          <a:p>
            <a:pPr defTabSz="685983">
              <a:defRPr/>
            </a:pPr>
            <a:r>
              <a:rPr lang="en-US">
                <a:solidFill>
                  <a:srgbClr val="000000"/>
                </a:solidFill>
              </a:rPr>
              <a:t>Extending System 13- </a:t>
            </a:r>
            <a:fld id="{99D29FBF-A473-46DA-BC14-675AC1C8F9A5}" type="slidenum">
              <a:rPr lang="en-US">
                <a:solidFill>
                  <a:srgbClr val="000000"/>
                </a:solidFill>
              </a:rPr>
              <a:pPr defTabSz="685983">
                <a:defRPr/>
              </a:pPr>
              <a:t>11</a:t>
            </a:fld>
            <a:endParaRPr lang="en-US" dirty="0">
              <a:solidFill>
                <a:srgbClr val="000000"/>
              </a:solidFill>
            </a:endParaRPr>
          </a:p>
        </p:txBody>
      </p:sp>
    </p:spTree>
    <p:extLst>
      <p:ext uri="{BB962C8B-B14F-4D97-AF65-F5344CB8AC3E}">
        <p14:creationId xmlns:p14="http://schemas.microsoft.com/office/powerpoint/2010/main" val="2370353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33646" cy="4877939"/>
          </a:xfrm>
        </p:spPr>
        <p:txBody>
          <a:bodyPr/>
          <a:lstStyle/>
          <a:p>
            <a:pPr marL="0" indent="0">
              <a:buNone/>
            </a:pPr>
            <a:r>
              <a:rPr lang="en-US" dirty="0"/>
              <a:t>PS functionality can be extended by instantiating peripherals in PL</a:t>
            </a:r>
          </a:p>
          <a:p>
            <a:r>
              <a:rPr lang="en-US" dirty="0"/>
              <a:t>Adding IP in PL involves </a:t>
            </a:r>
          </a:p>
          <a:p>
            <a:pPr lvl="1"/>
            <a:r>
              <a:rPr lang="en-US" dirty="0"/>
              <a:t>Enabling interface(s) in PS</a:t>
            </a:r>
          </a:p>
          <a:p>
            <a:pPr lvl="1"/>
            <a:r>
              <a:rPr lang="en-US" dirty="0"/>
              <a:t>Selecting IP from the IP Catalog and configuring IP for desired functionality</a:t>
            </a:r>
          </a:p>
          <a:p>
            <a:pPr lvl="1"/>
            <a:r>
              <a:rPr lang="en-US" dirty="0"/>
              <a:t>Connecting the (PL) IP to the  PS using IP Integrator</a:t>
            </a:r>
          </a:p>
          <a:p>
            <a:pPr lvl="1"/>
            <a:r>
              <a:rPr lang="en-US" dirty="0"/>
              <a:t>Assigning address</a:t>
            </a:r>
          </a:p>
          <a:p>
            <a:pPr lvl="1"/>
            <a:r>
              <a:rPr lang="en-US" dirty="0"/>
              <a:t>Connecting IP ports to ports of other peripherals and/or to external pins</a:t>
            </a:r>
          </a:p>
          <a:p>
            <a:r>
              <a:rPr lang="en-US" dirty="0"/>
              <a:t>HDL Wrapper is needed for IP Integrator Block</a:t>
            </a:r>
          </a:p>
          <a:p>
            <a:r>
              <a:rPr lang="en-US" dirty="0" err="1"/>
              <a:t>Bitstream</a:t>
            </a:r>
            <a:r>
              <a:rPr lang="en-US" dirty="0"/>
              <a:t> must be generated when PL has any IP</a:t>
            </a:r>
          </a:p>
          <a:p>
            <a:r>
              <a:rPr lang="en-US" dirty="0"/>
              <a:t>The FPGA must be programmed with the generated hardware </a:t>
            </a:r>
            <a:r>
              <a:rPr lang="en-US" dirty="0" err="1"/>
              <a:t>bitstream</a:t>
            </a:r>
            <a:r>
              <a:rPr lang="en-US" dirty="0"/>
              <a:t> before an application can be run</a:t>
            </a:r>
          </a:p>
          <a:p>
            <a:pPr marL="0" indent="0">
              <a:buNone/>
            </a:pPr>
            <a:endParaRPr lang="en-US" dirty="0"/>
          </a:p>
        </p:txBody>
      </p:sp>
      <p:sp>
        <p:nvSpPr>
          <p:cNvPr id="4" name="Title 3"/>
          <p:cNvSpPr>
            <a:spLocks noGrp="1"/>
          </p:cNvSpPr>
          <p:nvPr>
            <p:ph type="title"/>
          </p:nvPr>
        </p:nvSpPr>
        <p:spPr/>
        <p:txBody>
          <a:bodyPr/>
          <a:lstStyle/>
          <a:p>
            <a:r>
              <a:rPr lang="en-US" dirty="0"/>
              <a:t>Process of Adding IP to PL</a:t>
            </a:r>
          </a:p>
        </p:txBody>
      </p:sp>
      <p:sp>
        <p:nvSpPr>
          <p:cNvPr id="7" name="Footer Placeholder 6"/>
          <p:cNvSpPr>
            <a:spLocks noGrp="1"/>
          </p:cNvSpPr>
          <p:nvPr>
            <p:ph type="ftr" sz="quarter" idx="3"/>
          </p:nvPr>
        </p:nvSpPr>
        <p:spPr/>
        <p:txBody>
          <a:bodyPr/>
          <a:lstStyle/>
          <a:p>
            <a:r>
              <a:rPr lang="en-US" dirty="0"/>
              <a:t>© Copyright 2015 Xilinx</a:t>
            </a:r>
          </a:p>
        </p:txBody>
      </p:sp>
      <p:sp>
        <p:nvSpPr>
          <p:cNvPr id="5" name="Slide Number Placeholder 4"/>
          <p:cNvSpPr>
            <a:spLocks noGrp="1"/>
          </p:cNvSpPr>
          <p:nvPr>
            <p:ph type="sldNum" sz="quarter" idx="10"/>
          </p:nvPr>
        </p:nvSpPr>
        <p:spPr/>
        <p:txBody>
          <a:bodyPr/>
          <a:lstStyle/>
          <a:p>
            <a:pPr>
              <a:defRPr/>
            </a:pPr>
            <a:r>
              <a:rPr lang="en-US"/>
              <a:t>Extending System 13- </a:t>
            </a:r>
            <a:fld id="{060BD193-E118-4B16-863C-C8C12C675E3E}" type="slidenum">
              <a:rPr lang="en-US" smtClean="0"/>
              <a:pPr>
                <a:defRPr/>
              </a:pPr>
              <a:t>12</a:t>
            </a:fld>
            <a:endParaRPr lang="en-US" dirty="0"/>
          </a:p>
        </p:txBody>
      </p:sp>
    </p:spTree>
    <p:extLst>
      <p:ext uri="{BB962C8B-B14F-4D97-AF65-F5344CB8AC3E}">
        <p14:creationId xmlns:p14="http://schemas.microsoft.com/office/powerpoint/2010/main" val="949296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bwMode="auto">
          <a:xfrm>
            <a:off x="7224023" y="1262360"/>
            <a:ext cx="1220192" cy="2272695"/>
          </a:xfrm>
          <a:prstGeom prst="rect">
            <a:avLst/>
          </a:prstGeom>
          <a:solidFill>
            <a:schemeClr val="tx2">
              <a:lumMod val="60000"/>
              <a:lumOff val="4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base">
              <a:spcBef>
                <a:spcPct val="0"/>
              </a:spcBef>
              <a:spcAft>
                <a:spcPct val="0"/>
              </a:spcAft>
            </a:pPr>
            <a:endParaRPr lang="en-US" dirty="0">
              <a:solidFill>
                <a:srgbClr val="000000"/>
              </a:solidFill>
            </a:endParaRPr>
          </a:p>
        </p:txBody>
      </p:sp>
      <p:sp>
        <p:nvSpPr>
          <p:cNvPr id="110" name="Rectangle 109"/>
          <p:cNvSpPr/>
          <p:nvPr/>
        </p:nvSpPr>
        <p:spPr bwMode="auto">
          <a:xfrm>
            <a:off x="4218050" y="1261012"/>
            <a:ext cx="3018115" cy="4191675"/>
          </a:xfrm>
          <a:prstGeom prst="rect">
            <a:avLst/>
          </a:prstGeom>
          <a:solidFill>
            <a:schemeClr val="tx2">
              <a:lumMod val="60000"/>
              <a:lumOff val="4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base">
              <a:spcBef>
                <a:spcPct val="0"/>
              </a:spcBef>
              <a:spcAft>
                <a:spcPct val="0"/>
              </a:spcAft>
            </a:pPr>
            <a:endParaRPr lang="en-US" dirty="0">
              <a:solidFill>
                <a:srgbClr val="000000"/>
              </a:solidFill>
            </a:endParaRPr>
          </a:p>
        </p:txBody>
      </p:sp>
      <p:sp>
        <p:nvSpPr>
          <p:cNvPr id="109" name="Rectangle 108"/>
          <p:cNvSpPr/>
          <p:nvPr/>
        </p:nvSpPr>
        <p:spPr bwMode="auto">
          <a:xfrm>
            <a:off x="1669418" y="1246176"/>
            <a:ext cx="2227913" cy="4191675"/>
          </a:xfrm>
          <a:prstGeom prst="rect">
            <a:avLst/>
          </a:prstGeom>
          <a:solidFill>
            <a:srgbClr val="92D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base">
              <a:spcBef>
                <a:spcPct val="0"/>
              </a:spcBef>
              <a:spcAft>
                <a:spcPct val="0"/>
              </a:spcAft>
            </a:pPr>
            <a:endParaRPr lang="en-US" dirty="0">
              <a:solidFill>
                <a:srgbClr val="000000"/>
              </a:solidFill>
            </a:endParaRPr>
          </a:p>
        </p:txBody>
      </p:sp>
      <p:sp>
        <p:nvSpPr>
          <p:cNvPr id="78" name="Title 77"/>
          <p:cNvSpPr>
            <a:spLocks noGrp="1"/>
          </p:cNvSpPr>
          <p:nvPr>
            <p:ph type="title"/>
          </p:nvPr>
        </p:nvSpPr>
        <p:spPr/>
        <p:txBody>
          <a:bodyPr/>
          <a:lstStyle/>
          <a:p>
            <a:r>
              <a:rPr lang="en-US" dirty="0"/>
              <a:t>ARM Cortex-A9 based Embedded System Design Lab2: Adding IPs in PL</a:t>
            </a:r>
          </a:p>
        </p:txBody>
      </p:sp>
      <p:sp>
        <p:nvSpPr>
          <p:cNvPr id="5" name="Rectangle 3"/>
          <p:cNvSpPr>
            <a:spLocks noChangeArrowheads="1"/>
          </p:cNvSpPr>
          <p:nvPr/>
        </p:nvSpPr>
        <p:spPr bwMode="auto">
          <a:xfrm>
            <a:off x="2995092" y="1387164"/>
            <a:ext cx="838200" cy="3656325"/>
          </a:xfrm>
          <a:prstGeom prst="rect">
            <a:avLst/>
          </a:prstGeom>
          <a:solidFill>
            <a:srgbClr val="0070C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200" dirty="0">
                <a:solidFill>
                  <a:srgbClr val="000000"/>
                </a:solidFill>
              </a:rPr>
              <a:t>ARM</a:t>
            </a:r>
          </a:p>
          <a:p>
            <a:pPr algn="ctr" fontAlgn="base">
              <a:spcBef>
                <a:spcPct val="0"/>
              </a:spcBef>
              <a:spcAft>
                <a:spcPct val="0"/>
              </a:spcAft>
            </a:pPr>
            <a:r>
              <a:rPr lang="en-US" sz="1200" dirty="0">
                <a:solidFill>
                  <a:srgbClr val="000000"/>
                </a:solidFill>
              </a:rPr>
              <a:t>Cortex-A9</a:t>
            </a:r>
          </a:p>
        </p:txBody>
      </p:sp>
      <p:sp>
        <p:nvSpPr>
          <p:cNvPr id="7" name="Rectangle 5"/>
          <p:cNvSpPr>
            <a:spLocks noChangeArrowheads="1"/>
          </p:cNvSpPr>
          <p:nvPr/>
        </p:nvSpPr>
        <p:spPr bwMode="auto">
          <a:xfrm>
            <a:off x="1804054" y="1556156"/>
            <a:ext cx="891772" cy="646331"/>
          </a:xfrm>
          <a:prstGeom prst="rect">
            <a:avLst/>
          </a:prstGeom>
          <a:solidFill>
            <a:srgbClr val="0070C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spAutoFit/>
          </a:bodyPr>
          <a:lstStyle/>
          <a:p>
            <a:pPr algn="ctr" fontAlgn="base">
              <a:spcBef>
                <a:spcPct val="0"/>
              </a:spcBef>
              <a:spcAft>
                <a:spcPct val="0"/>
              </a:spcAft>
            </a:pPr>
            <a:r>
              <a:rPr lang="en-US" sz="1200" dirty="0">
                <a:solidFill>
                  <a:srgbClr val="000000"/>
                </a:solidFill>
              </a:rPr>
              <a:t>DDR3 </a:t>
            </a:r>
          </a:p>
          <a:p>
            <a:pPr algn="ctr" fontAlgn="base">
              <a:spcBef>
                <a:spcPct val="0"/>
              </a:spcBef>
              <a:spcAft>
                <a:spcPct val="0"/>
              </a:spcAft>
            </a:pPr>
            <a:r>
              <a:rPr lang="en-US" sz="1200" dirty="0">
                <a:solidFill>
                  <a:srgbClr val="000000"/>
                </a:solidFill>
              </a:rPr>
              <a:t>Memory </a:t>
            </a:r>
          </a:p>
          <a:p>
            <a:pPr algn="ctr" fontAlgn="base">
              <a:spcBef>
                <a:spcPct val="0"/>
              </a:spcBef>
              <a:spcAft>
                <a:spcPct val="0"/>
              </a:spcAft>
            </a:pPr>
            <a:r>
              <a:rPr lang="en-US" sz="1200" dirty="0">
                <a:solidFill>
                  <a:srgbClr val="000000"/>
                </a:solidFill>
              </a:rPr>
              <a:t>Controller</a:t>
            </a:r>
          </a:p>
        </p:txBody>
      </p:sp>
      <p:sp>
        <p:nvSpPr>
          <p:cNvPr id="9" name="Rectangle 10"/>
          <p:cNvSpPr>
            <a:spLocks noChangeArrowheads="1"/>
          </p:cNvSpPr>
          <p:nvPr/>
        </p:nvSpPr>
        <p:spPr bwMode="auto">
          <a:xfrm>
            <a:off x="4307205" y="2993301"/>
            <a:ext cx="914400" cy="2355541"/>
          </a:xfrm>
          <a:prstGeom prst="rect">
            <a:avLst/>
          </a:prstGeom>
          <a:solidFill>
            <a:schemeClr val="accent1">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200" dirty="0">
                <a:solidFill>
                  <a:srgbClr val="000000"/>
                </a:solidFill>
              </a:rPr>
              <a:t>AXI </a:t>
            </a:r>
          </a:p>
          <a:p>
            <a:pPr algn="ctr" fontAlgn="base">
              <a:spcBef>
                <a:spcPct val="0"/>
              </a:spcBef>
              <a:spcAft>
                <a:spcPct val="0"/>
              </a:spcAft>
            </a:pPr>
            <a:r>
              <a:rPr lang="en-US" sz="1200" dirty="0">
                <a:solidFill>
                  <a:srgbClr val="000000"/>
                </a:solidFill>
              </a:rPr>
              <a:t>Interconnect</a:t>
            </a:r>
          </a:p>
          <a:p>
            <a:pPr algn="ctr" fontAlgn="base">
              <a:spcBef>
                <a:spcPct val="0"/>
              </a:spcBef>
              <a:spcAft>
                <a:spcPct val="0"/>
              </a:spcAft>
            </a:pPr>
            <a:r>
              <a:rPr lang="en-US" sz="1200" dirty="0">
                <a:solidFill>
                  <a:srgbClr val="000000"/>
                </a:solidFill>
              </a:rPr>
              <a:t>Block</a:t>
            </a:r>
            <a:endParaRPr lang="en-US" sz="1000" dirty="0">
              <a:solidFill>
                <a:srgbClr val="000000"/>
              </a:solidFill>
            </a:endParaRPr>
          </a:p>
        </p:txBody>
      </p:sp>
      <p:sp>
        <p:nvSpPr>
          <p:cNvPr id="14" name="AutoShape 21"/>
          <p:cNvSpPr>
            <a:spLocks noChangeArrowheads="1"/>
          </p:cNvSpPr>
          <p:nvPr/>
        </p:nvSpPr>
        <p:spPr bwMode="auto">
          <a:xfrm>
            <a:off x="800566" y="1669036"/>
            <a:ext cx="995043" cy="381000"/>
          </a:xfrm>
          <a:prstGeom prst="leftRightArrow">
            <a:avLst>
              <a:gd name="adj1" fmla="val 50000"/>
              <a:gd name="adj2" fmla="val 64000"/>
            </a:avLst>
          </a:prstGeom>
          <a:solidFill>
            <a:srgbClr val="00B0F0"/>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fontAlgn="base">
              <a:spcBef>
                <a:spcPct val="0"/>
              </a:spcBef>
              <a:spcAft>
                <a:spcPct val="0"/>
              </a:spcAft>
            </a:pPr>
            <a:r>
              <a:rPr lang="en-US" sz="1000" b="1" dirty="0">
                <a:solidFill>
                  <a:srgbClr val="FFFFFF"/>
                </a:solidFill>
              </a:rPr>
              <a:t>Memory</a:t>
            </a:r>
          </a:p>
        </p:txBody>
      </p:sp>
      <p:sp>
        <p:nvSpPr>
          <p:cNvPr id="25" name="Rectangle 52"/>
          <p:cNvSpPr>
            <a:spLocks noChangeArrowheads="1"/>
          </p:cNvSpPr>
          <p:nvPr/>
        </p:nvSpPr>
        <p:spPr bwMode="auto">
          <a:xfrm>
            <a:off x="6169928" y="4783377"/>
            <a:ext cx="914400" cy="381000"/>
          </a:xfrm>
          <a:prstGeom prst="rect">
            <a:avLst/>
          </a:prstGeom>
          <a:solidFill>
            <a:srgbClr val="71DA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200" dirty="0">
                <a:solidFill>
                  <a:srgbClr val="000000"/>
                </a:solidFill>
              </a:rPr>
              <a:t>GPIO</a:t>
            </a:r>
          </a:p>
        </p:txBody>
      </p:sp>
      <p:sp>
        <p:nvSpPr>
          <p:cNvPr id="26" name="Rectangle 53"/>
          <p:cNvSpPr>
            <a:spLocks noChangeArrowheads="1"/>
          </p:cNvSpPr>
          <p:nvPr/>
        </p:nvSpPr>
        <p:spPr bwMode="auto">
          <a:xfrm>
            <a:off x="1799091" y="2620393"/>
            <a:ext cx="914400" cy="381000"/>
          </a:xfrm>
          <a:prstGeom prst="rect">
            <a:avLst/>
          </a:prstGeom>
          <a:solidFill>
            <a:srgbClr val="0070C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200" dirty="0">
                <a:solidFill>
                  <a:srgbClr val="000000"/>
                </a:solidFill>
              </a:rPr>
              <a:t>UART</a:t>
            </a:r>
          </a:p>
        </p:txBody>
      </p:sp>
      <p:sp>
        <p:nvSpPr>
          <p:cNvPr id="27" name="Line 54"/>
          <p:cNvSpPr>
            <a:spLocks noChangeShapeType="1"/>
          </p:cNvSpPr>
          <p:nvPr/>
        </p:nvSpPr>
        <p:spPr bwMode="auto">
          <a:xfrm flipV="1">
            <a:off x="5200389" y="4538410"/>
            <a:ext cx="963440" cy="11864"/>
          </a:xfrm>
          <a:prstGeom prst="line">
            <a:avLst/>
          </a:prstGeom>
          <a:noFill/>
          <a:ln w="9525">
            <a:solidFill>
              <a:schemeClr val="tx1"/>
            </a:solidFill>
            <a:round/>
            <a:headEnd/>
            <a:tailEnd type="triangle" w="med" len="med"/>
          </a:ln>
          <a:effectLst/>
        </p:spPr>
        <p:txBody>
          <a:bodyPr/>
          <a:lstStyle/>
          <a:p>
            <a:pPr algn="ctr" fontAlgn="base">
              <a:spcBef>
                <a:spcPct val="0"/>
              </a:spcBef>
              <a:spcAft>
                <a:spcPct val="0"/>
              </a:spcAft>
            </a:pPr>
            <a:endParaRPr lang="en-US">
              <a:solidFill>
                <a:srgbClr val="000000"/>
              </a:solidFill>
            </a:endParaRPr>
          </a:p>
        </p:txBody>
      </p:sp>
      <p:sp>
        <p:nvSpPr>
          <p:cNvPr id="28" name="Line 55"/>
          <p:cNvSpPr>
            <a:spLocks noChangeShapeType="1"/>
          </p:cNvSpPr>
          <p:nvPr/>
        </p:nvSpPr>
        <p:spPr bwMode="auto">
          <a:xfrm flipV="1">
            <a:off x="5200390" y="4972983"/>
            <a:ext cx="972493" cy="2059"/>
          </a:xfrm>
          <a:prstGeom prst="line">
            <a:avLst/>
          </a:prstGeom>
          <a:noFill/>
          <a:ln w="9525">
            <a:solidFill>
              <a:schemeClr val="tx1"/>
            </a:solidFill>
            <a:round/>
            <a:headEnd/>
            <a:tailEnd type="triangle" w="med" len="med"/>
          </a:ln>
          <a:effectLst/>
        </p:spPr>
        <p:txBody>
          <a:bodyPr/>
          <a:lstStyle/>
          <a:p>
            <a:pPr algn="ctr" fontAlgn="base">
              <a:spcBef>
                <a:spcPct val="0"/>
              </a:spcBef>
              <a:spcAft>
                <a:spcPct val="0"/>
              </a:spcAft>
            </a:pPr>
            <a:endParaRPr lang="en-US">
              <a:solidFill>
                <a:srgbClr val="000000"/>
              </a:solidFill>
            </a:endParaRPr>
          </a:p>
        </p:txBody>
      </p:sp>
      <p:sp>
        <p:nvSpPr>
          <p:cNvPr id="29" name="AutoShape 56"/>
          <p:cNvSpPr>
            <a:spLocks noChangeArrowheads="1"/>
          </p:cNvSpPr>
          <p:nvPr/>
        </p:nvSpPr>
        <p:spPr bwMode="auto">
          <a:xfrm>
            <a:off x="804234" y="2612298"/>
            <a:ext cx="989752" cy="381000"/>
          </a:xfrm>
          <a:prstGeom prst="leftRightArrow">
            <a:avLst>
              <a:gd name="adj1" fmla="val 50000"/>
              <a:gd name="adj2" fmla="val 64000"/>
            </a:avLst>
          </a:prstGeom>
          <a:solidFill>
            <a:srgbClr val="00B0F0"/>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fontAlgn="base">
              <a:spcBef>
                <a:spcPct val="0"/>
              </a:spcBef>
              <a:spcAft>
                <a:spcPct val="0"/>
              </a:spcAft>
            </a:pPr>
            <a:r>
              <a:rPr lang="en-US" sz="1000" b="1" dirty="0">
                <a:solidFill>
                  <a:srgbClr val="FFFFFF"/>
                </a:solidFill>
              </a:rPr>
              <a:t>RS232 </a:t>
            </a:r>
          </a:p>
        </p:txBody>
      </p:sp>
      <p:sp>
        <p:nvSpPr>
          <p:cNvPr id="30" name="AutoShape 57"/>
          <p:cNvSpPr>
            <a:spLocks noChangeArrowheads="1"/>
          </p:cNvSpPr>
          <p:nvPr/>
        </p:nvSpPr>
        <p:spPr bwMode="auto">
          <a:xfrm>
            <a:off x="7075211" y="4756217"/>
            <a:ext cx="1016976" cy="381000"/>
          </a:xfrm>
          <a:prstGeom prst="leftRightArrow">
            <a:avLst>
              <a:gd name="adj1" fmla="val 50000"/>
              <a:gd name="adj2" fmla="val 64000"/>
            </a:avLst>
          </a:prstGeom>
          <a:solidFill>
            <a:srgbClr val="00B0F0"/>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fontAlgn="base">
              <a:spcBef>
                <a:spcPct val="0"/>
              </a:spcBef>
              <a:spcAft>
                <a:spcPct val="0"/>
              </a:spcAft>
            </a:pPr>
            <a:r>
              <a:rPr lang="en-US" sz="1000" b="1" dirty="0">
                <a:solidFill>
                  <a:srgbClr val="FFFFFF"/>
                </a:solidFill>
              </a:rPr>
              <a:t>DIP Switches</a:t>
            </a:r>
          </a:p>
        </p:txBody>
      </p:sp>
      <p:cxnSp>
        <p:nvCxnSpPr>
          <p:cNvPr id="43" name="Straight Arrow Connector 42"/>
          <p:cNvCxnSpPr/>
          <p:nvPr/>
        </p:nvCxnSpPr>
        <p:spPr bwMode="auto">
          <a:xfrm>
            <a:off x="3833293" y="4188786"/>
            <a:ext cx="472391" cy="0"/>
          </a:xfrm>
          <a:prstGeom prst="straightConnector1">
            <a:avLst/>
          </a:prstGeom>
          <a:solidFill>
            <a:srgbClr val="0096C8"/>
          </a:solidFill>
          <a:ln w="8001" cap="flat" cmpd="sng" algn="ctr">
            <a:solidFill>
              <a:schemeClr val="tx1"/>
            </a:solidFill>
            <a:prstDash val="solid"/>
            <a:round/>
            <a:headEnd type="none" w="med" len="med"/>
            <a:tailEnd type="triangle" w="med" len="med"/>
          </a:ln>
          <a:effectLst/>
        </p:spPr>
      </p:cxnSp>
      <p:sp>
        <p:nvSpPr>
          <p:cNvPr id="53" name="TextBox 52"/>
          <p:cNvSpPr txBox="1"/>
          <p:nvPr/>
        </p:nvSpPr>
        <p:spPr>
          <a:xfrm>
            <a:off x="5284268" y="4737950"/>
            <a:ext cx="739305" cy="253916"/>
          </a:xfrm>
          <a:prstGeom prst="rect">
            <a:avLst/>
          </a:prstGeom>
          <a:noFill/>
        </p:spPr>
        <p:txBody>
          <a:bodyPr wrap="none" rtlCol="0">
            <a:spAutoFit/>
          </a:bodyPr>
          <a:lstStyle/>
          <a:p>
            <a:pPr algn="ctr" fontAlgn="base">
              <a:spcBef>
                <a:spcPct val="0"/>
              </a:spcBef>
              <a:spcAft>
                <a:spcPct val="0"/>
              </a:spcAft>
            </a:pPr>
            <a:r>
              <a:rPr lang="en-US" sz="1050" dirty="0">
                <a:solidFill>
                  <a:srgbClr val="000000"/>
                </a:solidFill>
              </a:rPr>
              <a:t>AXI4-Lite</a:t>
            </a:r>
          </a:p>
        </p:txBody>
      </p:sp>
      <p:sp>
        <p:nvSpPr>
          <p:cNvPr id="65" name="Rectangle 52"/>
          <p:cNvSpPr>
            <a:spLocks noChangeArrowheads="1"/>
          </p:cNvSpPr>
          <p:nvPr/>
        </p:nvSpPr>
        <p:spPr bwMode="auto">
          <a:xfrm>
            <a:off x="6159375" y="4311120"/>
            <a:ext cx="914400" cy="381000"/>
          </a:xfrm>
          <a:prstGeom prst="rect">
            <a:avLst/>
          </a:prstGeom>
          <a:solidFill>
            <a:srgbClr val="71DAFF"/>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200" dirty="0">
                <a:solidFill>
                  <a:srgbClr val="000000"/>
                </a:solidFill>
              </a:rPr>
              <a:t>GPIO</a:t>
            </a:r>
          </a:p>
        </p:txBody>
      </p:sp>
      <p:sp>
        <p:nvSpPr>
          <p:cNvPr id="70" name="AutoShape 57"/>
          <p:cNvSpPr>
            <a:spLocks noChangeArrowheads="1"/>
          </p:cNvSpPr>
          <p:nvPr/>
        </p:nvSpPr>
        <p:spPr bwMode="auto">
          <a:xfrm>
            <a:off x="7073709" y="4302066"/>
            <a:ext cx="1018478" cy="381000"/>
          </a:xfrm>
          <a:prstGeom prst="leftRightArrow">
            <a:avLst>
              <a:gd name="adj1" fmla="val 50000"/>
              <a:gd name="adj2" fmla="val 64000"/>
            </a:avLst>
          </a:prstGeom>
          <a:solidFill>
            <a:srgbClr val="00B0F0"/>
          </a:solidFill>
          <a:ln w="0">
            <a:solidFill>
              <a:schemeClr val="tx1"/>
            </a:solid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fontAlgn="base">
              <a:spcBef>
                <a:spcPct val="0"/>
              </a:spcBef>
              <a:spcAft>
                <a:spcPct val="0"/>
              </a:spcAft>
            </a:pPr>
            <a:r>
              <a:rPr lang="en-US" sz="1000" b="1" dirty="0">
                <a:solidFill>
                  <a:srgbClr val="FFFFFF"/>
                </a:solidFill>
              </a:rPr>
              <a:t>Push-Buttons</a:t>
            </a:r>
          </a:p>
        </p:txBody>
      </p:sp>
      <p:sp>
        <p:nvSpPr>
          <p:cNvPr id="83" name="TextBox 82"/>
          <p:cNvSpPr txBox="1"/>
          <p:nvPr/>
        </p:nvSpPr>
        <p:spPr>
          <a:xfrm>
            <a:off x="5273704" y="4265658"/>
            <a:ext cx="739305" cy="253916"/>
          </a:xfrm>
          <a:prstGeom prst="rect">
            <a:avLst/>
          </a:prstGeom>
          <a:noFill/>
        </p:spPr>
        <p:txBody>
          <a:bodyPr wrap="none" rtlCol="0">
            <a:spAutoFit/>
          </a:bodyPr>
          <a:lstStyle/>
          <a:p>
            <a:pPr algn="ctr" fontAlgn="base">
              <a:spcBef>
                <a:spcPct val="0"/>
              </a:spcBef>
              <a:spcAft>
                <a:spcPct val="0"/>
              </a:spcAft>
            </a:pPr>
            <a:r>
              <a:rPr lang="en-US" sz="1050" dirty="0">
                <a:solidFill>
                  <a:srgbClr val="000000"/>
                </a:solidFill>
              </a:rPr>
              <a:t>AXI4-Lite</a:t>
            </a:r>
          </a:p>
        </p:txBody>
      </p:sp>
      <p:sp>
        <p:nvSpPr>
          <p:cNvPr id="79" name="TextBox 78"/>
          <p:cNvSpPr txBox="1"/>
          <p:nvPr/>
        </p:nvSpPr>
        <p:spPr>
          <a:xfrm>
            <a:off x="3162782" y="4065167"/>
            <a:ext cx="712639" cy="415498"/>
          </a:xfrm>
          <a:prstGeom prst="rect">
            <a:avLst/>
          </a:prstGeom>
          <a:noFill/>
        </p:spPr>
        <p:txBody>
          <a:bodyPr wrap="square" rtlCol="0">
            <a:spAutoFit/>
          </a:bodyPr>
          <a:lstStyle/>
          <a:p>
            <a:pPr algn="ctr" fontAlgn="base">
              <a:spcBef>
                <a:spcPct val="0"/>
              </a:spcBef>
              <a:spcAft>
                <a:spcPct val="0"/>
              </a:spcAft>
            </a:pPr>
            <a:r>
              <a:rPr lang="en-US" sz="1050" dirty="0">
                <a:solidFill>
                  <a:srgbClr val="000000"/>
                </a:solidFill>
              </a:rPr>
              <a:t>M_AXI_GP0</a:t>
            </a:r>
          </a:p>
        </p:txBody>
      </p:sp>
      <p:sp>
        <p:nvSpPr>
          <p:cNvPr id="82" name="Footer Placeholder 81"/>
          <p:cNvSpPr>
            <a:spLocks noGrp="1"/>
          </p:cNvSpPr>
          <p:nvPr>
            <p:ph type="ftr" sz="quarter" idx="3"/>
          </p:nvPr>
        </p:nvSpPr>
        <p:spPr/>
        <p:txBody>
          <a:bodyPr/>
          <a:lstStyle/>
          <a:p>
            <a:r>
              <a:rPr lang="en-US" dirty="0">
                <a:solidFill>
                  <a:srgbClr val="000000"/>
                </a:solidFill>
              </a:rPr>
              <a:t>© Copyright 2015 Xilinx</a:t>
            </a:r>
          </a:p>
        </p:txBody>
      </p:sp>
      <p:cxnSp>
        <p:nvCxnSpPr>
          <p:cNvPr id="85" name="Straight Arrow Connector 84"/>
          <p:cNvCxnSpPr/>
          <p:nvPr/>
        </p:nvCxnSpPr>
        <p:spPr bwMode="auto">
          <a:xfrm>
            <a:off x="2707492" y="1877352"/>
            <a:ext cx="274391" cy="0"/>
          </a:xfrm>
          <a:prstGeom prst="straightConnector1">
            <a:avLst/>
          </a:prstGeom>
          <a:solidFill>
            <a:schemeClr val="tx2"/>
          </a:solidFill>
          <a:ln w="22225" cap="flat" cmpd="sng" algn="ctr">
            <a:solidFill>
              <a:schemeClr val="tx1"/>
            </a:solidFill>
            <a:prstDash val="solid"/>
            <a:round/>
            <a:headEnd type="triangle" w="med" len="med"/>
            <a:tailEnd type="triangle"/>
          </a:ln>
          <a:effectLst/>
        </p:spPr>
      </p:cxnSp>
      <p:cxnSp>
        <p:nvCxnSpPr>
          <p:cNvPr id="86" name="Straight Arrow Connector 85"/>
          <p:cNvCxnSpPr/>
          <p:nvPr/>
        </p:nvCxnSpPr>
        <p:spPr bwMode="auto">
          <a:xfrm>
            <a:off x="2718622" y="2822768"/>
            <a:ext cx="274391" cy="0"/>
          </a:xfrm>
          <a:prstGeom prst="straightConnector1">
            <a:avLst/>
          </a:prstGeom>
          <a:solidFill>
            <a:schemeClr val="tx2"/>
          </a:solidFill>
          <a:ln w="22225" cap="flat" cmpd="sng" algn="ctr">
            <a:solidFill>
              <a:schemeClr val="tx1"/>
            </a:solidFill>
            <a:prstDash val="solid"/>
            <a:round/>
            <a:headEnd type="triangle" w="med" len="med"/>
            <a:tailEnd type="triangle"/>
          </a:ln>
          <a:effectLst/>
        </p:spPr>
      </p:cxnSp>
      <p:sp>
        <p:nvSpPr>
          <p:cNvPr id="112" name="Text Box 54"/>
          <p:cNvSpPr txBox="1">
            <a:spLocks noChangeArrowheads="1"/>
          </p:cNvSpPr>
          <p:nvPr/>
        </p:nvSpPr>
        <p:spPr bwMode="auto">
          <a:xfrm>
            <a:off x="1926489" y="4765970"/>
            <a:ext cx="559769" cy="430887"/>
          </a:xfrm>
          <a:prstGeom prst="rect">
            <a:avLst/>
          </a:prstGeom>
          <a:noFill/>
          <a:ln w="9525">
            <a:noFill/>
            <a:miter lim="800000"/>
            <a:headEnd/>
            <a:tailEnd/>
          </a:ln>
        </p:spPr>
        <p:txBody>
          <a:bodyPr wrap="none">
            <a:spAutoFit/>
          </a:bodyPr>
          <a:lstStyle/>
          <a:p>
            <a:pPr algn="ctr" fontAlgn="base">
              <a:spcBef>
                <a:spcPct val="0"/>
              </a:spcBef>
              <a:spcAft>
                <a:spcPct val="0"/>
              </a:spcAft>
            </a:pPr>
            <a:r>
              <a:rPr lang="en-US" sz="2200" b="1" dirty="0">
                <a:solidFill>
                  <a:srgbClr val="000000"/>
                </a:solidFill>
              </a:rPr>
              <a:t>PS</a:t>
            </a:r>
          </a:p>
        </p:txBody>
      </p:sp>
      <p:sp>
        <p:nvSpPr>
          <p:cNvPr id="113" name="Text Box 54"/>
          <p:cNvSpPr txBox="1">
            <a:spLocks noChangeArrowheads="1"/>
          </p:cNvSpPr>
          <p:nvPr/>
        </p:nvSpPr>
        <p:spPr bwMode="auto">
          <a:xfrm>
            <a:off x="7408605" y="1428652"/>
            <a:ext cx="545342" cy="430887"/>
          </a:xfrm>
          <a:prstGeom prst="rect">
            <a:avLst/>
          </a:prstGeom>
          <a:noFill/>
          <a:ln w="9525">
            <a:noFill/>
            <a:miter lim="800000"/>
            <a:headEnd/>
            <a:tailEnd/>
          </a:ln>
        </p:spPr>
        <p:txBody>
          <a:bodyPr wrap="none">
            <a:spAutoFit/>
          </a:bodyPr>
          <a:lstStyle/>
          <a:p>
            <a:pPr algn="ctr" fontAlgn="base">
              <a:spcBef>
                <a:spcPct val="0"/>
              </a:spcBef>
              <a:spcAft>
                <a:spcPct val="0"/>
              </a:spcAft>
            </a:pPr>
            <a:r>
              <a:rPr lang="en-US" sz="2200" b="1" dirty="0">
                <a:solidFill>
                  <a:srgbClr val="000000"/>
                </a:solidFill>
              </a:rPr>
              <a:t>PL</a:t>
            </a:r>
          </a:p>
        </p:txBody>
      </p:sp>
      <p:sp>
        <p:nvSpPr>
          <p:cNvPr id="2" name="Slide Number Placeholder 1"/>
          <p:cNvSpPr>
            <a:spLocks noGrp="1"/>
          </p:cNvSpPr>
          <p:nvPr>
            <p:ph type="sldNum" sz="quarter" idx="10"/>
          </p:nvPr>
        </p:nvSpPr>
        <p:spPr/>
        <p:txBody>
          <a:bodyPr/>
          <a:lstStyle/>
          <a:p>
            <a:pPr>
              <a:defRPr/>
            </a:pPr>
            <a:r>
              <a:rPr>
                <a:solidFill>
                  <a:srgbClr val="000000"/>
                </a:solidFill>
              </a:rPr>
              <a:t>Lab2 Intro 13a- </a:t>
            </a:r>
            <a:fld id="{060BD193-E118-4B16-863C-C8C12C675E3E}" type="slidenum">
              <a:rPr>
                <a:solidFill>
                  <a:srgbClr val="000000"/>
                </a:solidFill>
              </a:rPr>
              <a:pPr>
                <a:defRPr/>
              </a:pPr>
              <a:t>13</a:t>
            </a:fld>
            <a:endParaRPr dirty="0">
              <a:solidFill>
                <a:srgbClr val="000000"/>
              </a:solidFill>
            </a:endParaRPr>
          </a:p>
        </p:txBody>
      </p:sp>
    </p:spTree>
    <p:extLst>
      <p:ext uri="{BB962C8B-B14F-4D97-AF65-F5344CB8AC3E}">
        <p14:creationId xmlns:p14="http://schemas.microsoft.com/office/powerpoint/2010/main" val="1756337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Open the project in </a:t>
            </a:r>
            <a:r>
              <a:rPr lang="en-US" dirty="0" err="1"/>
              <a:t>Vivado</a:t>
            </a:r>
            <a:endParaRPr lang="en-US" dirty="0"/>
          </a:p>
          <a:p>
            <a:r>
              <a:rPr lang="en-US"/>
              <a:t>Enable GP0 in PS</a:t>
            </a:r>
          </a:p>
          <a:p>
            <a:r>
              <a:rPr lang="en-US" dirty="0"/>
              <a:t>Add and configure GPIO peripherals in the system in the IP Integrator</a:t>
            </a:r>
          </a:p>
          <a:p>
            <a:r>
              <a:rPr lang="en-US" dirty="0"/>
              <a:t>Add external ports </a:t>
            </a:r>
          </a:p>
          <a:p>
            <a:r>
              <a:rPr lang="en-US" dirty="0"/>
              <a:t>Generate the bitstream and export to SDK</a:t>
            </a:r>
          </a:p>
          <a:p>
            <a:r>
              <a:rPr lang="en-US" dirty="0"/>
              <a:t>Create a </a:t>
            </a:r>
            <a:r>
              <a:rPr lang="en-US" dirty="0" err="1"/>
              <a:t>TestApp</a:t>
            </a:r>
            <a:r>
              <a:rPr lang="en-US" dirty="0"/>
              <a:t> application in SDK</a:t>
            </a:r>
          </a:p>
          <a:p>
            <a:r>
              <a:rPr lang="en-US" dirty="0"/>
              <a:t>Verify the functionality in hardware </a:t>
            </a:r>
          </a:p>
        </p:txBody>
      </p:sp>
      <p:sp>
        <p:nvSpPr>
          <p:cNvPr id="4" name="Title 3"/>
          <p:cNvSpPr>
            <a:spLocks noGrp="1"/>
          </p:cNvSpPr>
          <p:nvPr>
            <p:ph type="title"/>
          </p:nvPr>
        </p:nvSpPr>
        <p:spPr/>
        <p:txBody>
          <a:bodyPr/>
          <a:lstStyle/>
          <a:p>
            <a:r>
              <a:rPr lang="en-US" dirty="0"/>
              <a:t>Procedure</a:t>
            </a:r>
          </a:p>
        </p:txBody>
      </p:sp>
      <p:sp>
        <p:nvSpPr>
          <p:cNvPr id="6" name="Slide Number Placeholder 5"/>
          <p:cNvSpPr>
            <a:spLocks noGrp="1"/>
          </p:cNvSpPr>
          <p:nvPr>
            <p:ph type="sldNum" sz="quarter" idx="10"/>
          </p:nvPr>
        </p:nvSpPr>
        <p:spPr/>
        <p:txBody>
          <a:bodyPr/>
          <a:lstStyle/>
          <a:p>
            <a:pPr>
              <a:defRPr/>
            </a:pPr>
            <a:r>
              <a:rPr dirty="0">
                <a:solidFill>
                  <a:srgbClr val="000000"/>
                </a:solidFill>
              </a:rPr>
              <a:t>Lab2 Intro 13a- </a:t>
            </a:r>
            <a:fld id="{060BD193-E118-4B16-863C-C8C12C675E3E}" type="slidenum">
              <a:rPr>
                <a:solidFill>
                  <a:srgbClr val="000000"/>
                </a:solidFill>
              </a:rPr>
              <a:pPr>
                <a:defRPr/>
              </a:pPr>
              <a:t>14</a:t>
            </a:fld>
            <a:endParaRPr dirty="0">
              <a:solidFill>
                <a:srgbClr val="000000"/>
              </a:solidFill>
            </a:endParaRPr>
          </a:p>
        </p:txBody>
      </p:sp>
      <p:sp>
        <p:nvSpPr>
          <p:cNvPr id="7" name="Footer Placeholder 6"/>
          <p:cNvSpPr>
            <a:spLocks noGrp="1"/>
          </p:cNvSpPr>
          <p:nvPr>
            <p:ph type="ftr" sz="quarter" idx="3"/>
          </p:nvPr>
        </p:nvSpPr>
        <p:spPr/>
        <p:txBody>
          <a:bodyPr/>
          <a:lstStyle/>
          <a:p>
            <a:r>
              <a:rPr lang="en-US" dirty="0">
                <a:solidFill>
                  <a:srgbClr val="000000"/>
                </a:solidFill>
              </a:rPr>
              <a:t>© Copyright 2015 Xilinx</a:t>
            </a:r>
          </a:p>
        </p:txBody>
      </p:sp>
    </p:spTree>
    <p:extLst>
      <p:ext uri="{BB962C8B-B14F-4D97-AF65-F5344CB8AC3E}">
        <p14:creationId xmlns:p14="http://schemas.microsoft.com/office/powerpoint/2010/main" val="3408943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r>
              <a:rPr lang="en-US" dirty="0"/>
              <a:t>The GP Master interface of the PS was enabled. GPIO peripherals were added from the IP catalog and connected to the Processing System through the 32b Master GP interface.  </a:t>
            </a:r>
          </a:p>
          <a:p>
            <a:r>
              <a:rPr lang="en-US" dirty="0"/>
              <a:t>The peripherals were configured and external FPGA connections were established.  Pin location constraints were made using IP Integrator Automation, and also manually, to connect the peripherals to push buttons and DIP switches.  </a:t>
            </a:r>
          </a:p>
          <a:p>
            <a:r>
              <a:rPr lang="en-US" dirty="0"/>
              <a:t>A TestApp application project was created and the functionality was verified after downloading the bitstream and executing the program.</a:t>
            </a:r>
          </a:p>
          <a:p>
            <a:pPr>
              <a:lnSpc>
                <a:spcPct val="80000"/>
              </a:lnSpc>
            </a:pPr>
            <a:endParaRPr lang="en-US" sz="2400" dirty="0"/>
          </a:p>
        </p:txBody>
      </p:sp>
      <p:sp>
        <p:nvSpPr>
          <p:cNvPr id="6" name="Slide Number Placeholder 5"/>
          <p:cNvSpPr>
            <a:spLocks noGrp="1"/>
          </p:cNvSpPr>
          <p:nvPr>
            <p:ph type="sldNum" sz="quarter" idx="10"/>
          </p:nvPr>
        </p:nvSpPr>
        <p:spPr/>
        <p:txBody>
          <a:bodyPr/>
          <a:lstStyle/>
          <a:p>
            <a:pPr>
              <a:defRPr/>
            </a:pPr>
            <a:r>
              <a:rPr dirty="0">
                <a:solidFill>
                  <a:srgbClr val="000000"/>
                </a:solidFill>
              </a:rPr>
              <a:t>Lab2 Intro 13a- </a:t>
            </a:r>
            <a:fld id="{48005198-8FB0-4BE5-A5FF-99FA69737174}" type="slidenum">
              <a:rPr>
                <a:solidFill>
                  <a:srgbClr val="000000"/>
                </a:solidFill>
              </a:rPr>
              <a:pPr>
                <a:defRPr/>
              </a:pPr>
              <a:t>15</a:t>
            </a:fld>
            <a:endParaRPr dirty="0">
              <a:solidFill>
                <a:srgbClr val="000000"/>
              </a:solidFill>
            </a:endParaRPr>
          </a:p>
        </p:txBody>
      </p:sp>
      <p:sp>
        <p:nvSpPr>
          <p:cNvPr id="27650" name="Rectangle 2"/>
          <p:cNvSpPr>
            <a:spLocks noGrp="1" noChangeArrowheads="1"/>
          </p:cNvSpPr>
          <p:nvPr>
            <p:ph type="title"/>
          </p:nvPr>
        </p:nvSpPr>
        <p:spPr/>
        <p:txBody>
          <a:bodyPr/>
          <a:lstStyle/>
          <a:p>
            <a:r>
              <a:rPr lang="en-US" dirty="0"/>
              <a:t>Three Major Steps</a:t>
            </a:r>
          </a:p>
        </p:txBody>
      </p:sp>
      <p:sp>
        <p:nvSpPr>
          <p:cNvPr id="7" name="Footer Placeholder 6"/>
          <p:cNvSpPr>
            <a:spLocks noGrp="1"/>
          </p:cNvSpPr>
          <p:nvPr>
            <p:ph type="ftr" sz="quarter" idx="3"/>
          </p:nvPr>
        </p:nvSpPr>
        <p:spPr/>
        <p:txBody>
          <a:bodyPr/>
          <a:lstStyle/>
          <a:p>
            <a:r>
              <a:rPr lang="en-US" dirty="0">
                <a:solidFill>
                  <a:srgbClr val="000000"/>
                </a:solidFill>
              </a:rPr>
              <a:t>© Copyright 2015 Xilinx</a:t>
            </a:r>
          </a:p>
        </p:txBody>
      </p:sp>
    </p:spTree>
    <p:extLst>
      <p:ext uri="{BB962C8B-B14F-4D97-AF65-F5344CB8AC3E}">
        <p14:creationId xmlns:p14="http://schemas.microsoft.com/office/powerpoint/2010/main" val="369994417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74899-1CB0-49E5-AC20-93DA7C62C681}"/>
              </a:ext>
            </a:extLst>
          </p:cNvPr>
          <p:cNvSpPr>
            <a:spLocks noGrp="1"/>
          </p:cNvSpPr>
          <p:nvPr>
            <p:ph type="title"/>
          </p:nvPr>
        </p:nvSpPr>
        <p:spPr>
          <a:xfrm>
            <a:off x="457200" y="304800"/>
            <a:ext cx="8229600" cy="543540"/>
          </a:xfrm>
        </p:spPr>
        <p:txBody>
          <a:bodyPr/>
          <a:lstStyle/>
          <a:p>
            <a:r>
              <a:rPr lang="en-US" dirty="0"/>
              <a:t>Design Example with Switches Connected</a:t>
            </a:r>
          </a:p>
        </p:txBody>
      </p:sp>
      <p:sp>
        <p:nvSpPr>
          <p:cNvPr id="3" name="Slide Number Placeholder 2">
            <a:extLst>
              <a:ext uri="{FF2B5EF4-FFF2-40B4-BE49-F238E27FC236}">
                <a16:creationId xmlns:a16="http://schemas.microsoft.com/office/drawing/2014/main" id="{AFE889B0-F2C7-4E64-95C6-1F674186A8AB}"/>
              </a:ext>
            </a:extLst>
          </p:cNvPr>
          <p:cNvSpPr>
            <a:spLocks noGrp="1"/>
          </p:cNvSpPr>
          <p:nvPr>
            <p:ph type="sldNum" sz="quarter" idx="10"/>
          </p:nvPr>
        </p:nvSpPr>
        <p:spPr/>
        <p:txBody>
          <a:bodyPr/>
          <a:lstStyle/>
          <a:p>
            <a:pPr>
              <a:defRPr/>
            </a:pPr>
            <a:r>
              <a:rPr lang="en-US">
                <a:solidFill>
                  <a:srgbClr val="000000"/>
                </a:solidFill>
              </a:rPr>
              <a:t>Lab2 Intro 13a- </a:t>
            </a:r>
            <a:fld id="{060BD193-E118-4B16-863C-C8C12C675E3E}" type="slidenum">
              <a:rPr smtClean="0">
                <a:solidFill>
                  <a:srgbClr val="000000"/>
                </a:solidFill>
              </a:rPr>
              <a:pPr>
                <a:defRPr/>
              </a:pPr>
              <a:t>16</a:t>
            </a:fld>
            <a:endParaRPr dirty="0">
              <a:solidFill>
                <a:srgbClr val="000000"/>
              </a:solidFill>
            </a:endParaRPr>
          </a:p>
        </p:txBody>
      </p:sp>
      <p:sp>
        <p:nvSpPr>
          <p:cNvPr id="4" name="Footer Placeholder 3">
            <a:extLst>
              <a:ext uri="{FF2B5EF4-FFF2-40B4-BE49-F238E27FC236}">
                <a16:creationId xmlns:a16="http://schemas.microsoft.com/office/drawing/2014/main" id="{2180DB37-1A17-4E5C-ACAB-485CFA840324}"/>
              </a:ext>
            </a:extLst>
          </p:cNvPr>
          <p:cNvSpPr>
            <a:spLocks noGrp="1"/>
          </p:cNvSpPr>
          <p:nvPr>
            <p:ph type="ftr" sz="quarter" idx="3"/>
          </p:nvPr>
        </p:nvSpPr>
        <p:spPr/>
        <p:txBody>
          <a:bodyPr/>
          <a:lstStyle/>
          <a:p>
            <a:r>
              <a:rPr lang="en-US">
                <a:solidFill>
                  <a:srgbClr val="000000"/>
                </a:solidFill>
              </a:rPr>
              <a:t>© Copyright 2015 Xilinx</a:t>
            </a:r>
            <a:endParaRPr lang="en-US" dirty="0">
              <a:solidFill>
                <a:srgbClr val="000000"/>
              </a:solidFill>
            </a:endParaRPr>
          </a:p>
        </p:txBody>
      </p:sp>
      <p:pic>
        <p:nvPicPr>
          <p:cNvPr id="7" name="Picture 6">
            <a:extLst>
              <a:ext uri="{FF2B5EF4-FFF2-40B4-BE49-F238E27FC236}">
                <a16:creationId xmlns:a16="http://schemas.microsoft.com/office/drawing/2014/main" id="{58E9C1D2-528A-43E7-AFF0-33321576B2AE}"/>
              </a:ext>
            </a:extLst>
          </p:cNvPr>
          <p:cNvPicPr/>
          <p:nvPr/>
        </p:nvPicPr>
        <p:blipFill>
          <a:blip r:embed="rId2">
            <a:extLst>
              <a:ext uri="{28A0092B-C50C-407E-A947-70E740481C1C}">
                <a14:useLocalDpi xmlns:a14="http://schemas.microsoft.com/office/drawing/2010/main" val="0"/>
              </a:ext>
            </a:extLst>
          </a:blip>
          <a:stretch>
            <a:fillRect/>
          </a:stretch>
        </p:blipFill>
        <p:spPr>
          <a:xfrm>
            <a:off x="152400" y="2839829"/>
            <a:ext cx="8839200" cy="3986216"/>
          </a:xfrm>
          <a:prstGeom prst="rect">
            <a:avLst/>
          </a:prstGeom>
        </p:spPr>
      </p:pic>
      <p:pic>
        <p:nvPicPr>
          <p:cNvPr id="6" name="Picture 5">
            <a:extLst>
              <a:ext uri="{FF2B5EF4-FFF2-40B4-BE49-F238E27FC236}">
                <a16:creationId xmlns:a16="http://schemas.microsoft.com/office/drawing/2014/main" id="{9193107B-C165-4252-9587-D964486C2343}"/>
              </a:ext>
            </a:extLst>
          </p:cNvPr>
          <p:cNvPicPr/>
          <p:nvPr/>
        </p:nvPicPr>
        <p:blipFill>
          <a:blip r:embed="rId3"/>
          <a:stretch>
            <a:fillRect/>
          </a:stretch>
        </p:blipFill>
        <p:spPr>
          <a:xfrm>
            <a:off x="3352799" y="697371"/>
            <a:ext cx="5152103" cy="2142450"/>
          </a:xfrm>
          <a:prstGeom prst="rect">
            <a:avLst/>
          </a:prstGeom>
        </p:spPr>
      </p:pic>
    </p:spTree>
    <p:extLst>
      <p:ext uri="{BB962C8B-B14F-4D97-AF65-F5344CB8AC3E}">
        <p14:creationId xmlns:p14="http://schemas.microsoft.com/office/powerpoint/2010/main" val="420533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a:t>IP Peripherals</a:t>
            </a:r>
            <a:br>
              <a:rPr lang="en-US" i="1" dirty="0"/>
            </a:br>
            <a:r>
              <a:rPr lang="en-US" dirty="0"/>
              <a:t>Included as Source (Free)</a:t>
            </a:r>
          </a:p>
        </p:txBody>
      </p:sp>
      <p:sp>
        <p:nvSpPr>
          <p:cNvPr id="7" name="Content Placeholder 6"/>
          <p:cNvSpPr>
            <a:spLocks noGrp="1"/>
          </p:cNvSpPr>
          <p:nvPr>
            <p:ph sz="half" idx="1"/>
          </p:nvPr>
        </p:nvSpPr>
        <p:spPr>
          <a:xfrm>
            <a:off x="457200" y="1295400"/>
            <a:ext cx="3810000" cy="4525963"/>
          </a:xfrm>
        </p:spPr>
        <p:txBody>
          <a:bodyPr/>
          <a:lstStyle/>
          <a:p>
            <a:r>
              <a:rPr lang="en-US" sz="1800" dirty="0"/>
              <a:t>Bus and bridge controllers</a:t>
            </a:r>
          </a:p>
          <a:p>
            <a:pPr lvl="1"/>
            <a:r>
              <a:rPr lang="en-US" sz="1600" dirty="0"/>
              <a:t>AXI to AXI connector</a:t>
            </a:r>
          </a:p>
          <a:p>
            <a:pPr lvl="1"/>
            <a:r>
              <a:rPr lang="en-US" sz="1600" dirty="0"/>
              <a:t>Local Memory Bus (LMB)</a:t>
            </a:r>
          </a:p>
          <a:p>
            <a:pPr lvl="1"/>
            <a:r>
              <a:rPr lang="en-US" sz="1600" dirty="0"/>
              <a:t>AXI Chip to Chip</a:t>
            </a:r>
          </a:p>
          <a:p>
            <a:pPr lvl="1"/>
            <a:r>
              <a:rPr lang="en-US" sz="1600" dirty="0"/>
              <a:t>AHB-</a:t>
            </a:r>
            <a:r>
              <a:rPr lang="en-US" sz="1600" dirty="0" err="1"/>
              <a:t>Lite</a:t>
            </a:r>
            <a:r>
              <a:rPr lang="en-US" sz="1600" dirty="0"/>
              <a:t> to AXI</a:t>
            </a:r>
          </a:p>
          <a:p>
            <a:pPr lvl="1"/>
            <a:r>
              <a:rPr lang="en-US" sz="1600" dirty="0"/>
              <a:t>AXI4-Lite to APB</a:t>
            </a:r>
          </a:p>
          <a:p>
            <a:pPr lvl="1"/>
            <a:r>
              <a:rPr lang="en-US" sz="1600" dirty="0"/>
              <a:t>AXI4 to AHB-</a:t>
            </a:r>
            <a:r>
              <a:rPr lang="en-US" sz="1600" dirty="0" err="1"/>
              <a:t>Lite</a:t>
            </a:r>
            <a:endParaRPr lang="en-US" sz="1600" dirty="0"/>
          </a:p>
          <a:p>
            <a:r>
              <a:rPr lang="en-US" sz="1800" dirty="0"/>
              <a:t>Debug cores</a:t>
            </a:r>
          </a:p>
          <a:p>
            <a:pPr lvl="1"/>
            <a:r>
              <a:rPr lang="en-US" sz="1600" dirty="0"/>
              <a:t>Integrated Logic Analyzer</a:t>
            </a:r>
          </a:p>
          <a:p>
            <a:r>
              <a:rPr lang="en-US" sz="1800" dirty="0"/>
              <a:t>DMA and Timers</a:t>
            </a:r>
          </a:p>
          <a:p>
            <a:pPr lvl="1"/>
            <a:r>
              <a:rPr lang="en-US" sz="1600" dirty="0"/>
              <a:t>Watchdog, fixed interval</a:t>
            </a:r>
          </a:p>
          <a:p>
            <a:r>
              <a:rPr lang="en-US" sz="1800" dirty="0"/>
              <a:t>Inter-processor communication</a:t>
            </a:r>
          </a:p>
          <a:p>
            <a:endParaRPr lang="en-US" sz="1800" dirty="0"/>
          </a:p>
        </p:txBody>
      </p:sp>
      <p:sp>
        <p:nvSpPr>
          <p:cNvPr id="8" name="Content Placeholder 7"/>
          <p:cNvSpPr>
            <a:spLocks noGrp="1"/>
          </p:cNvSpPr>
          <p:nvPr>
            <p:ph sz="half" idx="2"/>
          </p:nvPr>
        </p:nvSpPr>
        <p:spPr>
          <a:xfrm>
            <a:off x="4800600" y="533400"/>
            <a:ext cx="3852612" cy="4525963"/>
          </a:xfrm>
        </p:spPr>
        <p:txBody>
          <a:bodyPr/>
          <a:lstStyle/>
          <a:p>
            <a:r>
              <a:rPr lang="en-US" sz="1800" dirty="0"/>
              <a:t>External peripheral controller Memory and memory controller</a:t>
            </a:r>
          </a:p>
          <a:p>
            <a:r>
              <a:rPr lang="en-US" sz="1800" dirty="0"/>
              <a:t>High-speed and low-speed communication peripherals</a:t>
            </a:r>
          </a:p>
          <a:p>
            <a:pPr lvl="1"/>
            <a:r>
              <a:rPr lang="en-US" sz="1600" dirty="0"/>
              <a:t>AXI 10/100 Ethernet MAC controller</a:t>
            </a:r>
          </a:p>
          <a:p>
            <a:pPr lvl="1"/>
            <a:r>
              <a:rPr lang="en-US" sz="1600" dirty="0"/>
              <a:t>Hard-core tri-mode Ethernet MAC</a:t>
            </a:r>
          </a:p>
          <a:p>
            <a:pPr lvl="1"/>
            <a:r>
              <a:rPr lang="en-US" sz="1600" dirty="0"/>
              <a:t>AXI IIC</a:t>
            </a:r>
          </a:p>
          <a:p>
            <a:pPr lvl="1"/>
            <a:r>
              <a:rPr lang="en-US" sz="1600" dirty="0"/>
              <a:t>AXI SPI</a:t>
            </a:r>
          </a:p>
          <a:p>
            <a:pPr lvl="1"/>
            <a:r>
              <a:rPr lang="en-US" sz="1600" dirty="0"/>
              <a:t>AXI UART</a:t>
            </a:r>
          </a:p>
          <a:p>
            <a:r>
              <a:rPr lang="en-US" sz="1800" dirty="0"/>
              <a:t>Other cores </a:t>
            </a:r>
          </a:p>
          <a:p>
            <a:pPr lvl="1"/>
            <a:r>
              <a:rPr lang="en-US" sz="1600" dirty="0"/>
              <a:t>System monitor</a:t>
            </a:r>
          </a:p>
          <a:p>
            <a:pPr lvl="1"/>
            <a:r>
              <a:rPr lang="en-US" sz="1600" dirty="0"/>
              <a:t>Xilinx Analog-to-Digital Converter (XADC)</a:t>
            </a:r>
          </a:p>
          <a:p>
            <a:pPr lvl="1"/>
            <a:r>
              <a:rPr lang="en-US" sz="1600" dirty="0"/>
              <a:t>Clock generator, System reset module</a:t>
            </a:r>
          </a:p>
          <a:p>
            <a:pPr lvl="1"/>
            <a:r>
              <a:rPr lang="en-US" sz="1600" dirty="0"/>
              <a:t>interrupt controller</a:t>
            </a:r>
          </a:p>
          <a:p>
            <a:pPr lvl="1"/>
            <a:r>
              <a:rPr lang="en-IE" sz="1600" dirty="0"/>
              <a:t>Traffic Generator, Performance monitor</a:t>
            </a:r>
            <a:endParaRPr lang="en-US" sz="1600" dirty="0"/>
          </a:p>
        </p:txBody>
      </p:sp>
      <p:sp>
        <p:nvSpPr>
          <p:cNvPr id="12" name="Footer Placeholder 11"/>
          <p:cNvSpPr>
            <a:spLocks noGrp="1"/>
          </p:cNvSpPr>
          <p:nvPr>
            <p:ph type="ftr" sz="quarter" idx="3"/>
          </p:nvPr>
        </p:nvSpPr>
        <p:spPr/>
        <p:txBody>
          <a:bodyPr/>
          <a:lstStyle/>
          <a:p>
            <a:r>
              <a:rPr lang="en-US" dirty="0">
                <a:solidFill>
                  <a:srgbClr val="000000"/>
                </a:solidFill>
              </a:rPr>
              <a:t>© Copyright 2015 Xilinx</a:t>
            </a:r>
          </a:p>
        </p:txBody>
      </p:sp>
      <p:sp>
        <p:nvSpPr>
          <p:cNvPr id="3" name="Slide Number Placeholder 2"/>
          <p:cNvSpPr>
            <a:spLocks noGrp="1"/>
          </p:cNvSpPr>
          <p:nvPr>
            <p:ph type="sldNum" sz="quarter" idx="10"/>
          </p:nvPr>
        </p:nvSpPr>
        <p:spPr/>
        <p:txBody>
          <a:bodyPr/>
          <a:lstStyle/>
          <a:p>
            <a:pPr>
              <a:defRPr/>
            </a:pPr>
            <a:r>
              <a:rPr>
                <a:solidFill>
                  <a:srgbClr val="000000"/>
                </a:solidFill>
              </a:rPr>
              <a:t>Extending System 13- </a:t>
            </a:r>
            <a:fld id="{99D29FBF-A473-46DA-BC14-675AC1C8F9A5}" type="slidenum">
              <a:rPr smtClean="0">
                <a:solidFill>
                  <a:srgbClr val="000000"/>
                </a:solidFill>
              </a:rPr>
              <a:pPr>
                <a:defRPr/>
              </a:pPr>
              <a:t>17</a:t>
            </a:fld>
            <a:endParaRPr dirty="0">
              <a:solidFill>
                <a:srgbClr val="000000"/>
              </a:solidFill>
            </a:endParaRPr>
          </a:p>
        </p:txBody>
      </p:sp>
    </p:spTree>
    <p:extLst>
      <p:ext uri="{BB962C8B-B14F-4D97-AF65-F5344CB8AC3E}">
        <p14:creationId xmlns:p14="http://schemas.microsoft.com/office/powerpoint/2010/main" val="1270340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Integrated IP Support</a:t>
            </a:r>
          </a:p>
          <a:p>
            <a:pPr lvl="1"/>
            <a:r>
              <a:rPr lang="en-US" dirty="0"/>
              <a:t>Instant access to IP customization</a:t>
            </a:r>
          </a:p>
          <a:p>
            <a:pPr lvl="1"/>
            <a:r>
              <a:rPr lang="en-US" dirty="0" err="1"/>
              <a:t>Vivado</a:t>
            </a:r>
            <a:r>
              <a:rPr lang="en-US" dirty="0"/>
              <a:t> IP GUI look and feel</a:t>
            </a:r>
          </a:p>
          <a:p>
            <a:pPr lvl="1"/>
            <a:r>
              <a:rPr lang="en-US" dirty="0"/>
              <a:t>Support for </a:t>
            </a:r>
            <a:r>
              <a:rPr lang="en-US" dirty="0" err="1"/>
              <a:t>Vivado</a:t>
            </a:r>
            <a:r>
              <a:rPr lang="en-US" dirty="0"/>
              <a:t> synthesis and </a:t>
            </a:r>
            <a:br>
              <a:rPr lang="en-US" dirty="0"/>
            </a:br>
            <a:r>
              <a:rPr lang="en-US" dirty="0"/>
              <a:t>implementation</a:t>
            </a:r>
          </a:p>
          <a:p>
            <a:pPr lvl="1"/>
            <a:r>
              <a:rPr lang="en-US" dirty="0"/>
              <a:t>Selectable IP output products</a:t>
            </a:r>
          </a:p>
          <a:p>
            <a:pPr lvl="1"/>
            <a:r>
              <a:rPr lang="en-US" dirty="0"/>
              <a:t>Full </a:t>
            </a:r>
            <a:r>
              <a:rPr lang="en-US" dirty="0" err="1"/>
              <a:t>Tcl</a:t>
            </a:r>
            <a:r>
              <a:rPr lang="en-US" dirty="0"/>
              <a:t> support</a:t>
            </a:r>
          </a:p>
          <a:p>
            <a:pPr lvl="1"/>
            <a:endParaRPr lang="en-US" dirty="0"/>
          </a:p>
        </p:txBody>
      </p:sp>
      <p:sp>
        <p:nvSpPr>
          <p:cNvPr id="3" name="Title 2"/>
          <p:cNvSpPr>
            <a:spLocks noGrp="1"/>
          </p:cNvSpPr>
          <p:nvPr>
            <p:ph type="title"/>
          </p:nvPr>
        </p:nvSpPr>
        <p:spPr/>
        <p:txBody>
          <a:bodyPr/>
          <a:lstStyle/>
          <a:p>
            <a:r>
              <a:rPr lang="en-US" dirty="0" err="1"/>
              <a:t>Vivado</a:t>
            </a:r>
            <a:r>
              <a:rPr lang="en-US" dirty="0"/>
              <a:t> IP Catalog</a:t>
            </a:r>
          </a:p>
        </p:txBody>
      </p:sp>
      <p:sp>
        <p:nvSpPr>
          <p:cNvPr id="4" name="Footer Placeholder 3"/>
          <p:cNvSpPr>
            <a:spLocks noGrp="1"/>
          </p:cNvSpPr>
          <p:nvPr>
            <p:ph type="ftr" sz="quarter" idx="3"/>
          </p:nvPr>
        </p:nvSpPr>
        <p:spPr/>
        <p:txBody>
          <a:bodyPr/>
          <a:lstStyle/>
          <a:p>
            <a:r>
              <a:rPr lang="en-US" dirty="0">
                <a:solidFill>
                  <a:srgbClr val="000000"/>
                </a:solidFill>
              </a:rPr>
              <a:t>© Copyright 2015 Xilinx</a:t>
            </a:r>
          </a:p>
        </p:txBody>
      </p:sp>
      <p:pic>
        <p:nvPicPr>
          <p:cNvPr id="5" name="Picture 4"/>
          <p:cNvPicPr>
            <a:picLocks noChangeAspect="1"/>
          </p:cNvPicPr>
          <p:nvPr/>
        </p:nvPicPr>
        <p:blipFill>
          <a:blip r:embed="rId3"/>
          <a:stretch>
            <a:fillRect/>
          </a:stretch>
        </p:blipFill>
        <p:spPr>
          <a:xfrm>
            <a:off x="4572000" y="838200"/>
            <a:ext cx="3554717" cy="3623474"/>
          </a:xfrm>
          <a:prstGeom prst="rect">
            <a:avLst/>
          </a:prstGeom>
        </p:spPr>
      </p:pic>
      <p:pic>
        <p:nvPicPr>
          <p:cNvPr id="3074" name="Picture 2" descr="c:\temp\SNAGHTML38a7e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1200" y="3011756"/>
            <a:ext cx="3119105" cy="2899836"/>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0"/>
          </p:nvPr>
        </p:nvSpPr>
        <p:spPr/>
        <p:txBody>
          <a:bodyPr/>
          <a:lstStyle/>
          <a:p>
            <a:pPr>
              <a:defRPr/>
            </a:pPr>
            <a:r>
              <a:rPr>
                <a:solidFill>
                  <a:srgbClr val="000000"/>
                </a:solidFill>
              </a:rPr>
              <a:t>Extending System 13- </a:t>
            </a:r>
            <a:fld id="{060BD193-E118-4B16-863C-C8C12C675E3E}" type="slidenum">
              <a:rPr>
                <a:solidFill>
                  <a:srgbClr val="000000"/>
                </a:solidFill>
              </a:rPr>
              <a:pPr>
                <a:defRPr/>
              </a:pPr>
              <a:t>18</a:t>
            </a:fld>
            <a:endParaRPr dirty="0">
              <a:solidFill>
                <a:srgbClr val="000000"/>
              </a:solidFill>
            </a:endParaRPr>
          </a:p>
        </p:txBody>
      </p:sp>
    </p:spTree>
    <p:extLst>
      <p:ext uri="{BB962C8B-B14F-4D97-AF65-F5344CB8AC3E}">
        <p14:creationId xmlns:p14="http://schemas.microsoft.com/office/powerpoint/2010/main" val="143653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AXI CAN controller</a:t>
            </a:r>
          </a:p>
          <a:p>
            <a:r>
              <a:rPr lang="en-US" dirty="0"/>
              <a:t>AXI USB2 device</a:t>
            </a:r>
          </a:p>
          <a:p>
            <a:r>
              <a:rPr lang="en-IE" dirty="0"/>
              <a:t>Video IP</a:t>
            </a:r>
          </a:p>
          <a:p>
            <a:r>
              <a:rPr lang="en-IE" dirty="0"/>
              <a:t>Telecoms/ Wireless IP</a:t>
            </a:r>
            <a:endParaRPr lang="en-US" dirty="0"/>
          </a:p>
          <a:p>
            <a:endParaRPr lang="en-US" dirty="0"/>
          </a:p>
        </p:txBody>
      </p:sp>
      <p:sp>
        <p:nvSpPr>
          <p:cNvPr id="2" name="Title 1"/>
          <p:cNvSpPr>
            <a:spLocks noGrp="1"/>
          </p:cNvSpPr>
          <p:nvPr>
            <p:ph type="title"/>
          </p:nvPr>
        </p:nvSpPr>
        <p:spPr/>
        <p:txBody>
          <a:bodyPr/>
          <a:lstStyle/>
          <a:p>
            <a:r>
              <a:rPr lang="en-AU" dirty="0"/>
              <a:t>IP Cores Included as Evaluation</a:t>
            </a:r>
            <a:endParaRPr lang="en-US" dirty="0"/>
          </a:p>
        </p:txBody>
      </p:sp>
      <p:sp>
        <p:nvSpPr>
          <p:cNvPr id="7" name="Rectangle 6"/>
          <p:cNvSpPr/>
          <p:nvPr/>
        </p:nvSpPr>
        <p:spPr>
          <a:xfrm>
            <a:off x="4073003" y="5030430"/>
            <a:ext cx="4570809" cy="923330"/>
          </a:xfrm>
          <a:prstGeom prst="rect">
            <a:avLst/>
          </a:prstGeom>
        </p:spPr>
        <p:txBody>
          <a:bodyPr>
            <a:spAutoFit/>
          </a:bodyPr>
          <a:lstStyle/>
          <a:p>
            <a:pPr algn="ctr" fontAlgn="base">
              <a:spcBef>
                <a:spcPct val="0"/>
              </a:spcBef>
              <a:spcAft>
                <a:spcPct val="0"/>
              </a:spcAft>
            </a:pPr>
            <a:r>
              <a:rPr lang="en-US" dirty="0">
                <a:solidFill>
                  <a:srgbClr val="000000"/>
                </a:solidFill>
              </a:rPr>
              <a:t>Xilinx developed, delivered, and supported</a:t>
            </a:r>
          </a:p>
          <a:p>
            <a:pPr algn="ctr" fontAlgn="base">
              <a:spcBef>
                <a:spcPct val="0"/>
              </a:spcBef>
              <a:spcAft>
                <a:spcPct val="0"/>
              </a:spcAft>
            </a:pPr>
            <a:r>
              <a:rPr lang="en-US" dirty="0">
                <a:solidFill>
                  <a:srgbClr val="000000"/>
                </a:solidFill>
              </a:rPr>
              <a:t>Evaluation IP installs with a 90-day evaluation license</a:t>
            </a:r>
          </a:p>
        </p:txBody>
      </p:sp>
      <p:pic>
        <p:nvPicPr>
          <p:cNvPr id="1026" name="Picture 2"/>
          <p:cNvPicPr>
            <a:picLocks noChangeAspect="1" noChangeArrowheads="1"/>
          </p:cNvPicPr>
          <p:nvPr/>
        </p:nvPicPr>
        <p:blipFill>
          <a:blip r:embed="rId2"/>
          <a:srcRect/>
          <a:stretch>
            <a:fillRect/>
          </a:stretch>
        </p:blipFill>
        <p:spPr bwMode="auto">
          <a:xfrm>
            <a:off x="5097769" y="1749261"/>
            <a:ext cx="2784406" cy="3238500"/>
          </a:xfrm>
          <a:prstGeom prst="rect">
            <a:avLst/>
          </a:prstGeom>
          <a:noFill/>
          <a:ln w="9525">
            <a:noFill/>
            <a:miter lim="800000"/>
            <a:headEnd/>
            <a:tailEnd/>
          </a:ln>
        </p:spPr>
      </p:pic>
      <p:sp>
        <p:nvSpPr>
          <p:cNvPr id="11" name="Footer Placeholder 10"/>
          <p:cNvSpPr>
            <a:spLocks noGrp="1"/>
          </p:cNvSpPr>
          <p:nvPr>
            <p:ph type="ftr" sz="quarter" idx="3"/>
          </p:nvPr>
        </p:nvSpPr>
        <p:spPr/>
        <p:txBody>
          <a:bodyPr/>
          <a:lstStyle/>
          <a:p>
            <a:r>
              <a:rPr lang="en-US" dirty="0">
                <a:solidFill>
                  <a:srgbClr val="000000"/>
                </a:solidFill>
              </a:rPr>
              <a:t>© Copyright 2015 Xilinx</a:t>
            </a:r>
          </a:p>
        </p:txBody>
      </p:sp>
      <p:pic>
        <p:nvPicPr>
          <p:cNvPr id="6" name="Picture 5"/>
          <p:cNvPicPr>
            <a:picLocks noChangeAspect="1"/>
          </p:cNvPicPr>
          <p:nvPr/>
        </p:nvPicPr>
        <p:blipFill>
          <a:blip r:embed="rId3"/>
          <a:stretch>
            <a:fillRect/>
          </a:stretch>
        </p:blipFill>
        <p:spPr>
          <a:xfrm>
            <a:off x="406088" y="3349277"/>
            <a:ext cx="4642191" cy="1615580"/>
          </a:xfrm>
          <a:prstGeom prst="rect">
            <a:avLst/>
          </a:prstGeom>
        </p:spPr>
      </p:pic>
      <p:sp>
        <p:nvSpPr>
          <p:cNvPr id="5" name="Slide Number Placeholder 4"/>
          <p:cNvSpPr>
            <a:spLocks noGrp="1"/>
          </p:cNvSpPr>
          <p:nvPr>
            <p:ph type="sldNum" sz="quarter" idx="10"/>
          </p:nvPr>
        </p:nvSpPr>
        <p:spPr/>
        <p:txBody>
          <a:bodyPr/>
          <a:lstStyle/>
          <a:p>
            <a:pPr>
              <a:defRPr/>
            </a:pPr>
            <a:r>
              <a:rPr>
                <a:solidFill>
                  <a:srgbClr val="000000"/>
                </a:solidFill>
              </a:rPr>
              <a:t>Extending System 13- </a:t>
            </a:r>
            <a:fld id="{060BD193-E118-4B16-863C-C8C12C675E3E}" type="slidenum">
              <a:rPr>
                <a:solidFill>
                  <a:srgbClr val="000000"/>
                </a:solidFill>
              </a:rPr>
              <a:pPr>
                <a:defRPr/>
              </a:pPr>
              <a:t>19</a:t>
            </a:fld>
            <a:endParaRPr dirty="0">
              <a:solidFill>
                <a:srgbClr val="000000"/>
              </a:solidFill>
            </a:endParaRPr>
          </a:p>
        </p:txBody>
      </p:sp>
    </p:spTree>
    <p:extLst>
      <p:ext uri="{BB962C8B-B14F-4D97-AF65-F5344CB8AC3E}">
        <p14:creationId xmlns:p14="http://schemas.microsoft.com/office/powerpoint/2010/main" val="3412293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dirty="0"/>
              <a:t>PS-PL Interface</a:t>
            </a:r>
          </a:p>
          <a:p>
            <a:pPr>
              <a:lnSpc>
                <a:spcPts val="2200"/>
              </a:lnSpc>
              <a:tabLst>
                <a:tab pos="228600" algn="l"/>
              </a:tabLst>
            </a:pPr>
            <a:r>
              <a:rPr lang="en-US" dirty="0"/>
              <a:t>PL Clocking Sources</a:t>
            </a:r>
          </a:p>
          <a:p>
            <a:pPr>
              <a:lnSpc>
                <a:spcPts val="2200"/>
              </a:lnSpc>
              <a:tabLst>
                <a:tab pos="228600" algn="l"/>
              </a:tabLst>
            </a:pPr>
            <a:r>
              <a:rPr lang="en-US" dirty="0" err="1"/>
              <a:t>Zynq</a:t>
            </a:r>
            <a:r>
              <a:rPr lang="en-US" dirty="0"/>
              <a:t> Resets</a:t>
            </a:r>
          </a:p>
          <a:p>
            <a:pPr>
              <a:lnSpc>
                <a:spcPts val="2200"/>
              </a:lnSpc>
              <a:tabLst>
                <a:tab pos="228600" algn="l"/>
              </a:tabLst>
            </a:pPr>
            <a:r>
              <a:rPr lang="en-US" dirty="0"/>
              <a:t>Process of adding IP to PL</a:t>
            </a:r>
          </a:p>
        </p:txBody>
      </p:sp>
      <p:sp>
        <p:nvSpPr>
          <p:cNvPr id="4" name="Title 3"/>
          <p:cNvSpPr>
            <a:spLocks noGrp="1"/>
          </p:cNvSpPr>
          <p:nvPr>
            <p:ph type="title"/>
          </p:nvPr>
        </p:nvSpPr>
        <p:spPr/>
        <p:txBody>
          <a:bodyPr/>
          <a:lstStyle/>
          <a:p>
            <a:r>
              <a:rPr lang="en-US" dirty="0"/>
              <a:t>Outline</a:t>
            </a:r>
          </a:p>
        </p:txBody>
      </p:sp>
      <p:sp>
        <p:nvSpPr>
          <p:cNvPr id="8" name="Footer Placeholder 7"/>
          <p:cNvSpPr>
            <a:spLocks noGrp="1"/>
          </p:cNvSpPr>
          <p:nvPr>
            <p:ph type="ftr" sz="quarter" idx="3"/>
          </p:nvPr>
        </p:nvSpPr>
        <p:spPr/>
        <p:txBody>
          <a:bodyPr/>
          <a:lstStyle/>
          <a:p>
            <a:r>
              <a:rPr lang="en-US" dirty="0"/>
              <a:t>© Copyright 2015 Xilinx</a:t>
            </a:r>
          </a:p>
        </p:txBody>
      </p:sp>
      <p:sp>
        <p:nvSpPr>
          <p:cNvPr id="7" name="Slide Number Placeholder 6"/>
          <p:cNvSpPr>
            <a:spLocks noGrp="1"/>
          </p:cNvSpPr>
          <p:nvPr>
            <p:ph type="sldNum" sz="quarter" idx="10"/>
          </p:nvPr>
        </p:nvSpPr>
        <p:spPr/>
        <p:txBody>
          <a:bodyPr/>
          <a:lstStyle/>
          <a:p>
            <a:pPr>
              <a:defRPr/>
            </a:pPr>
            <a:r>
              <a:rPr lang="en-US"/>
              <a:t>Embedded Overview 11-</a:t>
            </a:r>
            <a:fld id="{BFCA2A5C-65D0-4F71-B4D8-734FF63F7E2F}" type="slidenum">
              <a:rPr smtClean="0"/>
              <a:pPr>
                <a:defRPr/>
              </a:pPr>
              <a:t>2</a:t>
            </a:fld>
            <a:endParaRPr dirty="0"/>
          </a:p>
        </p:txBody>
      </p:sp>
    </p:spTree>
    <p:extLst>
      <p:ext uri="{BB962C8B-B14F-4D97-AF65-F5344CB8AC3E}">
        <p14:creationId xmlns:p14="http://schemas.microsoft.com/office/powerpoint/2010/main" val="583032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By default, GP Slave and Master ports are disabled</a:t>
            </a:r>
          </a:p>
          <a:p>
            <a:endParaRPr lang="en-US" dirty="0"/>
          </a:p>
          <a:p>
            <a:endParaRPr lang="en-US" dirty="0"/>
          </a:p>
          <a:p>
            <a:endParaRPr lang="en-US" dirty="0"/>
          </a:p>
          <a:p>
            <a:r>
              <a:rPr lang="en-US" dirty="0"/>
              <a:t>Enable GP Master and/or Slave ports depending on whether a slave or a master peripheral is going to be added in PL</a:t>
            </a:r>
          </a:p>
          <a:p>
            <a:r>
              <a:rPr lang="en-US" dirty="0" err="1"/>
              <a:t>axi_interconnect</a:t>
            </a:r>
            <a:r>
              <a:rPr lang="en-US" dirty="0"/>
              <a:t> block is required to connect IP to a port with different protocols</a:t>
            </a:r>
          </a:p>
          <a:p>
            <a:pPr lvl="1"/>
            <a:r>
              <a:rPr lang="en-US" dirty="0"/>
              <a:t>Automatically convert Protocols</a:t>
            </a:r>
          </a:p>
          <a:p>
            <a:pPr lvl="1"/>
            <a:r>
              <a:rPr lang="en-IE" dirty="0"/>
              <a:t>Can be automatically added when using Block Automation in IPI</a:t>
            </a:r>
            <a:endParaRPr lang="en-US" dirty="0"/>
          </a:p>
          <a:p>
            <a:endParaRPr lang="en-US" dirty="0"/>
          </a:p>
        </p:txBody>
      </p:sp>
      <p:sp>
        <p:nvSpPr>
          <p:cNvPr id="4" name="Title 3"/>
          <p:cNvSpPr>
            <a:spLocks noGrp="1"/>
          </p:cNvSpPr>
          <p:nvPr>
            <p:ph type="title"/>
          </p:nvPr>
        </p:nvSpPr>
        <p:spPr/>
        <p:txBody>
          <a:bodyPr/>
          <a:lstStyle/>
          <a:p>
            <a:r>
              <a:rPr lang="en-US" dirty="0"/>
              <a:t>GP Ports</a:t>
            </a:r>
          </a:p>
        </p:txBody>
      </p:sp>
      <p:grpSp>
        <p:nvGrpSpPr>
          <p:cNvPr id="8" name="Group 7"/>
          <p:cNvGrpSpPr/>
          <p:nvPr/>
        </p:nvGrpSpPr>
        <p:grpSpPr>
          <a:xfrm>
            <a:off x="3415754" y="2034335"/>
            <a:ext cx="1484181" cy="1170787"/>
            <a:chOff x="4553146" y="2034326"/>
            <a:chExt cx="1978393" cy="1170787"/>
          </a:xfrm>
        </p:grpSpPr>
        <p:pic>
          <p:nvPicPr>
            <p:cNvPr id="6" name="Picture 5" descr="13-23.png"/>
            <p:cNvPicPr>
              <a:picLocks noChangeAspect="1"/>
            </p:cNvPicPr>
            <p:nvPr/>
          </p:nvPicPr>
          <p:blipFill>
            <a:blip r:embed="rId2"/>
            <a:stretch>
              <a:fillRect/>
            </a:stretch>
          </p:blipFill>
          <p:spPr>
            <a:xfrm>
              <a:off x="4687885" y="2034326"/>
              <a:ext cx="1843654" cy="1170787"/>
            </a:xfrm>
            <a:prstGeom prst="rect">
              <a:avLst/>
            </a:prstGeom>
          </p:spPr>
        </p:pic>
        <p:sp>
          <p:nvSpPr>
            <p:cNvPr id="7" name="Rectangle 6"/>
            <p:cNvSpPr/>
            <p:nvPr/>
          </p:nvSpPr>
          <p:spPr bwMode="auto">
            <a:xfrm>
              <a:off x="4553146" y="2130458"/>
              <a:ext cx="263951" cy="405352"/>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base">
                <a:spcBef>
                  <a:spcPct val="0"/>
                </a:spcBef>
                <a:spcAft>
                  <a:spcPct val="0"/>
                </a:spcAft>
              </a:pPr>
              <a:endParaRPr lang="en-US" dirty="0">
                <a:solidFill>
                  <a:srgbClr val="000000"/>
                </a:solidFill>
              </a:endParaRPr>
            </a:p>
          </p:txBody>
        </p:sp>
      </p:grpSp>
      <p:sp>
        <p:nvSpPr>
          <p:cNvPr id="12" name="Footer Placeholder 11"/>
          <p:cNvSpPr>
            <a:spLocks noGrp="1"/>
          </p:cNvSpPr>
          <p:nvPr>
            <p:ph type="ftr" sz="quarter" idx="3"/>
          </p:nvPr>
        </p:nvSpPr>
        <p:spPr/>
        <p:txBody>
          <a:bodyPr/>
          <a:lstStyle/>
          <a:p>
            <a:r>
              <a:rPr lang="en-US" dirty="0">
                <a:solidFill>
                  <a:srgbClr val="000000"/>
                </a:solidFill>
              </a:rPr>
              <a:t>© Copyright 2015 Xilinx</a:t>
            </a:r>
          </a:p>
        </p:txBody>
      </p:sp>
      <p:sp>
        <p:nvSpPr>
          <p:cNvPr id="5" name="Slide Number Placeholder 4"/>
          <p:cNvSpPr>
            <a:spLocks noGrp="1"/>
          </p:cNvSpPr>
          <p:nvPr>
            <p:ph type="sldNum" sz="quarter" idx="10"/>
          </p:nvPr>
        </p:nvSpPr>
        <p:spPr/>
        <p:txBody>
          <a:bodyPr/>
          <a:lstStyle/>
          <a:p>
            <a:pPr>
              <a:defRPr/>
            </a:pPr>
            <a:r>
              <a:rPr>
                <a:solidFill>
                  <a:srgbClr val="000000"/>
                </a:solidFill>
              </a:rPr>
              <a:t>Extending System 13- </a:t>
            </a:r>
            <a:fld id="{060BD193-E118-4B16-863C-C8C12C675E3E}" type="slidenum">
              <a:rPr>
                <a:solidFill>
                  <a:srgbClr val="000000"/>
                </a:solidFill>
              </a:rPr>
              <a:pPr>
                <a:defRPr/>
              </a:pPr>
              <a:t>20</a:t>
            </a:fld>
            <a:endParaRPr dirty="0">
              <a:solidFill>
                <a:srgbClr val="000000"/>
              </a:solidFill>
            </a:endParaRPr>
          </a:p>
        </p:txBody>
      </p:sp>
    </p:spTree>
    <p:extLst>
      <p:ext uri="{BB962C8B-B14F-4D97-AF65-F5344CB8AC3E}">
        <p14:creationId xmlns:p14="http://schemas.microsoft.com/office/powerpoint/2010/main" val="2975994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4079098" y="1600208"/>
            <a:ext cx="4896431" cy="4791721"/>
          </a:xfrm>
          <a:prstGeom prst="rect">
            <a:avLst/>
          </a:prstGeom>
        </p:spPr>
      </p:pic>
      <p:sp>
        <p:nvSpPr>
          <p:cNvPr id="2" name="Content Placeholder 1"/>
          <p:cNvSpPr>
            <a:spLocks noGrp="1"/>
          </p:cNvSpPr>
          <p:nvPr>
            <p:ph idx="1"/>
          </p:nvPr>
        </p:nvSpPr>
        <p:spPr>
          <a:xfrm>
            <a:off x="457200" y="1600201"/>
            <a:ext cx="2831142" cy="4268337"/>
          </a:xfrm>
        </p:spPr>
        <p:txBody>
          <a:bodyPr/>
          <a:lstStyle/>
          <a:p>
            <a:r>
              <a:rPr lang="en-US" dirty="0"/>
              <a:t>Click on the menu or green GP Blocks to configure</a:t>
            </a:r>
          </a:p>
        </p:txBody>
      </p:sp>
      <p:sp>
        <p:nvSpPr>
          <p:cNvPr id="4" name="Title 3"/>
          <p:cNvSpPr>
            <a:spLocks noGrp="1"/>
          </p:cNvSpPr>
          <p:nvPr>
            <p:ph type="title"/>
          </p:nvPr>
        </p:nvSpPr>
        <p:spPr/>
        <p:txBody>
          <a:bodyPr/>
          <a:lstStyle/>
          <a:p>
            <a:r>
              <a:rPr lang="en-US" dirty="0"/>
              <a:t>Configuring GP Ports</a:t>
            </a:r>
          </a:p>
        </p:txBody>
      </p:sp>
      <p:sp>
        <p:nvSpPr>
          <p:cNvPr id="11" name="Footer Placeholder 10"/>
          <p:cNvSpPr>
            <a:spLocks noGrp="1"/>
          </p:cNvSpPr>
          <p:nvPr>
            <p:ph type="ftr" sz="quarter" idx="3"/>
          </p:nvPr>
        </p:nvSpPr>
        <p:spPr/>
        <p:txBody>
          <a:bodyPr/>
          <a:lstStyle/>
          <a:p>
            <a:r>
              <a:rPr lang="en-US" dirty="0">
                <a:solidFill>
                  <a:srgbClr val="000000"/>
                </a:solidFill>
              </a:rPr>
              <a:t>© Copyright 2015 Xilinx</a:t>
            </a:r>
          </a:p>
        </p:txBody>
      </p:sp>
      <p:sp>
        <p:nvSpPr>
          <p:cNvPr id="3" name="Rectangle 2"/>
          <p:cNvSpPr/>
          <p:nvPr/>
        </p:nvSpPr>
        <p:spPr bwMode="auto">
          <a:xfrm>
            <a:off x="4079099" y="2754360"/>
            <a:ext cx="685373" cy="21335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base">
              <a:spcBef>
                <a:spcPct val="0"/>
              </a:spcBef>
              <a:spcAft>
                <a:spcPct val="0"/>
              </a:spcAft>
            </a:pPr>
            <a:endParaRPr lang="en-US" dirty="0">
              <a:solidFill>
                <a:srgbClr val="000000"/>
              </a:solidFill>
            </a:endParaRPr>
          </a:p>
        </p:txBody>
      </p:sp>
      <p:sp>
        <p:nvSpPr>
          <p:cNvPr id="12" name="Rectangle 11"/>
          <p:cNvSpPr/>
          <p:nvPr/>
        </p:nvSpPr>
        <p:spPr bwMode="auto">
          <a:xfrm>
            <a:off x="5874832" y="5260964"/>
            <a:ext cx="658696" cy="48622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base">
              <a:spcBef>
                <a:spcPct val="0"/>
              </a:spcBef>
              <a:spcAft>
                <a:spcPct val="0"/>
              </a:spcAft>
            </a:pPr>
            <a:endParaRPr lang="en-US" dirty="0">
              <a:solidFill>
                <a:srgbClr val="000000"/>
              </a:solidFill>
            </a:endParaRPr>
          </a:p>
        </p:txBody>
      </p:sp>
      <p:pic>
        <p:nvPicPr>
          <p:cNvPr id="14" name="Picture 13"/>
          <p:cNvPicPr/>
          <p:nvPr/>
        </p:nvPicPr>
        <p:blipFill>
          <a:blip r:embed="rId3">
            <a:extLst>
              <a:ext uri="{28A0092B-C50C-407E-A947-70E740481C1C}">
                <a14:useLocalDpi xmlns:a14="http://schemas.microsoft.com/office/drawing/2010/main" val="0"/>
              </a:ext>
            </a:extLst>
          </a:blip>
          <a:stretch>
            <a:fillRect/>
          </a:stretch>
        </p:blipFill>
        <p:spPr bwMode="auto">
          <a:xfrm>
            <a:off x="359667" y="2909792"/>
            <a:ext cx="3622825" cy="2054225"/>
          </a:xfrm>
          <a:prstGeom prst="rect">
            <a:avLst/>
          </a:prstGeom>
          <a:noFill/>
          <a:ln>
            <a:noFill/>
          </a:ln>
        </p:spPr>
      </p:pic>
      <p:sp>
        <p:nvSpPr>
          <p:cNvPr id="6" name="Slide Number Placeholder 5"/>
          <p:cNvSpPr>
            <a:spLocks noGrp="1"/>
          </p:cNvSpPr>
          <p:nvPr>
            <p:ph type="sldNum" sz="quarter" idx="10"/>
          </p:nvPr>
        </p:nvSpPr>
        <p:spPr/>
        <p:txBody>
          <a:bodyPr/>
          <a:lstStyle/>
          <a:p>
            <a:pPr>
              <a:defRPr/>
            </a:pPr>
            <a:r>
              <a:rPr>
                <a:solidFill>
                  <a:srgbClr val="000000"/>
                </a:solidFill>
              </a:rPr>
              <a:t>Extending System 13- </a:t>
            </a:r>
            <a:fld id="{060BD193-E118-4B16-863C-C8C12C675E3E}" type="slidenum">
              <a:rPr>
                <a:solidFill>
                  <a:srgbClr val="000000"/>
                </a:solidFill>
              </a:rPr>
              <a:pPr>
                <a:defRPr/>
              </a:pPr>
              <a:t>21</a:t>
            </a:fld>
            <a:endParaRPr dirty="0">
              <a:solidFill>
                <a:srgbClr val="000000"/>
              </a:solidFill>
            </a:endParaRPr>
          </a:p>
        </p:txBody>
      </p:sp>
    </p:spTree>
    <p:extLst>
      <p:ext uri="{BB962C8B-B14F-4D97-AF65-F5344CB8AC3E}">
        <p14:creationId xmlns:p14="http://schemas.microsoft.com/office/powerpoint/2010/main" val="1307383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4725750" cy="4268337"/>
          </a:xfrm>
        </p:spPr>
        <p:txBody>
          <a:bodyPr/>
          <a:lstStyle/>
          <a:p>
            <a:r>
              <a:rPr lang="en-US" dirty="0"/>
              <a:t>Configure GP ports from PS Customization GUI</a:t>
            </a:r>
          </a:p>
          <a:p>
            <a:r>
              <a:rPr lang="en-IE" dirty="0"/>
              <a:t>PS-PL Configuration</a:t>
            </a:r>
          </a:p>
          <a:p>
            <a:pPr marL="512763" lvl="2" eaLnBrk="0" hangingPunct="0">
              <a:buClr>
                <a:schemeClr val="tx2"/>
              </a:buClr>
              <a:buSzPct val="88000"/>
              <a:buBlip>
                <a:blip r:embed="rId2"/>
              </a:buBlip>
            </a:pPr>
            <a:r>
              <a:rPr lang="en-US" dirty="0"/>
              <a:t>E.g. Enable M_AXI_GP0/1 or S_AXI_GP0/1</a:t>
            </a:r>
            <a:endParaRPr lang="en-IE" dirty="0"/>
          </a:p>
          <a:p>
            <a:r>
              <a:rPr lang="en-IE" dirty="0"/>
              <a:t>Ports will then be available on Zynq Block Diagram</a:t>
            </a:r>
          </a:p>
          <a:p>
            <a:r>
              <a:rPr lang="en-US" dirty="0"/>
              <a:t>Connect the added IP to the appropriate port</a:t>
            </a:r>
          </a:p>
          <a:p>
            <a:r>
              <a:rPr lang="en-US" dirty="0"/>
              <a:t>Assign address to the added IP, if unmapped</a:t>
            </a:r>
          </a:p>
          <a:p>
            <a:r>
              <a:rPr lang="en-US" dirty="0"/>
              <a:t>Configure the IP, if necessary</a:t>
            </a:r>
          </a:p>
          <a:p>
            <a:r>
              <a:rPr lang="en-US" dirty="0"/>
              <a:t>Make external connections, if needed</a:t>
            </a:r>
          </a:p>
          <a:p>
            <a:pPr lvl="1"/>
            <a:r>
              <a:rPr lang="en-US" dirty="0"/>
              <a:t>Add external ports/interfaces if the added IP is interacting with external devices</a:t>
            </a:r>
          </a:p>
        </p:txBody>
      </p:sp>
      <p:sp>
        <p:nvSpPr>
          <p:cNvPr id="4" name="Title 3"/>
          <p:cNvSpPr>
            <a:spLocks noGrp="1"/>
          </p:cNvSpPr>
          <p:nvPr>
            <p:ph type="title"/>
          </p:nvPr>
        </p:nvSpPr>
        <p:spPr/>
        <p:txBody>
          <a:bodyPr/>
          <a:lstStyle/>
          <a:p>
            <a:r>
              <a:rPr lang="en-US" dirty="0"/>
              <a:t>Add IP in the PL</a:t>
            </a:r>
          </a:p>
        </p:txBody>
      </p:sp>
      <p:sp>
        <p:nvSpPr>
          <p:cNvPr id="14" name="Footer Placeholder 13"/>
          <p:cNvSpPr>
            <a:spLocks noGrp="1"/>
          </p:cNvSpPr>
          <p:nvPr>
            <p:ph type="ftr" sz="quarter" idx="3"/>
          </p:nvPr>
        </p:nvSpPr>
        <p:spPr/>
        <p:txBody>
          <a:bodyPr/>
          <a:lstStyle/>
          <a:p>
            <a:r>
              <a:rPr lang="en-US" dirty="0">
                <a:solidFill>
                  <a:srgbClr val="000000"/>
                </a:solidFill>
              </a:rPr>
              <a:t>© Copyright 2015 Xilinx</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3415" y="1582066"/>
            <a:ext cx="3335008" cy="2715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5531383" y="3149600"/>
            <a:ext cx="1448177" cy="478972"/>
          </a:xfrm>
          <a:prstGeom prst="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base">
              <a:spcBef>
                <a:spcPct val="0"/>
              </a:spcBef>
              <a:spcAft>
                <a:spcPct val="0"/>
              </a:spcAft>
            </a:pPr>
            <a:endParaRPr lang="en-US" dirty="0">
              <a:solidFill>
                <a:srgbClr val="000000"/>
              </a:solidFill>
            </a:endParaRPr>
          </a:p>
        </p:txBody>
      </p:sp>
      <p:sp>
        <p:nvSpPr>
          <p:cNvPr id="6" name="Slide Number Placeholder 5"/>
          <p:cNvSpPr>
            <a:spLocks noGrp="1"/>
          </p:cNvSpPr>
          <p:nvPr>
            <p:ph type="sldNum" sz="quarter" idx="10"/>
          </p:nvPr>
        </p:nvSpPr>
        <p:spPr/>
        <p:txBody>
          <a:bodyPr/>
          <a:lstStyle/>
          <a:p>
            <a:pPr>
              <a:defRPr/>
            </a:pPr>
            <a:r>
              <a:rPr>
                <a:solidFill>
                  <a:srgbClr val="000000"/>
                </a:solidFill>
              </a:rPr>
              <a:t>Extending System 13- </a:t>
            </a:r>
            <a:fld id="{060BD193-E118-4B16-863C-C8C12C675E3E}" type="slidenum">
              <a:rPr>
                <a:solidFill>
                  <a:srgbClr val="000000"/>
                </a:solidFill>
              </a:rPr>
              <a:pPr>
                <a:defRPr/>
              </a:pPr>
              <a:t>22</a:t>
            </a:fld>
            <a:endParaRPr dirty="0">
              <a:solidFill>
                <a:srgbClr val="000000"/>
              </a:solidFill>
            </a:endParaRPr>
          </a:p>
        </p:txBody>
      </p:sp>
      <p:sp>
        <p:nvSpPr>
          <p:cNvPr id="8" name="Rectangle 7"/>
          <p:cNvSpPr/>
          <p:nvPr/>
        </p:nvSpPr>
        <p:spPr bwMode="auto">
          <a:xfrm>
            <a:off x="5531383" y="2207941"/>
            <a:ext cx="1448177" cy="285290"/>
          </a:xfrm>
          <a:prstGeom prst="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base">
              <a:spcBef>
                <a:spcPct val="0"/>
              </a:spcBef>
              <a:spcAft>
                <a:spcPct val="0"/>
              </a:spcAft>
            </a:pPr>
            <a:endParaRPr lang="en-US" dirty="0">
              <a:solidFill>
                <a:srgbClr val="000000"/>
              </a:solidFill>
            </a:endParaRPr>
          </a:p>
        </p:txBody>
      </p:sp>
      <p:sp>
        <p:nvSpPr>
          <p:cNvPr id="9" name="Rectangle 8"/>
          <p:cNvSpPr/>
          <p:nvPr/>
        </p:nvSpPr>
        <p:spPr bwMode="auto">
          <a:xfrm>
            <a:off x="7536977" y="2547570"/>
            <a:ext cx="1448177" cy="285290"/>
          </a:xfrm>
          <a:prstGeom prst="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base">
              <a:spcBef>
                <a:spcPct val="0"/>
              </a:spcBef>
              <a:spcAft>
                <a:spcPct val="0"/>
              </a:spcAft>
            </a:pPr>
            <a:endParaRPr lang="en-US" dirty="0">
              <a:solidFill>
                <a:srgbClr val="000000"/>
              </a:solidFill>
            </a:endParaRPr>
          </a:p>
        </p:txBody>
      </p:sp>
    </p:spTree>
    <p:extLst>
      <p:ext uri="{BB962C8B-B14F-4D97-AF65-F5344CB8AC3E}">
        <p14:creationId xmlns:p14="http://schemas.microsoft.com/office/powerpoint/2010/main" val="1237540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1"/>
            <a:ext cx="3743229" cy="4268337"/>
          </a:xfrm>
        </p:spPr>
        <p:txBody>
          <a:bodyPr/>
          <a:lstStyle/>
          <a:p>
            <a:r>
              <a:rPr lang="en-IE" dirty="0"/>
              <a:t>Add IP from the IP </a:t>
            </a:r>
            <a:r>
              <a:rPr lang="en-IE" dirty="0" err="1"/>
              <a:t>Catalog</a:t>
            </a:r>
            <a:endParaRPr lang="en-IE" dirty="0"/>
          </a:p>
          <a:p>
            <a:r>
              <a:rPr lang="en-IE" dirty="0"/>
              <a:t>Click and drag to find connections</a:t>
            </a:r>
          </a:p>
          <a:p>
            <a:r>
              <a:rPr lang="en-IE" dirty="0"/>
              <a:t>Valid connections Highlighted</a:t>
            </a:r>
          </a:p>
          <a:p>
            <a:r>
              <a:rPr lang="en-IE" dirty="0"/>
              <a:t>Designer Assistance, Connection automation</a:t>
            </a:r>
          </a:p>
          <a:p>
            <a:pPr marL="512763" lvl="2" eaLnBrk="0" hangingPunct="0">
              <a:buClr>
                <a:schemeClr val="tx2"/>
              </a:buClr>
              <a:buSzPct val="88000"/>
              <a:buBlip>
                <a:blip r:embed="rId2"/>
              </a:buBlip>
            </a:pPr>
            <a:r>
              <a:rPr lang="en-IE" dirty="0"/>
              <a:t>If Board Support available, IP can be connected to external pins</a:t>
            </a:r>
          </a:p>
          <a:p>
            <a:r>
              <a:rPr lang="en-IE" dirty="0"/>
              <a:t>Or manually create and connect (external) ports</a:t>
            </a:r>
            <a:endParaRPr lang="en-US" dirty="0"/>
          </a:p>
        </p:txBody>
      </p:sp>
      <p:sp>
        <p:nvSpPr>
          <p:cNvPr id="4" name="Title 3"/>
          <p:cNvSpPr>
            <a:spLocks noGrp="1"/>
          </p:cNvSpPr>
          <p:nvPr>
            <p:ph type="title"/>
          </p:nvPr>
        </p:nvSpPr>
        <p:spPr/>
        <p:txBody>
          <a:bodyPr/>
          <a:lstStyle/>
          <a:p>
            <a:r>
              <a:rPr lang="en-IE" dirty="0"/>
              <a:t>Connecting IP</a:t>
            </a:r>
            <a:endParaRPr lang="en-US" dirty="0"/>
          </a:p>
        </p:txBody>
      </p:sp>
      <p:sp>
        <p:nvSpPr>
          <p:cNvPr id="5" name="Footer Placeholder 4"/>
          <p:cNvSpPr>
            <a:spLocks noGrp="1"/>
          </p:cNvSpPr>
          <p:nvPr>
            <p:ph type="ftr" sz="quarter" idx="3"/>
          </p:nvPr>
        </p:nvSpPr>
        <p:spPr/>
        <p:txBody>
          <a:bodyPr/>
          <a:lstStyle/>
          <a:p>
            <a:r>
              <a:rPr lang="en-US" dirty="0">
                <a:solidFill>
                  <a:srgbClr val="000000"/>
                </a:solidFill>
              </a:rPr>
              <a:t>© Copyright 2015 Xilinx</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430" y="1542142"/>
            <a:ext cx="485901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0"/>
          </p:nvPr>
        </p:nvSpPr>
        <p:spPr/>
        <p:txBody>
          <a:bodyPr/>
          <a:lstStyle/>
          <a:p>
            <a:pPr>
              <a:defRPr/>
            </a:pPr>
            <a:r>
              <a:rPr>
                <a:solidFill>
                  <a:srgbClr val="000000"/>
                </a:solidFill>
              </a:rPr>
              <a:t>Extending System 13- </a:t>
            </a:r>
            <a:fld id="{060BD193-E118-4B16-863C-C8C12C675E3E}" type="slidenum">
              <a:rPr>
                <a:solidFill>
                  <a:srgbClr val="000000"/>
                </a:solidFill>
              </a:rPr>
              <a:pPr>
                <a:defRPr/>
              </a:pPr>
              <a:t>23</a:t>
            </a:fld>
            <a:endParaRPr dirty="0">
              <a:solidFill>
                <a:srgbClr val="000000"/>
              </a:solidFill>
            </a:endParaRPr>
          </a:p>
        </p:txBody>
      </p:sp>
    </p:spTree>
    <p:extLst>
      <p:ext uri="{BB962C8B-B14F-4D97-AF65-F5344CB8AC3E}">
        <p14:creationId xmlns:p14="http://schemas.microsoft.com/office/powerpoint/2010/main" val="3419592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600201"/>
            <a:ext cx="4148657" cy="4268337"/>
          </a:xfrm>
        </p:spPr>
        <p:txBody>
          <a:bodyPr/>
          <a:lstStyle/>
          <a:p>
            <a:r>
              <a:rPr lang="en-IE" dirty="0"/>
              <a:t>Block, Connection</a:t>
            </a:r>
          </a:p>
          <a:p>
            <a:r>
              <a:rPr lang="en-IE" dirty="0"/>
              <a:t>Can automatically connect IP blocks</a:t>
            </a:r>
          </a:p>
          <a:p>
            <a:r>
              <a:rPr lang="en-IE" dirty="0"/>
              <a:t>Automatically insert required blocks</a:t>
            </a:r>
          </a:p>
          <a:p>
            <a:r>
              <a:rPr lang="en-IE" dirty="0"/>
              <a:t>E.g. Add BRAM; Automation will insert and connect BRAM controller and Reset logic</a:t>
            </a:r>
          </a:p>
          <a:p>
            <a:r>
              <a:rPr lang="en-IE" dirty="0"/>
              <a:t>If Board Support is available, IP can automatically be connected to top level ports</a:t>
            </a:r>
            <a:endParaRPr lang="en-US" dirty="0"/>
          </a:p>
        </p:txBody>
      </p:sp>
      <p:sp>
        <p:nvSpPr>
          <p:cNvPr id="4" name="Title 3"/>
          <p:cNvSpPr>
            <a:spLocks noGrp="1"/>
          </p:cNvSpPr>
          <p:nvPr>
            <p:ph type="title"/>
          </p:nvPr>
        </p:nvSpPr>
        <p:spPr/>
        <p:txBody>
          <a:bodyPr/>
          <a:lstStyle/>
          <a:p>
            <a:r>
              <a:rPr lang="en-IE" dirty="0"/>
              <a:t>Designer assistance; Block Automation, Connection Automation</a:t>
            </a:r>
            <a:endParaRPr lang="en-US" dirty="0"/>
          </a:p>
        </p:txBody>
      </p:sp>
      <p:sp>
        <p:nvSpPr>
          <p:cNvPr id="5" name="Footer Placeholder 4"/>
          <p:cNvSpPr>
            <a:spLocks noGrp="1"/>
          </p:cNvSpPr>
          <p:nvPr>
            <p:ph type="ftr" sz="quarter" idx="3"/>
          </p:nvPr>
        </p:nvSpPr>
        <p:spPr/>
        <p:txBody>
          <a:bodyPr/>
          <a:lstStyle/>
          <a:p>
            <a:r>
              <a:rPr lang="en-US" dirty="0">
                <a:solidFill>
                  <a:srgbClr val="000000"/>
                </a:solidFill>
              </a:rPr>
              <a:t>© Copyright 2015 Xilinx</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0968" y="4128840"/>
            <a:ext cx="2972574"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573" y="869944"/>
            <a:ext cx="4341332" cy="3142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0"/>
          </p:nvPr>
        </p:nvSpPr>
        <p:spPr/>
        <p:txBody>
          <a:bodyPr/>
          <a:lstStyle/>
          <a:p>
            <a:pPr>
              <a:defRPr/>
            </a:pPr>
            <a:r>
              <a:rPr>
                <a:solidFill>
                  <a:srgbClr val="000000"/>
                </a:solidFill>
              </a:rPr>
              <a:t>Extending System 13- </a:t>
            </a:r>
            <a:fld id="{060BD193-E118-4B16-863C-C8C12C675E3E}" type="slidenum">
              <a:rPr>
                <a:solidFill>
                  <a:srgbClr val="000000"/>
                </a:solidFill>
              </a:rPr>
              <a:pPr>
                <a:defRPr/>
              </a:pPr>
              <a:t>24</a:t>
            </a:fld>
            <a:endParaRPr dirty="0">
              <a:solidFill>
                <a:srgbClr val="000000"/>
              </a:solidFill>
            </a:endParaRPr>
          </a:p>
        </p:txBody>
      </p:sp>
    </p:spTree>
    <p:extLst>
      <p:ext uri="{BB962C8B-B14F-4D97-AF65-F5344CB8AC3E}">
        <p14:creationId xmlns:p14="http://schemas.microsoft.com/office/powerpoint/2010/main" val="338460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33646" cy="4648200"/>
          </a:xfrm>
        </p:spPr>
        <p:txBody>
          <a:bodyPr/>
          <a:lstStyle/>
          <a:p>
            <a:r>
              <a:rPr lang="en-US" dirty="0"/>
              <a:t>Peripherals in the Zynq™ AP </a:t>
            </a:r>
            <a:r>
              <a:rPr lang="en-US" dirty="0" err="1"/>
              <a:t>SoC</a:t>
            </a:r>
            <a:r>
              <a:rPr lang="en-US" dirty="0"/>
              <a:t>  PS have fixed addresses and do not appear in the address map when an IP is added to the system</a:t>
            </a:r>
          </a:p>
          <a:p>
            <a:r>
              <a:rPr lang="en-US" dirty="0"/>
              <a:t>For PS peripherals  Click on the Auto Assign Addresses button</a:t>
            </a:r>
          </a:p>
          <a:p>
            <a:endParaRPr lang="en-US" dirty="0"/>
          </a:p>
          <a:p>
            <a:endParaRPr lang="en-IE" dirty="0"/>
          </a:p>
          <a:p>
            <a:endParaRPr lang="en-IE" dirty="0"/>
          </a:p>
          <a:p>
            <a:endParaRPr lang="en-IE" dirty="0"/>
          </a:p>
          <a:p>
            <a:pPr marL="0" indent="0">
              <a:buNone/>
            </a:pPr>
            <a:endParaRPr lang="en-US" dirty="0"/>
          </a:p>
          <a:p>
            <a:r>
              <a:rPr lang="en-US" dirty="0"/>
              <a:t>The address will be generated and show the generated addresses of the added IP </a:t>
            </a:r>
          </a:p>
          <a:p>
            <a:r>
              <a:rPr lang="en-US" dirty="0"/>
              <a:t>The fixed addresses of the configured peripherals of the PS</a:t>
            </a:r>
          </a:p>
          <a:p>
            <a:endParaRPr lang="en-US" dirty="0"/>
          </a:p>
        </p:txBody>
      </p:sp>
      <p:sp>
        <p:nvSpPr>
          <p:cNvPr id="4" name="Title 3"/>
          <p:cNvSpPr>
            <a:spLocks noGrp="1"/>
          </p:cNvSpPr>
          <p:nvPr>
            <p:ph type="title"/>
          </p:nvPr>
        </p:nvSpPr>
        <p:spPr/>
        <p:txBody>
          <a:bodyPr/>
          <a:lstStyle/>
          <a:p>
            <a:r>
              <a:rPr lang="en-US" dirty="0"/>
              <a:t>Assign Addresses </a:t>
            </a:r>
          </a:p>
        </p:txBody>
      </p:sp>
      <p:sp>
        <p:nvSpPr>
          <p:cNvPr id="11" name="Footer Placeholder 10"/>
          <p:cNvSpPr>
            <a:spLocks noGrp="1"/>
          </p:cNvSpPr>
          <p:nvPr>
            <p:ph type="ftr" sz="quarter" idx="3"/>
          </p:nvPr>
        </p:nvSpPr>
        <p:spPr/>
        <p:txBody>
          <a:bodyPr/>
          <a:lstStyle/>
          <a:p>
            <a:r>
              <a:rPr lang="en-US" dirty="0">
                <a:solidFill>
                  <a:srgbClr val="000000"/>
                </a:solidFill>
              </a:rPr>
              <a:t>© Copyright 2015 Xilinx</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253" y="2829378"/>
            <a:ext cx="5437979" cy="1834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1378252" y="3889837"/>
            <a:ext cx="276807" cy="275771"/>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fontAlgn="base">
              <a:spcBef>
                <a:spcPct val="0"/>
              </a:spcBef>
              <a:spcAft>
                <a:spcPct val="0"/>
              </a:spcAft>
            </a:pPr>
            <a:endParaRPr lang="en-US" dirty="0">
              <a:solidFill>
                <a:srgbClr val="000000"/>
              </a:solidFill>
            </a:endParaRPr>
          </a:p>
        </p:txBody>
      </p:sp>
      <p:sp>
        <p:nvSpPr>
          <p:cNvPr id="6" name="Slide Number Placeholder 5"/>
          <p:cNvSpPr>
            <a:spLocks noGrp="1"/>
          </p:cNvSpPr>
          <p:nvPr>
            <p:ph type="sldNum" sz="quarter" idx="10"/>
          </p:nvPr>
        </p:nvSpPr>
        <p:spPr/>
        <p:txBody>
          <a:bodyPr/>
          <a:lstStyle/>
          <a:p>
            <a:pPr>
              <a:defRPr/>
            </a:pPr>
            <a:r>
              <a:rPr>
                <a:solidFill>
                  <a:srgbClr val="000000"/>
                </a:solidFill>
              </a:rPr>
              <a:t>Extending System 13- </a:t>
            </a:r>
            <a:fld id="{060BD193-E118-4B16-863C-C8C12C675E3E}" type="slidenum">
              <a:rPr>
                <a:solidFill>
                  <a:srgbClr val="000000"/>
                </a:solidFill>
              </a:rPr>
              <a:pPr>
                <a:defRPr/>
              </a:pPr>
              <a:t>25</a:t>
            </a:fld>
            <a:endParaRPr dirty="0">
              <a:solidFill>
                <a:srgbClr val="000000"/>
              </a:solidFill>
            </a:endParaRPr>
          </a:p>
        </p:txBody>
      </p:sp>
    </p:spTree>
    <p:extLst>
      <p:ext uri="{BB962C8B-B14F-4D97-AF65-F5344CB8AC3E}">
        <p14:creationId xmlns:p14="http://schemas.microsoft.com/office/powerpoint/2010/main" val="798494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111" y="467632"/>
            <a:ext cx="3544223"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457200" y="1600201"/>
            <a:ext cx="4302219" cy="4268337"/>
          </a:xfrm>
        </p:spPr>
        <p:txBody>
          <a:bodyPr/>
          <a:lstStyle/>
          <a:p>
            <a:pPr lvl="0"/>
            <a:r>
              <a:rPr lang="en-US" dirty="0"/>
              <a:t>Double-click or right click the instance and select </a:t>
            </a:r>
            <a:r>
              <a:rPr lang="en-US" b="0" dirty="0"/>
              <a:t>Customize Block </a:t>
            </a:r>
            <a:r>
              <a:rPr lang="en-US" dirty="0"/>
              <a:t>to open the configurable parameters dialog box (refer to the datasheet if needed)</a:t>
            </a:r>
          </a:p>
          <a:p>
            <a:r>
              <a:rPr lang="en-US" dirty="0"/>
              <a:t>Default values are shown</a:t>
            </a:r>
          </a:p>
          <a:p>
            <a:pPr lvl="1"/>
            <a:r>
              <a:rPr lang="en-US" dirty="0"/>
              <a:t>Customize the parameters that you want</a:t>
            </a:r>
          </a:p>
        </p:txBody>
      </p:sp>
      <p:sp>
        <p:nvSpPr>
          <p:cNvPr id="4" name="Title 3"/>
          <p:cNvSpPr>
            <a:spLocks noGrp="1"/>
          </p:cNvSpPr>
          <p:nvPr>
            <p:ph type="title"/>
          </p:nvPr>
        </p:nvSpPr>
        <p:spPr/>
        <p:txBody>
          <a:bodyPr/>
          <a:lstStyle/>
          <a:p>
            <a:r>
              <a:rPr lang="en-US" dirty="0"/>
              <a:t>Parameterize IP Instances</a:t>
            </a:r>
          </a:p>
        </p:txBody>
      </p:sp>
      <p:sp>
        <p:nvSpPr>
          <p:cNvPr id="10" name="Footer Placeholder 9"/>
          <p:cNvSpPr>
            <a:spLocks noGrp="1"/>
          </p:cNvSpPr>
          <p:nvPr>
            <p:ph type="ftr" sz="quarter" idx="3"/>
          </p:nvPr>
        </p:nvSpPr>
        <p:spPr/>
        <p:txBody>
          <a:bodyPr/>
          <a:lstStyle/>
          <a:p>
            <a:r>
              <a:rPr lang="en-US" dirty="0">
                <a:solidFill>
                  <a:srgbClr val="000000"/>
                </a:solidFill>
              </a:rPr>
              <a:t>© Copyright 2015 Xilinx</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5197" y="3638057"/>
            <a:ext cx="3571445" cy="2650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Straight Arrow Connector 19"/>
          <p:cNvCxnSpPr/>
          <p:nvPr/>
        </p:nvCxnSpPr>
        <p:spPr bwMode="auto">
          <a:xfrm flipH="1">
            <a:off x="6446024" y="2757714"/>
            <a:ext cx="1077965" cy="1204686"/>
          </a:xfrm>
          <a:prstGeom prst="straightConnector1">
            <a:avLst/>
          </a:prstGeom>
          <a:solidFill>
            <a:schemeClr val="tx2"/>
          </a:solidFill>
          <a:ln w="38100" cap="flat" cmpd="sng" algn="ctr">
            <a:solidFill>
              <a:srgbClr val="0000FF"/>
            </a:solidFill>
            <a:prstDash val="solid"/>
            <a:round/>
            <a:headEnd type="none" w="med" len="med"/>
            <a:tailEnd type="arrow"/>
          </a:ln>
          <a:effectLst/>
        </p:spPr>
      </p:cxnSp>
      <p:sp>
        <p:nvSpPr>
          <p:cNvPr id="5" name="Slide Number Placeholder 4"/>
          <p:cNvSpPr>
            <a:spLocks noGrp="1"/>
          </p:cNvSpPr>
          <p:nvPr>
            <p:ph type="sldNum" sz="quarter" idx="10"/>
          </p:nvPr>
        </p:nvSpPr>
        <p:spPr/>
        <p:txBody>
          <a:bodyPr/>
          <a:lstStyle/>
          <a:p>
            <a:pPr>
              <a:defRPr/>
            </a:pPr>
            <a:r>
              <a:rPr>
                <a:solidFill>
                  <a:srgbClr val="000000"/>
                </a:solidFill>
              </a:rPr>
              <a:t>Extending System 13- </a:t>
            </a:r>
            <a:fld id="{060BD193-E118-4B16-863C-C8C12C675E3E}" type="slidenum">
              <a:rPr>
                <a:solidFill>
                  <a:srgbClr val="000000"/>
                </a:solidFill>
              </a:rPr>
              <a:pPr>
                <a:defRPr/>
              </a:pPr>
              <a:t>26</a:t>
            </a:fld>
            <a:endParaRPr dirty="0">
              <a:solidFill>
                <a:srgbClr val="000000"/>
              </a:solidFill>
            </a:endParaRPr>
          </a:p>
        </p:txBody>
      </p:sp>
    </p:spTree>
    <p:extLst>
      <p:ext uri="{BB962C8B-B14F-4D97-AF65-F5344CB8AC3E}">
        <p14:creationId xmlns:p14="http://schemas.microsoft.com/office/powerpoint/2010/main" val="3097283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3100" y="793082"/>
            <a:ext cx="8233647" cy="5783932"/>
          </a:xfrm>
        </p:spPr>
        <p:txBody>
          <a:bodyPr/>
          <a:lstStyle/>
          <a:p>
            <a:r>
              <a:rPr lang="en-US" b="0" dirty="0">
                <a:latin typeface="+mj-lt"/>
              </a:rPr>
              <a:t>Simulation is verifying the functionality of the design . </a:t>
            </a:r>
            <a:br>
              <a:rPr lang="en-US" b="0" dirty="0">
                <a:latin typeface="+mj-lt"/>
              </a:rPr>
            </a:br>
            <a:r>
              <a:rPr lang="en-US" b="0" kern="1200" dirty="0">
                <a:solidFill>
                  <a:schemeClr val="tx1"/>
                </a:solidFill>
                <a:latin typeface="+mj-lt"/>
              </a:rPr>
              <a:t>There are two kinds of simulation</a:t>
            </a:r>
            <a:r>
              <a:rPr lang="en-US" dirty="0">
                <a:latin typeface="+mj-lt"/>
              </a:rPr>
              <a:t>:</a:t>
            </a:r>
            <a:br>
              <a:rPr lang="en-US" dirty="0">
                <a:latin typeface="+mj-lt"/>
              </a:rPr>
            </a:br>
            <a:r>
              <a:rPr lang="en-US" b="0" kern="1200" dirty="0">
                <a:solidFill>
                  <a:schemeClr val="tx1"/>
                </a:solidFill>
                <a:latin typeface="+mj-lt"/>
              </a:rPr>
              <a:t>1- behavioral (functional) simulation which is done pre-fit (before synthesis)</a:t>
            </a:r>
            <a:br>
              <a:rPr lang="en-US" dirty="0">
                <a:latin typeface="+mj-lt"/>
              </a:rPr>
            </a:br>
            <a:r>
              <a:rPr lang="en-US" b="0" kern="1200" dirty="0">
                <a:solidFill>
                  <a:schemeClr val="tx1"/>
                </a:solidFill>
                <a:latin typeface="+mj-lt"/>
              </a:rPr>
              <a:t>2- Timing simulation which is done post-fit (after synthesis) to ensure that it has achieved the required timing.</a:t>
            </a:r>
            <a:endParaRPr lang="en-US" b="0" dirty="0">
              <a:latin typeface="+mj-lt"/>
            </a:endParaRPr>
          </a:p>
          <a:p>
            <a:r>
              <a:rPr lang="en-US" b="0" dirty="0">
                <a:latin typeface="+mj-lt"/>
              </a:rPr>
              <a:t>Synthesis is to implement the design by translating the design into a next level of abstraction:</a:t>
            </a:r>
            <a:r>
              <a:rPr lang="en-US" dirty="0">
                <a:latin typeface="+mj-lt"/>
              </a:rPr>
              <a:t> </a:t>
            </a:r>
            <a:r>
              <a:rPr lang="en-US" b="0" dirty="0">
                <a:latin typeface="+mj-lt"/>
              </a:rPr>
              <a:t>from RTL level to gate level.</a:t>
            </a:r>
          </a:p>
          <a:p>
            <a:r>
              <a:rPr lang="en-US" b="0" kern="1200" dirty="0">
                <a:solidFill>
                  <a:schemeClr val="tx1"/>
                </a:solidFill>
                <a:latin typeface="+mj-lt"/>
              </a:rPr>
              <a:t>Implementation is to translate netlist into the placed and routed FPGA design.</a:t>
            </a:r>
            <a:endParaRPr lang="en-US" b="0" dirty="0">
              <a:latin typeface="+mj-lt"/>
            </a:endParaRPr>
          </a:p>
          <a:p>
            <a:r>
              <a:rPr lang="en-US" b="0" dirty="0">
                <a:latin typeface="+mj-lt"/>
              </a:rPr>
              <a:t>From SW designers' view, </a:t>
            </a:r>
            <a:r>
              <a:rPr lang="en-US" dirty="0">
                <a:latin typeface="+mj-lt"/>
              </a:rPr>
              <a:t>Simulation</a:t>
            </a:r>
            <a:r>
              <a:rPr lang="en-US" b="0" dirty="0">
                <a:latin typeface="+mj-lt"/>
              </a:rPr>
              <a:t> process is something like the </a:t>
            </a:r>
            <a:r>
              <a:rPr lang="en-US" dirty="0">
                <a:latin typeface="+mj-lt"/>
              </a:rPr>
              <a:t>debugging</a:t>
            </a:r>
            <a:r>
              <a:rPr lang="en-US" b="0" dirty="0">
                <a:latin typeface="+mj-lt"/>
              </a:rPr>
              <a:t> process, while the </a:t>
            </a:r>
            <a:r>
              <a:rPr lang="en-US" dirty="0">
                <a:latin typeface="+mj-lt"/>
              </a:rPr>
              <a:t>Synthesis and implementation </a:t>
            </a:r>
            <a:r>
              <a:rPr lang="en-US" b="0" dirty="0">
                <a:latin typeface="+mj-lt"/>
              </a:rPr>
              <a:t>process is something like </a:t>
            </a:r>
            <a:r>
              <a:rPr lang="en-US" dirty="0">
                <a:latin typeface="+mj-lt"/>
              </a:rPr>
              <a:t>the compile-link-make </a:t>
            </a:r>
            <a:r>
              <a:rPr lang="en-US" b="0" dirty="0">
                <a:latin typeface="+mj-lt"/>
              </a:rPr>
              <a:t>process. The Synthesis process is the key point of EDA technology, which makes the Automatic process possible.</a:t>
            </a:r>
            <a:br>
              <a:rPr lang="en-US" dirty="0">
                <a:latin typeface="+mj-lt"/>
              </a:rPr>
            </a:br>
            <a:endParaRPr lang="en-US" dirty="0">
              <a:latin typeface="+mj-lt"/>
            </a:endParaRPr>
          </a:p>
        </p:txBody>
      </p:sp>
      <p:sp>
        <p:nvSpPr>
          <p:cNvPr id="3" name="Slide Number Placeholder 2"/>
          <p:cNvSpPr>
            <a:spLocks noGrp="1"/>
          </p:cNvSpPr>
          <p:nvPr>
            <p:ph type="sldNum" sz="quarter" idx="10"/>
          </p:nvPr>
        </p:nvSpPr>
        <p:spPr/>
        <p:txBody>
          <a:bodyPr/>
          <a:lstStyle/>
          <a:p>
            <a:pPr>
              <a:defRPr/>
            </a:pPr>
            <a:r>
              <a:rPr lang="en-US"/>
              <a:t>Embedded Overview 11-</a:t>
            </a:r>
            <a:fld id="{BFCA2A5C-65D0-4F71-B4D8-734FF63F7E2F}" type="slidenum">
              <a:rPr lang="en-US" smtClean="0"/>
              <a:pPr>
                <a:defRPr/>
              </a:pPr>
              <a:t>27</a:t>
            </a:fld>
            <a:endParaRPr lang="en-US" dirty="0"/>
          </a:p>
        </p:txBody>
      </p:sp>
      <p:sp>
        <p:nvSpPr>
          <p:cNvPr id="4" name="Title 3"/>
          <p:cNvSpPr>
            <a:spLocks noGrp="1"/>
          </p:cNvSpPr>
          <p:nvPr>
            <p:ph type="title"/>
          </p:nvPr>
        </p:nvSpPr>
        <p:spPr/>
        <p:txBody>
          <a:bodyPr/>
          <a:lstStyle/>
          <a:p>
            <a:r>
              <a:rPr lang="en-US" dirty="0"/>
              <a:t>Simulation, Synthesis, and Implementation</a:t>
            </a:r>
          </a:p>
        </p:txBody>
      </p:sp>
      <p:sp>
        <p:nvSpPr>
          <p:cNvPr id="5" name="Footer Placeholder 4"/>
          <p:cNvSpPr>
            <a:spLocks noGrp="1"/>
          </p:cNvSpPr>
          <p:nvPr>
            <p:ph type="ftr" sz="quarter" idx="3"/>
          </p:nvPr>
        </p:nvSpPr>
        <p:spPr/>
        <p:txBody>
          <a:bodyPr/>
          <a:lstStyle/>
          <a:p>
            <a:r>
              <a:rPr lang="en-US"/>
              <a:t>© Copyright 2015 Xilinx Modified by Dr. Min He</a:t>
            </a:r>
            <a:endParaRPr lang="en-US" dirty="0"/>
          </a:p>
        </p:txBody>
      </p:sp>
    </p:spTree>
    <p:extLst>
      <p:ext uri="{BB962C8B-B14F-4D97-AF65-F5344CB8AC3E}">
        <p14:creationId xmlns:p14="http://schemas.microsoft.com/office/powerpoint/2010/main" val="3296775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9EB551-FD95-4A88-84C0-8681B876C38A}"/>
              </a:ext>
            </a:extLst>
          </p:cNvPr>
          <p:cNvSpPr>
            <a:spLocks noGrp="1"/>
          </p:cNvSpPr>
          <p:nvPr>
            <p:ph type="sldNum" sz="quarter" idx="10"/>
          </p:nvPr>
        </p:nvSpPr>
        <p:spPr/>
        <p:txBody>
          <a:bodyPr/>
          <a:lstStyle/>
          <a:p>
            <a:pPr>
              <a:defRPr/>
            </a:pPr>
            <a:r>
              <a:rPr lang="en-US">
                <a:solidFill>
                  <a:srgbClr val="000000"/>
                </a:solidFill>
              </a:rPr>
              <a:t>Extending System 13- </a:t>
            </a:r>
            <a:fld id="{48005198-8FB0-4BE5-A5FF-99FA69737174}" type="slidenum">
              <a:rPr smtClean="0">
                <a:solidFill>
                  <a:srgbClr val="000000"/>
                </a:solidFill>
              </a:rPr>
              <a:pPr>
                <a:defRPr/>
              </a:pPr>
              <a:t>28</a:t>
            </a:fld>
            <a:endParaRPr dirty="0">
              <a:solidFill>
                <a:srgbClr val="000000"/>
              </a:solidFill>
            </a:endParaRPr>
          </a:p>
        </p:txBody>
      </p:sp>
      <p:sp>
        <p:nvSpPr>
          <p:cNvPr id="3" name="Footer Placeholder 2">
            <a:extLst>
              <a:ext uri="{FF2B5EF4-FFF2-40B4-BE49-F238E27FC236}">
                <a16:creationId xmlns:a16="http://schemas.microsoft.com/office/drawing/2014/main" id="{98B3B581-D752-4FEC-9FE6-648A3A0403DE}"/>
              </a:ext>
            </a:extLst>
          </p:cNvPr>
          <p:cNvSpPr>
            <a:spLocks noGrp="1"/>
          </p:cNvSpPr>
          <p:nvPr>
            <p:ph type="ftr" sz="quarter" idx="3"/>
          </p:nvPr>
        </p:nvSpPr>
        <p:spPr/>
        <p:txBody>
          <a:bodyPr/>
          <a:lstStyle/>
          <a:p>
            <a:r>
              <a:rPr lang="en-US">
                <a:solidFill>
                  <a:srgbClr val="000000"/>
                </a:solidFill>
              </a:rPr>
              <a:t>© Copyright 2015 Xilinx</a:t>
            </a:r>
            <a:endParaRPr lang="en-US" dirty="0">
              <a:solidFill>
                <a:srgbClr val="000000"/>
              </a:solidFill>
            </a:endParaRPr>
          </a:p>
        </p:txBody>
      </p:sp>
      <p:pic>
        <p:nvPicPr>
          <p:cNvPr id="2050" name="Picture 2" descr="Image result for explain simulation, synthesis, implementation">
            <a:extLst>
              <a:ext uri="{FF2B5EF4-FFF2-40B4-BE49-F238E27FC236}">
                <a16:creationId xmlns:a16="http://schemas.microsoft.com/office/drawing/2014/main" id="{26A3DE14-731A-493C-9FD3-F6B783099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834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After defining the system hardware, the next step is to create hardware </a:t>
            </a:r>
            <a:r>
              <a:rPr lang="en-US" dirty="0" err="1"/>
              <a:t>netlists</a:t>
            </a:r>
            <a:r>
              <a:rPr lang="en-US" dirty="0"/>
              <a:t> if the system hardware has logic in PL</a:t>
            </a:r>
          </a:p>
          <a:p>
            <a:r>
              <a:rPr lang="en-IE" dirty="0"/>
              <a:t>An HDL wrapper for the block diagram must be generated</a:t>
            </a:r>
          </a:p>
          <a:p>
            <a:pPr lvl="1"/>
            <a:r>
              <a:rPr lang="en-IE" dirty="0"/>
              <a:t>Additional logic can be added to the HDL, or the Processor system can be used as a sub block in a HDL design</a:t>
            </a:r>
          </a:p>
          <a:p>
            <a:r>
              <a:rPr lang="en-IE" dirty="0"/>
              <a:t>The design and block diagram must be open before synthesise and implementation can be carried out</a:t>
            </a:r>
            <a:endParaRPr lang="en-US" dirty="0"/>
          </a:p>
          <a:p>
            <a:r>
              <a:rPr lang="en-US" dirty="0"/>
              <a:t>If the system contains hardware in the PL, the bitstream must be generated</a:t>
            </a:r>
          </a:p>
          <a:p>
            <a:r>
              <a:rPr lang="en-US" dirty="0"/>
              <a:t>The PL (FPGA) must be programmed before application can be downloaded and executed</a:t>
            </a:r>
          </a:p>
        </p:txBody>
      </p:sp>
      <p:sp>
        <p:nvSpPr>
          <p:cNvPr id="4" name="Title 3"/>
          <p:cNvSpPr>
            <a:spLocks noGrp="1"/>
          </p:cNvSpPr>
          <p:nvPr>
            <p:ph type="title"/>
          </p:nvPr>
        </p:nvSpPr>
        <p:spPr/>
        <p:txBody>
          <a:bodyPr/>
          <a:lstStyle/>
          <a:p>
            <a:r>
              <a:rPr lang="en-US" dirty="0" err="1"/>
              <a:t>Bitstream</a:t>
            </a:r>
            <a:r>
              <a:rPr lang="en-US" dirty="0"/>
              <a:t> Generation</a:t>
            </a:r>
          </a:p>
        </p:txBody>
      </p:sp>
      <p:sp>
        <p:nvSpPr>
          <p:cNvPr id="9" name="Footer Placeholder 8"/>
          <p:cNvSpPr>
            <a:spLocks noGrp="1"/>
          </p:cNvSpPr>
          <p:nvPr>
            <p:ph type="ftr" sz="quarter" idx="3"/>
          </p:nvPr>
        </p:nvSpPr>
        <p:spPr/>
        <p:txBody>
          <a:bodyPr/>
          <a:lstStyle/>
          <a:p>
            <a:r>
              <a:rPr lang="en-US" dirty="0">
                <a:solidFill>
                  <a:srgbClr val="000000"/>
                </a:solidFill>
              </a:rPr>
              <a:t>© Copyright 2015 Xilinx</a:t>
            </a:r>
          </a:p>
        </p:txBody>
      </p:sp>
      <p:sp>
        <p:nvSpPr>
          <p:cNvPr id="5" name="Slide Number Placeholder 4"/>
          <p:cNvSpPr>
            <a:spLocks noGrp="1"/>
          </p:cNvSpPr>
          <p:nvPr>
            <p:ph type="sldNum" sz="quarter" idx="10"/>
          </p:nvPr>
        </p:nvSpPr>
        <p:spPr/>
        <p:txBody>
          <a:bodyPr/>
          <a:lstStyle/>
          <a:p>
            <a:pPr>
              <a:defRPr/>
            </a:pPr>
            <a:r>
              <a:rPr>
                <a:solidFill>
                  <a:srgbClr val="000000"/>
                </a:solidFill>
              </a:rPr>
              <a:t>Extending System 13- </a:t>
            </a:r>
            <a:fld id="{060BD193-E118-4B16-863C-C8C12C675E3E}" type="slidenum">
              <a:rPr>
                <a:solidFill>
                  <a:srgbClr val="000000"/>
                </a:solidFill>
              </a:rPr>
              <a:pPr>
                <a:defRPr/>
              </a:pPr>
              <a:t>29</a:t>
            </a:fld>
            <a:endParaRPr dirty="0">
              <a:solidFill>
                <a:srgbClr val="000000"/>
              </a:solidFill>
            </a:endParaRPr>
          </a:p>
        </p:txBody>
      </p:sp>
    </p:spTree>
    <p:extLst>
      <p:ext uri="{BB962C8B-B14F-4D97-AF65-F5344CB8AC3E}">
        <p14:creationId xmlns:p14="http://schemas.microsoft.com/office/powerpoint/2010/main" val="255257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a:solidFill>
                  <a:srgbClr val="EE3424"/>
                </a:solidFill>
                <a:cs typeface="Arial" pitchFamily="34" charset="0"/>
              </a:rPr>
              <a:t>PS</a:t>
            </a:r>
            <a:r>
              <a:rPr lang="en-US" altLang="zh-CN" dirty="0">
                <a:cs typeface="Arial" pitchFamily="34" charset="0"/>
              </a:rPr>
              <a:t> </a:t>
            </a:r>
            <a:r>
              <a:rPr lang="en-US" altLang="zh-CN" dirty="0">
                <a:solidFill>
                  <a:srgbClr val="EE3424"/>
                </a:solidFill>
                <a:cs typeface="Arial" pitchFamily="34" charset="0"/>
              </a:rPr>
              <a:t>Components</a:t>
            </a:r>
            <a:endParaRPr lang="en-US" dirty="0"/>
          </a:p>
        </p:txBody>
      </p:sp>
      <p:sp>
        <p:nvSpPr>
          <p:cNvPr id="2" name="Content Placeholder 1"/>
          <p:cNvSpPr>
            <a:spLocks noGrp="1"/>
          </p:cNvSpPr>
          <p:nvPr>
            <p:ph sz="half" idx="1"/>
          </p:nvPr>
        </p:nvSpPr>
        <p:spPr>
          <a:xfrm>
            <a:off x="457201" y="1815393"/>
            <a:ext cx="3810000" cy="3395356"/>
          </a:xfrm>
        </p:spPr>
        <p:txBody>
          <a:bodyPr/>
          <a:lstStyle/>
          <a:p>
            <a:pPr>
              <a:lnSpc>
                <a:spcPct val="100000"/>
              </a:lnSpc>
              <a:tabLst/>
            </a:pPr>
            <a:r>
              <a:rPr lang="en-US" altLang="zh-CN" dirty="0">
                <a:solidFill>
                  <a:srgbClr val="3F3F3F"/>
                </a:solidFill>
                <a:cs typeface="Times New Roman" pitchFamily="18" charset="0"/>
              </a:rPr>
              <a:t>The</a:t>
            </a:r>
            <a:r>
              <a:rPr lang="en-US" altLang="zh-CN" dirty="0">
                <a:cs typeface="Times New Roman" pitchFamily="18" charset="0"/>
              </a:rPr>
              <a:t> </a:t>
            </a:r>
            <a:r>
              <a:rPr lang="en-US" altLang="zh-CN" dirty="0" err="1">
                <a:solidFill>
                  <a:srgbClr val="3F3F3F"/>
                </a:solidFill>
                <a:cs typeface="Times New Roman" pitchFamily="18" charset="0"/>
              </a:rPr>
              <a:t>Zynq</a:t>
            </a:r>
            <a:r>
              <a:rPr lang="en-US" altLang="zh-CN" dirty="0">
                <a:cs typeface="Times New Roman" pitchFamily="18" charset="0"/>
              </a:rPr>
              <a:t> </a:t>
            </a:r>
            <a:r>
              <a:rPr lang="en-US" altLang="zh-CN" dirty="0">
                <a:solidFill>
                  <a:srgbClr val="3F3F3F"/>
                </a:solidFill>
                <a:cs typeface="Times New Roman" pitchFamily="18" charset="0"/>
              </a:rPr>
              <a:t>AP </a:t>
            </a:r>
            <a:r>
              <a:rPr lang="en-US" altLang="zh-CN" dirty="0" err="1">
                <a:solidFill>
                  <a:srgbClr val="3F3F3F"/>
                </a:solidFill>
                <a:cs typeface="Times New Roman" pitchFamily="18" charset="0"/>
              </a:rPr>
              <a:t>SoC</a:t>
            </a:r>
            <a:r>
              <a:rPr lang="en-US" altLang="zh-CN" dirty="0">
                <a:cs typeface="Times New Roman" pitchFamily="18" charset="0"/>
              </a:rPr>
              <a:t> </a:t>
            </a:r>
            <a:r>
              <a:rPr lang="en-US" altLang="zh-CN" dirty="0">
                <a:solidFill>
                  <a:srgbClr val="3F3F3F"/>
                </a:solidFill>
                <a:cs typeface="Times New Roman" pitchFamily="18" charset="0"/>
              </a:rPr>
              <a:t>processing system</a:t>
            </a:r>
            <a:r>
              <a:rPr lang="en-US" altLang="zh-CN" dirty="0">
                <a:cs typeface="Times New Roman" pitchFamily="18" charset="0"/>
              </a:rPr>
              <a:t> </a:t>
            </a:r>
            <a:r>
              <a:rPr lang="en-US" altLang="zh-CN" dirty="0">
                <a:solidFill>
                  <a:srgbClr val="3F3F3F"/>
                </a:solidFill>
                <a:cs typeface="Times New Roman" pitchFamily="18" charset="0"/>
              </a:rPr>
              <a:t>consists</a:t>
            </a:r>
            <a:r>
              <a:rPr lang="en-US" altLang="zh-CN" dirty="0">
                <a:cs typeface="Times New Roman" pitchFamily="18" charset="0"/>
              </a:rPr>
              <a:t> </a:t>
            </a:r>
            <a:r>
              <a:rPr lang="en-US" altLang="zh-CN" dirty="0">
                <a:solidFill>
                  <a:srgbClr val="3F3F3F"/>
                </a:solidFill>
                <a:cs typeface="Times New Roman" pitchFamily="18" charset="0"/>
              </a:rPr>
              <a:t>of</a:t>
            </a:r>
            <a:r>
              <a:rPr lang="en-US" altLang="zh-CN" dirty="0">
                <a:cs typeface="Times New Roman" pitchFamily="18" charset="0"/>
              </a:rPr>
              <a:t> </a:t>
            </a:r>
            <a:r>
              <a:rPr lang="en-US" altLang="zh-CN" dirty="0">
                <a:solidFill>
                  <a:srgbClr val="3F3F3F"/>
                </a:solidFill>
                <a:cs typeface="Times New Roman" pitchFamily="18" charset="0"/>
              </a:rPr>
              <a:t>the following</a:t>
            </a:r>
            <a:r>
              <a:rPr lang="en-US" altLang="zh-CN" dirty="0">
                <a:cs typeface="Times New Roman" pitchFamily="18" charset="0"/>
              </a:rPr>
              <a:t> </a:t>
            </a:r>
            <a:r>
              <a:rPr lang="en-US" altLang="zh-CN" dirty="0">
                <a:solidFill>
                  <a:srgbClr val="3F3F3F"/>
                </a:solidFill>
                <a:cs typeface="Times New Roman" pitchFamily="18" charset="0"/>
              </a:rPr>
              <a:t>blocks</a:t>
            </a:r>
          </a:p>
          <a:p>
            <a:pPr lvl="1">
              <a:lnSpc>
                <a:spcPts val="1050"/>
              </a:lnSpc>
              <a:tabLst>
                <a:tab pos="66693" algn="l"/>
                <a:tab pos="238189" algn="l"/>
              </a:tabLst>
            </a:pPr>
            <a:r>
              <a:rPr lang="en-US" altLang="zh-CN" dirty="0">
                <a:solidFill>
                  <a:srgbClr val="3F3F3F"/>
                </a:solidFill>
                <a:cs typeface="Times New Roman" pitchFamily="18" charset="0"/>
              </a:rPr>
              <a:t>Application</a:t>
            </a:r>
            <a:r>
              <a:rPr lang="en-US" altLang="zh-CN" dirty="0">
                <a:cs typeface="Times New Roman" pitchFamily="18" charset="0"/>
              </a:rPr>
              <a:t> </a:t>
            </a:r>
            <a:r>
              <a:rPr lang="en-US" altLang="zh-CN" dirty="0">
                <a:solidFill>
                  <a:srgbClr val="3F3F3F"/>
                </a:solidFill>
                <a:cs typeface="Times New Roman" pitchFamily="18" charset="0"/>
              </a:rPr>
              <a:t>processing</a:t>
            </a:r>
            <a:r>
              <a:rPr lang="en-US" altLang="zh-CN" dirty="0">
                <a:cs typeface="Times New Roman" pitchFamily="18" charset="0"/>
              </a:rPr>
              <a:t> </a:t>
            </a:r>
            <a:r>
              <a:rPr lang="en-US" altLang="zh-CN" dirty="0">
                <a:solidFill>
                  <a:srgbClr val="3F3F3F"/>
                </a:solidFill>
                <a:cs typeface="Times New Roman" pitchFamily="18" charset="0"/>
              </a:rPr>
              <a:t>unit (APU)</a:t>
            </a:r>
          </a:p>
          <a:p>
            <a:pPr lvl="1">
              <a:lnSpc>
                <a:spcPts val="1575"/>
              </a:lnSpc>
              <a:tabLst>
                <a:tab pos="66693" algn="l"/>
                <a:tab pos="238189" algn="l"/>
              </a:tabLst>
            </a:pPr>
            <a:r>
              <a:rPr lang="en-US" altLang="zh-CN" dirty="0">
                <a:solidFill>
                  <a:srgbClr val="3F3F3F"/>
                </a:solidFill>
                <a:cs typeface="Times New Roman" pitchFamily="18" charset="0"/>
              </a:rPr>
              <a:t>I/O</a:t>
            </a:r>
            <a:r>
              <a:rPr lang="en-US" altLang="zh-CN" dirty="0">
                <a:cs typeface="Times New Roman" pitchFamily="18" charset="0"/>
              </a:rPr>
              <a:t> </a:t>
            </a:r>
            <a:r>
              <a:rPr lang="en-US" altLang="zh-CN" dirty="0">
                <a:solidFill>
                  <a:srgbClr val="3F3F3F"/>
                </a:solidFill>
                <a:cs typeface="Times New Roman" pitchFamily="18" charset="0"/>
              </a:rPr>
              <a:t>peripherals</a:t>
            </a:r>
            <a:r>
              <a:rPr lang="en-US" altLang="zh-CN" dirty="0">
                <a:cs typeface="Times New Roman" pitchFamily="18" charset="0"/>
              </a:rPr>
              <a:t> </a:t>
            </a:r>
            <a:r>
              <a:rPr lang="en-US" altLang="zh-CN" dirty="0">
                <a:solidFill>
                  <a:srgbClr val="3F3F3F"/>
                </a:solidFill>
                <a:cs typeface="Times New Roman" pitchFamily="18" charset="0"/>
              </a:rPr>
              <a:t>(IOP)</a:t>
            </a:r>
          </a:p>
          <a:p>
            <a:pPr lvl="2">
              <a:lnSpc>
                <a:spcPts val="1575"/>
              </a:lnSpc>
              <a:tabLst>
                <a:tab pos="66693" algn="l"/>
                <a:tab pos="238189" algn="l"/>
              </a:tabLst>
            </a:pPr>
            <a:r>
              <a:rPr lang="en-US" altLang="zh-CN" dirty="0">
                <a:solidFill>
                  <a:srgbClr val="3F3F3F"/>
                </a:solidFill>
                <a:cs typeface="Times New Roman" pitchFamily="18" charset="0"/>
              </a:rPr>
              <a:t>Multiplexed</a:t>
            </a:r>
            <a:r>
              <a:rPr lang="en-US" altLang="zh-CN" dirty="0">
                <a:cs typeface="Times New Roman" pitchFamily="18" charset="0"/>
              </a:rPr>
              <a:t> </a:t>
            </a:r>
            <a:r>
              <a:rPr lang="en-US" altLang="zh-CN" dirty="0">
                <a:solidFill>
                  <a:srgbClr val="3F3F3F"/>
                </a:solidFill>
                <a:cs typeface="Times New Roman" pitchFamily="18" charset="0"/>
              </a:rPr>
              <a:t>I/O</a:t>
            </a:r>
            <a:r>
              <a:rPr lang="en-US" altLang="zh-CN" dirty="0">
                <a:cs typeface="Times New Roman" pitchFamily="18" charset="0"/>
              </a:rPr>
              <a:t> </a:t>
            </a:r>
            <a:r>
              <a:rPr lang="en-US" altLang="zh-CN" dirty="0">
                <a:solidFill>
                  <a:srgbClr val="3F3F3F"/>
                </a:solidFill>
                <a:cs typeface="Times New Roman" pitchFamily="18" charset="0"/>
              </a:rPr>
              <a:t>(MIO), extended</a:t>
            </a:r>
            <a:r>
              <a:rPr lang="en-US" altLang="zh-CN" dirty="0">
                <a:cs typeface="Times New Roman" pitchFamily="18" charset="0"/>
              </a:rPr>
              <a:t> </a:t>
            </a:r>
            <a:r>
              <a:rPr lang="en-US" altLang="zh-CN" dirty="0">
                <a:solidFill>
                  <a:srgbClr val="3F3F3F"/>
                </a:solidFill>
                <a:cs typeface="Times New Roman" pitchFamily="18" charset="0"/>
              </a:rPr>
              <a:t>multiplexed</a:t>
            </a:r>
            <a:r>
              <a:rPr lang="en-US" altLang="zh-CN" dirty="0">
                <a:cs typeface="Times New Roman" pitchFamily="18" charset="0"/>
              </a:rPr>
              <a:t> </a:t>
            </a:r>
            <a:r>
              <a:rPr lang="en-US" altLang="zh-CN" dirty="0">
                <a:solidFill>
                  <a:srgbClr val="3F3F3F"/>
                </a:solidFill>
                <a:cs typeface="Times New Roman" pitchFamily="18" charset="0"/>
              </a:rPr>
              <a:t>I/O (EMIO)</a:t>
            </a:r>
          </a:p>
          <a:p>
            <a:pPr lvl="1">
              <a:lnSpc>
                <a:spcPts val="1575"/>
              </a:lnSpc>
              <a:tabLst>
                <a:tab pos="66693" algn="l"/>
                <a:tab pos="238189" algn="l"/>
              </a:tabLst>
            </a:pPr>
            <a:r>
              <a:rPr lang="en-US" altLang="zh-CN" dirty="0">
                <a:solidFill>
                  <a:srgbClr val="3F3F3F"/>
                </a:solidFill>
                <a:cs typeface="Times New Roman" pitchFamily="18" charset="0"/>
              </a:rPr>
              <a:t>Memory</a:t>
            </a:r>
            <a:r>
              <a:rPr lang="en-US" altLang="zh-CN" dirty="0">
                <a:cs typeface="Times New Roman" pitchFamily="18" charset="0"/>
              </a:rPr>
              <a:t> </a:t>
            </a:r>
            <a:r>
              <a:rPr lang="en-US" altLang="zh-CN" dirty="0">
                <a:solidFill>
                  <a:srgbClr val="3F3F3F"/>
                </a:solidFill>
                <a:cs typeface="Times New Roman" pitchFamily="18" charset="0"/>
              </a:rPr>
              <a:t>interfaces</a:t>
            </a:r>
          </a:p>
          <a:p>
            <a:pPr lvl="1">
              <a:lnSpc>
                <a:spcPts val="1575"/>
              </a:lnSpc>
              <a:tabLst>
                <a:tab pos="66693" algn="l"/>
                <a:tab pos="238189" algn="l"/>
              </a:tabLst>
            </a:pPr>
            <a:r>
              <a:rPr lang="en-US" altLang="zh-CN" dirty="0">
                <a:solidFill>
                  <a:srgbClr val="3F3F3F"/>
                </a:solidFill>
                <a:cs typeface="Times New Roman" pitchFamily="18" charset="0"/>
              </a:rPr>
              <a:t>PS</a:t>
            </a:r>
            <a:r>
              <a:rPr lang="en-US" altLang="zh-CN" dirty="0">
                <a:cs typeface="Times New Roman" pitchFamily="18" charset="0"/>
              </a:rPr>
              <a:t> </a:t>
            </a:r>
            <a:r>
              <a:rPr lang="en-US" altLang="zh-CN" dirty="0">
                <a:solidFill>
                  <a:srgbClr val="3F3F3F"/>
                </a:solidFill>
                <a:cs typeface="Times New Roman" pitchFamily="18" charset="0"/>
              </a:rPr>
              <a:t>interconnect</a:t>
            </a:r>
          </a:p>
          <a:p>
            <a:pPr lvl="1">
              <a:lnSpc>
                <a:spcPts val="1575"/>
              </a:lnSpc>
              <a:tabLst>
                <a:tab pos="66693" algn="l"/>
                <a:tab pos="238189" algn="l"/>
              </a:tabLst>
            </a:pPr>
            <a:r>
              <a:rPr lang="en-US" altLang="zh-CN" dirty="0">
                <a:solidFill>
                  <a:srgbClr val="3F3F3F"/>
                </a:solidFill>
                <a:cs typeface="Times New Roman" pitchFamily="18" charset="0"/>
              </a:rPr>
              <a:t>DMA</a:t>
            </a:r>
          </a:p>
          <a:p>
            <a:pPr lvl="1">
              <a:lnSpc>
                <a:spcPts val="1575"/>
              </a:lnSpc>
              <a:tabLst>
                <a:tab pos="66693" algn="l"/>
                <a:tab pos="238189" algn="l"/>
              </a:tabLst>
            </a:pPr>
            <a:r>
              <a:rPr lang="en-US" altLang="zh-CN" dirty="0">
                <a:solidFill>
                  <a:srgbClr val="3F3F3F"/>
                </a:solidFill>
                <a:cs typeface="Times New Roman" pitchFamily="18" charset="0"/>
              </a:rPr>
              <a:t>Timers</a:t>
            </a:r>
          </a:p>
          <a:p>
            <a:pPr lvl="2">
              <a:lnSpc>
                <a:spcPts val="1575"/>
              </a:lnSpc>
              <a:tabLst>
                <a:tab pos="66693" algn="l"/>
                <a:tab pos="238189" algn="l"/>
              </a:tabLst>
            </a:pPr>
            <a:r>
              <a:rPr lang="en-US" altLang="zh-CN" dirty="0">
                <a:solidFill>
                  <a:srgbClr val="3F3F3F"/>
                </a:solidFill>
                <a:cs typeface="Times New Roman" pitchFamily="18" charset="0"/>
              </a:rPr>
              <a:t>Public</a:t>
            </a:r>
            <a:r>
              <a:rPr lang="en-US" altLang="zh-CN" dirty="0">
                <a:cs typeface="Times New Roman" pitchFamily="18" charset="0"/>
              </a:rPr>
              <a:t> </a:t>
            </a:r>
            <a:r>
              <a:rPr lang="en-US" altLang="zh-CN" dirty="0">
                <a:solidFill>
                  <a:srgbClr val="3F3F3F"/>
                </a:solidFill>
                <a:cs typeface="Times New Roman" pitchFamily="18" charset="0"/>
              </a:rPr>
              <a:t>and</a:t>
            </a:r>
            <a:r>
              <a:rPr lang="en-US" altLang="zh-CN" dirty="0">
                <a:cs typeface="Times New Roman" pitchFamily="18" charset="0"/>
              </a:rPr>
              <a:t> </a:t>
            </a:r>
            <a:r>
              <a:rPr lang="en-US" altLang="zh-CN" dirty="0">
                <a:solidFill>
                  <a:srgbClr val="3F3F3F"/>
                </a:solidFill>
                <a:cs typeface="Times New Roman" pitchFamily="18" charset="0"/>
              </a:rPr>
              <a:t>private</a:t>
            </a:r>
          </a:p>
          <a:p>
            <a:pPr lvl="1">
              <a:lnSpc>
                <a:spcPts val="1800"/>
              </a:lnSpc>
              <a:tabLst>
                <a:tab pos="66693" algn="l"/>
                <a:tab pos="238189" algn="l"/>
              </a:tabLst>
            </a:pPr>
            <a:r>
              <a:rPr lang="en-US" altLang="zh-CN" dirty="0">
                <a:solidFill>
                  <a:srgbClr val="3F3F3F"/>
                </a:solidFill>
                <a:cs typeface="Times New Roman" pitchFamily="18" charset="0"/>
              </a:rPr>
              <a:t>General</a:t>
            </a:r>
            <a:r>
              <a:rPr lang="en-US" altLang="zh-CN" dirty="0">
                <a:cs typeface="Times New Roman" pitchFamily="18" charset="0"/>
              </a:rPr>
              <a:t> </a:t>
            </a:r>
            <a:r>
              <a:rPr lang="en-US" altLang="zh-CN" dirty="0">
                <a:solidFill>
                  <a:srgbClr val="3F3F3F"/>
                </a:solidFill>
                <a:cs typeface="Times New Roman" pitchFamily="18" charset="0"/>
              </a:rPr>
              <a:t>interrupt</a:t>
            </a:r>
            <a:r>
              <a:rPr lang="en-US" altLang="zh-CN" dirty="0">
                <a:cs typeface="Times New Roman" pitchFamily="18" charset="0"/>
              </a:rPr>
              <a:t> </a:t>
            </a:r>
            <a:r>
              <a:rPr lang="en-US" altLang="zh-CN" dirty="0">
                <a:solidFill>
                  <a:srgbClr val="3F3F3F"/>
                </a:solidFill>
                <a:cs typeface="Times New Roman" pitchFamily="18" charset="0"/>
              </a:rPr>
              <a:t>controller</a:t>
            </a:r>
            <a:r>
              <a:rPr lang="en-US" altLang="zh-CN" dirty="0">
                <a:cs typeface="Times New Roman" pitchFamily="18" charset="0"/>
              </a:rPr>
              <a:t> </a:t>
            </a:r>
            <a:r>
              <a:rPr lang="en-US" altLang="zh-CN" dirty="0">
                <a:solidFill>
                  <a:srgbClr val="3F3F3F"/>
                </a:solidFill>
                <a:cs typeface="Times New Roman" pitchFamily="18" charset="0"/>
              </a:rPr>
              <a:t>(GIC)</a:t>
            </a:r>
          </a:p>
          <a:p>
            <a:pPr lvl="1">
              <a:lnSpc>
                <a:spcPts val="1575"/>
              </a:lnSpc>
              <a:tabLst>
                <a:tab pos="66693" algn="l"/>
                <a:tab pos="238189" algn="l"/>
              </a:tabLst>
            </a:pPr>
            <a:r>
              <a:rPr lang="en-US" altLang="zh-CN" dirty="0">
                <a:solidFill>
                  <a:srgbClr val="3F3F3F"/>
                </a:solidFill>
                <a:cs typeface="Times New Roman" pitchFamily="18" charset="0"/>
              </a:rPr>
              <a:t>On-chip</a:t>
            </a:r>
            <a:r>
              <a:rPr lang="en-US" altLang="zh-CN" dirty="0">
                <a:cs typeface="Times New Roman" pitchFamily="18" charset="0"/>
              </a:rPr>
              <a:t> </a:t>
            </a:r>
            <a:r>
              <a:rPr lang="en-US" altLang="zh-CN" dirty="0">
                <a:solidFill>
                  <a:srgbClr val="3F3F3F"/>
                </a:solidFill>
                <a:cs typeface="Times New Roman" pitchFamily="18" charset="0"/>
              </a:rPr>
              <a:t>memory</a:t>
            </a:r>
            <a:r>
              <a:rPr lang="en-US" altLang="zh-CN" dirty="0">
                <a:cs typeface="Times New Roman" pitchFamily="18" charset="0"/>
              </a:rPr>
              <a:t> </a:t>
            </a:r>
            <a:r>
              <a:rPr lang="en-US" altLang="zh-CN" dirty="0">
                <a:solidFill>
                  <a:srgbClr val="3F3F3F"/>
                </a:solidFill>
                <a:cs typeface="Times New Roman" pitchFamily="18" charset="0"/>
              </a:rPr>
              <a:t>(OCM):</a:t>
            </a:r>
            <a:r>
              <a:rPr lang="en-US" altLang="zh-CN" dirty="0">
                <a:cs typeface="Times New Roman" pitchFamily="18" charset="0"/>
              </a:rPr>
              <a:t> </a:t>
            </a:r>
            <a:r>
              <a:rPr lang="en-US" altLang="zh-CN" dirty="0">
                <a:solidFill>
                  <a:srgbClr val="3F3F3F"/>
                </a:solidFill>
                <a:cs typeface="Times New Roman" pitchFamily="18" charset="0"/>
              </a:rPr>
              <a:t>ROM</a:t>
            </a:r>
            <a:r>
              <a:rPr lang="en-US" altLang="zh-CN" dirty="0">
                <a:cs typeface="Times New Roman" pitchFamily="18" charset="0"/>
              </a:rPr>
              <a:t> </a:t>
            </a:r>
            <a:r>
              <a:rPr lang="en-US" altLang="zh-CN" dirty="0">
                <a:solidFill>
                  <a:srgbClr val="3F3F3F"/>
                </a:solidFill>
                <a:cs typeface="Times New Roman" pitchFamily="18" charset="0"/>
              </a:rPr>
              <a:t>and</a:t>
            </a:r>
            <a:r>
              <a:rPr lang="en-US" altLang="zh-CN" dirty="0">
                <a:cs typeface="Times New Roman" pitchFamily="18" charset="0"/>
              </a:rPr>
              <a:t> </a:t>
            </a:r>
            <a:r>
              <a:rPr lang="en-US" altLang="zh-CN" dirty="0">
                <a:solidFill>
                  <a:srgbClr val="3F3F3F"/>
                </a:solidFill>
                <a:cs typeface="Times New Roman" pitchFamily="18" charset="0"/>
              </a:rPr>
              <a:t>RAM</a:t>
            </a:r>
          </a:p>
          <a:p>
            <a:pPr lvl="1">
              <a:lnSpc>
                <a:spcPts val="1575"/>
              </a:lnSpc>
              <a:tabLst>
                <a:tab pos="66693" algn="l"/>
                <a:tab pos="238189" algn="l"/>
              </a:tabLst>
            </a:pPr>
            <a:r>
              <a:rPr lang="en-US" altLang="zh-CN" dirty="0">
                <a:solidFill>
                  <a:srgbClr val="3F3F3F"/>
                </a:solidFill>
                <a:cs typeface="Times New Roman" pitchFamily="18" charset="0"/>
              </a:rPr>
              <a:t>Debug</a:t>
            </a:r>
            <a:r>
              <a:rPr lang="en-US" altLang="zh-CN" dirty="0">
                <a:cs typeface="Times New Roman" pitchFamily="18" charset="0"/>
              </a:rPr>
              <a:t> </a:t>
            </a:r>
            <a:r>
              <a:rPr lang="en-US" altLang="zh-CN" dirty="0">
                <a:solidFill>
                  <a:srgbClr val="3F3F3F"/>
                </a:solidFill>
                <a:cs typeface="Times New Roman" pitchFamily="18" charset="0"/>
              </a:rPr>
              <a:t>controller:</a:t>
            </a:r>
            <a:r>
              <a:rPr lang="en-US" altLang="zh-CN" dirty="0">
                <a:cs typeface="Times New Roman" pitchFamily="18" charset="0"/>
              </a:rPr>
              <a:t> </a:t>
            </a:r>
            <a:r>
              <a:rPr lang="en-US" altLang="zh-CN" dirty="0" err="1">
                <a:solidFill>
                  <a:srgbClr val="3F3F3F"/>
                </a:solidFill>
                <a:cs typeface="Times New Roman" pitchFamily="18" charset="0"/>
              </a:rPr>
              <a:t>CoreSight</a:t>
            </a:r>
            <a:endParaRPr lang="en-US" altLang="zh-CN" dirty="0">
              <a:solidFill>
                <a:srgbClr val="3F3F3F"/>
              </a:solidFill>
              <a:cs typeface="Times New Roman" pitchFamily="18" charset="0"/>
            </a:endParaRPr>
          </a:p>
          <a:p>
            <a:endParaRPr lang="en-US" dirty="0"/>
          </a:p>
        </p:txBody>
      </p:sp>
      <p:sp>
        <p:nvSpPr>
          <p:cNvPr id="10" name="Footer Placeholder 9"/>
          <p:cNvSpPr>
            <a:spLocks noGrp="1"/>
          </p:cNvSpPr>
          <p:nvPr>
            <p:ph type="ftr" sz="quarter" idx="3"/>
          </p:nvPr>
        </p:nvSpPr>
        <p:spPr/>
        <p:txBody>
          <a:bodyPr/>
          <a:lstStyle/>
          <a:p>
            <a:pPr defTabSz="685983" fontAlgn="base">
              <a:spcBef>
                <a:spcPct val="0"/>
              </a:spcBef>
              <a:spcAft>
                <a:spcPct val="0"/>
              </a:spcAft>
            </a:pPr>
            <a:r>
              <a:rPr lang="en-US">
                <a:solidFill>
                  <a:srgbClr val="000000"/>
                </a:solidFill>
                <a:latin typeface="Arial" charset="0"/>
              </a:rPr>
              <a:t>© Copyright 2015 Xilinx Modified by Dr. Min He</a:t>
            </a:r>
            <a:endParaRPr lang="en-US" dirty="0">
              <a:solidFill>
                <a:srgbClr val="000000"/>
              </a:solidFill>
              <a:latin typeface="Arial" charset="0"/>
            </a:endParaRPr>
          </a:p>
        </p:txBody>
      </p:sp>
      <p:pic>
        <p:nvPicPr>
          <p:cNvPr id="7"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37070" y="1224868"/>
            <a:ext cx="5365165" cy="4375238"/>
          </a:xfrm>
          <a:prstGeom prst="rect">
            <a:avLst/>
          </a:prstGeom>
          <a:noFill/>
        </p:spPr>
      </p:pic>
      <p:sp>
        <p:nvSpPr>
          <p:cNvPr id="6" name="Slide Number Placeholder 5"/>
          <p:cNvSpPr>
            <a:spLocks noGrp="1"/>
          </p:cNvSpPr>
          <p:nvPr>
            <p:ph type="sldNum" sz="quarter" idx="10"/>
          </p:nvPr>
        </p:nvSpPr>
        <p:spPr/>
        <p:txBody>
          <a:bodyPr/>
          <a:lstStyle/>
          <a:p>
            <a:pPr defTabSz="685983">
              <a:defRPr/>
            </a:pPr>
            <a:r>
              <a:rPr lang="en-US">
                <a:solidFill>
                  <a:srgbClr val="000000"/>
                </a:solidFill>
              </a:rPr>
              <a:t>Embedded Overview 11-‹#›</a:t>
            </a:r>
            <a:endParaRPr lang="en-US" dirty="0">
              <a:solidFill>
                <a:srgbClr val="000000"/>
              </a:solidFill>
            </a:endParaRPr>
          </a:p>
        </p:txBody>
      </p:sp>
    </p:spTree>
    <p:extLst>
      <p:ext uri="{BB962C8B-B14F-4D97-AF65-F5344CB8AC3E}">
        <p14:creationId xmlns:p14="http://schemas.microsoft.com/office/powerpoint/2010/main" val="2972331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Export hardware platform to SDK</a:t>
            </a:r>
          </a:p>
          <a:p>
            <a:r>
              <a:rPr lang="en-US" dirty="0"/>
              <a:t>Create a test application to test the newly added IPs</a:t>
            </a:r>
          </a:p>
          <a:p>
            <a:r>
              <a:rPr lang="en-US" dirty="0"/>
              <a:t>The FPGA must be programmed with the generated hardware </a:t>
            </a:r>
            <a:r>
              <a:rPr lang="en-US" dirty="0" err="1"/>
              <a:t>bitstream</a:t>
            </a:r>
            <a:r>
              <a:rPr lang="en-US" dirty="0"/>
              <a:t> before an application can be run</a:t>
            </a:r>
          </a:p>
          <a:p>
            <a:endParaRPr lang="en-US" dirty="0"/>
          </a:p>
        </p:txBody>
      </p:sp>
      <p:sp>
        <p:nvSpPr>
          <p:cNvPr id="3" name="Slide Number Placeholder 2"/>
          <p:cNvSpPr>
            <a:spLocks noGrp="1"/>
          </p:cNvSpPr>
          <p:nvPr>
            <p:ph type="sldNum" sz="quarter" idx="10"/>
          </p:nvPr>
        </p:nvSpPr>
        <p:spPr/>
        <p:txBody>
          <a:bodyPr/>
          <a:lstStyle/>
          <a:p>
            <a:pPr>
              <a:defRPr/>
            </a:pPr>
            <a:r>
              <a:rPr lang="en-US">
                <a:solidFill>
                  <a:srgbClr val="000000"/>
                </a:solidFill>
              </a:rPr>
              <a:t>Extending System 13- </a:t>
            </a:r>
            <a:fld id="{060BD193-E118-4B16-863C-C8C12C675E3E}" type="slidenum">
              <a:rPr lang="en-US" smtClean="0">
                <a:solidFill>
                  <a:srgbClr val="000000"/>
                </a:solidFill>
              </a:rPr>
              <a:pPr>
                <a:defRPr/>
              </a:pPr>
              <a:t>30</a:t>
            </a:fld>
            <a:endParaRPr lang="en-US" dirty="0">
              <a:solidFill>
                <a:srgbClr val="000000"/>
              </a:solidFill>
            </a:endParaRPr>
          </a:p>
        </p:txBody>
      </p:sp>
      <p:sp>
        <p:nvSpPr>
          <p:cNvPr id="4" name="Title 3"/>
          <p:cNvSpPr>
            <a:spLocks noGrp="1"/>
          </p:cNvSpPr>
          <p:nvPr>
            <p:ph type="title"/>
          </p:nvPr>
        </p:nvSpPr>
        <p:spPr/>
        <p:txBody>
          <a:bodyPr/>
          <a:lstStyle/>
          <a:p>
            <a:r>
              <a:rPr lang="en-US" dirty="0"/>
              <a:t>Create a </a:t>
            </a:r>
            <a:r>
              <a:rPr lang="en-US" dirty="0" err="1"/>
              <a:t>TestApp</a:t>
            </a:r>
            <a:r>
              <a:rPr lang="en-US" dirty="0"/>
              <a:t> Application in SDK</a:t>
            </a:r>
            <a:br>
              <a:rPr lang="en-US" dirty="0"/>
            </a:br>
            <a:endParaRPr lang="en-US" dirty="0"/>
          </a:p>
        </p:txBody>
      </p:sp>
      <p:sp>
        <p:nvSpPr>
          <p:cNvPr id="5" name="Footer Placeholder 4"/>
          <p:cNvSpPr>
            <a:spLocks noGrp="1"/>
          </p:cNvSpPr>
          <p:nvPr>
            <p:ph type="ftr" sz="quarter" idx="3"/>
          </p:nvPr>
        </p:nvSpPr>
        <p:spPr/>
        <p:txBody>
          <a:bodyPr/>
          <a:lstStyle/>
          <a:p>
            <a:r>
              <a:rPr lang="en-US">
                <a:solidFill>
                  <a:srgbClr val="000000"/>
                </a:solidFill>
              </a:rPr>
              <a:t>© Copyright 2015 Xilinx</a:t>
            </a:r>
            <a:endParaRPr lang="en-US" dirty="0">
              <a:solidFill>
                <a:srgbClr val="000000"/>
              </a:solidFill>
            </a:endParaRPr>
          </a:p>
        </p:txBody>
      </p:sp>
    </p:spTree>
    <p:extLst>
      <p:ext uri="{BB962C8B-B14F-4D97-AF65-F5344CB8AC3E}">
        <p14:creationId xmlns:p14="http://schemas.microsoft.com/office/powerpoint/2010/main" val="571800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685983">
              <a:defRPr/>
            </a:pPr>
            <a:r>
              <a:rPr lang="en-US">
                <a:solidFill>
                  <a:srgbClr val="000000"/>
                </a:solidFill>
              </a:rPr>
              <a:t>Embedded Overview 11-‹#›</a:t>
            </a:r>
            <a:endParaRPr lang="en-US" dirty="0">
              <a:solidFill>
                <a:srgbClr val="000000"/>
              </a:solidFill>
            </a:endParaRPr>
          </a:p>
        </p:txBody>
      </p:sp>
      <p:sp>
        <p:nvSpPr>
          <p:cNvPr id="4" name="Footer Placeholder 3"/>
          <p:cNvSpPr>
            <a:spLocks noGrp="1"/>
          </p:cNvSpPr>
          <p:nvPr>
            <p:ph type="ftr" sz="quarter" idx="3"/>
          </p:nvPr>
        </p:nvSpPr>
        <p:spPr/>
        <p:txBody>
          <a:bodyPr/>
          <a:lstStyle/>
          <a:p>
            <a:pPr defTabSz="685983" fontAlgn="base">
              <a:spcBef>
                <a:spcPct val="0"/>
              </a:spcBef>
              <a:spcAft>
                <a:spcPct val="0"/>
              </a:spcAft>
            </a:pPr>
            <a:r>
              <a:rPr lang="en-US">
                <a:solidFill>
                  <a:srgbClr val="000000"/>
                </a:solidFill>
                <a:latin typeface="Arial" charset="0"/>
              </a:rPr>
              <a:t>© Copyright 2015 Xilinx Modified by Dr. Min He</a:t>
            </a:r>
            <a:endParaRPr lang="en-US" dirty="0">
              <a:solidFill>
                <a:srgbClr val="000000"/>
              </a:solidFill>
              <a:latin typeface="Arial" charset="0"/>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111" t="17213" r="14168" b="12295"/>
          <a:stretch/>
        </p:blipFill>
        <p:spPr bwMode="auto">
          <a:xfrm>
            <a:off x="1102064" y="1025264"/>
            <a:ext cx="6781068" cy="4656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6824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2" y="2057044"/>
            <a:ext cx="3492171" cy="3202087"/>
          </a:xfrm>
        </p:spPr>
        <p:txBody>
          <a:bodyPr/>
          <a:lstStyle/>
          <a:p>
            <a:r>
              <a:rPr lang="en-US" altLang="zh-CN" dirty="0">
                <a:solidFill>
                  <a:srgbClr val="3F3F3F"/>
                </a:solidFill>
                <a:cs typeface="Arial" pitchFamily="34" charset="0"/>
              </a:rPr>
              <a:t>The</a:t>
            </a:r>
            <a:r>
              <a:rPr lang="en-US" altLang="zh-CN" dirty="0">
                <a:cs typeface="Arial" pitchFamily="34" charset="0"/>
              </a:rPr>
              <a:t> </a:t>
            </a:r>
            <a:r>
              <a:rPr lang="en-US" altLang="zh-CN" dirty="0">
                <a:solidFill>
                  <a:srgbClr val="3F3F3F"/>
                </a:solidFill>
                <a:cs typeface="Arial" pitchFamily="34" charset="0"/>
              </a:rPr>
              <a:t>Zynq-7000</a:t>
            </a:r>
            <a:r>
              <a:rPr lang="en-US" altLang="zh-CN" dirty="0">
                <a:cs typeface="Arial" pitchFamily="34" charset="0"/>
              </a:rPr>
              <a:t> </a:t>
            </a:r>
            <a:r>
              <a:rPr lang="en-US" altLang="zh-CN" dirty="0">
                <a:solidFill>
                  <a:srgbClr val="3F3F3F"/>
                </a:solidFill>
                <a:cs typeface="Arial" pitchFamily="34" charset="0"/>
              </a:rPr>
              <a:t>AP </a:t>
            </a:r>
            <a:r>
              <a:rPr lang="en-US" altLang="zh-CN" dirty="0" err="1">
                <a:solidFill>
                  <a:srgbClr val="3F3F3F"/>
                </a:solidFill>
                <a:cs typeface="Arial" pitchFamily="34" charset="0"/>
              </a:rPr>
              <a:t>SoC</a:t>
            </a:r>
            <a:r>
              <a:rPr lang="en-US" altLang="zh-CN" dirty="0">
                <a:cs typeface="Arial" pitchFamily="34" charset="0"/>
              </a:rPr>
              <a:t> </a:t>
            </a:r>
            <a:r>
              <a:rPr lang="en-US" altLang="zh-CN" dirty="0">
                <a:solidFill>
                  <a:srgbClr val="3F3F3F"/>
                </a:solidFill>
                <a:cs typeface="Arial" pitchFamily="34" charset="0"/>
              </a:rPr>
              <a:t>architecture</a:t>
            </a:r>
            <a:r>
              <a:rPr lang="en-US" altLang="zh-CN" dirty="0">
                <a:cs typeface="Arial" pitchFamily="34" charset="0"/>
              </a:rPr>
              <a:t> </a:t>
            </a:r>
            <a:r>
              <a:rPr lang="en-US" altLang="zh-CN" dirty="0">
                <a:solidFill>
                  <a:srgbClr val="3F3F3F"/>
                </a:solidFill>
                <a:cs typeface="Arial" pitchFamily="34" charset="0"/>
              </a:rPr>
              <a:t>consists</a:t>
            </a:r>
            <a:r>
              <a:rPr lang="en-US" altLang="zh-CN" dirty="0">
                <a:cs typeface="Arial" pitchFamily="34" charset="0"/>
              </a:rPr>
              <a:t> </a:t>
            </a:r>
            <a:r>
              <a:rPr lang="en-US" altLang="zh-CN" dirty="0">
                <a:solidFill>
                  <a:srgbClr val="3F3F3F"/>
                </a:solidFill>
                <a:cs typeface="Arial" pitchFamily="34" charset="0"/>
              </a:rPr>
              <a:t>of</a:t>
            </a:r>
            <a:r>
              <a:rPr lang="en-US" altLang="zh-CN" dirty="0">
                <a:cs typeface="Arial" pitchFamily="34" charset="0"/>
              </a:rPr>
              <a:t> </a:t>
            </a:r>
            <a:r>
              <a:rPr lang="en-US" altLang="zh-CN" dirty="0">
                <a:solidFill>
                  <a:srgbClr val="3F3F3F"/>
                </a:solidFill>
                <a:cs typeface="Arial" pitchFamily="34" charset="0"/>
              </a:rPr>
              <a:t>two</a:t>
            </a:r>
            <a:r>
              <a:rPr lang="en-US" altLang="zh-CN" dirty="0">
                <a:cs typeface="Arial" pitchFamily="34" charset="0"/>
              </a:rPr>
              <a:t> </a:t>
            </a:r>
            <a:r>
              <a:rPr lang="en-US" altLang="zh-CN" dirty="0">
                <a:solidFill>
                  <a:srgbClr val="3F3F3F"/>
                </a:solidFill>
                <a:cs typeface="Arial" pitchFamily="34" charset="0"/>
              </a:rPr>
              <a:t>major</a:t>
            </a:r>
            <a:r>
              <a:rPr lang="en-US" altLang="zh-CN" dirty="0">
                <a:cs typeface="Arial" pitchFamily="34" charset="0"/>
              </a:rPr>
              <a:t> </a:t>
            </a:r>
            <a:r>
              <a:rPr lang="en-US" altLang="zh-CN" dirty="0">
                <a:solidFill>
                  <a:srgbClr val="3F3F3F"/>
                </a:solidFill>
                <a:cs typeface="Arial" pitchFamily="34" charset="0"/>
              </a:rPr>
              <a:t>sections</a:t>
            </a:r>
          </a:p>
          <a:p>
            <a:pPr lvl="1">
              <a:lnSpc>
                <a:spcPts val="1200"/>
              </a:lnSpc>
              <a:tabLst>
                <a:tab pos="66693" algn="l"/>
                <a:tab pos="238189" algn="l"/>
                <a:tab pos="409684" algn="l"/>
              </a:tabLst>
            </a:pPr>
            <a:r>
              <a:rPr lang="en-US" altLang="zh-CN" dirty="0">
                <a:solidFill>
                  <a:srgbClr val="3F3F3F"/>
                </a:solidFill>
                <a:cs typeface="Arial" pitchFamily="34" charset="0"/>
              </a:rPr>
              <a:t>PS:</a:t>
            </a:r>
            <a:r>
              <a:rPr lang="en-US" altLang="zh-CN" dirty="0">
                <a:cs typeface="Arial" pitchFamily="34" charset="0"/>
              </a:rPr>
              <a:t> </a:t>
            </a:r>
            <a:r>
              <a:rPr lang="en-US" altLang="zh-CN" dirty="0">
                <a:solidFill>
                  <a:srgbClr val="3F3F3F"/>
                </a:solidFill>
                <a:cs typeface="Arial" pitchFamily="34" charset="0"/>
              </a:rPr>
              <a:t>Processing</a:t>
            </a:r>
            <a:r>
              <a:rPr lang="en-US" altLang="zh-CN" dirty="0">
                <a:cs typeface="Arial" pitchFamily="34" charset="0"/>
              </a:rPr>
              <a:t> </a:t>
            </a:r>
            <a:r>
              <a:rPr lang="en-US" altLang="zh-CN" dirty="0">
                <a:solidFill>
                  <a:srgbClr val="3F3F3F"/>
                </a:solidFill>
                <a:cs typeface="Arial" pitchFamily="34" charset="0"/>
              </a:rPr>
              <a:t>system</a:t>
            </a:r>
          </a:p>
          <a:p>
            <a:pPr lvl="2">
              <a:lnSpc>
                <a:spcPts val="1200"/>
              </a:lnSpc>
              <a:tabLst>
                <a:tab pos="66693" algn="l"/>
                <a:tab pos="238189" algn="l"/>
                <a:tab pos="409684" algn="l"/>
              </a:tabLst>
            </a:pPr>
            <a:r>
              <a:rPr lang="en-US" altLang="zh-CN" dirty="0">
                <a:solidFill>
                  <a:srgbClr val="3F3F3F"/>
                </a:solidFill>
                <a:cs typeface="Arial" pitchFamily="34" charset="0"/>
              </a:rPr>
              <a:t>Dual</a:t>
            </a:r>
            <a:r>
              <a:rPr lang="en-US" altLang="zh-CN" dirty="0">
                <a:cs typeface="Arial" pitchFamily="34" charset="0"/>
              </a:rPr>
              <a:t> </a:t>
            </a:r>
            <a:r>
              <a:rPr lang="en-US" altLang="zh-CN" dirty="0">
                <a:solidFill>
                  <a:srgbClr val="3F3F3F"/>
                </a:solidFill>
                <a:cs typeface="Arial" pitchFamily="34" charset="0"/>
              </a:rPr>
              <a:t>ARM</a:t>
            </a:r>
            <a:r>
              <a:rPr lang="en-US" altLang="zh-CN" dirty="0">
                <a:cs typeface="Arial" pitchFamily="34" charset="0"/>
              </a:rPr>
              <a:t> </a:t>
            </a:r>
            <a:r>
              <a:rPr lang="en-US" altLang="zh-CN" dirty="0">
                <a:solidFill>
                  <a:srgbClr val="3F3F3F"/>
                </a:solidFill>
                <a:cs typeface="Arial" pitchFamily="34" charset="0"/>
              </a:rPr>
              <a:t>Cortex-A9</a:t>
            </a:r>
            <a:r>
              <a:rPr lang="en-US" altLang="zh-CN" dirty="0">
                <a:cs typeface="Arial" pitchFamily="34" charset="0"/>
              </a:rPr>
              <a:t> </a:t>
            </a:r>
            <a:r>
              <a:rPr lang="en-US" altLang="zh-CN" dirty="0">
                <a:solidFill>
                  <a:srgbClr val="3F3F3F"/>
                </a:solidFill>
                <a:cs typeface="Arial" pitchFamily="34" charset="0"/>
              </a:rPr>
              <a:t>processor</a:t>
            </a:r>
            <a:r>
              <a:rPr lang="en-US" altLang="zh-CN" dirty="0">
                <a:cs typeface="Arial" pitchFamily="34" charset="0"/>
              </a:rPr>
              <a:t> </a:t>
            </a:r>
            <a:r>
              <a:rPr lang="en-US" altLang="zh-CN" dirty="0">
                <a:solidFill>
                  <a:srgbClr val="3F3F3F"/>
                </a:solidFill>
                <a:cs typeface="Arial" pitchFamily="34" charset="0"/>
              </a:rPr>
              <a:t>based</a:t>
            </a:r>
          </a:p>
          <a:p>
            <a:pPr lvl="2">
              <a:lnSpc>
                <a:spcPts val="1200"/>
              </a:lnSpc>
              <a:tabLst>
                <a:tab pos="66693" algn="l"/>
                <a:tab pos="238189" algn="l"/>
                <a:tab pos="409684" algn="l"/>
              </a:tabLst>
            </a:pPr>
            <a:r>
              <a:rPr lang="en-US" altLang="zh-CN" dirty="0">
                <a:solidFill>
                  <a:srgbClr val="3F3F3F"/>
                </a:solidFill>
                <a:cs typeface="Arial" pitchFamily="34" charset="0"/>
              </a:rPr>
              <a:t>Multiple</a:t>
            </a:r>
            <a:r>
              <a:rPr lang="en-US" altLang="zh-CN" dirty="0">
                <a:cs typeface="Arial" pitchFamily="34" charset="0"/>
              </a:rPr>
              <a:t> </a:t>
            </a:r>
            <a:r>
              <a:rPr lang="en-US" altLang="zh-CN" dirty="0">
                <a:solidFill>
                  <a:srgbClr val="3F3F3F"/>
                </a:solidFill>
                <a:cs typeface="Arial" pitchFamily="34" charset="0"/>
              </a:rPr>
              <a:t>peripherals</a:t>
            </a:r>
          </a:p>
          <a:p>
            <a:pPr lvl="2">
              <a:lnSpc>
                <a:spcPts val="1200"/>
              </a:lnSpc>
              <a:tabLst>
                <a:tab pos="66693" algn="l"/>
                <a:tab pos="238189" algn="l"/>
                <a:tab pos="409684" algn="l"/>
              </a:tabLst>
            </a:pPr>
            <a:r>
              <a:rPr lang="en-US" altLang="zh-CN" dirty="0">
                <a:solidFill>
                  <a:srgbClr val="3F3F3F"/>
                </a:solidFill>
                <a:cs typeface="Arial" pitchFamily="34" charset="0"/>
              </a:rPr>
              <a:t>Hard</a:t>
            </a:r>
            <a:r>
              <a:rPr lang="en-US" altLang="zh-CN" dirty="0">
                <a:cs typeface="Arial" pitchFamily="34" charset="0"/>
              </a:rPr>
              <a:t> </a:t>
            </a:r>
            <a:r>
              <a:rPr lang="en-US" altLang="zh-CN" dirty="0">
                <a:solidFill>
                  <a:srgbClr val="3F3F3F"/>
                </a:solidFill>
                <a:cs typeface="Arial" pitchFamily="34" charset="0"/>
              </a:rPr>
              <a:t>silicon</a:t>
            </a:r>
            <a:r>
              <a:rPr lang="en-US" altLang="zh-CN" dirty="0">
                <a:cs typeface="Arial" pitchFamily="34" charset="0"/>
              </a:rPr>
              <a:t> </a:t>
            </a:r>
            <a:r>
              <a:rPr lang="en-US" altLang="zh-CN" dirty="0">
                <a:solidFill>
                  <a:srgbClr val="3F3F3F"/>
                </a:solidFill>
                <a:cs typeface="Arial" pitchFamily="34" charset="0"/>
              </a:rPr>
              <a:t>core</a:t>
            </a:r>
          </a:p>
          <a:p>
            <a:pPr lvl="1">
              <a:lnSpc>
                <a:spcPts val="1200"/>
              </a:lnSpc>
              <a:tabLst>
                <a:tab pos="66693" algn="l"/>
                <a:tab pos="238189" algn="l"/>
                <a:tab pos="409684" algn="l"/>
              </a:tabLst>
            </a:pPr>
            <a:r>
              <a:rPr lang="en-US" altLang="zh-CN" dirty="0">
                <a:solidFill>
                  <a:srgbClr val="3F3F3F"/>
                </a:solidFill>
                <a:cs typeface="Arial" pitchFamily="34" charset="0"/>
              </a:rPr>
              <a:t>PL:</a:t>
            </a:r>
            <a:r>
              <a:rPr lang="en-US" altLang="zh-CN" dirty="0">
                <a:cs typeface="Arial" pitchFamily="34" charset="0"/>
              </a:rPr>
              <a:t> </a:t>
            </a:r>
            <a:r>
              <a:rPr lang="en-US" altLang="zh-CN" dirty="0">
                <a:solidFill>
                  <a:srgbClr val="3F3F3F"/>
                </a:solidFill>
                <a:cs typeface="Arial" pitchFamily="34" charset="0"/>
              </a:rPr>
              <a:t>Programmable</a:t>
            </a:r>
            <a:r>
              <a:rPr lang="en-US" altLang="zh-CN" dirty="0">
                <a:cs typeface="Arial" pitchFamily="34" charset="0"/>
              </a:rPr>
              <a:t> </a:t>
            </a:r>
            <a:r>
              <a:rPr lang="en-US" altLang="zh-CN" dirty="0">
                <a:solidFill>
                  <a:srgbClr val="3F3F3F"/>
                </a:solidFill>
                <a:cs typeface="Arial" pitchFamily="34" charset="0"/>
              </a:rPr>
              <a:t>logic</a:t>
            </a:r>
          </a:p>
          <a:p>
            <a:pPr lvl="2">
              <a:lnSpc>
                <a:spcPts val="1200"/>
              </a:lnSpc>
              <a:tabLst>
                <a:tab pos="66693" algn="l"/>
                <a:tab pos="238189" algn="l"/>
                <a:tab pos="409684" algn="l"/>
              </a:tabLst>
            </a:pPr>
            <a:r>
              <a:rPr lang="en-US" altLang="zh-CN" dirty="0">
                <a:solidFill>
                  <a:srgbClr val="3F3F3F"/>
                </a:solidFill>
                <a:cs typeface="Arial" pitchFamily="34" charset="0"/>
              </a:rPr>
              <a:t>Uses the</a:t>
            </a:r>
            <a:r>
              <a:rPr lang="en-US" altLang="zh-CN" dirty="0">
                <a:cs typeface="Arial" pitchFamily="34" charset="0"/>
              </a:rPr>
              <a:t> </a:t>
            </a:r>
            <a:r>
              <a:rPr lang="en-US" altLang="zh-CN" dirty="0">
                <a:solidFill>
                  <a:srgbClr val="3F3F3F"/>
                </a:solidFill>
                <a:cs typeface="Arial" pitchFamily="34" charset="0"/>
              </a:rPr>
              <a:t>same</a:t>
            </a:r>
            <a:r>
              <a:rPr lang="en-US" altLang="zh-CN" dirty="0">
                <a:cs typeface="Arial" pitchFamily="34" charset="0"/>
              </a:rPr>
              <a:t> </a:t>
            </a:r>
            <a:r>
              <a:rPr lang="en-US" altLang="zh-CN" dirty="0">
                <a:solidFill>
                  <a:srgbClr val="3F3F3F"/>
                </a:solidFill>
                <a:cs typeface="Arial" pitchFamily="34" charset="0"/>
              </a:rPr>
              <a:t>7</a:t>
            </a:r>
            <a:r>
              <a:rPr lang="en-US" altLang="zh-CN" dirty="0">
                <a:cs typeface="Arial" pitchFamily="34" charset="0"/>
              </a:rPr>
              <a:t> </a:t>
            </a:r>
            <a:r>
              <a:rPr lang="en-US" altLang="zh-CN" dirty="0">
                <a:solidFill>
                  <a:srgbClr val="3F3F3F"/>
                </a:solidFill>
                <a:cs typeface="Arial" pitchFamily="34" charset="0"/>
              </a:rPr>
              <a:t>series</a:t>
            </a:r>
            <a:r>
              <a:rPr lang="en-US" altLang="zh-CN" dirty="0">
                <a:cs typeface="Arial" pitchFamily="34" charset="0"/>
              </a:rPr>
              <a:t> </a:t>
            </a:r>
            <a:r>
              <a:rPr lang="en-US" altLang="zh-CN" dirty="0">
                <a:solidFill>
                  <a:srgbClr val="3F3F3F"/>
                </a:solidFill>
                <a:cs typeface="Arial" pitchFamily="34" charset="0"/>
              </a:rPr>
              <a:t>programmable</a:t>
            </a:r>
            <a:r>
              <a:rPr lang="en-US" altLang="zh-CN" dirty="0">
                <a:cs typeface="Arial" pitchFamily="34" charset="0"/>
              </a:rPr>
              <a:t> </a:t>
            </a:r>
            <a:r>
              <a:rPr lang="en-US" altLang="zh-CN" dirty="0">
                <a:solidFill>
                  <a:srgbClr val="3F3F3F"/>
                </a:solidFill>
                <a:cs typeface="Arial" pitchFamily="34" charset="0"/>
              </a:rPr>
              <a:t>logic</a:t>
            </a:r>
            <a:r>
              <a:rPr lang="en-US" altLang="zh-CN" dirty="0">
                <a:cs typeface="Arial" pitchFamily="34" charset="0"/>
              </a:rPr>
              <a:t>, based on the following two FPGA fabrics</a:t>
            </a:r>
            <a:endParaRPr lang="en-US" altLang="zh-CN" dirty="0">
              <a:solidFill>
                <a:srgbClr val="3F3F3F"/>
              </a:solidFill>
              <a:cs typeface="Arial" pitchFamily="34" charset="0"/>
            </a:endParaRPr>
          </a:p>
          <a:p>
            <a:pPr marL="855097" lvl="3" indent="-169114">
              <a:lnSpc>
                <a:spcPts val="1200"/>
              </a:lnSpc>
              <a:tabLst>
                <a:tab pos="66693" algn="l"/>
                <a:tab pos="238189" algn="l"/>
                <a:tab pos="409684" algn="l"/>
              </a:tabLst>
            </a:pPr>
            <a:r>
              <a:rPr lang="en-US" altLang="zh-CN" dirty="0" err="1">
                <a:solidFill>
                  <a:srgbClr val="3F3F3F"/>
                </a:solidFill>
                <a:cs typeface="Arial" pitchFamily="34" charset="0"/>
              </a:rPr>
              <a:t>Artix</a:t>
            </a:r>
            <a:r>
              <a:rPr lang="en-US" altLang="zh-CN" dirty="0">
                <a:solidFill>
                  <a:srgbClr val="3F3F3F"/>
                </a:solidFill>
                <a:cs typeface="Arial" pitchFamily="34" charset="0"/>
              </a:rPr>
              <a:t>™-based</a:t>
            </a:r>
            <a:r>
              <a:rPr lang="en-US" altLang="zh-CN" dirty="0">
                <a:cs typeface="Arial" pitchFamily="34" charset="0"/>
              </a:rPr>
              <a:t> </a:t>
            </a:r>
            <a:r>
              <a:rPr lang="en-US" altLang="zh-CN" dirty="0">
                <a:solidFill>
                  <a:srgbClr val="3F3F3F"/>
                </a:solidFill>
                <a:cs typeface="Arial" pitchFamily="34" charset="0"/>
              </a:rPr>
              <a:t>devices:</a:t>
            </a:r>
            <a:r>
              <a:rPr lang="en-US" altLang="zh-CN" dirty="0">
                <a:cs typeface="Arial" pitchFamily="34" charset="0"/>
              </a:rPr>
              <a:t> </a:t>
            </a:r>
            <a:r>
              <a:rPr lang="en-US" altLang="zh-CN" dirty="0">
                <a:solidFill>
                  <a:schemeClr val="tx1">
                    <a:lumMod val="75000"/>
                    <a:lumOff val="25000"/>
                  </a:schemeClr>
                </a:solidFill>
                <a:cs typeface="Arial" pitchFamily="34" charset="0"/>
              </a:rPr>
              <a:t>Z-7010, Z-7015 and Z-7020 (high-range I/O banks only)</a:t>
            </a:r>
          </a:p>
          <a:p>
            <a:pPr marL="855097" lvl="3" indent="-169114">
              <a:lnSpc>
                <a:spcPts val="1200"/>
              </a:lnSpc>
              <a:tabLst>
                <a:tab pos="66693" algn="l"/>
                <a:tab pos="238189" algn="l"/>
                <a:tab pos="409684" algn="l"/>
              </a:tabLst>
            </a:pPr>
            <a:r>
              <a:rPr lang="en-US" altLang="zh-CN" dirty="0" err="1">
                <a:solidFill>
                  <a:schemeClr val="tx1">
                    <a:lumMod val="75000"/>
                    <a:lumOff val="25000"/>
                  </a:schemeClr>
                </a:solidFill>
                <a:cs typeface="Arial" pitchFamily="34" charset="0"/>
              </a:rPr>
              <a:t>Kintex</a:t>
            </a:r>
            <a:r>
              <a:rPr lang="en-US" altLang="zh-CN" dirty="0">
                <a:solidFill>
                  <a:schemeClr val="tx1">
                    <a:lumMod val="75000"/>
                    <a:lumOff val="25000"/>
                  </a:schemeClr>
                </a:solidFill>
                <a:cs typeface="Arial" pitchFamily="34" charset="0"/>
              </a:rPr>
              <a:t>™-based devices: Z-7030, Z-7035, Z-7045, and Z-7100 </a:t>
            </a:r>
            <a:r>
              <a:rPr lang="en-US" altLang="zh-CN" dirty="0">
                <a:solidFill>
                  <a:srgbClr val="3F3F3F"/>
                </a:solidFill>
                <a:cs typeface="Arial" pitchFamily="34" charset="0"/>
              </a:rPr>
              <a:t>(mix</a:t>
            </a:r>
            <a:r>
              <a:rPr lang="en-US" altLang="zh-CN" dirty="0">
                <a:cs typeface="Arial" pitchFamily="34" charset="0"/>
              </a:rPr>
              <a:t> </a:t>
            </a:r>
            <a:r>
              <a:rPr lang="en-US" altLang="zh-CN" dirty="0">
                <a:solidFill>
                  <a:srgbClr val="3F3F3F"/>
                </a:solidFill>
                <a:cs typeface="Arial" pitchFamily="34" charset="0"/>
              </a:rPr>
              <a:t>of</a:t>
            </a:r>
            <a:r>
              <a:rPr lang="en-US" altLang="zh-CN" dirty="0">
                <a:cs typeface="Arial" pitchFamily="34" charset="0"/>
              </a:rPr>
              <a:t> </a:t>
            </a:r>
            <a:r>
              <a:rPr lang="en-US" altLang="zh-CN" dirty="0">
                <a:solidFill>
                  <a:srgbClr val="3F3F3F"/>
                </a:solidFill>
                <a:cs typeface="Arial" pitchFamily="34" charset="0"/>
              </a:rPr>
              <a:t>high-range</a:t>
            </a:r>
            <a:r>
              <a:rPr lang="en-US" altLang="zh-CN" dirty="0">
                <a:cs typeface="Arial" pitchFamily="34" charset="0"/>
              </a:rPr>
              <a:t> </a:t>
            </a:r>
            <a:r>
              <a:rPr lang="en-US" altLang="zh-CN" dirty="0">
                <a:solidFill>
                  <a:srgbClr val="3F3F3F"/>
                </a:solidFill>
                <a:cs typeface="Arial" pitchFamily="34" charset="0"/>
              </a:rPr>
              <a:t>and</a:t>
            </a:r>
            <a:r>
              <a:rPr lang="en-US" altLang="zh-CN" dirty="0">
                <a:cs typeface="Arial" pitchFamily="34" charset="0"/>
              </a:rPr>
              <a:t> </a:t>
            </a:r>
            <a:r>
              <a:rPr lang="en-US" altLang="zh-CN" dirty="0">
                <a:solidFill>
                  <a:srgbClr val="3F3F3F"/>
                </a:solidFill>
                <a:cs typeface="Arial" pitchFamily="34" charset="0"/>
              </a:rPr>
              <a:t>high-performance</a:t>
            </a:r>
            <a:r>
              <a:rPr lang="en-US" altLang="zh-CN" dirty="0">
                <a:cs typeface="Arial" pitchFamily="34" charset="0"/>
              </a:rPr>
              <a:t> </a:t>
            </a:r>
            <a:r>
              <a:rPr lang="en-US" altLang="zh-CN" dirty="0">
                <a:solidFill>
                  <a:srgbClr val="3F3F3F"/>
                </a:solidFill>
                <a:cs typeface="Arial" pitchFamily="34" charset="0"/>
              </a:rPr>
              <a:t>I/O banks)</a:t>
            </a:r>
            <a:endParaRPr lang="en-US" dirty="0"/>
          </a:p>
        </p:txBody>
      </p:sp>
      <p:sp>
        <p:nvSpPr>
          <p:cNvPr id="4" name="Title 3"/>
          <p:cNvSpPr>
            <a:spLocks noGrp="1"/>
          </p:cNvSpPr>
          <p:nvPr>
            <p:ph type="title"/>
          </p:nvPr>
        </p:nvSpPr>
        <p:spPr/>
        <p:txBody>
          <a:bodyPr/>
          <a:lstStyle/>
          <a:p>
            <a:pPr>
              <a:lnSpc>
                <a:spcPts val="2326"/>
              </a:lnSpc>
            </a:pPr>
            <a:r>
              <a:rPr lang="en-US" altLang="zh-CN" dirty="0">
                <a:solidFill>
                  <a:srgbClr val="EE3424"/>
                </a:solidFill>
                <a:cs typeface="Arial" pitchFamily="34" charset="0"/>
              </a:rPr>
              <a:t>The</a:t>
            </a:r>
            <a:r>
              <a:rPr lang="en-US" altLang="zh-CN" dirty="0">
                <a:cs typeface="Arial" pitchFamily="34" charset="0"/>
              </a:rPr>
              <a:t> </a:t>
            </a:r>
            <a:r>
              <a:rPr lang="en-US" altLang="zh-CN" dirty="0">
                <a:solidFill>
                  <a:srgbClr val="EE3424"/>
                </a:solidFill>
                <a:cs typeface="Arial" pitchFamily="34" charset="0"/>
              </a:rPr>
              <a:t>PS</a:t>
            </a:r>
            <a:r>
              <a:rPr lang="en-US" altLang="zh-CN" dirty="0">
                <a:cs typeface="Arial" pitchFamily="34" charset="0"/>
              </a:rPr>
              <a:t> </a:t>
            </a:r>
            <a:r>
              <a:rPr lang="en-US" altLang="zh-CN" dirty="0">
                <a:solidFill>
                  <a:srgbClr val="EE3424"/>
                </a:solidFill>
                <a:cs typeface="Arial" pitchFamily="34" charset="0"/>
              </a:rPr>
              <a:t>and</a:t>
            </a:r>
            <a:r>
              <a:rPr lang="en-US" altLang="zh-CN" dirty="0">
                <a:cs typeface="Arial" pitchFamily="34" charset="0"/>
              </a:rPr>
              <a:t> </a:t>
            </a:r>
            <a:r>
              <a:rPr lang="en-US" altLang="zh-CN" dirty="0">
                <a:solidFill>
                  <a:srgbClr val="EE3424"/>
                </a:solidFill>
                <a:cs typeface="Arial" pitchFamily="34" charset="0"/>
              </a:rPr>
              <a:t>the</a:t>
            </a:r>
            <a:r>
              <a:rPr lang="en-US" altLang="zh-CN" dirty="0">
                <a:cs typeface="Arial" pitchFamily="34" charset="0"/>
              </a:rPr>
              <a:t> </a:t>
            </a:r>
            <a:r>
              <a:rPr lang="en-US" altLang="zh-CN" dirty="0">
                <a:solidFill>
                  <a:srgbClr val="EE3424"/>
                </a:solidFill>
                <a:cs typeface="Arial" pitchFamily="34" charset="0"/>
              </a:rPr>
              <a:t>PL</a:t>
            </a:r>
          </a:p>
        </p:txBody>
      </p:sp>
      <p:sp>
        <p:nvSpPr>
          <p:cNvPr id="8" name="Footer Placeholder 7"/>
          <p:cNvSpPr>
            <a:spLocks noGrp="1"/>
          </p:cNvSpPr>
          <p:nvPr>
            <p:ph type="ftr" sz="quarter" idx="3"/>
          </p:nvPr>
        </p:nvSpPr>
        <p:spPr/>
        <p:txBody>
          <a:bodyPr/>
          <a:lstStyle/>
          <a:p>
            <a:pPr defTabSz="685983" fontAlgn="base">
              <a:spcBef>
                <a:spcPct val="0"/>
              </a:spcBef>
              <a:spcAft>
                <a:spcPct val="0"/>
              </a:spcAft>
            </a:pPr>
            <a:r>
              <a:rPr lang="en-US">
                <a:solidFill>
                  <a:srgbClr val="000000"/>
                </a:solidFill>
                <a:latin typeface="Arial" charset="0"/>
              </a:rPr>
              <a:t>© Copyright 2015 Xilinx Modified by Dr. Min He</a:t>
            </a:r>
            <a:endParaRPr lang="en-US" dirty="0">
              <a:solidFill>
                <a:srgbClr val="000000"/>
              </a:solidFill>
              <a:latin typeface="Arial" charset="0"/>
            </a:endParaRPr>
          </a:p>
        </p:txBody>
      </p:sp>
      <p:pic>
        <p:nvPicPr>
          <p:cNvPr id="7" name="Picture 6"/>
          <p:cNvPicPr>
            <a:picLocks noChangeAspect="1"/>
          </p:cNvPicPr>
          <p:nvPr/>
        </p:nvPicPr>
        <p:blipFill>
          <a:blip r:embed="rId2"/>
          <a:stretch>
            <a:fillRect/>
          </a:stretch>
        </p:blipFill>
        <p:spPr>
          <a:xfrm>
            <a:off x="4572000" y="1871257"/>
            <a:ext cx="4367776" cy="3487360"/>
          </a:xfrm>
          <a:prstGeom prst="rect">
            <a:avLst/>
          </a:prstGeom>
        </p:spPr>
      </p:pic>
      <p:sp>
        <p:nvSpPr>
          <p:cNvPr id="9" name="Slide Number Placeholder 8"/>
          <p:cNvSpPr>
            <a:spLocks noGrp="1"/>
          </p:cNvSpPr>
          <p:nvPr>
            <p:ph type="sldNum" sz="quarter" idx="10"/>
          </p:nvPr>
        </p:nvSpPr>
        <p:spPr/>
        <p:txBody>
          <a:bodyPr/>
          <a:lstStyle/>
          <a:p>
            <a:pPr defTabSz="685983">
              <a:defRPr/>
            </a:pPr>
            <a:r>
              <a:rPr lang="en-US">
                <a:solidFill>
                  <a:srgbClr val="000000"/>
                </a:solidFill>
              </a:rPr>
              <a:t>Embedded Overview 11-</a:t>
            </a:r>
            <a:fld id="{BFCA2A5C-65D0-4F71-B4D8-734FF63F7E2F}" type="slidenum">
              <a:rPr lang="en-US">
                <a:solidFill>
                  <a:srgbClr val="000000"/>
                </a:solidFill>
              </a:rPr>
              <a:pPr defTabSz="685983">
                <a:defRPr/>
              </a:pPr>
              <a:t>5</a:t>
            </a:fld>
            <a:endParaRPr lang="en-US" dirty="0">
              <a:solidFill>
                <a:srgbClr val="000000"/>
              </a:solidFill>
            </a:endParaRPr>
          </a:p>
        </p:txBody>
      </p:sp>
    </p:spTree>
    <p:extLst>
      <p:ext uri="{BB962C8B-B14F-4D97-AF65-F5344CB8AC3E}">
        <p14:creationId xmlns:p14="http://schemas.microsoft.com/office/powerpoint/2010/main" val="1958562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srcRect t="59510" r="42111"/>
          <a:stretch/>
        </p:blipFill>
        <p:spPr bwMode="auto">
          <a:xfrm>
            <a:off x="5867400" y="1371600"/>
            <a:ext cx="2199889" cy="2034799"/>
          </a:xfrm>
          <a:prstGeom prst="rect">
            <a:avLst/>
          </a:prstGeom>
          <a:noFill/>
          <a:ln w="9525">
            <a:noFill/>
            <a:miter lim="800000"/>
            <a:headEnd/>
            <a:tailEnd/>
          </a:ln>
        </p:spPr>
      </p:pic>
      <p:sp>
        <p:nvSpPr>
          <p:cNvPr id="2" name="Content Placeholder 1"/>
          <p:cNvSpPr>
            <a:spLocks noGrp="1"/>
          </p:cNvSpPr>
          <p:nvPr>
            <p:ph idx="1"/>
          </p:nvPr>
        </p:nvSpPr>
        <p:spPr/>
        <p:txBody>
          <a:bodyPr/>
          <a:lstStyle/>
          <a:p>
            <a:r>
              <a:rPr lang="en-US" dirty="0"/>
              <a:t>AXI general-purpose ports (GP0-GP1)</a:t>
            </a:r>
          </a:p>
          <a:p>
            <a:pPr lvl="1"/>
            <a:r>
              <a:rPr lang="en-US" dirty="0"/>
              <a:t>Two masters from PS to PL</a:t>
            </a:r>
          </a:p>
          <a:p>
            <a:pPr lvl="1"/>
            <a:r>
              <a:rPr lang="en-US" dirty="0"/>
              <a:t>Two slaves from PL to PS</a:t>
            </a:r>
          </a:p>
          <a:p>
            <a:pPr lvl="1"/>
            <a:r>
              <a:rPr lang="en-US" dirty="0"/>
              <a:t>32-bit data width</a:t>
            </a:r>
          </a:p>
          <a:p>
            <a:pPr lvl="1"/>
            <a:r>
              <a:rPr lang="en-US" dirty="0"/>
              <a:t>Conversation and sync to processing </a:t>
            </a:r>
            <a:br>
              <a:rPr lang="en-US" dirty="0"/>
            </a:br>
            <a:r>
              <a:rPr lang="en-US" dirty="0"/>
              <a:t>system clock domain</a:t>
            </a:r>
          </a:p>
          <a:p>
            <a:r>
              <a:rPr lang="en-US" dirty="0"/>
              <a:t>Clock and resets</a:t>
            </a:r>
          </a:p>
          <a:p>
            <a:pPr lvl="1"/>
            <a:r>
              <a:rPr lang="en-US" dirty="0"/>
              <a:t>Four PS clock outputs to the PL with enable control</a:t>
            </a:r>
          </a:p>
          <a:p>
            <a:pPr lvl="1"/>
            <a:r>
              <a:rPr lang="en-US" dirty="0"/>
              <a:t>Four PS reset outputs to the PL</a:t>
            </a:r>
          </a:p>
        </p:txBody>
      </p:sp>
      <p:sp>
        <p:nvSpPr>
          <p:cNvPr id="4" name="Title 3"/>
          <p:cNvSpPr>
            <a:spLocks noGrp="1"/>
          </p:cNvSpPr>
          <p:nvPr>
            <p:ph type="title"/>
          </p:nvPr>
        </p:nvSpPr>
        <p:spPr/>
        <p:txBody>
          <a:bodyPr/>
          <a:lstStyle/>
          <a:p>
            <a:r>
              <a:rPr lang="en-US" dirty="0"/>
              <a:t>PS-PL Interfaces</a:t>
            </a:r>
          </a:p>
        </p:txBody>
      </p:sp>
      <p:sp>
        <p:nvSpPr>
          <p:cNvPr id="8" name="Slide Number Placeholder 7"/>
          <p:cNvSpPr>
            <a:spLocks noGrp="1"/>
          </p:cNvSpPr>
          <p:nvPr>
            <p:ph type="sldNum" sz="quarter" idx="10"/>
          </p:nvPr>
        </p:nvSpPr>
        <p:spPr/>
        <p:txBody>
          <a:bodyPr/>
          <a:lstStyle/>
          <a:p>
            <a:pPr>
              <a:defRPr/>
            </a:pPr>
            <a:r>
              <a:rPr>
                <a:solidFill>
                  <a:srgbClr val="000000"/>
                </a:solidFill>
              </a:rPr>
              <a:t>Zynq Architecture 12-</a:t>
            </a:r>
            <a:fld id="{060BD193-E118-4B16-863C-C8C12C675E3E}" type="slidenum">
              <a:rPr>
                <a:solidFill>
                  <a:srgbClr val="000000"/>
                </a:solidFill>
              </a:rPr>
              <a:pPr>
                <a:defRPr/>
              </a:pPr>
              <a:t>6</a:t>
            </a:fld>
            <a:endParaRPr dirty="0">
              <a:solidFill>
                <a:srgbClr val="000000"/>
              </a:solidFill>
            </a:endParaRPr>
          </a:p>
        </p:txBody>
      </p:sp>
      <p:sp>
        <p:nvSpPr>
          <p:cNvPr id="9" name="Footer Placeholder 8"/>
          <p:cNvSpPr>
            <a:spLocks noGrp="1"/>
          </p:cNvSpPr>
          <p:nvPr>
            <p:ph type="ftr" sz="quarter" idx="3"/>
          </p:nvPr>
        </p:nvSpPr>
        <p:spPr/>
        <p:txBody>
          <a:bodyPr/>
          <a:lstStyle/>
          <a:p>
            <a:r>
              <a:rPr lang="en-US" dirty="0">
                <a:solidFill>
                  <a:srgbClr val="000000"/>
                </a:solidFill>
              </a:rPr>
              <a:t>© Copyright 2015 Xilinx</a:t>
            </a:r>
          </a:p>
        </p:txBody>
      </p:sp>
    </p:spTree>
    <p:extLst>
      <p:ext uri="{BB962C8B-B14F-4D97-AF65-F5344CB8AC3E}">
        <p14:creationId xmlns:p14="http://schemas.microsoft.com/office/powerpoint/2010/main" val="3555361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8063"/>
            <a:ext cx="8233646" cy="4268337"/>
          </a:xfrm>
        </p:spPr>
        <p:txBody>
          <a:bodyPr/>
          <a:lstStyle/>
          <a:p>
            <a:r>
              <a:rPr lang="en-US" dirty="0"/>
              <a:t>PS clocks</a:t>
            </a:r>
          </a:p>
          <a:p>
            <a:pPr lvl="1"/>
            <a:r>
              <a:rPr lang="en-US" dirty="0"/>
              <a:t>PS clock source from external package pin</a:t>
            </a:r>
          </a:p>
          <a:p>
            <a:pPr lvl="1"/>
            <a:r>
              <a:rPr lang="en-US" dirty="0"/>
              <a:t>PS has three PLLs (P</a:t>
            </a:r>
            <a:r>
              <a:rPr lang="en-US" altLang="en-US" dirty="0"/>
              <a:t>hase-Lock-Loop)</a:t>
            </a:r>
            <a:r>
              <a:rPr lang="en-US" dirty="0"/>
              <a:t> for clock generation</a:t>
            </a:r>
          </a:p>
          <a:p>
            <a:pPr lvl="1"/>
            <a:r>
              <a:rPr lang="en-US" dirty="0"/>
              <a:t>PS has four clock ports to PL</a:t>
            </a:r>
          </a:p>
          <a:p>
            <a:r>
              <a:rPr lang="en-US" dirty="0"/>
              <a:t>The PL has 7 series clocking resources</a:t>
            </a:r>
          </a:p>
          <a:p>
            <a:pPr lvl="1"/>
            <a:r>
              <a:rPr lang="en-US" dirty="0"/>
              <a:t>PL has a different clock source domain compared to the PS</a:t>
            </a:r>
          </a:p>
          <a:p>
            <a:pPr lvl="1"/>
            <a:r>
              <a:rPr lang="en-US" dirty="0"/>
              <a:t>The clock to PL can be sourced from external clock capable pins</a:t>
            </a:r>
          </a:p>
          <a:p>
            <a:pPr lvl="1"/>
            <a:r>
              <a:rPr lang="en-US" b="1" dirty="0">
                <a:solidFill>
                  <a:srgbClr val="C00000"/>
                </a:solidFill>
              </a:rPr>
              <a:t>Can use one of the four PS clocks as source</a:t>
            </a:r>
          </a:p>
          <a:p>
            <a:r>
              <a:rPr lang="en-US" dirty="0"/>
              <a:t>Synchronizing the clock between PL and PS is taken care of by the architecture of the PS</a:t>
            </a:r>
          </a:p>
          <a:p>
            <a:r>
              <a:rPr lang="en-US" dirty="0"/>
              <a:t>PL cannot supply clock </a:t>
            </a:r>
            <a:br>
              <a:rPr lang="en-US" dirty="0"/>
            </a:br>
            <a:r>
              <a:rPr lang="en-US" dirty="0"/>
              <a:t>source to PS</a:t>
            </a:r>
          </a:p>
        </p:txBody>
      </p:sp>
      <p:sp>
        <p:nvSpPr>
          <p:cNvPr id="4" name="Title 3"/>
          <p:cNvSpPr>
            <a:spLocks noGrp="1"/>
          </p:cNvSpPr>
          <p:nvPr>
            <p:ph type="title"/>
          </p:nvPr>
        </p:nvSpPr>
        <p:spPr/>
        <p:txBody>
          <a:bodyPr/>
          <a:lstStyle/>
          <a:p>
            <a:r>
              <a:rPr lang="en-US" dirty="0"/>
              <a:t>PL Clocking Sources</a:t>
            </a:r>
          </a:p>
        </p:txBody>
      </p:sp>
      <p:sp>
        <p:nvSpPr>
          <p:cNvPr id="7" name="Slide Number Placeholder 6"/>
          <p:cNvSpPr>
            <a:spLocks noGrp="1"/>
          </p:cNvSpPr>
          <p:nvPr>
            <p:ph type="sldNum" sz="quarter" idx="10"/>
          </p:nvPr>
        </p:nvSpPr>
        <p:spPr/>
        <p:txBody>
          <a:bodyPr/>
          <a:lstStyle/>
          <a:p>
            <a:pPr>
              <a:defRPr/>
            </a:pPr>
            <a:r>
              <a:rPr>
                <a:solidFill>
                  <a:srgbClr val="000000"/>
                </a:solidFill>
              </a:rPr>
              <a:t>Zynq Architecture 12-</a:t>
            </a:r>
            <a:fld id="{060BD193-E118-4B16-863C-C8C12C675E3E}" type="slidenum">
              <a:rPr>
                <a:solidFill>
                  <a:srgbClr val="000000"/>
                </a:solidFill>
              </a:rPr>
              <a:pPr>
                <a:defRPr/>
              </a:pPr>
              <a:t>7</a:t>
            </a:fld>
            <a:endParaRPr dirty="0">
              <a:solidFill>
                <a:srgbClr val="000000"/>
              </a:solidFill>
            </a:endParaRPr>
          </a:p>
        </p:txBody>
      </p:sp>
      <p:sp>
        <p:nvSpPr>
          <p:cNvPr id="8" name="Footer Placeholder 7"/>
          <p:cNvSpPr>
            <a:spLocks noGrp="1"/>
          </p:cNvSpPr>
          <p:nvPr>
            <p:ph type="ftr" sz="quarter" idx="3"/>
          </p:nvPr>
        </p:nvSpPr>
        <p:spPr/>
        <p:txBody>
          <a:bodyPr/>
          <a:lstStyle/>
          <a:p>
            <a:r>
              <a:rPr lang="en-US" dirty="0">
                <a:solidFill>
                  <a:srgbClr val="000000"/>
                </a:solidFill>
              </a:rPr>
              <a:t>© Copyright 2015 Xilinx</a:t>
            </a:r>
          </a:p>
        </p:txBody>
      </p:sp>
      <p:pic>
        <p:nvPicPr>
          <p:cNvPr id="1026" name="Picture 2" descr="Diagram given in the 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4553" y="4572000"/>
            <a:ext cx="4629150"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70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Internal resets </a:t>
            </a:r>
          </a:p>
          <a:p>
            <a:pPr lvl="1"/>
            <a:r>
              <a:rPr lang="en-US" dirty="0"/>
              <a:t>Power-on reset (POR)</a:t>
            </a:r>
          </a:p>
          <a:p>
            <a:pPr lvl="1"/>
            <a:r>
              <a:rPr lang="en-US" dirty="0"/>
              <a:t>Watchdog resets from the three watchdog timers</a:t>
            </a:r>
          </a:p>
          <a:p>
            <a:pPr lvl="1"/>
            <a:r>
              <a:rPr lang="en-US" dirty="0"/>
              <a:t>Secure violation reset</a:t>
            </a:r>
          </a:p>
          <a:p>
            <a:r>
              <a:rPr lang="en-US" dirty="0"/>
              <a:t>PS resets</a:t>
            </a:r>
          </a:p>
          <a:p>
            <a:pPr lvl="1"/>
            <a:r>
              <a:rPr lang="en-US" dirty="0"/>
              <a:t>External reset: PS_SRST_B </a:t>
            </a:r>
          </a:p>
          <a:p>
            <a:pPr lvl="1"/>
            <a:r>
              <a:rPr lang="en-US" dirty="0"/>
              <a:t>Warm reset: SRSTB</a:t>
            </a:r>
          </a:p>
          <a:p>
            <a:r>
              <a:rPr lang="en-US" dirty="0"/>
              <a:t>PL resets</a:t>
            </a:r>
          </a:p>
          <a:p>
            <a:pPr lvl="1"/>
            <a:r>
              <a:rPr lang="en-US" dirty="0">
                <a:solidFill>
                  <a:srgbClr val="C00000"/>
                </a:solidFill>
              </a:rPr>
              <a:t>Four reset outputs from PS to PL</a:t>
            </a:r>
          </a:p>
          <a:p>
            <a:pPr lvl="1"/>
            <a:r>
              <a:rPr lang="en-US" dirty="0">
                <a:solidFill>
                  <a:srgbClr val="C00000"/>
                </a:solidFill>
              </a:rPr>
              <a:t>FCLK_RESET[3:0]</a:t>
            </a:r>
          </a:p>
        </p:txBody>
      </p:sp>
      <p:sp>
        <p:nvSpPr>
          <p:cNvPr id="4" name="Title 3"/>
          <p:cNvSpPr>
            <a:spLocks noGrp="1"/>
          </p:cNvSpPr>
          <p:nvPr>
            <p:ph type="title"/>
          </p:nvPr>
        </p:nvSpPr>
        <p:spPr/>
        <p:txBody>
          <a:bodyPr/>
          <a:lstStyle/>
          <a:p>
            <a:r>
              <a:rPr lang="en-US" dirty="0" err="1"/>
              <a:t>Zynq</a:t>
            </a:r>
            <a:r>
              <a:rPr lang="en-US" dirty="0"/>
              <a:t> Resets</a:t>
            </a:r>
          </a:p>
        </p:txBody>
      </p:sp>
      <p:sp>
        <p:nvSpPr>
          <p:cNvPr id="7" name="Slide Number Placeholder 6"/>
          <p:cNvSpPr>
            <a:spLocks noGrp="1"/>
          </p:cNvSpPr>
          <p:nvPr>
            <p:ph type="sldNum" sz="quarter" idx="10"/>
          </p:nvPr>
        </p:nvSpPr>
        <p:spPr/>
        <p:txBody>
          <a:bodyPr/>
          <a:lstStyle/>
          <a:p>
            <a:pPr>
              <a:defRPr/>
            </a:pPr>
            <a:r>
              <a:rPr>
                <a:solidFill>
                  <a:srgbClr val="000000"/>
                </a:solidFill>
              </a:rPr>
              <a:t>Zynq Architecture 12-</a:t>
            </a:r>
            <a:fld id="{060BD193-E118-4B16-863C-C8C12C675E3E}" type="slidenum">
              <a:rPr>
                <a:solidFill>
                  <a:srgbClr val="000000"/>
                </a:solidFill>
              </a:rPr>
              <a:pPr>
                <a:defRPr/>
              </a:pPr>
              <a:t>8</a:t>
            </a:fld>
            <a:endParaRPr dirty="0">
              <a:solidFill>
                <a:srgbClr val="000000"/>
              </a:solidFill>
            </a:endParaRPr>
          </a:p>
        </p:txBody>
      </p:sp>
      <p:sp>
        <p:nvSpPr>
          <p:cNvPr id="8" name="Footer Placeholder 7"/>
          <p:cNvSpPr>
            <a:spLocks noGrp="1"/>
          </p:cNvSpPr>
          <p:nvPr>
            <p:ph type="ftr" sz="quarter" idx="3"/>
          </p:nvPr>
        </p:nvSpPr>
        <p:spPr/>
        <p:txBody>
          <a:bodyPr/>
          <a:lstStyle/>
          <a:p>
            <a:r>
              <a:rPr lang="en-US" dirty="0">
                <a:solidFill>
                  <a:srgbClr val="000000"/>
                </a:solidFill>
              </a:rPr>
              <a:t>© Copyright 2015 Xilinx</a:t>
            </a:r>
          </a:p>
        </p:txBody>
      </p:sp>
    </p:spTree>
    <p:extLst>
      <p:ext uri="{BB962C8B-B14F-4D97-AF65-F5344CB8AC3E}">
        <p14:creationId xmlns:p14="http://schemas.microsoft.com/office/powerpoint/2010/main" val="1617399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Processing System Interconnect (1)</a:t>
            </a:r>
            <a:endParaRPr lang="en-US" dirty="0"/>
          </a:p>
        </p:txBody>
      </p:sp>
      <p:sp>
        <p:nvSpPr>
          <p:cNvPr id="3" name="Content Placeholder 2"/>
          <p:cNvSpPr>
            <a:spLocks noGrp="1"/>
          </p:cNvSpPr>
          <p:nvPr>
            <p:ph sz="half" idx="1"/>
          </p:nvPr>
        </p:nvSpPr>
        <p:spPr/>
        <p:txBody>
          <a:bodyPr/>
          <a:lstStyle/>
          <a:p>
            <a:r>
              <a:rPr lang="en-US" dirty="0">
                <a:solidFill>
                  <a:schemeClr val="bg2">
                    <a:lumMod val="60000"/>
                    <a:lumOff val="40000"/>
                  </a:schemeClr>
                </a:solidFill>
              </a:rPr>
              <a:t>Programmable logic to memory</a:t>
            </a:r>
          </a:p>
          <a:p>
            <a:pPr lvl="1"/>
            <a:r>
              <a:rPr lang="en-US" dirty="0">
                <a:solidFill>
                  <a:schemeClr val="bg2">
                    <a:lumMod val="60000"/>
                    <a:lumOff val="40000"/>
                  </a:schemeClr>
                </a:solidFill>
              </a:rPr>
              <a:t>Two ports to DDR</a:t>
            </a:r>
          </a:p>
          <a:p>
            <a:pPr lvl="1"/>
            <a:r>
              <a:rPr lang="en-US" dirty="0">
                <a:solidFill>
                  <a:schemeClr val="bg2">
                    <a:lumMod val="60000"/>
                    <a:lumOff val="40000"/>
                  </a:schemeClr>
                </a:solidFill>
              </a:rPr>
              <a:t>One port to OCM SRAM</a:t>
            </a:r>
          </a:p>
          <a:p>
            <a:r>
              <a:rPr lang="en-US" dirty="0">
                <a:solidFill>
                  <a:schemeClr val="bg2"/>
                </a:solidFill>
              </a:rPr>
              <a:t>Central interconnect</a:t>
            </a:r>
          </a:p>
          <a:p>
            <a:pPr lvl="1"/>
            <a:r>
              <a:rPr lang="en-US" dirty="0">
                <a:solidFill>
                  <a:schemeClr val="bg2"/>
                </a:solidFill>
              </a:rPr>
              <a:t>Enables other interconnects to communicate</a:t>
            </a:r>
          </a:p>
          <a:p>
            <a:r>
              <a:rPr lang="en-US" dirty="0">
                <a:solidFill>
                  <a:srgbClr val="92D050"/>
                </a:solidFill>
              </a:rPr>
              <a:t>Peripheral master</a:t>
            </a:r>
          </a:p>
          <a:p>
            <a:pPr lvl="1"/>
            <a:r>
              <a:rPr lang="en-US" dirty="0">
                <a:solidFill>
                  <a:srgbClr val="92D050"/>
                </a:solidFill>
              </a:rPr>
              <a:t>USB, GigE, SDIO connects to DDR and PL via the central interconnect</a:t>
            </a:r>
          </a:p>
          <a:p>
            <a:r>
              <a:rPr lang="en-US" dirty="0">
                <a:solidFill>
                  <a:srgbClr val="00B0F0"/>
                </a:solidFill>
              </a:rPr>
              <a:t>Peripheral slave</a:t>
            </a:r>
          </a:p>
          <a:p>
            <a:pPr lvl="1"/>
            <a:r>
              <a:rPr lang="en-US" dirty="0">
                <a:solidFill>
                  <a:srgbClr val="00B0F0"/>
                </a:solidFill>
              </a:rPr>
              <a:t>CPU, DMA, and PL access to IOP peripherals</a:t>
            </a:r>
          </a:p>
        </p:txBody>
      </p:sp>
      <p:sp>
        <p:nvSpPr>
          <p:cNvPr id="4" name="Content Placeholder 3"/>
          <p:cNvSpPr>
            <a:spLocks noGrp="1"/>
          </p:cNvSpPr>
          <p:nvPr>
            <p:ph sz="half" idx="2"/>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4417400" y="2092849"/>
            <a:ext cx="4442530" cy="3294205"/>
          </a:xfrm>
          <a:prstGeom prst="rect">
            <a:avLst/>
          </a:prstGeom>
          <a:noFill/>
          <a:ln w="9525">
            <a:noFill/>
            <a:miter lim="800000"/>
            <a:headEnd/>
            <a:tailEnd/>
          </a:ln>
        </p:spPr>
      </p:pic>
      <p:sp>
        <p:nvSpPr>
          <p:cNvPr id="9" name="Slide Number Placeholder 8"/>
          <p:cNvSpPr>
            <a:spLocks noGrp="1"/>
          </p:cNvSpPr>
          <p:nvPr>
            <p:ph type="sldNum" sz="quarter" idx="10"/>
          </p:nvPr>
        </p:nvSpPr>
        <p:spPr/>
        <p:txBody>
          <a:bodyPr/>
          <a:lstStyle/>
          <a:p>
            <a:pPr defTabSz="685983">
              <a:defRPr/>
            </a:pPr>
            <a:r>
              <a:rPr lang="en-US">
                <a:solidFill>
                  <a:srgbClr val="000000"/>
                </a:solidFill>
              </a:rPr>
              <a:t>Zynq Architecture 12-</a:t>
            </a:r>
            <a:fld id="{99D29FBF-A473-46DA-BC14-675AC1C8F9A5}" type="slidenum">
              <a:rPr lang="en-US">
                <a:solidFill>
                  <a:srgbClr val="000000"/>
                </a:solidFill>
              </a:rPr>
              <a:pPr defTabSz="685983">
                <a:defRPr/>
              </a:pPr>
              <a:t>9</a:t>
            </a:fld>
            <a:endParaRPr lang="en-US" dirty="0">
              <a:solidFill>
                <a:srgbClr val="000000"/>
              </a:solidFill>
            </a:endParaRPr>
          </a:p>
        </p:txBody>
      </p:sp>
      <p:sp>
        <p:nvSpPr>
          <p:cNvPr id="10" name="Footer Placeholder 9"/>
          <p:cNvSpPr>
            <a:spLocks noGrp="1"/>
          </p:cNvSpPr>
          <p:nvPr>
            <p:ph type="ftr" sz="quarter" idx="3"/>
          </p:nvPr>
        </p:nvSpPr>
        <p:spPr/>
        <p:txBody>
          <a:bodyPr/>
          <a:lstStyle/>
          <a:p>
            <a:pPr defTabSz="685983" fontAlgn="base">
              <a:spcBef>
                <a:spcPct val="0"/>
              </a:spcBef>
              <a:spcAft>
                <a:spcPct val="0"/>
              </a:spcAft>
            </a:pPr>
            <a:r>
              <a:rPr lang="en-US">
                <a:solidFill>
                  <a:srgbClr val="000000"/>
                </a:solidFill>
                <a:latin typeface="Arial" charset="0"/>
              </a:rPr>
              <a:t>© Copyright 2015 Xilinx Modified by Dr. Min He</a:t>
            </a:r>
            <a:endParaRPr lang="en-US" dirty="0">
              <a:solidFill>
                <a:srgbClr val="000000"/>
              </a:solidFill>
              <a:latin typeface="Arial" charset="0"/>
            </a:endParaRPr>
          </a:p>
        </p:txBody>
      </p:sp>
      <p:sp>
        <p:nvSpPr>
          <p:cNvPr id="5" name="Rectangle 4"/>
          <p:cNvSpPr/>
          <p:nvPr/>
        </p:nvSpPr>
        <p:spPr bwMode="auto">
          <a:xfrm>
            <a:off x="7872421" y="2990736"/>
            <a:ext cx="998397" cy="1415511"/>
          </a:xfrm>
          <a:prstGeom prst="rect">
            <a:avLst/>
          </a:prstGeom>
          <a:noFill/>
          <a:ln w="76200" cap="flat" cmpd="sng" algn="ctr">
            <a:solidFill>
              <a:schemeClr val="bg2">
                <a:lumMod val="60000"/>
                <a:lumOff val="40000"/>
              </a:schemeClr>
            </a:solidFill>
            <a:prstDash val="solid"/>
            <a:round/>
            <a:headEnd type="none" w="med" len="med"/>
            <a:tailEnd type="none" w="med" len="med"/>
          </a:ln>
          <a:effectLst/>
        </p:spPr>
        <p:txBody>
          <a:bodyPr vert="horz" wrap="square" lIns="68598" tIns="34299" rIns="68598" bIns="34299" numCol="1" rtlCol="0" anchor="ctr" anchorCtr="0" compatLnSpc="1">
            <a:prstTxWarp prst="textNoShape">
              <a:avLst/>
            </a:prstTxWarp>
            <a:noAutofit/>
          </a:bodyPr>
          <a:lstStyle/>
          <a:p>
            <a:pPr algn="ctr" defTabSz="685983" fontAlgn="base">
              <a:spcBef>
                <a:spcPct val="0"/>
              </a:spcBef>
              <a:spcAft>
                <a:spcPct val="0"/>
              </a:spcAft>
            </a:pPr>
            <a:endParaRPr lang="en-US" sz="1350" dirty="0">
              <a:solidFill>
                <a:srgbClr val="000000"/>
              </a:solidFill>
              <a:latin typeface="Arial" charset="0"/>
            </a:endParaRPr>
          </a:p>
        </p:txBody>
      </p:sp>
      <p:sp>
        <p:nvSpPr>
          <p:cNvPr id="11" name="Rectangle 10"/>
          <p:cNvSpPr/>
          <p:nvPr/>
        </p:nvSpPr>
        <p:spPr bwMode="auto">
          <a:xfrm>
            <a:off x="7861533" y="2593304"/>
            <a:ext cx="598870" cy="397432"/>
          </a:xfrm>
          <a:prstGeom prst="rect">
            <a:avLst/>
          </a:prstGeom>
          <a:noFill/>
          <a:ln w="76200" cap="flat" cmpd="sng" algn="ctr">
            <a:solidFill>
              <a:schemeClr val="bg2">
                <a:lumMod val="60000"/>
                <a:lumOff val="40000"/>
              </a:schemeClr>
            </a:solidFill>
            <a:prstDash val="solid"/>
            <a:round/>
            <a:headEnd type="none" w="med" len="med"/>
            <a:tailEnd type="none" w="med" len="med"/>
          </a:ln>
          <a:effectLst/>
        </p:spPr>
        <p:txBody>
          <a:bodyPr vert="horz" wrap="square" lIns="68598" tIns="34299" rIns="68598" bIns="34299" numCol="1" rtlCol="0" anchor="ctr" anchorCtr="0" compatLnSpc="1">
            <a:prstTxWarp prst="textNoShape">
              <a:avLst/>
            </a:prstTxWarp>
            <a:noAutofit/>
          </a:bodyPr>
          <a:lstStyle/>
          <a:p>
            <a:pPr algn="ctr" defTabSz="685983" fontAlgn="base">
              <a:spcBef>
                <a:spcPct val="0"/>
              </a:spcBef>
              <a:spcAft>
                <a:spcPct val="0"/>
              </a:spcAft>
            </a:pPr>
            <a:endParaRPr lang="en-US" sz="1350" dirty="0">
              <a:solidFill>
                <a:srgbClr val="000000"/>
              </a:solidFill>
              <a:latin typeface="Arial" charset="0"/>
            </a:endParaRPr>
          </a:p>
        </p:txBody>
      </p:sp>
      <p:sp>
        <p:nvSpPr>
          <p:cNvPr id="12" name="Rectangle 11"/>
          <p:cNvSpPr/>
          <p:nvPr/>
        </p:nvSpPr>
        <p:spPr bwMode="auto">
          <a:xfrm>
            <a:off x="7164666" y="3004345"/>
            <a:ext cx="696867" cy="282108"/>
          </a:xfrm>
          <a:prstGeom prst="rect">
            <a:avLst/>
          </a:prstGeom>
          <a:noFill/>
          <a:ln w="76200" cap="flat" cmpd="sng" algn="ctr">
            <a:solidFill>
              <a:schemeClr val="bg2">
                <a:lumMod val="60000"/>
                <a:lumOff val="40000"/>
              </a:schemeClr>
            </a:solidFill>
            <a:prstDash val="solid"/>
            <a:round/>
            <a:headEnd type="none" w="med" len="med"/>
            <a:tailEnd type="none" w="med" len="med"/>
          </a:ln>
          <a:effectLst/>
        </p:spPr>
        <p:txBody>
          <a:bodyPr vert="horz" wrap="square" lIns="68598" tIns="34299" rIns="68598" bIns="34299" numCol="1" rtlCol="0" anchor="ctr" anchorCtr="0" compatLnSpc="1">
            <a:prstTxWarp prst="textNoShape">
              <a:avLst/>
            </a:prstTxWarp>
            <a:noAutofit/>
          </a:bodyPr>
          <a:lstStyle/>
          <a:p>
            <a:pPr algn="ctr" defTabSz="685983" fontAlgn="base">
              <a:spcBef>
                <a:spcPct val="0"/>
              </a:spcBef>
              <a:spcAft>
                <a:spcPct val="0"/>
              </a:spcAft>
            </a:pPr>
            <a:endParaRPr lang="en-US" sz="1350" dirty="0">
              <a:solidFill>
                <a:srgbClr val="000000"/>
              </a:solidFill>
              <a:latin typeface="Arial" charset="0"/>
            </a:endParaRPr>
          </a:p>
        </p:txBody>
      </p:sp>
      <p:sp>
        <p:nvSpPr>
          <p:cNvPr id="13" name="Rectangle 12"/>
          <p:cNvSpPr/>
          <p:nvPr/>
        </p:nvSpPr>
        <p:spPr bwMode="auto">
          <a:xfrm>
            <a:off x="6573334" y="3971543"/>
            <a:ext cx="1190203" cy="434704"/>
          </a:xfrm>
          <a:prstGeom prst="rect">
            <a:avLst/>
          </a:prstGeom>
          <a:noFill/>
          <a:ln w="76200" cap="flat" cmpd="sng" algn="ctr">
            <a:solidFill>
              <a:schemeClr val="bg2"/>
            </a:solidFill>
            <a:prstDash val="solid"/>
            <a:round/>
            <a:headEnd type="none" w="med" len="med"/>
            <a:tailEnd type="none" w="med" len="med"/>
          </a:ln>
          <a:effectLst/>
        </p:spPr>
        <p:txBody>
          <a:bodyPr vert="horz" wrap="square" lIns="68598" tIns="34299" rIns="68598" bIns="34299" numCol="1" rtlCol="0" anchor="ctr" anchorCtr="0" compatLnSpc="1">
            <a:prstTxWarp prst="textNoShape">
              <a:avLst/>
            </a:prstTxWarp>
            <a:noAutofit/>
          </a:bodyPr>
          <a:lstStyle/>
          <a:p>
            <a:pPr algn="ctr" defTabSz="685983" fontAlgn="base">
              <a:spcBef>
                <a:spcPct val="0"/>
              </a:spcBef>
              <a:spcAft>
                <a:spcPct val="0"/>
              </a:spcAft>
            </a:pPr>
            <a:endParaRPr lang="en-US" sz="1350" dirty="0">
              <a:solidFill>
                <a:srgbClr val="000000"/>
              </a:solidFill>
              <a:latin typeface="Arial" charset="0"/>
            </a:endParaRPr>
          </a:p>
        </p:txBody>
      </p:sp>
      <p:sp>
        <p:nvSpPr>
          <p:cNvPr id="14" name="Rectangle 13"/>
          <p:cNvSpPr/>
          <p:nvPr/>
        </p:nvSpPr>
        <p:spPr bwMode="auto">
          <a:xfrm>
            <a:off x="4891051" y="3786856"/>
            <a:ext cx="1032320" cy="619392"/>
          </a:xfrm>
          <a:prstGeom prst="rect">
            <a:avLst/>
          </a:prstGeom>
          <a:noFill/>
          <a:ln w="76200" cap="flat" cmpd="sng" algn="ctr">
            <a:solidFill>
              <a:srgbClr val="92D050"/>
            </a:solidFill>
            <a:prstDash val="solid"/>
            <a:round/>
            <a:headEnd type="none" w="med" len="med"/>
            <a:tailEnd type="none" w="med" len="med"/>
          </a:ln>
          <a:effectLst/>
        </p:spPr>
        <p:txBody>
          <a:bodyPr vert="horz" wrap="square" lIns="68598" tIns="34299" rIns="68598" bIns="34299" numCol="1" rtlCol="0" anchor="ctr" anchorCtr="0" compatLnSpc="1">
            <a:prstTxWarp prst="textNoShape">
              <a:avLst/>
            </a:prstTxWarp>
            <a:noAutofit/>
          </a:bodyPr>
          <a:lstStyle/>
          <a:p>
            <a:pPr algn="ctr" defTabSz="685983" fontAlgn="base">
              <a:spcBef>
                <a:spcPct val="0"/>
              </a:spcBef>
              <a:spcAft>
                <a:spcPct val="0"/>
              </a:spcAft>
            </a:pPr>
            <a:endParaRPr lang="en-US" sz="1350" dirty="0">
              <a:solidFill>
                <a:srgbClr val="000000"/>
              </a:solidFill>
              <a:latin typeface="Arial" charset="0"/>
            </a:endParaRPr>
          </a:p>
        </p:txBody>
      </p:sp>
      <p:sp>
        <p:nvSpPr>
          <p:cNvPr id="15" name="Rectangle 14"/>
          <p:cNvSpPr/>
          <p:nvPr/>
        </p:nvSpPr>
        <p:spPr bwMode="auto">
          <a:xfrm>
            <a:off x="4858386" y="2604193"/>
            <a:ext cx="1271868" cy="975257"/>
          </a:xfrm>
          <a:prstGeom prst="rect">
            <a:avLst/>
          </a:prstGeom>
          <a:noFill/>
          <a:ln w="76200" cap="flat" cmpd="sng" algn="ctr">
            <a:solidFill>
              <a:srgbClr val="00B0F0"/>
            </a:solidFill>
            <a:prstDash val="solid"/>
            <a:round/>
            <a:headEnd type="none" w="med" len="med"/>
            <a:tailEnd type="none" w="med" len="med"/>
          </a:ln>
          <a:effectLst/>
        </p:spPr>
        <p:txBody>
          <a:bodyPr vert="horz" wrap="square" lIns="68598" tIns="34299" rIns="68598" bIns="34299" numCol="1" rtlCol="0" anchor="ctr" anchorCtr="0" compatLnSpc="1">
            <a:prstTxWarp prst="textNoShape">
              <a:avLst/>
            </a:prstTxWarp>
            <a:noAutofit/>
          </a:bodyPr>
          <a:lstStyle/>
          <a:p>
            <a:pPr algn="ctr" defTabSz="685983" fontAlgn="base">
              <a:spcBef>
                <a:spcPct val="0"/>
              </a:spcBef>
              <a:spcAft>
                <a:spcPct val="0"/>
              </a:spcAft>
            </a:pPr>
            <a:endParaRPr lang="en-US" sz="1350" dirty="0">
              <a:solidFill>
                <a:srgbClr val="000000"/>
              </a:solidFill>
              <a:latin typeface="Arial" charset="0"/>
            </a:endParaRPr>
          </a:p>
        </p:txBody>
      </p:sp>
    </p:spTree>
    <p:extLst>
      <p:ext uri="{BB962C8B-B14F-4D97-AF65-F5344CB8AC3E}">
        <p14:creationId xmlns:p14="http://schemas.microsoft.com/office/powerpoint/2010/main" val="30733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3"/>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1" grpId="0" animBg="1"/>
      <p:bldP spid="11" grpId="1" animBg="1"/>
      <p:bldP spid="12" grpId="0" animBg="1"/>
      <p:bldP spid="12" grpId="1" animBg="1"/>
      <p:bldP spid="13" grpId="0" animBg="1"/>
      <p:bldP spid="13" grpId="1" animBg="1"/>
      <p:bldP spid="14" grpId="0" animBg="1"/>
      <p:bldP spid="14" grpId="1" animBg="1"/>
      <p:bldP spid="1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1385</TotalTime>
  <Words>1988</Words>
  <Application>Microsoft Office PowerPoint</Application>
  <PresentationFormat>On-screen Show (4:3)</PresentationFormat>
  <Paragraphs>308</Paragraphs>
  <Slides>30</Slides>
  <Notes>8</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30</vt:i4>
      </vt:variant>
    </vt:vector>
  </HeadingPairs>
  <TitlesOfParts>
    <vt:vector size="40" baseType="lpstr">
      <vt:lpstr>宋体</vt:lpstr>
      <vt:lpstr>Arial</vt:lpstr>
      <vt:lpstr>Calibri</vt:lpstr>
      <vt:lpstr>Times New Roman</vt:lpstr>
      <vt:lpstr>Wingdings</vt:lpstr>
      <vt:lpstr>Office Theme</vt:lpstr>
      <vt:lpstr>Xilinx_All_Programmable_Template</vt:lpstr>
      <vt:lpstr>1_Xilinx_All_Programmable_Template</vt:lpstr>
      <vt:lpstr>2_Xilinx_All_Programmable_Template</vt:lpstr>
      <vt:lpstr>3_Xilinx_All_Programmable_Template</vt:lpstr>
      <vt:lpstr>Zynq Architecture -- Extend Embedded System into PL with Vivado</vt:lpstr>
      <vt:lpstr>Outline</vt:lpstr>
      <vt:lpstr>PS Components</vt:lpstr>
      <vt:lpstr>PowerPoint Presentation</vt:lpstr>
      <vt:lpstr>The PS and the PL</vt:lpstr>
      <vt:lpstr>PS-PL Interfaces</vt:lpstr>
      <vt:lpstr>PL Clocking Sources</vt:lpstr>
      <vt:lpstr>Zynq Resets</vt:lpstr>
      <vt:lpstr>Processing System Interconnect (1)</vt:lpstr>
      <vt:lpstr>Processing System Interconnect (2)</vt:lpstr>
      <vt:lpstr>Communicating with PL</vt:lpstr>
      <vt:lpstr>Process of Adding IP to PL</vt:lpstr>
      <vt:lpstr>ARM Cortex-A9 based Embedded System Design Lab2: Adding IPs in PL</vt:lpstr>
      <vt:lpstr>Procedure</vt:lpstr>
      <vt:lpstr>Three Major Steps</vt:lpstr>
      <vt:lpstr>Design Example with Switches Connected</vt:lpstr>
      <vt:lpstr>IP Peripherals Included as Source (Free)</vt:lpstr>
      <vt:lpstr>Vivado IP Catalog</vt:lpstr>
      <vt:lpstr>IP Cores Included as Evaluation</vt:lpstr>
      <vt:lpstr>GP Ports</vt:lpstr>
      <vt:lpstr>Configuring GP Ports</vt:lpstr>
      <vt:lpstr>Add IP in the PL</vt:lpstr>
      <vt:lpstr>Connecting IP</vt:lpstr>
      <vt:lpstr>Designer assistance; Block Automation, Connection Automation</vt:lpstr>
      <vt:lpstr>Assign Addresses </vt:lpstr>
      <vt:lpstr>Parameterize IP Instances</vt:lpstr>
      <vt:lpstr>Simulation, Synthesis, and Implementation</vt:lpstr>
      <vt:lpstr>PowerPoint Presentation</vt:lpstr>
      <vt:lpstr>Bitstream Generation</vt:lpstr>
      <vt:lpstr>Create a TestApp Application in SDK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Zynq AP SoC Memory Resources</dc:title>
  <dc:creator>Min</dc:creator>
  <cp:lastModifiedBy>Min He</cp:lastModifiedBy>
  <cp:revision>59</cp:revision>
  <dcterms:created xsi:type="dcterms:W3CDTF">2006-08-16T00:00:00Z</dcterms:created>
  <dcterms:modified xsi:type="dcterms:W3CDTF">2018-02-13T17:14:18Z</dcterms:modified>
</cp:coreProperties>
</file>