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7" autoAdjust="0"/>
  </p:normalViewPr>
  <p:slideViewPr>
    <p:cSldViewPr>
      <p:cViewPr varScale="1">
        <p:scale>
          <a:sx n="62" d="100"/>
          <a:sy n="62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9FA74-31B7-45C0-B3DA-82C3FA3D086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2643-F88E-4F97-A9C7-163B9D9D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processors get more advanced, there are a number of sources interrupts can come from.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a Generic Interrupt Controller (GIC), as shown in Figure 1, to process interrupts.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643-F88E-4F97-A9C7-163B9D9D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GIC handles interrupts from the following sources: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Software-generated interrupts – There are 16 such interrupts for each processor. They can interrupt one or both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ARM® Cortex™-A9 processor cores.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Shared peripheral interrupts – Numbering 60 in total, these interrupts can come from the I/O peripherals, or to and from the programmable logic (PL) side of the device. They are shared between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Zynq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CPUs.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Private peripheral interrupts – The five interrupts in this category are private to each CPU—for example CPU timer, CPU watchdog timer and dedicated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PL-to-CPU interrupt.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643-F88E-4F97-A9C7-163B9D9DB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3A4-CB5B-4B1D-A469-94E191E26190}" type="datetime1">
              <a:rPr lang="en-US" smtClean="0"/>
              <a:t>4/24/2018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E8AAD-7A49-4304-814F-3ED97C8060A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35-CB06-4E11-99E3-6922F29FE622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F304-609F-48CD-9F47-819C4678475C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848E-DC72-4B95-B3C4-941AC98F84F1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85E0-63E3-4CA9-9BC3-9A2ADBBAB35C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4180-ED1D-4541-8089-CD0678887CA7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44A-8F90-4B16-8FC6-9EE93BF32C6B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EAE4-6C8C-4F9D-BE0A-0A6F0667D19E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9068-CA32-4DB1-BF2D-39C42752C9CA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FC74-B408-4BF0-A52C-312B89E4DCE4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1F6FBA-FBD3-4D65-AFB9-0A5A20F0C4E0}" type="datetime1">
              <a:rPr lang="en-US" smtClean="0"/>
              <a:t>4/24/2018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CECS 461/561 - Hardware/Software Codesign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143000"/>
          </a:xfrm>
        </p:spPr>
        <p:txBody>
          <a:bodyPr/>
          <a:lstStyle/>
          <a:p>
            <a:r>
              <a:rPr lang="en-US" dirty="0"/>
              <a:t>Interrupt on </a:t>
            </a:r>
            <a:r>
              <a:rPr lang="en-US" dirty="0" err="1"/>
              <a:t>Zynq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852" y="3390900"/>
            <a:ext cx="7854696" cy="23241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Real-time computing often requires interrupts to respond quickly to events. </a:t>
            </a:r>
          </a:p>
          <a:p>
            <a:pPr algn="l"/>
            <a:r>
              <a:rPr lang="en-US" dirty="0"/>
              <a:t>It’s not hard to design an interrupt-driven system once you grasp how the interrupt structure of the </a:t>
            </a:r>
            <a:r>
              <a:rPr lang="en-US" dirty="0" err="1"/>
              <a:t>Zynq</a:t>
            </a:r>
            <a:r>
              <a:rPr lang="en-US" dirty="0"/>
              <a:t> </a:t>
            </a:r>
            <a:r>
              <a:rPr lang="en-US" dirty="0" err="1"/>
              <a:t>SoC</a:t>
            </a:r>
            <a:r>
              <a:rPr lang="en-US" dirty="0"/>
              <a:t> works.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00400" y="2514600"/>
            <a:ext cx="5231563" cy="8763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By Dr. Min He</a:t>
            </a:r>
          </a:p>
        </p:txBody>
      </p:sp>
    </p:spTree>
    <p:extLst>
      <p:ext uri="{BB962C8B-B14F-4D97-AF65-F5344CB8AC3E}">
        <p14:creationId xmlns:p14="http://schemas.microsoft.com/office/powerpoint/2010/main" val="110512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our own ID using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#define </a:t>
            </a:r>
            <a:r>
              <a:rPr lang="en-US" sz="2200" dirty="0"/>
              <a:t>GPIO_DEVICE_ID     XPAR_</a:t>
            </a:r>
            <a:r>
              <a:rPr lang="en-US" sz="2200"/>
              <a:t>XGPIOPS_0_</a:t>
            </a:r>
            <a:r>
              <a:rPr lang="en-US" sz="2200" dirty="0"/>
              <a:t>DEVICE_ID</a:t>
            </a:r>
          </a:p>
          <a:p>
            <a:pPr marL="0" indent="0">
              <a:buNone/>
            </a:pPr>
            <a:r>
              <a:rPr lang="en-US" sz="2200" b="1" dirty="0"/>
              <a:t>#define </a:t>
            </a:r>
            <a:r>
              <a:rPr lang="en-US" sz="2200" dirty="0"/>
              <a:t>INTC_DEVICE_ID     XPAR_SCUGIC_SINGLE_DEVICE_ID</a:t>
            </a:r>
          </a:p>
          <a:p>
            <a:pPr marL="0" indent="0">
              <a:buNone/>
            </a:pPr>
            <a:r>
              <a:rPr lang="en-US" sz="2200" b="1" dirty="0"/>
              <a:t>#define </a:t>
            </a:r>
            <a:r>
              <a:rPr lang="en-US" sz="2200" dirty="0"/>
              <a:t>GPIO_INTERRUPT_ID      XPS_GPIO_INT_ID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Interrupt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 to setup interrupt:</a:t>
            </a:r>
          </a:p>
          <a:p>
            <a:r>
              <a:rPr lang="en-US" dirty="0"/>
              <a:t>Initialize the </a:t>
            </a:r>
            <a:r>
              <a:rPr lang="en-US" dirty="0" err="1"/>
              <a:t>Zynq</a:t>
            </a:r>
            <a:r>
              <a:rPr lang="en-US" dirty="0"/>
              <a:t> </a:t>
            </a:r>
            <a:r>
              <a:rPr lang="en-US" dirty="0" err="1"/>
              <a:t>SoC’s</a:t>
            </a:r>
            <a:r>
              <a:rPr lang="en-US" dirty="0"/>
              <a:t> exceptions; </a:t>
            </a:r>
          </a:p>
          <a:p>
            <a:r>
              <a:rPr lang="en-US" dirty="0"/>
              <a:t>Configure and initialize the GIC; </a:t>
            </a:r>
          </a:p>
          <a:p>
            <a:r>
              <a:rPr lang="en-US" dirty="0"/>
              <a:t>Connect the GIC to the interrupt-handling hardware.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Header files needed:</a:t>
            </a:r>
          </a:p>
          <a:p>
            <a:r>
              <a:rPr lang="en-US" dirty="0" err="1"/>
              <a:t>xil_exception.h</a:t>
            </a:r>
            <a:r>
              <a:rPr lang="en-US" dirty="0"/>
              <a:t>: This file contains exception functions for the Cortex-A9.</a:t>
            </a:r>
          </a:p>
          <a:p>
            <a:r>
              <a:rPr lang="en-US" dirty="0" err="1"/>
              <a:t>xscugic.h</a:t>
            </a:r>
            <a:r>
              <a:rPr lang="en-US"/>
              <a:t>: This file holds the drivers for the configuration and use of the GIC.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Interrupt Setup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Initialize the </a:t>
            </a:r>
            <a:r>
              <a:rPr lang="en-US" b="1" dirty="0">
                <a:solidFill>
                  <a:srgbClr val="0070C0"/>
                </a:solidFill>
              </a:rPr>
              <a:t>GIC</a:t>
            </a:r>
          </a:p>
          <a:p>
            <a:pPr marL="0" indent="0">
              <a:buNone/>
            </a:pPr>
            <a:r>
              <a:rPr lang="en-US" dirty="0" err="1"/>
              <a:t>XScuGic_Config</a:t>
            </a:r>
            <a:r>
              <a:rPr lang="en-US" dirty="0"/>
              <a:t> *</a:t>
            </a:r>
            <a:r>
              <a:rPr lang="en-US" dirty="0" err="1"/>
              <a:t>IntcConfig</a:t>
            </a:r>
            <a:r>
              <a:rPr lang="en-US" dirty="0"/>
              <a:t>;</a:t>
            </a:r>
          </a:p>
          <a:p>
            <a:r>
              <a:rPr lang="en-US" dirty="0" err="1"/>
              <a:t>IntcConfig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XScuGic_LookupConfig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INTC_DEVICE_ID);</a:t>
            </a:r>
          </a:p>
          <a:p>
            <a:r>
              <a:rPr lang="en-US" dirty="0" err="1">
                <a:solidFill>
                  <a:srgbClr val="FF0000"/>
                </a:solidFill>
              </a:rPr>
              <a:t>XScuGic_CfgInitialize</a:t>
            </a:r>
            <a:r>
              <a:rPr lang="en-US" dirty="0"/>
              <a:t>(</a:t>
            </a:r>
            <a:r>
              <a:rPr lang="en-US" dirty="0" err="1"/>
              <a:t>GicInstancePtr</a:t>
            </a:r>
            <a:r>
              <a:rPr lang="en-US" dirty="0"/>
              <a:t>, </a:t>
            </a:r>
            <a:r>
              <a:rPr lang="en-US" dirty="0" err="1"/>
              <a:t>IntcConfig</a:t>
            </a:r>
            <a:r>
              <a:rPr lang="en-US" dirty="0"/>
              <a:t>, </a:t>
            </a:r>
            <a:r>
              <a:rPr lang="en-US" dirty="0" err="1"/>
              <a:t>IntcConfig</a:t>
            </a:r>
            <a:r>
              <a:rPr lang="en-US" dirty="0"/>
              <a:t>-&gt;</a:t>
            </a:r>
            <a:r>
              <a:rPr lang="en-US" dirty="0" err="1"/>
              <a:t>CpuBaseAddress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// Connect to </a:t>
            </a:r>
            <a:r>
              <a:rPr lang="en-US" b="1" dirty="0">
                <a:solidFill>
                  <a:srgbClr val="0070C0"/>
                </a:solidFill>
              </a:rPr>
              <a:t>MCU exception handler</a:t>
            </a:r>
          </a:p>
          <a:p>
            <a:r>
              <a:rPr lang="en-US" dirty="0" err="1">
                <a:solidFill>
                  <a:srgbClr val="FF0000"/>
                </a:solidFill>
              </a:rPr>
              <a:t>Xil_ExceptionRegisterHandler</a:t>
            </a:r>
            <a:r>
              <a:rPr lang="en-US" dirty="0"/>
              <a:t>(XIL_EXCEPTION_ID_INT, (</a:t>
            </a:r>
            <a:r>
              <a:rPr lang="en-US" dirty="0" err="1"/>
              <a:t>Xil_ExceptionHandler</a:t>
            </a:r>
            <a:r>
              <a:rPr lang="en-US" dirty="0"/>
              <a:t>)</a:t>
            </a:r>
            <a:r>
              <a:rPr lang="en-US" dirty="0" err="1"/>
              <a:t>XScuGic_InterruptHandler</a:t>
            </a:r>
            <a:r>
              <a:rPr lang="en-US" dirty="0"/>
              <a:t>, </a:t>
            </a:r>
            <a:r>
              <a:rPr lang="en-US" dirty="0" err="1"/>
              <a:t>GicInstancePtr</a:t>
            </a:r>
            <a:r>
              <a:rPr lang="en-US" dirty="0"/>
              <a:t>);</a:t>
            </a:r>
          </a:p>
          <a:p>
            <a:r>
              <a:rPr lang="en-US" dirty="0" err="1"/>
              <a:t>Xil_ExceptionEnable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0070C0"/>
                </a:solidFill>
              </a:rPr>
              <a:t>Connect GPIO interrupt to handler</a:t>
            </a:r>
          </a:p>
          <a:p>
            <a:r>
              <a:rPr lang="en-US" dirty="0" err="1">
                <a:solidFill>
                  <a:srgbClr val="FF0000"/>
                </a:solidFill>
              </a:rPr>
              <a:t>XScuGic_Connect</a:t>
            </a:r>
            <a:r>
              <a:rPr lang="en-US" dirty="0"/>
              <a:t>(&amp;</a:t>
            </a:r>
            <a:r>
              <a:rPr lang="en-US" dirty="0" err="1"/>
              <a:t>INTCInst</a:t>
            </a:r>
            <a:r>
              <a:rPr lang="en-US" dirty="0"/>
              <a:t>, INTC_GPIO_INTERRUPT_ID, (</a:t>
            </a:r>
            <a:r>
              <a:rPr lang="en-US" dirty="0" err="1"/>
              <a:t>Xil_ExceptionHandler</a:t>
            </a:r>
            <a:r>
              <a:rPr lang="en-US" dirty="0"/>
              <a:t>)</a:t>
            </a:r>
            <a:r>
              <a:rPr lang="en-US" dirty="0" err="1"/>
              <a:t>BTN_Intr_Handler</a:t>
            </a:r>
            <a:r>
              <a:rPr lang="en-US" dirty="0"/>
              <a:t>, (void *)</a:t>
            </a:r>
            <a:r>
              <a:rPr lang="en-US" dirty="0" err="1"/>
              <a:t>GpioInstancePtr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0070C0"/>
                </a:solidFill>
              </a:rPr>
              <a:t>Enable peripheral interrupt</a:t>
            </a:r>
          </a:p>
          <a:p>
            <a:r>
              <a:rPr lang="en-US" dirty="0" err="1">
                <a:solidFill>
                  <a:srgbClr val="FF0000"/>
                </a:solidFill>
              </a:rPr>
              <a:t>XGpio_InterruptEnable</a:t>
            </a:r>
            <a:r>
              <a:rPr lang="en-US" dirty="0"/>
              <a:t>(&amp;</a:t>
            </a:r>
            <a:r>
              <a:rPr lang="en-US" dirty="0" err="1"/>
              <a:t>BTNInst</a:t>
            </a:r>
            <a:r>
              <a:rPr lang="en-US" dirty="0"/>
              <a:t>, BTN_INT);</a:t>
            </a:r>
          </a:p>
          <a:p>
            <a:r>
              <a:rPr lang="en-US" dirty="0" err="1">
                <a:solidFill>
                  <a:srgbClr val="FF0000"/>
                </a:solidFill>
              </a:rPr>
              <a:t>XGpio_InterruptGlobalEnable</a:t>
            </a:r>
            <a:r>
              <a:rPr lang="en-US" dirty="0"/>
              <a:t>(&amp;</a:t>
            </a:r>
            <a:r>
              <a:rPr lang="en-US" dirty="0" err="1"/>
              <a:t>BTNInst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>
                <a:solidFill>
                  <a:srgbClr val="0070C0"/>
                </a:solidFill>
              </a:rPr>
              <a:t>Enable GPIO interrupts in the controller</a:t>
            </a:r>
          </a:p>
          <a:p>
            <a:r>
              <a:rPr lang="en-US" dirty="0" err="1">
                <a:solidFill>
                  <a:srgbClr val="FF0000"/>
                </a:solidFill>
              </a:rPr>
              <a:t>XScuGic_Enable</a:t>
            </a:r>
            <a:r>
              <a:rPr lang="en-US" dirty="0"/>
              <a:t>(&amp;</a:t>
            </a:r>
            <a:r>
              <a:rPr lang="en-US" dirty="0" err="1"/>
              <a:t>INTCInst</a:t>
            </a:r>
            <a:r>
              <a:rPr lang="en-US" dirty="0"/>
              <a:t>, INTC_GPIO_INTERRUPT_ID);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04088"/>
            <a:ext cx="7848600" cy="81991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and Types of Interrupts</a:t>
            </a:r>
          </a:p>
          <a:p>
            <a:r>
              <a:rPr lang="en-US" dirty="0"/>
              <a:t>The </a:t>
            </a:r>
            <a:r>
              <a:rPr lang="en-US" dirty="0" err="1"/>
              <a:t>Zynq</a:t>
            </a:r>
            <a:r>
              <a:rPr lang="en-US" dirty="0"/>
              <a:t> </a:t>
            </a:r>
            <a:r>
              <a:rPr lang="en-US" dirty="0" err="1"/>
              <a:t>Soc’s</a:t>
            </a:r>
            <a:r>
              <a:rPr lang="en-US" dirty="0"/>
              <a:t> Interrupt Structure</a:t>
            </a:r>
          </a:p>
          <a:p>
            <a:r>
              <a:rPr lang="en-US" dirty="0"/>
              <a:t>GIC Interrupt Sources</a:t>
            </a:r>
          </a:p>
          <a:p>
            <a:r>
              <a:rPr lang="en-US" sz="2800" dirty="0"/>
              <a:t>Processing The Interrupts on ZYNQ</a:t>
            </a:r>
          </a:p>
          <a:p>
            <a:r>
              <a:rPr lang="en-US" sz="2800" dirty="0"/>
              <a:t>Implement The interrupt Structure</a:t>
            </a:r>
          </a:p>
          <a:p>
            <a:r>
              <a:rPr lang="en-US" sz="2800" dirty="0"/>
              <a:t>Using Interrupt in Standalone BSP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Interrupts and Types of Interrupts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In embedded processing, an interrupt is a signal that temporarily halts the processor’s current activities.</a:t>
            </a:r>
          </a:p>
          <a:p>
            <a:r>
              <a:rPr lang="en-US" dirty="0"/>
              <a:t>An interrupt can come from one of the three following places: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Hardware – An electronic signal connected directly to the processor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Software – A software instruction loaded by the processor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Exception – An exception generated by the processor when an error or exceptional event occurs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Zynq</a:t>
            </a:r>
            <a:r>
              <a:rPr lang="en-US" dirty="0"/>
              <a:t> </a:t>
            </a:r>
            <a:r>
              <a:rPr lang="en-US" dirty="0" err="1"/>
              <a:t>Soc’s</a:t>
            </a:r>
            <a:r>
              <a:rPr lang="en-US" dirty="0"/>
              <a:t> Interrupt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5668108"/>
            <a:ext cx="8458200" cy="8382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processors get more advanced, there are a number of sources interrupts can come from.</a:t>
            </a:r>
          </a:p>
          <a:p>
            <a:r>
              <a:rPr lang="en-US" dirty="0"/>
              <a:t>The </a:t>
            </a:r>
            <a:r>
              <a:rPr lang="en-US" dirty="0" err="1"/>
              <a:t>Zynq</a:t>
            </a:r>
            <a:r>
              <a:rPr lang="en-US" dirty="0"/>
              <a:t> </a:t>
            </a:r>
            <a:r>
              <a:rPr lang="en-US" dirty="0" err="1"/>
              <a:t>SoC</a:t>
            </a:r>
            <a:r>
              <a:rPr lang="en-US" dirty="0"/>
              <a:t> uses a Generic Interrupt Con</a:t>
            </a:r>
            <a:r>
              <a:rPr lang="en-US" sz="2800" dirty="0"/>
              <a:t>troller (GIC), shown above, to process interrupts.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18899" r="27463" b="13021"/>
          <a:stretch/>
        </p:blipFill>
        <p:spPr bwMode="auto">
          <a:xfrm>
            <a:off x="457200" y="1012371"/>
            <a:ext cx="7250599" cy="462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E9AE-9912-4825-B484-FF27039A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4E6A4-8134-4BE0-BD52-F43A6338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7E10-2B41-49A7-B780-FBFC8ED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A8355-BA40-4314-A550-0F49245F7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5909" r="15000" b="5534"/>
          <a:stretch/>
        </p:blipFill>
        <p:spPr>
          <a:xfrm>
            <a:off x="0" y="4295"/>
            <a:ext cx="9144000" cy="63520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378F06-CA5B-4718-9C7D-1E28D0C12BBE}"/>
              </a:ext>
            </a:extLst>
          </p:cNvPr>
          <p:cNvSpPr/>
          <p:nvPr/>
        </p:nvSpPr>
        <p:spPr>
          <a:xfrm>
            <a:off x="1752600" y="4800600"/>
            <a:ext cx="2133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315200" cy="838200"/>
          </a:xfrm>
        </p:spPr>
        <p:txBody>
          <a:bodyPr>
            <a:normAutofit/>
          </a:bodyPr>
          <a:lstStyle/>
          <a:p>
            <a:r>
              <a:rPr lang="en-US" dirty="0"/>
              <a:t>GIC Interrupt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US" sz="2800" dirty="0"/>
              <a:t>The GIC handles interrupts from the following sources: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Software-generated interrupts</a:t>
            </a:r>
            <a:r>
              <a:rPr lang="en-US" sz="2800" dirty="0"/>
              <a:t> – There are </a:t>
            </a:r>
            <a:r>
              <a:rPr lang="en-US" sz="2800" dirty="0">
                <a:solidFill>
                  <a:srgbClr val="FF0000"/>
                </a:solidFill>
              </a:rPr>
              <a:t>16</a:t>
            </a:r>
            <a:r>
              <a:rPr lang="en-US" sz="2800" dirty="0"/>
              <a:t> such interrupts for each processor. They can interrupt one or both of the </a:t>
            </a:r>
            <a:r>
              <a:rPr lang="en-US" sz="2800" dirty="0" err="1"/>
              <a:t>Zynq</a:t>
            </a:r>
            <a:r>
              <a:rPr lang="en-US" sz="2800" dirty="0"/>
              <a:t> </a:t>
            </a:r>
            <a:r>
              <a:rPr lang="en-US" sz="2800" dirty="0" err="1"/>
              <a:t>SoC’s</a:t>
            </a:r>
            <a:r>
              <a:rPr lang="en-US" sz="2800" dirty="0"/>
              <a:t> ARM® Cortex™-A9 processor cores.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Shared peripheral interrupts</a:t>
            </a:r>
            <a:r>
              <a:rPr lang="en-US" sz="2800" dirty="0"/>
              <a:t> – Numbering </a:t>
            </a:r>
            <a:r>
              <a:rPr lang="en-US" sz="2800" dirty="0">
                <a:solidFill>
                  <a:srgbClr val="FF0000"/>
                </a:solidFill>
              </a:rPr>
              <a:t>60</a:t>
            </a:r>
            <a:r>
              <a:rPr lang="en-US" sz="2800" dirty="0"/>
              <a:t> in total, these interrupts can come from the I/O peripherals, or to and from the programmable logic (PL) side of the device. They are shared between the </a:t>
            </a:r>
            <a:r>
              <a:rPr lang="en-US" sz="2800" dirty="0" err="1"/>
              <a:t>Zynq</a:t>
            </a:r>
            <a:r>
              <a:rPr lang="en-US" sz="2800" dirty="0"/>
              <a:t> </a:t>
            </a:r>
            <a:r>
              <a:rPr lang="en-US" sz="2800" dirty="0" err="1"/>
              <a:t>SoC’s</a:t>
            </a:r>
            <a:r>
              <a:rPr lang="en-US" sz="2800" dirty="0"/>
              <a:t> two CPUs.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Private peripheral interrupts</a:t>
            </a:r>
            <a:r>
              <a:rPr lang="en-US" sz="2800" dirty="0"/>
              <a:t> – The </a:t>
            </a:r>
            <a:r>
              <a:rPr lang="en-US" sz="2800" dirty="0">
                <a:solidFill>
                  <a:srgbClr val="FF0000"/>
                </a:solidFill>
              </a:rPr>
              <a:t>five</a:t>
            </a:r>
            <a:r>
              <a:rPr lang="en-US" sz="2800" dirty="0"/>
              <a:t> interrupts in this category are private to each CPU—for example CPU timer, CPU watchdog timer and dedicated PL-to-CPU interrupt.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Autofit/>
          </a:bodyPr>
          <a:lstStyle/>
          <a:p>
            <a:r>
              <a:rPr lang="en-US" sz="4000" dirty="0"/>
              <a:t>Processing The Interrupts on The ZYNQ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interrupt is shown as pending.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processor stops executing the current thread.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processor saves the state of the thread in the stack to allow processing to continue once it has handled the interrupt.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processor executes the interrupt service routine, which defines how the interrupt is to be handled.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processor resumes operation of the interrupted thread after restoring it from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The interrupt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Two functions</a:t>
            </a:r>
            <a:r>
              <a:rPr lang="en-US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</a:t>
            </a:r>
            <a:r>
              <a:rPr lang="en-US" dirty="0">
                <a:solidFill>
                  <a:srgbClr val="C00000"/>
                </a:solidFill>
              </a:rPr>
              <a:t> interrupt setup function </a:t>
            </a:r>
            <a:r>
              <a:rPr lang="en-US" dirty="0"/>
              <a:t>to configure the interrupt.</a:t>
            </a:r>
          </a:p>
          <a:p>
            <a:pPr lvl="1"/>
            <a:r>
              <a:rPr lang="en-US" dirty="0"/>
              <a:t>The interrupt setup is a reusable routine that allows for constructing different interrupts. </a:t>
            </a:r>
          </a:p>
          <a:p>
            <a:pPr lvl="1"/>
            <a:r>
              <a:rPr lang="en-US" dirty="0"/>
              <a:t>Generic for all interrupts within a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interrupt service routine </a:t>
            </a:r>
            <a:r>
              <a:rPr lang="en-US" dirty="0"/>
              <a:t>to define the actions that will take place when the interrupt occurs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Interrupt in Standalone BSP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BSP contains a number of functions that greatly ease the task of creating an interrupt-driven system. They are provided within the following header files:</a:t>
            </a:r>
          </a:p>
          <a:p>
            <a:r>
              <a:rPr lang="en-US" b="1" dirty="0" err="1"/>
              <a:t>xparameters.h</a:t>
            </a:r>
            <a:r>
              <a:rPr lang="en-US" dirty="0"/>
              <a:t> – This file contains the processor’s </a:t>
            </a:r>
            <a:r>
              <a:rPr lang="en-US" dirty="0">
                <a:solidFill>
                  <a:srgbClr val="C00000"/>
                </a:solidFill>
              </a:rPr>
              <a:t>address space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device IDs</a:t>
            </a:r>
            <a:r>
              <a:rPr lang="en-US" dirty="0"/>
              <a:t>. The </a:t>
            </a:r>
            <a:r>
              <a:rPr lang="en-US" dirty="0">
                <a:solidFill>
                  <a:srgbClr val="C00000"/>
                </a:solidFill>
              </a:rPr>
              <a:t>interrupt ID</a:t>
            </a:r>
            <a:r>
              <a:rPr lang="en-US" dirty="0"/>
              <a:t> is provided from </a:t>
            </a:r>
            <a:r>
              <a:rPr lang="en-US" dirty="0" err="1"/>
              <a:t>xparameters_ps.h</a:t>
            </a:r>
            <a:r>
              <a:rPr lang="en-US" dirty="0"/>
              <a:t> which is included in </a:t>
            </a:r>
            <a:r>
              <a:rPr lang="en-US" dirty="0" err="1"/>
              <a:t>xparameters.h</a:t>
            </a:r>
            <a:r>
              <a:rPr lang="en-US" dirty="0"/>
              <a:t>.</a:t>
            </a:r>
          </a:p>
          <a:p>
            <a:r>
              <a:rPr lang="en-US" b="1" dirty="0" err="1"/>
              <a:t>xscugic.h</a:t>
            </a:r>
            <a:r>
              <a:rPr lang="en-US" dirty="0"/>
              <a:t> – This file holds the </a:t>
            </a:r>
            <a:r>
              <a:rPr lang="en-US" dirty="0">
                <a:solidFill>
                  <a:srgbClr val="C00000"/>
                </a:solidFill>
              </a:rPr>
              <a:t>drivers</a:t>
            </a:r>
            <a:r>
              <a:rPr lang="en-US" dirty="0"/>
              <a:t> for the </a:t>
            </a:r>
            <a:r>
              <a:rPr lang="en-US" dirty="0">
                <a:solidFill>
                  <a:srgbClr val="C00000"/>
                </a:solidFill>
              </a:rPr>
              <a:t>configuration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use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GIC</a:t>
            </a:r>
            <a:r>
              <a:rPr lang="en-US" dirty="0"/>
              <a:t>.</a:t>
            </a:r>
          </a:p>
          <a:p>
            <a:r>
              <a:rPr lang="en-US" b="1" dirty="0" err="1"/>
              <a:t>xil_exception.h</a:t>
            </a:r>
            <a:r>
              <a:rPr lang="en-US" dirty="0"/>
              <a:t> – This file contains </a:t>
            </a:r>
            <a:r>
              <a:rPr lang="en-US" dirty="0">
                <a:solidFill>
                  <a:srgbClr val="C00000"/>
                </a:solidFill>
              </a:rPr>
              <a:t>exception functions</a:t>
            </a:r>
            <a:r>
              <a:rPr lang="en-US" dirty="0"/>
              <a:t> for the Cortex-A9.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 461/561 - Hardware/Software Codesign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580</TotalTime>
  <Words>1032</Words>
  <Application>Microsoft Office PowerPoint</Application>
  <PresentationFormat>On-screen Show (4:3)</PresentationFormat>
  <Paragraphs>108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Wingdings</vt:lpstr>
      <vt:lpstr>Wingdings 2</vt:lpstr>
      <vt:lpstr>Flow</vt:lpstr>
      <vt:lpstr>Interrupt on Zynq</vt:lpstr>
      <vt:lpstr>Outline</vt:lpstr>
      <vt:lpstr>Interrupts and Types of Interrupts</vt:lpstr>
      <vt:lpstr>The Zynq Soc’s Interrupt Structure</vt:lpstr>
      <vt:lpstr>PowerPoint Presentation</vt:lpstr>
      <vt:lpstr>GIC Interrupt Sources</vt:lpstr>
      <vt:lpstr>Processing The Interrupts on The ZYNQ </vt:lpstr>
      <vt:lpstr>Implement The interrupt Structure</vt:lpstr>
      <vt:lpstr>Using Interrupt in Standalone BSP</vt:lpstr>
      <vt:lpstr>Define our own ID using Macro</vt:lpstr>
      <vt:lpstr>Interrupt Setup</vt:lpstr>
      <vt:lpstr>Interrupt Setup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on Zynq</dc:title>
  <dc:creator>Min</dc:creator>
  <cp:lastModifiedBy>Min He</cp:lastModifiedBy>
  <cp:revision>95</cp:revision>
  <dcterms:created xsi:type="dcterms:W3CDTF">2006-08-16T00:00:00Z</dcterms:created>
  <dcterms:modified xsi:type="dcterms:W3CDTF">2018-04-24T16:14:32Z</dcterms:modified>
</cp:coreProperties>
</file>