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  <p:sldMasterId id="2147483672" r:id="rId4"/>
    <p:sldMasterId id="2147483678" r:id="rId5"/>
    <p:sldMasterId id="2147483684" r:id="rId6"/>
    <p:sldMasterId id="2147483690" r:id="rId7"/>
    <p:sldMasterId id="2147483696" r:id="rId8"/>
    <p:sldMasterId id="2147483702" r:id="rId9"/>
  </p:sldMasterIdLst>
  <p:notesMasterIdLst>
    <p:notesMasterId r:id="rId33"/>
  </p:notesMasterIdLst>
  <p:sldIdLst>
    <p:sldId id="297" r:id="rId10"/>
    <p:sldId id="298" r:id="rId11"/>
    <p:sldId id="305" r:id="rId12"/>
    <p:sldId id="304" r:id="rId13"/>
    <p:sldId id="307" r:id="rId14"/>
    <p:sldId id="308" r:id="rId15"/>
    <p:sldId id="306" r:id="rId16"/>
    <p:sldId id="299" r:id="rId17"/>
    <p:sldId id="301" r:id="rId18"/>
    <p:sldId id="300" r:id="rId19"/>
    <p:sldId id="302" r:id="rId20"/>
    <p:sldId id="303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0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34" autoAdjust="0"/>
    <p:restoredTop sz="90590" autoAdjust="0"/>
  </p:normalViewPr>
  <p:slideViewPr>
    <p:cSldViewPr>
      <p:cViewPr varScale="1">
        <p:scale>
          <a:sx n="62" d="100"/>
          <a:sy n="62" d="100"/>
        </p:scale>
        <p:origin x="88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58179-D098-457F-B83C-CD90C4B64D5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5B6D1-9ADF-4083-8F63-E6F3410B0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30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pg144_-axi-gpio.pdf: page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5B6D1-9ADF-4083-8F63-E6F3410B05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0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414338"/>
            <a:ext cx="4970462" cy="37274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There are three kinds of projects: hardware platform, software Board Support Package (BSP), and software application projects.  </a:t>
            </a:r>
          </a:p>
          <a:p>
            <a:r>
              <a:rPr lang="en-US"/>
              <a:t>There must be at least one hardware platform project workspace. </a:t>
            </a:r>
          </a:p>
          <a:p>
            <a:r>
              <a:rPr lang="en-US"/>
              <a:t>There must be at least one software board support package project per hardware processor instance. </a:t>
            </a:r>
          </a:p>
          <a:p>
            <a:r>
              <a:rPr lang="en-US"/>
              <a:t>There can be many software application projects, each one being associated with a BSP project.</a:t>
            </a:r>
          </a:p>
        </p:txBody>
      </p:sp>
    </p:spTree>
    <p:extLst>
      <p:ext uri="{BB962C8B-B14F-4D97-AF65-F5344CB8AC3E}">
        <p14:creationId xmlns:p14="http://schemas.microsoft.com/office/powerpoint/2010/main" val="3703037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100"/>
              <a:t>This file contains the software API definition of the Xilinx General Purpose I/O (</a:t>
            </a:r>
            <a:r>
              <a:rPr lang="en-US" altLang="zh-CN" sz="1100" b="1"/>
              <a:t>XGpio) device driver</a:t>
            </a:r>
          </a:p>
          <a:p>
            <a:pPr>
              <a:lnSpc>
                <a:spcPct val="80000"/>
              </a:lnSpc>
            </a:pPr>
            <a:r>
              <a:rPr lang="en-US" altLang="zh-CN" sz="1100"/>
              <a:t>component.</a:t>
            </a:r>
          </a:p>
          <a:p>
            <a:pPr>
              <a:lnSpc>
                <a:spcPct val="80000"/>
              </a:lnSpc>
            </a:pPr>
            <a:r>
              <a:rPr lang="en-US" altLang="zh-CN" sz="1100"/>
              <a:t>The Xilinx GPIO controller is a soft IP core designed for Xilinx FPGAs on the OPB or PLB bus and</a:t>
            </a:r>
          </a:p>
          <a:p>
            <a:pPr>
              <a:lnSpc>
                <a:spcPct val="80000"/>
              </a:lnSpc>
            </a:pPr>
            <a:r>
              <a:rPr lang="en-US" altLang="zh-CN" sz="1100"/>
              <a:t>contains the following general features:</a:t>
            </a:r>
          </a:p>
          <a:p>
            <a:pPr>
              <a:lnSpc>
                <a:spcPct val="80000"/>
              </a:lnSpc>
            </a:pPr>
            <a:r>
              <a:rPr lang="en-US" altLang="zh-CN" sz="1100"/>
              <a:t>l Support for up to 32 I/O discretes for each channel (64 bits total).</a:t>
            </a:r>
          </a:p>
          <a:p>
            <a:pPr>
              <a:lnSpc>
                <a:spcPct val="80000"/>
              </a:lnSpc>
            </a:pPr>
            <a:r>
              <a:rPr lang="en-US" altLang="zh-CN" sz="1100"/>
              <a:t>l Each of the discretes can be configured for input or output.</a:t>
            </a:r>
          </a:p>
          <a:p>
            <a:pPr>
              <a:lnSpc>
                <a:spcPct val="80000"/>
              </a:lnSpc>
            </a:pPr>
            <a:r>
              <a:rPr lang="en-US" altLang="zh-CN" sz="1100"/>
              <a:t>l Configurable support for dual channels and interrupt generation.</a:t>
            </a:r>
          </a:p>
          <a:p>
            <a:pPr>
              <a:lnSpc>
                <a:spcPct val="80000"/>
              </a:lnSpc>
            </a:pPr>
            <a:r>
              <a:rPr lang="en-US" altLang="zh-CN" sz="1100"/>
              <a:t>The driver provides interrupt management functions. Implementation of interrupt handlers is left to the</a:t>
            </a:r>
          </a:p>
          <a:p>
            <a:pPr>
              <a:lnSpc>
                <a:spcPct val="80000"/>
              </a:lnSpc>
            </a:pPr>
            <a:r>
              <a:rPr lang="en-US" altLang="zh-CN" sz="1100"/>
              <a:t>user. Refer to the provided interrupt example in the examples directory for details.</a:t>
            </a:r>
          </a:p>
          <a:p>
            <a:pPr>
              <a:lnSpc>
                <a:spcPct val="80000"/>
              </a:lnSpc>
            </a:pPr>
            <a:r>
              <a:rPr lang="en-US" altLang="zh-CN" sz="1100"/>
              <a:t>This driver is intended to be RTOS and processor independent. Any needs for dynamic memory</a:t>
            </a:r>
          </a:p>
          <a:p>
            <a:pPr>
              <a:lnSpc>
                <a:spcPct val="80000"/>
              </a:lnSpc>
            </a:pPr>
            <a:r>
              <a:rPr lang="en-US" altLang="zh-CN" sz="1100"/>
              <a:t>management, threads or thread mutual exclusion, virtual memory, or cache control must be satisfied by</a:t>
            </a:r>
          </a:p>
          <a:p>
            <a:pPr>
              <a:lnSpc>
                <a:spcPct val="80000"/>
              </a:lnSpc>
            </a:pPr>
            <a:r>
              <a:rPr lang="en-US" altLang="zh-CN" sz="1100"/>
              <a:t>the layer above this driver.</a:t>
            </a:r>
          </a:p>
          <a:p>
            <a:pPr>
              <a:lnSpc>
                <a:spcPct val="80000"/>
              </a:lnSpc>
            </a:pPr>
            <a:endParaRPr lang="en-US" altLang="zh-CN" sz="1100"/>
          </a:p>
          <a:p>
            <a:pPr>
              <a:lnSpc>
                <a:spcPct val="80000"/>
              </a:lnSpc>
            </a:pPr>
            <a:r>
              <a:rPr lang="en-US" altLang="zh-CN" sz="1100" b="1"/>
              <a:t>Note:</a:t>
            </a:r>
          </a:p>
          <a:p>
            <a:pPr>
              <a:lnSpc>
                <a:spcPct val="80000"/>
              </a:lnSpc>
            </a:pPr>
            <a:r>
              <a:rPr lang="en-US" altLang="zh-CN" sz="1100"/>
              <a:t>This API utilizes 32 bit I/O to the GPIO registers. With less than 32 bits, the unused bits from</a:t>
            </a:r>
          </a:p>
          <a:p>
            <a:pPr>
              <a:lnSpc>
                <a:spcPct val="80000"/>
              </a:lnSpc>
            </a:pPr>
            <a:r>
              <a:rPr lang="en-US" altLang="zh-CN" sz="1100"/>
              <a:t>registers are read as zero and written as don't cares.</a:t>
            </a:r>
            <a:endParaRPr lang="zh-CN" altLang="en-US" sz="110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40BF8C-5EC0-486F-87C7-F15A92FDF190}" type="slidenum">
              <a:rPr lang="en-US" altLang="zh-CN" sz="1000"/>
              <a:pPr/>
              <a:t>14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100" b="1"/>
              <a:t>void</a:t>
            </a:r>
          </a:p>
          <a:p>
            <a:r>
              <a:rPr lang="en-US" altLang="zh-CN" sz="1100" b="1"/>
              <a:t>XGpio_SetDataDirection</a:t>
            </a:r>
          </a:p>
          <a:p>
            <a:r>
              <a:rPr lang="en-US" altLang="zh-CN" sz="1100" b="1"/>
              <a:t>( XGpio *</a:t>
            </a:r>
          </a:p>
          <a:p>
            <a:r>
              <a:rPr lang="en-US" altLang="zh-CN" sz="1100" b="1" i="1"/>
              <a:t>InstancePtr,</a:t>
            </a:r>
          </a:p>
          <a:p>
            <a:r>
              <a:rPr lang="en-US" altLang="zh-CN" sz="1100" b="1"/>
              <a:t>unsigned </a:t>
            </a:r>
            <a:r>
              <a:rPr lang="en-US" altLang="zh-CN" sz="1100" b="1" i="1"/>
              <a:t>Channel,</a:t>
            </a:r>
          </a:p>
          <a:p>
            <a:r>
              <a:rPr lang="en-US" altLang="zh-CN" sz="1100" b="1"/>
              <a:t>Xuint32 </a:t>
            </a:r>
            <a:r>
              <a:rPr lang="en-US" altLang="zh-CN" sz="1100" b="1" i="1"/>
              <a:t>DirectionMask</a:t>
            </a:r>
          </a:p>
          <a:p>
            <a:r>
              <a:rPr lang="en-US" altLang="zh-CN" sz="1100" b="1"/>
              <a:t>)</a:t>
            </a:r>
          </a:p>
          <a:p>
            <a:r>
              <a:rPr lang="en-US" altLang="zh-CN" sz="1100"/>
              <a:t>Set the input/output direction of all discrete signals for the specified GPIO channel.</a:t>
            </a:r>
          </a:p>
          <a:p>
            <a:r>
              <a:rPr lang="en-US" altLang="zh-CN" sz="1100" b="1"/>
              <a:t>Parameters:</a:t>
            </a:r>
          </a:p>
          <a:p>
            <a:r>
              <a:rPr lang="en-US" altLang="zh-CN" sz="1100" i="1"/>
              <a:t>InstancePtr is a pointer to an </a:t>
            </a:r>
            <a:r>
              <a:rPr lang="en-US" altLang="zh-CN" sz="1100" b="1" i="1"/>
              <a:t>XGpio instance to be worked on.</a:t>
            </a:r>
          </a:p>
          <a:p>
            <a:r>
              <a:rPr lang="en-US" altLang="zh-CN" sz="1100" i="1"/>
              <a:t>Channel contains the channel of the GPIO (1 or 2) to operate on.</a:t>
            </a:r>
          </a:p>
          <a:p>
            <a:r>
              <a:rPr lang="en-US" altLang="zh-CN" sz="1100" i="1"/>
              <a:t>DirectionMask is a bitmask specifying which discretes are input and which are output. Bits</a:t>
            </a:r>
          </a:p>
          <a:p>
            <a:r>
              <a:rPr lang="en-US" altLang="zh-CN" sz="1100"/>
              <a:t>set to 0 are output and bits set to 1 are input.</a:t>
            </a:r>
          </a:p>
          <a:p>
            <a:r>
              <a:rPr lang="en-US" altLang="zh-CN" sz="1100" b="1"/>
              <a:t>Returns:</a:t>
            </a:r>
          </a:p>
          <a:p>
            <a:r>
              <a:rPr lang="en-US" altLang="zh-CN" sz="1100"/>
              <a:t>None.</a:t>
            </a:r>
          </a:p>
          <a:p>
            <a:r>
              <a:rPr lang="en-US" altLang="zh-CN" sz="1100" b="1"/>
              <a:t>Note:</a:t>
            </a:r>
          </a:p>
          <a:p>
            <a:r>
              <a:rPr lang="en-US" altLang="zh-CN" sz="1100"/>
              <a:t>The hardware must be built for dual channels if this function is used with any channel other</a:t>
            </a:r>
          </a:p>
          <a:p>
            <a:r>
              <a:rPr lang="en-US" altLang="zh-CN" sz="1100"/>
              <a:t>than 1. If it is not, this function will assert.</a:t>
            </a:r>
            <a:endParaRPr lang="zh-CN" altLang="en-US" sz="110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C5E176-A811-4EB8-8B32-8876ACC1ACB6}" type="slidenum">
              <a:rPr lang="en-US" altLang="zh-CN" sz="1000"/>
              <a:pPr/>
              <a:t>19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100" b="1"/>
              <a:t>void</a:t>
            </a:r>
          </a:p>
          <a:p>
            <a:pPr>
              <a:lnSpc>
                <a:spcPct val="90000"/>
              </a:lnSpc>
            </a:pPr>
            <a:r>
              <a:rPr lang="en-US" altLang="zh-CN" sz="1100" b="1"/>
              <a:t>XGpio_DiscreteWrite</a:t>
            </a:r>
          </a:p>
          <a:p>
            <a:pPr>
              <a:lnSpc>
                <a:spcPct val="90000"/>
              </a:lnSpc>
            </a:pPr>
            <a:r>
              <a:rPr lang="en-US" altLang="zh-CN" sz="1100" b="1"/>
              <a:t>( XGpio *</a:t>
            </a:r>
          </a:p>
          <a:p>
            <a:pPr>
              <a:lnSpc>
                <a:spcPct val="90000"/>
              </a:lnSpc>
            </a:pPr>
            <a:r>
              <a:rPr lang="en-US" altLang="zh-CN" sz="1100" b="1" i="1"/>
              <a:t>InstancePtr,</a:t>
            </a:r>
          </a:p>
          <a:p>
            <a:pPr>
              <a:lnSpc>
                <a:spcPct val="90000"/>
              </a:lnSpc>
            </a:pPr>
            <a:r>
              <a:rPr lang="en-US" altLang="zh-CN" sz="1100" b="1"/>
              <a:t>unsigned </a:t>
            </a:r>
            <a:r>
              <a:rPr lang="en-US" altLang="zh-CN" sz="1100" b="1" i="1"/>
              <a:t>Channel,</a:t>
            </a:r>
          </a:p>
          <a:p>
            <a:pPr>
              <a:lnSpc>
                <a:spcPct val="90000"/>
              </a:lnSpc>
            </a:pPr>
            <a:r>
              <a:rPr lang="en-US" altLang="zh-CN" sz="1100" b="1"/>
              <a:t>Xuint32 </a:t>
            </a:r>
            <a:r>
              <a:rPr lang="en-US" altLang="zh-CN" sz="1100" b="1" i="1"/>
              <a:t>Data</a:t>
            </a:r>
          </a:p>
          <a:p>
            <a:pPr>
              <a:lnSpc>
                <a:spcPct val="90000"/>
              </a:lnSpc>
            </a:pPr>
            <a:r>
              <a:rPr lang="en-US" altLang="zh-CN" sz="1100" b="1"/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1100"/>
              <a:t>Write to discretes register for the specified GPIO channel.</a:t>
            </a:r>
          </a:p>
          <a:p>
            <a:pPr>
              <a:lnSpc>
                <a:spcPct val="90000"/>
              </a:lnSpc>
            </a:pPr>
            <a:r>
              <a:rPr lang="en-US" altLang="zh-CN" sz="1100" b="1"/>
              <a:t>Parameters:</a:t>
            </a:r>
          </a:p>
          <a:p>
            <a:pPr>
              <a:lnSpc>
                <a:spcPct val="90000"/>
              </a:lnSpc>
            </a:pPr>
            <a:r>
              <a:rPr lang="en-US" altLang="zh-CN" sz="1100" i="1"/>
              <a:t>InstancePtr is a pointer to an </a:t>
            </a:r>
            <a:r>
              <a:rPr lang="en-US" altLang="zh-CN" sz="1100" b="1" i="1"/>
              <a:t>XGpio instance to be worked on.</a:t>
            </a:r>
          </a:p>
          <a:p>
            <a:pPr>
              <a:lnSpc>
                <a:spcPct val="90000"/>
              </a:lnSpc>
            </a:pPr>
            <a:r>
              <a:rPr lang="en-US" altLang="zh-CN" sz="1100" i="1"/>
              <a:t>Channel contains the channel of the GPIO (1 or 2) to operate</a:t>
            </a:r>
          </a:p>
          <a:p>
            <a:pPr>
              <a:lnSpc>
                <a:spcPct val="90000"/>
              </a:lnSpc>
            </a:pPr>
            <a:r>
              <a:rPr lang="en-US" altLang="zh-CN" sz="1100"/>
              <a:t>on.</a:t>
            </a:r>
          </a:p>
          <a:p>
            <a:pPr>
              <a:lnSpc>
                <a:spcPct val="90000"/>
              </a:lnSpc>
            </a:pPr>
            <a:r>
              <a:rPr lang="en-US" altLang="zh-CN" sz="1100" i="1"/>
              <a:t>Data is the value to be written to the discretes register.</a:t>
            </a:r>
          </a:p>
          <a:p>
            <a:pPr>
              <a:lnSpc>
                <a:spcPct val="90000"/>
              </a:lnSpc>
            </a:pPr>
            <a:r>
              <a:rPr lang="en-US" altLang="zh-CN" sz="1100" b="1"/>
              <a:t>Returns:</a:t>
            </a:r>
          </a:p>
          <a:p>
            <a:pPr>
              <a:lnSpc>
                <a:spcPct val="90000"/>
              </a:lnSpc>
            </a:pPr>
            <a:r>
              <a:rPr lang="en-US" altLang="zh-CN" sz="1100"/>
              <a:t>None.</a:t>
            </a:r>
          </a:p>
          <a:p>
            <a:pPr>
              <a:lnSpc>
                <a:spcPct val="90000"/>
              </a:lnSpc>
            </a:pPr>
            <a:r>
              <a:rPr lang="en-US" altLang="zh-CN" sz="1100" b="1"/>
              <a:t>Note:</a:t>
            </a:r>
          </a:p>
          <a:p>
            <a:pPr>
              <a:lnSpc>
                <a:spcPct val="90000"/>
              </a:lnSpc>
            </a:pPr>
            <a:r>
              <a:rPr lang="en-US" altLang="zh-CN" sz="1100"/>
              <a:t>The hardware must be built for dual channels if this function is used with any channel other</a:t>
            </a:r>
          </a:p>
          <a:p>
            <a:pPr>
              <a:lnSpc>
                <a:spcPct val="90000"/>
              </a:lnSpc>
            </a:pPr>
            <a:r>
              <a:rPr lang="en-US" altLang="zh-CN" sz="1100"/>
              <a:t>than 1. If it is not, this function will assert. See also </a:t>
            </a:r>
            <a:r>
              <a:rPr lang="en-US" altLang="zh-CN" sz="1100" b="1"/>
              <a:t>XGpio_DiscreteSet() and</a:t>
            </a:r>
          </a:p>
          <a:p>
            <a:pPr>
              <a:lnSpc>
                <a:spcPct val="90000"/>
              </a:lnSpc>
            </a:pPr>
            <a:r>
              <a:rPr lang="en-US" altLang="zh-CN" sz="1100" b="1"/>
              <a:t>XGpio_DiscreteClear().</a:t>
            </a:r>
            <a:endParaRPr lang="zh-CN" altLang="en-US" sz="110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8348FC-2D21-444D-92DB-ED62C9275AE5}" type="slidenum">
              <a:rPr lang="en-US" altLang="zh-CN" sz="1000"/>
              <a:pPr/>
              <a:t>20</a:t>
            </a:fld>
            <a:endParaRPr lang="en-US" altLang="zh-CN"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9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70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70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5957" y="0"/>
            <a:ext cx="9149959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535557"/>
            <a:ext cx="4972050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46" y="3660720"/>
            <a:ext cx="5326263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4388" y="1068534"/>
            <a:ext cx="3256089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244178" y="6621534"/>
            <a:ext cx="3331045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EE3424"/>
                </a:solidFill>
              </a:rPr>
              <a:t>This material exempt per Department of Commerce license exception TSU </a:t>
            </a:r>
          </a:p>
        </p:txBody>
      </p:sp>
    </p:spTree>
    <p:extLst>
      <p:ext uri="{BB962C8B-B14F-4D97-AF65-F5344CB8AC3E}">
        <p14:creationId xmlns:p14="http://schemas.microsoft.com/office/powerpoint/2010/main" val="65765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4"/>
            <a:ext cx="1300620" cy="2809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 err="1">
                <a:solidFill>
                  <a:srgbClr val="000000"/>
                </a:solidFill>
              </a:rPr>
              <a:t>Zynq</a:t>
            </a:r>
            <a:r>
              <a:rPr dirty="0">
                <a:solidFill>
                  <a:srgbClr val="000000"/>
                </a:solidFill>
              </a:rPr>
              <a:t> Architecture 12-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257551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4"/>
            <a:ext cx="1360644" cy="2809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 err="1">
                <a:solidFill>
                  <a:srgbClr val="000000"/>
                </a:solidFill>
              </a:rPr>
              <a:t>Zynq</a:t>
            </a:r>
            <a:r>
              <a:rPr dirty="0">
                <a:solidFill>
                  <a:srgbClr val="000000"/>
                </a:solidFill>
              </a:rPr>
              <a:t> Architecture 12-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3910375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6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35" y="6577014"/>
            <a:ext cx="1472115" cy="28098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 err="1">
                <a:solidFill>
                  <a:srgbClr val="000000"/>
                </a:solidFill>
              </a:rPr>
              <a:t>Zynq</a:t>
            </a:r>
            <a:r>
              <a:rPr dirty="0">
                <a:solidFill>
                  <a:srgbClr val="000000"/>
                </a:solidFill>
              </a:rPr>
              <a:t> Architecture 12-</a:t>
            </a:r>
            <a:fld id="{99D29FBF-A473-46DA-BC14-675AC1C8F9A5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3031248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35" y="6577014"/>
            <a:ext cx="1403517" cy="28098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 err="1">
                <a:solidFill>
                  <a:srgbClr val="000000"/>
                </a:solidFill>
              </a:rPr>
              <a:t>Zynq</a:t>
            </a:r>
            <a:r>
              <a:rPr dirty="0">
                <a:solidFill>
                  <a:srgbClr val="000000"/>
                </a:solidFill>
              </a:rPr>
              <a:t> Architecture 12-</a:t>
            </a:r>
            <a:fld id="{48005198-8FB0-4BE5-A5FF-99FA69737174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1115417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5957" y="0"/>
            <a:ext cx="9149959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535553"/>
            <a:ext cx="4972050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44" y="3660716"/>
            <a:ext cx="5326263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4386" y="1068534"/>
            <a:ext cx="3256089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244176" y="6621530"/>
            <a:ext cx="3331045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EE3424"/>
                </a:solidFill>
              </a:rPr>
              <a:t>This material exempt per Department of Commerce license exception TSU </a:t>
            </a:r>
          </a:p>
        </p:txBody>
      </p:sp>
    </p:spTree>
    <p:extLst>
      <p:ext uri="{BB962C8B-B14F-4D97-AF65-F5344CB8AC3E}">
        <p14:creationId xmlns:p14="http://schemas.microsoft.com/office/powerpoint/2010/main" val="460043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33" y="6577014"/>
            <a:ext cx="1377793" cy="2809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Extending System 13-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505667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7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33" y="6577014"/>
            <a:ext cx="1352069" cy="2809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Extending System 13-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235618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6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4"/>
            <a:ext cx="1249172" cy="28098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Extending System 13- </a:t>
            </a:r>
            <a:fld id="{99D29FBF-A473-46DA-BC14-675AC1C8F9A5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2190436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4"/>
            <a:ext cx="1317770" cy="28098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Extending System 13- </a:t>
            </a:r>
            <a:fld id="{48005198-8FB0-4BE5-A5FF-99FA69737174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22254015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5957" y="0"/>
            <a:ext cx="9149959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6" y="5535548"/>
            <a:ext cx="4972050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41" y="3660711"/>
            <a:ext cx="5326263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4383" y="1068534"/>
            <a:ext cx="3256089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244173" y="6621525"/>
            <a:ext cx="3331045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EE3424"/>
                </a:solidFill>
              </a:rPr>
              <a:t>This material exempt per Department of Commerce license exception TSU </a:t>
            </a:r>
          </a:p>
        </p:txBody>
      </p:sp>
    </p:spTree>
    <p:extLst>
      <p:ext uri="{BB962C8B-B14F-4D97-AF65-F5344CB8AC3E}">
        <p14:creationId xmlns:p14="http://schemas.microsoft.com/office/powerpoint/2010/main" val="415400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31" y="1600201"/>
            <a:ext cx="8233647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76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Lab2 Intro 13a-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3933866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2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76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Lab2 Intro 13a-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30037269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7" y="1600206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76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Lab2 Intro 13a- </a:t>
            </a:r>
            <a:fld id="{99D29FBF-A473-46DA-BC14-675AC1C8F9A5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783123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76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Lab2 Intro 13a- </a:t>
            </a:r>
            <a:fld id="{48005198-8FB0-4BE5-A5FF-99FA69737174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737940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5957" y="0"/>
            <a:ext cx="9149959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535539"/>
            <a:ext cx="4972050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37" y="3660702"/>
            <a:ext cx="5326263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4379" y="1068534"/>
            <a:ext cx="3256089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244169" y="6621516"/>
            <a:ext cx="3331045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EE3424"/>
                </a:solidFill>
              </a:rPr>
              <a:t>This material exempt per Department of Commerce license exception TSU </a:t>
            </a:r>
          </a:p>
        </p:txBody>
      </p:sp>
    </p:spTree>
    <p:extLst>
      <p:ext uri="{BB962C8B-B14F-4D97-AF65-F5344CB8AC3E}">
        <p14:creationId xmlns:p14="http://schemas.microsoft.com/office/powerpoint/2010/main" val="11695508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26" y="6572250"/>
            <a:ext cx="1660759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30433941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53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1" y="6567146"/>
            <a:ext cx="1652185" cy="2908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235985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7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6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60820"/>
            <a:ext cx="1643610" cy="2971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99D29FBF-A473-46DA-BC14-675AC1C8F9A5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36565021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83680"/>
            <a:ext cx="1626460" cy="27432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48005198-8FB0-4BE5-A5FF-99FA69737174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10111708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5957" y="0"/>
            <a:ext cx="9149959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535529"/>
            <a:ext cx="4972050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32" y="3660692"/>
            <a:ext cx="5326263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4374" y="1068534"/>
            <a:ext cx="3256089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244164" y="6621506"/>
            <a:ext cx="3331045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EE3424"/>
                </a:solidFill>
              </a:rPr>
              <a:t>This material exempt per Department of Commerce license exception TSU </a:t>
            </a:r>
          </a:p>
        </p:txBody>
      </p:sp>
    </p:spTree>
    <p:extLst>
      <p:ext uri="{BB962C8B-B14F-4D97-AF65-F5344CB8AC3E}">
        <p14:creationId xmlns:p14="http://schemas.microsoft.com/office/powerpoint/2010/main" val="4171086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21" y="6572250"/>
            <a:ext cx="1660759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6360481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3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1" y="6567146"/>
            <a:ext cx="1652185" cy="2908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13329868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6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60820"/>
            <a:ext cx="1643610" cy="2971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99D29FBF-A473-46DA-BC14-675AC1C8F9A5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1785375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83680"/>
            <a:ext cx="1626460" cy="27432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48005198-8FB0-4BE5-A5FF-99FA69737174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26521230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5957" y="0"/>
            <a:ext cx="9149959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535517"/>
            <a:ext cx="4972050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26" y="3660680"/>
            <a:ext cx="5326263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4368" y="1068534"/>
            <a:ext cx="3256089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244158" y="6621494"/>
            <a:ext cx="3331045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EE3424"/>
                </a:solidFill>
              </a:rPr>
              <a:t>This material exempt per Department of Commerce license exception TSU </a:t>
            </a:r>
          </a:p>
        </p:txBody>
      </p:sp>
    </p:spTree>
    <p:extLst>
      <p:ext uri="{BB962C8B-B14F-4D97-AF65-F5344CB8AC3E}">
        <p14:creationId xmlns:p14="http://schemas.microsoft.com/office/powerpoint/2010/main" val="27755986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15" y="6572250"/>
            <a:ext cx="1660759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21559453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1" y="6567146"/>
            <a:ext cx="1652185" cy="2908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63855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6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60820"/>
            <a:ext cx="1643610" cy="2971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99D29FBF-A473-46DA-BC14-675AC1C8F9A5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13702387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83680"/>
            <a:ext cx="1626460" cy="27432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48005198-8FB0-4BE5-A5FF-99FA69737174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33975558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5957" y="0"/>
            <a:ext cx="9149959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535503"/>
            <a:ext cx="4972050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9" y="3660666"/>
            <a:ext cx="5326263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4361" y="1068534"/>
            <a:ext cx="3256089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244151" y="6621480"/>
            <a:ext cx="3331045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EE3424"/>
                </a:solidFill>
              </a:rPr>
              <a:t>This material exempt per Department of Commerce license exception TSU </a:t>
            </a:r>
          </a:p>
        </p:txBody>
      </p:sp>
    </p:spTree>
    <p:extLst>
      <p:ext uri="{BB962C8B-B14F-4D97-AF65-F5344CB8AC3E}">
        <p14:creationId xmlns:p14="http://schemas.microsoft.com/office/powerpoint/2010/main" val="11216402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8" y="6572250"/>
            <a:ext cx="1660759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42005743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7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1" y="6567146"/>
            <a:ext cx="1652185" cy="2908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41546644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6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60820"/>
            <a:ext cx="1643610" cy="2971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99D29FBF-A473-46DA-BC14-675AC1C8F9A5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34905624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83680"/>
            <a:ext cx="1626460" cy="27432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48005198-8FB0-4BE5-A5FF-99FA69737174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39882482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5959" y="0"/>
            <a:ext cx="9149959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535487"/>
            <a:ext cx="4972050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1" y="3660650"/>
            <a:ext cx="5326263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4353" y="1068534"/>
            <a:ext cx="3256089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244143" y="6621464"/>
            <a:ext cx="3331045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EE3424"/>
                </a:solidFill>
              </a:rPr>
              <a:t>This material exempt per Department of Commerce license exception TSU </a:t>
            </a:r>
          </a:p>
        </p:txBody>
      </p:sp>
    </p:spTree>
    <p:extLst>
      <p:ext uri="{BB962C8B-B14F-4D97-AF65-F5344CB8AC3E}">
        <p14:creationId xmlns:p14="http://schemas.microsoft.com/office/powerpoint/2010/main" val="23699548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2250"/>
            <a:ext cx="1660759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40037237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67146"/>
            <a:ext cx="1652185" cy="2908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9831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600202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60820"/>
            <a:ext cx="1643610" cy="2971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99D29FBF-A473-46DA-BC14-675AC1C8F9A5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439284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83680"/>
            <a:ext cx="1626460" cy="27432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48005198-8FB0-4BE5-A5FF-99FA69737174}" type="slidenum">
              <a:rPr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93173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3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2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3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9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9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2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4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7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35" y="6580444"/>
            <a:ext cx="1326345" cy="2776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 err="1">
                <a:solidFill>
                  <a:srgbClr val="000000"/>
                </a:solidFill>
              </a:rPr>
              <a:t>Zynq</a:t>
            </a:r>
            <a:r>
              <a:rPr dirty="0">
                <a:solidFill>
                  <a:srgbClr val="000000"/>
                </a:solidFill>
              </a:rPr>
              <a:t> Architecture 12-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7194" y="6624048"/>
            <a:ext cx="2332327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85763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67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33" y="6580440"/>
            <a:ext cx="1420667" cy="2776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Extending System 13-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7192" y="6624044"/>
            <a:ext cx="2332327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370053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62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1"/>
            <a:ext cx="8225553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435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Lab2 Intro 13a-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7159" y="6624039"/>
            <a:ext cx="2332328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205130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53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26" y="6572303"/>
            <a:ext cx="1755081" cy="2857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7185" y="6624030"/>
            <a:ext cx="2332327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329070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43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21" y="6572293"/>
            <a:ext cx="1755081" cy="2857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7180" y="6624020"/>
            <a:ext cx="2332327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77700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3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15" y="6572281"/>
            <a:ext cx="1755081" cy="2857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7174" y="6624008"/>
            <a:ext cx="2332327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4022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7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8" y="6572267"/>
            <a:ext cx="1755081" cy="2857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7167" y="6623994"/>
            <a:ext cx="2332327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404411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72251"/>
            <a:ext cx="1755081" cy="2857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7159" y="6623978"/>
            <a:ext cx="2332327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257936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</p:sldLayoutIdLst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err="1"/>
              <a:t>Zynq</a:t>
            </a:r>
            <a:endParaRPr lang="en-US" dirty="0"/>
          </a:p>
          <a:p>
            <a:r>
              <a:rPr lang="en-US" dirty="0" err="1"/>
              <a:t>Vivado</a:t>
            </a:r>
            <a:r>
              <a:rPr lang="en-US" dirty="0"/>
              <a:t> 2015.2 Version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/>
              <a:t>AXI GPIO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253676587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Hierarchical list of the workspace </a:t>
            </a:r>
            <a:br>
              <a:rPr lang="en-US" dirty="0"/>
            </a:br>
            <a:r>
              <a:rPr lang="en-US" dirty="0"/>
              <a:t>projects in a hierarchical format</a:t>
            </a:r>
          </a:p>
          <a:p>
            <a:pPr eaLnBrk="1" hangingPunct="1"/>
            <a:r>
              <a:rPr lang="en-US" dirty="0"/>
              <a:t>Double-click to open a file</a:t>
            </a:r>
          </a:p>
          <a:p>
            <a:pPr eaLnBrk="1" hangingPunct="1"/>
            <a:r>
              <a:rPr lang="en-US" dirty="0"/>
              <a:t>Right-click the project to access </a:t>
            </a:r>
          </a:p>
          <a:p>
            <a:pPr marL="0" indent="0" eaLnBrk="1" hangingPunct="1">
              <a:buNone/>
            </a:pPr>
            <a:r>
              <a:rPr lang="en-US" dirty="0"/>
              <a:t>    its properties</a:t>
            </a:r>
          </a:p>
          <a:p>
            <a:pPr eaLnBrk="1" hangingPunct="1"/>
            <a:endParaRPr lang="en-US" dirty="0"/>
          </a:p>
        </p:txBody>
      </p:sp>
      <p:sp>
        <p:nvSpPr>
          <p:cNvPr id="24579" name="TextBox 5"/>
          <p:cNvSpPr txBox="1">
            <a:spLocks noChangeArrowheads="1"/>
          </p:cNvSpPr>
          <p:nvPr/>
        </p:nvSpPr>
        <p:spPr bwMode="auto">
          <a:xfrm>
            <a:off x="4971363" y="1908908"/>
            <a:ext cx="14998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Software </a:t>
            </a:r>
            <a:br>
              <a:rPr lang="en-US" dirty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Applications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C/C++ Project View</a:t>
            </a:r>
            <a:endParaRPr lang="en-US" dirty="0"/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4968900" y="4242385"/>
            <a:ext cx="12983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Hardware Description</a:t>
            </a:r>
          </a:p>
        </p:txBody>
      </p:sp>
      <p:sp>
        <p:nvSpPr>
          <p:cNvPr id="24583" name="Line 15"/>
          <p:cNvSpPr>
            <a:spLocks noChangeShapeType="1"/>
          </p:cNvSpPr>
          <p:nvPr/>
        </p:nvSpPr>
        <p:spPr bwMode="auto">
          <a:xfrm>
            <a:off x="5735255" y="2921001"/>
            <a:ext cx="772516" cy="2672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oval" w="med" len="med"/>
          </a:ln>
        </p:spPr>
        <p:txBody>
          <a:bodyPr wrap="squar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585" name="TextBox 5"/>
          <p:cNvSpPr txBox="1">
            <a:spLocks noChangeArrowheads="1"/>
          </p:cNvSpPr>
          <p:nvPr/>
        </p:nvSpPr>
        <p:spPr bwMode="auto">
          <a:xfrm>
            <a:off x="4969191" y="2521432"/>
            <a:ext cx="1177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Software </a:t>
            </a:r>
            <a:br>
              <a:rPr lang="en-US" dirty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BSP</a:t>
            </a:r>
          </a:p>
        </p:txBody>
      </p:sp>
      <p:sp>
        <p:nvSpPr>
          <p:cNvPr id="24586" name="Line 20"/>
          <p:cNvSpPr>
            <a:spLocks noChangeShapeType="1"/>
          </p:cNvSpPr>
          <p:nvPr/>
        </p:nvSpPr>
        <p:spPr bwMode="auto">
          <a:xfrm flipV="1">
            <a:off x="5714154" y="4557252"/>
            <a:ext cx="729387" cy="2553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oval" w="med" len="med"/>
          </a:ln>
        </p:spPr>
        <p:txBody>
          <a:bodyPr wrap="squar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587" name="Line 18"/>
          <p:cNvSpPr>
            <a:spLocks noChangeShapeType="1"/>
          </p:cNvSpPr>
          <p:nvPr/>
        </p:nvSpPr>
        <p:spPr bwMode="auto">
          <a:xfrm flipV="1">
            <a:off x="5692938" y="2262238"/>
            <a:ext cx="788417" cy="9622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oval" w="med" len="med"/>
          </a:ln>
        </p:spPr>
        <p:txBody>
          <a:bodyPr wrap="squar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5752189" y="2671056"/>
            <a:ext cx="755582" cy="67601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oval" w="med" len="med"/>
          </a:ln>
        </p:spPr>
        <p:txBody>
          <a:bodyPr wrap="squar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0235" y="1699634"/>
            <a:ext cx="1956706" cy="447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4977379" y="4876699"/>
            <a:ext cx="14998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Software </a:t>
            </a:r>
            <a:br>
              <a:rPr lang="en-US" dirty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Applications</a:t>
            </a: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5713480" y="4841954"/>
            <a:ext cx="736056" cy="259434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oval" w="med" len="med"/>
          </a:ln>
        </p:spPr>
        <p:txBody>
          <a:bodyPr wrap="squar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10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317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6778" y="1040619"/>
            <a:ext cx="8233646" cy="4268337"/>
          </a:xfrm>
        </p:spPr>
        <p:txBody>
          <a:bodyPr/>
          <a:lstStyle/>
          <a:p>
            <a:pPr marL="228600" lvl="1" eaLnBrk="0" hangingPunct="0">
              <a:buClr>
                <a:schemeClr val="tx2"/>
              </a:buClr>
              <a:buSzPct val="88000"/>
              <a:buBlip>
                <a:blip r:embed="rId2"/>
              </a:buBlip>
            </a:pPr>
            <a:r>
              <a:rPr lang="en-US" sz="2000" b="1" dirty="0"/>
              <a:t>The Board Support Package provides software services based on the processor and peripherals that make up the processor system</a:t>
            </a:r>
          </a:p>
          <a:p>
            <a:pPr marL="228600" lvl="1" eaLnBrk="0" hangingPunct="0">
              <a:buClr>
                <a:schemeClr val="tx2"/>
              </a:buClr>
              <a:buSzPct val="88000"/>
              <a:buBlip>
                <a:blip r:embed="rId2"/>
              </a:buBlip>
            </a:pPr>
            <a:r>
              <a:rPr lang="en-US" sz="2000" b="1" dirty="0"/>
              <a:t>Can be automatically created when creating Application project</a:t>
            </a:r>
          </a:p>
          <a:p>
            <a:r>
              <a:rPr lang="en-US" dirty="0"/>
              <a:t>Can be created standalone</a:t>
            </a:r>
          </a:p>
          <a:p>
            <a:r>
              <a:rPr lang="en-IE" dirty="0"/>
              <a:t>Must be attached to a Hardware Platform</a:t>
            </a:r>
            <a:endParaRPr lang="en-US" dirty="0"/>
          </a:p>
          <a:p>
            <a:pPr lvl="1"/>
            <a:r>
              <a:rPr lang="en-US" b="1" dirty="0"/>
              <a:t>File &gt; New &gt; Board Support Package</a:t>
            </a:r>
          </a:p>
          <a:p>
            <a:pPr lvl="1"/>
            <a:r>
              <a:rPr lang="en-US" dirty="0"/>
              <a:t>Select appropriate OS support</a:t>
            </a:r>
          </a:p>
          <a:p>
            <a:pPr lvl="1"/>
            <a:r>
              <a:rPr lang="en-US" dirty="0"/>
              <a:t>Third-party operating systems are supported </a:t>
            </a:r>
            <a:br>
              <a:rPr lang="en-US" dirty="0"/>
            </a:br>
            <a:r>
              <a:rPr lang="en-US" dirty="0"/>
              <a:t>with the appropriate BSP selection</a:t>
            </a:r>
          </a:p>
          <a:p>
            <a:pPr lvl="1"/>
            <a:r>
              <a:rPr lang="en-US" dirty="0"/>
              <a:t>Select required libraries support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Board Support Package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11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011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SDK supports multiple software application projects</a:t>
            </a:r>
          </a:p>
          <a:p>
            <a:pPr eaLnBrk="1" hangingPunct="1"/>
            <a:r>
              <a:rPr lang="en-US" dirty="0"/>
              <a:t>A software project is attached to a BSP project </a:t>
            </a:r>
          </a:p>
          <a:p>
            <a:pPr eaLnBrk="1" hangingPunct="1"/>
            <a:r>
              <a:rPr lang="en-US" dirty="0"/>
              <a:t>Sample applications are provided</a:t>
            </a:r>
          </a:p>
          <a:p>
            <a:pPr lvl="1"/>
            <a:r>
              <a:rPr lang="en-US" dirty="0"/>
              <a:t>Great for quick test of hardware</a:t>
            </a:r>
          </a:p>
          <a:p>
            <a:pPr lvl="2"/>
            <a:r>
              <a:rPr lang="en-IE" dirty="0"/>
              <a:t>Peripheral Tests</a:t>
            </a:r>
            <a:endParaRPr lang="en-US" dirty="0"/>
          </a:p>
          <a:p>
            <a:pPr lvl="1"/>
            <a:r>
              <a:rPr lang="en-US" dirty="0"/>
              <a:t>Starting point to base your own application on</a:t>
            </a:r>
          </a:p>
          <a:p>
            <a:pPr eaLnBrk="1" hangingPunct="1"/>
            <a:r>
              <a:rPr lang="en-US" dirty="0"/>
              <a:t>Typically an Empty Application is </a:t>
            </a:r>
            <a:br>
              <a:rPr lang="en-US" dirty="0"/>
            </a:br>
            <a:r>
              <a:rPr lang="en-US" dirty="0"/>
              <a:t>opened to begin a non-standard project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Software Application Project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743200"/>
            <a:ext cx="3114253" cy="340680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12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416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GPIO Driver API</a:t>
            </a:r>
            <a:endParaRPr lang="zh-CN" altLang="en-US">
              <a:ea typeface="宋体" charset="-122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ea typeface="宋体" charset="-122"/>
              </a:rPr>
              <a:t>The General Purpose I/O driver resides in the gpio subdirectory. </a:t>
            </a:r>
          </a:p>
          <a:p>
            <a:r>
              <a:rPr lang="en-US" altLang="zh-CN" sz="2400">
                <a:ea typeface="宋体" charset="-122"/>
              </a:rPr>
              <a:t>Details of the layer 1 high level driver can be found in the xgpio.h header file. </a:t>
            </a:r>
          </a:p>
          <a:p>
            <a:r>
              <a:rPr lang="en-US" altLang="zh-CN" sz="2400">
                <a:ea typeface="宋体" charset="-122"/>
              </a:rPr>
              <a:t>Details of the layer 0 low level driver can be found in the xgpio_l.h header file.</a:t>
            </a:r>
            <a:endParaRPr lang="zh-CN" altLang="en-US" sz="2400">
              <a:ea typeface="宋体" charset="-122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522BBDC-3C23-43D4-8B28-7E9821B690EF}" type="slidenum">
              <a:rPr lang="en-US" altLang="zh-CN" sz="1400">
                <a:solidFill>
                  <a:schemeClr val="bg2"/>
                </a:solidFill>
                <a:latin typeface="Arial" charset="0"/>
              </a:rPr>
              <a:pPr/>
              <a:t>13</a:t>
            </a:fld>
            <a:endParaRPr lang="en-US" altLang="zh-CN" sz="14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20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gpio.h</a:t>
            </a:r>
            <a:endParaRPr lang="zh-CN" altLang="en-US">
              <a:ea typeface="宋体" charset="-122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78800" cy="4648200"/>
          </a:xfrm>
        </p:spPr>
        <p:txBody>
          <a:bodyPr/>
          <a:lstStyle/>
          <a:p>
            <a:r>
              <a:rPr lang="en-US" altLang="zh-CN" sz="2200" dirty="0">
                <a:ea typeface="宋体" charset="-122"/>
              </a:rPr>
              <a:t>This file contains the software API definition of the Xilinx General Purpose I/O (</a:t>
            </a:r>
            <a:r>
              <a:rPr lang="en-US" altLang="zh-CN" sz="2200" b="1" dirty="0" err="1">
                <a:ea typeface="宋体" charset="-122"/>
              </a:rPr>
              <a:t>XGpio</a:t>
            </a:r>
            <a:r>
              <a:rPr lang="en-US" altLang="zh-CN" sz="2200" b="1" dirty="0">
                <a:ea typeface="宋体" charset="-122"/>
              </a:rPr>
              <a:t>) device driver </a:t>
            </a:r>
            <a:r>
              <a:rPr lang="en-US" altLang="zh-CN" sz="2200" dirty="0">
                <a:ea typeface="宋体" charset="-122"/>
              </a:rPr>
              <a:t>component.</a:t>
            </a:r>
          </a:p>
          <a:p>
            <a:r>
              <a:rPr lang="en-US" altLang="zh-CN" sz="2200" dirty="0">
                <a:ea typeface="宋体" charset="-122"/>
              </a:rPr>
              <a:t>The driver provides interrupt management functions. Implementation of interrupt handlers is left to the user.</a:t>
            </a:r>
          </a:p>
          <a:p>
            <a:r>
              <a:rPr lang="en-US" altLang="zh-CN" sz="2200" dirty="0">
                <a:ea typeface="宋体" charset="-122"/>
              </a:rPr>
              <a:t>This driver is intended to be RTOS and processor independent.</a:t>
            </a:r>
            <a:endParaRPr lang="zh-CN" altLang="en-US" sz="2200" dirty="0">
              <a:ea typeface="宋体" charset="-122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0C210D-31B8-4B50-90BC-B7F2573FAD55}" type="slidenum">
              <a:rPr lang="en-US" altLang="zh-CN" sz="1400">
                <a:solidFill>
                  <a:schemeClr val="bg2"/>
                </a:solidFill>
                <a:latin typeface="Arial" charset="0"/>
              </a:rPr>
              <a:pPr/>
              <a:t>14</a:t>
            </a:fld>
            <a:endParaRPr lang="en-US" altLang="zh-CN" sz="14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228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Data Structure</a:t>
            </a:r>
            <a:endParaRPr lang="zh-CN" altLang="en-US">
              <a:ea typeface="宋体" charset="-122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There are two data structures used in gpio component:</a:t>
            </a:r>
          </a:p>
          <a:p>
            <a:pPr lvl="1"/>
            <a:r>
              <a:rPr lang="en-US" altLang="zh-CN">
                <a:ea typeface="宋体" charset="-122"/>
              </a:rPr>
              <a:t>Xgpio</a:t>
            </a:r>
          </a:p>
          <a:p>
            <a:pPr lvl="1"/>
            <a:r>
              <a:rPr lang="en-US" altLang="zh-CN">
                <a:ea typeface="宋体" charset="-122"/>
              </a:rPr>
              <a:t>Xgpio_Config</a:t>
            </a:r>
          </a:p>
          <a:p>
            <a:r>
              <a:rPr lang="en-US" altLang="zh-CN">
                <a:ea typeface="宋体" charset="-122"/>
              </a:rPr>
              <a:t>Both are defined in gpio.h</a:t>
            </a:r>
            <a:endParaRPr lang="zh-CN" altLang="en-US">
              <a:ea typeface="宋体" charset="-122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C419EBF-439A-498C-BD14-CB9F1415E11D}" type="slidenum">
              <a:rPr lang="en-US" altLang="zh-CN" sz="1400">
                <a:solidFill>
                  <a:schemeClr val="bg2"/>
                </a:solidFill>
                <a:latin typeface="Arial" charset="0"/>
              </a:rPr>
              <a:pPr/>
              <a:t>15</a:t>
            </a:fld>
            <a:endParaRPr lang="en-US" altLang="zh-CN" sz="14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31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Data Structures - Xgpio</a:t>
            </a:r>
            <a:endParaRPr lang="zh-CN" altLang="en-US">
              <a:ea typeface="宋体" charset="-122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178800" cy="50863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400" dirty="0" err="1">
                <a:ea typeface="宋体" charset="-122"/>
              </a:rPr>
              <a:t>struct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b="1" dirty="0" err="1">
                <a:ea typeface="宋体" charset="-122"/>
              </a:rPr>
              <a:t>Xgpio</a:t>
            </a:r>
            <a:br>
              <a:rPr lang="en-US" altLang="zh-CN" sz="2400" b="1" dirty="0">
                <a:ea typeface="宋体" charset="-122"/>
              </a:rPr>
            </a:br>
            <a:r>
              <a:rPr lang="en-US" altLang="zh-CN" sz="2400" b="1" dirty="0"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typedef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struct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	       u32 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BaseAddress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;	             	/* Device base address */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	       u32 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IsReady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;	         	/* Device is initialized and ready */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	       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int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InterruptPresent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;	/* Are interrupts supported in h/w */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	       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int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IsDual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;		             	/* Are 2 channels supported in h/w */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      } 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XGpio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;</a:t>
            </a:r>
          </a:p>
          <a:p>
            <a:r>
              <a:rPr lang="en-US" altLang="zh-CN" sz="2400" dirty="0">
                <a:ea typeface="宋体" charset="-122"/>
              </a:rPr>
              <a:t>The </a:t>
            </a:r>
            <a:r>
              <a:rPr lang="en-US" altLang="zh-CN" sz="2400" dirty="0" err="1">
                <a:ea typeface="宋体" charset="-122"/>
              </a:rPr>
              <a:t>XGpio</a:t>
            </a:r>
            <a:r>
              <a:rPr lang="en-US" altLang="zh-CN" sz="2400" dirty="0">
                <a:ea typeface="宋体" charset="-122"/>
              </a:rPr>
              <a:t> driver instance data. </a:t>
            </a:r>
          </a:p>
          <a:p>
            <a:r>
              <a:rPr lang="en-US" altLang="zh-CN" sz="2400" dirty="0">
                <a:ea typeface="宋体" charset="-122"/>
              </a:rPr>
              <a:t>The user is required to allocate a variable of this type for every GPIO device in the system. </a:t>
            </a:r>
          </a:p>
          <a:p>
            <a:r>
              <a:rPr lang="en-US" altLang="zh-CN" sz="2400" dirty="0">
                <a:ea typeface="宋体" charset="-122"/>
              </a:rPr>
              <a:t>A pointer to a variable of this type is then passed to the driver API functions.</a:t>
            </a:r>
            <a:endParaRPr lang="en-US" altLang="zh-CN" sz="2400" b="1" dirty="0">
              <a:ea typeface="宋体" charset="-122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AF0437A-65EC-4693-89FB-71EF342815B6}" type="slidenum">
              <a:rPr lang="en-US" altLang="zh-CN" sz="1400">
                <a:solidFill>
                  <a:schemeClr val="bg2"/>
                </a:solidFill>
                <a:latin typeface="Arial" charset="0"/>
              </a:rPr>
              <a:pPr/>
              <a:t>16</a:t>
            </a:fld>
            <a:endParaRPr lang="en-US" altLang="zh-CN" sz="14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218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Data Structures – Xgpio_Config</a:t>
            </a:r>
            <a:endParaRPr lang="zh-CN" altLang="en-US">
              <a:ea typeface="宋体" charset="-122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1719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400" dirty="0" err="1">
                <a:ea typeface="宋体" charset="-122"/>
              </a:rPr>
              <a:t>struct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b="1" dirty="0" err="1">
                <a:ea typeface="宋体" charset="-122"/>
              </a:rPr>
              <a:t>Xgpio_Config</a:t>
            </a:r>
            <a:br>
              <a:rPr lang="en-US" altLang="zh-CN" sz="2400" b="1" dirty="0">
                <a:ea typeface="宋体" charset="-122"/>
              </a:rPr>
            </a:br>
            <a:r>
              <a:rPr lang="en-US" altLang="zh-CN" sz="2400" b="1" dirty="0"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typedef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struct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		u16 	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DeviceId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;		/* Unique ID  of device */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		u32 	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BaseAddress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;		/* Device base address */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		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int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 	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InterruptPresent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;	/* Are interrupts supported in h/w */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		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int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 	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IsDual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;			/* Are 2 channels supported in h/w */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	} </a:t>
            </a:r>
            <a:r>
              <a:rPr lang="en-US" altLang="zh-CN" sz="1800" dirty="0" err="1">
                <a:solidFill>
                  <a:srgbClr val="7030A0"/>
                </a:solidFill>
                <a:ea typeface="宋体" charset="-122"/>
              </a:rPr>
              <a:t>XGpio_Config</a:t>
            </a:r>
            <a:r>
              <a:rPr lang="en-US" altLang="zh-CN" sz="1800" dirty="0">
                <a:solidFill>
                  <a:srgbClr val="7030A0"/>
                </a:solidFill>
                <a:ea typeface="宋体" charset="-122"/>
              </a:rPr>
              <a:t>;</a:t>
            </a:r>
            <a:endParaRPr lang="en-US" altLang="zh-CN" sz="1800" dirty="0">
              <a:ea typeface="宋体" charset="-122"/>
            </a:endParaRPr>
          </a:p>
          <a:p>
            <a:r>
              <a:rPr lang="en-US" altLang="zh-CN" sz="2400" dirty="0">
                <a:ea typeface="宋体" charset="-122"/>
              </a:rPr>
              <a:t>This </a:t>
            </a:r>
            <a:r>
              <a:rPr lang="en-US" altLang="zh-CN" sz="2400" dirty="0" err="1">
                <a:ea typeface="宋体" charset="-122"/>
              </a:rPr>
              <a:t>typedef</a:t>
            </a:r>
            <a:r>
              <a:rPr lang="en-US" altLang="zh-CN" sz="2400" dirty="0">
                <a:ea typeface="宋体" charset="-122"/>
              </a:rPr>
              <a:t> contains configuration information for the device.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991508-51B8-4EC5-A69E-6668B6CEC1BA}" type="slidenum">
              <a:rPr lang="en-US" altLang="zh-CN" sz="1400">
                <a:solidFill>
                  <a:schemeClr val="bg2"/>
                </a:solidFill>
                <a:latin typeface="Arial" charset="0"/>
              </a:rPr>
              <a:pPr/>
              <a:t>17</a:t>
            </a:fld>
            <a:endParaRPr lang="en-US" altLang="zh-CN" sz="14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398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XGpio_Initialize</a:t>
            </a:r>
            <a:endParaRPr lang="zh-CN" altLang="en-US">
              <a:ea typeface="宋体" charset="-122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178800" cy="5257800"/>
          </a:xfrm>
        </p:spPr>
        <p:txBody>
          <a:bodyPr/>
          <a:lstStyle/>
          <a:p>
            <a:r>
              <a:rPr lang="en-US" altLang="zh-CN" sz="1800" dirty="0" err="1">
                <a:ea typeface="宋体" charset="-122"/>
              </a:rPr>
              <a:t>int</a:t>
            </a:r>
            <a:r>
              <a:rPr lang="en-US" altLang="zh-CN" sz="1800" dirty="0">
                <a:ea typeface="宋体" charset="-122"/>
              </a:rPr>
              <a:t> </a:t>
            </a:r>
            <a:r>
              <a:rPr lang="en-US" altLang="zh-CN" sz="1800" dirty="0" err="1">
                <a:ea typeface="宋体" charset="-122"/>
              </a:rPr>
              <a:t>XGpio_Initialize</a:t>
            </a:r>
            <a:r>
              <a:rPr lang="en-US" altLang="zh-CN" sz="1800" dirty="0">
                <a:ea typeface="宋体" charset="-122"/>
              </a:rPr>
              <a:t> ( </a:t>
            </a:r>
            <a:r>
              <a:rPr lang="en-US" altLang="zh-CN" sz="1800" dirty="0" err="1">
                <a:ea typeface="宋体" charset="-122"/>
              </a:rPr>
              <a:t>XGpio</a:t>
            </a:r>
            <a:r>
              <a:rPr lang="en-US" altLang="zh-CN" sz="1800" dirty="0">
                <a:ea typeface="宋体" charset="-122"/>
              </a:rPr>
              <a:t> *</a:t>
            </a:r>
            <a:r>
              <a:rPr lang="en-US" altLang="zh-CN" sz="1800" i="1" dirty="0" err="1">
                <a:ea typeface="宋体" charset="-122"/>
              </a:rPr>
              <a:t>InstancePtr</a:t>
            </a:r>
            <a:r>
              <a:rPr lang="en-US" altLang="zh-CN" sz="1800" i="1" dirty="0">
                <a:ea typeface="宋体" charset="-122"/>
              </a:rPr>
              <a:t>, </a:t>
            </a:r>
            <a:r>
              <a:rPr lang="en-US" altLang="zh-CN" sz="1800" dirty="0">
                <a:ea typeface="宋体" charset="-122"/>
              </a:rPr>
              <a:t>u16 </a:t>
            </a:r>
            <a:r>
              <a:rPr lang="en-US" altLang="zh-CN" sz="1800" i="1" dirty="0" err="1">
                <a:ea typeface="宋体" charset="-122"/>
              </a:rPr>
              <a:t>DeviceId</a:t>
            </a:r>
            <a:r>
              <a:rPr lang="en-US" altLang="zh-CN" sz="1800" i="1" dirty="0">
                <a:ea typeface="宋体" charset="-122"/>
              </a:rPr>
              <a:t> </a:t>
            </a:r>
            <a:r>
              <a:rPr lang="en-US" altLang="zh-CN" sz="1800" dirty="0">
                <a:ea typeface="宋体" charset="-122"/>
              </a:rPr>
              <a:t>)</a:t>
            </a:r>
          </a:p>
          <a:p>
            <a:pPr lvl="1"/>
            <a:r>
              <a:rPr lang="en-US" altLang="zh-CN" sz="1600" dirty="0">
                <a:ea typeface="宋体" charset="-122"/>
              </a:rPr>
              <a:t>Initialize the </a:t>
            </a:r>
            <a:r>
              <a:rPr lang="en-US" altLang="zh-CN" sz="1600" dirty="0" err="1">
                <a:ea typeface="宋体" charset="-122"/>
              </a:rPr>
              <a:t>XGpio</a:t>
            </a:r>
            <a:r>
              <a:rPr lang="en-US" altLang="zh-CN" sz="1600" dirty="0">
                <a:ea typeface="宋体" charset="-122"/>
              </a:rPr>
              <a:t> instance provided by the caller based on the given </a:t>
            </a:r>
            <a:r>
              <a:rPr lang="en-US" altLang="zh-CN" sz="1600" dirty="0" err="1">
                <a:ea typeface="宋体" charset="-122"/>
              </a:rPr>
              <a:t>DeviceID</a:t>
            </a:r>
            <a:r>
              <a:rPr lang="en-US" altLang="zh-CN" dirty="0">
                <a:ea typeface="宋体" charset="-122"/>
              </a:rPr>
              <a:t>.</a:t>
            </a:r>
          </a:p>
          <a:p>
            <a:r>
              <a:rPr lang="en-US" altLang="zh-CN" sz="1800" dirty="0">
                <a:ea typeface="宋体" charset="-122"/>
              </a:rPr>
              <a:t>Parameters:</a:t>
            </a:r>
          </a:p>
          <a:p>
            <a:pPr lvl="1"/>
            <a:r>
              <a:rPr lang="en-US" altLang="zh-CN" sz="1600" i="1" dirty="0" err="1">
                <a:solidFill>
                  <a:srgbClr val="7030A0"/>
                </a:solidFill>
                <a:ea typeface="宋体" charset="-122"/>
              </a:rPr>
              <a:t>I</a:t>
            </a:r>
            <a:r>
              <a:rPr lang="en-US" altLang="zh-CN" sz="1600" b="1" i="1" dirty="0" err="1">
                <a:solidFill>
                  <a:srgbClr val="7030A0"/>
                </a:solidFill>
                <a:ea typeface="宋体" charset="-122"/>
              </a:rPr>
              <a:t>nstancePtr</a:t>
            </a:r>
            <a:r>
              <a:rPr lang="en-US" altLang="zh-CN" sz="1600" i="1" dirty="0">
                <a:solidFill>
                  <a:srgbClr val="7030A0"/>
                </a:solidFill>
                <a:ea typeface="宋体" charset="-122"/>
              </a:rPr>
              <a:t> </a:t>
            </a:r>
            <a:r>
              <a:rPr lang="en-US" altLang="zh-CN" sz="1600" i="1" dirty="0">
                <a:ea typeface="宋体" charset="-122"/>
              </a:rPr>
              <a:t>is a pointer to an </a:t>
            </a:r>
            <a:r>
              <a:rPr lang="en-US" altLang="zh-CN" sz="1600" i="1" dirty="0" err="1">
                <a:ea typeface="宋体" charset="-122"/>
              </a:rPr>
              <a:t>XGpio</a:t>
            </a:r>
            <a:r>
              <a:rPr lang="en-US" altLang="zh-CN" sz="1600" i="1" dirty="0">
                <a:ea typeface="宋体" charset="-122"/>
              </a:rPr>
              <a:t> instance. The memory the pointer references must be </a:t>
            </a:r>
            <a:r>
              <a:rPr lang="en-US" altLang="zh-CN" sz="1600" dirty="0">
                <a:ea typeface="宋体" charset="-122"/>
              </a:rPr>
              <a:t>pre-allocated by the caller. Further calls to manipulate the component through the </a:t>
            </a:r>
            <a:r>
              <a:rPr lang="en-US" altLang="zh-CN" sz="1600" dirty="0" err="1">
                <a:ea typeface="宋体" charset="-122"/>
              </a:rPr>
              <a:t>XGpio</a:t>
            </a:r>
            <a:r>
              <a:rPr lang="en-US" altLang="zh-CN" sz="1600" dirty="0">
                <a:ea typeface="宋体" charset="-122"/>
              </a:rPr>
              <a:t> API must be made with this pointer.</a:t>
            </a:r>
          </a:p>
          <a:p>
            <a:pPr lvl="1"/>
            <a:r>
              <a:rPr lang="en-US" altLang="zh-CN" sz="1600" b="1" i="1" dirty="0" err="1">
                <a:solidFill>
                  <a:srgbClr val="7030A0"/>
                </a:solidFill>
                <a:ea typeface="宋体" charset="-122"/>
              </a:rPr>
              <a:t>DeviceId</a:t>
            </a:r>
            <a:r>
              <a:rPr lang="en-US" altLang="zh-CN" sz="1600" b="1" i="1" dirty="0">
                <a:solidFill>
                  <a:srgbClr val="7030A0"/>
                </a:solidFill>
                <a:ea typeface="宋体" charset="-122"/>
              </a:rPr>
              <a:t> </a:t>
            </a:r>
            <a:r>
              <a:rPr lang="en-US" altLang="zh-CN" sz="1600" i="1" dirty="0">
                <a:ea typeface="宋体" charset="-122"/>
              </a:rPr>
              <a:t>is the unique id of the device controlled by this </a:t>
            </a:r>
            <a:r>
              <a:rPr lang="en-US" altLang="zh-CN" sz="1600" i="1" dirty="0" err="1">
                <a:ea typeface="宋体" charset="-122"/>
              </a:rPr>
              <a:t>XGpio</a:t>
            </a:r>
            <a:r>
              <a:rPr lang="en-US" altLang="zh-CN" sz="1600" i="1" dirty="0">
                <a:ea typeface="宋体" charset="-122"/>
              </a:rPr>
              <a:t> component. Passing in </a:t>
            </a:r>
            <a:r>
              <a:rPr lang="en-US" altLang="zh-CN" sz="1600" dirty="0">
                <a:ea typeface="宋体" charset="-122"/>
              </a:rPr>
              <a:t>a device id associates the generic </a:t>
            </a:r>
            <a:r>
              <a:rPr lang="en-US" altLang="zh-CN" sz="1600" dirty="0" err="1">
                <a:ea typeface="宋体" charset="-122"/>
              </a:rPr>
              <a:t>XGpio</a:t>
            </a:r>
            <a:r>
              <a:rPr lang="en-US" altLang="zh-CN" sz="1600" dirty="0">
                <a:ea typeface="宋体" charset="-122"/>
              </a:rPr>
              <a:t> instance to a specific device, as chosen by the caller or application developer.</a:t>
            </a:r>
          </a:p>
          <a:p>
            <a:r>
              <a:rPr lang="en-US" altLang="zh-CN" sz="1800" dirty="0">
                <a:ea typeface="宋体" charset="-122"/>
              </a:rPr>
              <a:t>Returns:</a:t>
            </a:r>
          </a:p>
          <a:p>
            <a:pPr lvl="1"/>
            <a:r>
              <a:rPr lang="en-US" altLang="zh-CN" sz="1600" b="1" dirty="0">
                <a:solidFill>
                  <a:srgbClr val="7030A0"/>
                </a:solidFill>
                <a:ea typeface="宋体" charset="-122"/>
              </a:rPr>
              <a:t>XST_SUCCESS</a:t>
            </a:r>
            <a:r>
              <a:rPr lang="en-US" altLang="zh-CN" sz="1600" dirty="0">
                <a:ea typeface="宋体" charset="-122"/>
              </a:rPr>
              <a:t> Initialization was successful.</a:t>
            </a:r>
          </a:p>
          <a:p>
            <a:pPr lvl="1"/>
            <a:r>
              <a:rPr lang="en-US" altLang="zh-CN" sz="1600" b="1" dirty="0">
                <a:solidFill>
                  <a:srgbClr val="7030A0"/>
                </a:solidFill>
                <a:ea typeface="宋体" charset="-122"/>
              </a:rPr>
              <a:t>XST_DEVICE_NOT_FOUND</a:t>
            </a:r>
            <a:r>
              <a:rPr lang="en-US" altLang="zh-CN" sz="1600" dirty="0">
                <a:ea typeface="宋体" charset="-122"/>
              </a:rPr>
              <a:t> </a:t>
            </a:r>
            <a:r>
              <a:rPr lang="en-US" sz="1600" dirty="0"/>
              <a:t>if the device configuration data was not found for a device with the supplied device ID</a:t>
            </a:r>
            <a:r>
              <a:rPr lang="en-US" altLang="zh-CN" sz="1600" dirty="0">
                <a:ea typeface="宋体" charset="-122"/>
              </a:rPr>
              <a:t>.</a:t>
            </a:r>
          </a:p>
          <a:p>
            <a:r>
              <a:rPr lang="en-US" altLang="zh-CN" sz="1800" dirty="0">
                <a:solidFill>
                  <a:srgbClr val="00B050"/>
                </a:solidFill>
                <a:ea typeface="宋体" charset="-122"/>
              </a:rPr>
              <a:t>Example: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ea typeface="宋体" charset="-122"/>
              </a:rPr>
              <a:t>     </a:t>
            </a:r>
            <a:r>
              <a:rPr lang="en-US" sz="1600" dirty="0" err="1"/>
              <a:t>XGpio</a:t>
            </a:r>
            <a:r>
              <a:rPr lang="en-US" sz="1600" dirty="0"/>
              <a:t> dip;</a:t>
            </a:r>
          </a:p>
          <a:p>
            <a:pPr lvl="1">
              <a:buFont typeface="Monotype Sorts" pitchFamily="2" charset="2"/>
              <a:buNone/>
            </a:pPr>
            <a:r>
              <a:rPr lang="en-US" sz="1600" b="1" dirty="0" err="1"/>
              <a:t>XGpio_Initialize</a:t>
            </a:r>
            <a:r>
              <a:rPr lang="en-US" sz="1600" b="1" dirty="0"/>
              <a:t>(&amp;dip, XPAR_SWITCHES_DEVICE_ID);</a:t>
            </a:r>
            <a:endParaRPr lang="zh-CN" altLang="en-US" sz="1800" b="1" dirty="0">
              <a:ea typeface="宋体" charset="-122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969C13A-CF4F-4959-A855-2565F7FEBB29}" type="slidenum">
              <a:rPr lang="en-US" altLang="zh-CN" sz="1400">
                <a:solidFill>
                  <a:schemeClr val="bg2"/>
                </a:solidFill>
                <a:latin typeface="Arial" charset="0"/>
              </a:rPr>
              <a:pPr/>
              <a:t>18</a:t>
            </a:fld>
            <a:endParaRPr lang="en-US" altLang="zh-CN" sz="14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81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XGpio_SetDataDirection</a:t>
            </a:r>
            <a:endParaRPr lang="zh-CN" altLang="en-US">
              <a:ea typeface="宋体" charset="-122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78800" cy="49911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000" dirty="0">
                <a:ea typeface="宋体" charset="-122"/>
              </a:rPr>
              <a:t>void </a:t>
            </a:r>
            <a:r>
              <a:rPr lang="en-US" altLang="zh-CN" sz="2000" b="1" dirty="0" err="1">
                <a:ea typeface="宋体" charset="-122"/>
              </a:rPr>
              <a:t>XGpio_SetDataDirection</a:t>
            </a:r>
            <a:r>
              <a:rPr lang="en-US" altLang="zh-CN" sz="2000" b="1" dirty="0">
                <a:ea typeface="宋体" charset="-122"/>
              </a:rPr>
              <a:t> (</a:t>
            </a:r>
            <a:r>
              <a:rPr lang="en-US" altLang="zh-CN" sz="2000" b="1" dirty="0" err="1">
                <a:ea typeface="宋体" charset="-122"/>
              </a:rPr>
              <a:t>XGpio</a:t>
            </a:r>
            <a:r>
              <a:rPr lang="en-US" altLang="zh-CN" sz="2000" b="1" dirty="0">
                <a:ea typeface="宋体" charset="-122"/>
              </a:rPr>
              <a:t> *</a:t>
            </a:r>
            <a:r>
              <a:rPr lang="en-US" altLang="zh-CN" sz="2000" b="1" dirty="0" err="1">
                <a:ea typeface="宋体" charset="-122"/>
              </a:rPr>
              <a:t>InstancePtr</a:t>
            </a:r>
            <a:r>
              <a:rPr lang="en-US" altLang="zh-CN" sz="2000" b="1" dirty="0">
                <a:ea typeface="宋体" charset="-122"/>
              </a:rPr>
              <a:t>,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b="1" dirty="0">
                <a:ea typeface="宋体" charset="-122"/>
              </a:rPr>
              <a:t>                                                    unsigned Channel,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b="1" dirty="0">
                <a:ea typeface="宋体" charset="-122"/>
              </a:rPr>
              <a:t>                                                    u32 </a:t>
            </a:r>
            <a:r>
              <a:rPr lang="en-US" altLang="zh-CN" sz="2000" dirty="0" err="1">
                <a:ea typeface="宋体" charset="-122"/>
              </a:rPr>
              <a:t>DirectionMask</a:t>
            </a:r>
            <a:r>
              <a:rPr lang="en-US" altLang="zh-CN" sz="2000" dirty="0">
                <a:ea typeface="宋体" charset="-122"/>
              </a:rPr>
              <a:t>);</a:t>
            </a:r>
          </a:p>
          <a:p>
            <a:r>
              <a:rPr lang="en-US" altLang="zh-CN" sz="2000" dirty="0">
                <a:ea typeface="宋体" charset="-122"/>
              </a:rPr>
              <a:t>Set the input/output direction of all discrete signals for the specified GPIO channel.</a:t>
            </a:r>
          </a:p>
          <a:p>
            <a:r>
              <a:rPr lang="en-US" altLang="zh-CN" sz="2000" dirty="0">
                <a:ea typeface="宋体" charset="-122"/>
              </a:rPr>
              <a:t>Parameters:</a:t>
            </a:r>
          </a:p>
          <a:p>
            <a:pPr lvl="1"/>
            <a:r>
              <a:rPr lang="en-US" altLang="zh-CN" sz="1800" b="1" dirty="0" err="1">
                <a:solidFill>
                  <a:srgbClr val="7030A0"/>
                </a:solidFill>
                <a:ea typeface="宋体" charset="-122"/>
              </a:rPr>
              <a:t>InstancePtr</a:t>
            </a:r>
            <a:r>
              <a:rPr lang="en-US" altLang="zh-CN" sz="1800" b="1" dirty="0">
                <a:solidFill>
                  <a:srgbClr val="7030A0"/>
                </a:solidFill>
                <a:ea typeface="宋体" charset="-122"/>
              </a:rPr>
              <a:t> </a:t>
            </a:r>
            <a:r>
              <a:rPr lang="en-US" altLang="zh-CN" sz="1800" dirty="0">
                <a:ea typeface="宋体" charset="-122"/>
              </a:rPr>
              <a:t>is a pointer to an </a:t>
            </a:r>
            <a:r>
              <a:rPr lang="en-US" altLang="zh-CN" sz="1800" dirty="0" err="1">
                <a:ea typeface="宋体" charset="-122"/>
              </a:rPr>
              <a:t>XGpio</a:t>
            </a:r>
            <a:r>
              <a:rPr lang="en-US" altLang="zh-CN" sz="1800" dirty="0">
                <a:ea typeface="宋体" charset="-122"/>
              </a:rPr>
              <a:t> instance to be worked on.</a:t>
            </a:r>
          </a:p>
          <a:p>
            <a:pPr lvl="1"/>
            <a:r>
              <a:rPr lang="en-US" altLang="zh-CN" sz="1800" b="1" dirty="0">
                <a:solidFill>
                  <a:srgbClr val="7030A0"/>
                </a:solidFill>
                <a:ea typeface="宋体" charset="-122"/>
              </a:rPr>
              <a:t>Channel</a:t>
            </a:r>
            <a:r>
              <a:rPr lang="en-US" altLang="zh-CN" sz="1800" dirty="0">
                <a:ea typeface="宋体" charset="-122"/>
              </a:rPr>
              <a:t> contains the channel of the GPIO (1 or 2) to operate on.</a:t>
            </a:r>
          </a:p>
          <a:p>
            <a:pPr lvl="1"/>
            <a:r>
              <a:rPr lang="en-US" altLang="zh-CN" sz="1800" b="1" dirty="0" err="1">
                <a:solidFill>
                  <a:srgbClr val="7030A0"/>
                </a:solidFill>
                <a:ea typeface="宋体" charset="-122"/>
              </a:rPr>
              <a:t>DirectionMask</a:t>
            </a:r>
            <a:r>
              <a:rPr lang="en-US" altLang="zh-CN" sz="1800" dirty="0">
                <a:ea typeface="宋体" charset="-122"/>
              </a:rPr>
              <a:t> is a bitmask specifying which </a:t>
            </a:r>
            <a:r>
              <a:rPr lang="en-US" altLang="zh-CN" sz="1800" dirty="0" err="1">
                <a:ea typeface="宋体" charset="-122"/>
              </a:rPr>
              <a:t>discretes</a:t>
            </a:r>
            <a:r>
              <a:rPr lang="en-US" altLang="zh-CN" sz="1800" dirty="0">
                <a:ea typeface="宋体" charset="-122"/>
              </a:rPr>
              <a:t> are input and which are output. Bits set to 0 are output and bits set to 1 are input.</a:t>
            </a:r>
          </a:p>
          <a:p>
            <a:r>
              <a:rPr lang="en-US" altLang="zh-CN" sz="2000" dirty="0">
                <a:ea typeface="宋体" charset="-122"/>
              </a:rPr>
              <a:t>Example:</a:t>
            </a:r>
          </a:p>
          <a:p>
            <a:pPr marL="342900" lvl="1" indent="0">
              <a:buNone/>
            </a:pPr>
            <a:r>
              <a:rPr lang="en-US" b="1" dirty="0"/>
              <a:t>XGpio_SetDataDirection(&amp;dip, 1, 0xffffffff); // set direction to input</a:t>
            </a:r>
            <a:r>
              <a:rPr lang="en-US" altLang="zh-CN" sz="1800" dirty="0">
                <a:solidFill>
                  <a:srgbClr val="00B050"/>
                </a:solidFill>
                <a:ea typeface="宋体" charset="-122"/>
              </a:rPr>
              <a:t>.</a:t>
            </a:r>
          </a:p>
          <a:p>
            <a:endParaRPr lang="zh-CN" altLang="en-US" sz="1800" dirty="0">
              <a:ea typeface="宋体" charset="-122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0C85C1-50EA-45E3-AC9F-CB5CE51A2941}" type="slidenum">
              <a:rPr lang="en-US" altLang="zh-CN" sz="1400">
                <a:solidFill>
                  <a:schemeClr val="bg2"/>
                </a:solidFill>
                <a:latin typeface="Arial" charset="0"/>
              </a:rPr>
              <a:pPr/>
              <a:t>19</a:t>
            </a:fld>
            <a:endParaRPr lang="en-US" altLang="zh-CN" sz="14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21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dirty="0"/>
              <a:t>Introducing AXI GPIO</a:t>
            </a: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dirty="0"/>
              <a:t>Configure GPIO IP Instance</a:t>
            </a: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dirty="0"/>
              <a:t>GPIO Programming Sequence</a:t>
            </a: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dirty="0"/>
              <a:t>SDK Application Development Flow</a:t>
            </a: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dirty="0"/>
              <a:t>Application Project Structure</a:t>
            </a: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dirty="0"/>
              <a:t>AXI GPIO Driver API</a:t>
            </a: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dirty="0"/>
              <a:t>References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Embedded Overview 11-</a:t>
            </a:r>
            <a:fld id="{BFCA2A5C-65D0-4F71-B4D8-734FF63F7E2F}" type="slidenum">
              <a:rPr smtClean="0"/>
              <a:pPr>
                <a:defRPr/>
              </a:p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3032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XGpio_DiscreteWrite</a:t>
            </a:r>
            <a:endParaRPr lang="zh-CN" altLang="en-US">
              <a:ea typeface="宋体" charset="-122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178800" cy="5562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1800" dirty="0">
                <a:ea typeface="宋体" charset="-122"/>
              </a:rPr>
              <a:t>void </a:t>
            </a:r>
            <a:r>
              <a:rPr lang="en-US" altLang="zh-CN" sz="1800" b="1" dirty="0" err="1">
                <a:ea typeface="宋体" charset="-122"/>
              </a:rPr>
              <a:t>XGpio_DiscreteWrite</a:t>
            </a:r>
            <a:r>
              <a:rPr lang="en-US" altLang="zh-CN" sz="1800" b="1" dirty="0">
                <a:ea typeface="宋体" charset="-122"/>
              </a:rPr>
              <a:t> (</a:t>
            </a:r>
            <a:r>
              <a:rPr lang="en-US" altLang="zh-CN" sz="1800" b="1" dirty="0" err="1">
                <a:ea typeface="宋体" charset="-122"/>
              </a:rPr>
              <a:t>XGpio</a:t>
            </a:r>
            <a:r>
              <a:rPr lang="en-US" altLang="zh-CN" sz="1800" b="1" dirty="0">
                <a:ea typeface="宋体" charset="-122"/>
              </a:rPr>
              <a:t> *</a:t>
            </a:r>
            <a:r>
              <a:rPr lang="en-US" altLang="zh-CN" sz="1800" b="1" dirty="0" err="1">
                <a:ea typeface="宋体" charset="-122"/>
              </a:rPr>
              <a:t>InstancePtr</a:t>
            </a:r>
            <a:r>
              <a:rPr lang="en-US" altLang="zh-CN" sz="1800" b="1" dirty="0">
                <a:ea typeface="宋体" charset="-122"/>
              </a:rPr>
              <a:t>, 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b="1" dirty="0">
                <a:ea typeface="宋体" charset="-122"/>
              </a:rPr>
              <a:t>                                              unsigned Channel, 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b="1" dirty="0">
                <a:ea typeface="宋体" charset="-122"/>
              </a:rPr>
              <a:t>                                              u32 Data);</a:t>
            </a:r>
          </a:p>
          <a:p>
            <a:r>
              <a:rPr lang="en-US" altLang="zh-CN" sz="2400" dirty="0">
                <a:ea typeface="宋体" charset="-122"/>
              </a:rPr>
              <a:t>Write to discrete register for the specified GPIO channel.</a:t>
            </a:r>
          </a:p>
          <a:p>
            <a:r>
              <a:rPr lang="en-US" altLang="zh-CN" sz="2400" b="1" dirty="0">
                <a:ea typeface="宋体" charset="-122"/>
              </a:rPr>
              <a:t>Parameters:</a:t>
            </a:r>
          </a:p>
          <a:p>
            <a:pPr lvl="1"/>
            <a:r>
              <a:rPr lang="en-US" altLang="zh-CN" sz="1900" b="1" dirty="0" err="1">
                <a:solidFill>
                  <a:srgbClr val="7030A0"/>
                </a:solidFill>
                <a:ea typeface="宋体" charset="-122"/>
              </a:rPr>
              <a:t>InstancePtr</a:t>
            </a:r>
            <a:r>
              <a:rPr lang="en-US" altLang="zh-CN" sz="1900" dirty="0">
                <a:ea typeface="宋体" charset="-122"/>
              </a:rPr>
              <a:t> is a pointer to an </a:t>
            </a:r>
            <a:r>
              <a:rPr lang="en-US" altLang="zh-CN" sz="1900" dirty="0" err="1">
                <a:ea typeface="宋体" charset="-122"/>
              </a:rPr>
              <a:t>XGpio</a:t>
            </a:r>
            <a:r>
              <a:rPr lang="en-US" altLang="zh-CN" sz="1900" dirty="0">
                <a:ea typeface="宋体" charset="-122"/>
              </a:rPr>
              <a:t> instance to be worked on.</a:t>
            </a:r>
          </a:p>
          <a:p>
            <a:pPr lvl="1"/>
            <a:r>
              <a:rPr lang="en-US" altLang="zh-CN" sz="1900" b="1" dirty="0">
                <a:solidFill>
                  <a:srgbClr val="7030A0"/>
                </a:solidFill>
                <a:ea typeface="宋体" charset="-122"/>
              </a:rPr>
              <a:t>Channel</a:t>
            </a:r>
            <a:r>
              <a:rPr lang="en-US" altLang="zh-CN" sz="1900" dirty="0">
                <a:ea typeface="宋体" charset="-122"/>
              </a:rPr>
              <a:t> contains the channel of the GPIO (1 or 2) to operate on.</a:t>
            </a:r>
          </a:p>
          <a:p>
            <a:pPr lvl="1"/>
            <a:r>
              <a:rPr lang="en-US" altLang="zh-CN" sz="1900" b="1" dirty="0">
                <a:solidFill>
                  <a:srgbClr val="7030A0"/>
                </a:solidFill>
                <a:ea typeface="宋体" charset="-122"/>
              </a:rPr>
              <a:t>Data</a:t>
            </a:r>
            <a:r>
              <a:rPr lang="en-US" altLang="zh-CN" sz="1900" dirty="0">
                <a:ea typeface="宋体" charset="-122"/>
              </a:rPr>
              <a:t> is the value to be written to the discrete register.</a:t>
            </a:r>
          </a:p>
          <a:p>
            <a:r>
              <a:rPr lang="en-US" altLang="zh-CN" sz="2300" dirty="0">
                <a:ea typeface="宋体" charset="-122"/>
              </a:rPr>
              <a:t>Example: </a:t>
            </a:r>
            <a:endParaRPr lang="en-US" altLang="zh-CN" sz="2200" dirty="0">
              <a:ea typeface="宋体" charset="-122"/>
            </a:endParaRPr>
          </a:p>
          <a:p>
            <a:pPr marL="342900" lvl="1" indent="0">
              <a:buNone/>
            </a:pPr>
            <a:r>
              <a:rPr lang="en-US" sz="2000" b="1" dirty="0" err="1"/>
              <a:t>XGpio</a:t>
            </a:r>
            <a:r>
              <a:rPr lang="en-US" sz="2000" b="1" dirty="0"/>
              <a:t> led;</a:t>
            </a:r>
          </a:p>
          <a:p>
            <a:pPr marL="342900" lvl="1" indent="0">
              <a:buNone/>
            </a:pPr>
            <a:r>
              <a:rPr lang="en-US" sz="2000" b="1" dirty="0"/>
              <a:t>u32 data=1;</a:t>
            </a:r>
          </a:p>
          <a:p>
            <a:pPr marL="342900" lvl="1" indent="0">
              <a:buNone/>
            </a:pPr>
            <a:r>
              <a:rPr lang="en-US" sz="2000" b="1" dirty="0"/>
              <a:t>…</a:t>
            </a:r>
          </a:p>
          <a:p>
            <a:pPr marL="342900" lvl="1" indent="0">
              <a:buNone/>
            </a:pPr>
            <a:r>
              <a:rPr lang="en-US" sz="2000" b="1" dirty="0" err="1"/>
              <a:t>XGpio_DiscreteWrite</a:t>
            </a:r>
            <a:r>
              <a:rPr lang="en-US" sz="2000" b="1" dirty="0"/>
              <a:t>(&amp;led, 1, data);</a:t>
            </a:r>
            <a:endParaRPr lang="zh-CN" altLang="en-US" sz="2300" b="1" dirty="0">
              <a:ea typeface="宋体" charset="-122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5640F8-6996-4B97-89DD-443911FE5BAC}" type="slidenum">
              <a:rPr lang="en-US" altLang="zh-CN" sz="1400">
                <a:solidFill>
                  <a:schemeClr val="bg2"/>
                </a:solidFill>
                <a:latin typeface="Arial" charset="0"/>
              </a:rPr>
              <a:pPr/>
              <a:t>20</a:t>
            </a:fld>
            <a:endParaRPr lang="en-US" altLang="zh-CN" sz="14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473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XGpio_DiscreteRead</a:t>
            </a:r>
            <a:endParaRPr lang="zh-CN" altLang="en-US">
              <a:ea typeface="宋体" charset="-122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178800" cy="54864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000" b="1" dirty="0">
                <a:ea typeface="宋体" charset="-122"/>
              </a:rPr>
              <a:t>u32 </a:t>
            </a:r>
            <a:r>
              <a:rPr lang="en-US" altLang="zh-CN" sz="2000" b="1" dirty="0" err="1">
                <a:ea typeface="宋体" charset="-122"/>
              </a:rPr>
              <a:t>XGpio_DiscreteRead</a:t>
            </a:r>
            <a:r>
              <a:rPr lang="en-US" altLang="zh-CN" sz="2000" b="1" dirty="0">
                <a:ea typeface="宋体" charset="-122"/>
              </a:rPr>
              <a:t> (</a:t>
            </a:r>
            <a:r>
              <a:rPr lang="en-US" altLang="zh-CN" sz="2000" b="1" dirty="0" err="1">
                <a:ea typeface="宋体" charset="-122"/>
              </a:rPr>
              <a:t>XGpio</a:t>
            </a:r>
            <a:r>
              <a:rPr lang="en-US" altLang="zh-CN" sz="2000" b="1" dirty="0">
                <a:ea typeface="宋体" charset="-122"/>
              </a:rPr>
              <a:t> *</a:t>
            </a:r>
            <a:r>
              <a:rPr lang="en-US" altLang="zh-CN" sz="2000" b="1" dirty="0" err="1">
                <a:ea typeface="宋体" charset="-122"/>
              </a:rPr>
              <a:t>InstancePtr</a:t>
            </a:r>
            <a:r>
              <a:rPr lang="en-US" altLang="zh-CN" sz="2000" b="1" dirty="0">
                <a:ea typeface="宋体" charset="-122"/>
              </a:rPr>
              <a:t>,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b="1" dirty="0">
                <a:ea typeface="宋体" charset="-122"/>
              </a:rPr>
              <a:t>                                                    unsigned Channel);</a:t>
            </a:r>
          </a:p>
          <a:p>
            <a:r>
              <a:rPr lang="en-US" altLang="zh-CN" sz="2400" dirty="0">
                <a:ea typeface="宋体" charset="-122"/>
              </a:rPr>
              <a:t>Read state of </a:t>
            </a:r>
            <a:r>
              <a:rPr lang="en-US" altLang="zh-CN" sz="2400" dirty="0" err="1">
                <a:ea typeface="宋体" charset="-122"/>
              </a:rPr>
              <a:t>discretes</a:t>
            </a:r>
            <a:r>
              <a:rPr lang="en-US" altLang="zh-CN" sz="2400" dirty="0">
                <a:ea typeface="宋体" charset="-122"/>
              </a:rPr>
              <a:t> for the specified GPIO </a:t>
            </a:r>
            <a:r>
              <a:rPr lang="en-US" altLang="zh-CN" sz="2400" dirty="0" err="1">
                <a:ea typeface="宋体" charset="-122"/>
              </a:rPr>
              <a:t>channnel</a:t>
            </a:r>
            <a:r>
              <a:rPr lang="en-US" altLang="zh-CN" sz="2400" dirty="0">
                <a:ea typeface="宋体" charset="-122"/>
              </a:rPr>
              <a:t>.</a:t>
            </a:r>
          </a:p>
          <a:p>
            <a:r>
              <a:rPr lang="en-US" altLang="zh-CN" sz="2400" b="1" dirty="0">
                <a:ea typeface="宋体" charset="-122"/>
              </a:rPr>
              <a:t>Parameters:</a:t>
            </a:r>
          </a:p>
          <a:p>
            <a:pPr lvl="1"/>
            <a:r>
              <a:rPr lang="en-US" altLang="zh-CN" sz="2000" b="1" dirty="0" err="1">
                <a:solidFill>
                  <a:srgbClr val="7030A0"/>
                </a:solidFill>
                <a:ea typeface="宋体" charset="-122"/>
              </a:rPr>
              <a:t>InstancePtr</a:t>
            </a:r>
            <a:r>
              <a:rPr lang="en-US" altLang="zh-CN" sz="2000" dirty="0">
                <a:ea typeface="宋体" charset="-122"/>
              </a:rPr>
              <a:t> is a pointer to an </a:t>
            </a:r>
            <a:r>
              <a:rPr lang="en-US" altLang="zh-CN" sz="2000" dirty="0" err="1">
                <a:ea typeface="宋体" charset="-122"/>
              </a:rPr>
              <a:t>XGpio</a:t>
            </a:r>
            <a:r>
              <a:rPr lang="en-US" altLang="zh-CN" sz="2000" dirty="0">
                <a:ea typeface="宋体" charset="-122"/>
              </a:rPr>
              <a:t> instance to be worked on.</a:t>
            </a:r>
          </a:p>
          <a:p>
            <a:pPr lvl="1"/>
            <a:r>
              <a:rPr lang="en-US" altLang="zh-CN" sz="2000" b="1" dirty="0">
                <a:solidFill>
                  <a:srgbClr val="7030A0"/>
                </a:solidFill>
                <a:ea typeface="宋体" charset="-122"/>
              </a:rPr>
              <a:t>Channel </a:t>
            </a:r>
            <a:r>
              <a:rPr lang="en-US" altLang="zh-CN" sz="2000" dirty="0">
                <a:ea typeface="宋体" charset="-122"/>
              </a:rPr>
              <a:t>contains the channel of the GPIO to operate on.</a:t>
            </a:r>
          </a:p>
          <a:p>
            <a:r>
              <a:rPr lang="en-US" altLang="zh-CN" sz="2400" b="1" dirty="0">
                <a:ea typeface="宋体" charset="-122"/>
              </a:rPr>
              <a:t>Returns:</a:t>
            </a:r>
          </a:p>
          <a:p>
            <a:pPr lvl="1"/>
            <a:r>
              <a:rPr lang="en-US" altLang="zh-CN" sz="2000" dirty="0">
                <a:ea typeface="宋体" charset="-122"/>
              </a:rPr>
              <a:t>Current copy of the </a:t>
            </a:r>
            <a:r>
              <a:rPr lang="en-US" altLang="zh-CN" sz="2000" dirty="0" err="1">
                <a:ea typeface="宋体" charset="-122"/>
              </a:rPr>
              <a:t>discretes</a:t>
            </a:r>
            <a:r>
              <a:rPr lang="en-US" altLang="zh-CN" sz="2000" dirty="0">
                <a:ea typeface="宋体" charset="-122"/>
              </a:rPr>
              <a:t> register.</a:t>
            </a:r>
          </a:p>
          <a:p>
            <a:r>
              <a:rPr lang="en-US" altLang="zh-CN" sz="2300" dirty="0">
                <a:ea typeface="宋体" charset="-122"/>
              </a:rPr>
              <a:t>Example:</a:t>
            </a:r>
            <a:endParaRPr lang="en-US" altLang="zh-CN" sz="2200" dirty="0">
              <a:ea typeface="宋体" charset="-122"/>
            </a:endParaRPr>
          </a:p>
          <a:p>
            <a:pPr marL="342900" lvl="1" indent="0">
              <a:buNone/>
            </a:pPr>
            <a:r>
              <a:rPr lang="en-US" sz="2000" b="1" dirty="0" err="1"/>
              <a:t>XGpio</a:t>
            </a:r>
            <a:r>
              <a:rPr lang="en-US" sz="2000" b="1" dirty="0"/>
              <a:t> push;</a:t>
            </a:r>
          </a:p>
          <a:p>
            <a:pPr marL="342900" lvl="1" indent="0">
              <a:buNone/>
            </a:pP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psb_check</a:t>
            </a:r>
            <a:r>
              <a:rPr lang="en-US" sz="2000" b="1" dirty="0"/>
              <a:t>;</a:t>
            </a:r>
            <a:r>
              <a:rPr lang="en-US" sz="2000" dirty="0"/>
              <a:t> </a:t>
            </a:r>
          </a:p>
          <a:p>
            <a:pPr marL="342900" lvl="1" indent="0">
              <a:buNone/>
            </a:pPr>
            <a:r>
              <a:rPr lang="en-US" sz="2000" dirty="0"/>
              <a:t>…</a:t>
            </a:r>
          </a:p>
          <a:p>
            <a:pPr marL="342900" lvl="1" indent="0">
              <a:buNone/>
            </a:pPr>
            <a:r>
              <a:rPr lang="en-US" sz="2000" b="1" dirty="0" err="1"/>
              <a:t>psb_check</a:t>
            </a:r>
            <a:r>
              <a:rPr lang="en-US" sz="2000" b="1" dirty="0"/>
              <a:t> = XGpio_DiscreteRead(&amp;push, 1);</a:t>
            </a:r>
            <a:endParaRPr lang="zh-CN" altLang="en-US" sz="2000" b="1" dirty="0">
              <a:ea typeface="宋体" charset="-122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58A803-2A28-4DBC-B7F5-27E7132E8FCC}" type="slidenum">
              <a:rPr lang="en-US" altLang="zh-CN" sz="1400">
                <a:solidFill>
                  <a:schemeClr val="bg2"/>
                </a:solidFill>
                <a:latin typeface="Arial" charset="0"/>
              </a:rPr>
              <a:pPr/>
              <a:t>21</a:t>
            </a:fld>
            <a:endParaRPr lang="en-US" altLang="zh-CN" sz="14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813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ea typeface="宋体" charset="-122"/>
              </a:rPr>
              <a:t>XGpio_Initialize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err="1">
                <a:ea typeface="宋体" charset="-122"/>
              </a:rPr>
              <a:t>XGpio_SetDataDirection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err="1">
                <a:ea typeface="宋体" charset="-122"/>
              </a:rPr>
              <a:t>XGpio_DiscreteRead</a:t>
            </a:r>
            <a:r>
              <a:rPr lang="en-US" altLang="zh-CN" dirty="0">
                <a:ea typeface="宋体" charset="-122"/>
              </a:rPr>
              <a:t> / </a:t>
            </a:r>
            <a:r>
              <a:rPr lang="en-US" altLang="zh-CN" dirty="0" err="1">
                <a:ea typeface="宋体" charset="-122"/>
              </a:rPr>
              <a:t>XGpio_DiscreteWrite</a:t>
            </a:r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 GPIO Driver Calling Sequence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 Copyright 2015 Xilinx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493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33646" cy="4268337"/>
          </a:xfrm>
        </p:spPr>
        <p:txBody>
          <a:bodyPr/>
          <a:lstStyle/>
          <a:p>
            <a:r>
              <a:rPr lang="en-US" dirty="0"/>
              <a:t>AXI GPIO – pg144-axi-gpio.pdf: </a:t>
            </a:r>
            <a:br>
              <a:rPr lang="en-US" dirty="0"/>
            </a:br>
            <a:r>
              <a:rPr lang="en-US" b="0" dirty="0"/>
              <a:t>To find this document, In </a:t>
            </a:r>
            <a:r>
              <a:rPr lang="en-US" b="0" dirty="0" err="1"/>
              <a:t>Vivado</a:t>
            </a:r>
            <a:r>
              <a:rPr lang="en-US" b="0" dirty="0"/>
              <a:t> </a:t>
            </a:r>
            <a:r>
              <a:rPr lang="en-US" dirty="0"/>
              <a:t>IP Integrator, </a:t>
            </a:r>
            <a:r>
              <a:rPr lang="en-US" b="0" dirty="0"/>
              <a:t>open</a:t>
            </a:r>
            <a:r>
              <a:rPr lang="en-US" dirty="0"/>
              <a:t> IP </a:t>
            </a:r>
            <a:r>
              <a:rPr lang="en-US" dirty="0" err="1"/>
              <a:t>Catalog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b="0" dirty="0" err="1">
                <a:sym typeface="Wingdings" panose="05000000000000000000" pitchFamily="2" charset="2"/>
              </a:rPr>
              <a:t>select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AXI </a:t>
            </a:r>
            <a:r>
              <a:rPr lang="en-US" dirty="0" err="1">
                <a:sym typeface="Wingdings" panose="05000000000000000000" pitchFamily="2" charset="2"/>
              </a:rPr>
              <a:t>GPIO</a:t>
            </a:r>
            <a:r>
              <a:rPr lang="en-US" b="0" dirty="0" err="1">
                <a:sym typeface="Wingdings" panose="05000000000000000000" pitchFamily="2" charset="2"/>
              </a:rPr>
              <a:t>right</a:t>
            </a:r>
            <a:r>
              <a:rPr lang="en-US" b="0" dirty="0">
                <a:sym typeface="Wingdings" panose="05000000000000000000" pitchFamily="2" charset="2"/>
              </a:rPr>
              <a:t> click </a:t>
            </a:r>
            <a:r>
              <a:rPr lang="en-US" dirty="0">
                <a:sym typeface="Wingdings" panose="05000000000000000000" pitchFamily="2" charset="2"/>
              </a:rPr>
              <a:t>AXI GPIO, </a:t>
            </a:r>
            <a:r>
              <a:rPr lang="en-US" b="0" dirty="0">
                <a:sym typeface="Wingdings" panose="05000000000000000000" pitchFamily="2" charset="2"/>
              </a:rPr>
              <a:t>select</a:t>
            </a:r>
            <a:r>
              <a:rPr lang="en-US" dirty="0">
                <a:sym typeface="Wingdings" panose="05000000000000000000" pitchFamily="2" charset="2"/>
              </a:rPr>
              <a:t> Product Guide.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Software API for AXI GPIO:</a:t>
            </a:r>
          </a:p>
          <a:p>
            <a:pPr marL="280988" indent="0">
              <a:buNone/>
            </a:pPr>
            <a:r>
              <a:rPr lang="en-US" b="0" dirty="0">
                <a:sym typeface="Wingdings" panose="05000000000000000000" pitchFamily="2" charset="2"/>
              </a:rPr>
              <a:t>In SDK, after your project is created, open </a:t>
            </a:r>
            <a:r>
              <a:rPr lang="en-US" dirty="0" err="1">
                <a:sym typeface="Wingdings" panose="05000000000000000000" pitchFamily="2" charset="2"/>
              </a:rPr>
              <a:t>system.mss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0" dirty="0">
                <a:sym typeface="Wingdings" panose="05000000000000000000" pitchFamily="2" charset="2"/>
              </a:rPr>
              <a:t>file, in </a:t>
            </a:r>
            <a:r>
              <a:rPr lang="en-US" dirty="0">
                <a:sym typeface="Wingdings" panose="05000000000000000000" pitchFamily="2" charset="2"/>
              </a:rPr>
              <a:t>peripheral driver </a:t>
            </a:r>
            <a:r>
              <a:rPr lang="en-US" b="0" dirty="0">
                <a:sym typeface="Wingdings" panose="05000000000000000000" pitchFamily="2" charset="2"/>
              </a:rPr>
              <a:t>session, find any instant of </a:t>
            </a:r>
            <a:r>
              <a:rPr lang="en-US" dirty="0">
                <a:sym typeface="Wingdings" panose="05000000000000000000" pitchFamily="2" charset="2"/>
              </a:rPr>
              <a:t>GPIO, </a:t>
            </a:r>
            <a:r>
              <a:rPr lang="en-US" b="0" dirty="0">
                <a:sym typeface="Wingdings" panose="05000000000000000000" pitchFamily="2" charset="2"/>
              </a:rPr>
              <a:t>click</a:t>
            </a:r>
            <a:r>
              <a:rPr lang="en-US" dirty="0">
                <a:sym typeface="Wingdings" panose="05000000000000000000" pitchFamily="2" charset="2"/>
              </a:rPr>
              <a:t> documentation. </a:t>
            </a:r>
            <a:r>
              <a:rPr lang="en-US" b="0" dirty="0">
                <a:sym typeface="Wingdings" panose="05000000000000000000" pitchFamily="2" charset="2"/>
              </a:rPr>
              <a:t>You will find the API document in the following directory:</a:t>
            </a:r>
            <a:br>
              <a:rPr lang="en-US" b="0" dirty="0">
                <a:sym typeface="Wingdings" panose="05000000000000000000" pitchFamily="2" charset="2"/>
              </a:rPr>
            </a:br>
            <a:r>
              <a:rPr lang="en-US" b="0" dirty="0">
                <a:sym typeface="Wingdings" panose="05000000000000000000" pitchFamily="2" charset="2"/>
              </a:rPr>
              <a:t>“</a:t>
            </a:r>
            <a:r>
              <a:rPr lang="en-US" b="0" dirty="0" err="1">
                <a:sym typeface="Wingdings" panose="05000000000000000000" pitchFamily="2" charset="2"/>
              </a:rPr>
              <a:t>VivadoDirectory</a:t>
            </a:r>
            <a:r>
              <a:rPr lang="en-US" b="0" dirty="0">
                <a:sym typeface="Wingdings" panose="05000000000000000000" pitchFamily="2" charset="2"/>
              </a:rPr>
              <a:t>”/data/</a:t>
            </a:r>
            <a:r>
              <a:rPr lang="en-US" b="0" dirty="0" err="1">
                <a:sym typeface="Wingdings" panose="05000000000000000000" pitchFamily="2" charset="2"/>
              </a:rPr>
              <a:t>embeddedsw</a:t>
            </a:r>
            <a:r>
              <a:rPr lang="en-US" b="0" dirty="0">
                <a:sym typeface="Wingdings" panose="05000000000000000000" pitchFamily="2" charset="2"/>
              </a:rPr>
              <a:t>/</a:t>
            </a:r>
            <a:r>
              <a:rPr lang="en-US" b="0" dirty="0" err="1">
                <a:sym typeface="Wingdings" panose="05000000000000000000" pitchFamily="2" charset="2"/>
              </a:rPr>
              <a:t>XilinxProcessorIPLib</a:t>
            </a:r>
            <a:r>
              <a:rPr lang="en-US" b="0" dirty="0">
                <a:sym typeface="Wingdings" panose="05000000000000000000" pitchFamily="2" charset="2"/>
              </a:rPr>
              <a:t>/drivers/gpio_v4_0/doc/html/</a:t>
            </a:r>
            <a:r>
              <a:rPr lang="en-US" b="0" dirty="0" err="1">
                <a:sym typeface="Wingdings" panose="05000000000000000000" pitchFamily="2" charset="2"/>
              </a:rPr>
              <a:t>api</a:t>
            </a:r>
            <a:r>
              <a:rPr lang="en-US" b="0" dirty="0">
                <a:sym typeface="Wingdings" panose="05000000000000000000" pitchFamily="2" charset="2"/>
              </a:rPr>
              <a:t>/index.html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 Copyright 2015 Xilinx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0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1"/>
            <a:ext cx="8233646" cy="4801738"/>
          </a:xfrm>
        </p:spPr>
        <p:txBody>
          <a:bodyPr/>
          <a:lstStyle/>
          <a:p>
            <a:r>
              <a:rPr lang="en-US" b="0"/>
              <a:t>The AXI (</a:t>
            </a:r>
            <a:r>
              <a:rPr lang="en-US" dirty="0"/>
              <a:t>Advanced eXtensible Interface</a:t>
            </a:r>
            <a:r>
              <a:rPr lang="en-US" b="0" dirty="0"/>
              <a:t>) GPIO design provides </a:t>
            </a:r>
            <a:r>
              <a:rPr lang="en-US" dirty="0"/>
              <a:t>a general purpose </a:t>
            </a:r>
            <a:r>
              <a:rPr lang="en-US" b="0" dirty="0"/>
              <a:t>input/output interface to an </a:t>
            </a:r>
            <a:r>
              <a:rPr lang="en-US" dirty="0"/>
              <a:t>AXI4-Lite</a:t>
            </a:r>
            <a:r>
              <a:rPr lang="en-US" b="0" dirty="0"/>
              <a:t> interface. </a:t>
            </a:r>
          </a:p>
          <a:p>
            <a:r>
              <a:rPr lang="en-US" b="0" dirty="0"/>
              <a:t>The AXI GPIO can be configured as either a </a:t>
            </a:r>
            <a:r>
              <a:rPr lang="en-US" dirty="0"/>
              <a:t>single</a:t>
            </a:r>
            <a:r>
              <a:rPr lang="en-US" b="0" dirty="0"/>
              <a:t> or a </a:t>
            </a:r>
            <a:r>
              <a:rPr lang="en-US" dirty="0"/>
              <a:t>dual</a:t>
            </a:r>
            <a:r>
              <a:rPr lang="en-US" b="0" dirty="0"/>
              <a:t>-channel device. </a:t>
            </a:r>
          </a:p>
          <a:p>
            <a:r>
              <a:rPr lang="en-US" b="0" dirty="0"/>
              <a:t>The </a:t>
            </a:r>
            <a:r>
              <a:rPr lang="en-US" dirty="0"/>
              <a:t>width</a:t>
            </a:r>
            <a:r>
              <a:rPr lang="en-US" b="0" dirty="0"/>
              <a:t> of each channel is independently configurable: </a:t>
            </a:r>
            <a:r>
              <a:rPr lang="en-US" dirty="0"/>
              <a:t>32</a:t>
            </a:r>
            <a:r>
              <a:rPr lang="en-US" b="0" dirty="0"/>
              <a:t>-bit AXI4-Lite slave. </a:t>
            </a:r>
          </a:p>
          <a:p>
            <a:r>
              <a:rPr lang="en-US" b="0" dirty="0"/>
              <a:t>The ports are configured dynamically for input or output by enabling or disabling the 3-state buffer.</a:t>
            </a:r>
          </a:p>
          <a:p>
            <a:r>
              <a:rPr lang="en-US" b="0" dirty="0"/>
              <a:t> The channels can be configured to generate an interrupt when a transition on any of their inputs occurs.</a:t>
            </a:r>
          </a:p>
          <a:p>
            <a:r>
              <a:rPr lang="en-US" b="0" dirty="0"/>
              <a:t>The GPIO core can be used to control the </a:t>
            </a:r>
            <a:r>
              <a:rPr lang="en-US" dirty="0"/>
              <a:t>internal properties </a:t>
            </a:r>
            <a:r>
              <a:rPr lang="en-US" b="0" dirty="0"/>
              <a:t>of the device as well as the </a:t>
            </a:r>
            <a:r>
              <a:rPr lang="en-US" dirty="0"/>
              <a:t>behavior of external devices</a:t>
            </a:r>
            <a:r>
              <a:rPr lang="en-US" b="0" dirty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Zynq Architecture 12-</a:t>
            </a:r>
            <a:fld id="{060BD193-E118-4B16-863C-C8C12C675E3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28650"/>
          </a:xfrm>
        </p:spPr>
        <p:txBody>
          <a:bodyPr/>
          <a:lstStyle/>
          <a:p>
            <a:r>
              <a:rPr lang="en-US" dirty="0"/>
              <a:t>AXI GPIO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 Copyright 2015 Xilinx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2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Zynq Architecture 12-</a:t>
            </a:r>
            <a:fld id="{060BD193-E118-4B16-863C-C8C12C675E3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781050"/>
          </a:xfrm>
        </p:spPr>
        <p:txBody>
          <a:bodyPr/>
          <a:lstStyle/>
          <a:p>
            <a:r>
              <a:rPr lang="en-US" altLang="zh-CN" dirty="0"/>
              <a:t>AXI GPIO Block Diagram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 Copyright 2015 Xilinx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9" t="8541" r="13207" b="26043"/>
          <a:stretch/>
        </p:blipFill>
        <p:spPr bwMode="auto">
          <a:xfrm>
            <a:off x="228599" y="838201"/>
            <a:ext cx="8172085" cy="5639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17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AXI GPIO operates on the </a:t>
            </a:r>
            <a:r>
              <a:rPr lang="en-US" dirty="0" err="1"/>
              <a:t>s_axi_aclk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AXI GPIO is reset when </a:t>
            </a:r>
            <a:r>
              <a:rPr lang="en-US" dirty="0" err="1"/>
              <a:t>s_axi_aresetn</a:t>
            </a:r>
            <a:r>
              <a:rPr lang="en-US" dirty="0"/>
              <a:t> is asserted. This is an active-Low reset synchronous to </a:t>
            </a:r>
            <a:r>
              <a:rPr lang="en-US" dirty="0" err="1"/>
              <a:t>s_axi_aclk</a:t>
            </a:r>
            <a:r>
              <a:rPr lang="en-US" dirty="0"/>
              <a:t> clock.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Zynq Architecture 12-</a:t>
            </a:r>
            <a:fld id="{060BD193-E118-4B16-863C-C8C12C675E3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and Reset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 Copyright 2015 Xilinx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55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7772400" cy="4801739"/>
          </a:xfrm>
        </p:spPr>
        <p:txBody>
          <a:bodyPr/>
          <a:lstStyle/>
          <a:p>
            <a:r>
              <a:rPr lang="en-US" dirty="0"/>
              <a:t>GPIO Width</a:t>
            </a:r>
            <a:endParaRPr lang="en-US" b="0" dirty="0"/>
          </a:p>
          <a:p>
            <a:pPr marL="0" indent="0">
              <a:buNone/>
            </a:pPr>
            <a:r>
              <a:rPr lang="en-US" b="0" dirty="0"/>
              <a:t>Can be from 1 to 32, and default value is </a:t>
            </a:r>
            <a:r>
              <a:rPr lang="en-US" dirty="0">
                <a:solidFill>
                  <a:srgbClr val="FF0000"/>
                </a:solidFill>
              </a:rPr>
              <a:t>32</a:t>
            </a:r>
            <a:r>
              <a:rPr lang="en-US" dirty="0"/>
              <a:t>.</a:t>
            </a:r>
          </a:p>
          <a:p>
            <a:r>
              <a:rPr lang="en-US" dirty="0"/>
              <a:t>Default Output Value</a:t>
            </a:r>
          </a:p>
          <a:p>
            <a:pPr marL="0" indent="0">
              <a:buNone/>
            </a:pPr>
            <a:r>
              <a:rPr lang="en-US" b="0" dirty="0"/>
              <a:t>Sets the default value of all the enabled bits of this channel. By default, this parameter is set to </a:t>
            </a:r>
            <a:r>
              <a:rPr lang="en-US" dirty="0">
                <a:solidFill>
                  <a:srgbClr val="FF0000"/>
                </a:solidFill>
              </a:rPr>
              <a:t>0x0</a:t>
            </a:r>
            <a:r>
              <a:rPr lang="en-US" b="0" dirty="0"/>
              <a:t>.</a:t>
            </a:r>
          </a:p>
          <a:p>
            <a:r>
              <a:rPr lang="en-US" dirty="0"/>
              <a:t>Default Tri State Value</a:t>
            </a:r>
          </a:p>
          <a:p>
            <a:pPr marL="0" indent="0">
              <a:buNone/>
            </a:pPr>
            <a:r>
              <a:rPr lang="en-US" b="0" dirty="0"/>
              <a:t>This value configures the input </a:t>
            </a:r>
          </a:p>
          <a:p>
            <a:pPr marL="0" indent="0">
              <a:buNone/>
            </a:pPr>
            <a:r>
              <a:rPr lang="en-US" b="0" dirty="0"/>
              <a:t>or output mode of each bit of </a:t>
            </a:r>
          </a:p>
          <a:p>
            <a:pPr marL="0" indent="0">
              <a:buNone/>
            </a:pPr>
            <a:r>
              <a:rPr lang="en-US" b="0" dirty="0"/>
              <a:t>GPIO channel. By default, this </a:t>
            </a:r>
          </a:p>
          <a:p>
            <a:pPr marL="0" indent="0">
              <a:buNone/>
            </a:pPr>
            <a:r>
              <a:rPr lang="en-US" b="0" dirty="0"/>
              <a:t>field has </a:t>
            </a:r>
            <a:r>
              <a:rPr lang="en-US" dirty="0">
                <a:solidFill>
                  <a:srgbClr val="FF0000"/>
                </a:solidFill>
              </a:rPr>
              <a:t>0xFFFFFFFF</a:t>
            </a:r>
            <a:r>
              <a:rPr lang="en-US" b="0" dirty="0"/>
              <a:t>, </a:t>
            </a:r>
          </a:p>
          <a:p>
            <a:pPr marL="0" indent="0">
              <a:buNone/>
            </a:pPr>
            <a:r>
              <a:rPr lang="en-US" b="0" dirty="0"/>
              <a:t>configuring all GPIO bits in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input </a:t>
            </a:r>
            <a:r>
              <a:rPr lang="en-US" b="0" dirty="0"/>
              <a:t>mode.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Zynq Architecture 12-</a:t>
            </a:r>
            <a:fld id="{060BD193-E118-4B16-863C-C8C12C675E3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GPIO IP Instance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 Copyright 2015 Xilinx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75" t="16458" r="27145" b="51458"/>
          <a:stretch/>
        </p:blipFill>
        <p:spPr bwMode="auto">
          <a:xfrm>
            <a:off x="4495800" y="2743200"/>
            <a:ext cx="4343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233646" cy="4649338"/>
          </a:xfrm>
        </p:spPr>
        <p:txBody>
          <a:bodyPr/>
          <a:lstStyle/>
          <a:p>
            <a:r>
              <a:rPr lang="en-US" dirty="0"/>
              <a:t>For input ports when the Interrupt is not enabled, use the following steps:</a:t>
            </a:r>
          </a:p>
          <a:p>
            <a:pPr marL="574675" indent="-293688">
              <a:buNone/>
            </a:pPr>
            <a:r>
              <a:rPr lang="en-US" dirty="0"/>
              <a:t>1. Configure the port as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 by writing the corresponding bit in </a:t>
            </a:r>
            <a:r>
              <a:rPr lang="en-US" dirty="0" err="1"/>
              <a:t>GPIOx_TRI</a:t>
            </a:r>
            <a:r>
              <a:rPr lang="en-US" dirty="0"/>
              <a:t> register with the value of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.</a:t>
            </a:r>
          </a:p>
          <a:p>
            <a:pPr marL="280988" indent="0">
              <a:buNone/>
            </a:pPr>
            <a:r>
              <a:rPr lang="en-US" dirty="0"/>
              <a:t>2. Read the corresponding bit in </a:t>
            </a:r>
            <a:r>
              <a:rPr lang="en-US" dirty="0" err="1"/>
              <a:t>GPIOx_DATA</a:t>
            </a:r>
            <a:r>
              <a:rPr lang="en-US" dirty="0"/>
              <a:t> register.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output ports, use the following steps:</a:t>
            </a:r>
          </a:p>
          <a:p>
            <a:pPr marL="515938" indent="-234950">
              <a:buNone/>
            </a:pPr>
            <a:r>
              <a:rPr lang="en-US" dirty="0"/>
              <a:t>1. Configure the port as </a:t>
            </a:r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 by writing the corresponding bit in </a:t>
            </a:r>
            <a:r>
              <a:rPr lang="en-US" dirty="0" err="1"/>
              <a:t>GPIOx_TRI</a:t>
            </a:r>
            <a:r>
              <a:rPr lang="en-US" dirty="0"/>
              <a:t> register with a value of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.</a:t>
            </a:r>
          </a:p>
          <a:p>
            <a:pPr marL="515938" indent="-234950">
              <a:buNone/>
            </a:pPr>
            <a:r>
              <a:rPr lang="en-US" dirty="0"/>
              <a:t>2. Write the corresponding bit in </a:t>
            </a:r>
            <a:r>
              <a:rPr lang="en-US" dirty="0" err="1"/>
              <a:t>GPIOx_DATA</a:t>
            </a:r>
            <a:r>
              <a:rPr lang="en-US" dirty="0"/>
              <a:t> register.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Zynq Architecture 12-</a:t>
            </a:r>
            <a:fld id="{060BD193-E118-4B16-863C-C8C12C675E3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81050"/>
          </a:xfrm>
        </p:spPr>
        <p:txBody>
          <a:bodyPr/>
          <a:lstStyle/>
          <a:p>
            <a:r>
              <a:rPr lang="en-US" dirty="0"/>
              <a:t>Programming Sequence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 Copyright 2015 Xilinx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38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 Application Development Flow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EAD3EE-509A-402E-904C-7712645006AF}"/>
              </a:ext>
            </a:extLst>
          </p:cNvPr>
          <p:cNvSpPr/>
          <p:nvPr/>
        </p:nvSpPr>
        <p:spPr bwMode="auto">
          <a:xfrm>
            <a:off x="5458486" y="2209800"/>
            <a:ext cx="1323314" cy="457200"/>
          </a:xfrm>
          <a:prstGeom prst="ellipse">
            <a:avLst/>
          </a:prstGeom>
          <a:noFill/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noFill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2BF522-E922-4CC5-9EF2-27F1783AC6E2}"/>
              </a:ext>
            </a:extLst>
          </p:cNvPr>
          <p:cNvGrpSpPr/>
          <p:nvPr/>
        </p:nvGrpSpPr>
        <p:grpSpPr>
          <a:xfrm>
            <a:off x="447675" y="838200"/>
            <a:ext cx="6302429" cy="4610100"/>
            <a:chOff x="447675" y="838200"/>
            <a:chExt cx="6302429" cy="4610100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5" y="838200"/>
              <a:ext cx="6302429" cy="461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0ABCF7C-DF20-4895-8CBF-9D59A2B9CA3D}"/>
                </a:ext>
              </a:extLst>
            </p:cNvPr>
            <p:cNvCxnSpPr/>
            <p:nvPr/>
          </p:nvCxnSpPr>
          <p:spPr bwMode="auto">
            <a:xfrm>
              <a:off x="4343400" y="1352550"/>
              <a:ext cx="609600" cy="0"/>
            </a:xfrm>
            <a:prstGeom prst="line">
              <a:avLst/>
            </a:prstGeom>
            <a:solidFill>
              <a:schemeClr val="tx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049A714-52CC-4C3C-A0A5-D6702666777E}"/>
                </a:ext>
              </a:extLst>
            </p:cNvPr>
            <p:cNvCxnSpPr/>
            <p:nvPr/>
          </p:nvCxnSpPr>
          <p:spPr bwMode="auto">
            <a:xfrm>
              <a:off x="4953000" y="1352550"/>
              <a:ext cx="0" cy="552450"/>
            </a:xfrm>
            <a:prstGeom prst="straightConnector1">
              <a:avLst/>
            </a:prstGeom>
            <a:solidFill>
              <a:schemeClr val="tx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9093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143000"/>
            <a:ext cx="5296830" cy="4268337"/>
          </a:xfrm>
        </p:spPr>
        <p:txBody>
          <a:bodyPr/>
          <a:lstStyle/>
          <a:p>
            <a:r>
              <a:rPr lang="en-US" dirty="0"/>
              <a:t>Launch SDK</a:t>
            </a:r>
          </a:p>
          <a:p>
            <a:pPr lvl="1"/>
            <a:r>
              <a:rPr lang="en-US" dirty="0"/>
              <a:t>In Vivado</a:t>
            </a:r>
          </a:p>
          <a:p>
            <a:pPr lvl="2"/>
            <a:r>
              <a:rPr lang="en-US" b="1" dirty="0"/>
              <a:t>File&gt; Export Hardware</a:t>
            </a:r>
          </a:p>
          <a:p>
            <a:pPr lvl="2"/>
            <a:r>
              <a:rPr lang="en-US" b="1" dirty="0"/>
              <a:t>File &gt; Launch SDK</a:t>
            </a:r>
          </a:p>
          <a:p>
            <a:pPr lvl="1"/>
            <a:r>
              <a:rPr lang="en-IE" dirty="0"/>
              <a:t>Exporting</a:t>
            </a:r>
            <a:endParaRPr lang="en-US" dirty="0"/>
          </a:p>
          <a:p>
            <a:pPr lvl="2"/>
            <a:r>
              <a:rPr lang="en-US" dirty="0"/>
              <a:t>A Hardware Description File HDF file is first generated</a:t>
            </a:r>
            <a:endParaRPr lang="en-US" b="1" dirty="0"/>
          </a:p>
          <a:p>
            <a:pPr lvl="2"/>
            <a:r>
              <a:rPr lang="en-US" dirty="0"/>
              <a:t>A hardware platform specification project is then automatically created</a:t>
            </a:r>
          </a:p>
          <a:p>
            <a:pPr lvl="3"/>
            <a:r>
              <a:rPr lang="en-US" dirty="0"/>
              <a:t>The software application (and board support package) then can be created and associated with the hardware platform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SDK From </a:t>
            </a:r>
            <a:r>
              <a:rPr lang="en-US" dirty="0" err="1"/>
              <a:t>Vivado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© Copyright 2015 Xilinx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>
                <a:solidFill>
                  <a:srgbClr val="000000"/>
                </a:solidFill>
              </a:rPr>
              <a:t>Software Development Environment 21-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9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46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1801</Words>
  <Application>Microsoft Office PowerPoint</Application>
  <PresentationFormat>On-screen Show (4:3)</PresentationFormat>
  <Paragraphs>268</Paragraphs>
  <Slides>23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23</vt:i4>
      </vt:variant>
    </vt:vector>
  </HeadingPairs>
  <TitlesOfParts>
    <vt:vector size="39" baseType="lpstr">
      <vt:lpstr>Monotype Sorts</vt:lpstr>
      <vt:lpstr>宋体</vt:lpstr>
      <vt:lpstr>Arial</vt:lpstr>
      <vt:lpstr>Arial Narrow</vt:lpstr>
      <vt:lpstr>Calibri</vt:lpstr>
      <vt:lpstr>Times New Roman</vt:lpstr>
      <vt:lpstr>Wingdings</vt:lpstr>
      <vt:lpstr>Office Theme</vt:lpstr>
      <vt:lpstr>Xilinx_All_Programmable_Template</vt:lpstr>
      <vt:lpstr>1_Xilinx_All_Programmable_Template</vt:lpstr>
      <vt:lpstr>2_Xilinx_All_Programmable_Template</vt:lpstr>
      <vt:lpstr>3_Xilinx_All_Programmable_Template</vt:lpstr>
      <vt:lpstr>4_Xilinx_All_Programmable_Template</vt:lpstr>
      <vt:lpstr>5_Xilinx_All_Programmable_Template</vt:lpstr>
      <vt:lpstr>6_Xilinx_All_Programmable_Template</vt:lpstr>
      <vt:lpstr>7_Xilinx_All_Programmable_Template</vt:lpstr>
      <vt:lpstr>AXI GPIO</vt:lpstr>
      <vt:lpstr>Outline</vt:lpstr>
      <vt:lpstr>AXI GPIO</vt:lpstr>
      <vt:lpstr>AXI GPIO Block Diagram</vt:lpstr>
      <vt:lpstr>Clock and Reset</vt:lpstr>
      <vt:lpstr>Configure GPIO IP Instance</vt:lpstr>
      <vt:lpstr>Programming Sequence</vt:lpstr>
      <vt:lpstr>SDK Application Development Flow</vt:lpstr>
      <vt:lpstr>Launching SDK From Vivado</vt:lpstr>
      <vt:lpstr>C/C++ Project View</vt:lpstr>
      <vt:lpstr>Creating a Board Support Package</vt:lpstr>
      <vt:lpstr>Creating a Software Application Project</vt:lpstr>
      <vt:lpstr>GPIO Driver API</vt:lpstr>
      <vt:lpstr>gpio.h</vt:lpstr>
      <vt:lpstr>Data Structure</vt:lpstr>
      <vt:lpstr>Data Structures - Xgpio</vt:lpstr>
      <vt:lpstr>Data Structures – Xgpio_Config</vt:lpstr>
      <vt:lpstr>XGpio_Initialize</vt:lpstr>
      <vt:lpstr>XGpio_SetDataDirection</vt:lpstr>
      <vt:lpstr>XGpio_DiscreteWrite</vt:lpstr>
      <vt:lpstr>XGpio_DiscreteRead</vt:lpstr>
      <vt:lpstr>AXI GPIO Driver Calling Sequence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Zynq AP SoC Memory Resources</dc:title>
  <dc:creator>Min</dc:creator>
  <cp:lastModifiedBy>Min He</cp:lastModifiedBy>
  <cp:revision>115</cp:revision>
  <dcterms:created xsi:type="dcterms:W3CDTF">2006-08-16T00:00:00Z</dcterms:created>
  <dcterms:modified xsi:type="dcterms:W3CDTF">2019-02-12T16:52:40Z</dcterms:modified>
</cp:coreProperties>
</file>