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4157" r:id="rId2"/>
  </p:sldMasterIdLst>
  <p:notesMasterIdLst>
    <p:notesMasterId r:id="rId15"/>
  </p:notesMasterIdLst>
  <p:handoutMasterIdLst>
    <p:handoutMasterId r:id="rId16"/>
  </p:handoutMasterIdLst>
  <p:sldIdLst>
    <p:sldId id="377" r:id="rId3"/>
    <p:sldId id="481" r:id="rId4"/>
    <p:sldId id="462" r:id="rId5"/>
    <p:sldId id="463" r:id="rId6"/>
    <p:sldId id="461" r:id="rId7"/>
    <p:sldId id="480" r:id="rId8"/>
    <p:sldId id="483" r:id="rId9"/>
    <p:sldId id="458" r:id="rId10"/>
    <p:sldId id="464" r:id="rId11"/>
    <p:sldId id="456" r:id="rId12"/>
    <p:sldId id="430" r:id="rId13"/>
    <p:sldId id="48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0000FF"/>
    <a:srgbClr val="FF0033"/>
    <a:srgbClr val="0099FF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0" autoAdjust="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42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zh-CN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531AA7EC-E9F5-45A9-A475-1CB403A322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32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From http://en.wikipedia.org/wiki/Field-programmable_gate_array.</a:t>
            </a:r>
          </a:p>
          <a:p>
            <a:r>
              <a:rPr lang="en-US"/>
              <a:t>“Embedded System Design with Platform FPGAs Principles and Practice”, by Ron Sass and Andrew G. Schmidt.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56396C-93EB-4CF1-9FBD-48036A2FBDEF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An important observation is that SRAM cells are volatile. Thus after power cycle the board, we need to reconfiguring or re-programming the FPGA.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AE9614-4DB9-4CA3-AA90-24B8FECADDDA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930F2-FDDF-49C1-BC0F-9B4B25E8DE73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474663"/>
            <a:ext cx="4889500" cy="36687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4722813"/>
            <a:ext cx="4924425" cy="367823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It is no longer revelant to describe an FPGA circuit in terms of “number of equivalent gates (or transistors)” This is because a single LUT can represent very modest equations, which would only require a few transistors to implement, or a very complex circuit such as RAM, which would require many hundreds of transistors. 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705E2-F685-44C3-83DC-0DC5D0076B20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AC79D-D670-498C-80CD-4B1123C2F152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0" y="474663"/>
            <a:ext cx="4889500" cy="36687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4722813"/>
            <a:ext cx="4924425" cy="3678237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CN"/>
              <a:t>© 2000 Morgan Kaufman</a:t>
            </a: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CN"/>
              <a:t>Overheads for Computers as Components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1B2AAA6A-8011-453D-8D4A-9B9F4A667A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7CDEB-D13C-4750-8C0B-99D0420A54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27E2B-796B-4AC9-9D27-B65EF9CF87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5958" y="0"/>
            <a:ext cx="9149959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6" y="5535488"/>
            <a:ext cx="4972050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15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1" y="3660651"/>
            <a:ext cx="5326263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101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4353" y="1068534"/>
            <a:ext cx="3256089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244143" y="6621465"/>
            <a:ext cx="3331045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75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  <p:extLst>
      <p:ext uri="{BB962C8B-B14F-4D97-AF65-F5344CB8AC3E}">
        <p14:creationId xmlns:p14="http://schemas.microsoft.com/office/powerpoint/2010/main" val="269556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171496" indent="-171496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15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101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181125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98" tIns="34299" rIns="68598" bIns="3429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101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65200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69570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5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35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7" y="1600203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5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35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99D29FBF-A473-46DA-BC14-675AC1C8F9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19159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72346" cy="28098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48005198-8FB0-4BE5-A5FF-99FA697371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35635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12173-C5B2-42E0-8C6B-5FB1DFC254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F8ED6-3035-4FA8-B7EF-E0A9003D3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9944CF-F84D-4B7F-AA50-85E834C04F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2E8BC-48D5-454F-9725-E088BC7C6C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56EA6-41A5-4975-B32C-E9DB5ED438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0E38A9-1631-4B30-A4FE-97CD2761BA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7125A-2AC3-47CF-B372-F2ED9E9B0F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D045A-4232-47ED-B0F8-CB54AADED8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r>
              <a:rPr lang="en-US" altLang="zh-CN"/>
              <a:t>© 2000 Morgan Kaufman</a:t>
            </a: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r>
              <a:rPr lang="en-US" altLang="zh-CN"/>
              <a:t>Overheads for </a:t>
            </a:r>
            <a:r>
              <a:rPr lang="en-US" altLang="zh-CN" i="1"/>
              <a:t>Computers as Components</a:t>
            </a:r>
            <a:endParaRPr lang="en-US" altLang="zh-CN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fld id="{C4B6277F-4564-406A-B503-0649FE04BA78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2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1"/>
            <a:ext cx="8225553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1" y="6580375"/>
            <a:ext cx="2065200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6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159" y="6623979"/>
            <a:ext cx="2332328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405857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</p:sldLayoutIdLst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101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5pPr>
      <a:lvl6pPr marL="342991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6pPr>
      <a:lvl7pPr marL="685983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7pPr>
      <a:lvl8pPr marL="1028974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8pPr>
      <a:lvl9pPr marL="1371966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101" b="1">
          <a:solidFill>
            <a:schemeClr val="bg1"/>
          </a:solidFill>
          <a:latin typeface="Arial" charset="0"/>
        </a:defRPr>
      </a:lvl9pPr>
    </p:titleStyle>
    <p:bodyStyle>
      <a:lvl1pPr marL="171496" indent="-171496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15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428739" indent="-171496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35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41918" indent="-127431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2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9978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2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02969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2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45961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6pPr>
      <a:lvl7pPr marL="2188952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7pPr>
      <a:lvl8pPr marL="2531944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8pPr>
      <a:lvl9pPr marL="2874935" indent="-131004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ea typeface="宋体" pitchFamily="2" charset="-122"/>
              </a:rPr>
              <a:t>FPGA Basic Architecture</a:t>
            </a:r>
            <a:endParaRPr lang="zh-CN" altLang="en-US" sz="3600" dirty="0">
              <a:ea typeface="宋体" pitchFamily="2" charset="-122"/>
            </a:endParaRP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>
          <a:xfrm>
            <a:off x="2590800" y="2362200"/>
            <a:ext cx="3352800" cy="68580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By Dr. Min 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29350"/>
            <a:ext cx="2895600" cy="457200"/>
          </a:xfrm>
          <a:noFill/>
        </p:spPr>
        <p:txBody>
          <a:bodyPr/>
          <a:lstStyle/>
          <a:p>
            <a:pPr algn="ctr"/>
            <a:r>
              <a:rPr lang="en-US"/>
              <a:t>Basic Architecture   </a:t>
            </a:r>
            <a:fld id="{75977CCF-E213-4E79-8B11-E94CF1180C43}" type="slidenum">
              <a:rPr lang="en-US"/>
              <a:pPr algn="ctr"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Xilinx FPGAs Basic Resources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pPr marL="457200" lvl="1" indent="-457200">
              <a:lnSpc>
                <a:spcPct val="80000"/>
              </a:lnSpc>
              <a:defRPr/>
            </a:pPr>
            <a:r>
              <a:rPr lang="en-US" sz="2400" dirty="0"/>
              <a:t>Logic Resources</a:t>
            </a:r>
          </a:p>
          <a:p>
            <a:pPr marL="914400" lvl="2" indent="-457200">
              <a:lnSpc>
                <a:spcPct val="80000"/>
              </a:lnSpc>
              <a:defRPr/>
            </a:pPr>
            <a:r>
              <a:rPr lang="en-US" sz="2000" dirty="0"/>
              <a:t>Slices (grouped into CLBs)</a:t>
            </a:r>
          </a:p>
          <a:p>
            <a:pPr marL="1257300" lvl="3" indent="-342900">
              <a:lnSpc>
                <a:spcPct val="80000"/>
              </a:lnSpc>
              <a:defRPr/>
            </a:pPr>
            <a:r>
              <a:rPr lang="en-US" dirty="0"/>
              <a:t>Contain combinatorial logic and register resources</a:t>
            </a:r>
          </a:p>
          <a:p>
            <a:pPr marL="914400" lvl="2" indent="-457200">
              <a:lnSpc>
                <a:spcPct val="80000"/>
              </a:lnSpc>
              <a:defRPr/>
            </a:pPr>
            <a:r>
              <a:rPr lang="en-US" sz="2000" dirty="0"/>
              <a:t>Memory</a:t>
            </a:r>
          </a:p>
          <a:p>
            <a:pPr marL="914400" lvl="2" indent="-457200">
              <a:lnSpc>
                <a:spcPct val="80000"/>
              </a:lnSpc>
              <a:defRPr/>
            </a:pPr>
            <a:r>
              <a:rPr lang="en-US" sz="2000" dirty="0"/>
              <a:t>Multipliers</a:t>
            </a:r>
          </a:p>
          <a:p>
            <a:pPr marL="457200" lvl="1" indent="-457200">
              <a:lnSpc>
                <a:spcPct val="80000"/>
              </a:lnSpc>
              <a:defRPr/>
            </a:pPr>
            <a:r>
              <a:rPr lang="en-US" sz="2400" dirty="0"/>
              <a:t>Interconnect Resources</a:t>
            </a:r>
          </a:p>
          <a:p>
            <a:pPr marL="865188" lvl="2" indent="-407988">
              <a:lnSpc>
                <a:spcPct val="80000"/>
              </a:lnSpc>
              <a:defRPr/>
            </a:pPr>
            <a:r>
              <a:rPr lang="en-US" sz="2000" dirty="0"/>
              <a:t>Programmable interconnect </a:t>
            </a:r>
          </a:p>
          <a:p>
            <a:pPr marL="865188" lvl="2" indent="-407988">
              <a:lnSpc>
                <a:spcPct val="80000"/>
              </a:lnSpc>
              <a:defRPr/>
            </a:pPr>
            <a:r>
              <a:rPr lang="en-US" sz="2000" dirty="0"/>
              <a:t>IOBs</a:t>
            </a:r>
          </a:p>
          <a:p>
            <a:pPr marL="1257300" lvl="3" indent="-392113">
              <a:lnSpc>
                <a:spcPct val="80000"/>
              </a:lnSpc>
              <a:defRPr/>
            </a:pPr>
            <a:r>
              <a:rPr lang="en-US" dirty="0"/>
              <a:t>Interface between the FPGA and the outside world</a:t>
            </a:r>
          </a:p>
          <a:p>
            <a:pPr marL="457200" lvl="1" indent="-457200">
              <a:lnSpc>
                <a:spcPct val="80000"/>
              </a:lnSpc>
              <a:defRPr/>
            </a:pPr>
            <a:r>
              <a:rPr lang="en-US" sz="2400" dirty="0"/>
              <a:t>Other resources</a:t>
            </a:r>
          </a:p>
          <a:p>
            <a:pPr marL="914400" lvl="2" indent="-457200">
              <a:lnSpc>
                <a:spcPct val="80000"/>
              </a:lnSpc>
              <a:defRPr/>
            </a:pPr>
            <a:r>
              <a:rPr lang="en-US" sz="2000" dirty="0"/>
              <a:t>Global clock buffers</a:t>
            </a:r>
          </a:p>
          <a:p>
            <a:pPr marL="914400" lvl="2" indent="-457200">
              <a:lnSpc>
                <a:spcPct val="80000"/>
              </a:lnSpc>
              <a:defRPr/>
            </a:pPr>
            <a:r>
              <a:rPr lang="en-US" sz="2000" dirty="0"/>
              <a:t>Boundary scan logic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a Bitstream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program configuration memory, </a:t>
            </a:r>
            <a:r>
              <a:rPr lang="en-US" sz="2400" dirty="0">
                <a:solidFill>
                  <a:srgbClr val="0000FF"/>
                </a:solidFill>
              </a:rPr>
              <a:t>instructions</a:t>
            </a:r>
            <a:r>
              <a:rPr lang="en-US" sz="2400" dirty="0"/>
              <a:t> for the configuration control logic and </a:t>
            </a:r>
            <a:r>
              <a:rPr lang="en-US" sz="2400" dirty="0">
                <a:solidFill>
                  <a:srgbClr val="CC3399"/>
                </a:solidFill>
              </a:rPr>
              <a:t>data for the configuration memory</a:t>
            </a:r>
            <a:r>
              <a:rPr lang="en-US" sz="2400" dirty="0"/>
              <a:t> are provided in the form of a </a:t>
            </a:r>
            <a:r>
              <a:rPr lang="en-US" sz="2400" dirty="0" err="1"/>
              <a:t>bitstream</a:t>
            </a:r>
            <a:r>
              <a:rPr lang="en-US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bitstream</a:t>
            </a:r>
            <a:r>
              <a:rPr lang="en-US" sz="2400" dirty="0"/>
              <a:t> is delivered to the device through one of the JTAG, </a:t>
            </a:r>
            <a:r>
              <a:rPr lang="en-US" sz="2400" dirty="0" err="1"/>
              <a:t>SelectMAP</a:t>
            </a:r>
            <a:r>
              <a:rPr lang="en-US" sz="2400" dirty="0"/>
              <a:t>, or Serial configuration interfaces.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54F820-10D1-4F3F-9DE6-010212C32A4F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Reference and Reading Materials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800" dirty="0"/>
              <a:t>FPGA architecture: “Embedded System Design with Platform FPGAs Principles and Practice”, by Ron Sass and Andrew G. Schmidt.</a:t>
            </a:r>
          </a:p>
          <a:p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8B1CC-DF81-4E3C-8359-A6AD19C97E32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32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1728568"/>
            <a:ext cx="8178800" cy="4171950"/>
          </a:xfrm>
        </p:spPr>
        <p:txBody>
          <a:bodyPr/>
          <a:lstStyle/>
          <a:p>
            <a:r>
              <a:rPr lang="en-US" dirty="0"/>
              <a:t>FPGA Architecture</a:t>
            </a:r>
          </a:p>
          <a:p>
            <a:r>
              <a:rPr lang="en-US" dirty="0"/>
              <a:t>CLB – Configurable Logic Blocks</a:t>
            </a:r>
          </a:p>
          <a:p>
            <a:r>
              <a:rPr lang="en-US" dirty="0"/>
              <a:t>Function Generators</a:t>
            </a:r>
          </a:p>
          <a:p>
            <a:r>
              <a:rPr lang="en-US" dirty="0"/>
              <a:t>Implementing Combinational Logic</a:t>
            </a:r>
          </a:p>
          <a:p>
            <a:r>
              <a:rPr lang="en-US" dirty="0"/>
              <a:t>Implementing Sequential circuits</a:t>
            </a:r>
          </a:p>
          <a:p>
            <a:r>
              <a:rPr lang="en-US" dirty="0"/>
              <a:t>Xilinx FPGA Basic Resources</a:t>
            </a:r>
          </a:p>
          <a:p>
            <a:r>
              <a:rPr lang="en-US" dirty="0"/>
              <a:t>Role of a </a:t>
            </a:r>
            <a:r>
              <a:rPr lang="en-US" dirty="0" err="1"/>
              <a:t>bitstream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2173-C5B2-42E0-8C6B-5FB1DFC2546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4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416800" cy="1143000"/>
          </a:xfrm>
        </p:spPr>
        <p:txBody>
          <a:bodyPr/>
          <a:lstStyle/>
          <a:p>
            <a:r>
              <a:rPr lang="en-US"/>
              <a:t>FPGA Architecture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2C460-AA8D-4613-9F34-BAB2ECE9406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532" name="Content Placeholder 2"/>
          <p:cNvSpPr txBox="1">
            <a:spLocks/>
          </p:cNvSpPr>
          <p:nvPr/>
        </p:nvSpPr>
        <p:spPr bwMode="auto">
          <a:xfrm>
            <a:off x="381000" y="1600200"/>
            <a:ext cx="8178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/>
              <a:t>A field programmable gate array (FPGA) is an array of logic gates in which the connections can be configured by downloading a bitstream into its memory.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/>
              <a:t>A modern FPGA consists of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/>
              <a:t>CLBs: </a:t>
            </a:r>
            <a:r>
              <a:rPr lang="en-US"/>
              <a:t>an array of configurable logic blocks 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/>
              <a:t>I/O pads: </a:t>
            </a:r>
            <a:r>
              <a:rPr lang="en-US"/>
              <a:t>Along the perimeter of the FPGA are special logic blocks connected to external package I/O pins  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b="1"/>
              <a:t>Routing channels: r</a:t>
            </a:r>
            <a:r>
              <a:rPr lang="en-US"/>
              <a:t>outing resources implemented in CMOS technology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CLB – Configurable Logic Block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sz="2800" dirty="0"/>
              <a:t>Logic blocks consist of multiple </a:t>
            </a:r>
            <a:r>
              <a:rPr lang="en-US" sz="2800" b="1" dirty="0">
                <a:solidFill>
                  <a:srgbClr val="0070C0"/>
                </a:solidFill>
              </a:rPr>
              <a:t>logic cells</a:t>
            </a:r>
            <a:r>
              <a:rPr lang="en-US" sz="2800" dirty="0"/>
              <a:t>, while logic cells contain </a:t>
            </a:r>
            <a:r>
              <a:rPr lang="en-US" sz="2800" b="1" dirty="0">
                <a:solidFill>
                  <a:srgbClr val="FF0000"/>
                </a:solidFill>
              </a:rPr>
              <a:t>function generators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storage elements</a:t>
            </a:r>
            <a:r>
              <a:rPr lang="en-US" sz="2800" dirty="0"/>
              <a:t>.</a:t>
            </a:r>
          </a:p>
          <a:p>
            <a:r>
              <a:rPr lang="en-US" sz="2800" dirty="0"/>
              <a:t>Ex: A classic FPGA logic block consists of a 4-input lookup table (</a:t>
            </a:r>
            <a:r>
              <a:rPr lang="en-US" sz="2800" b="1" dirty="0"/>
              <a:t>LUT</a:t>
            </a:r>
            <a:r>
              <a:rPr lang="en-US" sz="2800" dirty="0"/>
              <a:t>), and a flip-flop, as shown below.</a:t>
            </a:r>
          </a:p>
          <a:p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906EDC-3509-4AC2-8A00-962CD358CD3F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/>
          <a:srcRect l="37823" t="69862" r="25647" b="13699"/>
          <a:stretch>
            <a:fillRect/>
          </a:stretch>
        </p:blipFill>
        <p:spPr bwMode="auto">
          <a:xfrm>
            <a:off x="838200" y="4343400"/>
            <a:ext cx="70104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FPGA devices use </a:t>
            </a:r>
            <a:r>
              <a:rPr lang="en-US" sz="2400" dirty="0">
                <a:solidFill>
                  <a:srgbClr val="C00000"/>
                </a:solidFill>
              </a:rPr>
              <a:t>function generators </a:t>
            </a:r>
            <a:r>
              <a:rPr lang="en-US" sz="2400" dirty="0"/>
              <a:t>to implement </a:t>
            </a:r>
            <a:r>
              <a:rPr lang="en-US" sz="2400" dirty="0">
                <a:solidFill>
                  <a:srgbClr val="7030A0"/>
                </a:solidFill>
              </a:rPr>
              <a:t>Boolean logic functionality </a:t>
            </a:r>
            <a:r>
              <a:rPr lang="en-US" sz="2400" dirty="0"/>
              <a:t>rather than </a:t>
            </a:r>
            <a:r>
              <a:rPr lang="en-US" sz="2400" dirty="0">
                <a:solidFill>
                  <a:srgbClr val="FF0033"/>
                </a:solidFill>
              </a:rPr>
              <a:t>physical gates</a:t>
            </a:r>
            <a:r>
              <a:rPr lang="en-US" sz="2400" dirty="0"/>
              <a:t>.</a:t>
            </a:r>
          </a:p>
          <a:p>
            <a:pPr marL="342900" lvl="1" indent="-342900">
              <a:buFont typeface="Monotype Sorts" pitchFamily="2" charset="2"/>
              <a:buChar char="z"/>
              <a:defRPr/>
            </a:pPr>
            <a:r>
              <a:rPr lang="en-US" sz="2400" dirty="0"/>
              <a:t>Ex: f(</a:t>
            </a:r>
            <a:r>
              <a:rPr lang="en-US" sz="2400" dirty="0" err="1"/>
              <a:t>x,y,z</a:t>
            </a:r>
            <a:r>
              <a:rPr lang="en-US" sz="2400" dirty="0"/>
              <a:t>) = </a:t>
            </a:r>
            <a:r>
              <a:rPr lang="en-US" sz="2400" dirty="0" err="1"/>
              <a:t>xy</a:t>
            </a:r>
            <a:r>
              <a:rPr lang="en-US" sz="2400" dirty="0"/>
              <a:t> + z’ can be implemented Using a 3-input function generator</a:t>
            </a:r>
          </a:p>
          <a:p>
            <a:pPr marL="682625" lvl="1" indent="-341313">
              <a:buFont typeface="+mj-lt"/>
              <a:buAutoNum type="arabicPeriod"/>
              <a:defRPr/>
            </a:pPr>
            <a:r>
              <a:rPr lang="en-US" sz="2000" dirty="0"/>
              <a:t>Create the 8-line truth table</a:t>
            </a:r>
          </a:p>
          <a:p>
            <a:pPr marL="682625" lvl="1" indent="-341313">
              <a:buFont typeface="+mj-lt"/>
              <a:buAutoNum type="arabicPeriod"/>
              <a:defRPr/>
            </a:pPr>
            <a:r>
              <a:rPr lang="en-US" sz="2000" dirty="0">
                <a:solidFill>
                  <a:srgbClr val="0000FF"/>
                </a:solidFill>
              </a:rPr>
              <a:t>Each of the function’s output bit is stored into an individual static memory(SRAM) cell and connected as information inputs to an 8-to-1 MUX.</a:t>
            </a:r>
          </a:p>
          <a:p>
            <a:pPr marL="682625" lvl="1" indent="-341313">
              <a:buFont typeface="+mj-lt"/>
              <a:buAutoNum type="arabicPeriod"/>
              <a:defRPr/>
            </a:pPr>
            <a:r>
              <a:rPr lang="en-US" sz="2000" dirty="0"/>
              <a:t>The 3 </a:t>
            </a:r>
            <a:r>
              <a:rPr lang="en-US" sz="2000" dirty="0">
                <a:solidFill>
                  <a:srgbClr val="0000FF"/>
                </a:solidFill>
              </a:rPr>
              <a:t>inputs </a:t>
            </a:r>
            <a:r>
              <a:rPr lang="en-US" sz="2000" dirty="0"/>
              <a:t>will be the </a:t>
            </a:r>
            <a:r>
              <a:rPr lang="en-US" sz="2000" dirty="0">
                <a:solidFill>
                  <a:srgbClr val="0000FF"/>
                </a:solidFill>
              </a:rPr>
              <a:t>select lines </a:t>
            </a:r>
            <a:r>
              <a:rPr lang="en-US" sz="2000" dirty="0"/>
              <a:t>for the MUX</a:t>
            </a:r>
          </a:p>
          <a:p>
            <a:pPr marL="282575" indent="-341313">
              <a:defRPr/>
            </a:pPr>
            <a:r>
              <a:rPr lang="en-US" sz="2400" dirty="0"/>
              <a:t>The result is commonly known as a look-up table (LUT):</a:t>
            </a:r>
          </a:p>
          <a:p>
            <a:pPr marL="682625" lvl="1" indent="-341313">
              <a:defRPr/>
            </a:pPr>
            <a:r>
              <a:rPr lang="en-US" sz="2000" dirty="0"/>
              <a:t>The propagation delay from a LUT is fixed;</a:t>
            </a:r>
          </a:p>
          <a:p>
            <a:pPr marL="682625" lvl="1" indent="-341313">
              <a:defRPr/>
            </a:pPr>
            <a:r>
              <a:rPr lang="en-US" sz="2000" dirty="0"/>
              <a:t>Multiple MUX can be used to implement functions with more inputs.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D6476-9235-4FB2-9BA6-4CCB7D129DA8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LUT for f(</a:t>
            </a:r>
            <a:r>
              <a:rPr lang="en-US" sz="3200" dirty="0" err="1"/>
              <a:t>x,y,z</a:t>
            </a:r>
            <a:r>
              <a:rPr lang="en-US" sz="3200" dirty="0"/>
              <a:t>) = </a:t>
            </a:r>
            <a:r>
              <a:rPr lang="en-US" sz="3200" dirty="0" err="1"/>
              <a:t>xy</a:t>
            </a:r>
            <a:r>
              <a:rPr lang="en-US" sz="3200" dirty="0"/>
              <a:t> + z’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04CBA-CC89-4AEA-BF93-DB2761DF24D2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2560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47800" y="1676400"/>
            <a:ext cx="5943600" cy="4713288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1F4-315A-4C63-9F6E-7E30E8F1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Comparing FPGA implementation and Gate Level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EC3CE-CF35-43B7-A43B-8CB25D40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44CF-F84D-4B7F-AA50-85E834C04F8B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026" name="Picture 2" descr="https://tse3.mm.bing.net/th?id=OIP.0EuinYP2esFOMIX0Y8FIvQHaHj&amp;pid=15.1&amp;P=0&amp;w=300&amp;h=300">
            <a:extLst>
              <a:ext uri="{FF2B5EF4-FFF2-40B4-BE49-F238E27FC236}">
                <a16:creationId xmlns:a16="http://schemas.microsoft.com/office/drawing/2014/main" id="{D982E8FA-7170-4E63-88BE-473D80B0D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4177348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slidesharecdn.com/booleanalgebra-140914001141-phpapp01/95/boolean-algebra-13-638.jpg?cb=1410653625">
            <a:extLst>
              <a:ext uri="{FF2B5EF4-FFF2-40B4-BE49-F238E27FC236}">
                <a16:creationId xmlns:a16="http://schemas.microsoft.com/office/drawing/2014/main" id="{BF030C2E-A32F-4713-BB39-12CC78CEE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3" t="60021" r="39969" b="14927"/>
          <a:stretch/>
        </p:blipFill>
        <p:spPr bwMode="auto">
          <a:xfrm>
            <a:off x="4902200" y="1993490"/>
            <a:ext cx="3276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se4.mm.bing.net/th?id=OIP.gq4wJhvtzITWQ2iPHemgAQHaC2&amp;pid=15.1&amp;P=0&amp;w=402&amp;h=156">
            <a:extLst>
              <a:ext uri="{FF2B5EF4-FFF2-40B4-BE49-F238E27FC236}">
                <a16:creationId xmlns:a16="http://schemas.microsoft.com/office/drawing/2014/main" id="{B3598493-6E38-4688-88BA-F465BB70F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0"/>
          <a:stretch/>
        </p:blipFill>
        <p:spPr bwMode="auto">
          <a:xfrm>
            <a:off x="4553676" y="4105275"/>
            <a:ext cx="40756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6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1946275" y="4025900"/>
            <a:ext cx="3275013" cy="2047875"/>
          </a:xfrm>
          <a:prstGeom prst="rect">
            <a:avLst/>
          </a:prstGeom>
          <a:solidFill>
            <a:srgbClr val="BBE5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946275" y="4271963"/>
            <a:ext cx="3275013" cy="1541462"/>
            <a:chOff x="1002" y="2259"/>
            <a:chExt cx="2063" cy="971"/>
          </a:xfrm>
        </p:grpSpPr>
        <p:sp>
          <p:nvSpPr>
            <p:cNvPr id="26702" name="Rectangle 4"/>
            <p:cNvSpPr>
              <a:spLocks noChangeArrowheads="1"/>
            </p:cNvSpPr>
            <p:nvPr/>
          </p:nvSpPr>
          <p:spPr bwMode="auto">
            <a:xfrm>
              <a:off x="1445" y="2419"/>
              <a:ext cx="1349" cy="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3" name="Arc 5"/>
            <p:cNvSpPr>
              <a:spLocks/>
            </p:cNvSpPr>
            <p:nvPr/>
          </p:nvSpPr>
          <p:spPr bwMode="auto">
            <a:xfrm>
              <a:off x="1723" y="2926"/>
              <a:ext cx="179" cy="113"/>
            </a:xfrm>
            <a:custGeom>
              <a:avLst/>
              <a:gdLst>
                <a:gd name="T0" fmla="*/ 0 w 21721"/>
                <a:gd name="T1" fmla="*/ 0 h 21600"/>
                <a:gd name="T2" fmla="*/ 0 w 21721"/>
                <a:gd name="T3" fmla="*/ 0 h 21600"/>
                <a:gd name="T4" fmla="*/ 0 w 2172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1"/>
                <a:gd name="T10" fmla="*/ 0 h 21600"/>
                <a:gd name="T11" fmla="*/ 21721 w 2172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1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1" y="0"/>
                  </a:cubicBezTo>
                  <a:cubicBezTo>
                    <a:pt x="12050" y="0"/>
                    <a:pt x="21721" y="9670"/>
                    <a:pt x="21721" y="21600"/>
                  </a:cubicBezTo>
                </a:path>
                <a:path w="21721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1" y="0"/>
                  </a:cubicBezTo>
                  <a:cubicBezTo>
                    <a:pt x="12050" y="0"/>
                    <a:pt x="21721" y="9670"/>
                    <a:pt x="21721" y="21600"/>
                  </a:cubicBezTo>
                  <a:lnTo>
                    <a:pt x="121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Arc 6"/>
            <p:cNvSpPr>
              <a:spLocks/>
            </p:cNvSpPr>
            <p:nvPr/>
          </p:nvSpPr>
          <p:spPr bwMode="auto">
            <a:xfrm>
              <a:off x="1719" y="3022"/>
              <a:ext cx="181" cy="113"/>
            </a:xfrm>
            <a:custGeom>
              <a:avLst/>
              <a:gdLst>
                <a:gd name="T0" fmla="*/ 0 w 21967"/>
                <a:gd name="T1" fmla="*/ 0 h 21600"/>
                <a:gd name="T2" fmla="*/ 0 w 21967"/>
                <a:gd name="T3" fmla="*/ 0 h 21600"/>
                <a:gd name="T4" fmla="*/ 0 w 2196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67"/>
                <a:gd name="T10" fmla="*/ 0 h 21600"/>
                <a:gd name="T11" fmla="*/ 21967 w 219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67" h="21600" fill="none" extrusionOk="0">
                  <a:moveTo>
                    <a:pt x="21967" y="0"/>
                  </a:moveTo>
                  <a:cubicBezTo>
                    <a:pt x="21967" y="11929"/>
                    <a:pt x="12296" y="21600"/>
                    <a:pt x="367" y="21600"/>
                  </a:cubicBezTo>
                  <a:cubicBezTo>
                    <a:pt x="244" y="21600"/>
                    <a:pt x="122" y="21598"/>
                    <a:pt x="0" y="21596"/>
                  </a:cubicBezTo>
                </a:path>
                <a:path w="21967" h="21600" stroke="0" extrusionOk="0">
                  <a:moveTo>
                    <a:pt x="21967" y="0"/>
                  </a:moveTo>
                  <a:cubicBezTo>
                    <a:pt x="21967" y="11929"/>
                    <a:pt x="12296" y="21600"/>
                    <a:pt x="367" y="21600"/>
                  </a:cubicBezTo>
                  <a:cubicBezTo>
                    <a:pt x="244" y="21600"/>
                    <a:pt x="122" y="21598"/>
                    <a:pt x="0" y="21596"/>
                  </a:cubicBezTo>
                  <a:lnTo>
                    <a:pt x="367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5" name="Line 7"/>
            <p:cNvSpPr>
              <a:spLocks noChangeShapeType="1"/>
            </p:cNvSpPr>
            <p:nvPr/>
          </p:nvSpPr>
          <p:spPr bwMode="auto">
            <a:xfrm flipH="1">
              <a:off x="1607" y="2931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6" name="Line 8"/>
            <p:cNvSpPr>
              <a:spLocks noChangeShapeType="1"/>
            </p:cNvSpPr>
            <p:nvPr/>
          </p:nvSpPr>
          <p:spPr bwMode="auto">
            <a:xfrm flipH="1">
              <a:off x="1607" y="3135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7" name="Line 9"/>
            <p:cNvSpPr>
              <a:spLocks noChangeShapeType="1"/>
            </p:cNvSpPr>
            <p:nvPr/>
          </p:nvSpPr>
          <p:spPr bwMode="auto">
            <a:xfrm>
              <a:off x="1613" y="2925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8" name="Arc 10"/>
            <p:cNvSpPr>
              <a:spLocks/>
            </p:cNvSpPr>
            <p:nvPr/>
          </p:nvSpPr>
          <p:spPr bwMode="auto">
            <a:xfrm>
              <a:off x="2309" y="2802"/>
              <a:ext cx="333" cy="106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7" y="9546"/>
                    <a:pt x="21599" y="21395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7" y="9546"/>
                    <a:pt x="21599" y="213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9" name="Arc 11"/>
            <p:cNvSpPr>
              <a:spLocks/>
            </p:cNvSpPr>
            <p:nvPr/>
          </p:nvSpPr>
          <p:spPr bwMode="auto">
            <a:xfrm>
              <a:off x="2309" y="2904"/>
              <a:ext cx="333" cy="107"/>
            </a:xfrm>
            <a:custGeom>
              <a:avLst/>
              <a:gdLst>
                <a:gd name="T0" fmla="*/ 0 w 21600"/>
                <a:gd name="T1" fmla="*/ 0 h 21804"/>
                <a:gd name="T2" fmla="*/ 0 w 21600"/>
                <a:gd name="T3" fmla="*/ 0 h 21804"/>
                <a:gd name="T4" fmla="*/ 0 w 21600"/>
                <a:gd name="T5" fmla="*/ 0 h 218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4"/>
                <a:gd name="T11" fmla="*/ 21600 w 21600"/>
                <a:gd name="T12" fmla="*/ 21804 h 218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4" fill="none" extrusionOk="0">
                  <a:moveTo>
                    <a:pt x="21599" y="-1"/>
                  </a:moveTo>
                  <a:cubicBezTo>
                    <a:pt x="21599" y="67"/>
                    <a:pt x="21600" y="135"/>
                    <a:pt x="21600" y="204"/>
                  </a:cubicBezTo>
                  <a:cubicBezTo>
                    <a:pt x="21600" y="12133"/>
                    <a:pt x="11929" y="21803"/>
                    <a:pt x="0" y="21804"/>
                  </a:cubicBezTo>
                </a:path>
                <a:path w="21600" h="21804" stroke="0" extrusionOk="0">
                  <a:moveTo>
                    <a:pt x="21599" y="-1"/>
                  </a:moveTo>
                  <a:cubicBezTo>
                    <a:pt x="21599" y="67"/>
                    <a:pt x="21600" y="135"/>
                    <a:pt x="21600" y="204"/>
                  </a:cubicBezTo>
                  <a:cubicBezTo>
                    <a:pt x="21600" y="12133"/>
                    <a:pt x="11929" y="21803"/>
                    <a:pt x="0" y="21804"/>
                  </a:cubicBezTo>
                  <a:lnTo>
                    <a:pt x="0" y="204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0" name="Arc 12"/>
            <p:cNvSpPr>
              <a:spLocks/>
            </p:cNvSpPr>
            <p:nvPr/>
          </p:nvSpPr>
          <p:spPr bwMode="auto">
            <a:xfrm>
              <a:off x="2309" y="2802"/>
              <a:ext cx="68" cy="106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-1" y="0"/>
                  </a:moveTo>
                  <a:cubicBezTo>
                    <a:pt x="11848" y="0"/>
                    <a:pt x="21485" y="9544"/>
                    <a:pt x="21599" y="21392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8" y="0"/>
                    <a:pt x="21485" y="9544"/>
                    <a:pt x="21599" y="213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1" name="Arc 13"/>
            <p:cNvSpPr>
              <a:spLocks/>
            </p:cNvSpPr>
            <p:nvPr/>
          </p:nvSpPr>
          <p:spPr bwMode="auto">
            <a:xfrm>
              <a:off x="2309" y="2904"/>
              <a:ext cx="68" cy="107"/>
            </a:xfrm>
            <a:custGeom>
              <a:avLst/>
              <a:gdLst>
                <a:gd name="T0" fmla="*/ 0 w 21600"/>
                <a:gd name="T1" fmla="*/ 0 h 21807"/>
                <a:gd name="T2" fmla="*/ 0 w 21600"/>
                <a:gd name="T3" fmla="*/ 0 h 21807"/>
                <a:gd name="T4" fmla="*/ 0 w 21600"/>
                <a:gd name="T5" fmla="*/ 0 h 218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807"/>
                <a:gd name="T11" fmla="*/ 21600 w 21600"/>
                <a:gd name="T12" fmla="*/ 21807 h 218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807" fill="none" extrusionOk="0">
                  <a:moveTo>
                    <a:pt x="21599" y="-1"/>
                  </a:moveTo>
                  <a:cubicBezTo>
                    <a:pt x="21599" y="68"/>
                    <a:pt x="21600" y="137"/>
                    <a:pt x="21600" y="207"/>
                  </a:cubicBezTo>
                  <a:cubicBezTo>
                    <a:pt x="21600" y="12136"/>
                    <a:pt x="11929" y="21806"/>
                    <a:pt x="0" y="21807"/>
                  </a:cubicBezTo>
                </a:path>
                <a:path w="21600" h="21807" stroke="0" extrusionOk="0">
                  <a:moveTo>
                    <a:pt x="21599" y="-1"/>
                  </a:moveTo>
                  <a:cubicBezTo>
                    <a:pt x="21599" y="68"/>
                    <a:pt x="21600" y="137"/>
                    <a:pt x="21600" y="207"/>
                  </a:cubicBezTo>
                  <a:cubicBezTo>
                    <a:pt x="21600" y="12136"/>
                    <a:pt x="11929" y="21806"/>
                    <a:pt x="0" y="21807"/>
                  </a:cubicBezTo>
                  <a:lnTo>
                    <a:pt x="0" y="20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2" name="AutoShape 14"/>
            <p:cNvSpPr>
              <a:spLocks noChangeArrowheads="1"/>
            </p:cNvSpPr>
            <p:nvPr/>
          </p:nvSpPr>
          <p:spPr bwMode="auto">
            <a:xfrm rot="5400000" flipH="1">
              <a:off x="1559" y="2496"/>
              <a:ext cx="212" cy="172"/>
            </a:xfrm>
            <a:prstGeom prst="triangle">
              <a:avLst>
                <a:gd name="adj" fmla="val 4997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3" name="Oval 15"/>
            <p:cNvSpPr>
              <a:spLocks noChangeArrowheads="1"/>
            </p:cNvSpPr>
            <p:nvPr/>
          </p:nvSpPr>
          <p:spPr bwMode="auto">
            <a:xfrm>
              <a:off x="1767" y="2552"/>
              <a:ext cx="60" cy="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4" name="Arc 16"/>
            <p:cNvSpPr>
              <a:spLocks/>
            </p:cNvSpPr>
            <p:nvPr/>
          </p:nvSpPr>
          <p:spPr bwMode="auto">
            <a:xfrm>
              <a:off x="2005" y="2546"/>
              <a:ext cx="178" cy="1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5" name="Arc 17"/>
            <p:cNvSpPr>
              <a:spLocks/>
            </p:cNvSpPr>
            <p:nvPr/>
          </p:nvSpPr>
          <p:spPr bwMode="auto">
            <a:xfrm>
              <a:off x="2005" y="2643"/>
              <a:ext cx="178" cy="114"/>
            </a:xfrm>
            <a:custGeom>
              <a:avLst/>
              <a:gdLst>
                <a:gd name="T0" fmla="*/ 0 w 21600"/>
                <a:gd name="T1" fmla="*/ 0 h 21792"/>
                <a:gd name="T2" fmla="*/ 0 w 21600"/>
                <a:gd name="T3" fmla="*/ 0 h 21792"/>
                <a:gd name="T4" fmla="*/ 0 w 21600"/>
                <a:gd name="T5" fmla="*/ 0 h 217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92"/>
                <a:gd name="T11" fmla="*/ 21600 w 21600"/>
                <a:gd name="T12" fmla="*/ 21792 h 217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92" fill="none" extrusionOk="0">
                  <a:moveTo>
                    <a:pt x="21599" y="-1"/>
                  </a:moveTo>
                  <a:cubicBezTo>
                    <a:pt x="21599" y="63"/>
                    <a:pt x="21600" y="127"/>
                    <a:pt x="21600" y="192"/>
                  </a:cubicBezTo>
                  <a:cubicBezTo>
                    <a:pt x="21600" y="12121"/>
                    <a:pt x="11929" y="21791"/>
                    <a:pt x="0" y="21792"/>
                  </a:cubicBezTo>
                </a:path>
                <a:path w="21600" h="21792" stroke="0" extrusionOk="0">
                  <a:moveTo>
                    <a:pt x="21599" y="-1"/>
                  </a:moveTo>
                  <a:cubicBezTo>
                    <a:pt x="21599" y="63"/>
                    <a:pt x="21600" y="127"/>
                    <a:pt x="21600" y="192"/>
                  </a:cubicBezTo>
                  <a:cubicBezTo>
                    <a:pt x="21600" y="12121"/>
                    <a:pt x="11929" y="21791"/>
                    <a:pt x="0" y="21792"/>
                  </a:cubicBezTo>
                  <a:lnTo>
                    <a:pt x="0" y="192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6" name="Line 18"/>
            <p:cNvSpPr>
              <a:spLocks noChangeShapeType="1"/>
            </p:cNvSpPr>
            <p:nvPr/>
          </p:nvSpPr>
          <p:spPr bwMode="auto">
            <a:xfrm flipH="1">
              <a:off x="1891" y="2551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7" name="Line 19"/>
            <p:cNvSpPr>
              <a:spLocks noChangeShapeType="1"/>
            </p:cNvSpPr>
            <p:nvPr/>
          </p:nvSpPr>
          <p:spPr bwMode="auto">
            <a:xfrm flipH="1">
              <a:off x="1891" y="2756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8" name="Line 20"/>
            <p:cNvSpPr>
              <a:spLocks noChangeShapeType="1"/>
            </p:cNvSpPr>
            <p:nvPr/>
          </p:nvSpPr>
          <p:spPr bwMode="auto">
            <a:xfrm>
              <a:off x="1897" y="2545"/>
              <a:ext cx="0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19" name="Line 21"/>
            <p:cNvSpPr>
              <a:spLocks noChangeShapeType="1"/>
            </p:cNvSpPr>
            <p:nvPr/>
          </p:nvSpPr>
          <p:spPr bwMode="auto">
            <a:xfrm>
              <a:off x="1220" y="2584"/>
              <a:ext cx="3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0" name="Line 22"/>
            <p:cNvSpPr>
              <a:spLocks noChangeShapeType="1"/>
            </p:cNvSpPr>
            <p:nvPr/>
          </p:nvSpPr>
          <p:spPr bwMode="auto">
            <a:xfrm>
              <a:off x="1836" y="2582"/>
              <a:ext cx="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1" name="Line 23"/>
            <p:cNvSpPr>
              <a:spLocks noChangeShapeType="1"/>
            </p:cNvSpPr>
            <p:nvPr/>
          </p:nvSpPr>
          <p:spPr bwMode="auto">
            <a:xfrm flipH="1">
              <a:off x="1203" y="2715"/>
              <a:ext cx="6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2" name="Line 24"/>
            <p:cNvSpPr>
              <a:spLocks noChangeShapeType="1"/>
            </p:cNvSpPr>
            <p:nvPr/>
          </p:nvSpPr>
          <p:spPr bwMode="auto">
            <a:xfrm flipH="1">
              <a:off x="1203" y="2980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3" name="Line 25"/>
            <p:cNvSpPr>
              <a:spLocks noChangeShapeType="1"/>
            </p:cNvSpPr>
            <p:nvPr/>
          </p:nvSpPr>
          <p:spPr bwMode="auto">
            <a:xfrm flipH="1">
              <a:off x="1203" y="3056"/>
              <a:ext cx="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4" name="Line 26"/>
            <p:cNvSpPr>
              <a:spLocks noChangeShapeType="1"/>
            </p:cNvSpPr>
            <p:nvPr/>
          </p:nvSpPr>
          <p:spPr bwMode="auto">
            <a:xfrm>
              <a:off x="1902" y="3030"/>
              <a:ext cx="1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5" name="Line 27"/>
            <p:cNvSpPr>
              <a:spLocks noChangeShapeType="1"/>
            </p:cNvSpPr>
            <p:nvPr/>
          </p:nvSpPr>
          <p:spPr bwMode="auto">
            <a:xfrm flipV="1">
              <a:off x="2044" y="2938"/>
              <a:ext cx="0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6" name="Line 28"/>
            <p:cNvSpPr>
              <a:spLocks noChangeShapeType="1"/>
            </p:cNvSpPr>
            <p:nvPr/>
          </p:nvSpPr>
          <p:spPr bwMode="auto">
            <a:xfrm>
              <a:off x="2046" y="2942"/>
              <a:ext cx="3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7" name="Line 29"/>
            <p:cNvSpPr>
              <a:spLocks noChangeShapeType="1"/>
            </p:cNvSpPr>
            <p:nvPr/>
          </p:nvSpPr>
          <p:spPr bwMode="auto">
            <a:xfrm>
              <a:off x="2181" y="2651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" name="Line 30"/>
            <p:cNvSpPr>
              <a:spLocks noChangeShapeType="1"/>
            </p:cNvSpPr>
            <p:nvPr/>
          </p:nvSpPr>
          <p:spPr bwMode="auto">
            <a:xfrm>
              <a:off x="2271" y="2654"/>
              <a:ext cx="0" cy="2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9" name="Line 31"/>
            <p:cNvSpPr>
              <a:spLocks noChangeShapeType="1"/>
            </p:cNvSpPr>
            <p:nvPr/>
          </p:nvSpPr>
          <p:spPr bwMode="auto">
            <a:xfrm>
              <a:off x="2275" y="286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0" name="Line 32"/>
            <p:cNvSpPr>
              <a:spLocks noChangeShapeType="1"/>
            </p:cNvSpPr>
            <p:nvPr/>
          </p:nvSpPr>
          <p:spPr bwMode="auto">
            <a:xfrm>
              <a:off x="2640" y="2905"/>
              <a:ext cx="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" name="Rectangle 33"/>
            <p:cNvSpPr>
              <a:spLocks noChangeArrowheads="1"/>
            </p:cNvSpPr>
            <p:nvPr/>
          </p:nvSpPr>
          <p:spPr bwMode="auto">
            <a:xfrm>
              <a:off x="1580" y="2259"/>
              <a:ext cx="1171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69913">
                <a:lnSpc>
                  <a:spcPct val="90000"/>
                </a:lnSpc>
              </a:pPr>
              <a:r>
                <a:rPr lang="en-US" sz="1400" b="1">
                  <a:latin typeface="Arial" pitchFamily="34" charset="0"/>
                </a:rPr>
                <a:t>Combinatorial Logic</a:t>
              </a:r>
            </a:p>
          </p:txBody>
        </p:sp>
        <p:sp>
          <p:nvSpPr>
            <p:cNvPr id="26732" name="Rectangle 34"/>
            <p:cNvSpPr>
              <a:spLocks noChangeArrowheads="1"/>
            </p:cNvSpPr>
            <p:nvPr/>
          </p:nvSpPr>
          <p:spPr bwMode="auto">
            <a:xfrm>
              <a:off x="1002" y="2456"/>
              <a:ext cx="2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A</a:t>
              </a:r>
              <a:endParaRPr lang="en-US" sz="1800" b="1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26733" name="Rectangle 35"/>
            <p:cNvSpPr>
              <a:spLocks noChangeArrowheads="1"/>
            </p:cNvSpPr>
            <p:nvPr/>
          </p:nvSpPr>
          <p:spPr bwMode="auto">
            <a:xfrm>
              <a:off x="1002" y="2614"/>
              <a:ext cx="2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B</a:t>
              </a:r>
            </a:p>
          </p:txBody>
        </p:sp>
        <p:sp>
          <p:nvSpPr>
            <p:cNvPr id="26734" name="Rectangle 36"/>
            <p:cNvSpPr>
              <a:spLocks noChangeArrowheads="1"/>
            </p:cNvSpPr>
            <p:nvPr/>
          </p:nvSpPr>
          <p:spPr bwMode="auto">
            <a:xfrm>
              <a:off x="1002" y="2876"/>
              <a:ext cx="2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C</a:t>
              </a:r>
              <a:endParaRPr lang="en-US" sz="1800" b="1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26735" name="Rectangle 37"/>
            <p:cNvSpPr>
              <a:spLocks noChangeArrowheads="1"/>
            </p:cNvSpPr>
            <p:nvPr/>
          </p:nvSpPr>
          <p:spPr bwMode="auto">
            <a:xfrm>
              <a:off x="1002" y="3001"/>
              <a:ext cx="2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D</a:t>
              </a:r>
            </a:p>
          </p:txBody>
        </p:sp>
        <p:sp>
          <p:nvSpPr>
            <p:cNvPr id="26736" name="Rectangle 38"/>
            <p:cNvSpPr>
              <a:spLocks noChangeArrowheads="1"/>
            </p:cNvSpPr>
            <p:nvPr/>
          </p:nvSpPr>
          <p:spPr bwMode="auto">
            <a:xfrm>
              <a:off x="2863" y="2722"/>
              <a:ext cx="20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Arial" pitchFamily="34" charset="0"/>
                </a:rPr>
                <a:t>Z</a:t>
              </a:r>
            </a:p>
          </p:txBody>
        </p:sp>
      </p:grpSp>
      <p:sp>
        <p:nvSpPr>
          <p:cNvPr id="26628" name="Rectangle 3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/>
              <a:t>Combinatorial logic</a:t>
            </a:r>
          </a:p>
        </p:txBody>
      </p:sp>
      <p:sp>
        <p:nvSpPr>
          <p:cNvPr id="26629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09600" y="1795463"/>
            <a:ext cx="6070600" cy="4089400"/>
          </a:xfrm>
        </p:spPr>
        <p:txBody>
          <a:bodyPr/>
          <a:lstStyle/>
          <a:p>
            <a:r>
              <a:rPr lang="en-US" sz="2400"/>
              <a:t>Also called Function Generators (FGs)</a:t>
            </a:r>
          </a:p>
          <a:p>
            <a:r>
              <a:rPr lang="en-US" sz="2400"/>
              <a:t>Capacity is limited by the number of inputs, not by the complexity</a:t>
            </a:r>
          </a:p>
          <a:p>
            <a:r>
              <a:rPr lang="en-US" sz="2400"/>
              <a:t>Delay through the LUT is constant</a:t>
            </a:r>
          </a:p>
        </p:txBody>
      </p:sp>
      <p:graphicFrame>
        <p:nvGraphicFramePr>
          <p:cNvPr id="111657" name="Group 41"/>
          <p:cNvGraphicFramePr>
            <a:graphicFrameLocks noGrp="1"/>
          </p:cNvGraphicFramePr>
          <p:nvPr/>
        </p:nvGraphicFramePr>
        <p:xfrm>
          <a:off x="6883400" y="1739900"/>
          <a:ext cx="1620838" cy="475488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1729" name="AutoShape 113"/>
          <p:cNvSpPr>
            <a:spLocks noChangeArrowheads="1"/>
          </p:cNvSpPr>
          <p:nvPr/>
        </p:nvSpPr>
        <p:spPr bwMode="auto">
          <a:xfrm>
            <a:off x="5486400" y="49403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Text Box 114"/>
          <p:cNvSpPr txBox="1">
            <a:spLocks noChangeArrowheads="1"/>
          </p:cNvSpPr>
          <p:nvPr/>
        </p:nvSpPr>
        <p:spPr bwMode="auto">
          <a:xfrm>
            <a:off x="2105025" y="1066800"/>
            <a:ext cx="47799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105000"/>
              <a:buFont typeface="Arial" pitchFamily="34" charset="0"/>
              <a:buNone/>
            </a:pPr>
            <a:r>
              <a:rPr lang="en-US"/>
              <a:t>Boolean logic is stored in Look-Up Tables (LUTs)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Sequential circuits and Storage Elements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25245" y="1609725"/>
            <a:ext cx="8178800" cy="4381500"/>
          </a:xfrm>
        </p:spPr>
        <p:txBody>
          <a:bodyPr/>
          <a:lstStyle/>
          <a:p>
            <a:r>
              <a:rPr lang="en-US" sz="2800" dirty="0"/>
              <a:t>While function generators provide the fundamental building blocks for combinational circuits, a </a:t>
            </a:r>
            <a:r>
              <a:rPr lang="en-US" sz="2800" dirty="0">
                <a:solidFill>
                  <a:srgbClr val="0000FF"/>
                </a:solidFill>
              </a:rPr>
              <a:t>D flip-flop </a:t>
            </a:r>
            <a:r>
              <a:rPr lang="en-US" sz="2800" dirty="0"/>
              <a:t>is connected to the output of function generator to provide </a:t>
            </a:r>
            <a:r>
              <a:rPr lang="en-US" sz="2800" dirty="0">
                <a:solidFill>
                  <a:srgbClr val="0000FF"/>
                </a:solidFill>
              </a:rPr>
              <a:t>data storage</a:t>
            </a:r>
            <a:r>
              <a:rPr lang="en-US" sz="2800" dirty="0"/>
              <a:t>.</a:t>
            </a:r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Logic Cell </a:t>
            </a:r>
            <a:r>
              <a:rPr lang="en-US" sz="2800" dirty="0"/>
              <a:t>is the combination of a look-up table and a D flip-flop. It is the low-level building block upon which FPGA designs are built.</a:t>
            </a:r>
          </a:p>
          <a:p>
            <a:r>
              <a:rPr lang="en-US" sz="2800" dirty="0"/>
              <a:t>Many FPGA vendors compare the capacity of an FPGA based on the number of logic cells (along with other resources as well).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27C401-ACCF-43A4-A6E9-DD979905036C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1-1">
  <a:themeElements>
    <a:clrScheme name="ch1-1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h1-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1-1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-1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-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-1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-1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-1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-1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D:\Computers as Components\Overheads\ch1-1.ppt</Template>
  <TotalTime>4782</TotalTime>
  <Words>742</Words>
  <Application>Microsoft Office PowerPoint</Application>
  <PresentationFormat>On-screen Show (4:3)</PresentationFormat>
  <Paragraphs>140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Monotype Sorts</vt:lpstr>
      <vt:lpstr>宋体</vt:lpstr>
      <vt:lpstr>Arial</vt:lpstr>
      <vt:lpstr>Arial Black</vt:lpstr>
      <vt:lpstr>Tahoma</vt:lpstr>
      <vt:lpstr>Times New Roman</vt:lpstr>
      <vt:lpstr>Wingdings</vt:lpstr>
      <vt:lpstr>ch1-1</vt:lpstr>
      <vt:lpstr>Xilinx_All_Programmable_Template</vt:lpstr>
      <vt:lpstr>FPGA Basic Architecture</vt:lpstr>
      <vt:lpstr>Outline</vt:lpstr>
      <vt:lpstr>FPGA Architecture</vt:lpstr>
      <vt:lpstr>CLB – Configurable Logic Block</vt:lpstr>
      <vt:lpstr>Function Generators</vt:lpstr>
      <vt:lpstr>Example: LUT for f(x,y,z) = xy + z’ </vt:lpstr>
      <vt:lpstr>Comparing FPGA implementation and Gate Level Implementation</vt:lpstr>
      <vt:lpstr>Combinatorial logic</vt:lpstr>
      <vt:lpstr>Sequential circuits and Storage Elements</vt:lpstr>
      <vt:lpstr>Xilinx FPGAs Basic Resources</vt:lpstr>
      <vt:lpstr>Role of a Bitstream</vt:lpstr>
      <vt:lpstr>Reference and Reading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Basic Architecture</dc:title>
  <dc:creator>Min He</dc:creator>
  <cp:lastModifiedBy>Min He</cp:lastModifiedBy>
  <cp:revision>723</cp:revision>
  <dcterms:created xsi:type="dcterms:W3CDTF">1995-06-17T23:31:02Z</dcterms:created>
  <dcterms:modified xsi:type="dcterms:W3CDTF">2018-03-08T17:02:16Z</dcterms:modified>
</cp:coreProperties>
</file>