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7"/>
  </p:notesMasterIdLst>
  <p:handoutMasterIdLst>
    <p:handoutMasterId r:id="rId28"/>
  </p:handoutMasterIdLst>
  <p:sldIdLst>
    <p:sldId id="899" r:id="rId5"/>
    <p:sldId id="933" r:id="rId6"/>
    <p:sldId id="1042" r:id="rId7"/>
    <p:sldId id="936" r:id="rId8"/>
    <p:sldId id="937" r:id="rId9"/>
    <p:sldId id="1019" r:id="rId10"/>
    <p:sldId id="1041" r:id="rId11"/>
    <p:sldId id="998" r:id="rId12"/>
    <p:sldId id="988" r:id="rId13"/>
    <p:sldId id="1029" r:id="rId14"/>
    <p:sldId id="1037" r:id="rId15"/>
    <p:sldId id="1030" r:id="rId16"/>
    <p:sldId id="1031" r:id="rId17"/>
    <p:sldId id="1033" r:id="rId18"/>
    <p:sldId id="1038" r:id="rId19"/>
    <p:sldId id="1027" r:id="rId20"/>
    <p:sldId id="991" r:id="rId21"/>
    <p:sldId id="990" r:id="rId22"/>
    <p:sldId id="1035" r:id="rId23"/>
    <p:sldId id="995" r:id="rId24"/>
    <p:sldId id="935" r:id="rId25"/>
    <p:sldId id="1043" r:id="rId26"/>
  </p:sldIdLst>
  <p:sldSz cx="12188825" cy="6858000"/>
  <p:notesSz cx="7315200" cy="96012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836">
          <p15:clr>
            <a:srgbClr val="A4A3A4"/>
          </p15:clr>
        </p15:guide>
        <p15:guide id="3" pos="7306">
          <p15:clr>
            <a:srgbClr val="A4A3A4"/>
          </p15:clr>
        </p15:guide>
        <p15:guide id="4" pos="384">
          <p15:clr>
            <a:srgbClr val="A4A3A4"/>
          </p15:clr>
        </p15:guide>
        <p15:guide id="5" pos="384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Xilinx" initials="X" lastIdx="43" clrIdx="0"/>
  <p:cmAuthor id="1" name="Jennifer Lockhart" initials="JL" lastIdx="3" clrIdx="1"/>
  <p:cmAuthor id="2" name="Bielby" initials="T" lastIdx="106" clrIdx="2"/>
  <p:cmAuthor id="3" name="glaser" initials="g" lastIdx="7" clrIdx="3"/>
  <p:cmAuthor id="4" name="Intersil Corporate Template" initials="SV" lastIdx="1" clrIdx="4"/>
  <p:cmAuthor id="5" name="admin" initials="a" lastIdx="1"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446A"/>
    <a:srgbClr val="965B8E"/>
    <a:srgbClr val="7B4B88"/>
    <a:srgbClr val="E9EEF1"/>
    <a:srgbClr val="91B800"/>
    <a:srgbClr val="CA1D10"/>
    <a:srgbClr val="E06262"/>
    <a:srgbClr val="CF7373"/>
    <a:srgbClr val="C1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30" autoAdjust="0"/>
    <p:restoredTop sz="88078" autoAdjust="0"/>
  </p:normalViewPr>
  <p:slideViewPr>
    <p:cSldViewPr snapToGrid="0" showGuides="1">
      <p:cViewPr varScale="1">
        <p:scale>
          <a:sx n="60" d="100"/>
          <a:sy n="60" d="100"/>
        </p:scale>
        <p:origin x="1260" y="72"/>
      </p:cViewPr>
      <p:guideLst>
        <p:guide orient="horz" pos="2160"/>
        <p:guide orient="horz" pos="836"/>
        <p:guide pos="7306"/>
        <p:guide pos="384"/>
        <p:guide pos="3840"/>
      </p:guideLst>
    </p:cSldViewPr>
  </p:slideViewPr>
  <p:outlineViewPr>
    <p:cViewPr>
      <p:scale>
        <a:sx n="33" d="100"/>
        <a:sy n="33" d="100"/>
      </p:scale>
      <p:origin x="0" y="1758"/>
    </p:cViewPr>
  </p:outlineViewPr>
  <p:notesTextViewPr>
    <p:cViewPr>
      <p:scale>
        <a:sx n="100" d="100"/>
        <a:sy n="100" d="100"/>
      </p:scale>
      <p:origin x="0" y="0"/>
    </p:cViewPr>
  </p:notesTextViewPr>
  <p:sorterViewPr>
    <p:cViewPr>
      <p:scale>
        <a:sx n="71" d="100"/>
        <a:sy n="71" d="100"/>
      </p:scale>
      <p:origin x="0" y="0"/>
    </p:cViewPr>
  </p:sorterViewPr>
  <p:notesViewPr>
    <p:cSldViewPr snapToGrid="0">
      <p:cViewPr varScale="1">
        <p:scale>
          <a:sx n="49" d="100"/>
          <a:sy n="49" d="100"/>
        </p:scale>
        <p:origin x="-2294" y="-8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4143377" y="9120191"/>
            <a:ext cx="3170237" cy="479425"/>
          </a:xfrm>
          <a:prstGeom prst="rect">
            <a:avLst/>
          </a:prstGeom>
        </p:spPr>
        <p:txBody>
          <a:bodyPr vert="horz" lIns="91474" tIns="45737" rIns="91474" bIns="45737" rtlCol="0" anchor="b"/>
          <a:lstStyle>
            <a:lvl1pPr algn="r">
              <a:defRPr sz="1200"/>
            </a:lvl1pPr>
          </a:lstStyle>
          <a:p>
            <a:fld id="{31C9CEC6-6AD2-4F32-A6B2-F8D8783008D8}" type="slidenum">
              <a:rPr lang="en-US" smtClean="0"/>
              <a:pPr/>
              <a:t>‹#›</a:t>
            </a:fld>
            <a:endParaRPr lang="en-US"/>
          </a:p>
        </p:txBody>
      </p:sp>
    </p:spTree>
    <p:extLst>
      <p:ext uri="{BB962C8B-B14F-4D97-AF65-F5344CB8AC3E}">
        <p14:creationId xmlns:p14="http://schemas.microsoft.com/office/powerpoint/2010/main" val="19100058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1" y="1"/>
            <a:ext cx="3170237" cy="479425"/>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lvl1pPr algn="l" defTabSz="967143">
              <a:defRPr sz="1200">
                <a:latin typeface="Arial" charset="0"/>
              </a:defRPr>
            </a:lvl1pPr>
          </a:lstStyle>
          <a:p>
            <a:pPr>
              <a:defRPr/>
            </a:pPr>
            <a:endParaRPr lang="en-US"/>
          </a:p>
        </p:txBody>
      </p:sp>
      <p:sp>
        <p:nvSpPr>
          <p:cNvPr id="17411" name="Rectangle 3"/>
          <p:cNvSpPr>
            <a:spLocks noGrp="1" noChangeArrowheads="1"/>
          </p:cNvSpPr>
          <p:nvPr>
            <p:ph type="dt" idx="1"/>
          </p:nvPr>
        </p:nvSpPr>
        <p:spPr bwMode="auto">
          <a:xfrm>
            <a:off x="4143377" y="1"/>
            <a:ext cx="3170237" cy="479425"/>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lvl1pPr algn="r" defTabSz="967143">
              <a:defRPr sz="1200">
                <a:latin typeface="Arial"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457200" y="719138"/>
            <a:ext cx="6400800" cy="3602037"/>
          </a:xfrm>
          <a:prstGeom prst="rect">
            <a:avLst/>
          </a:prstGeom>
          <a:noFill/>
          <a:ln w="9525">
            <a:solidFill>
              <a:srgbClr val="000000"/>
            </a:solidFill>
            <a:miter lim="800000"/>
            <a:headEnd/>
            <a:tailEnd/>
          </a:ln>
        </p:spPr>
      </p:sp>
      <p:sp>
        <p:nvSpPr>
          <p:cNvPr id="17413" name="Rectangle 5"/>
          <p:cNvSpPr>
            <a:spLocks noGrp="1" noChangeArrowheads="1"/>
          </p:cNvSpPr>
          <p:nvPr>
            <p:ph type="body" sz="quarter" idx="3"/>
          </p:nvPr>
        </p:nvSpPr>
        <p:spPr bwMode="auto">
          <a:xfrm>
            <a:off x="731840" y="4560891"/>
            <a:ext cx="5851525" cy="4319586"/>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414" name="Rectangle 6"/>
          <p:cNvSpPr>
            <a:spLocks noGrp="1" noChangeArrowheads="1"/>
          </p:cNvSpPr>
          <p:nvPr>
            <p:ph type="ftr" sz="quarter" idx="4"/>
          </p:nvPr>
        </p:nvSpPr>
        <p:spPr bwMode="auto">
          <a:xfrm>
            <a:off x="1" y="9120191"/>
            <a:ext cx="3170237" cy="479425"/>
          </a:xfrm>
          <a:prstGeom prst="rect">
            <a:avLst/>
          </a:prstGeom>
          <a:noFill/>
          <a:ln w="9525">
            <a:noFill/>
            <a:miter lim="800000"/>
            <a:headEnd/>
            <a:tailEnd/>
          </a:ln>
          <a:effectLst/>
        </p:spPr>
        <p:txBody>
          <a:bodyPr vert="horz" wrap="square" lIns="96697" tIns="48349" rIns="96697" bIns="48349" numCol="1" anchor="b" anchorCtr="0" compatLnSpc="1">
            <a:prstTxWarp prst="textNoShape">
              <a:avLst/>
            </a:prstTxWarp>
          </a:bodyPr>
          <a:lstStyle>
            <a:lvl1pPr algn="l" defTabSz="967143">
              <a:defRPr sz="1200">
                <a:latin typeface="Arial" charset="0"/>
              </a:defRPr>
            </a:lvl1pPr>
          </a:lstStyle>
          <a:p>
            <a:pPr>
              <a:defRPr/>
            </a:pPr>
            <a:endParaRPr lang="en-US"/>
          </a:p>
        </p:txBody>
      </p:sp>
    </p:spTree>
    <p:extLst>
      <p:ext uri="{BB962C8B-B14F-4D97-AF65-F5344CB8AC3E}">
        <p14:creationId xmlns:p14="http://schemas.microsoft.com/office/powerpoint/2010/main" val="41693989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484263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The packager</a:t>
            </a:r>
            <a:r>
              <a:rPr lang="en-US" baseline="0" dirty="0"/>
              <a:t> handles all the IP-XACT specific file creation, manages IP versions, recognizes interfaces, and creates customized configuration dialogs, as well as more advanced functionality.</a:t>
            </a:r>
            <a:endParaRPr lang="en-US" dirty="0"/>
          </a:p>
          <a:p>
            <a:endParaRPr lang="en-US" dirty="0"/>
          </a:p>
        </p:txBody>
      </p:sp>
    </p:spTree>
    <p:extLst>
      <p:ext uri="{BB962C8B-B14F-4D97-AF65-F5344CB8AC3E}">
        <p14:creationId xmlns:p14="http://schemas.microsoft.com/office/powerpoint/2010/main" val="11293298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555996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11155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03947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Non-posted write model</a:t>
            </a:r>
          </a:p>
          <a:p>
            <a:pPr lvl="2"/>
            <a:r>
              <a:rPr lang="en-US" dirty="0"/>
              <a:t>There will always be a "write response</a:t>
            </a:r>
          </a:p>
        </p:txBody>
      </p:sp>
    </p:spTree>
    <p:extLst>
      <p:ext uri="{BB962C8B-B14F-4D97-AF65-F5344CB8AC3E}">
        <p14:creationId xmlns:p14="http://schemas.microsoft.com/office/powerpoint/2010/main" val="634476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18729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173038" y="433388"/>
            <a:ext cx="6958012" cy="3914775"/>
          </a:xfrm>
          <a:ln/>
        </p:spPr>
      </p:sp>
      <p:sp>
        <p:nvSpPr>
          <p:cNvPr id="63491" name="Rectangle 3"/>
          <p:cNvSpPr>
            <a:spLocks noGrp="1" noChangeArrowheads="1"/>
          </p:cNvSpPr>
          <p:nvPr>
            <p:ph type="body" idx="1"/>
          </p:nvPr>
        </p:nvSpPr>
        <p:spPr>
          <a:noFill/>
          <a:ln/>
        </p:spPr>
        <p:txBody>
          <a:bodyPr lIns="102020" tIns="51009" rIns="102020" bIns="51009"/>
          <a:lstStyle/>
          <a:p>
            <a:endParaRPr lang="en-US" dirty="0"/>
          </a:p>
        </p:txBody>
      </p:sp>
    </p:spTree>
    <p:extLst>
      <p:ext uri="{BB962C8B-B14F-4D97-AF65-F5344CB8AC3E}">
        <p14:creationId xmlns:p14="http://schemas.microsoft.com/office/powerpoint/2010/main" val="1966326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Vivado supports reuse of IP is by providing users a means to capture their individual IP or IP subsystems and package that IP, and then make the IP available to other users through the Vivado IP catalog.  This approach also benefits third party IP providers, who now have a standard way of providing their IP for both evaluation and purchase, and that IP will be visible through the IP Catalog.  </a:t>
            </a:r>
          </a:p>
          <a:p>
            <a:r>
              <a:rPr lang="en-US" baseline="0" dirty="0"/>
              <a:t>Packaging an IP Integrator diagram takes one Tcl command, or several mouse clicks.</a:t>
            </a:r>
            <a:endParaRPr lang="en-US" dirty="0"/>
          </a:p>
          <a:p>
            <a:endParaRPr lang="en-US" dirty="0"/>
          </a:p>
        </p:txBody>
      </p:sp>
    </p:spTree>
    <p:extLst>
      <p:ext uri="{BB962C8B-B14F-4D97-AF65-F5344CB8AC3E}">
        <p14:creationId xmlns:p14="http://schemas.microsoft.com/office/powerpoint/2010/main" val="27280590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4"/>
          <p:cNvSpPr>
            <a:spLocks noGrp="1" noRot="1" noChangeAspect="1" noChangeArrowheads="1" noTextEdit="1"/>
          </p:cNvSpPr>
          <p:nvPr>
            <p:ph type="sldImg"/>
          </p:nvPr>
        </p:nvSpPr>
        <p:spPr>
          <a:xfrm>
            <a:off x="238125" y="504825"/>
            <a:ext cx="6840538" cy="3849688"/>
          </a:xfrm>
          <a:ln/>
        </p:spPr>
      </p:sp>
      <p:sp>
        <p:nvSpPr>
          <p:cNvPr id="84995" name="Rectangle 5"/>
          <p:cNvSpPr>
            <a:spLocks noGrp="1" noChangeArrowheads="1"/>
          </p:cNvSpPr>
          <p:nvPr>
            <p:ph type="body" idx="1"/>
          </p:nvPr>
        </p:nvSpPr>
        <p:spPr>
          <a:xfrm>
            <a:off x="1030289" y="4983165"/>
            <a:ext cx="5241925" cy="3883025"/>
          </a:xfrm>
          <a:noFill/>
          <a:ln/>
        </p:spPr>
        <p:txBody>
          <a:bodyPr lIns="98472" tIns="49237" rIns="98472" bIns="49237"/>
          <a:lstStyle/>
          <a:p>
            <a:pPr>
              <a:tabLst>
                <a:tab pos="118426" algn="l"/>
              </a:tabLst>
            </a:pPr>
            <a:endParaRPr lang="en-US" dirty="0"/>
          </a:p>
        </p:txBody>
      </p:sp>
    </p:spTree>
    <p:extLst>
      <p:ext uri="{BB962C8B-B14F-4D97-AF65-F5344CB8AC3E}">
        <p14:creationId xmlns:p14="http://schemas.microsoft.com/office/powerpoint/2010/main" val="1358700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761250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645036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8" name="Picture 4" descr="C:\Documents and Settings\Jennifer Lockhart\Desktop\Picture2 copy.jpg"/>
          <p:cNvPicPr>
            <a:picLocks noChangeArrowheads="1"/>
          </p:cNvPicPr>
          <p:nvPr userDrawn="1"/>
        </p:nvPicPr>
        <p:blipFill>
          <a:blip r:embed="rId2"/>
          <a:srcRect t="24879"/>
          <a:stretch>
            <a:fillRect/>
          </a:stretch>
        </p:blipFill>
        <p:spPr bwMode="auto">
          <a:xfrm>
            <a:off x="-7943" y="0"/>
            <a:ext cx="12196768" cy="6876288"/>
          </a:xfrm>
          <a:prstGeom prst="rect">
            <a:avLst/>
          </a:prstGeom>
          <a:noFill/>
        </p:spPr>
      </p:pic>
      <p:sp>
        <p:nvSpPr>
          <p:cNvPr id="19462" name="Rectangle 6"/>
          <p:cNvSpPr>
            <a:spLocks noGrp="1" noChangeArrowheads="1"/>
          </p:cNvSpPr>
          <p:nvPr>
            <p:ph type="subTitle" sz="quarter" idx="1"/>
          </p:nvPr>
        </p:nvSpPr>
        <p:spPr>
          <a:xfrm>
            <a:off x="181986" y="5535486"/>
            <a:ext cx="6627673" cy="676275"/>
          </a:xfrm>
          <a:noFill/>
          <a:ln w="9525">
            <a:noFill/>
            <a:miter lim="800000"/>
            <a:headEnd/>
            <a:tailEnd/>
          </a:ln>
        </p:spPr>
        <p:txBody>
          <a:bodyPr vert="horz" wrap="square" lIns="91440" tIns="45720" rIns="91440" bIns="45720" numCol="1" anchor="ctr" anchorCtr="0" compatLnSpc="1">
            <a:prstTxWarp prst="textNoShape">
              <a:avLst/>
            </a:prstTxWarp>
          </a:bodyPr>
          <a:lstStyle>
            <a:lvl1pPr marL="0" indent="0" algn="l" rtl="0" eaLnBrk="1" fontAlgn="base" hangingPunct="1">
              <a:lnSpc>
                <a:spcPct val="90000"/>
              </a:lnSpc>
              <a:spcBef>
                <a:spcPct val="0"/>
              </a:spcBef>
              <a:spcAft>
                <a:spcPct val="0"/>
              </a:spcAft>
              <a:buClr>
                <a:schemeClr val="tx2"/>
              </a:buClr>
              <a:buSzPct val="88000"/>
              <a:buFont typeface="Wingdings" pitchFamily="2" charset="2"/>
              <a:buNone/>
              <a:defRPr lang="en-US" sz="2000" b="1" dirty="0">
                <a:solidFill>
                  <a:schemeClr val="tx1"/>
                </a:solidFill>
                <a:latin typeface="+mn-lt"/>
                <a:ea typeface="+mn-ea"/>
                <a:cs typeface="+mn-cs"/>
              </a:defRPr>
            </a:lvl1pPr>
          </a:lstStyle>
          <a:p>
            <a:r>
              <a:rPr lang="en-US"/>
              <a:t>Click to edit Master subtitle style</a:t>
            </a:r>
            <a:endParaRPr lang="en-US" dirty="0"/>
          </a:p>
        </p:txBody>
      </p:sp>
      <p:sp>
        <p:nvSpPr>
          <p:cNvPr id="19467" name="Rectangle 11"/>
          <p:cNvSpPr>
            <a:spLocks noGrp="1" noChangeArrowheads="1"/>
          </p:cNvSpPr>
          <p:nvPr>
            <p:ph type="ctrTitle" sz="quarter"/>
          </p:nvPr>
        </p:nvSpPr>
        <p:spPr>
          <a:xfrm>
            <a:off x="167171" y="3660649"/>
            <a:ext cx="7099834" cy="1114425"/>
          </a:xfr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100000"/>
              </a:lnSpc>
              <a:spcBef>
                <a:spcPct val="0"/>
              </a:spcBef>
              <a:spcAft>
                <a:spcPct val="0"/>
              </a:spcAft>
              <a:defRPr lang="en-US" sz="2800" b="1" dirty="0">
                <a:solidFill>
                  <a:schemeClr val="bg2"/>
                </a:solidFill>
                <a:latin typeface="+mj-lt"/>
                <a:ea typeface="+mj-ea"/>
                <a:cs typeface="+mj-cs"/>
              </a:defRPr>
            </a:lvl1pPr>
          </a:lstStyle>
          <a:p>
            <a:r>
              <a:rPr lang="en-US"/>
              <a:t>Click to edit Master title style</a:t>
            </a:r>
            <a:endParaRPr lang="en-US" dirty="0"/>
          </a:p>
        </p:txBody>
      </p:sp>
      <p:pic>
        <p:nvPicPr>
          <p:cNvPr id="8" name="Picture 7" descr="All_Programmable_Lock_up.jpg"/>
          <p:cNvPicPr>
            <a:picLocks noChangeAspect="1"/>
          </p:cNvPicPr>
          <p:nvPr userDrawn="1"/>
        </p:nvPicPr>
        <p:blipFill>
          <a:blip r:embed="rId3">
            <a:clrChange>
              <a:clrFrom>
                <a:srgbClr val="FFFFFF"/>
              </a:clrFrom>
              <a:clrTo>
                <a:srgbClr val="FFFFFF">
                  <a:alpha val="0"/>
                </a:srgbClr>
              </a:clrTo>
            </a:clrChange>
          </a:blip>
          <a:stretch>
            <a:fillRect/>
          </a:stretch>
        </p:blipFill>
        <p:spPr>
          <a:xfrm>
            <a:off x="6977319" y="1068534"/>
            <a:ext cx="4340322" cy="1307592"/>
          </a:xfrm>
          <a:prstGeom prst="rect">
            <a:avLst/>
          </a:prstGeom>
        </p:spPr>
      </p:pic>
      <p:sp>
        <p:nvSpPr>
          <p:cNvPr id="9"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a:t>© Copyright 2015 Xilinx</a:t>
            </a:r>
          </a:p>
        </p:txBody>
      </p:sp>
      <p:sp>
        <p:nvSpPr>
          <p:cNvPr id="7" name="Rectangle 11"/>
          <p:cNvSpPr txBox="1">
            <a:spLocks noGrp="1" noChangeArrowheads="1"/>
          </p:cNvSpPr>
          <p:nvPr userDrawn="1"/>
        </p:nvSpPr>
        <p:spPr bwMode="auto">
          <a:xfrm>
            <a:off x="325438" y="6621463"/>
            <a:ext cx="4440237" cy="230187"/>
          </a:xfrm>
          <a:prstGeom prst="rect">
            <a:avLst/>
          </a:prstGeom>
          <a:noFill/>
          <a:ln>
            <a:miter lim="800000"/>
            <a:headEnd/>
            <a:tailEnd/>
          </a:ln>
        </p:spPr>
        <p:txBody>
          <a:bodyPr/>
          <a:lstStyle/>
          <a:p>
            <a:pPr>
              <a:defRPr/>
            </a:pPr>
            <a:r>
              <a:rPr lang="en-US" sz="1000" dirty="0">
                <a:solidFill>
                  <a:schemeClr val="bg2"/>
                </a:solidFill>
                <a:latin typeface="+mj-lt"/>
              </a:rPr>
              <a:t>This material exempt per Department of Commerce license exception TSU </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1" y="1600200"/>
            <a:ext cx="10975336" cy="4268337"/>
          </a:xfrm>
        </p:spPr>
        <p:txBody>
          <a:bodyPr/>
          <a:lst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2"/>
              </a:buBlip>
              <a:defRPr lang="en-US" sz="2000" b="1" dirty="0" smtClean="0">
                <a:solidFill>
                  <a:schemeClr val="accent4"/>
                </a:solidFill>
                <a:latin typeface="+mn-lt"/>
                <a:ea typeface="+mn-ea"/>
                <a:cs typeface="+mn-cs"/>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23"/>
          <p:cNvSpPr>
            <a:spLocks noGrp="1" noChangeArrowheads="1"/>
          </p:cNvSpPr>
          <p:nvPr>
            <p:ph type="sldNum" sz="quarter" idx="10"/>
          </p:nvPr>
        </p:nvSpPr>
        <p:spPr>
          <a:xfrm>
            <a:off x="609441" y="6577014"/>
            <a:ext cx="1870869" cy="280986"/>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a:t>Creating Custom IP 14- </a:t>
            </a:r>
            <a:fld id="{060BD193-E118-4B16-863C-C8C12C675E3E}" type="slidenum">
              <a:rPr lang="en-US" smtClean="0"/>
              <a:pPr>
                <a:defRPr/>
              </a:pPr>
              <a:t>‹#›</a:t>
            </a:fld>
            <a:endParaRPr lang="en-US" dirty="0"/>
          </a:p>
        </p:txBody>
      </p:sp>
      <p:sp>
        <p:nvSpPr>
          <p:cNvPr id="5" name="Title 4"/>
          <p:cNvSpPr>
            <a:spLocks noGrp="1"/>
          </p:cNvSpPr>
          <p:nvPr>
            <p:ph type="title"/>
          </p:nvPr>
        </p:nvSpPr>
        <p:spPr>
          <a:xfrm>
            <a:off x="609441" y="209550"/>
            <a:ext cx="10969943" cy="1143000"/>
          </a:xfrm>
          <a:noFill/>
          <a:ln w="9525">
            <a:noFill/>
            <a:miter lim="800000"/>
            <a:headEnd/>
            <a:tailEnd/>
          </a:ln>
        </p:spPr>
        <p:txBody>
          <a:bodyPr vert="horz" wrap="square" lIns="0" tIns="45720" rIns="91440" bIns="45720" numCol="1" anchor="t" anchorCtr="0" compatLnSpc="1">
            <a:prstTxWarp prst="textNoShape">
              <a:avLst/>
            </a:prstTxWarp>
          </a:bodyPr>
          <a:lstStyle>
            <a:lvl1pPr>
              <a:lnSpc>
                <a:spcPct val="98000"/>
              </a:lnSpc>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US"/>
              <a:t>Click to edit Master title style</a:t>
            </a:r>
            <a:endParaRPr lang="en-US" dirty="0"/>
          </a:p>
        </p:txBody>
      </p:sp>
      <p:sp>
        <p:nvSpPr>
          <p:cNvPr id="6"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a:t>© Copyright 2015 Xilinx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Rectangle 5"/>
          <p:cNvSpPr/>
          <p:nvPr userDrawn="1"/>
        </p:nvSpPr>
        <p:spPr bwMode="auto">
          <a:xfrm>
            <a:off x="0" y="0"/>
            <a:ext cx="12188825" cy="1238250"/>
          </a:xfrm>
          <a:prstGeom prst="rect">
            <a:avLst/>
          </a:prstGeom>
          <a:solidFill>
            <a:schemeClr val="bg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a:solidFill>
                <a:srgbClr val="000000"/>
              </a:solidFill>
            </a:endParaRPr>
          </a:p>
        </p:txBody>
      </p:sp>
      <p:grpSp>
        <p:nvGrpSpPr>
          <p:cNvPr id="9" name="Group 8"/>
          <p:cNvGrpSpPr/>
          <p:nvPr userDrawn="1"/>
        </p:nvGrpSpPr>
        <p:grpSpPr>
          <a:xfrm>
            <a:off x="0" y="0"/>
            <a:ext cx="12188825" cy="200025"/>
            <a:chOff x="0" y="-1"/>
            <a:chExt cx="9144000" cy="200025"/>
          </a:xfrm>
        </p:grpSpPr>
        <p:sp>
          <p:nvSpPr>
            <p:cNvPr id="10" name="Rectangle 9"/>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a:solidFill>
                  <a:srgbClr val="000000"/>
                </a:solidFill>
              </a:endParaRPr>
            </a:p>
          </p:txBody>
        </p:sp>
        <p:pic>
          <p:nvPicPr>
            <p:cNvPr id="11"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5" name="Title 4"/>
          <p:cNvSpPr>
            <a:spLocks noGrp="1"/>
          </p:cNvSpPr>
          <p:nvPr>
            <p:ph type="title"/>
          </p:nvPr>
        </p:nvSpPr>
        <p:spPr>
          <a:xfrm>
            <a:off x="609441" y="209550"/>
            <a:ext cx="10969943" cy="1143000"/>
          </a:xfrm>
          <a:noFill/>
          <a:ln w="9525">
            <a:noFill/>
            <a:miter lim="800000"/>
            <a:headEnd/>
            <a:tailEnd/>
          </a:ln>
        </p:spPr>
        <p:txBody>
          <a:bodyPr vert="horz" wrap="square" lIns="0" tIns="45720" rIns="91440" bIns="45720" numCol="1" anchor="t" anchorCtr="0" compatLnSpc="1">
            <a:prstTxWarp prst="textNoShape">
              <a:avLst/>
            </a:prstTxWarp>
          </a:bodyPr>
          <a:lstStyle>
            <a:lvl1pPr>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US"/>
              <a:t>Click to edit Master title style</a:t>
            </a:r>
            <a:endParaRPr lang="en-US" dirty="0"/>
          </a:p>
        </p:txBody>
      </p:sp>
      <p:sp>
        <p:nvSpPr>
          <p:cNvPr id="4" name="Rectangle 23"/>
          <p:cNvSpPr>
            <a:spLocks noGrp="1" noChangeArrowheads="1"/>
          </p:cNvSpPr>
          <p:nvPr>
            <p:ph type="sldNum" sz="quarter" idx="10"/>
          </p:nvPr>
        </p:nvSpPr>
        <p:spPr>
          <a:xfrm>
            <a:off x="609441" y="6577014"/>
            <a:ext cx="1756569" cy="280986"/>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a:t>Creating Custom IP 14- </a:t>
            </a:r>
            <a:fld id="{060BD193-E118-4B16-863C-C8C12C675E3E}" type="slidenum">
              <a:rPr lang="en-US" smtClean="0"/>
              <a:pPr>
                <a:defRPr/>
              </a:pPr>
              <a:t>‹#›</a:t>
            </a:fld>
            <a:endParaRPr lang="en-US" dirty="0"/>
          </a:p>
        </p:txBody>
      </p:sp>
      <p:sp>
        <p:nvSpPr>
          <p:cNvPr id="8"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a:t>© Copyright 2015 Xilinx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1"/>
            <a:ext cx="5078677" cy="4525963"/>
          </a:xfrm>
          <a:noFill/>
          <a:ln w="9525">
            <a:noFill/>
            <a:miter lim="800000"/>
            <a:headEnd/>
            <a:tailEnd/>
          </a:ln>
        </p:spPr>
        <p:txBody>
          <a:bodyPr vert="horz" wrap="square" lIns="0" tIns="45720" rIns="91440" bIns="45720" numCol="1" anchor="t" anchorCtr="0" compatLnSpc="1">
            <a:prstTxWarp prst="textNoShape">
              <a:avLst/>
            </a:prstTxWarp>
          </a:bodyPr>
          <a:lstStyle>
            <a:lvl1pPr algn="l" rtl="0" eaLnBrk="0" fontAlgn="base" hangingPunct="0">
              <a:lnSpc>
                <a:spcPct val="110000"/>
              </a:lnSpc>
              <a:spcBef>
                <a:spcPct val="20000"/>
              </a:spcBef>
              <a:spcAft>
                <a:spcPct val="0"/>
              </a:spcAft>
              <a:defRPr lang="en-US" sz="2000" b="1" dirty="0"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dirty="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6462951" y="1600201"/>
            <a:ext cx="5135478" cy="4525963"/>
          </a:xfrm>
          <a:noFill/>
          <a:ln w="9525">
            <a:noFill/>
            <a:miter lim="800000"/>
            <a:headEnd/>
            <a:tailEnd/>
          </a:ln>
        </p:spPr>
        <p:txBody>
          <a:bodyPr vert="horz" wrap="square" lIns="0" tIns="45720" rIns="91440" bIns="45720" numCol="1" anchor="t" anchorCtr="0" compatLnSpc="1">
            <a:prstTxWarp prst="textNoShape">
              <a:avLst/>
            </a:prstTxWarp>
          </a:bodyPr>
          <a:lstStyle>
            <a:lvl1pPr algn="l" rtl="0" eaLnBrk="0" fontAlgn="base" hangingPunct="0">
              <a:lnSpc>
                <a:spcPct val="110000"/>
              </a:lnSpc>
              <a:spcBef>
                <a:spcPct val="20000"/>
              </a:spcBef>
              <a:spcAft>
                <a:spcPct val="0"/>
              </a:spcAft>
              <a:defRPr lang="en-US" sz="2000" b="1"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5" name="Rectangle 23"/>
          <p:cNvSpPr>
            <a:spLocks noGrp="1" noChangeArrowheads="1"/>
          </p:cNvSpPr>
          <p:nvPr>
            <p:ph type="sldNum" sz="quarter" idx="10"/>
          </p:nvPr>
        </p:nvSpPr>
        <p:spPr>
          <a:xfrm>
            <a:off x="609441" y="6577014"/>
            <a:ext cx="1596549" cy="280986"/>
          </a:xfrm>
          <a:prstGeom prst="rect">
            <a:avLst/>
          </a:prstGeom>
          <a:ln/>
        </p:spPr>
        <p:txBody>
          <a:bodyPr/>
          <a:lstStyle>
            <a:lvl1pPr>
              <a:defRPr/>
            </a:lvl1pPr>
          </a:lstStyle>
          <a:p>
            <a:pPr>
              <a:defRPr/>
            </a:pPr>
            <a:r>
              <a:rPr lang="en-US" dirty="0"/>
              <a:t>Creating Custom IP 14- </a:t>
            </a:r>
            <a:fld id="{99D29FBF-A473-46DA-BC14-675AC1C8F9A5}" type="slidenum">
              <a:rPr lang="en-US" smtClean="0"/>
              <a:pPr>
                <a:defRPr/>
              </a:pPr>
              <a:t>‹#›</a:t>
            </a:fld>
            <a:endParaRPr lang="en-US" dirty="0"/>
          </a:p>
        </p:txBody>
      </p:sp>
      <p:sp>
        <p:nvSpPr>
          <p:cNvPr id="6"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a:t>© Copyright 2015 Xilinx</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23"/>
          <p:cNvSpPr>
            <a:spLocks noGrp="1" noChangeArrowheads="1"/>
          </p:cNvSpPr>
          <p:nvPr>
            <p:ph type="sldNum" sz="quarter" idx="10"/>
          </p:nvPr>
        </p:nvSpPr>
        <p:spPr>
          <a:xfrm>
            <a:off x="609441" y="6577014"/>
            <a:ext cx="1722279" cy="280986"/>
          </a:xfrm>
          <a:prstGeom prst="rect">
            <a:avLst/>
          </a:prstGeom>
          <a:ln/>
        </p:spPr>
        <p:txBody>
          <a:bodyPr/>
          <a:lstStyle>
            <a:lvl1pPr>
              <a:defRPr/>
            </a:lvl1pPr>
          </a:lstStyle>
          <a:p>
            <a:pPr>
              <a:defRPr/>
            </a:pPr>
            <a:r>
              <a:rPr lang="en-US" dirty="0"/>
              <a:t>Creating Custom IP 14- </a:t>
            </a:r>
            <a:fld id="{48005198-8FB0-4BE5-A5FF-99FA69737174}" type="slidenum">
              <a:rPr lang="en-US" smtClean="0"/>
              <a:pPr>
                <a:defRPr/>
              </a:pPr>
              <a:t>‹#›</a:t>
            </a:fld>
            <a:endParaRPr lang="en-US" dirty="0"/>
          </a:p>
        </p:txBody>
      </p:sp>
      <p:sp>
        <p:nvSpPr>
          <p:cNvPr id="4"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a:t>© Copyright 2015 Xilinx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3" name="Group 12"/>
          <p:cNvGrpSpPr/>
          <p:nvPr/>
        </p:nvGrpSpPr>
        <p:grpSpPr>
          <a:xfrm>
            <a:off x="0" y="0"/>
            <a:ext cx="12188825"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a:solidFill>
                  <a:srgbClr val="000000"/>
                </a:solidFill>
              </a:endParaRPr>
            </a:p>
          </p:txBody>
        </p:sp>
        <p:pic>
          <p:nvPicPr>
            <p:cNvPr id="15" name="Picture 17" descr="Red Header"/>
            <p:cNvPicPr>
              <a:picLocks noChangeArrowheads="1"/>
            </p:cNvPicPr>
            <p:nvPr userDrawn="1"/>
          </p:nvPicPr>
          <p:blipFill>
            <a:blip r:embed="rId7" cstate="print"/>
            <a:srcRect/>
            <a:stretch>
              <a:fillRect/>
            </a:stretch>
          </p:blipFill>
          <p:spPr bwMode="invGray">
            <a:xfrm>
              <a:off x="8043576" y="0"/>
              <a:ext cx="1100424"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609441" y="209550"/>
            <a:ext cx="10969943"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a:t>Click to edit Master title style</a:t>
            </a:r>
            <a:endParaRPr lang="en-US" dirty="0"/>
          </a:p>
        </p:txBody>
      </p:sp>
      <p:sp>
        <p:nvSpPr>
          <p:cNvPr id="2052" name="Rectangle 10"/>
          <p:cNvSpPr>
            <a:spLocks noGrp="1" noChangeArrowheads="1"/>
          </p:cNvSpPr>
          <p:nvPr>
            <p:ph type="body" idx="1"/>
          </p:nvPr>
        </p:nvSpPr>
        <p:spPr bwMode="auto">
          <a:xfrm>
            <a:off x="609441" y="1600200"/>
            <a:ext cx="10964549"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Slide Number Placeholder 2"/>
          <p:cNvSpPr>
            <a:spLocks noGrp="1"/>
          </p:cNvSpPr>
          <p:nvPr>
            <p:ph type="sldNum" sz="quarter" idx="4"/>
          </p:nvPr>
        </p:nvSpPr>
        <p:spPr>
          <a:xfrm>
            <a:off x="609441" y="6580373"/>
            <a:ext cx="1767999" cy="277627"/>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a:t>Creating Custom IP 14- </a:t>
            </a:r>
            <a:fld id="{060BD193-E118-4B16-863C-C8C12C675E3E}" type="slidenum">
              <a:rPr lang="en-US" smtClean="0"/>
              <a:pPr>
                <a:defRPr/>
              </a:pPr>
              <a:t>‹#›</a:t>
            </a:fld>
            <a:endParaRPr lang="en-US" dirty="0"/>
          </a:p>
        </p:txBody>
      </p:sp>
      <p:pic>
        <p:nvPicPr>
          <p:cNvPr id="16" name="Picture 15" descr="All_Programmable_Text_FINAL.jpg"/>
          <p:cNvPicPr>
            <a:picLocks noChangeAspect="1"/>
          </p:cNvPicPr>
          <p:nvPr/>
        </p:nvPicPr>
        <p:blipFill>
          <a:blip r:embed="rId8"/>
          <a:stretch>
            <a:fillRect/>
          </a:stretch>
        </p:blipFill>
        <p:spPr>
          <a:xfrm>
            <a:off x="8913890" y="6623977"/>
            <a:ext cx="3108960" cy="157267"/>
          </a:xfrm>
          <a:prstGeom prst="rect">
            <a:avLst/>
          </a:prstGeom>
        </p:spPr>
      </p:pic>
      <p:sp>
        <p:nvSpPr>
          <p:cNvPr id="17"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a:t>© Copyright 2015 Xilinx</a:t>
            </a:r>
          </a:p>
        </p:txBody>
      </p:sp>
    </p:spTree>
  </p:cSld>
  <p:clrMap bg1="lt1" tx1="dk1" bg2="lt2" tx2="dk2" accent1="accent1" accent2="accent2" accent3="accent3" accent4="accent4" accent5="accent5" accent6="accent6" hlink="hlink" folHlink="folHlink"/>
  <p:sldLayoutIdLst>
    <p:sldLayoutId id="2147483949" r:id="rId1"/>
    <p:sldLayoutId id="2147483905" r:id="rId2"/>
    <p:sldLayoutId id="2147483948" r:id="rId3"/>
    <p:sldLayoutId id="2147483907" r:id="rId4"/>
    <p:sldLayoutId id="2147483910" r:id="rId5"/>
  </p:sldLayoutIdLst>
  <p:hf hdr="0" dt="0"/>
  <p:txStyles>
    <p:titleStyle>
      <a:lvl1pPr algn="l" rtl="0" eaLnBrk="1" fontAlgn="base" hangingPunct="1">
        <a:lnSpc>
          <a:spcPct val="98000"/>
        </a:lnSpc>
        <a:spcBef>
          <a:spcPct val="0"/>
        </a:spcBef>
        <a:spcAft>
          <a:spcPct val="0"/>
        </a:spcAft>
        <a:defRPr lang="en-US" sz="2800" b="1" dirty="0" smtClean="0">
          <a:solidFill>
            <a:schemeClr val="bg2"/>
          </a:solidFill>
          <a:latin typeface="+mj-lt"/>
          <a:ea typeface="+mj-ea"/>
          <a:cs typeface="+mj-cs"/>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p:titleStyle>
    <p:bodyStyle>
      <a:lvl1pPr marL="228600" indent="-228600" algn="l" rtl="0" eaLnBrk="1" fontAlgn="base" hangingPunct="1">
        <a:lnSpc>
          <a:spcPct val="110000"/>
        </a:lnSpc>
        <a:spcBef>
          <a:spcPct val="20000"/>
        </a:spcBef>
        <a:spcAft>
          <a:spcPct val="0"/>
        </a:spcAft>
        <a:buClr>
          <a:schemeClr val="tx2"/>
        </a:buClr>
        <a:buSzPct val="88000"/>
        <a:buFont typeface="Wingdings" pitchFamily="2" charset="2"/>
        <a:buBlip>
          <a:blip r:embed="rId9"/>
        </a:buBlip>
        <a:defRPr lang="en-US" sz="2000" b="1" dirty="0" smtClean="0">
          <a:solidFill>
            <a:schemeClr val="accent4"/>
          </a:solidFill>
          <a:latin typeface="+mn-lt"/>
          <a:ea typeface="+mn-ea"/>
          <a:cs typeface="+mn-cs"/>
        </a:defRPr>
      </a:lvl1pPr>
      <a:lvl2pPr marL="571500" indent="-228600" algn="l" rtl="0" eaLnBrk="1" fontAlgn="base" hangingPunct="1">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1" fontAlgn="base" hangingPunct="1">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eaLnBrk="1" fontAlgn="base" hangingPunct="1">
        <a:lnSpc>
          <a:spcPct val="110000"/>
        </a:lnSpc>
        <a:spcBef>
          <a:spcPct val="20000"/>
        </a:spcBef>
        <a:spcAft>
          <a:spcPct val="0"/>
        </a:spcAft>
        <a:buChar char="»"/>
        <a:defRPr sz="1200">
          <a:solidFill>
            <a:schemeClr val="tx1"/>
          </a:solidFill>
          <a:latin typeface="+mn-lt"/>
        </a:defRPr>
      </a:lvl6pPr>
      <a:lvl7pPr marL="2917825" indent="-174625" algn="l" rtl="0" eaLnBrk="1" fontAlgn="base" hangingPunct="1">
        <a:lnSpc>
          <a:spcPct val="110000"/>
        </a:lnSpc>
        <a:spcBef>
          <a:spcPct val="20000"/>
        </a:spcBef>
        <a:spcAft>
          <a:spcPct val="0"/>
        </a:spcAft>
        <a:buChar char="»"/>
        <a:defRPr sz="1200">
          <a:solidFill>
            <a:schemeClr val="tx1"/>
          </a:solidFill>
          <a:latin typeface="+mn-lt"/>
        </a:defRPr>
      </a:lvl7pPr>
      <a:lvl8pPr marL="3375025" indent="-174625" algn="l" rtl="0" eaLnBrk="1" fontAlgn="base" hangingPunct="1">
        <a:lnSpc>
          <a:spcPct val="110000"/>
        </a:lnSpc>
        <a:spcBef>
          <a:spcPct val="20000"/>
        </a:spcBef>
        <a:spcAft>
          <a:spcPct val="0"/>
        </a:spcAft>
        <a:buChar char="»"/>
        <a:defRPr sz="1200">
          <a:solidFill>
            <a:schemeClr val="tx1"/>
          </a:solidFill>
          <a:latin typeface="+mn-lt"/>
        </a:defRPr>
      </a:lvl8pPr>
      <a:lvl9pPr marL="3832225" indent="-174625" algn="l" rtl="0" eaLnBrk="1" fontAlgn="base" hangingPunct="1">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a:xfrm>
            <a:off x="181986" y="5535487"/>
            <a:ext cx="6627674" cy="676275"/>
          </a:xfrm>
        </p:spPr>
        <p:txBody>
          <a:bodyPr/>
          <a:lstStyle/>
          <a:p>
            <a:r>
              <a:rPr lang="en-US" dirty="0"/>
              <a:t>Zynq</a:t>
            </a:r>
          </a:p>
          <a:p>
            <a:r>
              <a:rPr lang="en-US" dirty="0" err="1"/>
              <a:t>Vivado</a:t>
            </a:r>
            <a:r>
              <a:rPr lang="en-US" dirty="0"/>
              <a:t> 2015.2 Version</a:t>
            </a:r>
          </a:p>
        </p:txBody>
      </p:sp>
      <p:sp>
        <p:nvSpPr>
          <p:cNvPr id="3" name="Title 2"/>
          <p:cNvSpPr>
            <a:spLocks noGrp="1"/>
          </p:cNvSpPr>
          <p:nvPr>
            <p:ph type="ctrTitle" sz="quarter"/>
          </p:nvPr>
        </p:nvSpPr>
        <p:spPr>
          <a:xfrm>
            <a:off x="167173" y="3660650"/>
            <a:ext cx="7099835" cy="1114425"/>
          </a:xfrm>
        </p:spPr>
        <p:txBody>
          <a:bodyPr/>
          <a:lstStyle/>
          <a:p>
            <a:r>
              <a:rPr lang="en-US" dirty="0"/>
              <a:t>Creating and Adding Custom IP</a:t>
            </a:r>
          </a:p>
        </p:txBody>
      </p:sp>
      <p:sp>
        <p:nvSpPr>
          <p:cNvPr id="8" name="Footer Placeholder 7"/>
          <p:cNvSpPr>
            <a:spLocks noGrp="1"/>
          </p:cNvSpPr>
          <p:nvPr>
            <p:ph type="ftr" sz="quarter" idx="3"/>
          </p:nvPr>
        </p:nvSpPr>
        <p:spPr/>
        <p:txBody>
          <a:bodyPr/>
          <a:lstStyle/>
          <a:p>
            <a:r>
              <a:rPr lang="en-US" dirty="0"/>
              <a:t>© Copyright 2015 Xilinx</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41" y="1600200"/>
            <a:ext cx="5464788" cy="4268337"/>
          </a:xfrm>
        </p:spPr>
        <p:txBody>
          <a:bodyPr/>
          <a:lstStyle/>
          <a:p>
            <a:r>
              <a:rPr lang="en-IE" dirty="0"/>
              <a:t>Create and Package IP Wizard</a:t>
            </a:r>
          </a:p>
          <a:p>
            <a:r>
              <a:rPr lang="en-IE" dirty="0"/>
              <a:t>Generates HDL template for</a:t>
            </a:r>
          </a:p>
          <a:p>
            <a:pPr lvl="1"/>
            <a:r>
              <a:rPr lang="en-IE" dirty="0"/>
              <a:t>Slave/Master</a:t>
            </a:r>
          </a:p>
          <a:p>
            <a:pPr lvl="2"/>
            <a:r>
              <a:rPr lang="en-IE" dirty="0"/>
              <a:t>AXI </a:t>
            </a:r>
            <a:r>
              <a:rPr lang="en-IE" dirty="0" err="1"/>
              <a:t>Lite</a:t>
            </a:r>
            <a:r>
              <a:rPr lang="en-IE" dirty="0"/>
              <a:t>/Full/Stream</a:t>
            </a:r>
          </a:p>
          <a:p>
            <a:r>
              <a:rPr lang="en-IE" dirty="0"/>
              <a:t>Optionally Generates </a:t>
            </a:r>
          </a:p>
          <a:p>
            <a:pPr lvl="1"/>
            <a:r>
              <a:rPr lang="en-IE" dirty="0"/>
              <a:t>Software Driver</a:t>
            </a:r>
          </a:p>
          <a:p>
            <a:pPr lvl="2"/>
            <a:r>
              <a:rPr lang="en-IE" dirty="0"/>
              <a:t>Only for AXI </a:t>
            </a:r>
            <a:r>
              <a:rPr lang="en-IE" dirty="0" err="1"/>
              <a:t>Lite</a:t>
            </a:r>
            <a:r>
              <a:rPr lang="en-IE" dirty="0"/>
              <a:t> and Full slave interface</a:t>
            </a:r>
          </a:p>
          <a:p>
            <a:pPr lvl="1"/>
            <a:r>
              <a:rPr lang="en-IE" dirty="0"/>
              <a:t>Test Software Application</a:t>
            </a:r>
          </a:p>
          <a:p>
            <a:pPr lvl="1"/>
            <a:r>
              <a:rPr lang="en-IE" dirty="0"/>
              <a:t>AXI4 BFM (Bus Function Model) Example </a:t>
            </a:r>
            <a:r>
              <a:rPr lang="en-US" dirty="0"/>
              <a:t> to verify functionality of masters and slaves .</a:t>
            </a:r>
            <a:endParaRPr lang="en-IE" dirty="0"/>
          </a:p>
          <a:p>
            <a:pPr marL="0" indent="0">
              <a:buNone/>
            </a:pPr>
            <a:endParaRPr lang="en-US" dirty="0"/>
          </a:p>
        </p:txBody>
      </p:sp>
      <p:sp>
        <p:nvSpPr>
          <p:cNvPr id="4" name="Title 3"/>
          <p:cNvSpPr>
            <a:spLocks noGrp="1"/>
          </p:cNvSpPr>
          <p:nvPr>
            <p:ph type="title"/>
          </p:nvPr>
        </p:nvSpPr>
        <p:spPr/>
        <p:txBody>
          <a:bodyPr/>
          <a:lstStyle/>
          <a:p>
            <a:r>
              <a:rPr lang="en-IE" dirty="0"/>
              <a:t>Create Custom IP</a:t>
            </a:r>
            <a:endParaRPr lang="en-US" dirty="0"/>
          </a:p>
        </p:txBody>
      </p:sp>
      <p:sp>
        <p:nvSpPr>
          <p:cNvPr id="5" name="Footer Placeholder 4"/>
          <p:cNvSpPr>
            <a:spLocks noGrp="1"/>
          </p:cNvSpPr>
          <p:nvPr>
            <p:ph type="ftr" sz="quarter" idx="3"/>
          </p:nvPr>
        </p:nvSpPr>
        <p:spPr/>
        <p:txBody>
          <a:bodyPr/>
          <a:lstStyle/>
          <a:p>
            <a:r>
              <a:rPr lang="en-US" dirty="0"/>
              <a:t>© Copyright 2015 Xilinx</a:t>
            </a:r>
          </a:p>
        </p:txBody>
      </p:sp>
      <p:pic>
        <p:nvPicPr>
          <p:cNvPr id="8" name="Picture 2" descr="c:\temp\SNAGHTMLba78b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310" y="1600200"/>
            <a:ext cx="5348381" cy="4268337"/>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0"/>
          </p:nvPr>
        </p:nvSpPr>
        <p:spPr/>
        <p:txBody>
          <a:bodyPr/>
          <a:lstStyle/>
          <a:p>
            <a:pPr>
              <a:defRPr/>
            </a:pPr>
            <a:r>
              <a:rPr lang="en-US"/>
              <a:t>Creating Custom IP 14- </a:t>
            </a:r>
            <a:fld id="{060BD193-E118-4B16-863C-C8C12C675E3E}" type="slidenum">
              <a:rPr lang="en-US" smtClean="0"/>
              <a:pPr>
                <a:defRPr/>
              </a:pPr>
              <a:t>10</a:t>
            </a:fld>
            <a:endParaRPr lang="en-US" dirty="0"/>
          </a:p>
        </p:txBody>
      </p:sp>
    </p:spTree>
    <p:extLst>
      <p:ext uri="{BB962C8B-B14F-4D97-AF65-F5344CB8AC3E}">
        <p14:creationId xmlns:p14="http://schemas.microsoft.com/office/powerpoint/2010/main" val="3387710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41" y="1600200"/>
            <a:ext cx="5478208" cy="4268337"/>
          </a:xfrm>
        </p:spPr>
        <p:txBody>
          <a:bodyPr/>
          <a:lstStyle/>
          <a:p>
            <a:r>
              <a:rPr lang="en-IE" dirty="0"/>
              <a:t>Add IP to repository</a:t>
            </a:r>
          </a:p>
          <a:p>
            <a:r>
              <a:rPr lang="en-IE" dirty="0"/>
              <a:t>Edit IP</a:t>
            </a:r>
          </a:p>
          <a:p>
            <a:r>
              <a:rPr lang="en-IE" dirty="0"/>
              <a:t>Verify</a:t>
            </a:r>
          </a:p>
          <a:p>
            <a:pPr lvl="1"/>
            <a:r>
              <a:rPr lang="en-IE" dirty="0"/>
              <a:t>BFM Simulation Example Design</a:t>
            </a:r>
          </a:p>
          <a:p>
            <a:pPr lvl="1"/>
            <a:r>
              <a:rPr lang="en-IE" dirty="0"/>
              <a:t>JTAG</a:t>
            </a:r>
          </a:p>
          <a:p>
            <a:endParaRPr lang="en-IE" dirty="0"/>
          </a:p>
          <a:p>
            <a:endParaRPr lang="en-US" dirty="0"/>
          </a:p>
        </p:txBody>
      </p:sp>
      <p:sp>
        <p:nvSpPr>
          <p:cNvPr id="4" name="Title 3"/>
          <p:cNvSpPr>
            <a:spLocks noGrp="1"/>
          </p:cNvSpPr>
          <p:nvPr>
            <p:ph type="title"/>
          </p:nvPr>
        </p:nvSpPr>
        <p:spPr/>
        <p:txBody>
          <a:bodyPr/>
          <a:lstStyle/>
          <a:p>
            <a:r>
              <a:rPr lang="en-IE" dirty="0"/>
              <a:t>Create Custom IP</a:t>
            </a:r>
            <a:endParaRPr lang="en-US" dirty="0"/>
          </a:p>
        </p:txBody>
      </p:sp>
      <p:sp>
        <p:nvSpPr>
          <p:cNvPr id="5" name="Footer Placeholder 4"/>
          <p:cNvSpPr>
            <a:spLocks noGrp="1"/>
          </p:cNvSpPr>
          <p:nvPr>
            <p:ph type="ftr" sz="quarter" idx="3"/>
          </p:nvPr>
        </p:nvSpPr>
        <p:spPr/>
        <p:txBody>
          <a:bodyPr/>
          <a:lstStyle/>
          <a:p>
            <a:r>
              <a:rPr lang="en-US" dirty="0"/>
              <a:t>© Copyright 2015 Xilinx</a:t>
            </a:r>
          </a:p>
        </p:txBody>
      </p:sp>
      <p:pic>
        <p:nvPicPr>
          <p:cNvPr id="7" name="Picture 6" descr="c:\temp\SNAGHTMLbc32e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4664" y="1600200"/>
            <a:ext cx="5215771" cy="4378569"/>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0"/>
          </p:nvPr>
        </p:nvSpPr>
        <p:spPr/>
        <p:txBody>
          <a:bodyPr/>
          <a:lstStyle/>
          <a:p>
            <a:pPr>
              <a:defRPr/>
            </a:pPr>
            <a:r>
              <a:rPr lang="en-US"/>
              <a:t>Creating Custom IP 14- </a:t>
            </a:r>
            <a:fld id="{060BD193-E118-4B16-863C-C8C12C675E3E}" type="slidenum">
              <a:rPr lang="en-US" smtClean="0"/>
              <a:pPr>
                <a:defRPr/>
              </a:pPr>
              <a:t>11</a:t>
            </a:fld>
            <a:endParaRPr lang="en-US" dirty="0"/>
          </a:p>
        </p:txBody>
      </p:sp>
    </p:spTree>
    <p:extLst>
      <p:ext uri="{BB962C8B-B14F-4D97-AF65-F5344CB8AC3E}">
        <p14:creationId xmlns:p14="http://schemas.microsoft.com/office/powerpoint/2010/main" val="3918281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41" y="1600200"/>
            <a:ext cx="5129207" cy="4268337"/>
          </a:xfrm>
        </p:spPr>
        <p:txBody>
          <a:bodyPr/>
          <a:lstStyle/>
          <a:p>
            <a:r>
              <a:rPr lang="en-IE" dirty="0"/>
              <a:t>HDL implementation of AXI Interface</a:t>
            </a:r>
          </a:p>
          <a:p>
            <a:pPr lvl="1"/>
            <a:r>
              <a:rPr lang="en-IE" dirty="0"/>
              <a:t>32 bit data width</a:t>
            </a:r>
          </a:p>
          <a:p>
            <a:r>
              <a:rPr lang="en-IE" dirty="0"/>
              <a:t>User specifies required number of registers (minimum 4)</a:t>
            </a:r>
          </a:p>
          <a:p>
            <a:r>
              <a:rPr lang="en-IE" dirty="0"/>
              <a:t>Read from/</a:t>
            </a:r>
            <a:r>
              <a:rPr lang="en-IE"/>
              <a:t>write to Registers </a:t>
            </a:r>
            <a:r>
              <a:rPr lang="en-IE" dirty="0"/>
              <a:t>implemented</a:t>
            </a:r>
          </a:p>
          <a:p>
            <a:r>
              <a:rPr lang="en-IE" dirty="0"/>
              <a:t>User logic can be easily connected</a:t>
            </a:r>
          </a:p>
          <a:p>
            <a:r>
              <a:rPr lang="en-IE" dirty="0"/>
              <a:t>User logic can be a hierarchical design</a:t>
            </a:r>
          </a:p>
        </p:txBody>
      </p:sp>
      <p:sp>
        <p:nvSpPr>
          <p:cNvPr id="4" name="Title 3"/>
          <p:cNvSpPr>
            <a:spLocks noGrp="1"/>
          </p:cNvSpPr>
          <p:nvPr>
            <p:ph type="title"/>
          </p:nvPr>
        </p:nvSpPr>
        <p:spPr/>
        <p:txBody>
          <a:bodyPr/>
          <a:lstStyle/>
          <a:p>
            <a:r>
              <a:rPr lang="en-IE" dirty="0"/>
              <a:t>Generated Template for AXI </a:t>
            </a:r>
            <a:r>
              <a:rPr lang="en-IE" dirty="0" err="1"/>
              <a:t>Lite</a:t>
            </a:r>
            <a:r>
              <a:rPr lang="en-IE" dirty="0"/>
              <a:t> </a:t>
            </a:r>
            <a:endParaRPr lang="en-US" dirty="0"/>
          </a:p>
        </p:txBody>
      </p:sp>
      <p:sp>
        <p:nvSpPr>
          <p:cNvPr id="5" name="Footer Placeholder 4"/>
          <p:cNvSpPr>
            <a:spLocks noGrp="1"/>
          </p:cNvSpPr>
          <p:nvPr>
            <p:ph type="ftr" sz="quarter" idx="3"/>
          </p:nvPr>
        </p:nvSpPr>
        <p:spPr/>
        <p:txBody>
          <a:bodyPr/>
          <a:lstStyle/>
          <a:p>
            <a:r>
              <a:rPr lang="en-US" dirty="0"/>
              <a:t>© Copyright 2015 Xilinx</a:t>
            </a: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21005"/>
          <a:stretch/>
        </p:blipFill>
        <p:spPr bwMode="auto">
          <a:xfrm>
            <a:off x="5692902" y="852968"/>
            <a:ext cx="6320422" cy="5524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0"/>
          </p:nvPr>
        </p:nvSpPr>
        <p:spPr/>
        <p:txBody>
          <a:bodyPr/>
          <a:lstStyle/>
          <a:p>
            <a:pPr>
              <a:defRPr/>
            </a:pPr>
            <a:r>
              <a:rPr lang="en-US"/>
              <a:t>Creating Custom IP 14- </a:t>
            </a:r>
            <a:fld id="{060BD193-E118-4B16-863C-C8C12C675E3E}" type="slidenum">
              <a:rPr lang="en-US" smtClean="0"/>
              <a:pPr>
                <a:defRPr/>
              </a:pPr>
              <a:t>12</a:t>
            </a:fld>
            <a:endParaRPr lang="en-US" dirty="0"/>
          </a:p>
        </p:txBody>
      </p:sp>
    </p:spTree>
    <p:extLst>
      <p:ext uri="{BB962C8B-B14F-4D97-AF65-F5344CB8AC3E}">
        <p14:creationId xmlns:p14="http://schemas.microsoft.com/office/powerpoint/2010/main" val="1673442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41" y="1567543"/>
            <a:ext cx="10975336" cy="936972"/>
          </a:xfrm>
        </p:spPr>
        <p:txBody>
          <a:bodyPr/>
          <a:lstStyle/>
          <a:p>
            <a:r>
              <a:rPr lang="en-IE" dirty="0"/>
              <a:t>Connect user logic to registers, or  modify design </a:t>
            </a:r>
            <a:endParaRPr lang="en-US" dirty="0"/>
          </a:p>
        </p:txBody>
      </p:sp>
      <p:sp>
        <p:nvSpPr>
          <p:cNvPr id="4" name="Title 3"/>
          <p:cNvSpPr>
            <a:spLocks noGrp="1"/>
          </p:cNvSpPr>
          <p:nvPr>
            <p:ph type="title"/>
          </p:nvPr>
        </p:nvSpPr>
        <p:spPr/>
        <p:txBody>
          <a:bodyPr/>
          <a:lstStyle/>
          <a:p>
            <a:r>
              <a:rPr lang="en-IE" dirty="0"/>
              <a:t>HDL AXI </a:t>
            </a:r>
            <a:r>
              <a:rPr lang="en-IE" dirty="0" err="1"/>
              <a:t>Lite</a:t>
            </a:r>
            <a:endParaRPr lang="en-US" dirty="0"/>
          </a:p>
        </p:txBody>
      </p:sp>
      <p:sp>
        <p:nvSpPr>
          <p:cNvPr id="5" name="Footer Placeholder 4"/>
          <p:cNvSpPr>
            <a:spLocks noGrp="1"/>
          </p:cNvSpPr>
          <p:nvPr>
            <p:ph type="ftr" sz="quarter" idx="3"/>
          </p:nvPr>
        </p:nvSpPr>
        <p:spPr/>
        <p:txBody>
          <a:bodyPr/>
          <a:lstStyle/>
          <a:p>
            <a:r>
              <a:rPr lang="en-US" dirty="0"/>
              <a:t>© Copyright 2015 Xilinx</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866" y="2453407"/>
            <a:ext cx="10392841" cy="40508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7" name="Rectangle 36"/>
          <p:cNvSpPr/>
          <p:nvPr/>
        </p:nvSpPr>
        <p:spPr bwMode="auto">
          <a:xfrm>
            <a:off x="5388429" y="4299875"/>
            <a:ext cx="1230086" cy="359228"/>
          </a:xfrm>
          <a:prstGeom prst="rect">
            <a:avLst/>
          </a:prstGeom>
          <a:noFill/>
          <a:ln w="76200"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a:solidFill>
                <a:srgbClr val="000000"/>
              </a:solidFill>
            </a:endParaRPr>
          </a:p>
        </p:txBody>
      </p:sp>
      <p:sp>
        <p:nvSpPr>
          <p:cNvPr id="38" name="Rectangle 37"/>
          <p:cNvSpPr/>
          <p:nvPr/>
        </p:nvSpPr>
        <p:spPr bwMode="auto">
          <a:xfrm>
            <a:off x="1785258" y="4299875"/>
            <a:ext cx="1023257" cy="359228"/>
          </a:xfrm>
          <a:prstGeom prst="rect">
            <a:avLst/>
          </a:prstGeom>
          <a:noFill/>
          <a:ln w="76200"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a:solidFill>
                <a:srgbClr val="000000"/>
              </a:solidFill>
            </a:endParaRPr>
          </a:p>
        </p:txBody>
      </p:sp>
      <p:sp>
        <p:nvSpPr>
          <p:cNvPr id="39" name="Rectangle 38"/>
          <p:cNvSpPr/>
          <p:nvPr/>
        </p:nvSpPr>
        <p:spPr bwMode="auto">
          <a:xfrm>
            <a:off x="1742393" y="2873847"/>
            <a:ext cx="1186544" cy="359228"/>
          </a:xfrm>
          <a:prstGeom prst="rect">
            <a:avLst/>
          </a:prstGeom>
          <a:noFill/>
          <a:ln w="76200"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a:solidFill>
                <a:srgbClr val="000000"/>
              </a:solidFill>
            </a:endParaRPr>
          </a:p>
        </p:txBody>
      </p:sp>
      <p:sp>
        <p:nvSpPr>
          <p:cNvPr id="13" name="TextBox 12"/>
          <p:cNvSpPr txBox="1"/>
          <p:nvPr/>
        </p:nvSpPr>
        <p:spPr>
          <a:xfrm>
            <a:off x="2536700" y="2453407"/>
            <a:ext cx="1106613" cy="276999"/>
          </a:xfrm>
          <a:prstGeom prst="rect">
            <a:avLst/>
          </a:prstGeom>
          <a:solidFill>
            <a:srgbClr val="FFFF99"/>
          </a:solidFill>
          <a:ln>
            <a:solidFill>
              <a:schemeClr val="tx1"/>
            </a:solidFill>
          </a:ln>
          <a:effectLst>
            <a:innerShdw blurRad="63500" dist="50800" dir="2700000">
              <a:prstClr val="black">
                <a:alpha val="50000"/>
              </a:prstClr>
            </a:innerShdw>
          </a:effectLst>
        </p:spPr>
        <p:txBody>
          <a:bodyPr wrap="square" rtlCol="0">
            <a:spAutoFit/>
          </a:bodyPr>
          <a:lstStyle/>
          <a:p>
            <a:pPr algn="ctr"/>
            <a:r>
              <a:rPr lang="en-US" sz="1200" b="1" dirty="0"/>
              <a:t>Address</a:t>
            </a:r>
          </a:p>
        </p:txBody>
      </p:sp>
      <p:sp>
        <p:nvSpPr>
          <p:cNvPr id="14" name="TextBox 13"/>
          <p:cNvSpPr txBox="1"/>
          <p:nvPr/>
        </p:nvSpPr>
        <p:spPr>
          <a:xfrm>
            <a:off x="474538" y="4340330"/>
            <a:ext cx="1106613" cy="276999"/>
          </a:xfrm>
          <a:prstGeom prst="rect">
            <a:avLst/>
          </a:prstGeom>
          <a:solidFill>
            <a:srgbClr val="FFFF99"/>
          </a:solidFill>
          <a:ln>
            <a:solidFill>
              <a:schemeClr val="tx1"/>
            </a:solidFill>
          </a:ln>
          <a:effectLst>
            <a:innerShdw blurRad="63500" dist="50800" dir="2700000">
              <a:prstClr val="black">
                <a:alpha val="50000"/>
              </a:prstClr>
            </a:innerShdw>
          </a:effectLst>
        </p:spPr>
        <p:txBody>
          <a:bodyPr wrap="square" rtlCol="0">
            <a:spAutoFit/>
          </a:bodyPr>
          <a:lstStyle/>
          <a:p>
            <a:pPr algn="ctr"/>
            <a:r>
              <a:rPr lang="en-US" sz="1200" b="1" dirty="0"/>
              <a:t>Register</a:t>
            </a:r>
          </a:p>
        </p:txBody>
      </p:sp>
      <p:sp>
        <p:nvSpPr>
          <p:cNvPr id="15" name="TextBox 14"/>
          <p:cNvSpPr txBox="1"/>
          <p:nvPr/>
        </p:nvSpPr>
        <p:spPr>
          <a:xfrm>
            <a:off x="6065208" y="4769729"/>
            <a:ext cx="1106613" cy="276999"/>
          </a:xfrm>
          <a:prstGeom prst="rect">
            <a:avLst/>
          </a:prstGeom>
          <a:solidFill>
            <a:srgbClr val="FFFF99"/>
          </a:solidFill>
          <a:ln>
            <a:solidFill>
              <a:schemeClr val="tx1"/>
            </a:solidFill>
          </a:ln>
          <a:effectLst>
            <a:innerShdw blurRad="63500" dist="50800" dir="2700000">
              <a:prstClr val="black">
                <a:alpha val="50000"/>
              </a:prstClr>
            </a:innerShdw>
          </a:effectLst>
        </p:spPr>
        <p:txBody>
          <a:bodyPr wrap="square" rtlCol="0">
            <a:spAutoFit/>
          </a:bodyPr>
          <a:lstStyle/>
          <a:p>
            <a:pPr algn="ctr"/>
            <a:r>
              <a:rPr lang="en-US" sz="1200" b="1" dirty="0"/>
              <a:t>Data</a:t>
            </a:r>
          </a:p>
        </p:txBody>
      </p:sp>
      <p:sp>
        <p:nvSpPr>
          <p:cNvPr id="3" name="Slide Number Placeholder 2"/>
          <p:cNvSpPr>
            <a:spLocks noGrp="1"/>
          </p:cNvSpPr>
          <p:nvPr>
            <p:ph type="sldNum" sz="quarter" idx="10"/>
          </p:nvPr>
        </p:nvSpPr>
        <p:spPr/>
        <p:txBody>
          <a:bodyPr/>
          <a:lstStyle/>
          <a:p>
            <a:pPr>
              <a:defRPr/>
            </a:pPr>
            <a:r>
              <a:rPr lang="en-US"/>
              <a:t>Creating Custom IP 14- </a:t>
            </a:r>
            <a:fld id="{060BD193-E118-4B16-863C-C8C12C675E3E}" type="slidenum">
              <a:rPr lang="en-US" smtClean="0"/>
              <a:pPr>
                <a:defRPr/>
              </a:pPr>
              <a:t>13</a:t>
            </a:fld>
            <a:endParaRPr lang="en-US" dirty="0"/>
          </a:p>
        </p:txBody>
      </p:sp>
    </p:spTree>
    <p:extLst>
      <p:ext uri="{BB962C8B-B14F-4D97-AF65-F5344CB8AC3E}">
        <p14:creationId xmlns:p14="http://schemas.microsoft.com/office/powerpoint/2010/main" val="3955548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41" y="1175656"/>
            <a:ext cx="4151745" cy="5131838"/>
          </a:xfrm>
        </p:spPr>
        <p:txBody>
          <a:bodyPr/>
          <a:lstStyle/>
          <a:p>
            <a:r>
              <a:rPr lang="en-IE" dirty="0"/>
              <a:t>component.xml</a:t>
            </a:r>
          </a:p>
          <a:p>
            <a:pPr lvl="1"/>
            <a:r>
              <a:rPr lang="en-IE" dirty="0"/>
              <a:t>IP XACT description</a:t>
            </a:r>
          </a:p>
          <a:p>
            <a:r>
              <a:rPr lang="en-IE" dirty="0" err="1"/>
              <a:t>bd</a:t>
            </a:r>
            <a:endParaRPr lang="en-IE" dirty="0"/>
          </a:p>
          <a:p>
            <a:pPr lvl="1"/>
            <a:r>
              <a:rPr lang="en-IE" dirty="0"/>
              <a:t>Block Diagram </a:t>
            </a:r>
            <a:r>
              <a:rPr lang="en-IE" dirty="0" err="1"/>
              <a:t>tcl</a:t>
            </a:r>
            <a:r>
              <a:rPr lang="en-IE" dirty="0"/>
              <a:t> file</a:t>
            </a:r>
          </a:p>
          <a:p>
            <a:r>
              <a:rPr lang="en-IE" dirty="0"/>
              <a:t>drivers</a:t>
            </a:r>
          </a:p>
          <a:p>
            <a:pPr lvl="1"/>
            <a:r>
              <a:rPr lang="en-IE" dirty="0"/>
              <a:t>SDK and software files (c code)</a:t>
            </a:r>
          </a:p>
          <a:p>
            <a:pPr lvl="1"/>
            <a:r>
              <a:rPr lang="en-IE" dirty="0"/>
              <a:t>Simple register/memory read/write functionality</a:t>
            </a:r>
          </a:p>
          <a:p>
            <a:pPr lvl="1"/>
            <a:r>
              <a:rPr lang="en-IE" dirty="0"/>
              <a:t>Simple </a:t>
            </a:r>
            <a:r>
              <a:rPr lang="en-IE" dirty="0" err="1"/>
              <a:t>SelfTest</a:t>
            </a:r>
            <a:r>
              <a:rPr lang="en-IE" dirty="0"/>
              <a:t>() code</a:t>
            </a:r>
          </a:p>
          <a:p>
            <a:r>
              <a:rPr lang="en-IE" dirty="0" err="1"/>
              <a:t>hdl</a:t>
            </a:r>
            <a:endParaRPr lang="en-IE" dirty="0"/>
          </a:p>
          <a:p>
            <a:pPr lvl="1"/>
            <a:r>
              <a:rPr lang="en-IE" dirty="0"/>
              <a:t>Verilog/VHDL (should be inside project directory</a:t>
            </a:r>
          </a:p>
          <a:p>
            <a:r>
              <a:rPr lang="en-IE" dirty="0" err="1"/>
              <a:t>xgui</a:t>
            </a:r>
            <a:endParaRPr lang="en-IE" dirty="0"/>
          </a:p>
          <a:p>
            <a:pPr lvl="1"/>
            <a:r>
              <a:rPr lang="en-IE" dirty="0"/>
              <a:t>GUI </a:t>
            </a:r>
            <a:r>
              <a:rPr lang="en-IE" dirty="0" err="1"/>
              <a:t>tcl</a:t>
            </a:r>
            <a:r>
              <a:rPr lang="en-IE" dirty="0"/>
              <a:t> file</a:t>
            </a:r>
          </a:p>
          <a:p>
            <a:endParaRPr lang="en-US" dirty="0"/>
          </a:p>
        </p:txBody>
      </p:sp>
      <p:sp>
        <p:nvSpPr>
          <p:cNvPr id="4" name="Title 3"/>
          <p:cNvSpPr>
            <a:spLocks noGrp="1"/>
          </p:cNvSpPr>
          <p:nvPr>
            <p:ph type="title"/>
          </p:nvPr>
        </p:nvSpPr>
        <p:spPr/>
        <p:txBody>
          <a:bodyPr/>
          <a:lstStyle/>
          <a:p>
            <a:r>
              <a:rPr lang="en-IE" dirty="0"/>
              <a:t>Files created</a:t>
            </a:r>
            <a:endParaRPr lang="en-US" dirty="0"/>
          </a:p>
        </p:txBody>
      </p:sp>
      <p:sp>
        <p:nvSpPr>
          <p:cNvPr id="5" name="Footer Placeholder 4"/>
          <p:cNvSpPr>
            <a:spLocks noGrp="1"/>
          </p:cNvSpPr>
          <p:nvPr>
            <p:ph type="ftr" sz="quarter" idx="3"/>
          </p:nvPr>
        </p:nvSpPr>
        <p:spPr/>
        <p:txBody>
          <a:bodyPr/>
          <a:lstStyle/>
          <a:p>
            <a:r>
              <a:rPr lang="en-US" dirty="0"/>
              <a:t>© Copyright 2015 Xilinx</a:t>
            </a:r>
          </a:p>
        </p:txBody>
      </p:sp>
      <p:grpSp>
        <p:nvGrpSpPr>
          <p:cNvPr id="10" name="Group 9"/>
          <p:cNvGrpSpPr/>
          <p:nvPr/>
        </p:nvGrpSpPr>
        <p:grpSpPr>
          <a:xfrm>
            <a:off x="5468409" y="1569983"/>
            <a:ext cx="6271665" cy="4495800"/>
            <a:chOff x="5468409" y="1569983"/>
            <a:chExt cx="6271665" cy="4495800"/>
          </a:xfrm>
        </p:grpSpPr>
        <p:pic>
          <p:nvPicPr>
            <p:cNvPr id="3076"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r="4849"/>
            <a:stretch/>
          </p:blipFill>
          <p:spPr bwMode="auto">
            <a:xfrm>
              <a:off x="5468409" y="1569983"/>
              <a:ext cx="6271665"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Connector 6"/>
            <p:cNvCxnSpPr/>
            <p:nvPr/>
          </p:nvCxnSpPr>
          <p:spPr bwMode="auto">
            <a:xfrm>
              <a:off x="5822730" y="2112580"/>
              <a:ext cx="4025462" cy="0"/>
            </a:xfrm>
            <a:prstGeom prst="line">
              <a:avLst/>
            </a:prstGeom>
            <a:solidFill>
              <a:schemeClr val="tx2"/>
            </a:solidFill>
            <a:ln w="9525" cap="flat" cmpd="sng" algn="ctr">
              <a:solidFill>
                <a:schemeClr val="tx1"/>
              </a:solidFill>
              <a:prstDash val="dashDot"/>
              <a:round/>
              <a:headEnd type="none" w="med" len="med"/>
              <a:tailEnd type="none" w="med" len="med"/>
            </a:ln>
            <a:effectLst/>
          </p:spPr>
        </p:cxnSp>
      </p:grpSp>
      <p:sp>
        <p:nvSpPr>
          <p:cNvPr id="3" name="Slide Number Placeholder 2"/>
          <p:cNvSpPr>
            <a:spLocks noGrp="1"/>
          </p:cNvSpPr>
          <p:nvPr>
            <p:ph type="sldNum" sz="quarter" idx="10"/>
          </p:nvPr>
        </p:nvSpPr>
        <p:spPr/>
        <p:txBody>
          <a:bodyPr/>
          <a:lstStyle/>
          <a:p>
            <a:pPr>
              <a:defRPr/>
            </a:pPr>
            <a:r>
              <a:rPr lang="en-US"/>
              <a:t>Creating Custom IP 14- </a:t>
            </a:r>
            <a:fld id="{060BD193-E118-4B16-863C-C8C12C675E3E}" type="slidenum">
              <a:rPr lang="en-US" smtClean="0"/>
              <a:pPr>
                <a:defRPr/>
              </a:pPr>
              <a:t>14</a:t>
            </a:fld>
            <a:endParaRPr lang="en-US" dirty="0"/>
          </a:p>
        </p:txBody>
      </p:sp>
    </p:spTree>
    <p:extLst>
      <p:ext uri="{BB962C8B-B14F-4D97-AF65-F5344CB8AC3E}">
        <p14:creationId xmlns:p14="http://schemas.microsoft.com/office/powerpoint/2010/main" val="2802386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41" y="1600200"/>
            <a:ext cx="4876959" cy="4268337"/>
          </a:xfrm>
        </p:spPr>
        <p:txBody>
          <a:bodyPr/>
          <a:lstStyle/>
          <a:p>
            <a:r>
              <a:rPr lang="en-IE" dirty="0"/>
              <a:t>New Vivado project will open</a:t>
            </a:r>
          </a:p>
          <a:p>
            <a:r>
              <a:rPr lang="en-IE" dirty="0"/>
              <a:t>Template files have been generated and are added to the project</a:t>
            </a:r>
          </a:p>
          <a:p>
            <a:r>
              <a:rPr lang="en-IE" dirty="0"/>
              <a:t>IP can now be edited</a:t>
            </a:r>
          </a:p>
          <a:p>
            <a:pPr lvl="1"/>
            <a:r>
              <a:rPr lang="en-IE" dirty="0"/>
              <a:t>Modify existing template files, add user source files</a:t>
            </a:r>
          </a:p>
          <a:p>
            <a:r>
              <a:rPr lang="en-IE" dirty="0"/>
              <a:t>IP Packager will be open</a:t>
            </a:r>
          </a:p>
          <a:p>
            <a:pPr lvl="1"/>
            <a:r>
              <a:rPr lang="en-IE" dirty="0"/>
              <a:t>Last step is to Package IP</a:t>
            </a:r>
            <a:endParaRPr lang="en-US" dirty="0"/>
          </a:p>
        </p:txBody>
      </p:sp>
      <p:sp>
        <p:nvSpPr>
          <p:cNvPr id="4" name="Title 3"/>
          <p:cNvSpPr>
            <a:spLocks noGrp="1"/>
          </p:cNvSpPr>
          <p:nvPr>
            <p:ph type="title"/>
          </p:nvPr>
        </p:nvSpPr>
        <p:spPr/>
        <p:txBody>
          <a:bodyPr/>
          <a:lstStyle/>
          <a:p>
            <a:r>
              <a:rPr lang="en-IE" dirty="0"/>
              <a:t>Edit IP</a:t>
            </a:r>
            <a:endParaRPr lang="en-US" dirty="0"/>
          </a:p>
        </p:txBody>
      </p:sp>
      <p:sp>
        <p:nvSpPr>
          <p:cNvPr id="5" name="Footer Placeholder 4"/>
          <p:cNvSpPr>
            <a:spLocks noGrp="1"/>
          </p:cNvSpPr>
          <p:nvPr>
            <p:ph type="ftr" sz="quarter" idx="3"/>
          </p:nvPr>
        </p:nvSpPr>
        <p:spPr/>
        <p:txBody>
          <a:bodyPr/>
          <a:lstStyle/>
          <a:p>
            <a:r>
              <a:rPr lang="en-US" dirty="0"/>
              <a:t>© Copyright 2015 Xilinx</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4198" y="1257300"/>
            <a:ext cx="6504588" cy="417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0"/>
          </p:nvPr>
        </p:nvSpPr>
        <p:spPr/>
        <p:txBody>
          <a:bodyPr/>
          <a:lstStyle/>
          <a:p>
            <a:pPr>
              <a:defRPr/>
            </a:pPr>
            <a:r>
              <a:rPr lang="en-US"/>
              <a:t>Creating Custom IP 14- </a:t>
            </a:r>
            <a:fld id="{060BD193-E118-4B16-863C-C8C12C675E3E}" type="slidenum">
              <a:rPr lang="en-US" smtClean="0"/>
              <a:pPr>
                <a:defRPr/>
              </a:pPr>
              <a:t>15</a:t>
            </a:fld>
            <a:endParaRPr lang="en-US" dirty="0"/>
          </a:p>
        </p:txBody>
      </p:sp>
    </p:spTree>
    <p:extLst>
      <p:ext uri="{BB962C8B-B14F-4D97-AF65-F5344CB8AC3E}">
        <p14:creationId xmlns:p14="http://schemas.microsoft.com/office/powerpoint/2010/main" val="4234881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609441" y="1600200"/>
            <a:ext cx="6004301" cy="4268337"/>
          </a:xfrm>
        </p:spPr>
        <p:txBody>
          <a:bodyPr/>
          <a:lstStyle/>
          <a:p>
            <a:r>
              <a:rPr lang="en-IE" dirty="0"/>
              <a:t>Package current project</a:t>
            </a:r>
          </a:p>
          <a:p>
            <a:pPr lvl="1"/>
            <a:r>
              <a:rPr lang="en-IE" dirty="0"/>
              <a:t>Must be open!</a:t>
            </a:r>
          </a:p>
          <a:p>
            <a:pPr lvl="1"/>
            <a:r>
              <a:rPr lang="en-IE" dirty="0"/>
              <a:t>Package generated HDL</a:t>
            </a:r>
          </a:p>
          <a:p>
            <a:r>
              <a:rPr lang="en-IE" dirty="0"/>
              <a:t>Package a directory (another project/source files)</a:t>
            </a:r>
          </a:p>
          <a:p>
            <a:pPr lvl="1"/>
            <a:r>
              <a:rPr lang="en-IE" dirty="0"/>
              <a:t>Option to package as a library core</a:t>
            </a:r>
          </a:p>
          <a:p>
            <a:pPr lvl="1"/>
            <a:r>
              <a:rPr lang="en-IE" dirty="0"/>
              <a:t>Core can be referenced by other IP</a:t>
            </a:r>
          </a:p>
          <a:p>
            <a:pPr lvl="1"/>
            <a:r>
              <a:rPr lang="en-IE" dirty="0"/>
              <a:t>Core not available standalone</a:t>
            </a:r>
            <a:r>
              <a:rPr lang="en-US" dirty="0"/>
              <a:t> (Will not display in IP Catalog)</a:t>
            </a:r>
            <a:endParaRPr lang="en-IE" dirty="0">
              <a:solidFill>
                <a:schemeClr val="tx1"/>
              </a:solidFill>
            </a:endParaRPr>
          </a:p>
          <a:p>
            <a:r>
              <a:rPr lang="en-IE" dirty="0">
                <a:solidFill>
                  <a:schemeClr val="tx1"/>
                </a:solidFill>
              </a:rPr>
              <a:t>Create New AXI4 Peripheral (previous section)</a:t>
            </a:r>
          </a:p>
          <a:p>
            <a:pPr lvl="1"/>
            <a:r>
              <a:rPr lang="en-IE" dirty="0"/>
              <a:t>Will also need to be packaged</a:t>
            </a:r>
          </a:p>
          <a:p>
            <a:pPr lvl="1"/>
            <a:r>
              <a:rPr lang="en-IE" dirty="0"/>
              <a:t>Similar steps to package for all three flows</a:t>
            </a:r>
          </a:p>
        </p:txBody>
      </p:sp>
      <p:sp>
        <p:nvSpPr>
          <p:cNvPr id="5" name="Title 4"/>
          <p:cNvSpPr>
            <a:spLocks noGrp="1"/>
          </p:cNvSpPr>
          <p:nvPr>
            <p:ph type="title"/>
          </p:nvPr>
        </p:nvSpPr>
        <p:spPr/>
        <p:txBody>
          <a:bodyPr/>
          <a:lstStyle/>
          <a:p>
            <a:r>
              <a:rPr lang="en-IE" dirty="0"/>
              <a:t>Package IP</a:t>
            </a:r>
            <a:endParaRPr lang="en-US" dirty="0"/>
          </a:p>
        </p:txBody>
      </p:sp>
      <p:sp>
        <p:nvSpPr>
          <p:cNvPr id="3" name="Footer Placeholder 2"/>
          <p:cNvSpPr>
            <a:spLocks noGrp="1"/>
          </p:cNvSpPr>
          <p:nvPr>
            <p:ph type="ftr" sz="quarter" idx="3"/>
          </p:nvPr>
        </p:nvSpPr>
        <p:spPr/>
        <p:txBody>
          <a:bodyPr/>
          <a:lstStyle/>
          <a:p>
            <a:r>
              <a:rPr lang="en-US" dirty="0"/>
              <a:t>© Copyright 2015 Xilinx</a:t>
            </a:r>
          </a:p>
        </p:txBody>
      </p:sp>
      <p:pic>
        <p:nvPicPr>
          <p:cNvPr id="8" name="Picture 2" descr="c:\temp\SNAGHTMLba78b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4989" y="1600200"/>
            <a:ext cx="5372211" cy="428735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0"/>
          </p:nvPr>
        </p:nvSpPr>
        <p:spPr/>
        <p:txBody>
          <a:bodyPr/>
          <a:lstStyle/>
          <a:p>
            <a:pPr>
              <a:defRPr/>
            </a:pPr>
            <a:r>
              <a:rPr lang="en-US"/>
              <a:t>Creating Custom IP 14- </a:t>
            </a:r>
            <a:fld id="{060BD193-E118-4B16-863C-C8C12C675E3E}" type="slidenum">
              <a:rPr lang="en-US" smtClean="0"/>
              <a:pPr>
                <a:defRPr/>
              </a:pPr>
              <a:t>16</a:t>
            </a:fld>
            <a:endParaRPr lang="en-US" dirty="0"/>
          </a:p>
        </p:txBody>
      </p:sp>
    </p:spTree>
    <p:extLst>
      <p:ext uri="{BB962C8B-B14F-4D97-AF65-F5344CB8AC3E}">
        <p14:creationId xmlns:p14="http://schemas.microsoft.com/office/powerpoint/2010/main" val="1050977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3"/>
          </p:nvPr>
        </p:nvSpPr>
        <p:spPr/>
        <p:txBody>
          <a:bodyPr/>
          <a:lstStyle/>
          <a:p>
            <a:r>
              <a:rPr lang="en-US" dirty="0"/>
              <a:t>© Copyright 2015 Xilinx</a:t>
            </a:r>
          </a:p>
        </p:txBody>
      </p:sp>
      <p:sp>
        <p:nvSpPr>
          <p:cNvPr id="5" name="Title 3"/>
          <p:cNvSpPr txBox="1">
            <a:spLocks/>
          </p:cNvSpPr>
          <p:nvPr/>
        </p:nvSpPr>
        <p:spPr>
          <a:xfrm>
            <a:off x="609441" y="209550"/>
            <a:ext cx="10969943" cy="1143000"/>
          </a:xfrm>
          <a:prstGeom prst="rect">
            <a:avLst/>
          </a:prstGeom>
        </p:spPr>
        <p:txBody>
          <a:bodyPr/>
          <a:lstStyle>
            <a:lvl1pPr algn="l" rtl="0" eaLnBrk="1" fontAlgn="base" hangingPunct="1">
              <a:lnSpc>
                <a:spcPct val="98000"/>
              </a:lnSpc>
              <a:spcBef>
                <a:spcPct val="0"/>
              </a:spcBef>
              <a:spcAft>
                <a:spcPct val="0"/>
              </a:spcAft>
              <a:defRPr lang="en-US" sz="2800" b="1" dirty="0" smtClean="0">
                <a:solidFill>
                  <a:schemeClr val="bg2"/>
                </a:solidFill>
                <a:latin typeface="+mj-lt"/>
                <a:ea typeface="+mj-ea"/>
                <a:cs typeface="+mj-cs"/>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IE"/>
              <a:t>IP Packager</a:t>
            </a:r>
          </a:p>
        </p:txBody>
      </p:sp>
      <p:sp>
        <p:nvSpPr>
          <p:cNvPr id="6" name="Content Placeholder 1"/>
          <p:cNvSpPr txBox="1">
            <a:spLocks/>
          </p:cNvSpPr>
          <p:nvPr/>
        </p:nvSpPr>
        <p:spPr>
          <a:xfrm>
            <a:off x="609441" y="1600200"/>
            <a:ext cx="5283359" cy="4268337"/>
          </a:xfrm>
          <a:prstGeom prst="rect">
            <a:avLst/>
          </a:prstGeom>
        </p:spPr>
        <p:txBody>
          <a:bodyPr/>
          <a:lstStyle>
            <a:lvl1pPr marL="228600" indent="-228600" algn="l" rtl="0" eaLnBrk="1" fontAlgn="base" hangingPunct="1">
              <a:lnSpc>
                <a:spcPct val="110000"/>
              </a:lnSpc>
              <a:spcBef>
                <a:spcPct val="20000"/>
              </a:spcBef>
              <a:spcAft>
                <a:spcPct val="0"/>
              </a:spcAft>
              <a:buClr>
                <a:schemeClr val="tx2"/>
              </a:buClr>
              <a:buSzPct val="88000"/>
              <a:buFont typeface="Wingdings" pitchFamily="2" charset="2"/>
              <a:buBlip>
                <a:blip r:embed="rId3"/>
              </a:buBlip>
              <a:defRPr lang="en-US" sz="2000" b="1" dirty="0" smtClean="0">
                <a:solidFill>
                  <a:schemeClr val="accent4"/>
                </a:solidFill>
                <a:latin typeface="+mn-lt"/>
                <a:ea typeface="+mn-ea"/>
                <a:cs typeface="+mn-cs"/>
              </a:defRPr>
            </a:lvl1pPr>
            <a:lvl2pPr marL="571500" indent="-228600" algn="l" rtl="0" eaLnBrk="1" fontAlgn="base" hangingPunct="1">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1" fontAlgn="base" hangingPunct="1">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eaLnBrk="1" fontAlgn="base" hangingPunct="1">
              <a:lnSpc>
                <a:spcPct val="110000"/>
              </a:lnSpc>
              <a:spcBef>
                <a:spcPct val="20000"/>
              </a:spcBef>
              <a:spcAft>
                <a:spcPct val="0"/>
              </a:spcAft>
              <a:buChar char="»"/>
              <a:defRPr sz="1200">
                <a:solidFill>
                  <a:schemeClr val="tx1"/>
                </a:solidFill>
                <a:latin typeface="+mn-lt"/>
              </a:defRPr>
            </a:lvl6pPr>
            <a:lvl7pPr marL="2917825" indent="-174625" algn="l" rtl="0" eaLnBrk="1" fontAlgn="base" hangingPunct="1">
              <a:lnSpc>
                <a:spcPct val="110000"/>
              </a:lnSpc>
              <a:spcBef>
                <a:spcPct val="20000"/>
              </a:spcBef>
              <a:spcAft>
                <a:spcPct val="0"/>
              </a:spcAft>
              <a:buChar char="»"/>
              <a:defRPr sz="1200">
                <a:solidFill>
                  <a:schemeClr val="tx1"/>
                </a:solidFill>
                <a:latin typeface="+mn-lt"/>
              </a:defRPr>
            </a:lvl7pPr>
            <a:lvl8pPr marL="3375025" indent="-174625" algn="l" rtl="0" eaLnBrk="1" fontAlgn="base" hangingPunct="1">
              <a:lnSpc>
                <a:spcPct val="110000"/>
              </a:lnSpc>
              <a:spcBef>
                <a:spcPct val="20000"/>
              </a:spcBef>
              <a:spcAft>
                <a:spcPct val="0"/>
              </a:spcAft>
              <a:buChar char="»"/>
              <a:defRPr sz="1200">
                <a:solidFill>
                  <a:schemeClr val="tx1"/>
                </a:solidFill>
                <a:latin typeface="+mn-lt"/>
              </a:defRPr>
            </a:lvl8pPr>
            <a:lvl9pPr marL="3832225" indent="-174625" algn="l" rtl="0" eaLnBrk="1" fontAlgn="base" hangingPunct="1">
              <a:lnSpc>
                <a:spcPct val="110000"/>
              </a:lnSpc>
              <a:spcBef>
                <a:spcPct val="20000"/>
              </a:spcBef>
              <a:spcAft>
                <a:spcPct val="0"/>
              </a:spcAft>
              <a:buChar char="»"/>
              <a:defRPr sz="1200">
                <a:solidFill>
                  <a:schemeClr val="tx1"/>
                </a:solidFill>
                <a:latin typeface="+mn-lt"/>
              </a:defRPr>
            </a:lvl9pPr>
          </a:lstStyle>
          <a:p>
            <a:r>
              <a:rPr lang="en-IE" dirty="0"/>
              <a:t>Automatically analyse project/files to determine parameters</a:t>
            </a:r>
          </a:p>
          <a:p>
            <a:r>
              <a:rPr lang="en-IE" dirty="0"/>
              <a:t>Initial Summary</a:t>
            </a:r>
          </a:p>
          <a:p>
            <a:r>
              <a:rPr lang="en-IE" dirty="0"/>
              <a:t>Identifies</a:t>
            </a:r>
          </a:p>
          <a:p>
            <a:pPr lvl="1"/>
            <a:r>
              <a:rPr lang="en-IE" dirty="0"/>
              <a:t>Files</a:t>
            </a:r>
          </a:p>
          <a:p>
            <a:pPr lvl="2"/>
            <a:r>
              <a:rPr lang="en-IE" dirty="0"/>
              <a:t>Source HDL, </a:t>
            </a:r>
            <a:r>
              <a:rPr lang="en-IE" dirty="0" err="1"/>
              <a:t>Testbenches</a:t>
            </a:r>
            <a:r>
              <a:rPr lang="en-IE" dirty="0"/>
              <a:t>, Documentation, </a:t>
            </a:r>
          </a:p>
          <a:p>
            <a:pPr lvl="1"/>
            <a:r>
              <a:rPr lang="en-IE" dirty="0"/>
              <a:t>Parameters</a:t>
            </a:r>
          </a:p>
          <a:p>
            <a:pPr lvl="2"/>
            <a:r>
              <a:rPr lang="en-IE" dirty="0"/>
              <a:t>Configurable</a:t>
            </a:r>
          </a:p>
          <a:p>
            <a:pPr lvl="1"/>
            <a:r>
              <a:rPr lang="en-IE" dirty="0"/>
              <a:t>Ports</a:t>
            </a:r>
          </a:p>
          <a:p>
            <a:pPr lvl="1"/>
            <a:r>
              <a:rPr lang="en-IE" dirty="0"/>
              <a:t>Interfaces</a:t>
            </a:r>
          </a:p>
          <a:p>
            <a:pPr lvl="1"/>
            <a:r>
              <a:rPr lang="en-IE" dirty="0"/>
              <a:t>Compatibility</a:t>
            </a:r>
          </a:p>
          <a:p>
            <a:r>
              <a:rPr lang="en-IE" dirty="0"/>
              <a:t>Creates GUI Layout for IPI</a:t>
            </a:r>
          </a:p>
        </p:txBody>
      </p:sp>
      <p:sp>
        <p:nvSpPr>
          <p:cNvPr id="2" name="Slide Number Placeholder 1"/>
          <p:cNvSpPr>
            <a:spLocks noGrp="1"/>
          </p:cNvSpPr>
          <p:nvPr>
            <p:ph type="sldNum" sz="quarter" idx="10"/>
          </p:nvPr>
        </p:nvSpPr>
        <p:spPr/>
        <p:txBody>
          <a:bodyPr/>
          <a:lstStyle/>
          <a:p>
            <a:pPr>
              <a:defRPr/>
            </a:pPr>
            <a:r>
              <a:rPr lang="en-US"/>
              <a:t>Creating Custom IP 14- </a:t>
            </a:r>
            <a:fld id="{48005198-8FB0-4BE5-A5FF-99FA69737174}" type="slidenum">
              <a:rPr lang="en-US" smtClean="0"/>
              <a:pPr>
                <a:defRPr/>
              </a:pPr>
              <a:t>17</a:t>
            </a:fld>
            <a:endParaRPr lang="en-US" dirty="0"/>
          </a:p>
        </p:txBody>
      </p:sp>
    </p:spTree>
    <p:extLst>
      <p:ext uri="{BB962C8B-B14F-4D97-AF65-F5344CB8AC3E}">
        <p14:creationId xmlns:p14="http://schemas.microsoft.com/office/powerpoint/2010/main" val="801094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41" y="1227551"/>
            <a:ext cx="5283359" cy="4872623"/>
          </a:xfrm>
        </p:spPr>
        <p:txBody>
          <a:bodyPr/>
          <a:lstStyle/>
          <a:p>
            <a:r>
              <a:rPr lang="en-IE" dirty="0">
                <a:solidFill>
                  <a:schemeClr val="tx1"/>
                </a:solidFill>
              </a:rPr>
              <a:t>Modify configuration</a:t>
            </a:r>
          </a:p>
          <a:p>
            <a:pPr lvl="1"/>
            <a:r>
              <a:rPr lang="en-IE" dirty="0"/>
              <a:t>Properties</a:t>
            </a:r>
          </a:p>
          <a:p>
            <a:pPr lvl="1"/>
            <a:r>
              <a:rPr lang="en-IE" dirty="0"/>
              <a:t>Compatibility</a:t>
            </a:r>
          </a:p>
          <a:p>
            <a:pPr lvl="1"/>
            <a:r>
              <a:rPr lang="en-IE" dirty="0"/>
              <a:t>Files</a:t>
            </a:r>
          </a:p>
          <a:p>
            <a:pPr lvl="1"/>
            <a:r>
              <a:rPr lang="en-IE" dirty="0"/>
              <a:t>Custom parameters</a:t>
            </a:r>
          </a:p>
          <a:p>
            <a:pPr lvl="1"/>
            <a:r>
              <a:rPr lang="en-IE" dirty="0"/>
              <a:t>Ports</a:t>
            </a:r>
          </a:p>
          <a:p>
            <a:pPr lvl="1"/>
            <a:r>
              <a:rPr lang="en-IE" dirty="0"/>
              <a:t>Interfaces</a:t>
            </a:r>
          </a:p>
          <a:p>
            <a:pPr lvl="1"/>
            <a:r>
              <a:rPr lang="en-IE" dirty="0"/>
              <a:t>Address and Memory</a:t>
            </a:r>
          </a:p>
          <a:p>
            <a:pPr lvl="1"/>
            <a:r>
              <a:rPr lang="en-IE" dirty="0"/>
              <a:t>IP and security</a:t>
            </a:r>
          </a:p>
          <a:p>
            <a:r>
              <a:rPr lang="en-IE" dirty="0">
                <a:solidFill>
                  <a:schemeClr val="tx1"/>
                </a:solidFill>
              </a:rPr>
              <a:t>Project can be updated – e.g. source files added</a:t>
            </a:r>
          </a:p>
          <a:p>
            <a:pPr lvl="1"/>
            <a:r>
              <a:rPr lang="en-IE" dirty="0"/>
              <a:t>Changes will be reflected in packager</a:t>
            </a:r>
          </a:p>
          <a:p>
            <a:r>
              <a:rPr lang="en-IE" dirty="0">
                <a:solidFill>
                  <a:schemeClr val="tx1"/>
                </a:solidFill>
              </a:rPr>
              <a:t>Review and package</a:t>
            </a:r>
          </a:p>
          <a:p>
            <a:pPr lvl="1"/>
            <a:endParaRPr lang="en-IE" dirty="0"/>
          </a:p>
        </p:txBody>
      </p:sp>
      <p:sp>
        <p:nvSpPr>
          <p:cNvPr id="4" name="Title 3"/>
          <p:cNvSpPr>
            <a:spLocks noGrp="1"/>
          </p:cNvSpPr>
          <p:nvPr>
            <p:ph type="title"/>
          </p:nvPr>
        </p:nvSpPr>
        <p:spPr/>
        <p:txBody>
          <a:bodyPr/>
          <a:lstStyle/>
          <a:p>
            <a:r>
              <a:rPr lang="en-IE" dirty="0"/>
              <a:t>IP Packager</a:t>
            </a:r>
            <a:endParaRPr lang="en-US" dirty="0"/>
          </a:p>
        </p:txBody>
      </p:sp>
      <p:sp>
        <p:nvSpPr>
          <p:cNvPr id="5" name="Footer Placeholder 4"/>
          <p:cNvSpPr>
            <a:spLocks noGrp="1"/>
          </p:cNvSpPr>
          <p:nvPr>
            <p:ph type="ftr" sz="quarter" idx="3"/>
          </p:nvPr>
        </p:nvSpPr>
        <p:spPr/>
        <p:txBody>
          <a:bodyPr/>
          <a:lstStyle/>
          <a:p>
            <a:r>
              <a:rPr lang="en-US" dirty="0"/>
              <a:t>© Copyright 2015 Xilinx</a:t>
            </a:r>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5651062" y="1422398"/>
            <a:ext cx="6032500" cy="4426857"/>
          </a:xfrm>
          <a:prstGeom prst="rect">
            <a:avLst/>
          </a:prstGeom>
          <a:noFill/>
          <a:ln>
            <a:noFill/>
          </a:ln>
        </p:spPr>
      </p:pic>
      <p:sp>
        <p:nvSpPr>
          <p:cNvPr id="3" name="Slide Number Placeholder 2"/>
          <p:cNvSpPr>
            <a:spLocks noGrp="1"/>
          </p:cNvSpPr>
          <p:nvPr>
            <p:ph type="sldNum" sz="quarter" idx="10"/>
          </p:nvPr>
        </p:nvSpPr>
        <p:spPr/>
        <p:txBody>
          <a:bodyPr/>
          <a:lstStyle/>
          <a:p>
            <a:pPr>
              <a:defRPr/>
            </a:pPr>
            <a:r>
              <a:rPr lang="en-US"/>
              <a:t>Creating Custom IP 14- </a:t>
            </a:r>
            <a:fld id="{060BD193-E118-4B16-863C-C8C12C675E3E}" type="slidenum">
              <a:rPr lang="en-US" smtClean="0"/>
              <a:pPr>
                <a:defRPr/>
              </a:pPr>
              <a:t>18</a:t>
            </a:fld>
            <a:endParaRPr lang="en-US" dirty="0"/>
          </a:p>
        </p:txBody>
      </p:sp>
    </p:spTree>
    <p:extLst>
      <p:ext uri="{BB962C8B-B14F-4D97-AF65-F5344CB8AC3E}">
        <p14:creationId xmlns:p14="http://schemas.microsoft.com/office/powerpoint/2010/main" val="1887047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Customizing IP for Reuse in IP Packager</a:t>
            </a:r>
          </a:p>
        </p:txBody>
      </p:sp>
      <p:sp>
        <p:nvSpPr>
          <p:cNvPr id="4" name="Footer Placeholder 3"/>
          <p:cNvSpPr>
            <a:spLocks noGrp="1"/>
          </p:cNvSpPr>
          <p:nvPr>
            <p:ph type="ftr" sz="quarter" idx="3"/>
          </p:nvPr>
        </p:nvSpPr>
        <p:spPr/>
        <p:txBody>
          <a:bodyPr/>
          <a:lstStyle/>
          <a:p>
            <a:r>
              <a:rPr lang="en-US" dirty="0"/>
              <a:t>© Copyright 2015 Xilinx</a:t>
            </a:r>
          </a:p>
        </p:txBody>
      </p:sp>
      <p:grpSp>
        <p:nvGrpSpPr>
          <p:cNvPr id="8" name="Group 11"/>
          <p:cNvGrpSpPr/>
          <p:nvPr/>
        </p:nvGrpSpPr>
        <p:grpSpPr>
          <a:xfrm>
            <a:off x="2216187" y="5461357"/>
            <a:ext cx="6542955" cy="955908"/>
            <a:chOff x="681932" y="5212843"/>
            <a:chExt cx="6490444" cy="392417"/>
          </a:xfrm>
        </p:grpSpPr>
        <p:sp>
          <p:nvSpPr>
            <p:cNvPr id="9" name="Rectangle 36"/>
            <p:cNvSpPr>
              <a:spLocks noChangeArrowheads="1"/>
            </p:cNvSpPr>
            <p:nvPr/>
          </p:nvSpPr>
          <p:spPr bwMode="auto">
            <a:xfrm>
              <a:off x="3499282" y="5212843"/>
              <a:ext cx="3673094" cy="392415"/>
            </a:xfrm>
            <a:prstGeom prst="rect">
              <a:avLst/>
            </a:prstGeom>
            <a:solidFill>
              <a:schemeClr val="bg1"/>
            </a:solidFill>
            <a:ln w="9525" cap="flat" cmpd="sng" algn="ctr">
              <a:gradFill flip="none" rotWithShape="1">
                <a:gsLst>
                  <a:gs pos="69000">
                    <a:srgbClr val="C00000"/>
                  </a:gs>
                  <a:gs pos="89000">
                    <a:schemeClr val="accent1">
                      <a:tint val="23500"/>
                      <a:satMod val="160000"/>
                      <a:alpha val="0"/>
                    </a:schemeClr>
                  </a:gs>
                </a:gsLst>
                <a:lin ang="16200000" scaled="1"/>
                <a:tileRect/>
              </a:gradFill>
              <a:prstDash val="solid"/>
              <a:round/>
              <a:headEnd type="none" w="med" len="med"/>
              <a:tailEnd type="none" w="med" len="med"/>
            </a:ln>
            <a:effectLst>
              <a:outerShdw blurRad="127000" dist="88900" dir="18900000" algn="bl" rotWithShape="0">
                <a:srgbClr val="643808">
                  <a:alpha val="40000"/>
                </a:srgbClr>
              </a:outerShdw>
            </a:effectLst>
          </p:spPr>
          <p:txBody>
            <a:bodyPr vert="horz" wrap="square" lIns="91440" tIns="45720" rIns="91440" bIns="45720" numCol="1" rtlCol="0" anchor="ctr" anchorCtr="0" compatLnSpc="1">
              <a:prstTxWarp prst="textNoShape">
                <a:avLst/>
              </a:prstTxWarp>
              <a:noAutofit/>
            </a:bodyPr>
            <a:lstStyle/>
            <a:p>
              <a:r>
                <a:rPr lang="en-US" sz="2000" b="1" dirty="0">
                  <a:solidFill>
                    <a:srgbClr val="000000"/>
                  </a:solidFill>
                </a:rPr>
                <a:t> Add, Edit or </a:t>
              </a:r>
              <a:br>
                <a:rPr lang="en-US" sz="2000" b="1" dirty="0">
                  <a:solidFill>
                    <a:srgbClr val="000000"/>
                  </a:solidFill>
                </a:rPr>
              </a:br>
              <a:r>
                <a:rPr lang="en-US" sz="2000" b="1" dirty="0">
                  <a:solidFill>
                    <a:srgbClr val="000000"/>
                  </a:solidFill>
                </a:rPr>
                <a:t>change defaults   </a:t>
              </a:r>
            </a:p>
          </p:txBody>
        </p:sp>
        <p:sp>
          <p:nvSpPr>
            <p:cNvPr id="10" name="Rectangle 36"/>
            <p:cNvSpPr>
              <a:spLocks noChangeArrowheads="1"/>
            </p:cNvSpPr>
            <p:nvPr/>
          </p:nvSpPr>
          <p:spPr bwMode="auto">
            <a:xfrm>
              <a:off x="681932" y="5212845"/>
              <a:ext cx="1301857" cy="392415"/>
            </a:xfrm>
            <a:prstGeom prst="rect">
              <a:avLst/>
            </a:prstGeom>
            <a:solidFill>
              <a:schemeClr val="bg1"/>
            </a:solidFill>
            <a:ln w="9525" cap="flat" cmpd="sng" algn="ctr">
              <a:gradFill flip="none" rotWithShape="1">
                <a:gsLst>
                  <a:gs pos="69000">
                    <a:srgbClr val="C00000"/>
                  </a:gs>
                  <a:gs pos="89000">
                    <a:schemeClr val="accent1">
                      <a:tint val="23500"/>
                      <a:satMod val="160000"/>
                      <a:alpha val="0"/>
                    </a:schemeClr>
                  </a:gs>
                </a:gsLst>
                <a:lin ang="16200000" scaled="1"/>
                <a:tileRect/>
              </a:gradFill>
              <a:prstDash val="solid"/>
              <a:round/>
              <a:headEnd type="none" w="med" len="med"/>
              <a:tailEnd type="none" w="med" len="med"/>
            </a:ln>
            <a:effectLst>
              <a:outerShdw blurRad="127000" dist="88900" dir="18900000" algn="bl" rotWithShape="0">
                <a:srgbClr val="643808">
                  <a:alpha val="40000"/>
                </a:srgbClr>
              </a:outerShdw>
            </a:effectLst>
          </p:spPr>
          <p:txBody>
            <a:bodyPr vert="horz" wrap="square" lIns="91440" tIns="45720" rIns="91440" bIns="45720" numCol="1" rtlCol="0" anchor="ctr" anchorCtr="0" compatLnSpc="1">
              <a:prstTxWarp prst="textNoShape">
                <a:avLst/>
              </a:prstTxWarp>
              <a:noAutofit/>
            </a:bodyPr>
            <a:lstStyle/>
            <a:p>
              <a:pPr marL="228600" indent="-228600"/>
              <a:r>
                <a:rPr lang="en-US" sz="2000" b="1" dirty="0">
                  <a:solidFill>
                    <a:srgbClr val="000000"/>
                  </a:solidFill>
                </a:rPr>
                <a:t> Select</a:t>
              </a:r>
            </a:p>
            <a:p>
              <a:pPr marL="228600" indent="-228600"/>
              <a:r>
                <a:rPr lang="en-US" sz="2000" b="1" dirty="0">
                  <a:solidFill>
                    <a:srgbClr val="000000"/>
                  </a:solidFill>
                </a:rPr>
                <a:t>Options</a:t>
              </a:r>
            </a:p>
          </p:txBody>
        </p:sp>
      </p:gr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504" y="1018066"/>
            <a:ext cx="7724775" cy="429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0"/>
          </p:nvPr>
        </p:nvSpPr>
        <p:spPr/>
        <p:txBody>
          <a:bodyPr/>
          <a:lstStyle/>
          <a:p>
            <a:pPr>
              <a:defRPr/>
            </a:pPr>
            <a:r>
              <a:rPr lang="en-US"/>
              <a:t>Creating Custom IP 14- </a:t>
            </a:r>
            <a:fld id="{060BD193-E118-4B16-863C-C8C12C675E3E}" type="slidenum">
              <a:rPr lang="en-US" smtClean="0"/>
              <a:pPr>
                <a:defRPr/>
              </a:pPr>
              <a:t>19</a:t>
            </a:fld>
            <a:endParaRPr lang="en-US" dirty="0"/>
          </a:p>
        </p:txBody>
      </p:sp>
    </p:spTree>
    <p:extLst>
      <p:ext uri="{BB962C8B-B14F-4D97-AF65-F5344CB8AC3E}">
        <p14:creationId xmlns:p14="http://schemas.microsoft.com/office/powerpoint/2010/main" val="1123233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i="1" dirty="0">
                <a:solidFill>
                  <a:schemeClr val="tx1"/>
                </a:solidFill>
              </a:rPr>
              <a:t>AXI4 Transactions</a:t>
            </a:r>
          </a:p>
          <a:p>
            <a:pPr lvl="1"/>
            <a:r>
              <a:rPr lang="en-US" dirty="0">
                <a:solidFill>
                  <a:schemeClr val="bg2"/>
                </a:solidFill>
              </a:rPr>
              <a:t>AXI4-Lite Slave</a:t>
            </a:r>
          </a:p>
          <a:p>
            <a:pPr lvl="1"/>
            <a:r>
              <a:rPr lang="en-US" dirty="0">
                <a:solidFill>
                  <a:schemeClr val="bg2"/>
                </a:solidFill>
              </a:rPr>
              <a:t>AXI4-Lite Master</a:t>
            </a:r>
          </a:p>
          <a:p>
            <a:r>
              <a:rPr lang="en-IE" dirty="0">
                <a:solidFill>
                  <a:schemeClr val="bg2"/>
                </a:solidFill>
              </a:rPr>
              <a:t>Create and Package IP</a:t>
            </a:r>
            <a:endParaRPr lang="en-US" dirty="0">
              <a:solidFill>
                <a:schemeClr val="bg2"/>
              </a:solidFill>
            </a:endParaRPr>
          </a:p>
          <a:p>
            <a:r>
              <a:rPr lang="en-US" dirty="0">
                <a:solidFill>
                  <a:schemeClr val="bg2"/>
                </a:solidFill>
              </a:rPr>
              <a:t>Custom IP</a:t>
            </a:r>
          </a:p>
          <a:p>
            <a:r>
              <a:rPr lang="en-US" dirty="0">
                <a:solidFill>
                  <a:schemeClr val="bg2"/>
                </a:solidFill>
              </a:rPr>
              <a:t>Summary</a:t>
            </a:r>
          </a:p>
          <a:p>
            <a:pPr>
              <a:buNone/>
            </a:pPr>
            <a:endParaRPr lang="en-US" dirty="0"/>
          </a:p>
        </p:txBody>
      </p:sp>
      <p:sp>
        <p:nvSpPr>
          <p:cNvPr id="4" name="Title 3"/>
          <p:cNvSpPr>
            <a:spLocks noGrp="1"/>
          </p:cNvSpPr>
          <p:nvPr>
            <p:ph type="title"/>
          </p:nvPr>
        </p:nvSpPr>
        <p:spPr/>
        <p:txBody>
          <a:bodyPr/>
          <a:lstStyle/>
          <a:p>
            <a:r>
              <a:rPr lang="en-US" dirty="0"/>
              <a:t>Outline</a:t>
            </a:r>
          </a:p>
        </p:txBody>
      </p:sp>
      <p:sp>
        <p:nvSpPr>
          <p:cNvPr id="9" name="Footer Placeholder 8"/>
          <p:cNvSpPr>
            <a:spLocks noGrp="1"/>
          </p:cNvSpPr>
          <p:nvPr>
            <p:ph type="ftr" sz="quarter" idx="3"/>
          </p:nvPr>
        </p:nvSpPr>
        <p:spPr/>
        <p:txBody>
          <a:bodyPr/>
          <a:lstStyle/>
          <a:p>
            <a:r>
              <a:rPr lang="en-US" dirty="0"/>
              <a:t>© Copyright 2015 Xilinx</a:t>
            </a:r>
          </a:p>
        </p:txBody>
      </p:sp>
      <p:sp>
        <p:nvSpPr>
          <p:cNvPr id="5" name="Slide Number Placeholder 4"/>
          <p:cNvSpPr>
            <a:spLocks noGrp="1"/>
          </p:cNvSpPr>
          <p:nvPr>
            <p:ph type="sldNum" sz="quarter" idx="10"/>
          </p:nvPr>
        </p:nvSpPr>
        <p:spPr/>
        <p:txBody>
          <a:bodyPr/>
          <a:lstStyle/>
          <a:p>
            <a:pPr>
              <a:defRPr/>
            </a:pPr>
            <a:r>
              <a:rPr lang="en-US"/>
              <a:t>Creating Custom IP 14- </a:t>
            </a:r>
            <a:fld id="{060BD193-E118-4B16-863C-C8C12C675E3E}" type="slidenum">
              <a:rPr lang="en-US" smtClean="0"/>
              <a:pPr>
                <a:defRPr/>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41" y="1541244"/>
            <a:ext cx="5476049" cy="4308410"/>
          </a:xfrm>
        </p:spPr>
        <p:txBody>
          <a:bodyPr/>
          <a:lstStyle/>
          <a:p>
            <a:r>
              <a:rPr lang="en-US" dirty="0">
                <a:solidFill>
                  <a:schemeClr val="tx1"/>
                </a:solidFill>
              </a:rPr>
              <a:t>The Vivado IP Catalog can be extended by adding additional IP Repositories.  </a:t>
            </a:r>
          </a:p>
          <a:p>
            <a:r>
              <a:rPr lang="en-US" dirty="0">
                <a:solidFill>
                  <a:schemeClr val="tx1"/>
                </a:solidFill>
              </a:rPr>
              <a:t>Third party IP, your custom IP, and Xilinx IP are displayed in an identical manner</a:t>
            </a:r>
          </a:p>
          <a:p>
            <a:r>
              <a:rPr lang="en-IE" dirty="0">
                <a:solidFill>
                  <a:schemeClr val="tx1"/>
                </a:solidFill>
              </a:rPr>
              <a:t>Packager creates .xml file for the IP</a:t>
            </a:r>
          </a:p>
          <a:p>
            <a:r>
              <a:rPr lang="en-IE" dirty="0">
                <a:solidFill>
                  <a:schemeClr val="tx1"/>
                </a:solidFill>
              </a:rPr>
              <a:t>Specify the directory of the user/third party IP repository</a:t>
            </a:r>
          </a:p>
          <a:p>
            <a:pPr lvl="1"/>
            <a:r>
              <a:rPr lang="en-IE" dirty="0"/>
              <a:t>Can be done automatically from packager</a:t>
            </a:r>
          </a:p>
          <a:p>
            <a:pPr lvl="1"/>
            <a:r>
              <a:rPr lang="en-IE" dirty="0"/>
              <a:t>Access from project settings, or IP </a:t>
            </a:r>
            <a:r>
              <a:rPr lang="en-IE" dirty="0" err="1"/>
              <a:t>Catalog</a:t>
            </a:r>
            <a:endParaRPr lang="en-IE" dirty="0"/>
          </a:p>
          <a:p>
            <a:pPr lvl="1"/>
            <a:r>
              <a:rPr lang="en-IE" dirty="0"/>
              <a:t>Displays the IP that has been found</a:t>
            </a:r>
          </a:p>
          <a:p>
            <a:r>
              <a:rPr lang="en-IE" dirty="0">
                <a:solidFill>
                  <a:schemeClr val="tx1"/>
                </a:solidFill>
              </a:rPr>
              <a:t>Displays IP in the repository for use in IPI</a:t>
            </a:r>
            <a:endParaRPr lang="en-US" dirty="0">
              <a:solidFill>
                <a:schemeClr val="tx1"/>
              </a:solidFill>
            </a:endParaRPr>
          </a:p>
        </p:txBody>
      </p:sp>
      <p:sp>
        <p:nvSpPr>
          <p:cNvPr id="4" name="Title 3"/>
          <p:cNvSpPr>
            <a:spLocks noGrp="1"/>
          </p:cNvSpPr>
          <p:nvPr>
            <p:ph type="title"/>
          </p:nvPr>
        </p:nvSpPr>
        <p:spPr/>
        <p:txBody>
          <a:bodyPr/>
          <a:lstStyle/>
          <a:p>
            <a:r>
              <a:rPr lang="en-IE" dirty="0"/>
              <a:t>IP repository</a:t>
            </a:r>
            <a:endParaRPr lang="en-US" dirty="0"/>
          </a:p>
        </p:txBody>
      </p:sp>
      <p:sp>
        <p:nvSpPr>
          <p:cNvPr id="5" name="Footer Placeholder 4"/>
          <p:cNvSpPr>
            <a:spLocks noGrp="1"/>
          </p:cNvSpPr>
          <p:nvPr>
            <p:ph type="ftr" sz="quarter" idx="3"/>
          </p:nvPr>
        </p:nvSpPr>
        <p:spPr/>
        <p:txBody>
          <a:bodyPr/>
          <a:lstStyle/>
          <a:p>
            <a:r>
              <a:rPr lang="en-US" dirty="0"/>
              <a:t>© Copyright 2015 Xilinx</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9680" y="1541244"/>
            <a:ext cx="4981575" cy="444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0"/>
          </p:nvPr>
        </p:nvSpPr>
        <p:spPr/>
        <p:txBody>
          <a:bodyPr/>
          <a:lstStyle/>
          <a:p>
            <a:pPr>
              <a:defRPr/>
            </a:pPr>
            <a:r>
              <a:rPr lang="en-US"/>
              <a:t>Creating Custom IP 14- </a:t>
            </a:r>
            <a:fld id="{060BD193-E118-4B16-863C-C8C12C675E3E}" type="slidenum">
              <a:rPr lang="en-US" smtClean="0"/>
              <a:pPr>
                <a:defRPr/>
              </a:pPr>
              <a:t>20</a:t>
            </a:fld>
            <a:endParaRPr lang="en-US" dirty="0"/>
          </a:p>
        </p:txBody>
      </p:sp>
    </p:spTree>
    <p:extLst>
      <p:ext uri="{BB962C8B-B14F-4D97-AF65-F5344CB8AC3E}">
        <p14:creationId xmlns:p14="http://schemas.microsoft.com/office/powerpoint/2010/main" val="40818540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41" y="1600200"/>
            <a:ext cx="10700816" cy="4268337"/>
          </a:xfrm>
        </p:spPr>
        <p:txBody>
          <a:bodyPr/>
          <a:lstStyle/>
          <a:p>
            <a:r>
              <a:rPr lang="en-US" dirty="0">
                <a:solidFill>
                  <a:schemeClr val="tx1"/>
                </a:solidFill>
              </a:rPr>
              <a:t>AXI4 interface defines five channels</a:t>
            </a:r>
          </a:p>
          <a:p>
            <a:pPr lvl="1"/>
            <a:r>
              <a:rPr lang="en-US" dirty="0"/>
              <a:t>All channels use basic VALID/READY handshake to complete a transfer</a:t>
            </a:r>
          </a:p>
          <a:p>
            <a:r>
              <a:rPr lang="en-US" dirty="0">
                <a:solidFill>
                  <a:schemeClr val="tx1"/>
                </a:solidFill>
              </a:rPr>
              <a:t>AXI Interconnect extends AXI interface by allowing 1-to-N, N-to-1, N-to-M, and M-to-N connections</a:t>
            </a:r>
          </a:p>
          <a:p>
            <a:r>
              <a:rPr lang="en-US" dirty="0">
                <a:solidFill>
                  <a:schemeClr val="tx1"/>
                </a:solidFill>
              </a:rPr>
              <a:t>Custom IP can be imported using IP Packager </a:t>
            </a:r>
          </a:p>
          <a:p>
            <a:r>
              <a:rPr lang="en-US" dirty="0">
                <a:solidFill>
                  <a:schemeClr val="tx1"/>
                </a:solidFill>
              </a:rPr>
              <a:t>Include in the IP Repository for reuse across projects</a:t>
            </a:r>
          </a:p>
          <a:p>
            <a:r>
              <a:rPr lang="en-US" dirty="0">
                <a:solidFill>
                  <a:schemeClr val="tx1"/>
                </a:solidFill>
              </a:rPr>
              <a:t>Create and Package wizard supports AXI Lite, Full, and Stream compatible IP creation and packaging</a:t>
            </a:r>
          </a:p>
          <a:p>
            <a:pPr lvl="1"/>
            <a:r>
              <a:rPr lang="en-US" dirty="0"/>
              <a:t>Handles interface side protocol</a:t>
            </a:r>
          </a:p>
          <a:p>
            <a:pPr lvl="1"/>
            <a:r>
              <a:rPr lang="en-US" dirty="0"/>
              <a:t>Provides template to add HDL functionality</a:t>
            </a:r>
          </a:p>
          <a:p>
            <a:pPr lvl="1"/>
            <a:r>
              <a:rPr lang="en-IE" dirty="0"/>
              <a:t>Packages into the IP </a:t>
            </a:r>
            <a:r>
              <a:rPr lang="en-IE" dirty="0" err="1"/>
              <a:t>Catalog</a:t>
            </a:r>
            <a:endParaRPr lang="en-US" dirty="0"/>
          </a:p>
        </p:txBody>
      </p:sp>
      <p:sp>
        <p:nvSpPr>
          <p:cNvPr id="4" name="Title 3"/>
          <p:cNvSpPr>
            <a:spLocks noGrp="1"/>
          </p:cNvSpPr>
          <p:nvPr>
            <p:ph type="title"/>
          </p:nvPr>
        </p:nvSpPr>
        <p:spPr/>
        <p:txBody>
          <a:bodyPr/>
          <a:lstStyle/>
          <a:p>
            <a:r>
              <a:rPr lang="en-US" dirty="0"/>
              <a:t>Summary</a:t>
            </a:r>
          </a:p>
        </p:txBody>
      </p:sp>
      <p:sp>
        <p:nvSpPr>
          <p:cNvPr id="9" name="Footer Placeholder 8"/>
          <p:cNvSpPr>
            <a:spLocks noGrp="1"/>
          </p:cNvSpPr>
          <p:nvPr>
            <p:ph type="ftr" sz="quarter" idx="3"/>
          </p:nvPr>
        </p:nvSpPr>
        <p:spPr/>
        <p:txBody>
          <a:bodyPr/>
          <a:lstStyle/>
          <a:p>
            <a:r>
              <a:rPr lang="en-US" dirty="0"/>
              <a:t>© Copyright 2015 Xilinx</a:t>
            </a:r>
          </a:p>
        </p:txBody>
      </p:sp>
      <p:sp>
        <p:nvSpPr>
          <p:cNvPr id="5" name="Slide Number Placeholder 4"/>
          <p:cNvSpPr>
            <a:spLocks noGrp="1"/>
          </p:cNvSpPr>
          <p:nvPr>
            <p:ph type="sldNum" sz="quarter" idx="10"/>
          </p:nvPr>
        </p:nvSpPr>
        <p:spPr/>
        <p:txBody>
          <a:bodyPr/>
          <a:lstStyle/>
          <a:p>
            <a:pPr>
              <a:defRPr/>
            </a:pPr>
            <a:r>
              <a:rPr lang="en-US"/>
              <a:t>Creating Custom IP 14- </a:t>
            </a:r>
            <a:fld id="{060BD193-E118-4B16-863C-C8C12C675E3E}" type="slidenum">
              <a:rPr lang="en-US" smtClean="0"/>
              <a:pPr>
                <a:defRPr/>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6451462-F3F8-4142-AAFE-1F151E6B511B}"/>
              </a:ext>
            </a:extLst>
          </p:cNvPr>
          <p:cNvSpPr>
            <a:spLocks noGrp="1"/>
          </p:cNvSpPr>
          <p:nvPr>
            <p:ph idx="1"/>
          </p:nvPr>
        </p:nvSpPr>
        <p:spPr/>
        <p:txBody>
          <a:bodyPr/>
          <a:lstStyle/>
          <a:p>
            <a:r>
              <a:rPr lang="en-US" dirty="0"/>
              <a:t>https://reference.digilentinc.com/reference/programmable-logic/zybo/reference-manual</a:t>
            </a:r>
          </a:p>
        </p:txBody>
      </p:sp>
      <p:sp>
        <p:nvSpPr>
          <p:cNvPr id="3" name="Slide Number Placeholder 2">
            <a:extLst>
              <a:ext uri="{FF2B5EF4-FFF2-40B4-BE49-F238E27FC236}">
                <a16:creationId xmlns:a16="http://schemas.microsoft.com/office/drawing/2014/main" id="{8806B25F-DBEC-4244-A8D2-AD69233B1BB7}"/>
              </a:ext>
            </a:extLst>
          </p:cNvPr>
          <p:cNvSpPr>
            <a:spLocks noGrp="1"/>
          </p:cNvSpPr>
          <p:nvPr>
            <p:ph type="sldNum" sz="quarter" idx="10"/>
          </p:nvPr>
        </p:nvSpPr>
        <p:spPr/>
        <p:txBody>
          <a:bodyPr/>
          <a:lstStyle/>
          <a:p>
            <a:pPr>
              <a:defRPr/>
            </a:pPr>
            <a:r>
              <a:rPr lang="en-US"/>
              <a:t>Creating Custom IP 14- </a:t>
            </a:r>
            <a:fld id="{060BD193-E118-4B16-863C-C8C12C675E3E}" type="slidenum">
              <a:rPr lang="en-US" smtClean="0"/>
              <a:pPr>
                <a:defRPr/>
              </a:pPr>
              <a:t>22</a:t>
            </a:fld>
            <a:endParaRPr lang="en-US" dirty="0"/>
          </a:p>
        </p:txBody>
      </p:sp>
      <p:sp>
        <p:nvSpPr>
          <p:cNvPr id="4" name="Title 3">
            <a:extLst>
              <a:ext uri="{FF2B5EF4-FFF2-40B4-BE49-F238E27FC236}">
                <a16:creationId xmlns:a16="http://schemas.microsoft.com/office/drawing/2014/main" id="{02365B5B-CD3E-49CB-BC5C-7484E7B55F7C}"/>
              </a:ext>
            </a:extLst>
          </p:cNvPr>
          <p:cNvSpPr>
            <a:spLocks noGrp="1"/>
          </p:cNvSpPr>
          <p:nvPr>
            <p:ph type="title"/>
          </p:nvPr>
        </p:nvSpPr>
        <p:spPr/>
        <p:txBody>
          <a:bodyPr/>
          <a:lstStyle/>
          <a:p>
            <a:r>
              <a:rPr lang="en-US" dirty="0" err="1"/>
              <a:t>Zybo</a:t>
            </a:r>
            <a:r>
              <a:rPr lang="en-US" dirty="0"/>
              <a:t> Reference Manual</a:t>
            </a:r>
          </a:p>
        </p:txBody>
      </p:sp>
      <p:sp>
        <p:nvSpPr>
          <p:cNvPr id="5" name="Footer Placeholder 4">
            <a:extLst>
              <a:ext uri="{FF2B5EF4-FFF2-40B4-BE49-F238E27FC236}">
                <a16:creationId xmlns:a16="http://schemas.microsoft.com/office/drawing/2014/main" id="{2BEF5DCF-4D15-4201-9481-854DC4177694}"/>
              </a:ext>
            </a:extLst>
          </p:cNvPr>
          <p:cNvSpPr>
            <a:spLocks noGrp="1"/>
          </p:cNvSpPr>
          <p:nvPr>
            <p:ph type="ftr" sz="quarter" idx="3"/>
          </p:nvPr>
        </p:nvSpPr>
        <p:spPr/>
        <p:txBody>
          <a:bodyPr/>
          <a:lstStyle/>
          <a:p>
            <a:r>
              <a:rPr lang="en-US"/>
              <a:t>© Copyright 2015 Xilinx</a:t>
            </a:r>
            <a:endParaRPr lang="en-US" dirty="0"/>
          </a:p>
        </p:txBody>
      </p:sp>
    </p:spTree>
    <p:extLst>
      <p:ext uri="{BB962C8B-B14F-4D97-AF65-F5344CB8AC3E}">
        <p14:creationId xmlns:p14="http://schemas.microsoft.com/office/powerpoint/2010/main" val="2134558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41" y="1224366"/>
            <a:ext cx="10975336" cy="4644171"/>
          </a:xfrm>
        </p:spPr>
        <p:txBody>
          <a:bodyPr/>
          <a:lstStyle/>
          <a:p>
            <a:r>
              <a:rPr lang="en-US" dirty="0"/>
              <a:t>AXI is a protocol belonging to the ARM AMBA family of microcontroller buses. </a:t>
            </a:r>
          </a:p>
          <a:p>
            <a:r>
              <a:rPr lang="en-US" dirty="0"/>
              <a:t>The AMBA protocol is an open standard on-chip interconnect specification, allowing the connection and management of many controllers and peripherals in a </a:t>
            </a:r>
            <a:r>
              <a:rPr lang="en-US" dirty="0">
                <a:solidFill>
                  <a:srgbClr val="FF0000"/>
                </a:solidFill>
              </a:rPr>
              <a:t>multi-master </a:t>
            </a:r>
            <a:r>
              <a:rPr lang="en-US" dirty="0"/>
              <a:t>design.</a:t>
            </a:r>
          </a:p>
          <a:p>
            <a:r>
              <a:rPr lang="en-US" dirty="0"/>
              <a:t> The AXI protocol is optimized for FPGA implementation through coordinated development with Xilinx and is used as a means of communication </a:t>
            </a:r>
            <a:r>
              <a:rPr lang="en-US" dirty="0">
                <a:solidFill>
                  <a:srgbClr val="0070C0"/>
                </a:solidFill>
              </a:rPr>
              <a:t>between IP cores </a:t>
            </a:r>
            <a:r>
              <a:rPr lang="en-US" dirty="0"/>
              <a:t>of an FPGA design.</a:t>
            </a:r>
          </a:p>
        </p:txBody>
      </p:sp>
      <p:sp>
        <p:nvSpPr>
          <p:cNvPr id="3" name="Slide Number Placeholder 2"/>
          <p:cNvSpPr>
            <a:spLocks noGrp="1"/>
          </p:cNvSpPr>
          <p:nvPr>
            <p:ph type="sldNum" sz="quarter" idx="10"/>
          </p:nvPr>
        </p:nvSpPr>
        <p:spPr/>
        <p:txBody>
          <a:bodyPr/>
          <a:lstStyle/>
          <a:p>
            <a:pPr>
              <a:defRPr/>
            </a:pPr>
            <a:r>
              <a:rPr lang="en-US"/>
              <a:t>Creating Custom IP 14- </a:t>
            </a:r>
            <a:fld id="{060BD193-E118-4B16-863C-C8C12C675E3E}" type="slidenum">
              <a:rPr lang="en-US" smtClean="0"/>
              <a:pPr>
                <a:defRPr/>
              </a:pPr>
              <a:t>3</a:t>
            </a:fld>
            <a:endParaRPr lang="en-US" dirty="0"/>
          </a:p>
        </p:txBody>
      </p:sp>
      <p:sp>
        <p:nvSpPr>
          <p:cNvPr id="4" name="Title 3"/>
          <p:cNvSpPr>
            <a:spLocks noGrp="1"/>
          </p:cNvSpPr>
          <p:nvPr>
            <p:ph type="title"/>
          </p:nvPr>
        </p:nvSpPr>
        <p:spPr/>
        <p:txBody>
          <a:bodyPr/>
          <a:lstStyle/>
          <a:p>
            <a:r>
              <a:rPr lang="en-US" dirty="0"/>
              <a:t>Introducing AXI Interconnect Protocol</a:t>
            </a:r>
          </a:p>
        </p:txBody>
      </p:sp>
      <p:sp>
        <p:nvSpPr>
          <p:cNvPr id="5" name="Footer Placeholder 4"/>
          <p:cNvSpPr>
            <a:spLocks noGrp="1"/>
          </p:cNvSpPr>
          <p:nvPr>
            <p:ph type="ftr" sz="quarter" idx="3"/>
          </p:nvPr>
        </p:nvSpPr>
        <p:spPr/>
        <p:txBody>
          <a:bodyPr/>
          <a:lstStyle/>
          <a:p>
            <a:r>
              <a:rPr lang="en-US"/>
              <a:t>© Copyright 2015 Xilinx</a:t>
            </a:r>
            <a:endParaRPr lang="en-US"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4073" t="46398" r="21026" b="15890"/>
          <a:stretch/>
        </p:blipFill>
        <p:spPr bwMode="auto">
          <a:xfrm>
            <a:off x="666426" y="3781587"/>
            <a:ext cx="4541003" cy="27586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44017" t="51430" r="20368" b="18486"/>
          <a:stretch/>
        </p:blipFill>
        <p:spPr bwMode="auto">
          <a:xfrm>
            <a:off x="5982347" y="4060556"/>
            <a:ext cx="4633993" cy="22007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72718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Read address channel</a:t>
            </a:r>
          </a:p>
          <a:p>
            <a:r>
              <a:rPr lang="en-US" dirty="0"/>
              <a:t>Read data channel</a:t>
            </a:r>
          </a:p>
          <a:p>
            <a:r>
              <a:rPr lang="en-US" dirty="0"/>
              <a:t>Write address channel</a:t>
            </a:r>
          </a:p>
          <a:p>
            <a:r>
              <a:rPr lang="en-US" dirty="0"/>
              <a:t>Write data channel</a:t>
            </a:r>
          </a:p>
          <a:p>
            <a:r>
              <a:rPr lang="en-US" dirty="0"/>
              <a:t>Write response channel</a:t>
            </a:r>
          </a:p>
          <a:p>
            <a:pPr marL="342900" lvl="1" indent="0">
              <a:buNone/>
            </a:pPr>
            <a:endParaRPr lang="en-US" dirty="0"/>
          </a:p>
        </p:txBody>
      </p:sp>
      <p:sp>
        <p:nvSpPr>
          <p:cNvPr id="4" name="Title 3"/>
          <p:cNvSpPr>
            <a:spLocks noGrp="1"/>
          </p:cNvSpPr>
          <p:nvPr>
            <p:ph type="title"/>
          </p:nvPr>
        </p:nvSpPr>
        <p:spPr/>
        <p:txBody>
          <a:bodyPr/>
          <a:lstStyle/>
          <a:p>
            <a:r>
              <a:rPr lang="en-US" dirty="0"/>
              <a:t>Basic AXI Transaction Channels</a:t>
            </a:r>
          </a:p>
        </p:txBody>
      </p:sp>
      <p:pic>
        <p:nvPicPr>
          <p:cNvPr id="1026" name="Picture 2"/>
          <p:cNvPicPr>
            <a:picLocks noChangeAspect="1" noChangeArrowheads="1"/>
          </p:cNvPicPr>
          <p:nvPr/>
        </p:nvPicPr>
        <p:blipFill>
          <a:blip r:embed="rId3"/>
          <a:srcRect/>
          <a:stretch>
            <a:fillRect/>
          </a:stretch>
        </p:blipFill>
        <p:spPr bwMode="auto">
          <a:xfrm>
            <a:off x="6053958" y="1528434"/>
            <a:ext cx="4846653" cy="2051021"/>
          </a:xfrm>
          <a:prstGeom prst="rect">
            <a:avLst/>
          </a:prstGeom>
          <a:noFill/>
          <a:ln w="9525">
            <a:noFill/>
            <a:miter lim="800000"/>
            <a:headEnd/>
            <a:tailEnd/>
          </a:ln>
        </p:spPr>
      </p:pic>
      <p:pic>
        <p:nvPicPr>
          <p:cNvPr id="1027" name="Picture 3"/>
          <p:cNvPicPr>
            <a:picLocks noChangeAspect="1" noChangeArrowheads="1"/>
          </p:cNvPicPr>
          <p:nvPr/>
        </p:nvPicPr>
        <p:blipFill>
          <a:blip r:embed="rId4"/>
          <a:srcRect/>
          <a:stretch>
            <a:fillRect/>
          </a:stretch>
        </p:blipFill>
        <p:spPr bwMode="auto">
          <a:xfrm>
            <a:off x="5967663" y="3465091"/>
            <a:ext cx="4920916" cy="3040817"/>
          </a:xfrm>
          <a:prstGeom prst="rect">
            <a:avLst/>
          </a:prstGeom>
          <a:noFill/>
          <a:ln w="9525">
            <a:noFill/>
            <a:miter lim="800000"/>
            <a:headEnd/>
            <a:tailEnd/>
          </a:ln>
        </p:spPr>
      </p:pic>
      <p:sp>
        <p:nvSpPr>
          <p:cNvPr id="11" name="Footer Placeholder 10"/>
          <p:cNvSpPr>
            <a:spLocks noGrp="1"/>
          </p:cNvSpPr>
          <p:nvPr>
            <p:ph type="ftr" sz="quarter" idx="3"/>
          </p:nvPr>
        </p:nvSpPr>
        <p:spPr/>
        <p:txBody>
          <a:bodyPr/>
          <a:lstStyle/>
          <a:p>
            <a:r>
              <a:rPr lang="en-US" dirty="0"/>
              <a:t>© Copyright 2015 Xilinx</a:t>
            </a:r>
          </a:p>
        </p:txBody>
      </p:sp>
      <p:sp>
        <p:nvSpPr>
          <p:cNvPr id="5" name="Slide Number Placeholder 4"/>
          <p:cNvSpPr>
            <a:spLocks noGrp="1"/>
          </p:cNvSpPr>
          <p:nvPr>
            <p:ph type="sldNum" sz="quarter" idx="10"/>
          </p:nvPr>
        </p:nvSpPr>
        <p:spPr/>
        <p:txBody>
          <a:bodyPr/>
          <a:lstStyle/>
          <a:p>
            <a:pPr>
              <a:defRPr/>
            </a:pPr>
            <a:r>
              <a:rPr lang="en-US"/>
              <a:t>Creating Custom IP 14- </a:t>
            </a:r>
            <a:fld id="{060BD193-E118-4B16-863C-C8C12C675E3E}" type="slidenum">
              <a:rPr lang="en-US" smtClean="0"/>
              <a:pPr>
                <a:defRPr/>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eaLnBrk="1" hangingPunct="1"/>
            <a:r>
              <a:rPr lang="en-US" i="1" dirty="0"/>
              <a:t>SOURCE</a:t>
            </a:r>
            <a:r>
              <a:rPr lang="en-US" dirty="0"/>
              <a:t> asserts and holds VALID when DATA is available</a:t>
            </a:r>
          </a:p>
          <a:p>
            <a:pPr eaLnBrk="1" hangingPunct="1"/>
            <a:r>
              <a:rPr lang="en-US" i="1" dirty="0"/>
              <a:t>DESTINATION</a:t>
            </a:r>
            <a:r>
              <a:rPr lang="en-US" dirty="0"/>
              <a:t> asserts READY if able to accept DATA</a:t>
            </a:r>
          </a:p>
          <a:p>
            <a:pPr eaLnBrk="1" hangingPunct="1"/>
            <a:endParaRPr lang="en-US" dirty="0"/>
          </a:p>
          <a:p>
            <a:pPr eaLnBrk="1" hangingPunct="1"/>
            <a:r>
              <a:rPr lang="en-US" dirty="0"/>
              <a:t>DATA transferred when VALID and READY = 1</a:t>
            </a:r>
          </a:p>
          <a:p>
            <a:pPr eaLnBrk="1" hangingPunct="1"/>
            <a:endParaRPr lang="en-US" dirty="0"/>
          </a:p>
          <a:p>
            <a:pPr eaLnBrk="1" hangingPunct="1"/>
            <a:r>
              <a:rPr lang="en-US" i="1" dirty="0"/>
              <a:t>SOURCE</a:t>
            </a:r>
            <a:r>
              <a:rPr lang="en-US" dirty="0"/>
              <a:t> sends next DATA (if an actual data channel) or </a:t>
            </a:r>
            <a:r>
              <a:rPr lang="en-US" dirty="0" err="1"/>
              <a:t>deasserts</a:t>
            </a:r>
            <a:r>
              <a:rPr lang="en-US" dirty="0"/>
              <a:t> VALID</a:t>
            </a:r>
          </a:p>
          <a:p>
            <a:pPr eaLnBrk="1" hangingPunct="1"/>
            <a:r>
              <a:rPr lang="en-US" i="1" dirty="0"/>
              <a:t>DESTINATION</a:t>
            </a:r>
            <a:r>
              <a:rPr lang="en-US" dirty="0"/>
              <a:t> </a:t>
            </a:r>
            <a:r>
              <a:rPr lang="en-US" dirty="0" err="1"/>
              <a:t>deasserts</a:t>
            </a:r>
            <a:r>
              <a:rPr lang="en-US" dirty="0"/>
              <a:t> READY if no longer able to accept DATA</a:t>
            </a:r>
          </a:p>
          <a:p>
            <a:endParaRPr lang="en-US" sz="2400" dirty="0"/>
          </a:p>
        </p:txBody>
      </p:sp>
      <p:sp>
        <p:nvSpPr>
          <p:cNvPr id="2" name="Title 1"/>
          <p:cNvSpPr>
            <a:spLocks noGrp="1"/>
          </p:cNvSpPr>
          <p:nvPr>
            <p:ph type="title"/>
          </p:nvPr>
        </p:nvSpPr>
        <p:spPr/>
        <p:txBody>
          <a:bodyPr/>
          <a:lstStyle/>
          <a:p>
            <a:r>
              <a:rPr lang="en-US" dirty="0"/>
              <a:t>All AXI Channels Use A Basic “VALID/READY” Handshake</a:t>
            </a:r>
            <a:endParaRPr lang="en-US" sz="1800" dirty="0"/>
          </a:p>
        </p:txBody>
      </p:sp>
      <p:sp>
        <p:nvSpPr>
          <p:cNvPr id="9" name="Footer Placeholder 8"/>
          <p:cNvSpPr>
            <a:spLocks noGrp="1"/>
          </p:cNvSpPr>
          <p:nvPr>
            <p:ph type="ftr" sz="quarter" idx="3"/>
          </p:nvPr>
        </p:nvSpPr>
        <p:spPr/>
        <p:txBody>
          <a:bodyPr/>
          <a:lstStyle/>
          <a:p>
            <a:r>
              <a:rPr lang="en-US" dirty="0"/>
              <a:t>© Copyright 2015 Xilinx</a:t>
            </a:r>
          </a:p>
        </p:txBody>
      </p:sp>
      <p:sp>
        <p:nvSpPr>
          <p:cNvPr id="5" name="Slide Number Placeholder 4"/>
          <p:cNvSpPr>
            <a:spLocks noGrp="1"/>
          </p:cNvSpPr>
          <p:nvPr>
            <p:ph type="sldNum" sz="quarter" idx="10"/>
          </p:nvPr>
        </p:nvSpPr>
        <p:spPr/>
        <p:txBody>
          <a:bodyPr/>
          <a:lstStyle/>
          <a:p>
            <a:pPr>
              <a:defRPr/>
            </a:pPr>
            <a:r>
              <a:rPr lang="en-US"/>
              <a:t>Creating Custom IP 14- </a:t>
            </a:r>
            <a:fld id="{060BD193-E118-4B16-863C-C8C12C675E3E}" type="slidenum">
              <a:rPr lang="en-US" smtClean="0"/>
              <a:pPr>
                <a:defRPr/>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609441" y="1177447"/>
            <a:ext cx="4470559" cy="5020153"/>
          </a:xfrm>
        </p:spPr>
        <p:txBody>
          <a:bodyPr/>
          <a:lstStyle/>
          <a:p>
            <a:r>
              <a:rPr lang="en-IE" dirty="0"/>
              <a:t>AXI4-Lite  is a subset of AXI (Full)</a:t>
            </a:r>
          </a:p>
          <a:p>
            <a:pPr lvl="1"/>
            <a:r>
              <a:rPr lang="en-IE" dirty="0"/>
              <a:t>Same channels, but less signals than full interface</a:t>
            </a:r>
          </a:p>
          <a:p>
            <a:r>
              <a:rPr lang="en-IE" dirty="0"/>
              <a:t>5 AXI channels</a:t>
            </a:r>
          </a:p>
          <a:p>
            <a:pPr lvl="1"/>
            <a:r>
              <a:rPr lang="en-IE" dirty="0"/>
              <a:t>Inputs: Write Address, Data; Read Address</a:t>
            </a:r>
          </a:p>
          <a:p>
            <a:pPr lvl="1"/>
            <a:r>
              <a:rPr lang="en-IE" dirty="0"/>
              <a:t>Outputs: Write Response; Read Data</a:t>
            </a:r>
          </a:p>
          <a:p>
            <a:r>
              <a:rPr lang="en-IE" dirty="0"/>
              <a:t>Slave responds to read and write transactions from upstream Master</a:t>
            </a:r>
          </a:p>
          <a:p>
            <a:r>
              <a:rPr lang="en-IE" dirty="0"/>
              <a:t>1 data transfer per transaction</a:t>
            </a:r>
          </a:p>
          <a:p>
            <a:pPr lvl="1"/>
            <a:r>
              <a:rPr lang="en-IE" dirty="0"/>
              <a:t>No burst support</a:t>
            </a:r>
          </a:p>
          <a:p>
            <a:r>
              <a:rPr lang="en-IE" dirty="0"/>
              <a:t>Intended for lower performance peripherals</a:t>
            </a:r>
            <a:endParaRPr lang="en-US" dirty="0"/>
          </a:p>
        </p:txBody>
      </p:sp>
      <p:sp>
        <p:nvSpPr>
          <p:cNvPr id="17410" name="Rectangle 2"/>
          <p:cNvSpPr>
            <a:spLocks noGrp="1" noChangeArrowheads="1"/>
          </p:cNvSpPr>
          <p:nvPr>
            <p:ph type="title"/>
          </p:nvPr>
        </p:nvSpPr>
        <p:spPr/>
        <p:txBody>
          <a:bodyPr/>
          <a:lstStyle/>
          <a:p>
            <a:pPr eaLnBrk="1" hangingPunct="1"/>
            <a:r>
              <a:rPr lang="en-US" dirty="0"/>
              <a:t>AXI4-Lite Slave</a:t>
            </a:r>
          </a:p>
        </p:txBody>
      </p:sp>
      <p:sp>
        <p:nvSpPr>
          <p:cNvPr id="9" name="Footer Placeholder 8"/>
          <p:cNvSpPr>
            <a:spLocks noGrp="1"/>
          </p:cNvSpPr>
          <p:nvPr>
            <p:ph type="ftr" sz="quarter" idx="3"/>
          </p:nvPr>
        </p:nvSpPr>
        <p:spPr/>
        <p:txBody>
          <a:bodyPr/>
          <a:lstStyle/>
          <a:p>
            <a:r>
              <a:rPr lang="en-US" dirty="0"/>
              <a:t>© Copyright 2015 Xilinx</a:t>
            </a:r>
          </a:p>
        </p:txBody>
      </p:sp>
      <p:sp>
        <p:nvSpPr>
          <p:cNvPr id="3" name="Rectangle 2"/>
          <p:cNvSpPr/>
          <p:nvPr/>
        </p:nvSpPr>
        <p:spPr bwMode="auto">
          <a:xfrm>
            <a:off x="5105052" y="1701800"/>
            <a:ext cx="1219200" cy="4495800"/>
          </a:xfrm>
          <a:prstGeom prst="rect">
            <a:avLst/>
          </a:prstGeom>
          <a:solidFill>
            <a:schemeClr val="bg1"/>
          </a:solidFill>
          <a:ln w="28575" cap="rnd"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IE" sz="1400" dirty="0">
                <a:solidFill>
                  <a:srgbClr val="000000"/>
                </a:solidFill>
              </a:rPr>
              <a:t>AXI Interconnect</a:t>
            </a:r>
            <a:endParaRPr lang="en-US" sz="1400" dirty="0">
              <a:solidFill>
                <a:srgbClr val="000000"/>
              </a:solidFill>
            </a:endParaRPr>
          </a:p>
        </p:txBody>
      </p:sp>
      <p:sp>
        <p:nvSpPr>
          <p:cNvPr id="10" name="Rectangle 9"/>
          <p:cNvSpPr/>
          <p:nvPr/>
        </p:nvSpPr>
        <p:spPr bwMode="auto">
          <a:xfrm>
            <a:off x="8229600" y="1701800"/>
            <a:ext cx="3619500" cy="4495800"/>
          </a:xfrm>
          <a:prstGeom prst="rect">
            <a:avLst/>
          </a:prstGeom>
          <a:solidFill>
            <a:schemeClr val="bg1"/>
          </a:solidFill>
          <a:ln w="762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algn="ctr"/>
            <a:endParaRPr lang="en-US" sz="1400" dirty="0">
              <a:solidFill>
                <a:srgbClr val="000000"/>
              </a:solidFill>
            </a:endParaRPr>
          </a:p>
        </p:txBody>
      </p:sp>
      <p:sp>
        <p:nvSpPr>
          <p:cNvPr id="11" name="Rectangle 10"/>
          <p:cNvSpPr/>
          <p:nvPr/>
        </p:nvSpPr>
        <p:spPr bwMode="auto">
          <a:xfrm>
            <a:off x="10655300" y="2642992"/>
            <a:ext cx="1028700" cy="3068876"/>
          </a:xfrm>
          <a:prstGeom prst="rect">
            <a:avLst/>
          </a:prstGeom>
          <a:solidFill>
            <a:schemeClr val="bg1"/>
          </a:solidFill>
          <a:ln w="76200" cap="flat" cmpd="sng" algn="ctr">
            <a:solidFill>
              <a:srgbClr val="00B050"/>
            </a:solidFill>
            <a:prstDash val="sysDot"/>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IE" sz="1400" dirty="0">
                <a:solidFill>
                  <a:srgbClr val="000000"/>
                </a:solidFill>
              </a:rPr>
              <a:t>User IP</a:t>
            </a:r>
            <a:endParaRPr lang="en-US" sz="1400" dirty="0">
              <a:solidFill>
                <a:srgbClr val="000000"/>
              </a:solidFill>
            </a:endParaRPr>
          </a:p>
        </p:txBody>
      </p:sp>
      <p:sp>
        <p:nvSpPr>
          <p:cNvPr id="14" name="Rectangle 13"/>
          <p:cNvSpPr/>
          <p:nvPr/>
        </p:nvSpPr>
        <p:spPr bwMode="auto">
          <a:xfrm>
            <a:off x="8407399" y="2630466"/>
            <a:ext cx="2044700" cy="3081402"/>
          </a:xfrm>
          <a:prstGeom prst="rect">
            <a:avLst/>
          </a:prstGeom>
          <a:solidFill>
            <a:schemeClr val="bg1"/>
          </a:solidFill>
          <a:ln w="76200"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IE" sz="1400" dirty="0">
                <a:solidFill>
                  <a:srgbClr val="000000"/>
                </a:solidFill>
              </a:rPr>
              <a:t>AXI Transaction logic</a:t>
            </a:r>
          </a:p>
          <a:p>
            <a:pPr algn="ctr"/>
            <a:r>
              <a:rPr lang="en-IE" sz="1400" dirty="0">
                <a:solidFill>
                  <a:srgbClr val="000000"/>
                </a:solidFill>
              </a:rPr>
              <a:t>(Ready, Valid, Response)</a:t>
            </a:r>
            <a:endParaRPr lang="en-US" sz="1400" dirty="0">
              <a:solidFill>
                <a:srgbClr val="000000"/>
              </a:solidFill>
            </a:endParaRPr>
          </a:p>
        </p:txBody>
      </p:sp>
      <p:sp>
        <p:nvSpPr>
          <p:cNvPr id="18" name="Right Arrow 17"/>
          <p:cNvSpPr/>
          <p:nvPr/>
        </p:nvSpPr>
        <p:spPr bwMode="auto">
          <a:xfrm flipH="1">
            <a:off x="6362700" y="3913186"/>
            <a:ext cx="1803400" cy="574675"/>
          </a:xfrm>
          <a:prstGeom prst="rightArrow">
            <a:avLst/>
          </a:prstGeom>
          <a:solidFill>
            <a:schemeClr val="accent3">
              <a:lumMod val="60000"/>
              <a:lumOff val="40000"/>
            </a:schemeClr>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IE" sz="1600" dirty="0">
                <a:solidFill>
                  <a:srgbClr val="000000"/>
                </a:solidFill>
              </a:rPr>
              <a:t>Write Response</a:t>
            </a:r>
            <a:endParaRPr lang="en-US" sz="1600" dirty="0">
              <a:solidFill>
                <a:srgbClr val="000000"/>
              </a:solidFill>
            </a:endParaRPr>
          </a:p>
        </p:txBody>
      </p:sp>
      <p:sp>
        <p:nvSpPr>
          <p:cNvPr id="19" name="Right Arrow 18"/>
          <p:cNvSpPr/>
          <p:nvPr/>
        </p:nvSpPr>
        <p:spPr bwMode="auto">
          <a:xfrm>
            <a:off x="6362700" y="4487861"/>
            <a:ext cx="1803400" cy="574675"/>
          </a:xfrm>
          <a:prstGeom prst="rightArrow">
            <a:avLst/>
          </a:prstGeom>
          <a:solidFill>
            <a:schemeClr val="bg1">
              <a:lumMod val="65000"/>
            </a:schemeClr>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IE" sz="1600" dirty="0">
                <a:solidFill>
                  <a:srgbClr val="000000"/>
                </a:solidFill>
              </a:rPr>
              <a:t>Read </a:t>
            </a:r>
            <a:r>
              <a:rPr lang="en-IE" sz="1600" dirty="0" err="1">
                <a:solidFill>
                  <a:srgbClr val="000000"/>
                </a:solidFill>
              </a:rPr>
              <a:t>Addr</a:t>
            </a:r>
            <a:endParaRPr lang="en-US" sz="1600" dirty="0">
              <a:solidFill>
                <a:srgbClr val="000000"/>
              </a:solidFill>
            </a:endParaRPr>
          </a:p>
        </p:txBody>
      </p:sp>
      <p:sp>
        <p:nvSpPr>
          <p:cNvPr id="20" name="Right Arrow 19"/>
          <p:cNvSpPr/>
          <p:nvPr/>
        </p:nvSpPr>
        <p:spPr bwMode="auto">
          <a:xfrm flipH="1">
            <a:off x="6362700" y="5184773"/>
            <a:ext cx="1803400" cy="574675"/>
          </a:xfrm>
          <a:prstGeom prst="rightArrow">
            <a:avLst/>
          </a:prstGeom>
          <a:solidFill>
            <a:schemeClr val="accent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IE" sz="1600" dirty="0">
                <a:solidFill>
                  <a:srgbClr val="000000"/>
                </a:solidFill>
              </a:rPr>
              <a:t>Read Data</a:t>
            </a:r>
            <a:endParaRPr lang="en-US" sz="1600" dirty="0">
              <a:solidFill>
                <a:srgbClr val="000000"/>
              </a:solidFill>
            </a:endParaRPr>
          </a:p>
        </p:txBody>
      </p:sp>
      <p:sp>
        <p:nvSpPr>
          <p:cNvPr id="23" name="Right Arrow 22"/>
          <p:cNvSpPr/>
          <p:nvPr/>
        </p:nvSpPr>
        <p:spPr bwMode="auto">
          <a:xfrm>
            <a:off x="6362700" y="3338511"/>
            <a:ext cx="1803400" cy="574675"/>
          </a:xfrm>
          <a:prstGeom prst="rightArrow">
            <a:avLst/>
          </a:prstGeom>
          <a:solidFill>
            <a:srgbClr val="92D050"/>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IE" sz="1600" dirty="0">
                <a:solidFill>
                  <a:srgbClr val="000000"/>
                </a:solidFill>
              </a:rPr>
              <a:t>Write Data</a:t>
            </a:r>
            <a:endParaRPr lang="en-US" sz="1600" dirty="0">
              <a:solidFill>
                <a:srgbClr val="000000"/>
              </a:solidFill>
            </a:endParaRPr>
          </a:p>
        </p:txBody>
      </p:sp>
      <p:sp>
        <p:nvSpPr>
          <p:cNvPr id="25" name="Right Arrow 24"/>
          <p:cNvSpPr/>
          <p:nvPr/>
        </p:nvSpPr>
        <p:spPr bwMode="auto">
          <a:xfrm>
            <a:off x="6362700" y="2640011"/>
            <a:ext cx="1803400" cy="574675"/>
          </a:xfrm>
          <a:prstGeom prst="rightArrow">
            <a:avLst/>
          </a:prstGeom>
          <a:solidFill>
            <a:schemeClr val="tx2"/>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IE" sz="1600" dirty="0">
                <a:solidFill>
                  <a:srgbClr val="000000"/>
                </a:solidFill>
              </a:rPr>
              <a:t>Write </a:t>
            </a:r>
            <a:r>
              <a:rPr lang="en-IE" sz="1600" dirty="0" err="1">
                <a:solidFill>
                  <a:srgbClr val="000000"/>
                </a:solidFill>
              </a:rPr>
              <a:t>Addr</a:t>
            </a:r>
            <a:endParaRPr lang="en-US" sz="1600" dirty="0">
              <a:solidFill>
                <a:srgbClr val="000000"/>
              </a:solidFill>
            </a:endParaRPr>
          </a:p>
        </p:txBody>
      </p:sp>
      <p:sp>
        <p:nvSpPr>
          <p:cNvPr id="4" name="Rectangle 3"/>
          <p:cNvSpPr/>
          <p:nvPr/>
        </p:nvSpPr>
        <p:spPr bwMode="auto">
          <a:xfrm>
            <a:off x="8580329" y="4534421"/>
            <a:ext cx="849421" cy="1025371"/>
          </a:xfrm>
          <a:prstGeom prst="rect">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algn="ctr"/>
            <a:r>
              <a:rPr lang="en-IE" sz="1200" dirty="0">
                <a:solidFill>
                  <a:srgbClr val="000000"/>
                </a:solidFill>
              </a:rPr>
              <a:t>Registers</a:t>
            </a:r>
            <a:endParaRPr lang="en-US" sz="1200" dirty="0">
              <a:solidFill>
                <a:srgbClr val="000000"/>
              </a:solidFill>
            </a:endParaRPr>
          </a:p>
        </p:txBody>
      </p:sp>
      <p:sp>
        <p:nvSpPr>
          <p:cNvPr id="5" name="Rectangle 4"/>
          <p:cNvSpPr/>
          <p:nvPr/>
        </p:nvSpPr>
        <p:spPr>
          <a:xfrm>
            <a:off x="9235283" y="1332468"/>
            <a:ext cx="1608134" cy="369332"/>
          </a:xfrm>
          <a:prstGeom prst="rect">
            <a:avLst/>
          </a:prstGeom>
        </p:spPr>
        <p:txBody>
          <a:bodyPr wrap="none">
            <a:spAutoFit/>
          </a:bodyPr>
          <a:lstStyle/>
          <a:p>
            <a:r>
              <a:rPr lang="en-US">
                <a:solidFill>
                  <a:schemeClr val="bg2"/>
                </a:solidFill>
              </a:rPr>
              <a:t>led_ip_v1_0.v</a:t>
            </a:r>
            <a:endParaRPr lang="en-US" dirty="0">
              <a:solidFill>
                <a:schemeClr val="bg2"/>
              </a:solidFill>
            </a:endParaRPr>
          </a:p>
        </p:txBody>
      </p:sp>
      <p:sp>
        <p:nvSpPr>
          <p:cNvPr id="6" name="Rectangle 5"/>
          <p:cNvSpPr/>
          <p:nvPr/>
        </p:nvSpPr>
        <p:spPr>
          <a:xfrm>
            <a:off x="8234550" y="2239550"/>
            <a:ext cx="2390398" cy="369332"/>
          </a:xfrm>
          <a:prstGeom prst="rect">
            <a:avLst/>
          </a:prstGeom>
        </p:spPr>
        <p:txBody>
          <a:bodyPr wrap="none">
            <a:spAutoFit/>
          </a:bodyPr>
          <a:lstStyle/>
          <a:p>
            <a:r>
              <a:rPr lang="en-US" dirty="0">
                <a:solidFill>
                  <a:srgbClr val="0070C0"/>
                </a:solidFill>
              </a:rPr>
              <a:t>led_ip_v1_0_S_AXI.v</a:t>
            </a:r>
          </a:p>
        </p:txBody>
      </p:sp>
      <p:sp>
        <p:nvSpPr>
          <p:cNvPr id="8" name="Rectangle 7"/>
          <p:cNvSpPr/>
          <p:nvPr/>
        </p:nvSpPr>
        <p:spPr>
          <a:xfrm>
            <a:off x="9869071" y="5771974"/>
            <a:ext cx="1980029" cy="369332"/>
          </a:xfrm>
          <a:prstGeom prst="rect">
            <a:avLst/>
          </a:prstGeom>
        </p:spPr>
        <p:txBody>
          <a:bodyPr wrap="none">
            <a:spAutoFit/>
          </a:bodyPr>
          <a:lstStyle/>
          <a:p>
            <a:r>
              <a:rPr lang="en-US" dirty="0">
                <a:solidFill>
                  <a:srgbClr val="00B050"/>
                </a:solidFill>
              </a:rPr>
              <a:t>lab3_user_logic.v</a:t>
            </a:r>
          </a:p>
        </p:txBody>
      </p:sp>
      <p:sp>
        <p:nvSpPr>
          <p:cNvPr id="12" name="Rectangle 11"/>
          <p:cNvSpPr/>
          <p:nvPr/>
        </p:nvSpPr>
        <p:spPr bwMode="auto">
          <a:xfrm>
            <a:off x="8625683" y="4769979"/>
            <a:ext cx="737392" cy="86291"/>
          </a:xfrm>
          <a:prstGeom prst="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a:solidFill>
                <a:srgbClr val="000000"/>
              </a:solidFill>
            </a:endParaRPr>
          </a:p>
        </p:txBody>
      </p:sp>
      <p:sp>
        <p:nvSpPr>
          <p:cNvPr id="21" name="Rectangle 20"/>
          <p:cNvSpPr/>
          <p:nvPr/>
        </p:nvSpPr>
        <p:spPr bwMode="auto">
          <a:xfrm>
            <a:off x="8625683" y="4883014"/>
            <a:ext cx="737392" cy="86291"/>
          </a:xfrm>
          <a:prstGeom prst="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a:solidFill>
                <a:srgbClr val="000000"/>
              </a:solidFill>
            </a:endParaRPr>
          </a:p>
        </p:txBody>
      </p:sp>
      <p:sp>
        <p:nvSpPr>
          <p:cNvPr id="22" name="Rectangle 21"/>
          <p:cNvSpPr/>
          <p:nvPr/>
        </p:nvSpPr>
        <p:spPr bwMode="auto">
          <a:xfrm>
            <a:off x="8625683" y="4987801"/>
            <a:ext cx="737392" cy="86291"/>
          </a:xfrm>
          <a:prstGeom prst="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a:solidFill>
                <a:srgbClr val="000000"/>
              </a:solidFill>
            </a:endParaRPr>
          </a:p>
        </p:txBody>
      </p:sp>
      <p:sp>
        <p:nvSpPr>
          <p:cNvPr id="24" name="Rectangle 23"/>
          <p:cNvSpPr/>
          <p:nvPr/>
        </p:nvSpPr>
        <p:spPr bwMode="auto">
          <a:xfrm>
            <a:off x="8625683" y="5097175"/>
            <a:ext cx="737392" cy="86291"/>
          </a:xfrm>
          <a:prstGeom prst="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a:solidFill>
                <a:srgbClr val="000000"/>
              </a:solidFill>
            </a:endParaRPr>
          </a:p>
        </p:txBody>
      </p:sp>
      <p:sp>
        <p:nvSpPr>
          <p:cNvPr id="26" name="Rectangle 25"/>
          <p:cNvSpPr/>
          <p:nvPr/>
        </p:nvSpPr>
        <p:spPr bwMode="auto">
          <a:xfrm>
            <a:off x="8636343" y="5428964"/>
            <a:ext cx="737392" cy="86291"/>
          </a:xfrm>
          <a:prstGeom prst="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a:solidFill>
                <a:srgbClr val="000000"/>
              </a:solidFill>
            </a:endParaRPr>
          </a:p>
        </p:txBody>
      </p:sp>
      <p:cxnSp>
        <p:nvCxnSpPr>
          <p:cNvPr id="15" name="Straight Connector 14"/>
          <p:cNvCxnSpPr/>
          <p:nvPr/>
        </p:nvCxnSpPr>
        <p:spPr bwMode="auto">
          <a:xfrm>
            <a:off x="8994379" y="5232400"/>
            <a:ext cx="0" cy="142875"/>
          </a:xfrm>
          <a:prstGeom prst="line">
            <a:avLst/>
          </a:prstGeom>
          <a:solidFill>
            <a:schemeClr val="tx2"/>
          </a:solidFill>
          <a:ln w="9525" cap="flat" cmpd="sng" algn="ctr">
            <a:solidFill>
              <a:schemeClr val="tx1"/>
            </a:solidFill>
            <a:prstDash val="sysDot"/>
            <a:round/>
            <a:headEnd type="none" w="med" len="med"/>
            <a:tailEnd type="none" w="med" len="med"/>
          </a:ln>
          <a:effectLst/>
        </p:spPr>
      </p:cxnSp>
      <p:sp>
        <p:nvSpPr>
          <p:cNvPr id="13" name="Slide Number Placeholder 12"/>
          <p:cNvSpPr>
            <a:spLocks noGrp="1"/>
          </p:cNvSpPr>
          <p:nvPr>
            <p:ph type="sldNum" sz="quarter" idx="10"/>
          </p:nvPr>
        </p:nvSpPr>
        <p:spPr/>
        <p:txBody>
          <a:bodyPr/>
          <a:lstStyle/>
          <a:p>
            <a:pPr>
              <a:defRPr/>
            </a:pPr>
            <a:r>
              <a:rPr lang="en-US"/>
              <a:t>Creating Custom IP 14- </a:t>
            </a:r>
            <a:fld id="{060BD193-E118-4B16-863C-C8C12C675E3E}" type="slidenum">
              <a:rPr lang="en-US" smtClean="0"/>
              <a:pPr>
                <a:defRPr/>
              </a:pPr>
              <a:t>6</a:t>
            </a:fld>
            <a:endParaRPr lang="en-US" dirty="0"/>
          </a:p>
        </p:txBody>
      </p:sp>
      <p:sp>
        <p:nvSpPr>
          <p:cNvPr id="2" name="TextBox 1">
            <a:extLst>
              <a:ext uri="{FF2B5EF4-FFF2-40B4-BE49-F238E27FC236}">
                <a16:creationId xmlns:a16="http://schemas.microsoft.com/office/drawing/2014/main" id="{3BEAD2A9-AD5E-46F4-A545-53D6ADC127A3}"/>
              </a:ext>
            </a:extLst>
          </p:cNvPr>
          <p:cNvSpPr txBox="1"/>
          <p:nvPr/>
        </p:nvSpPr>
        <p:spPr>
          <a:xfrm>
            <a:off x="8543854" y="2657816"/>
            <a:ext cx="1755544" cy="307777"/>
          </a:xfrm>
          <a:prstGeom prst="rect">
            <a:avLst/>
          </a:prstGeom>
          <a:noFill/>
        </p:spPr>
        <p:txBody>
          <a:bodyPr wrap="none" rtlCol="0">
            <a:spAutoFit/>
          </a:bodyPr>
          <a:lstStyle/>
          <a:p>
            <a:r>
              <a:rPr lang="en-IE" sz="1400" dirty="0">
                <a:solidFill>
                  <a:srgbClr val="000000"/>
                </a:solidFill>
              </a:rPr>
              <a:t>AXI4-Lite IP (Slave)</a:t>
            </a:r>
            <a:endParaRPr lang="en-US" sz="1400" dirty="0">
              <a:solidFill>
                <a:srgbClr val="000000"/>
              </a:solidFill>
            </a:endParaRPr>
          </a:p>
        </p:txBody>
      </p:sp>
    </p:spTree>
    <p:extLst>
      <p:ext uri="{BB962C8B-B14F-4D97-AF65-F5344CB8AC3E}">
        <p14:creationId xmlns:p14="http://schemas.microsoft.com/office/powerpoint/2010/main" val="54260022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r>
              <a:rPr lang="en-US"/>
              <a:t>Creating Custom IP 14- </a:t>
            </a:r>
            <a:fld id="{060BD193-E118-4B16-863C-C8C12C675E3E}" type="slidenum">
              <a:rPr lang="en-US" smtClean="0"/>
              <a:pPr>
                <a:defRPr/>
              </a:pPr>
              <a:t>7</a:t>
            </a:fld>
            <a:endParaRPr lang="en-US" dirty="0"/>
          </a:p>
        </p:txBody>
      </p:sp>
      <p:sp>
        <p:nvSpPr>
          <p:cNvPr id="5" name="Footer Placeholder 4"/>
          <p:cNvSpPr>
            <a:spLocks noGrp="1"/>
          </p:cNvSpPr>
          <p:nvPr>
            <p:ph type="ftr" sz="quarter" idx="3"/>
          </p:nvPr>
        </p:nvSpPr>
        <p:spPr/>
        <p:txBody>
          <a:bodyPr/>
          <a:lstStyle/>
          <a:p>
            <a:r>
              <a:rPr lang="en-US"/>
              <a:t>© Copyright 2015 Xilinx</a:t>
            </a:r>
            <a:endParaRPr lang="en-US"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5979" t="11441" r="40215" b="9957"/>
          <a:stretch/>
        </p:blipFill>
        <p:spPr bwMode="auto">
          <a:xfrm rot="5400000">
            <a:off x="5596869" y="-2787716"/>
            <a:ext cx="2913682" cy="93260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Content Placeholder 1"/>
          <p:cNvSpPr>
            <a:spLocks noGrp="1"/>
          </p:cNvSpPr>
          <p:nvPr>
            <p:ph idx="1"/>
          </p:nvPr>
        </p:nvSpPr>
        <p:spPr>
          <a:xfrm>
            <a:off x="506136" y="3558232"/>
            <a:ext cx="6969229" cy="2691384"/>
          </a:xfrm>
        </p:spPr>
        <p:txBody>
          <a:bodyPr/>
          <a:lstStyle/>
          <a:p>
            <a:r>
              <a:rPr lang="en-US" dirty="0"/>
              <a:t>The AXI interconnect is a slave to the master processing system, and is a master routing signals from the processor to various instances of slave AXI devices. In this system, the interconnect is connected to two slave devices; AXI GPIO (gpio_1) and an AXI BRAM controller (bram_ctrl_1).</a:t>
            </a:r>
          </a:p>
        </p:txBody>
      </p:sp>
      <p:pic>
        <p:nvPicPr>
          <p:cNvPr id="7"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9799" t="11441" r="22694" b="47846"/>
          <a:stretch/>
        </p:blipFill>
        <p:spPr bwMode="auto">
          <a:xfrm rot="5400000">
            <a:off x="7991966" y="2722287"/>
            <a:ext cx="3360553" cy="43937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tle 3"/>
          <p:cNvSpPr>
            <a:spLocks noGrp="1"/>
          </p:cNvSpPr>
          <p:nvPr>
            <p:ph type="title"/>
          </p:nvPr>
        </p:nvSpPr>
        <p:spPr/>
        <p:txBody>
          <a:bodyPr/>
          <a:lstStyle/>
          <a:p>
            <a:r>
              <a:rPr lang="en-US" dirty="0"/>
              <a:t>Example – AXI is Connected to Two Slaves: </a:t>
            </a:r>
            <a:br>
              <a:rPr lang="en-US" dirty="0"/>
            </a:br>
            <a:r>
              <a:rPr lang="en-US" dirty="0"/>
              <a:t>AXI GPIO and AXI BRAM</a:t>
            </a:r>
          </a:p>
        </p:txBody>
      </p:sp>
    </p:spTree>
    <p:extLst>
      <p:ext uri="{BB962C8B-B14F-4D97-AF65-F5344CB8AC3E}">
        <p14:creationId xmlns:p14="http://schemas.microsoft.com/office/powerpoint/2010/main" val="1966723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7423" y="1600988"/>
            <a:ext cx="10975336" cy="4268337"/>
          </a:xfrm>
        </p:spPr>
        <p:txBody>
          <a:bodyPr/>
          <a:lstStyle/>
          <a:p>
            <a:r>
              <a:rPr lang="en-US" dirty="0"/>
              <a:t>IP from many sources can be packaged and made available in Vivado</a:t>
            </a:r>
          </a:p>
          <a:p>
            <a:r>
              <a:rPr lang="en-US" dirty="0"/>
              <a:t>All IP available in the Vivado IP Catalog can be used to create IP Integrator designs</a:t>
            </a:r>
          </a:p>
          <a:p>
            <a:r>
              <a:rPr lang="en-US" dirty="0"/>
              <a:t>Any IP Integrator diagram can be quickly packaged as a single complex IP</a:t>
            </a:r>
          </a:p>
          <a:p>
            <a:endParaRPr lang="en-US" dirty="0"/>
          </a:p>
        </p:txBody>
      </p:sp>
      <p:sp>
        <p:nvSpPr>
          <p:cNvPr id="3" name="Title 2"/>
          <p:cNvSpPr>
            <a:spLocks noGrp="1"/>
          </p:cNvSpPr>
          <p:nvPr>
            <p:ph type="title"/>
          </p:nvPr>
        </p:nvSpPr>
        <p:spPr/>
        <p:txBody>
          <a:bodyPr/>
          <a:lstStyle/>
          <a:p>
            <a:r>
              <a:rPr lang="en-US" dirty="0"/>
              <a:t>Reusing Your IP</a:t>
            </a:r>
          </a:p>
        </p:txBody>
      </p:sp>
      <p:sp>
        <p:nvSpPr>
          <p:cNvPr id="4" name="Footer Placeholder 3"/>
          <p:cNvSpPr>
            <a:spLocks noGrp="1"/>
          </p:cNvSpPr>
          <p:nvPr>
            <p:ph type="ftr" sz="quarter" idx="3"/>
          </p:nvPr>
        </p:nvSpPr>
        <p:spPr/>
        <p:txBody>
          <a:bodyPr/>
          <a:lstStyle/>
          <a:p>
            <a:r>
              <a:rPr lang="en-US" dirty="0"/>
              <a:t>© Copyright 2015 Xilinx</a:t>
            </a:r>
          </a:p>
        </p:txBody>
      </p:sp>
      <p:grpSp>
        <p:nvGrpSpPr>
          <p:cNvPr id="34" name="Group 33"/>
          <p:cNvGrpSpPr/>
          <p:nvPr/>
        </p:nvGrpSpPr>
        <p:grpSpPr>
          <a:xfrm>
            <a:off x="697423" y="2867186"/>
            <a:ext cx="9500461" cy="3471621"/>
            <a:chOff x="1865480" y="3475973"/>
            <a:chExt cx="7976763" cy="2330303"/>
          </a:xfrm>
        </p:grpSpPr>
        <p:sp>
          <p:nvSpPr>
            <p:cNvPr id="6" name="Round Same Side Corner Rectangle 5"/>
            <p:cNvSpPr/>
            <p:nvPr/>
          </p:nvSpPr>
          <p:spPr bwMode="auto">
            <a:xfrm>
              <a:off x="5312446" y="3475973"/>
              <a:ext cx="1772530" cy="487646"/>
            </a:xfrm>
            <a:prstGeom prst="round2SameRect">
              <a:avLst/>
            </a:prstGeom>
            <a:solidFill>
              <a:schemeClr val="bg1"/>
            </a:solidFill>
            <a:ln w="9525" cap="flat" cmpd="sng" algn="ctr">
              <a:gradFill>
                <a:gsLst>
                  <a:gs pos="0">
                    <a:srgbClr val="C00000">
                      <a:alpha val="71000"/>
                    </a:srgbClr>
                  </a:gs>
                  <a:gs pos="100000">
                    <a:schemeClr val="accent1">
                      <a:tint val="23500"/>
                      <a:satMod val="160000"/>
                      <a:alpha val="0"/>
                    </a:schemeClr>
                  </a:gs>
                </a:gsLst>
                <a:lin ang="5400000" scaled="0"/>
              </a:gradFill>
              <a:prstDash val="solid"/>
              <a:round/>
              <a:headEnd type="none" w="med" len="med"/>
              <a:tailEnd type="none" w="med" len="med"/>
            </a:ln>
            <a:effectLst>
              <a:outerShdw blurRad="101600" dist="63500" dir="18900000" algn="bl" rotWithShape="0">
                <a:srgbClr val="643808">
                  <a:alpha val="40000"/>
                </a:srgbClr>
              </a:outerShdw>
            </a:effectLst>
          </p:spPr>
          <p:txBody>
            <a:bodyPr vert="horz" wrap="square" lIns="91440" tIns="45720" rIns="91440" bIns="45720" numCol="1" rtlCol="0" anchor="ctr" anchorCtr="0" compatLnSpc="1">
              <a:prstTxWarp prst="textNoShape">
                <a:avLst/>
              </a:prstTxWarp>
              <a:noAutofit/>
            </a:bodyPr>
            <a:lstStyle/>
            <a:p>
              <a:pPr algn="ctr"/>
              <a:endParaRPr lang="en-US" sz="1400" dirty="0">
                <a:solidFill>
                  <a:srgbClr val="000000"/>
                </a:solidFill>
              </a:endParaRPr>
            </a:p>
          </p:txBody>
        </p:sp>
        <p:sp>
          <p:nvSpPr>
            <p:cNvPr id="7" name="Round Same Side Corner Rectangle 6"/>
            <p:cNvSpPr/>
            <p:nvPr/>
          </p:nvSpPr>
          <p:spPr bwMode="auto">
            <a:xfrm>
              <a:off x="7133756" y="3647130"/>
              <a:ext cx="2708487" cy="822926"/>
            </a:xfrm>
            <a:prstGeom prst="round2SameRect">
              <a:avLst/>
            </a:prstGeom>
            <a:solidFill>
              <a:schemeClr val="bg1"/>
            </a:solidFill>
            <a:ln w="9525" cap="flat" cmpd="sng" algn="ctr">
              <a:gradFill>
                <a:gsLst>
                  <a:gs pos="0">
                    <a:srgbClr val="C00000">
                      <a:alpha val="71000"/>
                    </a:srgbClr>
                  </a:gs>
                  <a:gs pos="100000">
                    <a:schemeClr val="accent1">
                      <a:tint val="23500"/>
                      <a:satMod val="160000"/>
                      <a:alpha val="0"/>
                    </a:schemeClr>
                  </a:gs>
                </a:gsLst>
                <a:lin ang="5400000" scaled="0"/>
              </a:gradFill>
              <a:prstDash val="solid"/>
              <a:round/>
              <a:headEnd type="none" w="med" len="med"/>
              <a:tailEnd type="none" w="med" len="med"/>
            </a:ln>
            <a:effectLst>
              <a:outerShdw blurRad="101600" dist="63500" dir="18900000" algn="bl" rotWithShape="0">
                <a:srgbClr val="643808">
                  <a:alpha val="40000"/>
                </a:srgbClr>
              </a:outerShdw>
            </a:effectLst>
          </p:spPr>
          <p:txBody>
            <a:bodyPr vert="horz" wrap="square" lIns="91440" tIns="45720" rIns="91440" bIns="45720" numCol="1" rtlCol="0" anchor="ctr" anchorCtr="0" compatLnSpc="1">
              <a:prstTxWarp prst="textNoShape">
                <a:avLst/>
              </a:prstTxWarp>
              <a:noAutofit/>
            </a:bodyPr>
            <a:lstStyle/>
            <a:p>
              <a:pPr algn="ctr"/>
              <a:endParaRPr lang="en-US" sz="1400" dirty="0">
                <a:solidFill>
                  <a:srgbClr val="000000"/>
                </a:solidFill>
              </a:endParaRPr>
            </a:p>
          </p:txBody>
        </p:sp>
        <p:grpSp>
          <p:nvGrpSpPr>
            <p:cNvPr id="8" name="Group 73"/>
            <p:cNvGrpSpPr/>
            <p:nvPr/>
          </p:nvGrpSpPr>
          <p:grpSpPr>
            <a:xfrm>
              <a:off x="1865480" y="3634206"/>
              <a:ext cx="7614894" cy="2172070"/>
              <a:chOff x="-95249" y="1230720"/>
              <a:chExt cx="8519453" cy="2441910"/>
            </a:xfrm>
          </p:grpSpPr>
          <p:sp>
            <p:nvSpPr>
              <p:cNvPr id="9" name="Rectangle 8"/>
              <p:cNvSpPr/>
              <p:nvPr/>
            </p:nvSpPr>
            <p:spPr bwMode="auto">
              <a:xfrm>
                <a:off x="2266951" y="2009056"/>
                <a:ext cx="1600200" cy="1219200"/>
              </a:xfrm>
              <a:prstGeom prst="rect">
                <a:avLst/>
              </a:prstGeom>
              <a:solidFill>
                <a:schemeClr val="accent6"/>
              </a:solidFill>
              <a:ln w="9525" cap="flat" cmpd="sng" algn="ctr">
                <a:solidFill>
                  <a:schemeClr val="bg2">
                    <a:lumMod val="50000"/>
                  </a:schemeClr>
                </a:solidFill>
                <a:prstDash val="solid"/>
                <a:round/>
                <a:headEnd type="oval"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ctr" defTabSz="914400" rtl="0" eaLnBrk="1" fontAlgn="base" latinLnBrk="0" hangingPunct="1">
                  <a:lnSpc>
                    <a:spcPct val="8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10" name="TextBox 9"/>
              <p:cNvSpPr txBox="1"/>
              <p:nvPr/>
            </p:nvSpPr>
            <p:spPr>
              <a:xfrm>
                <a:off x="2114551" y="2215570"/>
                <a:ext cx="1905000" cy="584775"/>
              </a:xfrm>
              <a:prstGeom prst="rect">
                <a:avLst/>
              </a:prstGeom>
              <a:noFill/>
            </p:spPr>
            <p:txBody>
              <a:bodyPr wrap="square" rtlCol="0">
                <a:spAutoFit/>
              </a:bodyPr>
              <a:lstStyle/>
              <a:p>
                <a:pPr algn="ctr"/>
                <a:endParaRPr dirty="0"/>
              </a:p>
              <a:p>
                <a:pPr algn="ctr"/>
                <a:r>
                  <a:rPr lang="en-US" sz="1400" b="1" dirty="0">
                    <a:solidFill>
                      <a:schemeClr val="bg1"/>
                    </a:solidFill>
                  </a:rPr>
                  <a:t>IP Packager</a:t>
                </a:r>
              </a:p>
            </p:txBody>
          </p:sp>
          <p:cxnSp>
            <p:nvCxnSpPr>
              <p:cNvPr id="11" name="Straight Arrow Connector 10"/>
              <p:cNvCxnSpPr/>
              <p:nvPr/>
            </p:nvCxnSpPr>
            <p:spPr bwMode="auto">
              <a:xfrm>
                <a:off x="1809751" y="2161456"/>
                <a:ext cx="457200" cy="0"/>
              </a:xfrm>
              <a:prstGeom prst="straightConnector1">
                <a:avLst/>
              </a:prstGeom>
              <a:noFill/>
              <a:ln w="57150" cap="flat" cmpd="sng" algn="ctr">
                <a:solidFill>
                  <a:schemeClr val="tx1"/>
                </a:solidFill>
                <a:prstDash val="solid"/>
                <a:round/>
                <a:headEnd type="none" w="med" len="med"/>
                <a:tailEnd type="triangle" w="med" len="med"/>
              </a:ln>
              <a:effectLst/>
            </p:spPr>
          </p:cxnSp>
          <p:cxnSp>
            <p:nvCxnSpPr>
              <p:cNvPr id="12" name="Straight Arrow Connector 11"/>
              <p:cNvCxnSpPr/>
              <p:nvPr/>
            </p:nvCxnSpPr>
            <p:spPr bwMode="auto">
              <a:xfrm>
                <a:off x="1809751" y="2390056"/>
                <a:ext cx="457200" cy="0"/>
              </a:xfrm>
              <a:prstGeom prst="straightConnector1">
                <a:avLst/>
              </a:prstGeom>
              <a:noFill/>
              <a:ln w="57150" cap="flat" cmpd="sng" algn="ctr">
                <a:solidFill>
                  <a:schemeClr val="tx1"/>
                </a:solidFill>
                <a:prstDash val="solid"/>
                <a:round/>
                <a:headEnd type="none" w="med" len="med"/>
                <a:tailEnd type="triangle" w="med" len="med"/>
              </a:ln>
              <a:effectLst/>
            </p:spPr>
          </p:cxnSp>
          <p:cxnSp>
            <p:nvCxnSpPr>
              <p:cNvPr id="13" name="Straight Arrow Connector 12"/>
              <p:cNvCxnSpPr/>
              <p:nvPr/>
            </p:nvCxnSpPr>
            <p:spPr bwMode="auto">
              <a:xfrm>
                <a:off x="1809751" y="2618657"/>
                <a:ext cx="457200" cy="0"/>
              </a:xfrm>
              <a:prstGeom prst="straightConnector1">
                <a:avLst/>
              </a:prstGeom>
              <a:noFill/>
              <a:ln w="57150" cap="flat" cmpd="sng" algn="ctr">
                <a:solidFill>
                  <a:schemeClr val="tx1"/>
                </a:solidFill>
                <a:prstDash val="solid"/>
                <a:round/>
                <a:headEnd type="none" w="med" len="med"/>
                <a:tailEnd type="triangle" w="med" len="med"/>
              </a:ln>
              <a:effectLst/>
            </p:spPr>
          </p:cxnSp>
          <p:cxnSp>
            <p:nvCxnSpPr>
              <p:cNvPr id="14" name="Straight Arrow Connector 13"/>
              <p:cNvCxnSpPr/>
              <p:nvPr/>
            </p:nvCxnSpPr>
            <p:spPr bwMode="auto">
              <a:xfrm>
                <a:off x="1809751" y="2847258"/>
                <a:ext cx="457200" cy="0"/>
              </a:xfrm>
              <a:prstGeom prst="straightConnector1">
                <a:avLst/>
              </a:prstGeom>
              <a:noFill/>
              <a:ln w="57150" cap="flat" cmpd="sng" algn="ctr">
                <a:solidFill>
                  <a:schemeClr val="tx1"/>
                </a:solidFill>
                <a:prstDash val="solid"/>
                <a:round/>
                <a:headEnd type="none" w="med" len="med"/>
                <a:tailEnd type="triangle" w="med" len="med"/>
              </a:ln>
              <a:effectLst/>
            </p:spPr>
          </p:cxnSp>
          <p:cxnSp>
            <p:nvCxnSpPr>
              <p:cNvPr id="15" name="Straight Arrow Connector 14"/>
              <p:cNvCxnSpPr/>
              <p:nvPr/>
            </p:nvCxnSpPr>
            <p:spPr bwMode="auto">
              <a:xfrm>
                <a:off x="1809751" y="3075856"/>
                <a:ext cx="457200" cy="0"/>
              </a:xfrm>
              <a:prstGeom prst="straightConnector1">
                <a:avLst/>
              </a:prstGeom>
              <a:noFill/>
              <a:ln w="57150" cap="flat" cmpd="sng" algn="ctr">
                <a:solidFill>
                  <a:schemeClr val="tx1"/>
                </a:solidFill>
                <a:prstDash val="solid"/>
                <a:round/>
                <a:headEnd type="none" w="med" len="med"/>
                <a:tailEnd type="triangle" w="med" len="med"/>
              </a:ln>
              <a:effectLst/>
            </p:spPr>
          </p:cxnSp>
          <p:sp>
            <p:nvSpPr>
              <p:cNvPr id="16" name="TextBox 15"/>
              <p:cNvSpPr txBox="1"/>
              <p:nvPr/>
            </p:nvSpPr>
            <p:spPr>
              <a:xfrm>
                <a:off x="-95249" y="2057400"/>
                <a:ext cx="1905000" cy="276810"/>
              </a:xfrm>
              <a:prstGeom prst="rect">
                <a:avLst/>
              </a:prstGeom>
              <a:noFill/>
            </p:spPr>
            <p:txBody>
              <a:bodyPr wrap="square" rtlCol="0">
                <a:spAutoFit/>
              </a:bodyPr>
              <a:lstStyle/>
              <a:p>
                <a:pPr algn="r"/>
                <a:r>
                  <a:rPr lang="en-US" sz="1000" b="1" i="1" dirty="0"/>
                  <a:t>Source (C, RTL, IP, etc)</a:t>
                </a:r>
              </a:p>
            </p:txBody>
          </p:sp>
          <p:sp>
            <p:nvSpPr>
              <p:cNvPr id="17" name="TextBox 16"/>
              <p:cNvSpPr txBox="1"/>
              <p:nvPr/>
            </p:nvSpPr>
            <p:spPr>
              <a:xfrm>
                <a:off x="-95249" y="2295525"/>
                <a:ext cx="1905000" cy="276810"/>
              </a:xfrm>
              <a:prstGeom prst="rect">
                <a:avLst/>
              </a:prstGeom>
              <a:noFill/>
            </p:spPr>
            <p:txBody>
              <a:bodyPr wrap="square" rtlCol="0">
                <a:spAutoFit/>
              </a:bodyPr>
              <a:lstStyle/>
              <a:p>
                <a:pPr algn="r"/>
                <a:r>
                  <a:rPr lang="en-US" sz="1000" b="1" i="1" dirty="0"/>
                  <a:t>Simulation Models</a:t>
                </a:r>
              </a:p>
            </p:txBody>
          </p:sp>
          <p:sp>
            <p:nvSpPr>
              <p:cNvPr id="18" name="TextBox 17"/>
              <p:cNvSpPr txBox="1"/>
              <p:nvPr/>
            </p:nvSpPr>
            <p:spPr>
              <a:xfrm>
                <a:off x="-95249" y="2510883"/>
                <a:ext cx="1905000" cy="276810"/>
              </a:xfrm>
              <a:prstGeom prst="rect">
                <a:avLst/>
              </a:prstGeom>
              <a:noFill/>
            </p:spPr>
            <p:txBody>
              <a:bodyPr wrap="square" rtlCol="0">
                <a:spAutoFit/>
              </a:bodyPr>
              <a:lstStyle/>
              <a:p>
                <a:pPr algn="r"/>
                <a:r>
                  <a:rPr lang="en-US" sz="1000" b="1" i="1" dirty="0"/>
                  <a:t>Documentation</a:t>
                </a:r>
              </a:p>
            </p:txBody>
          </p:sp>
          <p:sp>
            <p:nvSpPr>
              <p:cNvPr id="19" name="TextBox 18"/>
              <p:cNvSpPr txBox="1"/>
              <p:nvPr/>
            </p:nvSpPr>
            <p:spPr>
              <a:xfrm>
                <a:off x="-95249" y="2739484"/>
                <a:ext cx="1905000" cy="276810"/>
              </a:xfrm>
              <a:prstGeom prst="rect">
                <a:avLst/>
              </a:prstGeom>
              <a:noFill/>
            </p:spPr>
            <p:txBody>
              <a:bodyPr wrap="square" rtlCol="0">
                <a:spAutoFit/>
              </a:bodyPr>
              <a:lstStyle/>
              <a:p>
                <a:pPr algn="r"/>
                <a:r>
                  <a:rPr lang="en-US" sz="1000" b="1" i="1" dirty="0"/>
                  <a:t>Example Designs</a:t>
                </a:r>
              </a:p>
            </p:txBody>
          </p:sp>
          <p:sp>
            <p:nvSpPr>
              <p:cNvPr id="20" name="TextBox 19"/>
              <p:cNvSpPr txBox="1"/>
              <p:nvPr/>
            </p:nvSpPr>
            <p:spPr>
              <a:xfrm>
                <a:off x="-95249" y="2977609"/>
                <a:ext cx="1905000" cy="276810"/>
              </a:xfrm>
              <a:prstGeom prst="rect">
                <a:avLst/>
              </a:prstGeom>
              <a:noFill/>
            </p:spPr>
            <p:txBody>
              <a:bodyPr wrap="square" rtlCol="0">
                <a:spAutoFit/>
              </a:bodyPr>
              <a:lstStyle/>
              <a:p>
                <a:pPr algn="r"/>
                <a:r>
                  <a:rPr lang="en-US" sz="1000" b="1" i="1" dirty="0"/>
                  <a:t>Test Bench</a:t>
                </a:r>
              </a:p>
            </p:txBody>
          </p:sp>
          <p:cxnSp>
            <p:nvCxnSpPr>
              <p:cNvPr id="21" name="Straight Arrow Connector 20"/>
              <p:cNvCxnSpPr/>
              <p:nvPr/>
            </p:nvCxnSpPr>
            <p:spPr bwMode="auto">
              <a:xfrm>
                <a:off x="5454921" y="2619347"/>
                <a:ext cx="409208" cy="0"/>
              </a:xfrm>
              <a:prstGeom prst="straightConnector1">
                <a:avLst/>
              </a:prstGeom>
              <a:noFill/>
              <a:ln w="57150" cap="flat" cmpd="sng" algn="ctr">
                <a:solidFill>
                  <a:schemeClr val="tx1"/>
                </a:solidFill>
                <a:prstDash val="solid"/>
                <a:round/>
                <a:headEnd type="none" w="med" len="med"/>
                <a:tailEnd type="triangle" w="med" len="med"/>
              </a:ln>
              <a:effectLst/>
            </p:spPr>
          </p:cxnSp>
          <p:sp>
            <p:nvSpPr>
              <p:cNvPr id="22" name="U-Turn Arrow 21"/>
              <p:cNvSpPr/>
              <p:nvPr/>
            </p:nvSpPr>
            <p:spPr bwMode="auto">
              <a:xfrm rot="10800000">
                <a:off x="2895600" y="3304455"/>
                <a:ext cx="4343400" cy="368175"/>
              </a:xfrm>
              <a:prstGeom prst="uturnArrow">
                <a:avLst>
                  <a:gd name="adj1" fmla="val 25000"/>
                  <a:gd name="adj2" fmla="val 25000"/>
                  <a:gd name="adj3" fmla="val 25000"/>
                  <a:gd name="adj4" fmla="val 43750"/>
                  <a:gd name="adj5" fmla="val 100000"/>
                </a:avLst>
              </a:prstGeom>
              <a:solidFill>
                <a:schemeClr val="tx1">
                  <a:lumMod val="65000"/>
                  <a:lumOff val="35000"/>
                </a:schemeClr>
              </a:solidFill>
              <a:ln w="3175" cap="flat" cmpd="sng" algn="ctr">
                <a:solidFill>
                  <a:schemeClr val="bg1">
                    <a:lumMod val="75000"/>
                  </a:schemeClr>
                </a:solidFill>
                <a:prstDash val="solid"/>
                <a:miter lim="800000"/>
                <a:headEnd type="oval" w="med" len="med"/>
                <a:tailEnd type="none" w="med" len="med"/>
              </a:ln>
              <a:effectLst/>
            </p:spPr>
            <p:txBody>
              <a:bodyPr vert="horz" wrap="square" lIns="91440" tIns="45720" rIns="91440" bIns="45720" numCol="1" rtlCol="0" anchor="ctr" anchorCtr="1" compatLnSpc="1">
                <a:prstTxWarp prst="textNoShape">
                  <a:avLst/>
                </a:prstTxWarp>
                <a:noAutofit/>
              </a:bodyPr>
              <a:lstStyle/>
              <a:p>
                <a:pPr marL="0" marR="0" indent="0" algn="ctr" defTabSz="914400" rtl="0" eaLnBrk="1" fontAlgn="base" latinLnBrk="0" hangingPunct="1">
                  <a:lnSpc>
                    <a:spcPct val="8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23" name="TextBox 22"/>
              <p:cNvSpPr txBox="1"/>
              <p:nvPr/>
            </p:nvSpPr>
            <p:spPr>
              <a:xfrm>
                <a:off x="6284869" y="1393966"/>
                <a:ext cx="2139335" cy="346013"/>
              </a:xfrm>
              <a:prstGeom prst="rect">
                <a:avLst/>
              </a:prstGeom>
              <a:noFill/>
            </p:spPr>
            <p:txBody>
              <a:bodyPr wrap="none" rtlCol="0">
                <a:spAutoFit/>
              </a:bodyPr>
              <a:lstStyle/>
              <a:p>
                <a:r>
                  <a:rPr lang="en-US" sz="1400" b="1" i="1" dirty="0"/>
                  <a:t>Vivado IP Integrator </a:t>
                </a:r>
              </a:p>
            </p:txBody>
          </p:sp>
          <p:sp>
            <p:nvSpPr>
              <p:cNvPr id="24" name="Rectangle 23"/>
              <p:cNvSpPr/>
              <p:nvPr/>
            </p:nvSpPr>
            <p:spPr>
              <a:xfrm>
                <a:off x="3355295" y="1230720"/>
                <a:ext cx="2819399" cy="523219"/>
              </a:xfrm>
              <a:prstGeom prst="rect">
                <a:avLst/>
              </a:prstGeom>
            </p:spPr>
            <p:txBody>
              <a:bodyPr wrap="square">
                <a:spAutoFit/>
              </a:bodyPr>
              <a:lstStyle/>
              <a:p>
                <a:pPr algn="ctr" fontAlgn="auto">
                  <a:spcBef>
                    <a:spcPts val="0"/>
                  </a:spcBef>
                  <a:spcAft>
                    <a:spcPts val="0"/>
                  </a:spcAft>
                  <a:defRPr/>
                </a:pPr>
                <a:r>
                  <a:rPr lang="en-US" sz="1200" b="1" dirty="0"/>
                  <a:t>Standardized IP-XACT representation</a:t>
                </a:r>
                <a:endParaRPr lang="en-US" sz="1200" b="1" kern="0" dirty="0"/>
              </a:p>
            </p:txBody>
          </p:sp>
          <p:grpSp>
            <p:nvGrpSpPr>
              <p:cNvPr id="25" name="Group 41"/>
              <p:cNvGrpSpPr/>
              <p:nvPr/>
            </p:nvGrpSpPr>
            <p:grpSpPr>
              <a:xfrm>
                <a:off x="3829050" y="1676400"/>
                <a:ext cx="1905000" cy="1828800"/>
                <a:chOff x="3886200" y="1600200"/>
                <a:chExt cx="1905000" cy="1828800"/>
              </a:xfrm>
            </p:grpSpPr>
            <p:sp>
              <p:nvSpPr>
                <p:cNvPr id="26" name="Flowchart: Magnetic Disk 25"/>
                <p:cNvSpPr/>
                <p:nvPr/>
              </p:nvSpPr>
              <p:spPr bwMode="auto">
                <a:xfrm>
                  <a:off x="4191000" y="1676400"/>
                  <a:ext cx="1295400" cy="1752600"/>
                </a:xfrm>
                <a:prstGeom prst="flowChartMagneticDisk">
                  <a:avLst/>
                </a:prstGeom>
                <a:solidFill>
                  <a:schemeClr val="accent6"/>
                </a:solidFill>
                <a:ln w="9525" cap="flat" cmpd="sng" algn="ctr">
                  <a:solidFill>
                    <a:schemeClr val="bg2">
                      <a:lumMod val="50000"/>
                    </a:schemeClr>
                  </a:solidFill>
                  <a:prstDash val="solid"/>
                  <a:round/>
                  <a:headEnd type="oval"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a:lnSpc>
                      <a:spcPct val="80000"/>
                    </a:lnSpc>
                  </a:pPr>
                  <a:endParaRPr lang="en-US" sz="2400" dirty="0"/>
                </a:p>
              </p:txBody>
            </p:sp>
            <p:sp>
              <p:nvSpPr>
                <p:cNvPr id="27" name="TextBox 26"/>
                <p:cNvSpPr txBox="1"/>
                <p:nvPr/>
              </p:nvSpPr>
              <p:spPr>
                <a:xfrm>
                  <a:off x="3886200" y="1600200"/>
                  <a:ext cx="1905000" cy="523220"/>
                </a:xfrm>
                <a:prstGeom prst="rect">
                  <a:avLst/>
                </a:prstGeom>
                <a:noFill/>
              </p:spPr>
              <p:txBody>
                <a:bodyPr wrap="square" rtlCol="0">
                  <a:spAutoFit/>
                  <a:scene3d>
                    <a:camera prst="perspectiveRelaxedModerately"/>
                    <a:lightRig rig="threePt" dir="t"/>
                  </a:scene3d>
                </a:bodyPr>
                <a:lstStyle/>
                <a:p>
                  <a:pPr algn="ctr"/>
                  <a:endParaRPr dirty="0"/>
                </a:p>
                <a:p>
                  <a:pPr algn="ctr"/>
                  <a:r>
                    <a:rPr lang="en-US" sz="1200" b="1" dirty="0">
                      <a:solidFill>
                        <a:schemeClr val="bg1"/>
                      </a:solidFill>
                      <a:effectLst>
                        <a:outerShdw blurRad="38100" dist="38100" dir="2700000" algn="tl">
                          <a:srgbClr val="000000">
                            <a:alpha val="43137"/>
                          </a:srgbClr>
                        </a:outerShdw>
                      </a:effectLst>
                    </a:rPr>
                    <a:t>IP Catalog</a:t>
                  </a:r>
                </a:p>
              </p:txBody>
            </p:sp>
            <p:sp>
              <p:nvSpPr>
                <p:cNvPr id="28" name="TextBox 27"/>
                <p:cNvSpPr txBox="1"/>
                <p:nvPr/>
              </p:nvSpPr>
              <p:spPr>
                <a:xfrm>
                  <a:off x="4229100" y="2286000"/>
                  <a:ext cx="1219200" cy="261610"/>
                </a:xfrm>
                <a:prstGeom prst="rect">
                  <a:avLst/>
                </a:prstGeom>
                <a:noFill/>
              </p:spPr>
              <p:txBody>
                <a:bodyPr wrap="square" rtlCol="0">
                  <a:noAutofit/>
                </a:bodyPr>
                <a:lstStyle/>
                <a:p>
                  <a:pPr algn="ctr"/>
                  <a:r>
                    <a:rPr lang="en-US" sz="1200" b="1" dirty="0">
                      <a:solidFill>
                        <a:schemeClr val="bg1"/>
                      </a:solidFill>
                      <a:effectLst>
                        <a:outerShdw blurRad="38100" dist="38100" dir="2700000" algn="tl">
                          <a:srgbClr val="000000">
                            <a:alpha val="43137"/>
                          </a:srgbClr>
                        </a:outerShdw>
                      </a:effectLst>
                    </a:rPr>
                    <a:t>Xilinx IP</a:t>
                  </a:r>
                </a:p>
              </p:txBody>
            </p:sp>
            <p:sp>
              <p:nvSpPr>
                <p:cNvPr id="29" name="TextBox 28"/>
                <p:cNvSpPr txBox="1"/>
                <p:nvPr/>
              </p:nvSpPr>
              <p:spPr>
                <a:xfrm>
                  <a:off x="4229100" y="2667000"/>
                  <a:ext cx="1219200" cy="261610"/>
                </a:xfrm>
                <a:prstGeom prst="rect">
                  <a:avLst/>
                </a:prstGeom>
                <a:noFill/>
              </p:spPr>
              <p:txBody>
                <a:bodyPr wrap="square" rtlCol="0">
                  <a:noAutofit/>
                </a:bodyPr>
                <a:lstStyle/>
                <a:p>
                  <a:pPr algn="ctr"/>
                  <a:r>
                    <a:rPr lang="en-US" sz="1200" b="1" dirty="0">
                      <a:solidFill>
                        <a:schemeClr val="bg1"/>
                      </a:solidFill>
                      <a:effectLst>
                        <a:outerShdw blurRad="38100" dist="38100" dir="2700000" algn="tl">
                          <a:srgbClr val="000000">
                            <a:alpha val="43137"/>
                          </a:srgbClr>
                        </a:outerShdw>
                      </a:effectLst>
                    </a:rPr>
                    <a:t>3</a:t>
                  </a:r>
                  <a:r>
                    <a:rPr lang="en-US" sz="1200" b="1" baseline="30000" dirty="0">
                      <a:solidFill>
                        <a:schemeClr val="bg1"/>
                      </a:solidFill>
                      <a:effectLst>
                        <a:outerShdw blurRad="38100" dist="38100" dir="2700000" algn="tl">
                          <a:srgbClr val="000000">
                            <a:alpha val="43137"/>
                          </a:srgbClr>
                        </a:outerShdw>
                      </a:effectLst>
                    </a:rPr>
                    <a:t>rd</a:t>
                  </a:r>
                  <a:r>
                    <a:rPr lang="en-US" sz="1200" b="1" dirty="0">
                      <a:solidFill>
                        <a:schemeClr val="bg1"/>
                      </a:solidFill>
                      <a:effectLst>
                        <a:outerShdw blurRad="38100" dist="38100" dir="2700000" algn="tl">
                          <a:srgbClr val="000000">
                            <a:alpha val="43137"/>
                          </a:srgbClr>
                        </a:outerShdw>
                      </a:effectLst>
                    </a:rPr>
                    <a:t> Party IP</a:t>
                  </a:r>
                </a:p>
              </p:txBody>
            </p:sp>
            <p:sp>
              <p:nvSpPr>
                <p:cNvPr id="30" name="TextBox 29"/>
                <p:cNvSpPr txBox="1"/>
                <p:nvPr/>
              </p:nvSpPr>
              <p:spPr>
                <a:xfrm>
                  <a:off x="4229100" y="3048000"/>
                  <a:ext cx="1219200" cy="261610"/>
                </a:xfrm>
                <a:prstGeom prst="rect">
                  <a:avLst/>
                </a:prstGeom>
                <a:noFill/>
              </p:spPr>
              <p:txBody>
                <a:bodyPr wrap="square" rtlCol="0">
                  <a:noAutofit/>
                </a:bodyPr>
                <a:lstStyle/>
                <a:p>
                  <a:pPr algn="ctr"/>
                  <a:r>
                    <a:rPr lang="en-US" sz="1200" b="1" dirty="0">
                      <a:solidFill>
                        <a:schemeClr val="bg1"/>
                      </a:solidFill>
                      <a:effectLst>
                        <a:outerShdw blurRad="38100" dist="38100" dir="2700000" algn="tl">
                          <a:srgbClr val="000000">
                            <a:alpha val="43137"/>
                          </a:srgbClr>
                        </a:outerShdw>
                      </a:effectLst>
                    </a:rPr>
                    <a:t>User IP</a:t>
                  </a:r>
                </a:p>
              </p:txBody>
            </p:sp>
            <p:sp>
              <p:nvSpPr>
                <p:cNvPr id="31" name="Arc 30"/>
                <p:cNvSpPr/>
                <p:nvPr/>
              </p:nvSpPr>
              <p:spPr bwMode="auto">
                <a:xfrm>
                  <a:off x="4191000" y="2110769"/>
                  <a:ext cx="1295400" cy="556231"/>
                </a:xfrm>
                <a:prstGeom prst="arc">
                  <a:avLst>
                    <a:gd name="adj1" fmla="val 200612"/>
                    <a:gd name="adj2" fmla="val 10691195"/>
                  </a:avLst>
                </a:prstGeom>
                <a:noFill/>
                <a:ln w="9525" cap="flat" cmpd="sng" algn="ctr">
                  <a:solidFill>
                    <a:schemeClr val="bg2">
                      <a:lumMod val="50000"/>
                    </a:schemeClr>
                  </a:solidFill>
                  <a:prstDash val="solid"/>
                  <a:round/>
                  <a:headEnd type="none" w="med" len="med"/>
                  <a:tailEnd type="none" w="med" len="med"/>
                </a:ln>
                <a:effectLst/>
              </p:spPr>
              <p:txBody>
                <a:bodyPr rtlCol="0" anchor="ctr"/>
                <a:lstStyle/>
                <a:p>
                  <a:pPr algn="ctr"/>
                  <a:endParaRPr lang="en-US" sz="2400" dirty="0"/>
                </a:p>
              </p:txBody>
            </p:sp>
            <p:sp>
              <p:nvSpPr>
                <p:cNvPr id="32" name="Arc 31"/>
                <p:cNvSpPr/>
                <p:nvPr/>
              </p:nvSpPr>
              <p:spPr bwMode="auto">
                <a:xfrm>
                  <a:off x="4191000" y="2491769"/>
                  <a:ext cx="1295400" cy="556231"/>
                </a:xfrm>
                <a:prstGeom prst="arc">
                  <a:avLst>
                    <a:gd name="adj1" fmla="val 200612"/>
                    <a:gd name="adj2" fmla="val 10691195"/>
                  </a:avLst>
                </a:prstGeom>
                <a:noFill/>
                <a:ln w="9525" cap="flat" cmpd="sng" algn="ctr">
                  <a:solidFill>
                    <a:srgbClr val="585A06"/>
                  </a:solidFill>
                  <a:prstDash val="solid"/>
                  <a:round/>
                  <a:headEnd type="none" w="med" len="med"/>
                  <a:tailEnd type="none" w="med" len="med"/>
                </a:ln>
                <a:effectLst/>
              </p:spPr>
              <p:txBody>
                <a:bodyPr rtlCol="0" anchor="ctr"/>
                <a:lstStyle/>
                <a:p>
                  <a:pPr algn="ctr"/>
                  <a:endParaRPr lang="en-US" sz="2400" dirty="0"/>
                </a:p>
              </p:txBody>
            </p:sp>
          </p:grpSp>
        </p:grpSp>
        <p:pic>
          <p:nvPicPr>
            <p:cNvPr id="33" name="Picture 32" descr="image002"/>
            <p:cNvPicPr>
              <a:picLocks noChangeAspect="1" noChangeArrowheads="1"/>
            </p:cNvPicPr>
            <p:nvPr/>
          </p:nvPicPr>
          <p:blipFill>
            <a:blip r:embed="rId3" cstate="print"/>
            <a:srcRect/>
            <a:stretch>
              <a:fillRect/>
            </a:stretch>
          </p:blipFill>
          <p:spPr bwMode="auto">
            <a:xfrm>
              <a:off x="7199480" y="4171118"/>
              <a:ext cx="2620489" cy="1295400"/>
            </a:xfrm>
            <a:prstGeom prst="rect">
              <a:avLst/>
            </a:prstGeom>
            <a:solidFill>
              <a:schemeClr val="bg1"/>
            </a:solidFill>
            <a:ln w="1270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pic>
      </p:grpSp>
      <p:sp>
        <p:nvSpPr>
          <p:cNvPr id="35" name="Slide Number Placeholder 34"/>
          <p:cNvSpPr>
            <a:spLocks noGrp="1"/>
          </p:cNvSpPr>
          <p:nvPr>
            <p:ph type="sldNum" sz="quarter" idx="10"/>
          </p:nvPr>
        </p:nvSpPr>
        <p:spPr/>
        <p:txBody>
          <a:bodyPr/>
          <a:lstStyle/>
          <a:p>
            <a:pPr>
              <a:defRPr/>
            </a:pPr>
            <a:r>
              <a:rPr lang="en-US"/>
              <a:t>Creating Custom IP 14- </a:t>
            </a:r>
            <a:fld id="{060BD193-E118-4B16-863C-C8C12C675E3E}" type="slidenum">
              <a:rPr lang="en-US" smtClean="0"/>
              <a:pPr>
                <a:defRPr/>
              </a:pPr>
              <a:t>8</a:t>
            </a:fld>
            <a:endParaRPr lang="en-US" dirty="0"/>
          </a:p>
        </p:txBody>
      </p:sp>
    </p:spTree>
    <p:extLst>
      <p:ext uri="{BB962C8B-B14F-4D97-AF65-F5344CB8AC3E}">
        <p14:creationId xmlns:p14="http://schemas.microsoft.com/office/powerpoint/2010/main" val="994576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p:txBody>
          <a:bodyPr/>
          <a:lstStyle/>
          <a:p>
            <a:r>
              <a:rPr lang="en-US" dirty="0"/>
              <a:t>Create and Package IP</a:t>
            </a:r>
          </a:p>
        </p:txBody>
      </p:sp>
      <p:sp>
        <p:nvSpPr>
          <p:cNvPr id="32771" name="Rectangle 3"/>
          <p:cNvSpPr>
            <a:spLocks noGrp="1" noChangeArrowheads="1"/>
          </p:cNvSpPr>
          <p:nvPr>
            <p:ph type="body" idx="4294967295"/>
          </p:nvPr>
        </p:nvSpPr>
        <p:spPr>
          <a:xfrm>
            <a:off x="701459" y="1389063"/>
            <a:ext cx="4973068" cy="4694103"/>
          </a:xfrm>
        </p:spPr>
        <p:txBody>
          <a:bodyPr/>
          <a:lstStyle/>
          <a:p>
            <a:r>
              <a:rPr lang="en-US" dirty="0"/>
              <a:t>The Create and Package IP wizard allows you to </a:t>
            </a:r>
          </a:p>
          <a:p>
            <a:pPr lvl="1"/>
            <a:r>
              <a:rPr lang="en-IE" b="1" i="1" dirty="0"/>
              <a:t>Create</a:t>
            </a:r>
            <a:r>
              <a:rPr lang="en-IE" dirty="0"/>
              <a:t> a template for a new peripheral</a:t>
            </a:r>
            <a:endParaRPr lang="en-US" dirty="0"/>
          </a:p>
          <a:p>
            <a:pPr lvl="1"/>
            <a:r>
              <a:rPr lang="en-US" b="1" i="1" dirty="0"/>
              <a:t>Package</a:t>
            </a:r>
            <a:r>
              <a:rPr lang="en-US" dirty="0"/>
              <a:t> the current project</a:t>
            </a:r>
          </a:p>
          <a:p>
            <a:pPr lvl="2"/>
            <a:r>
              <a:rPr lang="en-IE" dirty="0"/>
              <a:t>Only available if project is open</a:t>
            </a:r>
            <a:endParaRPr lang="en-US" dirty="0"/>
          </a:p>
          <a:p>
            <a:pPr lvl="1"/>
            <a:r>
              <a:rPr lang="en-US" b="1" i="1" dirty="0"/>
              <a:t>Package</a:t>
            </a:r>
            <a:r>
              <a:rPr lang="en-US" dirty="0"/>
              <a:t> an existing project</a:t>
            </a:r>
          </a:p>
          <a:p>
            <a:r>
              <a:rPr lang="en-US" dirty="0"/>
              <a:t>The packager allows IP to be included in the IP Catalog for distribution</a:t>
            </a:r>
          </a:p>
          <a:p>
            <a:r>
              <a:rPr lang="en-IE" dirty="0"/>
              <a:t>It uses IP-XACT format</a:t>
            </a:r>
            <a:endParaRPr lang="en-US" dirty="0"/>
          </a:p>
          <a:p>
            <a:r>
              <a:rPr lang="en-IE" dirty="0"/>
              <a:t>Complete set of files included</a:t>
            </a:r>
          </a:p>
          <a:p>
            <a:pPr lvl="1"/>
            <a:r>
              <a:rPr lang="en-IE" dirty="0"/>
              <a:t>Source code, Constraints, Test Benches (simulation files), documentation</a:t>
            </a:r>
            <a:endParaRPr lang="en-US" dirty="0"/>
          </a:p>
          <a:p>
            <a:pPr marL="0" indent="0">
              <a:buNone/>
            </a:pPr>
            <a:endParaRPr lang="en-US" sz="2000" dirty="0"/>
          </a:p>
          <a:p>
            <a:endParaRPr lang="en-US" sz="2400" dirty="0"/>
          </a:p>
        </p:txBody>
      </p:sp>
      <p:sp>
        <p:nvSpPr>
          <p:cNvPr id="9" name="Footer Placeholder 8"/>
          <p:cNvSpPr>
            <a:spLocks noGrp="1"/>
          </p:cNvSpPr>
          <p:nvPr>
            <p:ph type="ftr" sz="quarter" idx="3"/>
          </p:nvPr>
        </p:nvSpPr>
        <p:spPr/>
        <p:txBody>
          <a:bodyPr/>
          <a:lstStyle/>
          <a:p>
            <a:r>
              <a:rPr lang="en-US" dirty="0"/>
              <a:t>© Copyright 2015 Xilinx</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1876" y="1151536"/>
            <a:ext cx="3324225" cy="1657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descr="c:\temp\SNAGHTML33108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61876" y="2828889"/>
            <a:ext cx="4176728" cy="233485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c:\temp\SNAGHTML342b25.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98847" y="4158991"/>
            <a:ext cx="3337465" cy="22383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0"/>
          </p:nvPr>
        </p:nvSpPr>
        <p:spPr/>
        <p:txBody>
          <a:bodyPr/>
          <a:lstStyle/>
          <a:p>
            <a:pPr>
              <a:defRPr/>
            </a:pPr>
            <a:r>
              <a:rPr lang="en-US"/>
              <a:t>Creating Custom IP 14- </a:t>
            </a:r>
            <a:fld id="{48005198-8FB0-4BE5-A5FF-99FA69737174}" type="slidenum">
              <a:rPr lang="en-US" smtClean="0"/>
              <a:pPr>
                <a:defRPr/>
              </a:pPr>
              <a:t>9</a:t>
            </a:fld>
            <a:endParaRPr lang="en-US" dirty="0"/>
          </a:p>
        </p:txBody>
      </p:sp>
    </p:spTree>
    <p:extLst>
      <p:ext uri="{BB962C8B-B14F-4D97-AF65-F5344CB8AC3E}">
        <p14:creationId xmlns:p14="http://schemas.microsoft.com/office/powerpoint/2010/main" val="3316228767"/>
      </p:ext>
    </p:extLst>
  </p:cSld>
  <p:clrMapOvr>
    <a:masterClrMapping/>
  </p:clrMapOvr>
  <p:transition/>
</p:sld>
</file>

<file path=ppt/theme/theme1.xml><?xml version="1.0" encoding="utf-8"?>
<a:theme xmlns:a="http://schemas.openxmlformats.org/drawingml/2006/main" name="Xilinx_All_Programmable_Template">
  <a:themeElements>
    <a:clrScheme name="Custom 34">
      <a:dk1>
        <a:srgbClr val="000000"/>
      </a:dk1>
      <a:lt1>
        <a:srgbClr val="FFFFFF"/>
      </a:lt1>
      <a:dk2>
        <a:srgbClr val="EC891D"/>
      </a:dk2>
      <a:lt2>
        <a:srgbClr val="EE3424"/>
      </a:lt2>
      <a:accent1>
        <a:srgbClr val="008CA8"/>
      </a:accent1>
      <a:accent2>
        <a:srgbClr val="B20838"/>
      </a:accent2>
      <a:accent3>
        <a:srgbClr val="008CA8"/>
      </a:accent3>
      <a:accent4>
        <a:srgbClr val="000000"/>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17F6AD44C380A4BB6CB1869FF28952A" ma:contentTypeVersion="0" ma:contentTypeDescription="Create a new document." ma:contentTypeScope="" ma:versionID="cbec7fb8faa159a01dcec9b5572a4f9b">
  <xsd:schema xmlns:xsd="http://www.w3.org/2001/XMLSchema" xmlns:p="http://schemas.microsoft.com/office/2006/metadata/properties" xmlns:ns2="D46A7F71-384C-4B0A-B6CB-1869FF28952A" targetNamespace="http://schemas.microsoft.com/office/2006/metadata/properties" ma:root="true" ma:fieldsID="e6a1f69f03052b316a7875f7c9741570" ns2:_="">
    <xsd:import namespace="D46A7F71-384C-4B0A-B6CB-1869FF28952A"/>
    <xsd:element name="properties">
      <xsd:complexType>
        <xsd:sequence>
          <xsd:element name="documentManagement">
            <xsd:complexType>
              <xsd:all>
                <xsd:element ref="ns2:Description0" minOccurs="0"/>
              </xsd:all>
            </xsd:complexType>
          </xsd:element>
        </xsd:sequence>
      </xsd:complexType>
    </xsd:element>
  </xsd:schema>
  <xsd:schema xmlns:xsd="http://www.w3.org/2001/XMLSchema" xmlns:dms="http://schemas.microsoft.com/office/2006/documentManagement/types" targetNamespace="D46A7F71-384C-4B0A-B6CB-1869FF28952A" elementFormDefault="qualified">
    <xsd:import namespace="http://schemas.microsoft.com/office/2006/documentManagement/types"/>
    <xsd:element name="Description0" ma:index="8" nillable="true" ma:displayName="Description" ma:internalName="Description0">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Description0 xmlns="D46A7F71-384C-4B0A-B6CB-1869FF28952A">The wide-frame format of the new All Programmable template.</Description0>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2570465-C410-4C49-BB43-C779FFF280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46A7F71-384C-4B0A-B6CB-1869FF28952A"/>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7747654C-B272-4B15-B46C-BB332E6C5466}">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D46A7F71-384C-4B0A-B6CB-1869FF28952A"/>
    <ds:schemaRef ds:uri="http://www.w3.org/XML/1998/namespace"/>
    <ds:schemaRef ds:uri="http://purl.org/dc/dcmitype/"/>
  </ds:schemaRefs>
</ds:datastoreItem>
</file>

<file path=customXml/itemProps3.xml><?xml version="1.0" encoding="utf-8"?>
<ds:datastoreItem xmlns:ds="http://schemas.openxmlformats.org/officeDocument/2006/customXml" ds:itemID="{3645E401-49A1-479D-B023-F249450A84E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Xilinx_All_Programmable_Template</Template>
  <TotalTime>14722</TotalTime>
  <Words>1379</Words>
  <Application>Microsoft Office PowerPoint</Application>
  <PresentationFormat>Custom</PresentationFormat>
  <Paragraphs>239</Paragraphs>
  <Slides>22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Wingdings</vt:lpstr>
      <vt:lpstr>Xilinx_All_Programmable_Template</vt:lpstr>
      <vt:lpstr>Creating and Adding Custom IP</vt:lpstr>
      <vt:lpstr>Outline</vt:lpstr>
      <vt:lpstr>Introducing AXI Interconnect Protocol</vt:lpstr>
      <vt:lpstr>Basic AXI Transaction Channels</vt:lpstr>
      <vt:lpstr>All AXI Channels Use A Basic “VALID/READY” Handshake</vt:lpstr>
      <vt:lpstr>AXI4-Lite Slave</vt:lpstr>
      <vt:lpstr>Example – AXI is Connected to Two Slaves:  AXI GPIO and AXI BRAM</vt:lpstr>
      <vt:lpstr>Reusing Your IP</vt:lpstr>
      <vt:lpstr>Create and Package IP</vt:lpstr>
      <vt:lpstr>Create Custom IP</vt:lpstr>
      <vt:lpstr>Create Custom IP</vt:lpstr>
      <vt:lpstr>Generated Template for AXI Lite </vt:lpstr>
      <vt:lpstr>HDL AXI Lite</vt:lpstr>
      <vt:lpstr>Files created</vt:lpstr>
      <vt:lpstr>Edit IP</vt:lpstr>
      <vt:lpstr>Package IP</vt:lpstr>
      <vt:lpstr>PowerPoint Presentation</vt:lpstr>
      <vt:lpstr>IP Packager</vt:lpstr>
      <vt:lpstr>Customizing IP for Reuse in IP Packager</vt:lpstr>
      <vt:lpstr>IP repository</vt:lpstr>
      <vt:lpstr>Summary</vt:lpstr>
      <vt:lpstr>Zybo Reference Manual</vt:lpstr>
    </vt:vector>
  </TitlesOfParts>
  <Company>Xilinx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and Adding Custom IP</dc:title>
  <dc:creator>Xilinx</dc:creator>
  <cp:keywords>Public</cp:keywords>
  <cp:lastModifiedBy>Min He</cp:lastModifiedBy>
  <cp:revision>172</cp:revision>
  <cp:lastPrinted>2014-02-21T00:22:22Z</cp:lastPrinted>
  <dcterms:created xsi:type="dcterms:W3CDTF">2012-07-09T17:57:19Z</dcterms:created>
  <dcterms:modified xsi:type="dcterms:W3CDTF">2019-03-14T18:56:54Z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escription0">
    <vt:lpwstr/>
  </property>
  <property fmtid="{D5CDD505-2E9C-101B-9397-08002B2CF9AE}" pid="3" name="ContentTypeId">
    <vt:lpwstr>0x010100717F6AD44C380A4BB6CB1869FF28952A</vt:lpwstr>
  </property>
  <property fmtid="{D5CDD505-2E9C-101B-9397-08002B2CF9AE}" pid="4" name="TitusGUID">
    <vt:lpwstr>5c4bdf57-cce8-4106-bff4-125f345402c4</vt:lpwstr>
  </property>
  <property fmtid="{D5CDD505-2E9C-101B-9397-08002B2CF9AE}" pid="5" name="TITUSCustom1">
    <vt:lpwstr>1</vt:lpwstr>
  </property>
  <property fmtid="{D5CDD505-2E9C-101B-9397-08002B2CF9AE}" pid="6" name="XilinxClassification">
    <vt:lpwstr>Public</vt:lpwstr>
  </property>
  <property fmtid="{D5CDD505-2E9C-101B-9397-08002B2CF9AE}" pid="7" name="XilinxVisual Markings">
    <vt:lpwstr>No</vt:lpwstr>
  </property>
  <property fmtid="{D5CDD505-2E9C-101B-9397-08002B2CF9AE}" pid="8" name="XilinxPublication Year">
    <vt:lpwstr>2012</vt:lpwstr>
  </property>
  <property fmtid="{D5CDD505-2E9C-101B-9397-08002B2CF9AE}" pid="9" name="XilinxRemoveLegacyFooters">
    <vt:lpwstr>Yes</vt:lpwstr>
  </property>
</Properties>
</file>