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899" r:id="rId5"/>
    <p:sldId id="901" r:id="rId6"/>
    <p:sldId id="908" r:id="rId7"/>
    <p:sldId id="909" r:id="rId8"/>
    <p:sldId id="910" r:id="rId9"/>
    <p:sldId id="957" r:id="rId10"/>
    <p:sldId id="962" r:id="rId11"/>
    <p:sldId id="931" r:id="rId12"/>
    <p:sldId id="932" r:id="rId13"/>
    <p:sldId id="933" r:id="rId14"/>
    <p:sldId id="983" r:id="rId15"/>
    <p:sldId id="942" r:id="rId16"/>
    <p:sldId id="943" r:id="rId17"/>
    <p:sldId id="944" r:id="rId18"/>
    <p:sldId id="945" r:id="rId19"/>
    <p:sldId id="938" r:id="rId20"/>
    <p:sldId id="939" r:id="rId21"/>
    <p:sldId id="940" r:id="rId22"/>
    <p:sldId id="958" r:id="rId23"/>
    <p:sldId id="959" r:id="rId24"/>
    <p:sldId id="960" r:id="rId25"/>
    <p:sldId id="961" r:id="rId26"/>
    <p:sldId id="946" r:id="rId27"/>
    <p:sldId id="985" r:id="rId28"/>
    <p:sldId id="955" r:id="rId29"/>
    <p:sldId id="965" r:id="rId30"/>
    <p:sldId id="966" r:id="rId31"/>
    <p:sldId id="978" r:id="rId32"/>
    <p:sldId id="979" r:id="rId33"/>
    <p:sldId id="980" r:id="rId34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A1A1A1"/>
    <a:srgbClr val="C2D1E2"/>
    <a:srgbClr val="99CCFF"/>
    <a:srgbClr val="FFFFFF"/>
    <a:srgbClr val="00446A"/>
    <a:srgbClr val="965B8E"/>
    <a:srgbClr val="7B4B88"/>
    <a:srgbClr val="E9EEF1"/>
    <a:srgbClr val="91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23" autoAdjust="0"/>
    <p:restoredTop sz="94128" autoAdjust="0"/>
  </p:normalViewPr>
  <p:slideViewPr>
    <p:cSldViewPr snapToGrid="0" showGuides="1">
      <p:cViewPr varScale="1">
        <p:scale>
          <a:sx n="81" d="100"/>
          <a:sy n="81" d="100"/>
        </p:scale>
        <p:origin x="828" y="90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5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218" y="-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C1F8-75EE-48AD-A781-3C909E2C75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5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433388"/>
            <a:ext cx="6975475" cy="3924300"/>
          </a:xfrm>
          <a:ln/>
        </p:spPr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30289" y="4957764"/>
            <a:ext cx="5254626" cy="3863975"/>
          </a:xfrm>
          <a:noFill/>
          <a:ln/>
        </p:spPr>
        <p:txBody>
          <a:bodyPr lIns="98459" tIns="49229" rIns="98459" bIns="4922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82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558800"/>
            <a:ext cx="6745288" cy="379571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1" y="4983163"/>
            <a:ext cx="5033963" cy="3668712"/>
          </a:xfrm>
          <a:noFill/>
          <a:ln/>
        </p:spPr>
        <p:txBody>
          <a:bodyPr lIns="98464" tIns="49232" rIns="98464" bIns="49232"/>
          <a:lstStyle/>
          <a:p>
            <a:r>
              <a:rPr lang="en-US" altLang="zh-CN" sz="1500" b="1" dirty="0"/>
              <a:t>Software Files</a:t>
            </a:r>
          </a:p>
          <a:p>
            <a:r>
              <a:rPr lang="en-US" altLang="zh-CN" dirty="0"/>
              <a:t>MSS</a:t>
            </a:r>
          </a:p>
          <a:p>
            <a:pPr marL="473705" lvl="1"/>
            <a:r>
              <a:rPr lang="en-US" altLang="zh-CN" dirty="0"/>
              <a:t>An MSS file is supplied by the user as an input to the Library Generator (</a:t>
            </a:r>
            <a:r>
              <a:rPr lang="en-US" altLang="zh-CN" dirty="0" err="1"/>
              <a:t>LibGen</a:t>
            </a:r>
            <a:r>
              <a:rPr lang="en-US" altLang="zh-CN" dirty="0"/>
              <a:t>). The MSS file contains directives for customizing operating systems, libraries, and drivers</a:t>
            </a:r>
          </a:p>
          <a:p>
            <a:r>
              <a:rPr lang="en-US" altLang="zh-CN" dirty="0"/>
              <a:t>Linker script</a:t>
            </a:r>
          </a:p>
          <a:p>
            <a:pPr marL="473705" lvl="1"/>
            <a:r>
              <a:rPr lang="en-US" altLang="zh-CN" dirty="0"/>
              <a:t>The linker script describes the mapping among all the sections in all the input object files and the output executable file.  This file is used by the GNU linker</a:t>
            </a:r>
          </a:p>
          <a:p>
            <a:pPr marL="473705" lvl="1"/>
            <a:r>
              <a:rPr lang="en-US" altLang="zh-CN" dirty="0"/>
              <a:t>Base System Builder will create a linker script for you</a:t>
            </a:r>
          </a:p>
          <a:p>
            <a:pPr marL="473705" lvl="1"/>
            <a:r>
              <a:rPr lang="en-US" altLang="zh-CN" dirty="0"/>
              <a:t>If your address map specifies that the LMB, OPB, and external memory occupy contiguous areas of memory, you can use the BSB-created linker script to generate your executable</a:t>
            </a:r>
          </a:p>
          <a:p>
            <a:r>
              <a:rPr lang="en-US" altLang="zh-CN" dirty="0"/>
              <a:t>C/C++ source files</a:t>
            </a:r>
          </a:p>
          <a:p>
            <a:pPr marL="473705" lvl="1"/>
            <a:r>
              <a:rPr lang="en-US" altLang="zh-CN" dirty="0"/>
              <a:t>Source code and header files written by the user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38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466725"/>
            <a:ext cx="6864350" cy="3862388"/>
          </a:xfrm>
          <a:ln/>
        </p:spPr>
      </p:sp>
      <p:sp>
        <p:nvSpPr>
          <p:cNvPr id="3584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30289" y="4968874"/>
            <a:ext cx="5257800" cy="3881438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466725"/>
            <a:ext cx="6864350" cy="3862388"/>
          </a:xfrm>
          <a:ln/>
        </p:spPr>
      </p:sp>
      <p:sp>
        <p:nvSpPr>
          <p:cNvPr id="522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68874"/>
            <a:ext cx="5257800" cy="3881438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466725"/>
            <a:ext cx="6864350" cy="3862388"/>
          </a:xfrm>
          <a:ln/>
        </p:spPr>
      </p:sp>
      <p:sp>
        <p:nvSpPr>
          <p:cNvPr id="5325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030289" y="4968874"/>
            <a:ext cx="5257800" cy="3881438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466725"/>
            <a:ext cx="6864350" cy="38623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9" y="4968874"/>
            <a:ext cx="5257800" cy="3881438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6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433388"/>
            <a:ext cx="6975475" cy="3924300"/>
          </a:xfrm>
          <a:ln/>
        </p:spPr>
      </p:sp>
      <p:sp>
        <p:nvSpPr>
          <p:cNvPr id="522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57764"/>
            <a:ext cx="5254626" cy="3863975"/>
          </a:xfrm>
          <a:noFill/>
          <a:ln/>
        </p:spPr>
        <p:txBody>
          <a:bodyPr lIns="98459" tIns="49229" rIns="98459" bIns="4922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4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433388"/>
            <a:ext cx="6975475" cy="3924300"/>
          </a:xfrm>
          <a:ln/>
        </p:spPr>
      </p:sp>
      <p:sp>
        <p:nvSpPr>
          <p:cNvPr id="53251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1030289" y="4957764"/>
            <a:ext cx="5254626" cy="3863975"/>
          </a:xfrm>
          <a:noFill/>
          <a:ln/>
        </p:spPr>
        <p:txBody>
          <a:bodyPr lIns="98459" tIns="49229" rIns="98459" bIns="49229"/>
          <a:lstStyle/>
          <a:p>
            <a:r>
              <a:rPr lang="en-US" dirty="0"/>
              <a:t>Every embedded system design is unique in its function and targeted for a unique application.  A design developed for one application may not work for another embedded system. Another issue is reliability. Because the system is standalone, and a combination of hardware and software, the design may have some hidden bugs that can make the system malfunction.  Therefore, such a system may not be one hundred percent reliable. Depending on the application, the system may require real-time response and RTOS use, which can lead to bigger code and a larger memory requirement. Real-time systems also require assembly language programming for time-critical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558800"/>
            <a:ext cx="6745288" cy="37957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1" y="4983163"/>
            <a:ext cx="5033963" cy="3668712"/>
          </a:xfrm>
          <a:noFill/>
          <a:ln/>
        </p:spPr>
        <p:txBody>
          <a:bodyPr lIns="98464" tIns="49232" rIns="98464" bIns="4923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433388"/>
            <a:ext cx="6975475" cy="3924300"/>
          </a:xfrm>
          <a:ln/>
        </p:spPr>
      </p:sp>
      <p:sp>
        <p:nvSpPr>
          <p:cNvPr id="696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30289" y="4957764"/>
            <a:ext cx="5254626" cy="3863975"/>
          </a:xfrm>
          <a:noFill/>
          <a:ln/>
        </p:spPr>
        <p:txBody>
          <a:bodyPr lIns="98459" tIns="49229" rIns="98459" bIns="49229"/>
          <a:lstStyle/>
          <a:p>
            <a:r>
              <a:rPr lang="en-US" dirty="0"/>
              <a:t>The </a:t>
            </a:r>
            <a:r>
              <a:rPr lang="en-US" dirty="0" err="1"/>
              <a:t>mb-objdump</a:t>
            </a:r>
            <a:r>
              <a:rPr lang="en-US" dirty="0"/>
              <a:t> (</a:t>
            </a:r>
            <a:r>
              <a:rPr lang="en-US" dirty="0" err="1"/>
              <a:t>powerpc-eabi-objdump</a:t>
            </a:r>
            <a:r>
              <a:rPr lang="en-US" dirty="0"/>
              <a:t>) utility lets you see the contents of an object (.o) or executable (.out) file.  </a:t>
            </a:r>
          </a:p>
          <a:p>
            <a:r>
              <a:rPr lang="en-US" dirty="0"/>
              <a:t>To see your symbol table, the size of your file, and the names or sizes of the sections in the file, run:</a:t>
            </a:r>
          </a:p>
          <a:p>
            <a:r>
              <a:rPr lang="en-US" b="1" dirty="0" err="1"/>
              <a:t>mb-objdump</a:t>
            </a:r>
            <a:r>
              <a:rPr lang="en-US" b="1" dirty="0"/>
              <a:t> -x </a:t>
            </a:r>
            <a:r>
              <a:rPr lang="en-US" b="1" dirty="0" err="1"/>
              <a:t>a.out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To see a listing of the (assembly) code in your object or executable file, run:</a:t>
            </a:r>
          </a:p>
          <a:p>
            <a:r>
              <a:rPr lang="en-US" b="1" dirty="0" err="1"/>
              <a:t>mb-objdump</a:t>
            </a:r>
            <a:r>
              <a:rPr lang="en-US" b="1" dirty="0"/>
              <a:t> -d </a:t>
            </a:r>
            <a:r>
              <a:rPr lang="en-US" b="1" dirty="0" err="1"/>
              <a:t>a.out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To get a list of other options, run:</a:t>
            </a:r>
          </a:p>
          <a:p>
            <a:r>
              <a:rPr lang="en-US" b="1" dirty="0" err="1"/>
              <a:t>mb-objdump</a:t>
            </a:r>
            <a:r>
              <a:rPr lang="en-US" b="1" dirty="0"/>
              <a:t> --help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433388"/>
            <a:ext cx="6975475" cy="3924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9" y="4957764"/>
            <a:ext cx="5254626" cy="3863975"/>
          </a:xfrm>
          <a:noFill/>
          <a:ln/>
        </p:spPr>
        <p:txBody>
          <a:bodyPr lIns="98459" tIns="49229" rIns="98459" bIns="4922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433388"/>
            <a:ext cx="6975475" cy="3924300"/>
          </a:xfrm>
          <a:ln/>
        </p:spPr>
      </p:sp>
      <p:sp>
        <p:nvSpPr>
          <p:cNvPr id="7168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57764"/>
            <a:ext cx="5254626" cy="3863975"/>
          </a:xfrm>
          <a:noFill/>
          <a:ln/>
        </p:spPr>
        <p:txBody>
          <a:bodyPr lIns="98459" tIns="49229" rIns="98459" bIns="4922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4625" y="434975"/>
            <a:ext cx="6954838" cy="39131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Open the Software Platform Settings dialog box by selecting </a:t>
            </a:r>
            <a:r>
              <a:rPr lang="en-US" b="1" dirty="0"/>
              <a:t>Tools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Software Platform Settings</a:t>
            </a:r>
            <a:r>
              <a:rPr lang="en-US" dirty="0"/>
              <a:t>. This dialog box has multiple forms and is used to set all the software platform-related options in the design.</a:t>
            </a:r>
          </a:p>
          <a:p>
            <a:r>
              <a:rPr lang="en-US" dirty="0"/>
              <a:t>Overview: </a:t>
            </a:r>
          </a:p>
          <a:p>
            <a:pPr>
              <a:buFontTx/>
              <a:buChar char="•"/>
            </a:pPr>
            <a:r>
              <a:rPr lang="en-US" dirty="0"/>
              <a:t>This form allows you to select the OS version and services. </a:t>
            </a:r>
          </a:p>
          <a:p>
            <a:pPr>
              <a:buFontTx/>
              <a:buChar char="•"/>
            </a:pPr>
            <a:r>
              <a:rPr lang="en-US" dirty="0"/>
              <a:t>You can also select available libraries support in this form. Depending on the library that you select in this form, a configuration panel menu selection will appear under the Standalone menu.</a:t>
            </a:r>
          </a:p>
          <a:p>
            <a:r>
              <a:rPr lang="en-US" dirty="0"/>
              <a:t>Standalone:</a:t>
            </a:r>
            <a:r>
              <a:rPr lang="en-US" b="1" dirty="0"/>
              <a:t> </a:t>
            </a:r>
          </a:p>
          <a:p>
            <a:pPr>
              <a:buFontTx/>
              <a:buChar char="•"/>
            </a:pPr>
            <a:r>
              <a:rPr lang="en-US" dirty="0"/>
              <a:t>This form shows a list of all configurable devices (</a:t>
            </a:r>
            <a:r>
              <a:rPr lang="en-US" i="1" dirty="0" err="1"/>
              <a:t>stdin</a:t>
            </a:r>
            <a:r>
              <a:rPr lang="en-US" i="1" dirty="0"/>
              <a:t>/</a:t>
            </a:r>
            <a:r>
              <a:rPr lang="en-US" i="1" dirty="0" err="1"/>
              <a:t>stdout</a:t>
            </a:r>
            <a:r>
              <a:rPr lang="en-US" dirty="0"/>
              <a:t>). You can also select if you want to perform profiling and a timer to be used in profiling. If any library support is selected in the Overview form, and menu of the service’s configurable parameters will be presented under the Standalone menu.</a:t>
            </a:r>
          </a:p>
          <a:p>
            <a:r>
              <a:rPr lang="en-US" dirty="0"/>
              <a:t>Drivers: </a:t>
            </a:r>
          </a:p>
          <a:p>
            <a:pPr>
              <a:buFontTx/>
              <a:buChar char="•"/>
            </a:pPr>
            <a:r>
              <a:rPr lang="en-US" dirty="0"/>
              <a:t>This form allows you to specify values for the parameters associated with the peripheral drivers in the design. </a:t>
            </a:r>
          </a:p>
          <a:p>
            <a:r>
              <a:rPr lang="en-US" dirty="0"/>
              <a:t>CPU:</a:t>
            </a:r>
          </a:p>
          <a:p>
            <a:pPr>
              <a:buFontTx/>
              <a:buChar char="•"/>
            </a:pPr>
            <a:r>
              <a:rPr lang="en-US" dirty="0"/>
              <a:t> Tool chain options and their settings.</a:t>
            </a:r>
          </a:p>
        </p:txBody>
      </p:sp>
    </p:spTree>
    <p:extLst>
      <p:ext uri="{BB962C8B-B14F-4D97-AF65-F5344CB8AC3E}">
        <p14:creationId xmlns:p14="http://schemas.microsoft.com/office/powerpoint/2010/main" val="378979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558800"/>
            <a:ext cx="6745288" cy="37957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1" y="4983163"/>
            <a:ext cx="5033963" cy="3668712"/>
          </a:xfrm>
          <a:noFill/>
          <a:ln/>
        </p:spPr>
        <p:txBody>
          <a:bodyPr lIns="98464" tIns="49232" rIns="98464" bIns="4923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6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2250"/>
            <a:ext cx="221376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67146"/>
            <a:ext cx="2202339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60820"/>
            <a:ext cx="2190909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Software Development Environment 21-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83680"/>
            <a:ext cx="2168049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Software Development Environment 21-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72250"/>
            <a:ext cx="2339499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err="1"/>
              <a:t>Zynq</a:t>
            </a:r>
            <a:endParaRPr lang="en-US" dirty="0"/>
          </a:p>
          <a:p>
            <a:r>
              <a:rPr lang="en-US" dirty="0" err="1"/>
              <a:t>Vivado</a:t>
            </a:r>
            <a:r>
              <a:rPr lang="en-US" dirty="0"/>
              <a:t> 2015.2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/>
              <a:t>Software Development Environment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SDK supports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software application projects</a:t>
            </a:r>
          </a:p>
          <a:p>
            <a:pPr eaLnBrk="1" hangingPunct="1"/>
            <a:r>
              <a:rPr lang="en-US" dirty="0"/>
              <a:t>A software project is attached to a </a:t>
            </a:r>
            <a:r>
              <a:rPr lang="en-US" dirty="0">
                <a:solidFill>
                  <a:srgbClr val="FF0000"/>
                </a:solidFill>
              </a:rPr>
              <a:t>BSP</a:t>
            </a:r>
            <a:r>
              <a:rPr lang="en-US" dirty="0"/>
              <a:t> project </a:t>
            </a:r>
          </a:p>
          <a:p>
            <a:pPr eaLnBrk="1" hangingPunct="1"/>
            <a:r>
              <a:rPr lang="en-US" dirty="0"/>
              <a:t>Sample applications are provided</a:t>
            </a:r>
          </a:p>
          <a:p>
            <a:pPr lvl="1"/>
            <a:r>
              <a:rPr lang="en-US" dirty="0"/>
              <a:t>Great for quick test of hardware</a:t>
            </a:r>
          </a:p>
          <a:p>
            <a:pPr lvl="2"/>
            <a:r>
              <a:rPr lang="en-IE" dirty="0"/>
              <a:t>Peripheral Tests</a:t>
            </a:r>
            <a:endParaRPr lang="en-US" dirty="0"/>
          </a:p>
          <a:p>
            <a:pPr lvl="1"/>
            <a:r>
              <a:rPr lang="en-US" dirty="0"/>
              <a:t>Starting point to base your own application on</a:t>
            </a:r>
          </a:p>
          <a:p>
            <a:pPr eaLnBrk="1" hangingPunct="1"/>
            <a:r>
              <a:rPr lang="en-US" dirty="0"/>
              <a:t>Typically an Empty Application is </a:t>
            </a:r>
            <a:br>
              <a:rPr lang="en-US" dirty="0"/>
            </a:br>
            <a:r>
              <a:rPr lang="en-US" dirty="0"/>
              <a:t>opened to begin a non-standard project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Software Application Project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438" y="1600200"/>
            <a:ext cx="4151256" cy="34068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23"/>
          <p:cNvGrpSpPr/>
          <p:nvPr/>
        </p:nvGrpSpPr>
        <p:grpSpPr>
          <a:xfrm>
            <a:off x="187403" y="631319"/>
            <a:ext cx="6253590" cy="5349240"/>
            <a:chOff x="187403" y="631319"/>
            <a:chExt cx="6253590" cy="5349240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3054701" y="2590784"/>
              <a:ext cx="492369" cy="3383280"/>
            </a:xfrm>
            <a:prstGeom prst="rect">
              <a:avLst/>
            </a:prstGeom>
            <a:solidFill>
              <a:schemeClr val="accent5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118"/>
            <p:cNvSpPr>
              <a:spLocks noChangeArrowheads="1"/>
            </p:cNvSpPr>
            <p:nvPr/>
          </p:nvSpPr>
          <p:spPr bwMode="auto">
            <a:xfrm>
              <a:off x="187403" y="631319"/>
              <a:ext cx="2901735" cy="5349240"/>
            </a:xfrm>
            <a:prstGeom prst="rect">
              <a:avLst/>
            </a:prstGeom>
            <a:solidFill>
              <a:schemeClr val="accent5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512232" y="4869674"/>
              <a:ext cx="1548997" cy="50377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516923" y="5375869"/>
              <a:ext cx="2924070" cy="602901"/>
            </a:xfrm>
            <a:prstGeom prst="rect">
              <a:avLst/>
            </a:prstGeom>
            <a:solidFill>
              <a:schemeClr val="accent5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Group 123"/>
          <p:cNvGrpSpPr/>
          <p:nvPr/>
        </p:nvGrpSpPr>
        <p:grpSpPr>
          <a:xfrm>
            <a:off x="187403" y="2590784"/>
            <a:ext cx="6253590" cy="3387986"/>
            <a:chOff x="187403" y="2590784"/>
            <a:chExt cx="6253590" cy="3387986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3054701" y="2590784"/>
              <a:ext cx="492369" cy="3383280"/>
            </a:xfrm>
            <a:prstGeom prst="rect">
              <a:avLst/>
            </a:prstGeom>
            <a:solidFill>
              <a:schemeClr val="accent5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9575" name="Rectangle 118"/>
            <p:cNvSpPr>
              <a:spLocks noChangeArrowheads="1"/>
            </p:cNvSpPr>
            <p:nvPr/>
          </p:nvSpPr>
          <p:spPr bwMode="auto">
            <a:xfrm>
              <a:off x="187403" y="3121273"/>
              <a:ext cx="2901735" cy="369332"/>
            </a:xfrm>
            <a:prstGeom prst="rect">
              <a:avLst/>
            </a:prstGeom>
            <a:solidFill>
              <a:schemeClr val="accent5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3512232" y="4869674"/>
              <a:ext cx="1548997" cy="40011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516923" y="5375869"/>
              <a:ext cx="2924070" cy="602901"/>
            </a:xfrm>
            <a:prstGeom prst="rect">
              <a:avLst/>
            </a:prstGeom>
            <a:solidFill>
              <a:schemeClr val="accent5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8119537" y="685800"/>
            <a:ext cx="3620673" cy="5195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600" b="1"/>
              <a:t>Simulation </a:t>
            </a:r>
          </a:p>
          <a:p>
            <a:pPr algn="r"/>
            <a:r>
              <a:rPr lang="en-US" sz="1600" b="1"/>
              <a:t>Generator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161208" y="685801"/>
            <a:ext cx="2729789" cy="39671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 sz="1200" b="1"/>
              <a:t>Hardware </a:t>
            </a:r>
          </a:p>
          <a:p>
            <a:pPr algn="r"/>
            <a:r>
              <a:rPr lang="en-US" sz="1200" b="1"/>
              <a:t>Platform Generation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38039" y="685800"/>
            <a:ext cx="2628215" cy="1752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200" b="1" dirty="0"/>
              <a:t>Library Generation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237930" y="2676526"/>
            <a:ext cx="2247315" cy="3040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200" b="1"/>
              <a:t>Embedded Software</a:t>
            </a:r>
          </a:p>
          <a:p>
            <a:pPr algn="ctr"/>
            <a:r>
              <a:rPr lang="en-US" sz="1200" b="1"/>
              <a:t>Development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180522" y="1371600"/>
            <a:ext cx="1929897" cy="1066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800" b="1">
                <a:latin typeface="Arial" charset="0"/>
              </a:rPr>
              <a:t>IP Library or User Repository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215574" y="954512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MSS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910853" y="1752600"/>
            <a:ext cx="1015735" cy="2365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Library Generation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2215574" y="2170113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.a</a:t>
            </a: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1910853" y="3810000"/>
            <a:ext cx="1015735" cy="152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Compiler (GCC)</a:t>
            </a:r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2215574" y="4114800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.o, .a</a:t>
            </a: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1910853" y="4419600"/>
            <a:ext cx="1015735" cy="152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Linker (GCC)</a:t>
            </a:r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2211768" y="5005388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ELF</a:t>
            </a:r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5669074" y="762000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IPI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5364355" y="1752600"/>
            <a:ext cx="1015735" cy="152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Platform Generation</a:t>
            </a:r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3282096" y="1676400"/>
            <a:ext cx="812588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Drivers</a:t>
            </a:r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4196258" y="1752600"/>
            <a:ext cx="812588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.</a:t>
            </a:r>
            <a:r>
              <a:rPr lang="en-US" sz="800" b="1" dirty="0" err="1">
                <a:latin typeface="Arial" charset="0"/>
              </a:rPr>
              <a:t>hdf</a:t>
            </a:r>
            <a:endParaRPr lang="en-US" sz="800" b="1" dirty="0">
              <a:latin typeface="Arial" charset="0"/>
            </a:endParaRPr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4175098" y="2071688"/>
            <a:ext cx="82528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HDL</a:t>
            </a:r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5262781" y="2133600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System and</a:t>
            </a:r>
            <a:br>
              <a:rPr lang="en-US" sz="800" b="1" dirty="0">
                <a:latin typeface="Arial" charset="0"/>
              </a:rPr>
            </a:br>
            <a:r>
              <a:rPr lang="en-US" sz="800" b="1" dirty="0">
                <a:latin typeface="Arial" charset="0"/>
              </a:rPr>
              <a:t>Wrapper HDL</a:t>
            </a:r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6786383" y="2209800"/>
            <a:ext cx="1015735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 err="1">
                <a:latin typeface="Arial" charset="0"/>
              </a:rPr>
              <a:t>system.bmm</a:t>
            </a:r>
            <a:endParaRPr lang="en-US" sz="800" b="1" dirty="0">
              <a:latin typeface="Arial" charset="0"/>
            </a:endParaRP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5364355" y="2667000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Synthesis </a:t>
            </a:r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5364355" y="3702050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Implementation</a:t>
            </a:r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4043897" y="3702050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XDC</a:t>
            </a:r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5364355" y="4381500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 err="1">
                <a:latin typeface="Arial" charset="0"/>
              </a:rPr>
              <a:t>Bitstream</a:t>
            </a:r>
            <a:r>
              <a:rPr lang="en-US" sz="800" b="1" dirty="0">
                <a:latin typeface="Arial" charset="0"/>
              </a:rPr>
              <a:t> Generation</a:t>
            </a:r>
          </a:p>
        </p:txBody>
      </p:sp>
      <p:sp>
        <p:nvSpPr>
          <p:cNvPr id="19487" name="Oval 32"/>
          <p:cNvSpPr>
            <a:spLocks noChangeArrowheads="1"/>
          </p:cNvSpPr>
          <p:nvPr/>
        </p:nvSpPr>
        <p:spPr bwMode="auto">
          <a:xfrm>
            <a:off x="3840750" y="4381500"/>
            <a:ext cx="1015735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/>
              <a:t>system_bd.bmm</a:t>
            </a:r>
          </a:p>
        </p:txBody>
      </p:sp>
      <p:sp>
        <p:nvSpPr>
          <p:cNvPr id="19488" name="Rectangle 33"/>
          <p:cNvSpPr>
            <a:spLocks noChangeArrowheads="1"/>
          </p:cNvSpPr>
          <p:nvPr/>
        </p:nvSpPr>
        <p:spPr bwMode="auto">
          <a:xfrm>
            <a:off x="3840750" y="5005388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Configure BRAM</a:t>
            </a:r>
          </a:p>
        </p:txBody>
      </p:sp>
      <p:sp>
        <p:nvSpPr>
          <p:cNvPr id="19489" name="Oval 34"/>
          <p:cNvSpPr>
            <a:spLocks noChangeArrowheads="1"/>
          </p:cNvSpPr>
          <p:nvPr/>
        </p:nvSpPr>
        <p:spPr bwMode="auto">
          <a:xfrm>
            <a:off x="5360121" y="5414963"/>
            <a:ext cx="1015735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download.bit</a:t>
            </a:r>
          </a:p>
        </p:txBody>
      </p:sp>
      <p:sp>
        <p:nvSpPr>
          <p:cNvPr id="19490" name="Rectangle 35"/>
          <p:cNvSpPr>
            <a:spLocks noChangeArrowheads="1"/>
          </p:cNvSpPr>
          <p:nvPr/>
        </p:nvSpPr>
        <p:spPr bwMode="auto">
          <a:xfrm>
            <a:off x="5360121" y="5719763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Hardware Manager</a:t>
            </a:r>
          </a:p>
        </p:txBody>
      </p:sp>
      <p:sp>
        <p:nvSpPr>
          <p:cNvPr id="19491" name="Oval 36"/>
          <p:cNvSpPr>
            <a:spLocks noChangeArrowheads="1"/>
          </p:cNvSpPr>
          <p:nvPr/>
        </p:nvSpPr>
        <p:spPr bwMode="auto">
          <a:xfrm>
            <a:off x="5512483" y="4984753"/>
            <a:ext cx="721595" cy="195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sz="800" b="1"/>
              <a:t>system.bit</a:t>
            </a:r>
          </a:p>
        </p:txBody>
      </p:sp>
      <p:sp>
        <p:nvSpPr>
          <p:cNvPr id="19492" name="Rectangle 37"/>
          <p:cNvSpPr>
            <a:spLocks noChangeArrowheads="1"/>
          </p:cNvSpPr>
          <p:nvPr/>
        </p:nvSpPr>
        <p:spPr bwMode="auto">
          <a:xfrm>
            <a:off x="8309986" y="1666875"/>
            <a:ext cx="1015735" cy="381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Simulation model </a:t>
            </a:r>
          </a:p>
          <a:p>
            <a:pPr algn="ctr" eaLnBrk="1" hangingPunct="1"/>
            <a:r>
              <a:rPr lang="en-US" sz="800" b="1" dirty="0">
                <a:latin typeface="Arial" charset="0"/>
              </a:rPr>
              <a:t>Generation</a:t>
            </a:r>
          </a:p>
        </p:txBody>
      </p:sp>
      <p:sp>
        <p:nvSpPr>
          <p:cNvPr id="19493" name="Oval 38"/>
          <p:cNvSpPr>
            <a:spLocks noChangeArrowheads="1"/>
          </p:cNvSpPr>
          <p:nvPr/>
        </p:nvSpPr>
        <p:spPr bwMode="auto">
          <a:xfrm>
            <a:off x="8208412" y="2276475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Behavioral</a:t>
            </a:r>
            <a:br>
              <a:rPr lang="en-US" sz="800" b="1">
                <a:latin typeface="Arial" charset="0"/>
              </a:rPr>
            </a:br>
            <a:r>
              <a:rPr lang="en-US" sz="800" b="1">
                <a:latin typeface="Arial" charset="0"/>
              </a:rPr>
              <a:t>VHD Model</a:t>
            </a:r>
          </a:p>
        </p:txBody>
      </p:sp>
      <p:sp>
        <p:nvSpPr>
          <p:cNvPr id="19494" name="Rectangle 39"/>
          <p:cNvSpPr>
            <a:spLocks noChangeArrowheads="1"/>
          </p:cNvSpPr>
          <p:nvPr/>
        </p:nvSpPr>
        <p:spPr bwMode="auto">
          <a:xfrm>
            <a:off x="8309986" y="3333750"/>
            <a:ext cx="1015735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b="1" dirty="0"/>
              <a:t>Simulation model </a:t>
            </a:r>
          </a:p>
          <a:p>
            <a:r>
              <a:rPr lang="en-US" sz="800" b="1" dirty="0"/>
              <a:t>Generation</a:t>
            </a:r>
          </a:p>
        </p:txBody>
      </p:sp>
      <p:sp>
        <p:nvSpPr>
          <p:cNvPr id="19495" name="Oval 40"/>
          <p:cNvSpPr>
            <a:spLocks noChangeArrowheads="1"/>
          </p:cNvSpPr>
          <p:nvPr/>
        </p:nvSpPr>
        <p:spPr bwMode="auto">
          <a:xfrm>
            <a:off x="8208412" y="3795713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Structural/Timing</a:t>
            </a:r>
            <a:br>
              <a:rPr lang="en-US" sz="800" b="1" dirty="0">
                <a:latin typeface="Arial" charset="0"/>
              </a:rPr>
            </a:br>
            <a:r>
              <a:rPr lang="en-US" sz="800" b="1" dirty="0">
                <a:latin typeface="Arial" charset="0"/>
              </a:rPr>
              <a:t>VHD Model</a:t>
            </a:r>
          </a:p>
        </p:txBody>
      </p:sp>
      <p:sp>
        <p:nvSpPr>
          <p:cNvPr id="19496" name="Rectangle 41"/>
          <p:cNvSpPr>
            <a:spLocks noChangeArrowheads="1"/>
          </p:cNvSpPr>
          <p:nvPr/>
        </p:nvSpPr>
        <p:spPr bwMode="auto">
          <a:xfrm>
            <a:off x="8309986" y="4652963"/>
            <a:ext cx="1015735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b="1" dirty="0"/>
              <a:t>Simulation model </a:t>
            </a:r>
          </a:p>
          <a:p>
            <a:r>
              <a:rPr lang="en-US" sz="800" b="1" dirty="0"/>
              <a:t>Generation</a:t>
            </a:r>
          </a:p>
        </p:txBody>
      </p:sp>
      <p:sp>
        <p:nvSpPr>
          <p:cNvPr id="19497" name="Oval 42"/>
          <p:cNvSpPr>
            <a:spLocks noChangeArrowheads="1"/>
          </p:cNvSpPr>
          <p:nvPr/>
        </p:nvSpPr>
        <p:spPr bwMode="auto">
          <a:xfrm>
            <a:off x="8208412" y="5186363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Structural/Timing</a:t>
            </a:r>
            <a:br>
              <a:rPr lang="en-US" sz="800" b="1" dirty="0">
                <a:latin typeface="Arial" charset="0"/>
              </a:rPr>
            </a:br>
            <a:r>
              <a:rPr lang="en-US" sz="800" b="1" dirty="0">
                <a:latin typeface="Arial" charset="0"/>
              </a:rPr>
              <a:t>VHD Model</a:t>
            </a:r>
          </a:p>
        </p:txBody>
      </p:sp>
      <p:sp>
        <p:nvSpPr>
          <p:cNvPr id="19498" name="Rectangle 43"/>
          <p:cNvSpPr>
            <a:spLocks noChangeArrowheads="1"/>
          </p:cNvSpPr>
          <p:nvPr/>
        </p:nvSpPr>
        <p:spPr bwMode="auto">
          <a:xfrm>
            <a:off x="9414600" y="5591175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Simulation</a:t>
            </a:r>
          </a:p>
        </p:txBody>
      </p:sp>
      <p:sp>
        <p:nvSpPr>
          <p:cNvPr id="19499" name="Oval 44"/>
          <p:cNvSpPr>
            <a:spLocks noChangeArrowheads="1"/>
          </p:cNvSpPr>
          <p:nvPr/>
        </p:nvSpPr>
        <p:spPr bwMode="auto">
          <a:xfrm>
            <a:off x="8309986" y="1209675"/>
            <a:ext cx="101573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IP Models</a:t>
            </a:r>
          </a:p>
        </p:txBody>
      </p:sp>
      <p:sp>
        <p:nvSpPr>
          <p:cNvPr id="19500" name="Oval 45"/>
          <p:cNvSpPr>
            <a:spLocks noChangeArrowheads="1"/>
          </p:cNvSpPr>
          <p:nvPr/>
        </p:nvSpPr>
        <p:spPr bwMode="auto">
          <a:xfrm>
            <a:off x="9732016" y="1209675"/>
            <a:ext cx="101573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HDL Models</a:t>
            </a:r>
          </a:p>
        </p:txBody>
      </p:sp>
      <p:sp>
        <p:nvSpPr>
          <p:cNvPr id="19501" name="Rectangle 48"/>
          <p:cNvSpPr>
            <a:spLocks noChangeArrowheads="1"/>
          </p:cNvSpPr>
          <p:nvPr/>
        </p:nvSpPr>
        <p:spPr bwMode="auto">
          <a:xfrm>
            <a:off x="8455997" y="828675"/>
            <a:ext cx="2158438" cy="139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CompXLib</a:t>
            </a:r>
          </a:p>
        </p:txBody>
      </p:sp>
      <p:cxnSp>
        <p:nvCxnSpPr>
          <p:cNvPr id="19502" name="AutoShape 49"/>
          <p:cNvCxnSpPr>
            <a:cxnSpLocks noChangeShapeType="1"/>
          </p:cNvCxnSpPr>
          <p:nvPr/>
        </p:nvCxnSpPr>
        <p:spPr bwMode="auto">
          <a:xfrm flipH="1">
            <a:off x="2012428" y="2246316"/>
            <a:ext cx="203147" cy="2173287"/>
          </a:xfrm>
          <a:prstGeom prst="bentConnector4">
            <a:avLst>
              <a:gd name="adj1" fmla="val 391667"/>
              <a:gd name="adj2" fmla="val 873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03" name="AutoShape 50"/>
          <p:cNvCxnSpPr>
            <a:cxnSpLocks noChangeShapeType="1"/>
          </p:cNvCxnSpPr>
          <p:nvPr/>
        </p:nvCxnSpPr>
        <p:spPr bwMode="auto">
          <a:xfrm>
            <a:off x="5884919" y="1143000"/>
            <a:ext cx="2437765" cy="533400"/>
          </a:xfrm>
          <a:prstGeom prst="bentConnector3">
            <a:avLst>
              <a:gd name="adj1" fmla="val 886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04" name="AutoShape 51"/>
          <p:cNvCxnSpPr>
            <a:cxnSpLocks noChangeShapeType="1"/>
            <a:endCxn id="19472" idx="4"/>
          </p:cNvCxnSpPr>
          <p:nvPr/>
        </p:nvCxnSpPr>
        <p:spPr bwMode="auto">
          <a:xfrm flipV="1">
            <a:off x="5872221" y="914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5" name="AutoShape 52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>
            <a:off x="2418721" y="1106912"/>
            <a:ext cx="0" cy="645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6" name="AutoShape 53"/>
          <p:cNvCxnSpPr>
            <a:cxnSpLocks noChangeShapeType="1"/>
            <a:stCxn id="19466" idx="2"/>
            <a:endCxn id="19467" idx="0"/>
          </p:cNvCxnSpPr>
          <p:nvPr/>
        </p:nvCxnSpPr>
        <p:spPr bwMode="auto">
          <a:xfrm>
            <a:off x="2418721" y="1989140"/>
            <a:ext cx="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7" name="AutoShape 54"/>
          <p:cNvCxnSpPr>
            <a:cxnSpLocks noChangeShapeType="1"/>
            <a:stCxn id="19551" idx="4"/>
            <a:endCxn id="19468" idx="0"/>
          </p:cNvCxnSpPr>
          <p:nvPr/>
        </p:nvCxnSpPr>
        <p:spPr bwMode="auto">
          <a:xfrm>
            <a:off x="2418721" y="3657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8" name="AutoShape 55"/>
          <p:cNvCxnSpPr>
            <a:cxnSpLocks noChangeShapeType="1"/>
            <a:stCxn id="19468" idx="2"/>
            <a:endCxn id="19469" idx="0"/>
          </p:cNvCxnSpPr>
          <p:nvPr/>
        </p:nvCxnSpPr>
        <p:spPr bwMode="auto">
          <a:xfrm>
            <a:off x="2418721" y="3962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9" name="AutoShape 56"/>
          <p:cNvCxnSpPr>
            <a:cxnSpLocks noChangeShapeType="1"/>
            <a:stCxn id="19469" idx="4"/>
            <a:endCxn id="19470" idx="0"/>
          </p:cNvCxnSpPr>
          <p:nvPr/>
        </p:nvCxnSpPr>
        <p:spPr bwMode="auto">
          <a:xfrm>
            <a:off x="2418721" y="4267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0" name="AutoShape 57"/>
          <p:cNvCxnSpPr>
            <a:cxnSpLocks noChangeShapeType="1"/>
            <a:stCxn id="19470" idx="2"/>
            <a:endCxn id="19471" idx="0"/>
          </p:cNvCxnSpPr>
          <p:nvPr/>
        </p:nvCxnSpPr>
        <p:spPr bwMode="auto">
          <a:xfrm flipH="1">
            <a:off x="2414915" y="4572000"/>
            <a:ext cx="3806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1" name="AutoShape 59"/>
          <p:cNvCxnSpPr>
            <a:cxnSpLocks noChangeShapeType="1"/>
            <a:stCxn id="19475" idx="6"/>
            <a:endCxn id="19473" idx="1"/>
          </p:cNvCxnSpPr>
          <p:nvPr/>
        </p:nvCxnSpPr>
        <p:spPr bwMode="auto">
          <a:xfrm>
            <a:off x="5008846" y="1828800"/>
            <a:ext cx="35550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2" name="AutoShape 60"/>
          <p:cNvCxnSpPr>
            <a:cxnSpLocks noChangeShapeType="1"/>
            <a:stCxn id="19482" idx="6"/>
            <a:endCxn id="19481" idx="1"/>
          </p:cNvCxnSpPr>
          <p:nvPr/>
        </p:nvCxnSpPr>
        <p:spPr bwMode="auto">
          <a:xfrm>
            <a:off x="4450191" y="3778250"/>
            <a:ext cx="9141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3" name="AutoShape 61"/>
          <p:cNvCxnSpPr>
            <a:cxnSpLocks noChangeShapeType="1"/>
            <a:stCxn id="19478" idx="4"/>
            <a:endCxn id="19481" idx="3"/>
          </p:cNvCxnSpPr>
          <p:nvPr/>
        </p:nvCxnSpPr>
        <p:spPr bwMode="auto">
          <a:xfrm rot="5400000">
            <a:off x="6129146" y="2613145"/>
            <a:ext cx="1416050" cy="91416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14" name="AutoShape 62"/>
          <p:cNvCxnSpPr>
            <a:cxnSpLocks noChangeShapeType="1"/>
            <a:stCxn id="19471" idx="4"/>
          </p:cNvCxnSpPr>
          <p:nvPr/>
        </p:nvCxnSpPr>
        <p:spPr bwMode="auto">
          <a:xfrm rot="5400000" flipH="1" flipV="1">
            <a:off x="3715101" y="547663"/>
            <a:ext cx="3309938" cy="5910311"/>
          </a:xfrm>
          <a:prstGeom prst="bentConnector4">
            <a:avLst>
              <a:gd name="adj1" fmla="val -29644"/>
              <a:gd name="adj2" fmla="val 95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15" name="AutoShape 63"/>
          <p:cNvCxnSpPr>
            <a:cxnSpLocks noChangeShapeType="1"/>
            <a:stCxn id="19471" idx="6"/>
            <a:endCxn id="19488" idx="1"/>
          </p:cNvCxnSpPr>
          <p:nvPr/>
        </p:nvCxnSpPr>
        <p:spPr bwMode="auto">
          <a:xfrm>
            <a:off x="2618062" y="5081588"/>
            <a:ext cx="1222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16" name="Line 64"/>
          <p:cNvSpPr>
            <a:spLocks noChangeShapeType="1"/>
          </p:cNvSpPr>
          <p:nvPr/>
        </p:nvSpPr>
        <p:spPr bwMode="auto">
          <a:xfrm>
            <a:off x="10239883" y="1438278"/>
            <a:ext cx="0" cy="338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17" name="Line 66"/>
          <p:cNvSpPr>
            <a:spLocks noChangeShapeType="1"/>
          </p:cNvSpPr>
          <p:nvPr/>
        </p:nvSpPr>
        <p:spPr bwMode="auto">
          <a:xfrm flipH="1">
            <a:off x="9325721" y="1843088"/>
            <a:ext cx="91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18" name="Line 67"/>
          <p:cNvSpPr>
            <a:spLocks noChangeShapeType="1"/>
          </p:cNvSpPr>
          <p:nvPr/>
        </p:nvSpPr>
        <p:spPr bwMode="auto">
          <a:xfrm flipH="1">
            <a:off x="9325721" y="3467100"/>
            <a:ext cx="91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19" name="Line 68"/>
          <p:cNvSpPr>
            <a:spLocks noChangeShapeType="1"/>
          </p:cNvSpPr>
          <p:nvPr/>
        </p:nvSpPr>
        <p:spPr bwMode="auto">
          <a:xfrm flipH="1">
            <a:off x="9325721" y="4800600"/>
            <a:ext cx="91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20" name="Line 72"/>
          <p:cNvSpPr>
            <a:spLocks noChangeShapeType="1"/>
          </p:cNvSpPr>
          <p:nvPr/>
        </p:nvSpPr>
        <p:spPr bwMode="auto">
          <a:xfrm flipH="1">
            <a:off x="9909771" y="2428875"/>
            <a:ext cx="25393" cy="318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21" name="Line 73"/>
          <p:cNvSpPr>
            <a:spLocks noChangeShapeType="1"/>
          </p:cNvSpPr>
          <p:nvPr/>
        </p:nvSpPr>
        <p:spPr bwMode="auto">
          <a:xfrm>
            <a:off x="9427295" y="2428875"/>
            <a:ext cx="5078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22" name="Line 74"/>
          <p:cNvSpPr>
            <a:spLocks noChangeShapeType="1"/>
          </p:cNvSpPr>
          <p:nvPr/>
        </p:nvSpPr>
        <p:spPr bwMode="auto">
          <a:xfrm>
            <a:off x="9427295" y="3962400"/>
            <a:ext cx="5078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9523" name="Line 75"/>
          <p:cNvSpPr>
            <a:spLocks noChangeShapeType="1"/>
          </p:cNvSpPr>
          <p:nvPr/>
        </p:nvSpPr>
        <p:spPr bwMode="auto">
          <a:xfrm>
            <a:off x="9408249" y="5348288"/>
            <a:ext cx="5078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cxnSp>
        <p:nvCxnSpPr>
          <p:cNvPr id="19524" name="AutoShape 76"/>
          <p:cNvCxnSpPr>
            <a:cxnSpLocks noChangeShapeType="1"/>
            <a:stCxn id="19476" idx="4"/>
            <a:endCxn id="19479" idx="1"/>
          </p:cNvCxnSpPr>
          <p:nvPr/>
        </p:nvCxnSpPr>
        <p:spPr bwMode="auto">
          <a:xfrm rot="16200000" flipH="1">
            <a:off x="4792690" y="2171539"/>
            <a:ext cx="366712" cy="77661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25" name="AutoShape 77"/>
          <p:cNvCxnSpPr>
            <a:cxnSpLocks noChangeShapeType="1"/>
            <a:stCxn id="19472" idx="4"/>
            <a:endCxn id="19473" idx="0"/>
          </p:cNvCxnSpPr>
          <p:nvPr/>
        </p:nvCxnSpPr>
        <p:spPr bwMode="auto">
          <a:xfrm>
            <a:off x="5872221" y="9144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26" name="AutoShape 78"/>
          <p:cNvCxnSpPr>
            <a:cxnSpLocks noChangeShapeType="1"/>
            <a:stCxn id="19473" idx="2"/>
            <a:endCxn id="19477" idx="0"/>
          </p:cNvCxnSpPr>
          <p:nvPr/>
        </p:nvCxnSpPr>
        <p:spPr bwMode="auto">
          <a:xfrm>
            <a:off x="5872221" y="1905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27" name="AutoShape 79"/>
          <p:cNvCxnSpPr>
            <a:cxnSpLocks noChangeShapeType="1"/>
            <a:stCxn id="19477" idx="4"/>
            <a:endCxn id="19479" idx="0"/>
          </p:cNvCxnSpPr>
          <p:nvPr/>
        </p:nvCxnSpPr>
        <p:spPr bwMode="auto">
          <a:xfrm>
            <a:off x="5872221" y="2438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29" name="AutoShape 81"/>
          <p:cNvCxnSpPr>
            <a:cxnSpLocks noChangeShapeType="1"/>
            <a:stCxn id="19479" idx="2"/>
            <a:endCxn id="19481" idx="0"/>
          </p:cNvCxnSpPr>
          <p:nvPr/>
        </p:nvCxnSpPr>
        <p:spPr bwMode="auto">
          <a:xfrm>
            <a:off x="5872223" y="2819400"/>
            <a:ext cx="0" cy="882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2" name="AutoShape 86"/>
          <p:cNvCxnSpPr>
            <a:cxnSpLocks noChangeShapeType="1"/>
            <a:stCxn id="19481" idx="2"/>
            <a:endCxn id="19486" idx="0"/>
          </p:cNvCxnSpPr>
          <p:nvPr/>
        </p:nvCxnSpPr>
        <p:spPr bwMode="auto">
          <a:xfrm>
            <a:off x="5872223" y="3854450"/>
            <a:ext cx="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4" name="AutoShape 88"/>
          <p:cNvCxnSpPr>
            <a:cxnSpLocks noChangeShapeType="1"/>
            <a:stCxn id="19486" idx="2"/>
            <a:endCxn id="19491" idx="0"/>
          </p:cNvCxnSpPr>
          <p:nvPr/>
        </p:nvCxnSpPr>
        <p:spPr bwMode="auto">
          <a:xfrm>
            <a:off x="5872223" y="4533900"/>
            <a:ext cx="1058" cy="4508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5" name="AutoShape 89"/>
          <p:cNvCxnSpPr>
            <a:cxnSpLocks noChangeShapeType="1"/>
            <a:stCxn id="19491" idx="2"/>
            <a:endCxn id="19488" idx="3"/>
          </p:cNvCxnSpPr>
          <p:nvPr/>
        </p:nvCxnSpPr>
        <p:spPr bwMode="auto">
          <a:xfrm flipH="1" flipV="1">
            <a:off x="4856486" y="5081591"/>
            <a:ext cx="655996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6" name="AutoShape 90"/>
          <p:cNvCxnSpPr>
            <a:cxnSpLocks noChangeShapeType="1"/>
            <a:stCxn id="19486" idx="1"/>
            <a:endCxn id="19487" idx="6"/>
          </p:cNvCxnSpPr>
          <p:nvPr/>
        </p:nvCxnSpPr>
        <p:spPr bwMode="auto">
          <a:xfrm flipH="1">
            <a:off x="4856485" y="4457700"/>
            <a:ext cx="50786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7" name="AutoShape 91"/>
          <p:cNvCxnSpPr>
            <a:cxnSpLocks noChangeShapeType="1"/>
            <a:stCxn id="19487" idx="4"/>
            <a:endCxn id="19488" idx="0"/>
          </p:cNvCxnSpPr>
          <p:nvPr/>
        </p:nvCxnSpPr>
        <p:spPr bwMode="auto">
          <a:xfrm>
            <a:off x="4348618" y="4533900"/>
            <a:ext cx="0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8" name="AutoShape 92"/>
          <p:cNvCxnSpPr>
            <a:cxnSpLocks noChangeShapeType="1"/>
            <a:stCxn id="19473" idx="3"/>
            <a:endCxn id="19478" idx="0"/>
          </p:cNvCxnSpPr>
          <p:nvPr/>
        </p:nvCxnSpPr>
        <p:spPr bwMode="auto">
          <a:xfrm>
            <a:off x="6380089" y="1828800"/>
            <a:ext cx="914162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39" name="AutoShape 94"/>
          <p:cNvCxnSpPr>
            <a:cxnSpLocks noChangeShapeType="1"/>
            <a:stCxn id="19489" idx="4"/>
            <a:endCxn id="19490" idx="0"/>
          </p:cNvCxnSpPr>
          <p:nvPr/>
        </p:nvCxnSpPr>
        <p:spPr bwMode="auto">
          <a:xfrm>
            <a:off x="5867989" y="55673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0" name="AutoShape 95"/>
          <p:cNvCxnSpPr>
            <a:cxnSpLocks noChangeShapeType="1"/>
          </p:cNvCxnSpPr>
          <p:nvPr/>
        </p:nvCxnSpPr>
        <p:spPr bwMode="auto">
          <a:xfrm>
            <a:off x="8024311" y="3457575"/>
            <a:ext cx="30472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1" name="AutoShape 96"/>
          <p:cNvCxnSpPr>
            <a:cxnSpLocks noChangeShapeType="1"/>
          </p:cNvCxnSpPr>
          <p:nvPr/>
        </p:nvCxnSpPr>
        <p:spPr bwMode="auto">
          <a:xfrm>
            <a:off x="8024311" y="4805363"/>
            <a:ext cx="30472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2" name="AutoShape 97"/>
          <p:cNvCxnSpPr>
            <a:cxnSpLocks noChangeShapeType="1"/>
            <a:endCxn id="19494" idx="0"/>
          </p:cNvCxnSpPr>
          <p:nvPr/>
        </p:nvCxnSpPr>
        <p:spPr bwMode="auto">
          <a:xfrm>
            <a:off x="5884919" y="3048000"/>
            <a:ext cx="2932935" cy="285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43" name="AutoShape 98"/>
          <p:cNvCxnSpPr>
            <a:cxnSpLocks noChangeShapeType="1"/>
            <a:endCxn id="19496" idx="0"/>
          </p:cNvCxnSpPr>
          <p:nvPr/>
        </p:nvCxnSpPr>
        <p:spPr bwMode="auto">
          <a:xfrm>
            <a:off x="5884919" y="4191000"/>
            <a:ext cx="2932935" cy="4619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44" name="AutoShape 99"/>
          <p:cNvCxnSpPr>
            <a:cxnSpLocks noChangeShapeType="1"/>
            <a:endCxn id="19499" idx="0"/>
          </p:cNvCxnSpPr>
          <p:nvPr/>
        </p:nvCxnSpPr>
        <p:spPr bwMode="auto">
          <a:xfrm>
            <a:off x="8817854" y="9810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5" name="AutoShape 100"/>
          <p:cNvCxnSpPr>
            <a:cxnSpLocks noChangeShapeType="1"/>
          </p:cNvCxnSpPr>
          <p:nvPr/>
        </p:nvCxnSpPr>
        <p:spPr bwMode="auto">
          <a:xfrm>
            <a:off x="10212373" y="96678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6" name="AutoShape 101"/>
          <p:cNvCxnSpPr>
            <a:cxnSpLocks noChangeShapeType="1"/>
            <a:stCxn id="19499" idx="4"/>
            <a:endCxn id="19492" idx="0"/>
          </p:cNvCxnSpPr>
          <p:nvPr/>
        </p:nvCxnSpPr>
        <p:spPr bwMode="auto">
          <a:xfrm>
            <a:off x="8817854" y="14382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7" name="AutoShape 102"/>
          <p:cNvCxnSpPr>
            <a:cxnSpLocks noChangeShapeType="1"/>
            <a:stCxn id="19492" idx="2"/>
            <a:endCxn id="19493" idx="0"/>
          </p:cNvCxnSpPr>
          <p:nvPr/>
        </p:nvCxnSpPr>
        <p:spPr bwMode="auto">
          <a:xfrm>
            <a:off x="8817854" y="20478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8" name="AutoShape 103"/>
          <p:cNvCxnSpPr>
            <a:cxnSpLocks noChangeShapeType="1"/>
            <a:stCxn id="19494" idx="2"/>
            <a:endCxn id="19495" idx="0"/>
          </p:cNvCxnSpPr>
          <p:nvPr/>
        </p:nvCxnSpPr>
        <p:spPr bwMode="auto">
          <a:xfrm>
            <a:off x="8817854" y="3638550"/>
            <a:ext cx="0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9" name="AutoShape 104"/>
          <p:cNvCxnSpPr>
            <a:cxnSpLocks noChangeShapeType="1"/>
            <a:stCxn id="19496" idx="2"/>
            <a:endCxn id="19497" idx="0"/>
          </p:cNvCxnSpPr>
          <p:nvPr/>
        </p:nvCxnSpPr>
        <p:spPr bwMode="auto">
          <a:xfrm>
            <a:off x="8817854" y="49577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50" name="AutoShape 105"/>
          <p:cNvCxnSpPr>
            <a:cxnSpLocks noChangeShapeType="1"/>
            <a:endCxn id="19466" idx="1"/>
          </p:cNvCxnSpPr>
          <p:nvPr/>
        </p:nvCxnSpPr>
        <p:spPr bwMode="auto">
          <a:xfrm>
            <a:off x="1504559" y="1871663"/>
            <a:ext cx="40629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51" name="Oval 106"/>
          <p:cNvSpPr>
            <a:spLocks noChangeArrowheads="1"/>
          </p:cNvSpPr>
          <p:nvPr/>
        </p:nvSpPr>
        <p:spPr bwMode="auto">
          <a:xfrm>
            <a:off x="1910853" y="3200400"/>
            <a:ext cx="101573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Application</a:t>
            </a:r>
            <a:br>
              <a:rPr lang="en-US" sz="800" b="1">
                <a:latin typeface="Arial" charset="0"/>
              </a:rPr>
            </a:br>
            <a:r>
              <a:rPr lang="en-US" sz="800" b="1">
                <a:latin typeface="Arial" charset="0"/>
              </a:rPr>
              <a:t>Source</a:t>
            </a:r>
            <a:br>
              <a:rPr lang="en-US" sz="800" b="1">
                <a:latin typeface="Arial" charset="0"/>
              </a:rPr>
            </a:br>
            <a:r>
              <a:rPr lang="en-US" sz="800" b="1">
                <a:latin typeface="Arial" charset="0"/>
              </a:rPr>
              <a:t>.c, .h, .s</a:t>
            </a:r>
          </a:p>
        </p:txBody>
      </p:sp>
      <p:sp>
        <p:nvSpPr>
          <p:cNvPr id="19552" name="Text Box 107"/>
          <p:cNvSpPr txBox="1">
            <a:spLocks noChangeArrowheads="1"/>
          </p:cNvSpPr>
          <p:nvPr/>
        </p:nvSpPr>
        <p:spPr bwMode="auto">
          <a:xfrm>
            <a:off x="3635487" y="182563"/>
            <a:ext cx="484590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 dirty="0"/>
              <a:t>Embedded Tool Flow (SDK)</a:t>
            </a:r>
          </a:p>
        </p:txBody>
      </p:sp>
      <p:sp>
        <p:nvSpPr>
          <p:cNvPr id="19553" name="Line 108"/>
          <p:cNvSpPr>
            <a:spLocks noChangeShapeType="1"/>
          </p:cNvSpPr>
          <p:nvPr/>
        </p:nvSpPr>
        <p:spPr bwMode="auto">
          <a:xfrm>
            <a:off x="2723441" y="114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cxnSp>
        <p:nvCxnSpPr>
          <p:cNvPr id="19554" name="AutoShape 109"/>
          <p:cNvCxnSpPr>
            <a:cxnSpLocks noChangeShapeType="1"/>
          </p:cNvCxnSpPr>
          <p:nvPr/>
        </p:nvCxnSpPr>
        <p:spPr bwMode="auto">
          <a:xfrm>
            <a:off x="2723441" y="1143000"/>
            <a:ext cx="31487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557" name="Oval 112"/>
          <p:cNvSpPr>
            <a:spLocks noChangeArrowheads="1"/>
          </p:cNvSpPr>
          <p:nvPr/>
        </p:nvSpPr>
        <p:spPr bwMode="auto">
          <a:xfrm>
            <a:off x="545958" y="1733550"/>
            <a:ext cx="101573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SW</a:t>
            </a:r>
            <a:br>
              <a:rPr lang="en-US" sz="800" b="1" dirty="0">
                <a:latin typeface="Arial" charset="0"/>
              </a:rPr>
            </a:br>
            <a:r>
              <a:rPr lang="en-US" sz="800" b="1" dirty="0">
                <a:latin typeface="Arial" charset="0"/>
              </a:rPr>
              <a:t>Libraries</a:t>
            </a:r>
          </a:p>
        </p:txBody>
      </p:sp>
      <p:sp>
        <p:nvSpPr>
          <p:cNvPr id="19558" name="Oval 19"/>
          <p:cNvSpPr>
            <a:spLocks noChangeArrowheads="1"/>
          </p:cNvSpPr>
          <p:nvPr/>
        </p:nvSpPr>
        <p:spPr bwMode="auto">
          <a:xfrm>
            <a:off x="3271517" y="2041525"/>
            <a:ext cx="82528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Libraries,</a:t>
            </a:r>
          </a:p>
          <a:p>
            <a:pPr algn="ctr" eaLnBrk="1" hangingPunct="1"/>
            <a:r>
              <a:rPr lang="en-US" sz="800" b="1" dirty="0">
                <a:latin typeface="Arial" charset="0"/>
              </a:rPr>
              <a:t>OS, MLD</a:t>
            </a:r>
          </a:p>
        </p:txBody>
      </p:sp>
      <p:cxnSp>
        <p:nvCxnSpPr>
          <p:cNvPr id="19559" name="AutoShape 118"/>
          <p:cNvCxnSpPr>
            <a:cxnSpLocks noChangeShapeType="1"/>
            <a:stCxn id="19558" idx="2"/>
            <a:endCxn id="19466" idx="3"/>
          </p:cNvCxnSpPr>
          <p:nvPr/>
        </p:nvCxnSpPr>
        <p:spPr bwMode="auto">
          <a:xfrm rot="10800000">
            <a:off x="2926588" y="1871663"/>
            <a:ext cx="344926" cy="322262"/>
          </a:xfrm>
          <a:prstGeom prst="bentConnector3">
            <a:avLst>
              <a:gd name="adj1" fmla="val 4969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60" name="AutoShape 119"/>
          <p:cNvCxnSpPr>
            <a:cxnSpLocks noChangeShapeType="1"/>
            <a:stCxn id="19488" idx="2"/>
            <a:endCxn id="19489" idx="0"/>
          </p:cNvCxnSpPr>
          <p:nvPr/>
        </p:nvCxnSpPr>
        <p:spPr bwMode="auto">
          <a:xfrm rot="16200000" flipH="1">
            <a:off x="4979718" y="4526693"/>
            <a:ext cx="257175" cy="151937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9561" name="Rectangle 27"/>
          <p:cNvSpPr>
            <a:spLocks noChangeArrowheads="1"/>
          </p:cNvSpPr>
          <p:nvPr/>
        </p:nvSpPr>
        <p:spPr bwMode="auto">
          <a:xfrm>
            <a:off x="2654873" y="5426078"/>
            <a:ext cx="799892" cy="180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XMD, TCF GDB</a:t>
            </a:r>
          </a:p>
        </p:txBody>
      </p:sp>
      <p:sp>
        <p:nvSpPr>
          <p:cNvPr id="19562" name="Line 123"/>
          <p:cNvSpPr>
            <a:spLocks noChangeShapeType="1"/>
          </p:cNvSpPr>
          <p:nvPr/>
        </p:nvSpPr>
        <p:spPr bwMode="auto">
          <a:xfrm>
            <a:off x="1280251" y="6288088"/>
            <a:ext cx="80666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19563" name="Rectangle 37"/>
          <p:cNvSpPr>
            <a:spLocks noChangeArrowheads="1"/>
          </p:cNvSpPr>
          <p:nvPr/>
        </p:nvSpPr>
        <p:spPr bwMode="auto">
          <a:xfrm>
            <a:off x="9348998" y="6165853"/>
            <a:ext cx="101573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FPGA</a:t>
            </a:r>
          </a:p>
        </p:txBody>
      </p:sp>
      <p:sp>
        <p:nvSpPr>
          <p:cNvPr id="19564" name="Rectangle 37"/>
          <p:cNvSpPr>
            <a:spLocks noChangeArrowheads="1"/>
          </p:cNvSpPr>
          <p:nvPr/>
        </p:nvSpPr>
        <p:spPr bwMode="auto">
          <a:xfrm>
            <a:off x="1085568" y="6053138"/>
            <a:ext cx="1015735" cy="239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>
                <a:latin typeface="Arial" charset="0"/>
              </a:rPr>
              <a:t>JTAG Cable</a:t>
            </a:r>
          </a:p>
        </p:txBody>
      </p:sp>
      <p:sp>
        <p:nvSpPr>
          <p:cNvPr id="19565" name="Line 127"/>
          <p:cNvSpPr>
            <a:spLocks noChangeShapeType="1"/>
          </p:cNvSpPr>
          <p:nvPr/>
        </p:nvSpPr>
        <p:spPr bwMode="auto">
          <a:xfrm>
            <a:off x="3004884" y="5613403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19566" name="Line 128"/>
          <p:cNvSpPr>
            <a:spLocks noChangeShapeType="1"/>
          </p:cNvSpPr>
          <p:nvPr/>
        </p:nvSpPr>
        <p:spPr bwMode="auto">
          <a:xfrm>
            <a:off x="5855292" y="5880100"/>
            <a:ext cx="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cxnSp>
        <p:nvCxnSpPr>
          <p:cNvPr id="19567" name="AutoShape 96"/>
          <p:cNvCxnSpPr>
            <a:cxnSpLocks noChangeShapeType="1"/>
            <a:endCxn id="19561" idx="1"/>
          </p:cNvCxnSpPr>
          <p:nvPr/>
        </p:nvCxnSpPr>
        <p:spPr bwMode="auto">
          <a:xfrm>
            <a:off x="2414915" y="5507038"/>
            <a:ext cx="239958" cy="95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68" name="AutoShape 96"/>
          <p:cNvCxnSpPr>
            <a:cxnSpLocks noChangeShapeType="1"/>
          </p:cNvCxnSpPr>
          <p:nvPr/>
        </p:nvCxnSpPr>
        <p:spPr bwMode="auto">
          <a:xfrm>
            <a:off x="2958329" y="1793875"/>
            <a:ext cx="30472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9569" name="Rectangle 33"/>
          <p:cNvSpPr>
            <a:spLocks noChangeArrowheads="1"/>
          </p:cNvSpPr>
          <p:nvPr/>
        </p:nvSpPr>
        <p:spPr bwMode="auto">
          <a:xfrm>
            <a:off x="205278" y="4421188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b="1" dirty="0">
                <a:latin typeface="Arial" charset="0"/>
              </a:rPr>
              <a:t>Linker Script</a:t>
            </a:r>
          </a:p>
        </p:txBody>
      </p:sp>
      <p:sp>
        <p:nvSpPr>
          <p:cNvPr id="19570" name="Line 137"/>
          <p:cNvSpPr>
            <a:spLocks noChangeShapeType="1"/>
          </p:cNvSpPr>
          <p:nvPr/>
        </p:nvSpPr>
        <p:spPr bwMode="auto">
          <a:xfrm>
            <a:off x="1219199" y="4495800"/>
            <a:ext cx="6937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b="1"/>
          </a:p>
        </p:txBody>
      </p:sp>
      <p:sp>
        <p:nvSpPr>
          <p:cNvPr id="18552" name="Text Box 120"/>
          <p:cNvSpPr txBox="1">
            <a:spLocks noChangeArrowheads="1"/>
          </p:cNvSpPr>
          <p:nvPr/>
        </p:nvSpPr>
        <p:spPr bwMode="auto">
          <a:xfrm>
            <a:off x="3714685" y="385763"/>
            <a:ext cx="6158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/>
              <a:t>SDK</a:t>
            </a:r>
          </a:p>
        </p:txBody>
      </p:sp>
      <p:sp>
        <p:nvSpPr>
          <p:cNvPr id="19572" name="Line 121"/>
          <p:cNvSpPr>
            <a:spLocks noChangeShapeType="1"/>
          </p:cNvSpPr>
          <p:nvPr/>
        </p:nvSpPr>
        <p:spPr bwMode="auto">
          <a:xfrm flipH="1">
            <a:off x="3083181" y="588966"/>
            <a:ext cx="294139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123" name="Rectangle 122"/>
          <p:cNvSpPr/>
          <p:nvPr/>
        </p:nvSpPr>
        <p:spPr bwMode="auto">
          <a:xfrm>
            <a:off x="169334" y="2633132"/>
            <a:ext cx="3352799" cy="2667001"/>
          </a:xfrm>
          <a:prstGeom prst="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7" name="Footer Placeholder 1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48005198-8FB0-4BE5-A5FF-99FA6973717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01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translates C source code into </a:t>
            </a:r>
            <a:br>
              <a:rPr lang="en-US" dirty="0"/>
            </a:br>
            <a:r>
              <a:rPr lang="en-US" dirty="0"/>
              <a:t>assembly language</a:t>
            </a:r>
          </a:p>
          <a:p>
            <a:r>
              <a:rPr lang="en-US" dirty="0"/>
              <a:t>GCC also functions as the user interface </a:t>
            </a:r>
            <a:br>
              <a:rPr lang="en-US" dirty="0"/>
            </a:br>
            <a:r>
              <a:rPr lang="en-US" dirty="0"/>
              <a:t>to the GNU assembler and to the GNU linker, </a:t>
            </a:r>
            <a:br>
              <a:rPr lang="en-US" dirty="0"/>
            </a:br>
            <a:r>
              <a:rPr lang="en-US" dirty="0"/>
              <a:t>calling the assembler and the linker with </a:t>
            </a:r>
            <a:br>
              <a:rPr lang="en-US" dirty="0"/>
            </a:br>
            <a:r>
              <a:rPr lang="en-US" dirty="0"/>
              <a:t>the appropriate parameters</a:t>
            </a:r>
          </a:p>
          <a:p>
            <a:pPr>
              <a:lnSpc>
                <a:spcPct val="90000"/>
              </a:lnSpc>
            </a:pPr>
            <a:r>
              <a:rPr lang="en-US" dirty="0"/>
              <a:t>Supported cross-compilers: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GNU GCC (arm-</a:t>
            </a:r>
            <a:r>
              <a:rPr lang="en-US" dirty="0" err="1"/>
              <a:t>xilinx</a:t>
            </a:r>
            <a:r>
              <a:rPr lang="en-US" dirty="0"/>
              <a:t>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r>
              <a:rPr lang="en-US" dirty="0"/>
              <a:t>Command line only; uses the settings set </a:t>
            </a:r>
            <a:br>
              <a:rPr lang="en-US" dirty="0"/>
            </a:br>
            <a:r>
              <a:rPr lang="en-US" dirty="0"/>
              <a:t>through the GUI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Tools: GCC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74272" y="1905000"/>
          <a:ext cx="2240280" cy="3048000"/>
        </p:xfrm>
        <a:graphic>
          <a:graphicData uri="http://schemas.openxmlformats.org/drawingml/2006/table">
            <a:tbl>
              <a:tblPr/>
              <a:tblGrid>
                <a:gridCol w="224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 dirty="0">
                        <a:solidFill>
                          <a:srgbClr val="3F3F3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9370" marR="3937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7568" y="1467852"/>
            <a:ext cx="2971800" cy="4668102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 four different executables</a:t>
            </a:r>
          </a:p>
          <a:p>
            <a:pPr lvl="1"/>
            <a:r>
              <a:rPr lang="en-US" dirty="0"/>
              <a:t>Preprocessor (cpp0)</a:t>
            </a:r>
          </a:p>
          <a:p>
            <a:pPr lvl="2"/>
            <a:r>
              <a:rPr lang="en-US" dirty="0"/>
              <a:t>Replaces all macros with definitions defined in </a:t>
            </a:r>
            <a:br>
              <a:rPr lang="en-US" dirty="0"/>
            </a:br>
            <a:r>
              <a:rPr lang="en-US" dirty="0"/>
              <a:t>the source and header files</a:t>
            </a:r>
          </a:p>
          <a:p>
            <a:pPr lvl="1"/>
            <a:r>
              <a:rPr lang="en-US" dirty="0"/>
              <a:t>Language specific c-compiler</a:t>
            </a:r>
          </a:p>
          <a:p>
            <a:pPr lvl="2"/>
            <a:r>
              <a:rPr lang="en-US" dirty="0"/>
              <a:t>cc1 C-programming language</a:t>
            </a:r>
          </a:p>
          <a:p>
            <a:pPr lvl="2"/>
            <a:r>
              <a:rPr lang="en-US" dirty="0"/>
              <a:t>cc1plus C++ language</a:t>
            </a:r>
          </a:p>
          <a:p>
            <a:pPr lvl="1"/>
            <a:r>
              <a:rPr lang="en-US" dirty="0"/>
              <a:t>Assembler</a:t>
            </a:r>
          </a:p>
          <a:p>
            <a:pPr lvl="2"/>
            <a:r>
              <a:rPr lang="en-US" dirty="0"/>
              <a:t>arm-</a:t>
            </a:r>
            <a:r>
              <a:rPr lang="en-US" dirty="0" err="1"/>
              <a:t>xilinx</a:t>
            </a:r>
            <a:r>
              <a:rPr lang="en-US" dirty="0"/>
              <a:t>-</a:t>
            </a:r>
            <a:r>
              <a:rPr lang="en-US" dirty="0" err="1"/>
              <a:t>eabi</a:t>
            </a:r>
            <a:r>
              <a:rPr lang="en-US" dirty="0"/>
              <a:t>-as</a:t>
            </a:r>
          </a:p>
          <a:p>
            <a:pPr lvl="1"/>
            <a:r>
              <a:rPr lang="en-US" dirty="0"/>
              <a:t>Linker</a:t>
            </a:r>
          </a:p>
          <a:p>
            <a:pPr lvl="2"/>
            <a:r>
              <a:rPr lang="en-US" dirty="0"/>
              <a:t>arm-</a:t>
            </a:r>
            <a:r>
              <a:rPr lang="en-US" dirty="0" err="1"/>
              <a:t>xilinx</a:t>
            </a:r>
            <a:r>
              <a:rPr lang="en-US" dirty="0"/>
              <a:t>-</a:t>
            </a:r>
            <a:r>
              <a:rPr lang="en-US" dirty="0" err="1"/>
              <a:t>eabi</a:t>
            </a:r>
            <a:r>
              <a:rPr lang="en-US" dirty="0"/>
              <a:t>-ld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Tools: GCC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5336" y="1491914"/>
            <a:ext cx="4692317" cy="480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10889" y="4223084"/>
            <a:ext cx="1596911" cy="307777"/>
          </a:xfrm>
          <a:prstGeom prst="rect">
            <a:avLst/>
          </a:prstGeom>
          <a:solidFill>
            <a:srgbClr val="B6B6B6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arm-</a:t>
            </a:r>
            <a:r>
              <a:rPr lang="en-US" sz="1400" dirty="0" err="1"/>
              <a:t>xilinx</a:t>
            </a:r>
            <a:r>
              <a:rPr lang="en-US" sz="1400" dirty="0"/>
              <a:t>-</a:t>
            </a:r>
            <a:r>
              <a:rPr lang="en-US" sz="1400" dirty="0" err="1"/>
              <a:t>eabi</a:t>
            </a:r>
            <a:r>
              <a:rPr lang="en-US" sz="1400" dirty="0"/>
              <a:t>-as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3751" y="5229756"/>
            <a:ext cx="1547219" cy="307777"/>
          </a:xfrm>
          <a:prstGeom prst="rect">
            <a:avLst/>
          </a:prstGeom>
          <a:solidFill>
            <a:srgbClr val="B6B6B6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arm-</a:t>
            </a:r>
            <a:r>
              <a:rPr lang="en-US" sz="1400" dirty="0" err="1"/>
              <a:t>xilinx</a:t>
            </a:r>
            <a:r>
              <a:rPr lang="en-US" sz="1400" dirty="0"/>
              <a:t>-</a:t>
            </a:r>
            <a:r>
              <a:rPr lang="en-US" sz="1400" dirty="0" err="1"/>
              <a:t>eabi</a:t>
            </a:r>
            <a:r>
              <a:rPr lang="en-US" sz="1400" dirty="0"/>
              <a:t>-ld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Input: Assembly language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extension: </a:t>
            </a:r>
            <a:r>
              <a:rPr lang="en-US" b="1" dirty="0"/>
              <a:t>.s</a:t>
            </a:r>
          </a:p>
          <a:p>
            <a:pPr>
              <a:lnSpc>
                <a:spcPct val="90000"/>
              </a:lnSpc>
            </a:pPr>
            <a:r>
              <a:rPr lang="en-US" dirty="0"/>
              <a:t>Output: Object code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extension: </a:t>
            </a:r>
            <a:r>
              <a:rPr lang="en-US" b="1" dirty="0"/>
              <a:t>.o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Assembled piece of code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Constant 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External references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Debugging information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Typically, the compiler automatically calls </a:t>
            </a:r>
            <a:br>
              <a:rPr lang="en-US" dirty="0"/>
            </a:br>
            <a:r>
              <a:rPr lang="en-US" dirty="0"/>
              <a:t>the assembler</a:t>
            </a:r>
          </a:p>
          <a:p>
            <a:pPr>
              <a:lnSpc>
                <a:spcPct val="90000"/>
              </a:lnSpc>
            </a:pPr>
            <a:r>
              <a:rPr lang="en-US" dirty="0"/>
              <a:t> Use the -</a:t>
            </a:r>
            <a:r>
              <a:rPr lang="en-US" dirty="0" err="1"/>
              <a:t>Wa</a:t>
            </a:r>
            <a:r>
              <a:rPr lang="en-US" dirty="0"/>
              <a:t> switch if the source files are </a:t>
            </a:r>
            <a:br>
              <a:rPr lang="en-US" dirty="0"/>
            </a:br>
            <a:r>
              <a:rPr lang="en-US" dirty="0"/>
              <a:t>assembly only and want to use the </a:t>
            </a:r>
            <a:r>
              <a:rPr lang="en-US" dirty="0" err="1"/>
              <a:t>gcc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Tools: AS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7747" y="1443788"/>
            <a:ext cx="2213811" cy="490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Linker</a:t>
            </a:r>
            <a:endParaRPr lang="en-US" dirty="0"/>
          </a:p>
          <a:p>
            <a:r>
              <a:rPr lang="en-US" dirty="0"/>
              <a:t>Inputs: </a:t>
            </a:r>
          </a:p>
          <a:p>
            <a:pPr lvl="1"/>
            <a:r>
              <a:rPr lang="en-US" dirty="0"/>
              <a:t>Several object files </a:t>
            </a:r>
          </a:p>
          <a:p>
            <a:pPr lvl="1"/>
            <a:r>
              <a:rPr lang="en-US" dirty="0"/>
              <a:t>Archived object files (library)</a:t>
            </a:r>
          </a:p>
          <a:p>
            <a:pPr lvl="1"/>
            <a:r>
              <a:rPr lang="en-US" dirty="0"/>
              <a:t>Linker script (</a:t>
            </a:r>
            <a:r>
              <a:rPr lang="en-US" dirty="0" err="1"/>
              <a:t>mapfile</a:t>
            </a:r>
            <a:r>
              <a:rPr lang="en-US" dirty="0"/>
              <a:t>)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Executable image (.ELF)</a:t>
            </a:r>
          </a:p>
          <a:p>
            <a:pPr lvl="1"/>
            <a:r>
              <a:rPr lang="en-US" dirty="0"/>
              <a:t>Map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Tools: LD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438" y="1193454"/>
            <a:ext cx="3585410" cy="496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1908" y="3156155"/>
            <a:ext cx="4627912" cy="178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594201" y="761998"/>
            <a:ext cx="10975336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AR </a:t>
            </a:r>
            <a:r>
              <a:rPr lang="en-US" altLang="en-US" dirty="0" err="1"/>
              <a:t>Archiver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Create, modify, and extract from libraries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in SDK to combine the object files of the Board Support Package (BSP) in a library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in SDK to extract object files from different libraries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Object Dump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Display information from object files and executables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Header information, memory map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Data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Disassemble code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GNU Utilities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640" y="3581398"/>
            <a:ext cx="1028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mb-objdump</a:t>
            </a:r>
            <a:r>
              <a:rPr lang="en-US" dirty="0"/>
              <a:t> (</a:t>
            </a:r>
            <a:r>
              <a:rPr lang="en-US" dirty="0" err="1"/>
              <a:t>powerpc-eabi-objdump</a:t>
            </a:r>
            <a:r>
              <a:rPr lang="en-US" dirty="0"/>
              <a:t>) utility lets you see the contents of an object (.o) or executable (.out) file.  </a:t>
            </a:r>
          </a:p>
          <a:p>
            <a:pPr algn="l"/>
            <a:r>
              <a:rPr lang="en-US" dirty="0"/>
              <a:t>To see your symbol table, the size of your file, and the names or sizes of the sections in the file, run:</a:t>
            </a:r>
          </a:p>
          <a:p>
            <a:pPr algn="l"/>
            <a:r>
              <a:rPr lang="en-US" b="1" dirty="0" err="1"/>
              <a:t>mb-objdump</a:t>
            </a:r>
            <a:r>
              <a:rPr lang="en-US" b="1" dirty="0"/>
              <a:t> -x </a:t>
            </a:r>
            <a:r>
              <a:rPr lang="en-US" b="1" dirty="0" err="1"/>
              <a:t>a.out</a:t>
            </a:r>
            <a:endParaRPr lang="en-US" b="1" dirty="0"/>
          </a:p>
          <a:p>
            <a:pPr algn="l"/>
            <a:endParaRPr lang="en-US" dirty="0"/>
          </a:p>
          <a:p>
            <a:pPr algn="l"/>
            <a:r>
              <a:rPr lang="en-US" dirty="0"/>
              <a:t>To see a listing of the (assembly) code in your object or executable file, run:</a:t>
            </a:r>
          </a:p>
          <a:p>
            <a:pPr algn="l"/>
            <a:r>
              <a:rPr lang="en-US" b="1" dirty="0" err="1"/>
              <a:t>mb-objdump</a:t>
            </a:r>
            <a:r>
              <a:rPr lang="en-US" b="1" dirty="0"/>
              <a:t> -d </a:t>
            </a:r>
            <a:r>
              <a:rPr lang="en-US" b="1" dirty="0" err="1"/>
              <a:t>a.out</a:t>
            </a:r>
            <a:endParaRPr lang="en-US" b="1" dirty="0"/>
          </a:p>
          <a:p>
            <a:pPr algn="l"/>
            <a:endParaRPr lang="en-US" dirty="0"/>
          </a:p>
          <a:p>
            <a:pPr algn="l"/>
            <a:r>
              <a:rPr lang="en-US" dirty="0"/>
              <a:t>To get a list of other options, run:</a:t>
            </a:r>
          </a:p>
          <a:p>
            <a:pPr algn="l"/>
            <a:r>
              <a:rPr lang="en-US" b="1" dirty="0" err="1"/>
              <a:t>mb-objdump</a:t>
            </a:r>
            <a:r>
              <a:rPr lang="en-US" b="1" dirty="0"/>
              <a:t> --help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4860" y="1924218"/>
            <a:ext cx="6436478" cy="448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2037820" y="2917825"/>
            <a:ext cx="732176" cy="2746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392786" y="2890838"/>
            <a:ext cx="275095" cy="9842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5233155" y="2878139"/>
            <a:ext cx="95225" cy="102393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Dump</a:t>
            </a:r>
            <a:br>
              <a:rPr lang="en-US" altLang="en-US" dirty="0"/>
            </a:br>
            <a:r>
              <a:rPr lang="en-US" altLang="en-US" dirty="0"/>
              <a:t>Display summary information from the section headers</a:t>
            </a:r>
            <a:endParaRPr lang="en-US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43600" y="2944814"/>
            <a:ext cx="1018227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Section</a:t>
            </a:r>
          </a:p>
          <a:p>
            <a:pPr algn="ctr"/>
            <a:r>
              <a:rPr lang="en-US" sz="1800" b="1"/>
              <a:t>Name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379009" y="3887788"/>
            <a:ext cx="11977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Loadable</a:t>
            </a:r>
            <a:br>
              <a:rPr lang="en-US" sz="1800" b="1"/>
            </a:br>
            <a:r>
              <a:rPr lang="en-US" sz="1800" b="1"/>
              <a:t>Memory</a:t>
            </a:r>
            <a:br>
              <a:rPr lang="en-US" sz="1800" b="1"/>
            </a:br>
            <a:r>
              <a:rPr lang="en-US" sz="1800" b="1"/>
              <a:t>Address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711956" y="3878263"/>
            <a:ext cx="11079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Virtual</a:t>
            </a:r>
            <a:br>
              <a:rPr lang="en-US" sz="1800" b="1"/>
            </a:br>
            <a:r>
              <a:rPr lang="en-US" sz="1800" b="1"/>
              <a:t>Memory</a:t>
            </a:r>
            <a:br>
              <a:rPr lang="en-US" sz="1800" b="1"/>
            </a:br>
            <a:r>
              <a:rPr lang="en-US" sz="1800" b="1"/>
              <a:t>Address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597908" y="4037013"/>
            <a:ext cx="154401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Section Size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3172059" y="2867025"/>
            <a:ext cx="1104612" cy="11636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9111963" y="3494089"/>
            <a:ext cx="183896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Byte alignment</a:t>
            </a: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8593546" y="2878138"/>
            <a:ext cx="884536" cy="628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8118493" y="4281489"/>
            <a:ext cx="3108543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Offset from the beginning</a:t>
            </a:r>
            <a:br>
              <a:rPr lang="en-US" sz="1800" b="1"/>
            </a:br>
            <a:r>
              <a:rPr lang="en-US" sz="1800" b="1"/>
              <a:t>of the section header table</a:t>
            </a:r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>
            <a:off x="7984105" y="2916238"/>
            <a:ext cx="901465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3773388" y="1458914"/>
            <a:ext cx="45320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arm-</a:t>
            </a:r>
            <a:r>
              <a:rPr lang="en-US" dirty="0" err="1"/>
              <a:t>xilinx</a:t>
            </a:r>
            <a:r>
              <a:rPr lang="en-US" dirty="0"/>
              <a:t>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objdump</a:t>
            </a:r>
            <a:r>
              <a:rPr lang="en-US" dirty="0"/>
              <a:t> –h executable.elf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4684" y="2163846"/>
            <a:ext cx="6487444" cy="427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Line 1030"/>
          <p:cNvSpPr>
            <a:spLocks noChangeShapeType="1"/>
          </p:cNvSpPr>
          <p:nvPr/>
        </p:nvSpPr>
        <p:spPr bwMode="auto">
          <a:xfrm flipV="1">
            <a:off x="2427186" y="2954339"/>
            <a:ext cx="461313" cy="42703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1034"/>
          <p:cNvSpPr>
            <a:spLocks noChangeShapeType="1"/>
          </p:cNvSpPr>
          <p:nvPr/>
        </p:nvSpPr>
        <p:spPr bwMode="auto">
          <a:xfrm flipV="1">
            <a:off x="7087415" y="4098257"/>
            <a:ext cx="1781769" cy="82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1036"/>
          <p:cNvSpPr>
            <a:spLocks noChangeShapeType="1"/>
          </p:cNvSpPr>
          <p:nvPr/>
        </p:nvSpPr>
        <p:spPr bwMode="auto">
          <a:xfrm flipH="1" flipV="1">
            <a:off x="7391766" y="4409406"/>
            <a:ext cx="2190179" cy="10239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10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Dump</a:t>
            </a:r>
            <a:br>
              <a:rPr lang="en-US" altLang="en-US" dirty="0"/>
            </a:br>
            <a:r>
              <a:rPr lang="en-US" altLang="en-US" dirty="0"/>
              <a:t>Dumping the source and assembly code</a:t>
            </a:r>
            <a:endParaRPr lang="en-US" dirty="0"/>
          </a:p>
        </p:txBody>
      </p:sp>
      <p:sp>
        <p:nvSpPr>
          <p:cNvPr id="26631" name="Text Box 1029"/>
          <p:cNvSpPr txBox="1">
            <a:spLocks noChangeArrowheads="1"/>
          </p:cNvSpPr>
          <p:nvPr/>
        </p:nvSpPr>
        <p:spPr bwMode="auto">
          <a:xfrm>
            <a:off x="1322130" y="3057526"/>
            <a:ext cx="106952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Memory</a:t>
            </a:r>
            <a:br>
              <a:rPr lang="en-US" sz="1800" b="1"/>
            </a:br>
            <a:r>
              <a:rPr lang="en-US" sz="1800" b="1"/>
              <a:t>location</a:t>
            </a:r>
          </a:p>
        </p:txBody>
      </p:sp>
      <p:sp>
        <p:nvSpPr>
          <p:cNvPr id="26632" name="Text Box 1033"/>
          <p:cNvSpPr txBox="1">
            <a:spLocks noChangeArrowheads="1"/>
          </p:cNvSpPr>
          <p:nvPr/>
        </p:nvSpPr>
        <p:spPr bwMode="auto">
          <a:xfrm>
            <a:off x="8963495" y="3856958"/>
            <a:ext cx="13773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C code</a:t>
            </a:r>
            <a:br>
              <a:rPr lang="en-US" sz="1800" b="1"/>
            </a:br>
            <a:r>
              <a:rPr lang="en-US" sz="1800" b="1"/>
              <a:t>instruction</a:t>
            </a:r>
          </a:p>
        </p:txBody>
      </p:sp>
      <p:sp>
        <p:nvSpPr>
          <p:cNvPr id="26633" name="Text Box 1035"/>
          <p:cNvSpPr txBox="1">
            <a:spLocks noChangeArrowheads="1"/>
          </p:cNvSpPr>
          <p:nvPr/>
        </p:nvSpPr>
        <p:spPr bwMode="auto">
          <a:xfrm>
            <a:off x="9718580" y="5180932"/>
            <a:ext cx="13773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Assembly</a:t>
            </a:r>
            <a:br>
              <a:rPr lang="en-US" sz="1800" b="1"/>
            </a:br>
            <a:r>
              <a:rPr lang="en-US" sz="1800" b="1"/>
              <a:t>instruction</a:t>
            </a:r>
          </a:p>
        </p:txBody>
      </p:sp>
      <p:sp>
        <p:nvSpPr>
          <p:cNvPr id="26635" name="Text Box 1043"/>
          <p:cNvSpPr txBox="1">
            <a:spLocks noChangeArrowheads="1"/>
          </p:cNvSpPr>
          <p:nvPr/>
        </p:nvSpPr>
        <p:spPr bwMode="auto">
          <a:xfrm>
            <a:off x="1425256" y="5479550"/>
            <a:ext cx="226215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Machine Language</a:t>
            </a:r>
            <a:br>
              <a:rPr lang="en-US" sz="1800" b="1" dirty="0"/>
            </a:br>
            <a:r>
              <a:rPr lang="en-US" sz="1800" b="1" dirty="0"/>
              <a:t>Instruction</a:t>
            </a:r>
          </a:p>
        </p:txBody>
      </p:sp>
      <p:sp>
        <p:nvSpPr>
          <p:cNvPr id="26636" name="Line 1044"/>
          <p:cNvSpPr>
            <a:spLocks noChangeShapeType="1"/>
          </p:cNvSpPr>
          <p:nvPr/>
        </p:nvSpPr>
        <p:spPr bwMode="auto">
          <a:xfrm flipV="1">
            <a:off x="2351738" y="4367463"/>
            <a:ext cx="1724962" cy="1105736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3814907" y="1690689"/>
            <a:ext cx="44807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arm-</a:t>
            </a:r>
            <a:r>
              <a:rPr lang="en-US" dirty="0" err="1"/>
              <a:t>xilinx</a:t>
            </a:r>
            <a:r>
              <a:rPr lang="en-US" dirty="0"/>
              <a:t>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objdump</a:t>
            </a:r>
            <a:r>
              <a:rPr lang="en-US" dirty="0"/>
              <a:t> –S executable.elf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 standard services</a:t>
            </a:r>
          </a:p>
          <a:p>
            <a:pPr lvl="1"/>
            <a:r>
              <a:rPr lang="en-US" dirty="0"/>
              <a:t>C language construct services</a:t>
            </a:r>
          </a:p>
          <a:p>
            <a:pPr lvl="1"/>
            <a:r>
              <a:rPr lang="en-US" i="1" dirty="0"/>
              <a:t>stdin </a:t>
            </a:r>
            <a:r>
              <a:rPr lang="en-US" dirty="0"/>
              <a:t>and </a:t>
            </a:r>
            <a:r>
              <a:rPr lang="en-US" i="1" dirty="0"/>
              <a:t>stdout</a:t>
            </a:r>
            <a:endParaRPr lang="en-US" dirty="0"/>
          </a:p>
          <a:p>
            <a:pPr lvl="1"/>
            <a:r>
              <a:rPr lang="en-US" dirty="0"/>
              <a:t>Math library</a:t>
            </a:r>
          </a:p>
          <a:p>
            <a:pPr lvl="1"/>
            <a:r>
              <a:rPr lang="en-US" i="1" dirty="0"/>
              <a:t>malloc</a:t>
            </a:r>
            <a:endParaRPr lang="en-US" dirty="0"/>
          </a:p>
          <a:p>
            <a:r>
              <a:rPr lang="en-US" dirty="0"/>
              <a:t>Processor support requires these services</a:t>
            </a:r>
          </a:p>
          <a:p>
            <a:pPr lvl="1"/>
            <a:r>
              <a:rPr lang="en-US" dirty="0"/>
              <a:t>Interrupt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Language environment support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Required Services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Desktop vs. Embedded</a:t>
            </a:r>
          </a:p>
          <a:p>
            <a:r>
              <a:rPr lang="en-US" i="1" dirty="0">
                <a:solidFill>
                  <a:schemeClr val="tx1"/>
                </a:solidFill>
              </a:rPr>
              <a:t>Software Development Tools</a:t>
            </a:r>
          </a:p>
          <a:p>
            <a:r>
              <a:rPr lang="en-US" i="1" dirty="0">
                <a:solidFill>
                  <a:schemeClr val="tx1"/>
                </a:solidFill>
              </a:rPr>
              <a:t>Software Development with SDK</a:t>
            </a:r>
          </a:p>
          <a:p>
            <a:r>
              <a:rPr lang="en-US" i="1" dirty="0">
                <a:solidFill>
                  <a:schemeClr val="tx1"/>
                </a:solidFill>
              </a:rPr>
              <a:t>Library Generation</a:t>
            </a:r>
          </a:p>
          <a:p>
            <a:r>
              <a:rPr lang="en-US" i="1" dirty="0">
                <a:solidFill>
                  <a:schemeClr val="tx1"/>
                </a:solidFill>
              </a:rPr>
              <a:t>Address Management</a:t>
            </a:r>
          </a:p>
          <a:p>
            <a:r>
              <a:rPr lang="en-US" i="1" dirty="0">
                <a:solidFill>
                  <a:schemeClr val="tx1"/>
                </a:solidFill>
              </a:rPr>
              <a:t>Linker Script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are a collection of software routines that comprise a unified and standard set of system services</a:t>
            </a:r>
          </a:p>
          <a:p>
            <a:r>
              <a:rPr lang="en-US" dirty="0"/>
              <a:t>The Standalone option is used when no operating system is desired</a:t>
            </a:r>
          </a:p>
          <a:p>
            <a:pPr lvl="1"/>
            <a:r>
              <a:rPr lang="en-US" dirty="0"/>
              <a:t>Provides a minimal amount of processor and library services as previously illustrated</a:t>
            </a:r>
          </a:p>
          <a:p>
            <a:pPr lvl="1"/>
            <a:r>
              <a:rPr lang="en-US" dirty="0"/>
              <a:t>Can be considered a minimal, non-standard operating system</a:t>
            </a:r>
          </a:p>
          <a:p>
            <a:pPr lvl="1"/>
            <a:r>
              <a:rPr lang="en-US" dirty="0"/>
              <a:t>Installed as a software platform</a:t>
            </a:r>
          </a:p>
          <a:p>
            <a:r>
              <a:rPr lang="en-US" dirty="0"/>
              <a:t>Variety of third-party operating systems are available</a:t>
            </a:r>
          </a:p>
          <a:p>
            <a:pPr lvl="1"/>
            <a:r>
              <a:rPr lang="en-US" dirty="0"/>
              <a:t>Linux – many flavors</a:t>
            </a:r>
          </a:p>
          <a:p>
            <a:pPr lvl="1"/>
            <a:r>
              <a:rPr lang="en-US" dirty="0"/>
              <a:t>RTOS – real-time operating system; also has many flavors; Free RTOS (an option for the Cortex™-A9 processor)</a:t>
            </a:r>
          </a:p>
          <a:p>
            <a:pPr lvl="1"/>
            <a:r>
              <a:rPr lang="en-US" dirty="0"/>
              <a:t>XilKernel – provided by Xilinx; small and simple; only for </a:t>
            </a:r>
            <a:r>
              <a:rPr lang="en-US" dirty="0" err="1"/>
              <a:t>MicroBlaze</a:t>
            </a:r>
            <a:endParaRPr lang="en-US" dirty="0"/>
          </a:p>
          <a:p>
            <a:r>
              <a:rPr lang="en-US" dirty="0"/>
              <a:t>Operating systems are installed and become part of the Board Support Package (BSP)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services</a:t>
            </a:r>
          </a:p>
          <a:p>
            <a:pPr lvl="1"/>
            <a:r>
              <a:rPr lang="en-US" dirty="0"/>
              <a:t>GUI support</a:t>
            </a:r>
          </a:p>
          <a:p>
            <a:pPr lvl="1"/>
            <a:r>
              <a:rPr lang="en-US" dirty="0"/>
              <a:t>TCP/IP services**</a:t>
            </a:r>
          </a:p>
          <a:p>
            <a:pPr lvl="1"/>
            <a:r>
              <a:rPr lang="en-US" dirty="0"/>
              <a:t>Task management</a:t>
            </a:r>
          </a:p>
          <a:p>
            <a:pPr lvl="1"/>
            <a:r>
              <a:rPr lang="en-US" dirty="0"/>
              <a:t>Resource management**</a:t>
            </a:r>
          </a:p>
          <a:p>
            <a:pPr lvl="1"/>
            <a:r>
              <a:rPr lang="en-US" dirty="0"/>
              <a:t>Familiar programming services and tasks</a:t>
            </a:r>
          </a:p>
          <a:p>
            <a:pPr lvl="1"/>
            <a:r>
              <a:rPr lang="en-US" dirty="0"/>
              <a:t>Easy connection to already written applications</a:t>
            </a:r>
          </a:p>
          <a:p>
            <a:pPr lvl="1"/>
            <a:r>
              <a:rPr lang="en-US" dirty="0"/>
              <a:t>Ability to reload and change applications</a:t>
            </a:r>
          </a:p>
          <a:p>
            <a:pPr lvl="1"/>
            <a:r>
              <a:rPr lang="en-US" dirty="0"/>
              <a:t>Full file system services**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** Also available as additions to the Standalone BSP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an Operating System Provides?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BSP includes the previously discussed items</a:t>
            </a:r>
          </a:p>
          <a:p>
            <a:r>
              <a:rPr lang="en-US" dirty="0"/>
              <a:t>Design considerations for systems using the Standalone BSP</a:t>
            </a:r>
          </a:p>
          <a:p>
            <a:pPr lvl="1"/>
            <a:r>
              <a:rPr lang="en-US" dirty="0"/>
              <a:t>All services needed are included in the BSP</a:t>
            </a:r>
          </a:p>
          <a:p>
            <a:pPr lvl="1"/>
            <a:r>
              <a:rPr lang="en-US" dirty="0"/>
              <a:t>The application is static—it never changes</a:t>
            </a:r>
          </a:p>
          <a:p>
            <a:pPr lvl="1"/>
            <a:r>
              <a:rPr lang="en-US" dirty="0"/>
              <a:t>The application fits in block RAM (MicroBlaze™ processor), OCM RAM (Zynq™ AP </a:t>
            </a:r>
            <a:r>
              <a:rPr lang="en-US" dirty="0" err="1"/>
              <a:t>SoC</a:t>
            </a:r>
            <a:r>
              <a:rPr lang="en-US" dirty="0"/>
              <a:t>), or DDR memory </a:t>
            </a:r>
          </a:p>
          <a:p>
            <a:pPr lvl="1"/>
            <a:r>
              <a:rPr lang="en-US" dirty="0"/>
              <a:t>The application is single-task based</a:t>
            </a:r>
          </a:p>
          <a:p>
            <a:pPr lvl="1"/>
            <a:r>
              <a:rPr lang="en-US" dirty="0"/>
              <a:t>Interrupts may or may not be used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I Need an Operating System?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/>
              <a:t>Select the </a:t>
            </a:r>
            <a:r>
              <a:rPr lang="en-US" dirty="0"/>
              <a:t>created board support package</a:t>
            </a:r>
            <a:br>
              <a:rPr lang="en-US" dirty="0"/>
            </a:br>
            <a:r>
              <a:rPr lang="en-US" dirty="0"/>
              <a:t>in the Project Explorer view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Xilinx Tools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&gt;</a:t>
            </a:r>
            <a:r>
              <a:rPr lang="en-US" sz="2000" dirty="0"/>
              <a:t> </a:t>
            </a:r>
            <a:r>
              <a:rPr lang="en-US" sz="2000" b="1" dirty="0"/>
              <a:t>Board Support Package Settings</a:t>
            </a:r>
            <a:endParaRPr lang="en-US" sz="2000" dirty="0"/>
          </a:p>
          <a:p>
            <a:pPr eaLnBrk="1" hangingPunct="1">
              <a:lnSpc>
                <a:spcPct val="100000"/>
              </a:lnSpc>
            </a:pPr>
            <a:r>
              <a:rPr lang="en-US" sz="2000" dirty="0"/>
              <a:t>Sets all of the software BSP related</a:t>
            </a:r>
            <a:br>
              <a:rPr lang="en-US" sz="2000" dirty="0"/>
            </a:br>
            <a:r>
              <a:rPr lang="en-US" sz="2000" dirty="0"/>
              <a:t>options in the design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/>
              <a:t>Has multiple forms selection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Overview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Standalone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Drivers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CPU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/>
              <a:t>As individual Standalone services </a:t>
            </a:r>
            <a:br>
              <a:rPr lang="en-US" sz="2000" dirty="0"/>
            </a:br>
            <a:r>
              <a:rPr lang="en-US" sz="2000" dirty="0"/>
              <a:t>are selected a configurable menu </a:t>
            </a:r>
            <a:br>
              <a:rPr lang="en-US" sz="2000" dirty="0"/>
            </a:br>
            <a:r>
              <a:rPr lang="en-US" sz="2000" dirty="0"/>
              <a:t>selection item will appear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Accessing Software Platform Properties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12" y="2924427"/>
            <a:ext cx="6597574" cy="32957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3"/>
          <p:cNvSpPr>
            <a:spLocks noChangeArrowheads="1"/>
          </p:cNvSpPr>
          <p:nvPr/>
        </p:nvSpPr>
        <p:spPr bwMode="auto">
          <a:xfrm>
            <a:off x="5161208" y="685801"/>
            <a:ext cx="2729789" cy="39671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 sz="1200" b="1" dirty="0"/>
              <a:t>Hardware </a:t>
            </a:r>
          </a:p>
          <a:p>
            <a:pPr algn="r"/>
            <a:r>
              <a:rPr lang="en-US" sz="1200" b="1" dirty="0"/>
              <a:t>Platform Generation</a:t>
            </a:r>
          </a:p>
        </p:txBody>
      </p:sp>
      <p:grpSp>
        <p:nvGrpSpPr>
          <p:cNvPr id="2" name="Group 123"/>
          <p:cNvGrpSpPr/>
          <p:nvPr/>
        </p:nvGrpSpPr>
        <p:grpSpPr>
          <a:xfrm>
            <a:off x="187403" y="631319"/>
            <a:ext cx="6253590" cy="5349240"/>
            <a:chOff x="187403" y="631319"/>
            <a:chExt cx="6253590" cy="5349240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3054701" y="2590784"/>
              <a:ext cx="492369" cy="3383280"/>
            </a:xfrm>
            <a:prstGeom prst="rect">
              <a:avLst/>
            </a:prstGeom>
            <a:solidFill>
              <a:schemeClr val="accent5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575" name="Rectangle 118"/>
            <p:cNvSpPr>
              <a:spLocks noChangeArrowheads="1"/>
            </p:cNvSpPr>
            <p:nvPr/>
          </p:nvSpPr>
          <p:spPr bwMode="auto">
            <a:xfrm>
              <a:off x="187403" y="631319"/>
              <a:ext cx="2901735" cy="5349240"/>
            </a:xfrm>
            <a:prstGeom prst="rect">
              <a:avLst/>
            </a:prstGeom>
            <a:solidFill>
              <a:schemeClr val="accent5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3512232" y="4869674"/>
              <a:ext cx="1548997" cy="50377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516923" y="5375869"/>
              <a:ext cx="2924070" cy="602901"/>
            </a:xfrm>
            <a:prstGeom prst="rect">
              <a:avLst/>
            </a:prstGeom>
            <a:solidFill>
              <a:schemeClr val="accent5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8119537" y="685800"/>
            <a:ext cx="3620673" cy="5195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600" b="1"/>
              <a:t>Simulation </a:t>
            </a:r>
          </a:p>
          <a:p>
            <a:pPr algn="r"/>
            <a:r>
              <a:rPr lang="en-US" sz="1600" b="1"/>
              <a:t>Generator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38039" y="685800"/>
            <a:ext cx="2628215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200" b="1" dirty="0"/>
              <a:t>Library Generation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237930" y="2676526"/>
            <a:ext cx="2247315" cy="30400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200" b="1" dirty="0"/>
              <a:t>Embedded Software</a:t>
            </a:r>
          </a:p>
          <a:p>
            <a:pPr algn="ctr"/>
            <a:r>
              <a:rPr lang="en-US" sz="1200" b="1" dirty="0"/>
              <a:t>Development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180522" y="1371600"/>
            <a:ext cx="1929897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800">
                <a:latin typeface="Arial" charset="0"/>
              </a:rPr>
              <a:t>IP Library or User Repository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215574" y="954512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MSS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910853" y="1752600"/>
            <a:ext cx="1015735" cy="2365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Library Generation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2215574" y="2170113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.a</a:t>
            </a: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1910853" y="3810000"/>
            <a:ext cx="1015735" cy="152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Compiler (GCC)</a:t>
            </a:r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2215574" y="4114800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.o, .a</a:t>
            </a: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1910853" y="4419600"/>
            <a:ext cx="1015735" cy="152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Linker (GCC)</a:t>
            </a:r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2211768" y="5005388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ELF</a:t>
            </a:r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5669074" y="762000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IPI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5364355" y="1752600"/>
            <a:ext cx="1015735" cy="152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Platform Generation</a:t>
            </a:r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3282096" y="1676400"/>
            <a:ext cx="812588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Drivers</a:t>
            </a:r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4196258" y="1752600"/>
            <a:ext cx="812588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.</a:t>
            </a:r>
            <a:r>
              <a:rPr lang="en-US" sz="800" dirty="0" err="1">
                <a:latin typeface="Arial" charset="0"/>
              </a:rPr>
              <a:t>hdf</a:t>
            </a:r>
            <a:endParaRPr lang="en-US" sz="800" dirty="0">
              <a:latin typeface="Arial" charset="0"/>
            </a:endParaRPr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4175098" y="2071688"/>
            <a:ext cx="82528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HDL</a:t>
            </a:r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5262781" y="2133600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System and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Wrapper HDL</a:t>
            </a:r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6786383" y="2209800"/>
            <a:ext cx="1015735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 err="1">
                <a:latin typeface="Arial" charset="0"/>
              </a:rPr>
              <a:t>system.bmm</a:t>
            </a:r>
            <a:endParaRPr lang="en-US" sz="800" dirty="0">
              <a:latin typeface="Arial" charset="0"/>
            </a:endParaRP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5364355" y="2667000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Synthesis </a:t>
            </a:r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5364355" y="3702050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Implementation</a:t>
            </a:r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4043897" y="3702050"/>
            <a:ext cx="406294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XDC</a:t>
            </a:r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5364355" y="4381500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 err="1">
                <a:latin typeface="Arial" charset="0"/>
              </a:rPr>
              <a:t>Bitstream</a:t>
            </a:r>
            <a:r>
              <a:rPr lang="en-US" sz="800" dirty="0">
                <a:latin typeface="Arial" charset="0"/>
              </a:rPr>
              <a:t> Generation</a:t>
            </a:r>
          </a:p>
        </p:txBody>
      </p:sp>
      <p:sp>
        <p:nvSpPr>
          <p:cNvPr id="19487" name="Oval 32"/>
          <p:cNvSpPr>
            <a:spLocks noChangeArrowheads="1"/>
          </p:cNvSpPr>
          <p:nvPr/>
        </p:nvSpPr>
        <p:spPr bwMode="auto">
          <a:xfrm>
            <a:off x="3840750" y="4381500"/>
            <a:ext cx="1015735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/>
              <a:t>system_bd.bmm</a:t>
            </a:r>
          </a:p>
        </p:txBody>
      </p:sp>
      <p:sp>
        <p:nvSpPr>
          <p:cNvPr id="19488" name="Rectangle 33"/>
          <p:cNvSpPr>
            <a:spLocks noChangeArrowheads="1"/>
          </p:cNvSpPr>
          <p:nvPr/>
        </p:nvSpPr>
        <p:spPr bwMode="auto">
          <a:xfrm>
            <a:off x="3840750" y="5005388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Configure BRAM</a:t>
            </a:r>
          </a:p>
        </p:txBody>
      </p:sp>
      <p:sp>
        <p:nvSpPr>
          <p:cNvPr id="19489" name="Oval 34"/>
          <p:cNvSpPr>
            <a:spLocks noChangeArrowheads="1"/>
          </p:cNvSpPr>
          <p:nvPr/>
        </p:nvSpPr>
        <p:spPr bwMode="auto">
          <a:xfrm>
            <a:off x="5360121" y="5414963"/>
            <a:ext cx="1015735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download.bit</a:t>
            </a:r>
          </a:p>
        </p:txBody>
      </p:sp>
      <p:sp>
        <p:nvSpPr>
          <p:cNvPr id="19490" name="Rectangle 35"/>
          <p:cNvSpPr>
            <a:spLocks noChangeArrowheads="1"/>
          </p:cNvSpPr>
          <p:nvPr/>
        </p:nvSpPr>
        <p:spPr bwMode="auto">
          <a:xfrm>
            <a:off x="5360121" y="5719763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Hardware Manager</a:t>
            </a:r>
          </a:p>
        </p:txBody>
      </p:sp>
      <p:sp>
        <p:nvSpPr>
          <p:cNvPr id="19491" name="Oval 36"/>
          <p:cNvSpPr>
            <a:spLocks noChangeArrowheads="1"/>
          </p:cNvSpPr>
          <p:nvPr/>
        </p:nvSpPr>
        <p:spPr bwMode="auto">
          <a:xfrm>
            <a:off x="5512483" y="4984753"/>
            <a:ext cx="721595" cy="195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sz="800"/>
              <a:t>system.bit</a:t>
            </a:r>
            <a:endParaRPr lang="en-US" sz="800">
              <a:latin typeface="Arial" charset="0"/>
            </a:endParaRPr>
          </a:p>
        </p:txBody>
      </p:sp>
      <p:sp>
        <p:nvSpPr>
          <p:cNvPr id="19492" name="Rectangle 37"/>
          <p:cNvSpPr>
            <a:spLocks noChangeArrowheads="1"/>
          </p:cNvSpPr>
          <p:nvPr/>
        </p:nvSpPr>
        <p:spPr bwMode="auto">
          <a:xfrm>
            <a:off x="8309986" y="1666875"/>
            <a:ext cx="1015735" cy="381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Simulation model </a:t>
            </a:r>
          </a:p>
          <a:p>
            <a:pPr algn="ctr" eaLnBrk="1" hangingPunct="1"/>
            <a:r>
              <a:rPr lang="en-US" sz="800" dirty="0">
                <a:latin typeface="Arial" charset="0"/>
              </a:rPr>
              <a:t>Generation</a:t>
            </a:r>
          </a:p>
        </p:txBody>
      </p:sp>
      <p:sp>
        <p:nvSpPr>
          <p:cNvPr id="19493" name="Oval 38"/>
          <p:cNvSpPr>
            <a:spLocks noChangeArrowheads="1"/>
          </p:cNvSpPr>
          <p:nvPr/>
        </p:nvSpPr>
        <p:spPr bwMode="auto">
          <a:xfrm>
            <a:off x="8208412" y="2276475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Behavioral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VHD Model</a:t>
            </a:r>
          </a:p>
        </p:txBody>
      </p:sp>
      <p:sp>
        <p:nvSpPr>
          <p:cNvPr id="19494" name="Rectangle 39"/>
          <p:cNvSpPr>
            <a:spLocks noChangeArrowheads="1"/>
          </p:cNvSpPr>
          <p:nvPr/>
        </p:nvSpPr>
        <p:spPr bwMode="auto">
          <a:xfrm>
            <a:off x="8309986" y="3333750"/>
            <a:ext cx="1015735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/>
              <a:t>Simulation model </a:t>
            </a:r>
          </a:p>
          <a:p>
            <a:r>
              <a:rPr lang="en-US" sz="800" dirty="0"/>
              <a:t>Generation</a:t>
            </a:r>
          </a:p>
        </p:txBody>
      </p:sp>
      <p:sp>
        <p:nvSpPr>
          <p:cNvPr id="19495" name="Oval 40"/>
          <p:cNvSpPr>
            <a:spLocks noChangeArrowheads="1"/>
          </p:cNvSpPr>
          <p:nvPr/>
        </p:nvSpPr>
        <p:spPr bwMode="auto">
          <a:xfrm>
            <a:off x="8208412" y="3795713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Structural/Timing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VHD Model</a:t>
            </a:r>
          </a:p>
        </p:txBody>
      </p:sp>
      <p:sp>
        <p:nvSpPr>
          <p:cNvPr id="19496" name="Rectangle 41"/>
          <p:cNvSpPr>
            <a:spLocks noChangeArrowheads="1"/>
          </p:cNvSpPr>
          <p:nvPr/>
        </p:nvSpPr>
        <p:spPr bwMode="auto">
          <a:xfrm>
            <a:off x="8309986" y="4652963"/>
            <a:ext cx="1015735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/>
              <a:t>Simulation model </a:t>
            </a:r>
          </a:p>
          <a:p>
            <a:r>
              <a:rPr lang="en-US" sz="800" dirty="0"/>
              <a:t>Generation</a:t>
            </a:r>
          </a:p>
        </p:txBody>
      </p:sp>
      <p:sp>
        <p:nvSpPr>
          <p:cNvPr id="19497" name="Oval 42"/>
          <p:cNvSpPr>
            <a:spLocks noChangeArrowheads="1"/>
          </p:cNvSpPr>
          <p:nvPr/>
        </p:nvSpPr>
        <p:spPr bwMode="auto">
          <a:xfrm>
            <a:off x="8208412" y="5186363"/>
            <a:ext cx="1218883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Structural/Timing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VHD Model</a:t>
            </a:r>
          </a:p>
        </p:txBody>
      </p:sp>
      <p:sp>
        <p:nvSpPr>
          <p:cNvPr id="19498" name="Rectangle 43"/>
          <p:cNvSpPr>
            <a:spLocks noChangeArrowheads="1"/>
          </p:cNvSpPr>
          <p:nvPr/>
        </p:nvSpPr>
        <p:spPr bwMode="auto">
          <a:xfrm>
            <a:off x="9414600" y="5591175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Simulation</a:t>
            </a:r>
          </a:p>
        </p:txBody>
      </p:sp>
      <p:sp>
        <p:nvSpPr>
          <p:cNvPr id="19499" name="Oval 44"/>
          <p:cNvSpPr>
            <a:spLocks noChangeArrowheads="1"/>
          </p:cNvSpPr>
          <p:nvPr/>
        </p:nvSpPr>
        <p:spPr bwMode="auto">
          <a:xfrm>
            <a:off x="8309986" y="1209675"/>
            <a:ext cx="101573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IP Models</a:t>
            </a:r>
          </a:p>
        </p:txBody>
      </p:sp>
      <p:sp>
        <p:nvSpPr>
          <p:cNvPr id="19500" name="Oval 45"/>
          <p:cNvSpPr>
            <a:spLocks noChangeArrowheads="1"/>
          </p:cNvSpPr>
          <p:nvPr/>
        </p:nvSpPr>
        <p:spPr bwMode="auto">
          <a:xfrm>
            <a:off x="9732016" y="1209675"/>
            <a:ext cx="101573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HDL Models</a:t>
            </a:r>
          </a:p>
        </p:txBody>
      </p:sp>
      <p:sp>
        <p:nvSpPr>
          <p:cNvPr id="19501" name="Rectangle 48"/>
          <p:cNvSpPr>
            <a:spLocks noChangeArrowheads="1"/>
          </p:cNvSpPr>
          <p:nvPr/>
        </p:nvSpPr>
        <p:spPr bwMode="auto">
          <a:xfrm>
            <a:off x="8455997" y="828675"/>
            <a:ext cx="2158438" cy="139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CompXLib</a:t>
            </a:r>
          </a:p>
        </p:txBody>
      </p:sp>
      <p:cxnSp>
        <p:nvCxnSpPr>
          <p:cNvPr id="19502" name="AutoShape 49"/>
          <p:cNvCxnSpPr>
            <a:cxnSpLocks noChangeShapeType="1"/>
          </p:cNvCxnSpPr>
          <p:nvPr/>
        </p:nvCxnSpPr>
        <p:spPr bwMode="auto">
          <a:xfrm flipH="1">
            <a:off x="2012428" y="2246316"/>
            <a:ext cx="203147" cy="2173287"/>
          </a:xfrm>
          <a:prstGeom prst="bentConnector4">
            <a:avLst>
              <a:gd name="adj1" fmla="val 391667"/>
              <a:gd name="adj2" fmla="val 873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03" name="AutoShape 50"/>
          <p:cNvCxnSpPr>
            <a:cxnSpLocks noChangeShapeType="1"/>
          </p:cNvCxnSpPr>
          <p:nvPr/>
        </p:nvCxnSpPr>
        <p:spPr bwMode="auto">
          <a:xfrm>
            <a:off x="5884919" y="1143000"/>
            <a:ext cx="2437765" cy="533400"/>
          </a:xfrm>
          <a:prstGeom prst="bentConnector3">
            <a:avLst>
              <a:gd name="adj1" fmla="val 886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04" name="AutoShape 51"/>
          <p:cNvCxnSpPr>
            <a:cxnSpLocks noChangeShapeType="1"/>
            <a:endCxn id="19472" idx="4"/>
          </p:cNvCxnSpPr>
          <p:nvPr/>
        </p:nvCxnSpPr>
        <p:spPr bwMode="auto">
          <a:xfrm flipV="1">
            <a:off x="5872221" y="914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5" name="AutoShape 52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>
            <a:off x="2418721" y="1106912"/>
            <a:ext cx="0" cy="645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6" name="AutoShape 53"/>
          <p:cNvCxnSpPr>
            <a:cxnSpLocks noChangeShapeType="1"/>
            <a:stCxn id="19466" idx="2"/>
            <a:endCxn id="19467" idx="0"/>
          </p:cNvCxnSpPr>
          <p:nvPr/>
        </p:nvCxnSpPr>
        <p:spPr bwMode="auto">
          <a:xfrm>
            <a:off x="2418721" y="1989140"/>
            <a:ext cx="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7" name="AutoShape 54"/>
          <p:cNvCxnSpPr>
            <a:cxnSpLocks noChangeShapeType="1"/>
            <a:stCxn id="19551" idx="4"/>
            <a:endCxn id="19468" idx="0"/>
          </p:cNvCxnSpPr>
          <p:nvPr/>
        </p:nvCxnSpPr>
        <p:spPr bwMode="auto">
          <a:xfrm>
            <a:off x="2418721" y="3657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8" name="AutoShape 55"/>
          <p:cNvCxnSpPr>
            <a:cxnSpLocks noChangeShapeType="1"/>
            <a:stCxn id="19468" idx="2"/>
            <a:endCxn id="19469" idx="0"/>
          </p:cNvCxnSpPr>
          <p:nvPr/>
        </p:nvCxnSpPr>
        <p:spPr bwMode="auto">
          <a:xfrm>
            <a:off x="2418721" y="3962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9" name="AutoShape 56"/>
          <p:cNvCxnSpPr>
            <a:cxnSpLocks noChangeShapeType="1"/>
            <a:stCxn id="19469" idx="4"/>
            <a:endCxn id="19470" idx="0"/>
          </p:cNvCxnSpPr>
          <p:nvPr/>
        </p:nvCxnSpPr>
        <p:spPr bwMode="auto">
          <a:xfrm>
            <a:off x="2418721" y="4267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0" name="AutoShape 57"/>
          <p:cNvCxnSpPr>
            <a:cxnSpLocks noChangeShapeType="1"/>
            <a:stCxn id="19470" idx="2"/>
            <a:endCxn id="19471" idx="0"/>
          </p:cNvCxnSpPr>
          <p:nvPr/>
        </p:nvCxnSpPr>
        <p:spPr bwMode="auto">
          <a:xfrm flipH="1">
            <a:off x="2414915" y="4572000"/>
            <a:ext cx="3806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1" name="AutoShape 59"/>
          <p:cNvCxnSpPr>
            <a:cxnSpLocks noChangeShapeType="1"/>
            <a:stCxn id="19475" idx="6"/>
            <a:endCxn id="19473" idx="1"/>
          </p:cNvCxnSpPr>
          <p:nvPr/>
        </p:nvCxnSpPr>
        <p:spPr bwMode="auto">
          <a:xfrm>
            <a:off x="5008846" y="1828800"/>
            <a:ext cx="35550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2" name="AutoShape 60"/>
          <p:cNvCxnSpPr>
            <a:cxnSpLocks noChangeShapeType="1"/>
            <a:stCxn id="19482" idx="6"/>
            <a:endCxn id="19481" idx="1"/>
          </p:cNvCxnSpPr>
          <p:nvPr/>
        </p:nvCxnSpPr>
        <p:spPr bwMode="auto">
          <a:xfrm>
            <a:off x="4450191" y="3778250"/>
            <a:ext cx="9141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3" name="AutoShape 61"/>
          <p:cNvCxnSpPr>
            <a:cxnSpLocks noChangeShapeType="1"/>
            <a:stCxn id="19478" idx="4"/>
            <a:endCxn id="19481" idx="3"/>
          </p:cNvCxnSpPr>
          <p:nvPr/>
        </p:nvCxnSpPr>
        <p:spPr bwMode="auto">
          <a:xfrm rot="5400000">
            <a:off x="6129146" y="2613145"/>
            <a:ext cx="1416050" cy="91416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14" name="AutoShape 62"/>
          <p:cNvCxnSpPr>
            <a:cxnSpLocks noChangeShapeType="1"/>
            <a:stCxn id="19471" idx="4"/>
          </p:cNvCxnSpPr>
          <p:nvPr/>
        </p:nvCxnSpPr>
        <p:spPr bwMode="auto">
          <a:xfrm rot="5400000" flipH="1" flipV="1">
            <a:off x="3715101" y="547663"/>
            <a:ext cx="3309938" cy="5910311"/>
          </a:xfrm>
          <a:prstGeom prst="bentConnector4">
            <a:avLst>
              <a:gd name="adj1" fmla="val -29644"/>
              <a:gd name="adj2" fmla="val 95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15" name="AutoShape 63"/>
          <p:cNvCxnSpPr>
            <a:cxnSpLocks noChangeShapeType="1"/>
            <a:stCxn id="19471" idx="6"/>
            <a:endCxn id="19488" idx="1"/>
          </p:cNvCxnSpPr>
          <p:nvPr/>
        </p:nvCxnSpPr>
        <p:spPr bwMode="auto">
          <a:xfrm>
            <a:off x="2618062" y="5081588"/>
            <a:ext cx="1222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16" name="Line 64"/>
          <p:cNvSpPr>
            <a:spLocks noChangeShapeType="1"/>
          </p:cNvSpPr>
          <p:nvPr/>
        </p:nvSpPr>
        <p:spPr bwMode="auto">
          <a:xfrm>
            <a:off x="10239883" y="1438278"/>
            <a:ext cx="0" cy="338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7" name="Line 66"/>
          <p:cNvSpPr>
            <a:spLocks noChangeShapeType="1"/>
          </p:cNvSpPr>
          <p:nvPr/>
        </p:nvSpPr>
        <p:spPr bwMode="auto">
          <a:xfrm flipH="1">
            <a:off x="9325721" y="1843088"/>
            <a:ext cx="91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8" name="Line 67"/>
          <p:cNvSpPr>
            <a:spLocks noChangeShapeType="1"/>
          </p:cNvSpPr>
          <p:nvPr/>
        </p:nvSpPr>
        <p:spPr bwMode="auto">
          <a:xfrm flipH="1">
            <a:off x="9325721" y="3467100"/>
            <a:ext cx="91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9" name="Line 68"/>
          <p:cNvSpPr>
            <a:spLocks noChangeShapeType="1"/>
          </p:cNvSpPr>
          <p:nvPr/>
        </p:nvSpPr>
        <p:spPr bwMode="auto">
          <a:xfrm flipH="1">
            <a:off x="9325721" y="4800600"/>
            <a:ext cx="91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72"/>
          <p:cNvSpPr>
            <a:spLocks noChangeShapeType="1"/>
          </p:cNvSpPr>
          <p:nvPr/>
        </p:nvSpPr>
        <p:spPr bwMode="auto">
          <a:xfrm flipH="1">
            <a:off x="9909771" y="2428875"/>
            <a:ext cx="25393" cy="318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Line 73"/>
          <p:cNvSpPr>
            <a:spLocks noChangeShapeType="1"/>
          </p:cNvSpPr>
          <p:nvPr/>
        </p:nvSpPr>
        <p:spPr bwMode="auto">
          <a:xfrm>
            <a:off x="9427295" y="2428875"/>
            <a:ext cx="5078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Line 74"/>
          <p:cNvSpPr>
            <a:spLocks noChangeShapeType="1"/>
          </p:cNvSpPr>
          <p:nvPr/>
        </p:nvSpPr>
        <p:spPr bwMode="auto">
          <a:xfrm>
            <a:off x="9427295" y="3962400"/>
            <a:ext cx="5078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Line 75"/>
          <p:cNvSpPr>
            <a:spLocks noChangeShapeType="1"/>
          </p:cNvSpPr>
          <p:nvPr/>
        </p:nvSpPr>
        <p:spPr bwMode="auto">
          <a:xfrm>
            <a:off x="9408249" y="5348288"/>
            <a:ext cx="5078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524" name="AutoShape 76"/>
          <p:cNvCxnSpPr>
            <a:cxnSpLocks noChangeShapeType="1"/>
            <a:stCxn id="19476" idx="4"/>
            <a:endCxn id="19479" idx="1"/>
          </p:cNvCxnSpPr>
          <p:nvPr/>
        </p:nvCxnSpPr>
        <p:spPr bwMode="auto">
          <a:xfrm rot="16200000" flipH="1">
            <a:off x="4792690" y="2171539"/>
            <a:ext cx="366712" cy="77661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25" name="AutoShape 77"/>
          <p:cNvCxnSpPr>
            <a:cxnSpLocks noChangeShapeType="1"/>
            <a:stCxn id="19472" idx="4"/>
            <a:endCxn id="19473" idx="0"/>
          </p:cNvCxnSpPr>
          <p:nvPr/>
        </p:nvCxnSpPr>
        <p:spPr bwMode="auto">
          <a:xfrm>
            <a:off x="5872221" y="9144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26" name="AutoShape 78"/>
          <p:cNvCxnSpPr>
            <a:cxnSpLocks noChangeShapeType="1"/>
            <a:stCxn id="19473" idx="2"/>
            <a:endCxn id="19477" idx="0"/>
          </p:cNvCxnSpPr>
          <p:nvPr/>
        </p:nvCxnSpPr>
        <p:spPr bwMode="auto">
          <a:xfrm>
            <a:off x="5872221" y="1905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27" name="AutoShape 79"/>
          <p:cNvCxnSpPr>
            <a:cxnSpLocks noChangeShapeType="1"/>
            <a:stCxn id="19477" idx="4"/>
            <a:endCxn id="19479" idx="0"/>
          </p:cNvCxnSpPr>
          <p:nvPr/>
        </p:nvCxnSpPr>
        <p:spPr bwMode="auto">
          <a:xfrm>
            <a:off x="5872221" y="2438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29" name="AutoShape 81"/>
          <p:cNvCxnSpPr>
            <a:cxnSpLocks noChangeShapeType="1"/>
            <a:stCxn id="19479" idx="2"/>
            <a:endCxn id="19481" idx="0"/>
          </p:cNvCxnSpPr>
          <p:nvPr/>
        </p:nvCxnSpPr>
        <p:spPr bwMode="auto">
          <a:xfrm>
            <a:off x="5872223" y="2819400"/>
            <a:ext cx="0" cy="882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2" name="AutoShape 86"/>
          <p:cNvCxnSpPr>
            <a:cxnSpLocks noChangeShapeType="1"/>
            <a:stCxn id="19481" idx="2"/>
            <a:endCxn id="19486" idx="0"/>
          </p:cNvCxnSpPr>
          <p:nvPr/>
        </p:nvCxnSpPr>
        <p:spPr bwMode="auto">
          <a:xfrm>
            <a:off x="5872223" y="3854450"/>
            <a:ext cx="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4" name="AutoShape 88"/>
          <p:cNvCxnSpPr>
            <a:cxnSpLocks noChangeShapeType="1"/>
            <a:stCxn id="19486" idx="2"/>
            <a:endCxn id="19491" idx="0"/>
          </p:cNvCxnSpPr>
          <p:nvPr/>
        </p:nvCxnSpPr>
        <p:spPr bwMode="auto">
          <a:xfrm>
            <a:off x="5872223" y="4533900"/>
            <a:ext cx="1058" cy="4508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5" name="AutoShape 89"/>
          <p:cNvCxnSpPr>
            <a:cxnSpLocks noChangeShapeType="1"/>
            <a:stCxn id="19491" idx="2"/>
            <a:endCxn id="19488" idx="3"/>
          </p:cNvCxnSpPr>
          <p:nvPr/>
        </p:nvCxnSpPr>
        <p:spPr bwMode="auto">
          <a:xfrm flipH="1" flipV="1">
            <a:off x="4856486" y="5081591"/>
            <a:ext cx="655996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6" name="AutoShape 90"/>
          <p:cNvCxnSpPr>
            <a:cxnSpLocks noChangeShapeType="1"/>
            <a:stCxn id="19486" idx="1"/>
            <a:endCxn id="19487" idx="6"/>
          </p:cNvCxnSpPr>
          <p:nvPr/>
        </p:nvCxnSpPr>
        <p:spPr bwMode="auto">
          <a:xfrm flipH="1">
            <a:off x="4856485" y="4457700"/>
            <a:ext cx="50786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7" name="AutoShape 91"/>
          <p:cNvCxnSpPr>
            <a:cxnSpLocks noChangeShapeType="1"/>
            <a:stCxn id="19487" idx="4"/>
            <a:endCxn id="19488" idx="0"/>
          </p:cNvCxnSpPr>
          <p:nvPr/>
        </p:nvCxnSpPr>
        <p:spPr bwMode="auto">
          <a:xfrm>
            <a:off x="4348618" y="4533900"/>
            <a:ext cx="0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8" name="AutoShape 92"/>
          <p:cNvCxnSpPr>
            <a:cxnSpLocks noChangeShapeType="1"/>
            <a:stCxn id="19473" idx="3"/>
            <a:endCxn id="19478" idx="0"/>
          </p:cNvCxnSpPr>
          <p:nvPr/>
        </p:nvCxnSpPr>
        <p:spPr bwMode="auto">
          <a:xfrm>
            <a:off x="6380089" y="1828800"/>
            <a:ext cx="914162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39" name="AutoShape 94"/>
          <p:cNvCxnSpPr>
            <a:cxnSpLocks noChangeShapeType="1"/>
            <a:stCxn id="19489" idx="4"/>
            <a:endCxn id="19490" idx="0"/>
          </p:cNvCxnSpPr>
          <p:nvPr/>
        </p:nvCxnSpPr>
        <p:spPr bwMode="auto">
          <a:xfrm>
            <a:off x="5867989" y="55673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0" name="AutoShape 95"/>
          <p:cNvCxnSpPr>
            <a:cxnSpLocks noChangeShapeType="1"/>
          </p:cNvCxnSpPr>
          <p:nvPr/>
        </p:nvCxnSpPr>
        <p:spPr bwMode="auto">
          <a:xfrm>
            <a:off x="8024311" y="3457575"/>
            <a:ext cx="30472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1" name="AutoShape 96"/>
          <p:cNvCxnSpPr>
            <a:cxnSpLocks noChangeShapeType="1"/>
          </p:cNvCxnSpPr>
          <p:nvPr/>
        </p:nvCxnSpPr>
        <p:spPr bwMode="auto">
          <a:xfrm>
            <a:off x="8024311" y="4805363"/>
            <a:ext cx="30472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2" name="AutoShape 97"/>
          <p:cNvCxnSpPr>
            <a:cxnSpLocks noChangeShapeType="1"/>
            <a:endCxn id="19494" idx="0"/>
          </p:cNvCxnSpPr>
          <p:nvPr/>
        </p:nvCxnSpPr>
        <p:spPr bwMode="auto">
          <a:xfrm>
            <a:off x="5884919" y="3048000"/>
            <a:ext cx="2932935" cy="285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43" name="AutoShape 98"/>
          <p:cNvCxnSpPr>
            <a:cxnSpLocks noChangeShapeType="1"/>
            <a:endCxn id="19496" idx="0"/>
          </p:cNvCxnSpPr>
          <p:nvPr/>
        </p:nvCxnSpPr>
        <p:spPr bwMode="auto">
          <a:xfrm>
            <a:off x="5884919" y="4191000"/>
            <a:ext cx="2932935" cy="4619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44" name="AutoShape 99"/>
          <p:cNvCxnSpPr>
            <a:cxnSpLocks noChangeShapeType="1"/>
            <a:endCxn id="19499" idx="0"/>
          </p:cNvCxnSpPr>
          <p:nvPr/>
        </p:nvCxnSpPr>
        <p:spPr bwMode="auto">
          <a:xfrm>
            <a:off x="8817854" y="9810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5" name="AutoShape 100"/>
          <p:cNvCxnSpPr>
            <a:cxnSpLocks noChangeShapeType="1"/>
          </p:cNvCxnSpPr>
          <p:nvPr/>
        </p:nvCxnSpPr>
        <p:spPr bwMode="auto">
          <a:xfrm>
            <a:off x="10212373" y="96678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6" name="AutoShape 101"/>
          <p:cNvCxnSpPr>
            <a:cxnSpLocks noChangeShapeType="1"/>
            <a:stCxn id="19499" idx="4"/>
            <a:endCxn id="19492" idx="0"/>
          </p:cNvCxnSpPr>
          <p:nvPr/>
        </p:nvCxnSpPr>
        <p:spPr bwMode="auto">
          <a:xfrm>
            <a:off x="8817854" y="14382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7" name="AutoShape 102"/>
          <p:cNvCxnSpPr>
            <a:cxnSpLocks noChangeShapeType="1"/>
            <a:stCxn id="19492" idx="2"/>
            <a:endCxn id="19493" idx="0"/>
          </p:cNvCxnSpPr>
          <p:nvPr/>
        </p:nvCxnSpPr>
        <p:spPr bwMode="auto">
          <a:xfrm>
            <a:off x="8817854" y="20478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8" name="AutoShape 103"/>
          <p:cNvCxnSpPr>
            <a:cxnSpLocks noChangeShapeType="1"/>
            <a:stCxn id="19494" idx="2"/>
            <a:endCxn id="19495" idx="0"/>
          </p:cNvCxnSpPr>
          <p:nvPr/>
        </p:nvCxnSpPr>
        <p:spPr bwMode="auto">
          <a:xfrm>
            <a:off x="8817854" y="3638550"/>
            <a:ext cx="0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49" name="AutoShape 104"/>
          <p:cNvCxnSpPr>
            <a:cxnSpLocks noChangeShapeType="1"/>
            <a:stCxn id="19496" idx="2"/>
            <a:endCxn id="19497" idx="0"/>
          </p:cNvCxnSpPr>
          <p:nvPr/>
        </p:nvCxnSpPr>
        <p:spPr bwMode="auto">
          <a:xfrm>
            <a:off x="8817854" y="49577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50" name="AutoShape 105"/>
          <p:cNvCxnSpPr>
            <a:cxnSpLocks noChangeShapeType="1"/>
            <a:endCxn id="19466" idx="1"/>
          </p:cNvCxnSpPr>
          <p:nvPr/>
        </p:nvCxnSpPr>
        <p:spPr bwMode="auto">
          <a:xfrm>
            <a:off x="1504559" y="1871663"/>
            <a:ext cx="40629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51" name="Oval 106"/>
          <p:cNvSpPr>
            <a:spLocks noChangeArrowheads="1"/>
          </p:cNvSpPr>
          <p:nvPr/>
        </p:nvSpPr>
        <p:spPr bwMode="auto">
          <a:xfrm>
            <a:off x="1910853" y="3200400"/>
            <a:ext cx="101573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Application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Source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.c, .h, .s</a:t>
            </a:r>
          </a:p>
        </p:txBody>
      </p:sp>
      <p:sp>
        <p:nvSpPr>
          <p:cNvPr id="19552" name="Text Box 107"/>
          <p:cNvSpPr txBox="1">
            <a:spLocks noChangeArrowheads="1"/>
          </p:cNvSpPr>
          <p:nvPr/>
        </p:nvSpPr>
        <p:spPr bwMode="auto">
          <a:xfrm>
            <a:off x="3635487" y="182563"/>
            <a:ext cx="484590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 dirty="0"/>
              <a:t>Embedded </a:t>
            </a:r>
            <a:r>
              <a:rPr lang="en-US" sz="1600" b="1" dirty="0">
                <a:latin typeface="Arial" charset="0"/>
              </a:rPr>
              <a:t>Tool Flow (SDK)</a:t>
            </a:r>
          </a:p>
        </p:txBody>
      </p:sp>
      <p:sp>
        <p:nvSpPr>
          <p:cNvPr id="19553" name="Line 108"/>
          <p:cNvSpPr>
            <a:spLocks noChangeShapeType="1"/>
          </p:cNvSpPr>
          <p:nvPr/>
        </p:nvSpPr>
        <p:spPr bwMode="auto">
          <a:xfrm>
            <a:off x="2723441" y="114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554" name="AutoShape 109"/>
          <p:cNvCxnSpPr>
            <a:cxnSpLocks noChangeShapeType="1"/>
          </p:cNvCxnSpPr>
          <p:nvPr/>
        </p:nvCxnSpPr>
        <p:spPr bwMode="auto">
          <a:xfrm>
            <a:off x="2723441" y="1143000"/>
            <a:ext cx="31487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557" name="Oval 112"/>
          <p:cNvSpPr>
            <a:spLocks noChangeArrowheads="1"/>
          </p:cNvSpPr>
          <p:nvPr/>
        </p:nvSpPr>
        <p:spPr bwMode="auto">
          <a:xfrm>
            <a:off x="545958" y="1733550"/>
            <a:ext cx="101573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SW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Libraries</a:t>
            </a:r>
          </a:p>
        </p:txBody>
      </p:sp>
      <p:sp>
        <p:nvSpPr>
          <p:cNvPr id="19558" name="Oval 19"/>
          <p:cNvSpPr>
            <a:spLocks noChangeArrowheads="1"/>
          </p:cNvSpPr>
          <p:nvPr/>
        </p:nvSpPr>
        <p:spPr bwMode="auto">
          <a:xfrm>
            <a:off x="3271517" y="2041525"/>
            <a:ext cx="82528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Libraries,</a:t>
            </a:r>
          </a:p>
          <a:p>
            <a:pPr algn="ctr" eaLnBrk="1" hangingPunct="1"/>
            <a:r>
              <a:rPr lang="en-US" sz="800" dirty="0">
                <a:latin typeface="Arial" charset="0"/>
              </a:rPr>
              <a:t>OS, MLD</a:t>
            </a:r>
          </a:p>
        </p:txBody>
      </p:sp>
      <p:cxnSp>
        <p:nvCxnSpPr>
          <p:cNvPr id="19559" name="AutoShape 118"/>
          <p:cNvCxnSpPr>
            <a:cxnSpLocks noChangeShapeType="1"/>
            <a:stCxn id="19558" idx="2"/>
            <a:endCxn id="19466" idx="3"/>
          </p:cNvCxnSpPr>
          <p:nvPr/>
        </p:nvCxnSpPr>
        <p:spPr bwMode="auto">
          <a:xfrm rot="10800000">
            <a:off x="2926588" y="1871663"/>
            <a:ext cx="344926" cy="322262"/>
          </a:xfrm>
          <a:prstGeom prst="bentConnector3">
            <a:avLst>
              <a:gd name="adj1" fmla="val 4969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560" name="AutoShape 119"/>
          <p:cNvCxnSpPr>
            <a:cxnSpLocks noChangeShapeType="1"/>
            <a:stCxn id="19488" idx="2"/>
            <a:endCxn id="19489" idx="0"/>
          </p:cNvCxnSpPr>
          <p:nvPr/>
        </p:nvCxnSpPr>
        <p:spPr bwMode="auto">
          <a:xfrm rot="16200000" flipH="1">
            <a:off x="4979718" y="4526693"/>
            <a:ext cx="257175" cy="151937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9561" name="Rectangle 27"/>
          <p:cNvSpPr>
            <a:spLocks noChangeArrowheads="1"/>
          </p:cNvSpPr>
          <p:nvPr/>
        </p:nvSpPr>
        <p:spPr bwMode="auto">
          <a:xfrm>
            <a:off x="2654873" y="5426078"/>
            <a:ext cx="799892" cy="180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XMD, TCF GDB</a:t>
            </a:r>
          </a:p>
        </p:txBody>
      </p:sp>
      <p:sp>
        <p:nvSpPr>
          <p:cNvPr id="19562" name="Line 123"/>
          <p:cNvSpPr>
            <a:spLocks noChangeShapeType="1"/>
          </p:cNvSpPr>
          <p:nvPr/>
        </p:nvSpPr>
        <p:spPr bwMode="auto">
          <a:xfrm>
            <a:off x="1280251" y="6288088"/>
            <a:ext cx="80666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63" name="Rectangle 37"/>
          <p:cNvSpPr>
            <a:spLocks noChangeArrowheads="1"/>
          </p:cNvSpPr>
          <p:nvPr/>
        </p:nvSpPr>
        <p:spPr bwMode="auto">
          <a:xfrm>
            <a:off x="9348998" y="6165853"/>
            <a:ext cx="101573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FPGA</a:t>
            </a:r>
          </a:p>
        </p:txBody>
      </p:sp>
      <p:sp>
        <p:nvSpPr>
          <p:cNvPr id="19564" name="Rectangle 37"/>
          <p:cNvSpPr>
            <a:spLocks noChangeArrowheads="1"/>
          </p:cNvSpPr>
          <p:nvPr/>
        </p:nvSpPr>
        <p:spPr bwMode="auto">
          <a:xfrm>
            <a:off x="1085568" y="6053138"/>
            <a:ext cx="1015735" cy="239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>
                <a:latin typeface="Arial" charset="0"/>
              </a:rPr>
              <a:t>JTAG Cable</a:t>
            </a:r>
          </a:p>
        </p:txBody>
      </p:sp>
      <p:sp>
        <p:nvSpPr>
          <p:cNvPr id="19565" name="Line 127"/>
          <p:cNvSpPr>
            <a:spLocks noChangeShapeType="1"/>
          </p:cNvSpPr>
          <p:nvPr/>
        </p:nvSpPr>
        <p:spPr bwMode="auto">
          <a:xfrm>
            <a:off x="3004884" y="5613403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66" name="Line 128"/>
          <p:cNvSpPr>
            <a:spLocks noChangeShapeType="1"/>
          </p:cNvSpPr>
          <p:nvPr/>
        </p:nvSpPr>
        <p:spPr bwMode="auto">
          <a:xfrm>
            <a:off x="5855292" y="5880100"/>
            <a:ext cx="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9567" name="AutoShape 96"/>
          <p:cNvCxnSpPr>
            <a:cxnSpLocks noChangeShapeType="1"/>
            <a:endCxn id="19561" idx="1"/>
          </p:cNvCxnSpPr>
          <p:nvPr/>
        </p:nvCxnSpPr>
        <p:spPr bwMode="auto">
          <a:xfrm>
            <a:off x="2414915" y="5507038"/>
            <a:ext cx="239958" cy="95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68" name="AutoShape 96"/>
          <p:cNvCxnSpPr>
            <a:cxnSpLocks noChangeShapeType="1"/>
          </p:cNvCxnSpPr>
          <p:nvPr/>
        </p:nvCxnSpPr>
        <p:spPr bwMode="auto">
          <a:xfrm>
            <a:off x="2958329" y="1793875"/>
            <a:ext cx="30472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9569" name="Rectangle 33"/>
          <p:cNvSpPr>
            <a:spLocks noChangeArrowheads="1"/>
          </p:cNvSpPr>
          <p:nvPr/>
        </p:nvSpPr>
        <p:spPr bwMode="auto">
          <a:xfrm>
            <a:off x="205278" y="4421188"/>
            <a:ext cx="1015735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800" dirty="0">
                <a:latin typeface="Arial" charset="0"/>
              </a:rPr>
              <a:t>Linker Script</a:t>
            </a:r>
          </a:p>
        </p:txBody>
      </p:sp>
      <p:sp>
        <p:nvSpPr>
          <p:cNvPr id="19570" name="Line 137"/>
          <p:cNvSpPr>
            <a:spLocks noChangeShapeType="1"/>
          </p:cNvSpPr>
          <p:nvPr/>
        </p:nvSpPr>
        <p:spPr bwMode="auto">
          <a:xfrm>
            <a:off x="1219199" y="4495800"/>
            <a:ext cx="6937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7" name="Footer Placeholder 1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406252" y="660400"/>
            <a:ext cx="3742415" cy="1820334"/>
          </a:xfrm>
          <a:prstGeom prst="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48005198-8FB0-4BE5-A5FF-99FA6973717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985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Input files → MSS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Output files → </a:t>
            </a:r>
            <a:r>
              <a:rPr lang="en-US" altLang="zh-CN" dirty="0" err="1">
                <a:ea typeface="SimSun" pitchFamily="2" charset="-122"/>
              </a:rPr>
              <a:t>libc.a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libXil.a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libm.a</a:t>
            </a:r>
            <a:endParaRPr lang="en-US" altLang="zh-CN" dirty="0">
              <a:ea typeface="SimSun" pitchFamily="2" charset="-122"/>
            </a:endParaRPr>
          </a:p>
          <a:p>
            <a:pPr lvl="1"/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Library generator is generally the first tool run to configure libraries and device drivers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The MSS file defines the drivers associated with peripherals, standard input/output devices, and other related software features 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Library generator configures libraries and drivers with this information and produces an archive of object files:</a:t>
            </a:r>
          </a:p>
          <a:p>
            <a:pPr lvl="2"/>
            <a:r>
              <a:rPr lang="en-US" altLang="zh-CN" dirty="0" err="1">
                <a:ea typeface="SimSun" pitchFamily="2" charset="-122"/>
              </a:rPr>
              <a:t>libc.a</a:t>
            </a:r>
            <a:r>
              <a:rPr lang="en-US" altLang="zh-CN" dirty="0">
                <a:ea typeface="SimSun" pitchFamily="2" charset="-122"/>
              </a:rPr>
              <a:t> - Standard C library</a:t>
            </a:r>
          </a:p>
          <a:p>
            <a:pPr lvl="2"/>
            <a:r>
              <a:rPr lang="en-US" altLang="zh-CN" dirty="0" err="1">
                <a:ea typeface="SimSun" pitchFamily="2" charset="-122"/>
              </a:rPr>
              <a:t>libXil.a</a:t>
            </a:r>
            <a:r>
              <a:rPr lang="en-US" altLang="zh-CN" dirty="0">
                <a:ea typeface="SimSun" pitchFamily="2" charset="-122"/>
              </a:rPr>
              <a:t> - Xilinx library</a:t>
            </a:r>
          </a:p>
          <a:p>
            <a:pPr lvl="2"/>
            <a:r>
              <a:rPr lang="en-US" altLang="zh-CN" dirty="0" err="1">
                <a:ea typeface="SimSun" pitchFamily="2" charset="-122"/>
              </a:rPr>
              <a:t>libm.a</a:t>
            </a:r>
            <a:r>
              <a:rPr lang="en-US" altLang="zh-CN" dirty="0">
                <a:ea typeface="SimSun" pitchFamily="2" charset="-122"/>
              </a:rPr>
              <a:t> - Math functions library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Generation Flow (in SDK)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processor design requires you to manage the following:</a:t>
            </a:r>
          </a:p>
          <a:p>
            <a:pPr lvl="1"/>
            <a:r>
              <a:rPr lang="en-US" dirty="0"/>
              <a:t>Address map for the peripherals</a:t>
            </a:r>
          </a:p>
          <a:p>
            <a:pPr lvl="1"/>
            <a:r>
              <a:rPr lang="en-US" dirty="0"/>
              <a:t>Location of the application code in the memory space</a:t>
            </a:r>
          </a:p>
          <a:p>
            <a:pPr lvl="2"/>
            <a:r>
              <a:rPr lang="en-US" dirty="0"/>
              <a:t>Block RAM</a:t>
            </a:r>
          </a:p>
          <a:p>
            <a:pPr lvl="2"/>
            <a:r>
              <a:rPr lang="en-US" dirty="0"/>
              <a:t>External memory (Flash, DDR3, SRAM)</a:t>
            </a:r>
          </a:p>
          <a:p>
            <a:r>
              <a:rPr lang="en-US" dirty="0"/>
              <a:t>Memory requirements for your programs are based on the following:</a:t>
            </a:r>
          </a:p>
          <a:p>
            <a:pPr lvl="1"/>
            <a:r>
              <a:rPr lang="en-US" dirty="0"/>
              <a:t>The amount of memory required for storing the instructions</a:t>
            </a:r>
          </a:p>
          <a:p>
            <a:pPr lvl="1"/>
            <a:r>
              <a:rPr lang="en-US" dirty="0"/>
              <a:t>The amount of memory required for storing the data associated with the program</a:t>
            </a:r>
            <a:endParaRPr lang="en-US" sz="2000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Management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600200"/>
            <a:ext cx="5286033" cy="4268337"/>
          </a:xfrm>
        </p:spPr>
        <p:txBody>
          <a:bodyPr/>
          <a:lstStyle/>
          <a:p>
            <a:r>
              <a:rPr lang="en-US" dirty="0"/>
              <a:t>Processing system and programmable logic look the same</a:t>
            </a:r>
          </a:p>
          <a:p>
            <a:pPr lvl="1"/>
            <a:r>
              <a:rPr lang="en-US" dirty="0"/>
              <a:t>AMBA® and AXI interfaces</a:t>
            </a:r>
          </a:p>
          <a:p>
            <a:pPr lvl="1"/>
            <a:r>
              <a:rPr lang="en-US" dirty="0"/>
              <a:t>Memory-mapped I/O</a:t>
            </a:r>
          </a:p>
          <a:p>
            <a:pPr lvl="1"/>
            <a:r>
              <a:rPr lang="en-US" dirty="0"/>
              <a:t>Register access</a:t>
            </a:r>
          </a:p>
          <a:p>
            <a:r>
              <a:rPr lang="en-US" dirty="0"/>
              <a:t>Consistency for PS and PL = ease of use</a:t>
            </a:r>
          </a:p>
          <a:p>
            <a:r>
              <a:rPr lang="en-US" dirty="0"/>
              <a:t>Memory map usage: total of 4 GB</a:t>
            </a:r>
          </a:p>
          <a:p>
            <a:pPr lvl="1"/>
            <a:r>
              <a:rPr lang="en-US" dirty="0"/>
              <a:t>1 GB: DDR RAM</a:t>
            </a:r>
          </a:p>
          <a:p>
            <a:pPr lvl="1"/>
            <a:r>
              <a:rPr lang="en-US" dirty="0"/>
              <a:t>2 GB: dedicated to PL peripherals</a:t>
            </a:r>
          </a:p>
          <a:p>
            <a:pPr lvl="1"/>
            <a:r>
              <a:rPr lang="en-US" dirty="0"/>
              <a:t>1 GB: PS peripherals, OCM, external flash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 ARM Programming Model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2988" y="1576136"/>
            <a:ext cx="5197643" cy="487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Linker script controls the linking process</a:t>
            </a:r>
          </a:p>
          <a:p>
            <a:pPr lvl="1"/>
            <a:r>
              <a:rPr lang="en-US" altLang="en-US" dirty="0"/>
              <a:t>Map the code and data to a specified memory space</a:t>
            </a:r>
          </a:p>
          <a:p>
            <a:pPr lvl="1"/>
            <a:r>
              <a:rPr lang="en-US" altLang="en-US" dirty="0"/>
              <a:t>Set the entry point to the executable</a:t>
            </a:r>
          </a:p>
          <a:p>
            <a:pPr lvl="1"/>
            <a:r>
              <a:rPr lang="en-US" altLang="en-US" dirty="0"/>
              <a:t>Reserve space for the stack</a:t>
            </a:r>
          </a:p>
          <a:p>
            <a:r>
              <a:rPr lang="en-US" dirty="0"/>
              <a:t>Required if the design contains a discontinuous memory space</a:t>
            </a:r>
          </a:p>
          <a:p>
            <a:endParaRPr lang="en-US" dirty="0"/>
          </a:p>
        </p:txBody>
      </p:sp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 Script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Linker and Locator Flows 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1504560" y="1668464"/>
            <a:ext cx="9215682" cy="4348105"/>
            <a:chOff x="1504560" y="1668464"/>
            <a:chExt cx="9215682" cy="4348105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1504560" y="2215223"/>
              <a:ext cx="1170211" cy="7315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504560" y="2950647"/>
              <a:ext cx="117021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504560" y="3408445"/>
              <a:ext cx="117021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1595552" y="2415901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.text1</a:t>
              </a: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595552" y="2967038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.data1</a:t>
              </a: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1595552" y="3480604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.bss1</a:t>
              </a: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1548997" y="1793875"/>
              <a:ext cx="1081336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foo1.o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548997" y="4013200"/>
              <a:ext cx="1081336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foo2.o</a:t>
              </a:r>
            </a:p>
          </p:txBody>
        </p:sp>
        <p:sp>
          <p:nvSpPr>
            <p:cNvPr id="23573" name="Line 22"/>
            <p:cNvSpPr>
              <a:spLocks noChangeShapeType="1"/>
            </p:cNvSpPr>
            <p:nvPr/>
          </p:nvSpPr>
          <p:spPr bwMode="auto">
            <a:xfrm>
              <a:off x="2655725" y="2519364"/>
              <a:ext cx="1074987" cy="1012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4" name="Line 23"/>
            <p:cNvSpPr>
              <a:spLocks noChangeShapeType="1"/>
            </p:cNvSpPr>
            <p:nvPr/>
          </p:nvSpPr>
          <p:spPr bwMode="auto">
            <a:xfrm flipV="1">
              <a:off x="2693816" y="3937000"/>
              <a:ext cx="1036897" cy="757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5" name="Line 24"/>
            <p:cNvSpPr>
              <a:spLocks noChangeShapeType="1"/>
            </p:cNvSpPr>
            <p:nvPr/>
          </p:nvSpPr>
          <p:spPr bwMode="auto">
            <a:xfrm>
              <a:off x="4272438" y="3733800"/>
              <a:ext cx="928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9" name="Rectangle 28"/>
            <p:cNvSpPr>
              <a:spLocks noChangeArrowheads="1"/>
            </p:cNvSpPr>
            <p:nvPr/>
          </p:nvSpPr>
          <p:spPr bwMode="auto">
            <a:xfrm>
              <a:off x="8736297" y="2263015"/>
              <a:ext cx="1828800" cy="10972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80" name="Rectangle 29"/>
            <p:cNvSpPr>
              <a:spLocks noChangeArrowheads="1"/>
            </p:cNvSpPr>
            <p:nvPr/>
          </p:nvSpPr>
          <p:spPr bwMode="auto">
            <a:xfrm>
              <a:off x="8740917" y="3357723"/>
              <a:ext cx="1828800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1" name="Rectangle 30"/>
            <p:cNvSpPr>
              <a:spLocks noChangeArrowheads="1"/>
            </p:cNvSpPr>
            <p:nvPr/>
          </p:nvSpPr>
          <p:spPr bwMode="auto">
            <a:xfrm>
              <a:off x="8736297" y="3999936"/>
              <a:ext cx="1828800" cy="10972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82" name="Rectangle 31"/>
            <p:cNvSpPr>
              <a:spLocks noChangeArrowheads="1"/>
            </p:cNvSpPr>
            <p:nvPr/>
          </p:nvSpPr>
          <p:spPr bwMode="auto">
            <a:xfrm>
              <a:off x="8740917" y="5104757"/>
              <a:ext cx="1828800" cy="7315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3" name="Text Box 32"/>
            <p:cNvSpPr txBox="1">
              <a:spLocks noChangeArrowheads="1"/>
            </p:cNvSpPr>
            <p:nvPr/>
          </p:nvSpPr>
          <p:spPr bwMode="auto">
            <a:xfrm>
              <a:off x="8629519" y="2219325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0xFFFF</a:t>
              </a:r>
            </a:p>
          </p:txBody>
        </p:sp>
        <p:sp>
          <p:nvSpPr>
            <p:cNvPr id="23584" name="Text Box 33"/>
            <p:cNvSpPr txBox="1">
              <a:spLocks noChangeArrowheads="1"/>
            </p:cNvSpPr>
            <p:nvPr/>
          </p:nvSpPr>
          <p:spPr bwMode="auto">
            <a:xfrm>
              <a:off x="8629519" y="3092450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0xF000</a:t>
              </a:r>
            </a:p>
          </p:txBody>
        </p:sp>
        <p:sp>
          <p:nvSpPr>
            <p:cNvPr id="23585" name="Text Box 34"/>
            <p:cNvSpPr txBox="1">
              <a:spLocks noChangeArrowheads="1"/>
            </p:cNvSpPr>
            <p:nvPr/>
          </p:nvSpPr>
          <p:spPr bwMode="auto">
            <a:xfrm>
              <a:off x="8629519" y="3362325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0xEFFF</a:t>
              </a:r>
            </a:p>
          </p:txBody>
        </p:sp>
        <p:sp>
          <p:nvSpPr>
            <p:cNvPr id="23586" name="Text Box 35"/>
            <p:cNvSpPr txBox="1">
              <a:spLocks noChangeArrowheads="1"/>
            </p:cNvSpPr>
            <p:nvPr/>
          </p:nvSpPr>
          <p:spPr bwMode="auto">
            <a:xfrm>
              <a:off x="8629519" y="3700463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0xEF00</a:t>
              </a:r>
            </a:p>
          </p:txBody>
        </p:sp>
        <p:sp>
          <p:nvSpPr>
            <p:cNvPr id="23587" name="Text Box 36"/>
            <p:cNvSpPr txBox="1">
              <a:spLocks noChangeArrowheads="1"/>
            </p:cNvSpPr>
            <p:nvPr/>
          </p:nvSpPr>
          <p:spPr bwMode="auto">
            <a:xfrm>
              <a:off x="8629519" y="5588894"/>
              <a:ext cx="9903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0x0000</a:t>
              </a:r>
            </a:p>
          </p:txBody>
        </p:sp>
        <p:sp>
          <p:nvSpPr>
            <p:cNvPr id="23588" name="Text Box 37"/>
            <p:cNvSpPr txBox="1">
              <a:spLocks noChangeArrowheads="1"/>
            </p:cNvSpPr>
            <p:nvPr/>
          </p:nvSpPr>
          <p:spPr bwMode="auto">
            <a:xfrm>
              <a:off x="8629519" y="5116513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0x1FFF</a:t>
              </a:r>
            </a:p>
          </p:txBody>
        </p:sp>
        <p:sp>
          <p:nvSpPr>
            <p:cNvPr id="23589" name="Text Box 38"/>
            <p:cNvSpPr txBox="1">
              <a:spLocks noChangeArrowheads="1"/>
            </p:cNvSpPr>
            <p:nvPr/>
          </p:nvSpPr>
          <p:spPr bwMode="auto">
            <a:xfrm>
              <a:off x="8629519" y="4843463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0x2000</a:t>
              </a:r>
            </a:p>
          </p:txBody>
        </p:sp>
        <p:sp>
          <p:nvSpPr>
            <p:cNvPr id="23590" name="Text Box 39"/>
            <p:cNvSpPr txBox="1">
              <a:spLocks noChangeArrowheads="1"/>
            </p:cNvSpPr>
            <p:nvPr/>
          </p:nvSpPr>
          <p:spPr bwMode="auto">
            <a:xfrm>
              <a:off x="8629519" y="3986213"/>
              <a:ext cx="9903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0xEEFF</a:t>
              </a:r>
            </a:p>
          </p:txBody>
        </p:sp>
        <p:sp>
          <p:nvSpPr>
            <p:cNvPr id="23591" name="Line 40"/>
            <p:cNvSpPr>
              <a:spLocks noChangeShapeType="1"/>
            </p:cNvSpPr>
            <p:nvPr/>
          </p:nvSpPr>
          <p:spPr bwMode="auto">
            <a:xfrm flipV="1">
              <a:off x="6333535" y="2654300"/>
              <a:ext cx="2228269" cy="433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2" name="Line 41"/>
            <p:cNvSpPr>
              <a:spLocks noChangeShapeType="1"/>
            </p:cNvSpPr>
            <p:nvPr/>
          </p:nvSpPr>
          <p:spPr bwMode="auto">
            <a:xfrm>
              <a:off x="6352578" y="3883025"/>
              <a:ext cx="2209225" cy="153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3" name="Line 42"/>
            <p:cNvSpPr>
              <a:spLocks noChangeShapeType="1"/>
            </p:cNvSpPr>
            <p:nvPr/>
          </p:nvSpPr>
          <p:spPr bwMode="auto">
            <a:xfrm flipV="1">
              <a:off x="6333535" y="3598864"/>
              <a:ext cx="2228269" cy="8207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4" name="Text Box 43"/>
            <p:cNvSpPr txBox="1">
              <a:spLocks noChangeArrowheads="1"/>
            </p:cNvSpPr>
            <p:nvPr/>
          </p:nvSpPr>
          <p:spPr bwMode="auto">
            <a:xfrm>
              <a:off x="6907001" y="3228975"/>
              <a:ext cx="99034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Locate</a:t>
              </a:r>
            </a:p>
          </p:txBody>
        </p:sp>
        <p:sp>
          <p:nvSpPr>
            <p:cNvPr id="23595" name="Text Box 44"/>
            <p:cNvSpPr txBox="1">
              <a:spLocks noChangeArrowheads="1"/>
            </p:cNvSpPr>
            <p:nvPr/>
          </p:nvSpPr>
          <p:spPr bwMode="auto">
            <a:xfrm>
              <a:off x="5133697" y="1943100"/>
              <a:ext cx="1259089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Merged Output Sections</a:t>
              </a:r>
            </a:p>
          </p:txBody>
        </p:sp>
        <p:sp>
          <p:nvSpPr>
            <p:cNvPr id="23596" name="Text Box 45"/>
            <p:cNvSpPr txBox="1">
              <a:spLocks noChangeArrowheads="1"/>
            </p:cNvSpPr>
            <p:nvPr/>
          </p:nvSpPr>
          <p:spPr bwMode="auto">
            <a:xfrm>
              <a:off x="9192406" y="4407794"/>
              <a:ext cx="9882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Unused</a:t>
              </a:r>
            </a:p>
          </p:txBody>
        </p:sp>
        <p:sp>
          <p:nvSpPr>
            <p:cNvPr id="23597" name="Text Box 46"/>
            <p:cNvSpPr txBox="1">
              <a:spLocks noChangeArrowheads="1"/>
            </p:cNvSpPr>
            <p:nvPr/>
          </p:nvSpPr>
          <p:spPr bwMode="auto">
            <a:xfrm>
              <a:off x="8786112" y="1668464"/>
              <a:ext cx="180081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Executable Image</a:t>
              </a:r>
            </a:p>
          </p:txBody>
        </p:sp>
        <p:sp>
          <p:nvSpPr>
            <p:cNvPr id="23598" name="Text Box 47"/>
            <p:cNvSpPr txBox="1">
              <a:spLocks noChangeArrowheads="1"/>
            </p:cNvSpPr>
            <p:nvPr/>
          </p:nvSpPr>
          <p:spPr bwMode="auto">
            <a:xfrm>
              <a:off x="9192406" y="2652713"/>
              <a:ext cx="98822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Code</a:t>
              </a:r>
            </a:p>
          </p:txBody>
        </p:sp>
        <p:sp>
          <p:nvSpPr>
            <p:cNvPr id="23599" name="Text Box 48"/>
            <p:cNvSpPr txBox="1">
              <a:spLocks noChangeArrowheads="1"/>
            </p:cNvSpPr>
            <p:nvPr/>
          </p:nvSpPr>
          <p:spPr bwMode="auto">
            <a:xfrm>
              <a:off x="8650681" y="3546089"/>
              <a:ext cx="20695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uninitialized data</a:t>
              </a:r>
              <a:endParaRPr lang="en-US" sz="1400" b="1"/>
            </a:p>
          </p:txBody>
        </p:sp>
        <p:sp>
          <p:nvSpPr>
            <p:cNvPr id="23600" name="Text Box 49"/>
            <p:cNvSpPr txBox="1">
              <a:spLocks noChangeArrowheads="1"/>
            </p:cNvSpPr>
            <p:nvPr/>
          </p:nvSpPr>
          <p:spPr bwMode="auto">
            <a:xfrm>
              <a:off x="8713393" y="5377966"/>
              <a:ext cx="18896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Initialized data</a:t>
              </a:r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1506128" y="4366147"/>
              <a:ext cx="1170211" cy="7315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1506128" y="5101571"/>
              <a:ext cx="117021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1506128" y="5559369"/>
              <a:ext cx="117021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1597120" y="4566825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.text2</a:t>
              </a: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597120" y="5117962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.data2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1597120" y="5631528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.bss2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676451" y="3459635"/>
              <a:ext cx="556181" cy="556181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34574" y="35539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5182602" y="2904954"/>
              <a:ext cx="1170211" cy="7315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5182602" y="3640378"/>
              <a:ext cx="117021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5182602" y="4098176"/>
              <a:ext cx="117021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5273594" y="3105632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.text</a:t>
              </a:r>
            </a:p>
          </p:txBody>
        </p:sp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5273594" y="3656769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.data</a:t>
              </a: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5273594" y="4170335"/>
              <a:ext cx="98822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</a:t>
              </a:r>
              <a:r>
                <a:rPr lang="en-US" sz="1600" dirty="0" err="1"/>
                <a:t>bss</a:t>
              </a:r>
              <a:endParaRPr lang="en-US" sz="1600" dirty="0"/>
            </a:p>
          </p:txBody>
        </p:sp>
      </p:grpSp>
      <p:sp>
        <p:nvSpPr>
          <p:cNvPr id="69" name="Footer Placeholder 6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versus Embedded</a:t>
            </a:r>
          </a:p>
        </p:txBody>
      </p:sp>
      <p:sp>
        <p:nvSpPr>
          <p:cNvPr id="7171" name="Rectangle 102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Desktop development: written, debugged, and run on the same machine</a:t>
            </a:r>
          </a:p>
          <a:p>
            <a:r>
              <a:rPr lang="en-US" dirty="0"/>
              <a:t>OS loads the program into the memory when the program </a:t>
            </a:r>
            <a:br>
              <a:rPr lang="en-US" dirty="0"/>
            </a:br>
            <a:r>
              <a:rPr lang="en-US" dirty="0"/>
              <a:t>has been requested to run</a:t>
            </a:r>
          </a:p>
          <a:p>
            <a:r>
              <a:rPr lang="en-US" dirty="0"/>
              <a:t>Address resolution takes place at the time of loading by a program called the loader </a:t>
            </a:r>
          </a:p>
          <a:p>
            <a:pPr lvl="1"/>
            <a:r>
              <a:rPr lang="en-US" dirty="0"/>
              <a:t>The loader is included in the OS</a:t>
            </a:r>
          </a:p>
        </p:txBody>
      </p:sp>
      <p:sp>
        <p:nvSpPr>
          <p:cNvPr id="7172" name="Rectangle 103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programmer glues into one executable file called ELF </a:t>
            </a:r>
          </a:p>
          <a:p>
            <a:pPr lvl="1"/>
            <a:r>
              <a:rPr lang="en-US" sz="2000" dirty="0"/>
              <a:t>Boot code, application code, RTOS, and ISRs </a:t>
            </a:r>
          </a:p>
          <a:p>
            <a:pPr lvl="1"/>
            <a:r>
              <a:rPr lang="en-US" sz="2000" dirty="0"/>
              <a:t>Address resolution takes place during the </a:t>
            </a:r>
            <a:r>
              <a:rPr lang="en-US" sz="2000" i="1" dirty="0"/>
              <a:t>gluing </a:t>
            </a:r>
            <a:r>
              <a:rPr lang="en-US" sz="2000" dirty="0"/>
              <a:t>stage</a:t>
            </a:r>
          </a:p>
          <a:p>
            <a:r>
              <a:rPr lang="en-US" dirty="0"/>
              <a:t>The executable file is downloaded into the target system through different methods</a:t>
            </a:r>
          </a:p>
          <a:p>
            <a:pPr lvl="1"/>
            <a:r>
              <a:rPr lang="en-US" dirty="0"/>
              <a:t>Ethernet, serial, JTAG, BDM, ROM programmer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99D29FBF-A473-46DA-BC14-675AC1C8F9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Table-based GUI allows you </a:t>
            </a:r>
            <a:br>
              <a:rPr lang="en-US" sz="2000" dirty="0"/>
            </a:br>
            <a:r>
              <a:rPr lang="en-US" sz="2000" dirty="0"/>
              <a:t>to define the memory space </a:t>
            </a:r>
            <a:br>
              <a:rPr lang="en-US" sz="2000" dirty="0"/>
            </a:br>
            <a:r>
              <a:rPr lang="en-US" sz="2000" dirty="0"/>
              <a:t>for code and data sections</a:t>
            </a:r>
          </a:p>
          <a:p>
            <a:r>
              <a:rPr lang="en-US" sz="2000" dirty="0"/>
              <a:t>Launch from </a:t>
            </a:r>
            <a:r>
              <a:rPr lang="en-US" sz="2000" b="1" dirty="0">
                <a:ea typeface="MS PGothic" pitchFamily="34" charset="-128"/>
              </a:rPr>
              <a:t>Xilinx</a:t>
            </a:r>
            <a:r>
              <a:rPr lang="en-US" sz="2000" dirty="0"/>
              <a:t> </a:t>
            </a:r>
            <a:r>
              <a:rPr lang="en-US" altLang="ja-JP" sz="2000" b="1" dirty="0">
                <a:ea typeface="MS PGothic" pitchFamily="34" charset="-128"/>
              </a:rPr>
              <a:t>Tools </a:t>
            </a:r>
            <a:br>
              <a:rPr lang="en-US" altLang="ja-JP" sz="2000" b="1" dirty="0">
                <a:ea typeface="MS PGothic" pitchFamily="34" charset="-128"/>
              </a:rPr>
            </a:br>
            <a:r>
              <a:rPr lang="en-US" altLang="ja-JP" sz="2000" b="1" dirty="0">
                <a:ea typeface="MS PGothic" pitchFamily="34" charset="-128"/>
              </a:rPr>
              <a:t>&gt; Generate Linker Script</a:t>
            </a:r>
            <a:r>
              <a:rPr lang="en-US" sz="2000" dirty="0"/>
              <a:t>, or </a:t>
            </a:r>
            <a:br>
              <a:rPr lang="en-US" sz="2000" dirty="0"/>
            </a:br>
            <a:r>
              <a:rPr lang="en-US" sz="2000" dirty="0"/>
              <a:t>from the C/C++ perspective, </a:t>
            </a:r>
            <a:br>
              <a:rPr lang="en-US" sz="2000" dirty="0"/>
            </a:br>
            <a:r>
              <a:rPr lang="en-US" sz="2000" dirty="0"/>
              <a:t>right-click on &lt;project&gt; </a:t>
            </a:r>
            <a:br>
              <a:rPr lang="en-US" sz="2000" dirty="0"/>
            </a:br>
            <a:r>
              <a:rPr lang="en-US" sz="2000" dirty="0"/>
              <a:t>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/>
              <a:t>Generate Linker</a:t>
            </a:r>
            <a:r>
              <a:rPr lang="en-US" sz="2000" dirty="0"/>
              <a:t> </a:t>
            </a:r>
            <a:r>
              <a:rPr lang="en-US" sz="2000" b="1" dirty="0"/>
              <a:t>Script</a:t>
            </a:r>
            <a:r>
              <a:rPr lang="en-US" sz="2000" dirty="0"/>
              <a:t> </a:t>
            </a:r>
          </a:p>
          <a:p>
            <a:r>
              <a:rPr lang="en-US" sz="2000" dirty="0"/>
              <a:t>The tool will create a new </a:t>
            </a:r>
            <a:br>
              <a:rPr lang="en-US" sz="2000" dirty="0"/>
            </a:br>
            <a:r>
              <a:rPr lang="en-US" sz="2000" dirty="0"/>
              <a:t>linker script (the old script is </a:t>
            </a:r>
            <a:br>
              <a:rPr lang="en-US" sz="2000" dirty="0"/>
            </a:br>
            <a:r>
              <a:rPr lang="en-US" sz="2000" dirty="0"/>
              <a:t>backed up)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 Script Generator GUI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2376" y="1694698"/>
            <a:ext cx="3513138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5809" y="2866389"/>
            <a:ext cx="4875213" cy="329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Development takes place on one machine (host) and is downloaded to the embedded system (target)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versus Desktop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15736" y="2971801"/>
            <a:ext cx="3976182" cy="2741613"/>
            <a:chOff x="2250" y="867"/>
            <a:chExt cx="1199" cy="1079"/>
          </a:xfrm>
        </p:grpSpPr>
        <p:graphicFrame>
          <p:nvGraphicFramePr>
            <p:cNvPr id="1026" name="Object 5"/>
            <p:cNvGraphicFramePr>
              <a:graphicFrameLocks/>
            </p:cNvGraphicFramePr>
            <p:nvPr/>
          </p:nvGraphicFramePr>
          <p:xfrm>
            <a:off x="2250" y="867"/>
            <a:ext cx="1199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Clip" r:id="rId4" imgW="2725560" imgH="2454120" progId="">
                    <p:embed/>
                  </p:oleObj>
                </mc:Choice>
                <mc:Fallback>
                  <p:oleObj name="Clip" r:id="rId4" imgW="2725560" imgH="2454120" progId="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867"/>
                          <a:ext cx="1199" cy="1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9" name="Picture 6" descr="cw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68" y="951"/>
              <a:ext cx="392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0" name="Picture 7" descr="sh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98" y="996"/>
              <a:ext cx="36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1" name="Picture 8" descr="b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24" y="981"/>
              <a:ext cx="36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2147236" y="2665512"/>
            <a:ext cx="1478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Host Computer</a:t>
            </a:r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10496876" y="5654440"/>
            <a:ext cx="1285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Target Board</a:t>
            </a:r>
          </a:p>
        </p:txBody>
      </p:sp>
      <p:sp>
        <p:nvSpPr>
          <p:cNvPr id="1036" name="Text Box 16"/>
          <p:cNvSpPr txBox="1">
            <a:spLocks noChangeArrowheads="1"/>
          </p:cNvSpPr>
          <p:nvPr/>
        </p:nvSpPr>
        <p:spPr bwMode="auto">
          <a:xfrm>
            <a:off x="1229386" y="5756275"/>
            <a:ext cx="41138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A cross-compiler is run on the host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3607" y="2305631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058" y="3443501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521200" y="2321133"/>
            <a:ext cx="3985126" cy="2377867"/>
          </a:xfrm>
          <a:custGeom>
            <a:avLst/>
            <a:gdLst>
              <a:gd name="connsiteX0" fmla="*/ 34343 w 4758743"/>
              <a:gd name="connsiteY0" fmla="*/ 2377867 h 2407019"/>
              <a:gd name="connsiteX1" fmla="*/ 161343 w 4758743"/>
              <a:gd name="connsiteY1" fmla="*/ 2250867 h 2407019"/>
              <a:gd name="connsiteX2" fmla="*/ 2282243 w 4758743"/>
              <a:gd name="connsiteY2" fmla="*/ 295067 h 2407019"/>
              <a:gd name="connsiteX3" fmla="*/ 3945943 w 4758743"/>
              <a:gd name="connsiteY3" fmla="*/ 28367 h 2407019"/>
              <a:gd name="connsiteX4" fmla="*/ 4758743 w 4758743"/>
              <a:gd name="connsiteY4" fmla="*/ 498267 h 240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8743" h="2407019">
                <a:moveTo>
                  <a:pt x="34343" y="2377867"/>
                </a:moveTo>
                <a:cubicBezTo>
                  <a:pt x="-89482" y="2487933"/>
                  <a:pt x="161343" y="2250867"/>
                  <a:pt x="161343" y="2250867"/>
                </a:cubicBezTo>
                <a:cubicBezTo>
                  <a:pt x="535993" y="1903734"/>
                  <a:pt x="1651476" y="665484"/>
                  <a:pt x="2282243" y="295067"/>
                </a:cubicBezTo>
                <a:cubicBezTo>
                  <a:pt x="2913010" y="-75350"/>
                  <a:pt x="3533193" y="-5500"/>
                  <a:pt x="3945943" y="28367"/>
                </a:cubicBezTo>
                <a:cubicBezTo>
                  <a:pt x="4358693" y="62234"/>
                  <a:pt x="4608460" y="415717"/>
                  <a:pt x="4758743" y="498267"/>
                </a:cubicBezTo>
              </a:path>
            </a:pathLst>
          </a:cu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610100" y="3362863"/>
            <a:ext cx="3274925" cy="1336137"/>
          </a:xfrm>
          <a:custGeom>
            <a:avLst/>
            <a:gdLst>
              <a:gd name="connsiteX0" fmla="*/ 3263900 w 3274925"/>
              <a:gd name="connsiteY0" fmla="*/ 256637 h 1336137"/>
              <a:gd name="connsiteX1" fmla="*/ 3124200 w 3274925"/>
              <a:gd name="connsiteY1" fmla="*/ 243937 h 1336137"/>
              <a:gd name="connsiteX2" fmla="*/ 1714500 w 3274925"/>
              <a:gd name="connsiteY2" fmla="*/ 53437 h 1336137"/>
              <a:gd name="connsiteX3" fmla="*/ 0 w 3274925"/>
              <a:gd name="connsiteY3" fmla="*/ 1336137 h 133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4925" h="1336137">
                <a:moveTo>
                  <a:pt x="3263900" y="256637"/>
                </a:moveTo>
                <a:cubicBezTo>
                  <a:pt x="3323166" y="267220"/>
                  <a:pt x="3124200" y="243937"/>
                  <a:pt x="3124200" y="243937"/>
                </a:cubicBezTo>
                <a:cubicBezTo>
                  <a:pt x="2865967" y="210070"/>
                  <a:pt x="2235200" y="-128596"/>
                  <a:pt x="1714500" y="53437"/>
                </a:cubicBezTo>
                <a:cubicBezTo>
                  <a:pt x="1193800" y="235470"/>
                  <a:pt x="25400" y="1122354"/>
                  <a:pt x="0" y="1336137"/>
                </a:cubicBezTo>
              </a:path>
            </a:pathLst>
          </a:cu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60" name="Picture 36" descr="http://www.digilentinc.com/Data/Products/ZYBO/ZYBO-revB-obl-6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73" y="2532484"/>
            <a:ext cx="4220252" cy="35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set of problems </a:t>
            </a:r>
          </a:p>
          <a:p>
            <a:pPr lvl="1"/>
            <a:r>
              <a:rPr lang="en-US" dirty="0"/>
              <a:t>Unique hardware for every design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Real-time response requirement (sometimes)</a:t>
            </a:r>
          </a:p>
          <a:p>
            <a:pPr lvl="2"/>
            <a:r>
              <a:rPr lang="en-US" dirty="0"/>
              <a:t>RTOS versus OS</a:t>
            </a:r>
          </a:p>
          <a:p>
            <a:pPr lvl="1"/>
            <a:r>
              <a:rPr lang="en-US" dirty="0"/>
              <a:t>Code compactness</a:t>
            </a:r>
          </a:p>
          <a:p>
            <a:pPr lvl="1"/>
            <a:r>
              <a:rPr lang="en-US" dirty="0"/>
              <a:t>High-level languages and assembly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Development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Tools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8327" y="1407695"/>
            <a:ext cx="8891336" cy="501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Application Development Flow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93888" y="1123950"/>
            <a:ext cx="8401050" cy="4610100"/>
            <a:chOff x="1893888" y="1123950"/>
            <a:chExt cx="8401050" cy="46101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888" y="1123950"/>
              <a:ext cx="8401050" cy="461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2121763" y="4793942"/>
              <a:ext cx="2530136" cy="940108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4731798" y="4793942"/>
              <a:ext cx="523783" cy="55041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563122" y="5069149"/>
              <a:ext cx="430567" cy="664901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6084" y="1224470"/>
              <a:ext cx="625042" cy="6358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41" y="1600200"/>
            <a:ext cx="7060601" cy="4268337"/>
          </a:xfrm>
        </p:spPr>
        <p:txBody>
          <a:bodyPr/>
          <a:lstStyle/>
          <a:p>
            <a:r>
              <a:rPr lang="en-US" dirty="0"/>
              <a:t>Launch SDK</a:t>
            </a:r>
          </a:p>
          <a:p>
            <a:pPr lvl="1"/>
            <a:r>
              <a:rPr lang="en-IE" dirty="0"/>
              <a:t>Standalone</a:t>
            </a:r>
          </a:p>
          <a:p>
            <a:pPr lvl="2"/>
            <a:r>
              <a:rPr lang="en-IE" dirty="0"/>
              <a:t>Choose workspace, choose Hardware Platform Specification</a:t>
            </a:r>
            <a:endParaRPr lang="en-US" dirty="0"/>
          </a:p>
          <a:p>
            <a:pPr lvl="1"/>
            <a:r>
              <a:rPr lang="en-US" dirty="0"/>
              <a:t>In Vivado</a:t>
            </a:r>
          </a:p>
          <a:p>
            <a:pPr lvl="2"/>
            <a:r>
              <a:rPr lang="en-US" b="1" dirty="0"/>
              <a:t>File&gt; Export Hardware</a:t>
            </a:r>
          </a:p>
          <a:p>
            <a:pPr lvl="2"/>
            <a:r>
              <a:rPr lang="en-US" b="1" dirty="0"/>
              <a:t>File &gt; Launch SDK</a:t>
            </a:r>
          </a:p>
          <a:p>
            <a:pPr lvl="1"/>
            <a:r>
              <a:rPr lang="en-IE" dirty="0"/>
              <a:t>Exporting</a:t>
            </a:r>
            <a:endParaRPr lang="en-US" dirty="0"/>
          </a:p>
          <a:p>
            <a:pPr lvl="2"/>
            <a:r>
              <a:rPr lang="en-US" dirty="0"/>
              <a:t>A Hardware Description File HDF file is first generated</a:t>
            </a:r>
            <a:endParaRPr lang="en-US" b="1" dirty="0"/>
          </a:p>
          <a:p>
            <a:pPr lvl="2"/>
            <a:r>
              <a:rPr lang="en-US" dirty="0"/>
              <a:t>A hardware platform specification project is then automatically created</a:t>
            </a:r>
          </a:p>
          <a:p>
            <a:pPr lvl="3"/>
            <a:r>
              <a:rPr lang="en-US" dirty="0"/>
              <a:t>The software application (and board support package) then can be created and associated with the hardware platform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SDK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eaLnBrk="0" hangingPunct="0">
              <a:buClr>
                <a:schemeClr val="tx2"/>
              </a:buClr>
              <a:buSzPct val="88000"/>
              <a:buBlip>
                <a:blip r:embed="rId2"/>
              </a:buBlip>
            </a:pPr>
            <a:r>
              <a:rPr lang="en-US" sz="2000" b="1" dirty="0"/>
              <a:t>The Board Support Package provides software services based on the processor and peripherals that make up the processor system</a:t>
            </a:r>
          </a:p>
          <a:p>
            <a:pPr marL="228600" lvl="1" eaLnBrk="0" hangingPunct="0">
              <a:buClr>
                <a:schemeClr val="tx2"/>
              </a:buClr>
              <a:buSzPct val="88000"/>
              <a:buBlip>
                <a:blip r:embed="rId2"/>
              </a:buBlip>
            </a:pPr>
            <a:r>
              <a:rPr lang="en-US" sz="2000" b="1" dirty="0"/>
              <a:t>Can be automatically created when creating Application project</a:t>
            </a:r>
          </a:p>
          <a:p>
            <a:r>
              <a:rPr lang="en-US" dirty="0"/>
              <a:t>Can be created standalone</a:t>
            </a:r>
          </a:p>
          <a:p>
            <a:r>
              <a:rPr lang="en-IE" dirty="0"/>
              <a:t>Must be attached to a Hardware Platform</a:t>
            </a:r>
            <a:endParaRPr lang="en-US" dirty="0"/>
          </a:p>
          <a:p>
            <a:pPr lvl="1"/>
            <a:r>
              <a:rPr lang="en-US" b="1" dirty="0"/>
              <a:t>File &gt; New &gt; Board Support Package</a:t>
            </a:r>
          </a:p>
          <a:p>
            <a:pPr lvl="1"/>
            <a:r>
              <a:rPr lang="en-US" dirty="0"/>
              <a:t>Select appropriate OS support</a:t>
            </a:r>
          </a:p>
          <a:p>
            <a:pPr lvl="1"/>
            <a:r>
              <a:rPr lang="en-US" dirty="0"/>
              <a:t>Third-party operating systems are supported </a:t>
            </a:r>
            <a:br>
              <a:rPr lang="en-US" dirty="0"/>
            </a:br>
            <a:r>
              <a:rPr lang="en-US" dirty="0"/>
              <a:t>with the appropriate BSP selection</a:t>
            </a:r>
          </a:p>
          <a:p>
            <a:pPr lvl="1"/>
            <a:r>
              <a:rPr lang="en-US" dirty="0"/>
              <a:t>Select required libraries support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Board Support Package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76" y="4059888"/>
            <a:ext cx="5944115" cy="2453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576" y="3059687"/>
            <a:ext cx="5098222" cy="876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Development Environment 21-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D46A7F71-384C-4B0A-B6CB-1869FF28952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3092</TotalTime>
  <Words>2219</Words>
  <Application>Microsoft Office PowerPoint</Application>
  <PresentationFormat>Custom</PresentationFormat>
  <Paragraphs>454</Paragraphs>
  <Slides>30</Slides>
  <Notes>14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宋体</vt:lpstr>
      <vt:lpstr>宋体</vt:lpstr>
      <vt:lpstr>Arial</vt:lpstr>
      <vt:lpstr>Arial Narrow</vt:lpstr>
      <vt:lpstr>Symbol</vt:lpstr>
      <vt:lpstr>Times New Roman</vt:lpstr>
      <vt:lpstr>Wingdings</vt:lpstr>
      <vt:lpstr>Xilinx_All_Programmable_Template</vt:lpstr>
      <vt:lpstr>Clip</vt:lpstr>
      <vt:lpstr>Software Development Environment</vt:lpstr>
      <vt:lpstr>Outline</vt:lpstr>
      <vt:lpstr>Desktop versus Embedded</vt:lpstr>
      <vt:lpstr>Embedded versus Desktop</vt:lpstr>
      <vt:lpstr>Embedded Development</vt:lpstr>
      <vt:lpstr>Software Development Tools</vt:lpstr>
      <vt:lpstr>SDK Application Development Flow</vt:lpstr>
      <vt:lpstr>Launching SDK</vt:lpstr>
      <vt:lpstr>Creating a Board Support Package</vt:lpstr>
      <vt:lpstr>Creating a Software Application Project</vt:lpstr>
      <vt:lpstr>PowerPoint Presentation</vt:lpstr>
      <vt:lpstr>GNU Tools: GCC</vt:lpstr>
      <vt:lpstr>GNU Tools: GCC</vt:lpstr>
      <vt:lpstr>GNU Tools: AS</vt:lpstr>
      <vt:lpstr>GNU Tools: LD</vt:lpstr>
      <vt:lpstr>GNU Utilities</vt:lpstr>
      <vt:lpstr>Object Dump Display summary information from the section headers</vt:lpstr>
      <vt:lpstr>Object Dump Dumping the source and assembly code</vt:lpstr>
      <vt:lpstr>Minimal Required Services</vt:lpstr>
      <vt:lpstr>Operating Systems</vt:lpstr>
      <vt:lpstr>What an Operating System Provides? </vt:lpstr>
      <vt:lpstr>Do I Need an Operating System? </vt:lpstr>
      <vt:lpstr>Accessing Software Platform Properties</vt:lpstr>
      <vt:lpstr>PowerPoint Presentation</vt:lpstr>
      <vt:lpstr>Library Generation Flow (in SDK)</vt:lpstr>
      <vt:lpstr>Address Management</vt:lpstr>
      <vt:lpstr>Standard ARM Programming Model </vt:lpstr>
      <vt:lpstr>Linker Script</vt:lpstr>
      <vt:lpstr>Linker and Locator Flows </vt:lpstr>
      <vt:lpstr>Linker Script Generator GUI</vt:lpstr>
    </vt:vector>
  </TitlesOfParts>
  <Company>Xilinx Inc,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- Basic</dc:title>
  <dc:creator>Xilinx</dc:creator>
  <cp:keywords>Public</cp:keywords>
  <cp:lastModifiedBy>Min He</cp:lastModifiedBy>
  <cp:revision>120</cp:revision>
  <cp:lastPrinted>2014-02-21T00:26:18Z</cp:lastPrinted>
  <dcterms:created xsi:type="dcterms:W3CDTF">2012-07-19T13:21:55Z</dcterms:created>
  <dcterms:modified xsi:type="dcterms:W3CDTF">2017-03-14T06:54:18Z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db725dc8-967b-44ff-a85e-f418952b8648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