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899" r:id="rId5"/>
    <p:sldId id="900" r:id="rId6"/>
    <p:sldId id="946" r:id="rId7"/>
    <p:sldId id="947" r:id="rId8"/>
    <p:sldId id="948" r:id="rId9"/>
    <p:sldId id="949" r:id="rId10"/>
    <p:sldId id="973" r:id="rId11"/>
    <p:sldId id="974" r:id="rId12"/>
    <p:sldId id="979" r:id="rId13"/>
    <p:sldId id="980" r:id="rId14"/>
    <p:sldId id="981" r:id="rId15"/>
    <p:sldId id="951" r:id="rId16"/>
    <p:sldId id="978" r:id="rId1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1E2"/>
    <a:srgbClr val="99CCFF"/>
    <a:srgbClr val="FFFFFF"/>
    <a:srgbClr val="00446A"/>
    <a:srgbClr val="965B8E"/>
    <a:srgbClr val="7B4B88"/>
    <a:srgbClr val="E9EEF1"/>
    <a:srgbClr val="91B800"/>
    <a:srgbClr val="CA1D10"/>
    <a:srgbClr val="E0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2" autoAdjust="0"/>
    <p:restoredTop sz="90017" autoAdjust="0"/>
  </p:normalViewPr>
  <p:slideViewPr>
    <p:cSldViewPr snapToGrid="0" showGuides="1">
      <p:cViewPr varScale="1">
        <p:scale>
          <a:sx n="66" d="100"/>
          <a:sy n="66" d="100"/>
        </p:scale>
        <p:origin x="1194" y="7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1308"/>
    </p:cViewPr>
  </p:sorterViewPr>
  <p:notesViewPr>
    <p:cSldViewPr snapToGrid="0">
      <p:cViewPr varScale="1">
        <p:scale>
          <a:sx n="48" d="100"/>
          <a:sy n="48" d="100"/>
        </p:scale>
        <p:origin x="-2218"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E828B2E-29A1-43BD-9E3A-86E809EAC27D}" type="slidenum">
              <a:rPr lang="en-US" smtClean="0"/>
              <a:pPr/>
              <a:t>‹#›</a:t>
            </a:fld>
            <a:endParaRPr lang="en-US"/>
          </a:p>
        </p:txBody>
      </p:sp>
    </p:spTree>
    <p:extLst>
      <p:ext uri="{BB962C8B-B14F-4D97-AF65-F5344CB8AC3E}">
        <p14:creationId xmlns:p14="http://schemas.microsoft.com/office/powerpoint/2010/main" val="3673211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665639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Rot="1" noChangeAspect="1" noChangeArrowheads="1" noTextEdit="1"/>
          </p:cNvSpPr>
          <p:nvPr>
            <p:ph type="sldImg"/>
          </p:nvPr>
        </p:nvSpPr>
        <p:spPr>
          <a:xfrm>
            <a:off x="171450" y="433388"/>
            <a:ext cx="6975475" cy="3924300"/>
          </a:xfrm>
          <a:ln/>
        </p:spPr>
      </p:sp>
      <p:sp>
        <p:nvSpPr>
          <p:cNvPr id="43011" name="Rectangle 12"/>
          <p:cNvSpPr>
            <a:spLocks noGrp="1" noChangeArrowheads="1"/>
          </p:cNvSpPr>
          <p:nvPr>
            <p:ph type="body" idx="1"/>
          </p:nvPr>
        </p:nvSpPr>
        <p:spPr>
          <a:xfrm>
            <a:off x="1030289" y="4932364"/>
            <a:ext cx="5254626" cy="3863975"/>
          </a:xfrm>
          <a:noFill/>
          <a:ln/>
        </p:spPr>
        <p:txBody>
          <a:bodyPr lIns="98459" tIns="49229" rIns="98459" bIns="49229"/>
          <a:lstStyle/>
          <a:p>
            <a:r>
              <a:rPr lang="en-US" dirty="0"/>
              <a:t>The Xilinx device drivers are designed to meet the following goals and objectives.</a:t>
            </a:r>
          </a:p>
          <a:p>
            <a:r>
              <a:rPr lang="en-US" b="1" dirty="0"/>
              <a:t>Provide maximum portability</a:t>
            </a:r>
            <a:r>
              <a:rPr lang="en-US" dirty="0"/>
              <a:t>: The device drivers are provided as ANSI C source code. ANSI C was chosen to maximize portability across processors and development tools. Source code is provided both to aid designers in debugging their applications as well as modifying or optimizing the device driver if necessary. A layered device-driver architecture additionally separates device communication from processor and Real Time Operating System (RTOS) dependencies. This provides portability of core device driver functionality across processors and operating systems.</a:t>
            </a:r>
          </a:p>
          <a:p>
            <a:r>
              <a:rPr lang="en-US" b="1" dirty="0"/>
              <a:t>Support FPGA configurability</a:t>
            </a:r>
            <a:r>
              <a:rPr lang="en-US" dirty="0"/>
              <a:t>: Because FPGA-based devices can be parameterized to provide varying functionality, the device drivers must support this varying functionality. The configurability of device drivers should be supported at compile time and at run time. Run-time configurability provides the flexibility required for future dynamic system reconfiguration. In addition, a device driver supports multiple instances of the device without code duplication for each instance, while at the same time managing unique characteristics on a per-instance basis.</a:t>
            </a:r>
          </a:p>
          <a:p>
            <a:endParaRPr lang="en-US" dirty="0"/>
          </a:p>
          <a:p>
            <a:r>
              <a:rPr lang="en-US" b="1" dirty="0"/>
              <a:t>Support simple and complex use cases</a:t>
            </a:r>
            <a:r>
              <a:rPr lang="en-US" dirty="0"/>
              <a:t>: Device drivers are required for simple tasks, such as board bring-up and testing, as well as complex embedded system applications. A layered device driver architecture provides both simple device drivers with minimal memory footprints and more robust, full-featured device drivers with larger memory footprints.</a:t>
            </a:r>
          </a:p>
          <a:p>
            <a:endParaRPr lang="en-US" dirty="0"/>
          </a:p>
          <a:p>
            <a:r>
              <a:rPr lang="en-US" b="1" dirty="0"/>
              <a:t>Ease of use and maintenance</a:t>
            </a:r>
            <a:r>
              <a:rPr lang="en-US" dirty="0"/>
              <a:t>: Xilinx makes use of </a:t>
            </a:r>
            <a:r>
              <a:rPr lang="en-US" b="1" dirty="0"/>
              <a:t>coding standards </a:t>
            </a:r>
            <a:r>
              <a:rPr lang="en-US" dirty="0"/>
              <a:t>and provides </a:t>
            </a:r>
            <a:r>
              <a:rPr lang="en-US" b="1" dirty="0"/>
              <a:t>well-documented </a:t>
            </a:r>
            <a:r>
              <a:rPr lang="en-US" dirty="0"/>
              <a:t>source code to give developers (for example, customers and internal development) a consistent view of source code that is easy to understand and maintain. In addition, the API for all device drivers is consistent to provide a </a:t>
            </a:r>
            <a:r>
              <a:rPr lang="en-US" b="1" dirty="0"/>
              <a:t>similar look and feel </a:t>
            </a:r>
            <a:r>
              <a:rPr lang="en-US" dirty="0"/>
              <a:t>between drivers.</a:t>
            </a:r>
          </a:p>
          <a:p>
            <a:endParaRPr lang="en-US" dirty="0"/>
          </a:p>
        </p:txBody>
      </p:sp>
    </p:spTree>
    <p:extLst>
      <p:ext uri="{BB962C8B-B14F-4D97-AF65-F5344CB8AC3E}">
        <p14:creationId xmlns:p14="http://schemas.microsoft.com/office/powerpoint/2010/main" val="242014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xfrm>
            <a:off x="171450" y="433388"/>
            <a:ext cx="6975475" cy="3924300"/>
          </a:xfrm>
          <a:ln/>
        </p:spPr>
      </p:sp>
      <p:sp>
        <p:nvSpPr>
          <p:cNvPr id="45059" name="Rectangle 8"/>
          <p:cNvSpPr>
            <a:spLocks noGrp="1" noChangeArrowheads="1"/>
          </p:cNvSpPr>
          <p:nvPr>
            <p:ph type="body" idx="1"/>
          </p:nvPr>
        </p:nvSpPr>
        <p:spPr>
          <a:xfrm>
            <a:off x="1030289" y="4957764"/>
            <a:ext cx="5254626" cy="3863975"/>
          </a:xfrm>
          <a:noFill/>
          <a:ln/>
        </p:spPr>
        <p:txBody>
          <a:bodyPr lIns="98459" tIns="49229" rIns="98459" bIns="49229"/>
          <a:lstStyle/>
          <a:p>
            <a:r>
              <a:rPr lang="en-US" dirty="0"/>
              <a:t>The layered architecture accommodates the many use cases of device drivers, while providing portability across operating systems, toolsets, and processors. The layered architecture also provides seamless integration with an RTOS (Layer 2), with high-level device drivers that are full-featured and portable across operating systems and processors (Layer 1) and with low-level drivers for simple use cases (Layer 0). You can choose to use any and all layers.</a:t>
            </a:r>
          </a:p>
          <a:p>
            <a:endParaRPr lang="en-US" dirty="0"/>
          </a:p>
          <a:p>
            <a:endParaRPr lang="en-US" dirty="0"/>
          </a:p>
        </p:txBody>
      </p:sp>
    </p:spTree>
    <p:extLst>
      <p:ext uri="{BB962C8B-B14F-4D97-AF65-F5344CB8AC3E}">
        <p14:creationId xmlns:p14="http://schemas.microsoft.com/office/powerpoint/2010/main" val="2345939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Rot="1" noChangeAspect="1" noChangeArrowheads="1" noTextEdit="1"/>
          </p:cNvSpPr>
          <p:nvPr>
            <p:ph type="sldImg"/>
          </p:nvPr>
        </p:nvSpPr>
        <p:spPr>
          <a:xfrm>
            <a:off x="171450" y="433388"/>
            <a:ext cx="6975475" cy="3924300"/>
          </a:xfrm>
          <a:ln/>
        </p:spPr>
      </p:sp>
      <p:sp>
        <p:nvSpPr>
          <p:cNvPr id="46083" name="Rectangle 10"/>
          <p:cNvSpPr>
            <a:spLocks noGrp="1" noChangeArrowheads="1"/>
          </p:cNvSpPr>
          <p:nvPr>
            <p:ph type="body" idx="1"/>
          </p:nvPr>
        </p:nvSpPr>
        <p:spPr>
          <a:xfrm>
            <a:off x="1030289" y="4957764"/>
            <a:ext cx="5254626" cy="3863975"/>
          </a:xfrm>
          <a:noFill/>
          <a:ln/>
        </p:spPr>
        <p:txBody>
          <a:bodyPr lIns="98459" tIns="49229" rIns="98459" bIns="49229"/>
          <a:lstStyle/>
          <a:p>
            <a:endParaRPr lang="en-US" dirty="0"/>
          </a:p>
        </p:txBody>
      </p:sp>
    </p:spTree>
    <p:extLst>
      <p:ext uri="{BB962C8B-B14F-4D97-AF65-F5344CB8AC3E}">
        <p14:creationId xmlns:p14="http://schemas.microsoft.com/office/powerpoint/2010/main" val="3808535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IE"/>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IE"/>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IE" sz="1000">
                <a:solidFill>
                  <a:schemeClr val="bg2"/>
                </a:solidFill>
                <a:latin typeface="+mj-lt"/>
              </a:rPr>
              <a:t>This material exempt per Department of Commerce license exception TSU </a:t>
            </a:r>
            <a:endParaRPr lang="en-US" sz="1000" dirty="0">
              <a:solidFill>
                <a:schemeClr val="bg2"/>
              </a:solidFill>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4" name="Rectangle 23"/>
          <p:cNvSpPr>
            <a:spLocks noGrp="1" noChangeArrowheads="1"/>
          </p:cNvSpPr>
          <p:nvPr>
            <p:ph type="sldNum" sz="quarter" idx="10"/>
          </p:nvPr>
        </p:nvSpPr>
        <p:spPr>
          <a:xfrm>
            <a:off x="609441" y="6572250"/>
            <a:ext cx="2151514" cy="2492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a:t>Software Development and Debug 22-</a:t>
            </a:r>
            <a:fld id="{E71CF733-3734-41A5-94EF-DD5F199309C8}"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a:t>Click to edit Master title style</a:t>
            </a:r>
            <a:endParaRPr lang="en-US" dirty="0"/>
          </a:p>
        </p:txBody>
      </p:sp>
      <p:sp>
        <p:nvSpPr>
          <p:cNvPr id="4" name="Rectangle 23"/>
          <p:cNvSpPr>
            <a:spLocks noGrp="1" noChangeArrowheads="1"/>
          </p:cNvSpPr>
          <p:nvPr>
            <p:ph type="sldNum" sz="quarter" idx="10"/>
          </p:nvPr>
        </p:nvSpPr>
        <p:spPr>
          <a:xfrm>
            <a:off x="609441" y="6567146"/>
            <a:ext cx="2042319" cy="27209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IE"/>
              <a:t>Software Development and Debug 22-‹#›</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5" name="Rectangle 23"/>
          <p:cNvSpPr>
            <a:spLocks noGrp="1" noChangeArrowheads="1"/>
          </p:cNvSpPr>
          <p:nvPr>
            <p:ph type="sldNum" sz="quarter" idx="10"/>
          </p:nvPr>
        </p:nvSpPr>
        <p:spPr>
          <a:xfrm>
            <a:off x="609441" y="6560820"/>
            <a:ext cx="2124881" cy="260669"/>
          </a:xfrm>
          <a:prstGeom prst="rect">
            <a:avLst/>
          </a:prstGeom>
          <a:ln/>
        </p:spPr>
        <p:txBody>
          <a:bodyPr/>
          <a:lstStyle>
            <a:lvl1pPr>
              <a:defRPr/>
            </a:lvl1pPr>
          </a:lstStyle>
          <a:p>
            <a:pPr>
              <a:defRPr/>
            </a:pPr>
            <a:r>
              <a:rPr lang="en-IE"/>
              <a:t>Software Development and Debug 22-‹#›</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83680"/>
            <a:ext cx="2098248" cy="237809"/>
          </a:xfrm>
          <a:prstGeom prst="rect">
            <a:avLst/>
          </a:prstGeom>
          <a:ln/>
        </p:spPr>
        <p:txBody>
          <a:bodyPr/>
          <a:lstStyle>
            <a:lvl1pPr>
              <a:defRPr/>
            </a:lvl1pPr>
          </a:lstStyle>
          <a:p>
            <a:pPr>
              <a:defRPr/>
            </a:pPr>
            <a:r>
              <a:rPr lang="en-IE"/>
              <a:t>Software Development and Debug 22-‹#›</a:t>
            </a:r>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a:t>Click to edit Master title style</a:t>
            </a:r>
            <a:endParaRPr lang="en-US" dirty="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10" name="Slide Number Placeholder 2"/>
          <p:cNvSpPr>
            <a:spLocks noGrp="1"/>
          </p:cNvSpPr>
          <p:nvPr>
            <p:ph type="sldNum" sz="quarter" idx="4"/>
          </p:nvPr>
        </p:nvSpPr>
        <p:spPr>
          <a:xfrm>
            <a:off x="609441" y="6572251"/>
            <a:ext cx="2204780" cy="252598"/>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IE"/>
              <a:t>Software Development and Debug 22-‹#›</a:t>
            </a:r>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a:t>© Copyright 2015 Xilinx Modified by Dr. Min He</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a:t>Zynq</a:t>
            </a:r>
            <a:endParaRPr lang="en-US" dirty="0"/>
          </a:p>
          <a:p>
            <a:r>
              <a:rPr lang="en-US" dirty="0" err="1"/>
              <a:t>Vivado</a:t>
            </a:r>
            <a:r>
              <a:rPr lang="en-US" dirty="0"/>
              <a:t> 2015.2 Version</a:t>
            </a:r>
          </a:p>
        </p:txBody>
      </p:sp>
      <p:sp>
        <p:nvSpPr>
          <p:cNvPr id="3" name="Title 2"/>
          <p:cNvSpPr>
            <a:spLocks noGrp="1"/>
          </p:cNvSpPr>
          <p:nvPr>
            <p:ph type="ctrTitle" sz="quarter"/>
          </p:nvPr>
        </p:nvSpPr>
        <p:spPr>
          <a:xfrm>
            <a:off x="167173" y="3660650"/>
            <a:ext cx="7099835" cy="1114425"/>
          </a:xfrm>
        </p:spPr>
        <p:txBody>
          <a:bodyPr/>
          <a:lstStyle/>
          <a:p>
            <a:r>
              <a:rPr lang="en-US" dirty="0"/>
              <a:t>Xilinx Device Driver Structure</a:t>
            </a:r>
          </a:p>
        </p:txBody>
      </p:sp>
      <p:sp>
        <p:nvSpPr>
          <p:cNvPr id="8" name="Footer Placeholder 7"/>
          <p:cNvSpPr>
            <a:spLocks noGrp="1"/>
          </p:cNvSpPr>
          <p:nvPr>
            <p:ph type="ftr" sz="quarter" idx="3"/>
          </p:nvPr>
        </p:nvSpPr>
        <p:spPr/>
        <p:txBody>
          <a:bodyPr/>
          <a:lstStyle/>
          <a:p>
            <a:r>
              <a:rPr lang="en-US"/>
              <a:t>© Copyright 2015 Xilinx Modified by Dr. Min He</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795647"/>
            <a:ext cx="10975336" cy="5474524"/>
          </a:xfrm>
        </p:spPr>
        <p:txBody>
          <a:bodyPr/>
          <a:lstStyle/>
          <a:p>
            <a:pPr marL="0" indent="0">
              <a:buNone/>
            </a:pPr>
            <a:r>
              <a:rPr lang="en-US" sz="1800" dirty="0"/>
              <a:t>#ifndef LED_IP_H</a:t>
            </a:r>
          </a:p>
          <a:p>
            <a:pPr marL="0" indent="0">
              <a:buNone/>
            </a:pPr>
            <a:r>
              <a:rPr lang="en-US" sz="1800" dirty="0"/>
              <a:t>#define LED_IP_H</a:t>
            </a:r>
          </a:p>
          <a:p>
            <a:pPr marL="0" indent="0">
              <a:buNone/>
            </a:pPr>
            <a:r>
              <a:rPr lang="en-US" sz="1800" dirty="0"/>
              <a:t>/****************** Include Files ********************/</a:t>
            </a:r>
          </a:p>
          <a:p>
            <a:pPr marL="0" indent="0">
              <a:buNone/>
            </a:pPr>
            <a:r>
              <a:rPr lang="en-US" sz="1800" dirty="0"/>
              <a:t>#include "xil_types.h"</a:t>
            </a:r>
          </a:p>
          <a:p>
            <a:pPr marL="0" indent="0">
              <a:buNone/>
            </a:pPr>
            <a:r>
              <a:rPr lang="en-US" sz="1800" dirty="0"/>
              <a:t>#include "</a:t>
            </a:r>
            <a:r>
              <a:rPr lang="en-US" sz="1800" dirty="0" err="1"/>
              <a:t>xstatus.h</a:t>
            </a:r>
            <a:r>
              <a:rPr lang="en-US" sz="1800" dirty="0"/>
              <a:t>"</a:t>
            </a:r>
          </a:p>
          <a:p>
            <a:pPr marL="0" indent="0">
              <a:buNone/>
            </a:pPr>
            <a:r>
              <a:rPr lang="en-US" sz="1800" dirty="0"/>
              <a:t>#define LED_IP_S_AXI_SLV_REG0_OFFSET 0</a:t>
            </a:r>
          </a:p>
          <a:p>
            <a:pPr marL="0" indent="0">
              <a:buNone/>
            </a:pPr>
            <a:r>
              <a:rPr lang="en-US" sz="1800" dirty="0"/>
              <a:t>#define LED_IP_S_AXI_SLV_REG1_OFFSET 4</a:t>
            </a:r>
          </a:p>
          <a:p>
            <a:pPr marL="0" indent="0">
              <a:buNone/>
            </a:pPr>
            <a:r>
              <a:rPr lang="en-US" sz="1800" dirty="0"/>
              <a:t>#define LED_IP_S_AXI_SLV_REG2_OFFSET 8</a:t>
            </a:r>
          </a:p>
          <a:p>
            <a:pPr marL="0" indent="0">
              <a:buNone/>
            </a:pPr>
            <a:r>
              <a:rPr lang="en-US" sz="1800" dirty="0"/>
              <a:t>#define LED_IP_S_AXI_SLV_REG3_OFFSET 12</a:t>
            </a:r>
          </a:p>
          <a:p>
            <a:pPr marL="0" indent="0">
              <a:buNone/>
            </a:pPr>
            <a:r>
              <a:rPr lang="en-US" sz="1800" dirty="0"/>
              <a:t>#define LED_IP_mWriteReg(BaseAddress, RegOffset, Data) \</a:t>
            </a:r>
          </a:p>
          <a:p>
            <a:pPr marL="0" indent="0">
              <a:buNone/>
            </a:pPr>
            <a:r>
              <a:rPr lang="en-US" sz="1800" dirty="0"/>
              <a:t>  	Xil_Out32((BaseAddress) + (RegOffset), (u32)(Data))</a:t>
            </a:r>
          </a:p>
          <a:p>
            <a:pPr marL="0" indent="0">
              <a:buNone/>
            </a:pPr>
            <a:r>
              <a:rPr lang="en-US" sz="1800" dirty="0"/>
              <a:t>#define LED_IP_mReadReg(BaseAddress, RegOffset) \</a:t>
            </a:r>
          </a:p>
          <a:p>
            <a:pPr marL="0" indent="0">
              <a:buNone/>
            </a:pPr>
            <a:r>
              <a:rPr lang="en-US" sz="1800" dirty="0"/>
              <a:t>              Xil_In32((BaseAddress) + (</a:t>
            </a:r>
            <a:r>
              <a:rPr lang="en-US" sz="1800" dirty="0" err="1"/>
              <a:t>RegOffset</a:t>
            </a:r>
            <a:r>
              <a:rPr lang="en-US" sz="1800" dirty="0"/>
              <a:t>))</a:t>
            </a:r>
          </a:p>
          <a:p>
            <a:pPr marL="0" indent="0">
              <a:buNone/>
            </a:pPr>
            <a:r>
              <a:rPr lang="en-US" sz="1800" dirty="0"/>
              <a:t>XStatus LED_IP_Reg_SelfTest(void * </a:t>
            </a:r>
            <a:r>
              <a:rPr lang="en-US" sz="1800" dirty="0" err="1"/>
              <a:t>baseaddr_p</a:t>
            </a:r>
            <a:r>
              <a:rPr lang="en-US" sz="1800" dirty="0"/>
              <a:t>);</a:t>
            </a:r>
          </a:p>
          <a:p>
            <a:pPr marL="0" indent="0">
              <a:buNone/>
            </a:pPr>
            <a:r>
              <a:rPr lang="en-US" sz="1800" dirty="0"/>
              <a:t>#endif // LED_IP_H</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10</a:t>
            </a:fld>
            <a:endParaRPr lang="en-US" dirty="0"/>
          </a:p>
        </p:txBody>
      </p:sp>
      <p:sp>
        <p:nvSpPr>
          <p:cNvPr id="4" name="Title 3"/>
          <p:cNvSpPr>
            <a:spLocks noGrp="1"/>
          </p:cNvSpPr>
          <p:nvPr>
            <p:ph type="title"/>
          </p:nvPr>
        </p:nvSpPr>
        <p:spPr>
          <a:xfrm>
            <a:off x="609441" y="209550"/>
            <a:ext cx="10969943" cy="586097"/>
          </a:xfrm>
        </p:spPr>
        <p:txBody>
          <a:bodyPr/>
          <a:lstStyle/>
          <a:p>
            <a:r>
              <a:rPr lang="en-US" dirty="0" err="1"/>
              <a:t>led_ip</a:t>
            </a:r>
            <a:r>
              <a:rPr lang="en-US" dirty="0"/>
              <a:t> drivers: </a:t>
            </a:r>
            <a:r>
              <a:rPr lang="en-US" dirty="0" err="1"/>
              <a:t>led_ip.h</a:t>
            </a:r>
            <a:endParaRPr lang="en-US" dirty="0"/>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204034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712520"/>
            <a:ext cx="10975336" cy="5759532"/>
          </a:xfrm>
        </p:spPr>
        <p:txBody>
          <a:bodyPr/>
          <a:lstStyle/>
          <a:p>
            <a:pPr marL="0" indent="0">
              <a:lnSpc>
                <a:spcPct val="100000"/>
              </a:lnSpc>
              <a:spcBef>
                <a:spcPts val="0"/>
              </a:spcBef>
              <a:buNone/>
            </a:pPr>
            <a:r>
              <a:rPr lang="en-US" sz="1600" dirty="0"/>
              <a:t>#include "led_ip.h"</a:t>
            </a:r>
          </a:p>
          <a:p>
            <a:pPr marL="0" indent="0">
              <a:lnSpc>
                <a:spcPct val="100000"/>
              </a:lnSpc>
              <a:spcBef>
                <a:spcPts val="0"/>
              </a:spcBef>
              <a:buNone/>
            </a:pPr>
            <a:r>
              <a:rPr lang="en-US" sz="1600" dirty="0"/>
              <a:t>#include "xparameters.h"</a:t>
            </a:r>
          </a:p>
          <a:p>
            <a:pPr marL="0" indent="0">
              <a:lnSpc>
                <a:spcPct val="100000"/>
              </a:lnSpc>
              <a:spcBef>
                <a:spcPts val="0"/>
              </a:spcBef>
              <a:buNone/>
            </a:pPr>
            <a:r>
              <a:rPr lang="en-US" sz="1600" dirty="0"/>
              <a:t>#include "stdio.h"</a:t>
            </a:r>
          </a:p>
          <a:p>
            <a:pPr marL="0" indent="0">
              <a:lnSpc>
                <a:spcPct val="100000"/>
              </a:lnSpc>
              <a:spcBef>
                <a:spcPts val="0"/>
              </a:spcBef>
              <a:buNone/>
            </a:pPr>
            <a:r>
              <a:rPr lang="en-US" sz="1600" dirty="0"/>
              <a:t>#include "xil_io.h"</a:t>
            </a:r>
          </a:p>
          <a:p>
            <a:pPr marL="0" indent="0">
              <a:lnSpc>
                <a:spcPct val="100000"/>
              </a:lnSpc>
              <a:spcBef>
                <a:spcPts val="0"/>
              </a:spcBef>
              <a:buNone/>
            </a:pPr>
            <a:r>
              <a:rPr lang="en-US" sz="1600" dirty="0"/>
              <a:t>#define READ_WRITE_MUL_FACTOR 0x10</a:t>
            </a:r>
          </a:p>
          <a:p>
            <a:pPr marL="0" indent="0">
              <a:lnSpc>
                <a:spcPct val="100000"/>
              </a:lnSpc>
              <a:spcBef>
                <a:spcPts val="0"/>
              </a:spcBef>
              <a:buNone/>
            </a:pPr>
            <a:r>
              <a:rPr lang="en-US" sz="1600" dirty="0"/>
              <a:t>XStatus LED_IP_Reg_SelfTest(void * baseaddr_p)</a:t>
            </a:r>
          </a:p>
          <a:p>
            <a:pPr marL="0" indent="0">
              <a:lnSpc>
                <a:spcPct val="100000"/>
              </a:lnSpc>
              <a:spcBef>
                <a:spcPts val="0"/>
              </a:spcBef>
              <a:buNone/>
            </a:pPr>
            <a:r>
              <a:rPr lang="en-US" sz="1600" dirty="0"/>
              <a:t>{</a:t>
            </a:r>
          </a:p>
          <a:p>
            <a:pPr marL="225425" indent="0">
              <a:lnSpc>
                <a:spcPct val="100000"/>
              </a:lnSpc>
              <a:spcBef>
                <a:spcPts val="0"/>
              </a:spcBef>
              <a:buNone/>
            </a:pPr>
            <a:r>
              <a:rPr lang="en-US" sz="1600" dirty="0"/>
              <a:t>u32 baseaddr;</a:t>
            </a:r>
          </a:p>
          <a:p>
            <a:pPr marL="225425" indent="0">
              <a:lnSpc>
                <a:spcPct val="100000"/>
              </a:lnSpc>
              <a:spcBef>
                <a:spcPts val="0"/>
              </a:spcBef>
              <a:buNone/>
            </a:pPr>
            <a:r>
              <a:rPr lang="en-US" sz="1600" dirty="0" err="1"/>
              <a:t>int</a:t>
            </a:r>
            <a:r>
              <a:rPr lang="en-US" sz="1600" dirty="0"/>
              <a:t> </a:t>
            </a:r>
            <a:r>
              <a:rPr lang="en-US" sz="1600" dirty="0" err="1"/>
              <a:t>write_loop_index</a:t>
            </a:r>
            <a:r>
              <a:rPr lang="en-US" sz="1600" dirty="0"/>
              <a:t>, </a:t>
            </a:r>
            <a:r>
              <a:rPr lang="en-US" sz="1600" dirty="0" err="1"/>
              <a:t>read_loop_index</a:t>
            </a:r>
            <a:r>
              <a:rPr lang="en-US" sz="1600" dirty="0"/>
              <a:t>;</a:t>
            </a:r>
          </a:p>
          <a:p>
            <a:pPr marL="225425" indent="0">
              <a:lnSpc>
                <a:spcPct val="100000"/>
              </a:lnSpc>
              <a:spcBef>
                <a:spcPts val="0"/>
              </a:spcBef>
              <a:buNone/>
            </a:pPr>
            <a:r>
              <a:rPr lang="en-US" sz="1600" dirty="0" err="1"/>
              <a:t>int</a:t>
            </a:r>
            <a:r>
              <a:rPr lang="en-US" sz="1600" dirty="0"/>
              <a:t> Index;</a:t>
            </a:r>
          </a:p>
          <a:p>
            <a:pPr marL="225425" indent="0">
              <a:lnSpc>
                <a:spcPct val="100000"/>
              </a:lnSpc>
              <a:spcBef>
                <a:spcPts val="0"/>
              </a:spcBef>
              <a:buNone/>
            </a:pPr>
            <a:endParaRPr lang="en-US" sz="1600" dirty="0"/>
          </a:p>
          <a:p>
            <a:pPr marL="225425" indent="0">
              <a:lnSpc>
                <a:spcPct val="100000"/>
              </a:lnSpc>
              <a:spcBef>
                <a:spcPts val="0"/>
              </a:spcBef>
              <a:buNone/>
            </a:pPr>
            <a:r>
              <a:rPr lang="en-US" sz="1600" dirty="0" err="1"/>
              <a:t>baseaddr</a:t>
            </a:r>
            <a:r>
              <a:rPr lang="en-US" sz="1600" dirty="0"/>
              <a:t> = (u32) </a:t>
            </a:r>
            <a:r>
              <a:rPr lang="en-US" sz="1600" dirty="0" err="1"/>
              <a:t>baseaddr_p</a:t>
            </a:r>
            <a:r>
              <a:rPr lang="en-US" sz="1600" dirty="0"/>
              <a:t>;</a:t>
            </a:r>
          </a:p>
          <a:p>
            <a:pPr marL="225425" indent="0">
              <a:lnSpc>
                <a:spcPct val="100000"/>
              </a:lnSpc>
              <a:spcBef>
                <a:spcPts val="0"/>
              </a:spcBef>
              <a:buNone/>
            </a:pPr>
            <a:r>
              <a:rPr lang="en-US" sz="1600" dirty="0"/>
              <a:t>for (write_loop_index = 0 ; write_loop_index &lt; 4; write_loop_index++)</a:t>
            </a:r>
          </a:p>
          <a:p>
            <a:pPr marL="463550" indent="0">
              <a:lnSpc>
                <a:spcPct val="100000"/>
              </a:lnSpc>
              <a:spcBef>
                <a:spcPts val="0"/>
              </a:spcBef>
              <a:buNone/>
            </a:pPr>
            <a:r>
              <a:rPr lang="en-US" sz="1600" dirty="0" err="1"/>
              <a:t>LED_IP_mWriteReg</a:t>
            </a:r>
            <a:r>
              <a:rPr lang="en-US" sz="1600" dirty="0"/>
              <a:t> (baseaddr, write_loop_index*4, (write_loop_index+1)*READ_WRITE_MUL_FACTOR);</a:t>
            </a:r>
          </a:p>
          <a:p>
            <a:pPr marL="463550" indent="0">
              <a:lnSpc>
                <a:spcPct val="100000"/>
              </a:lnSpc>
              <a:spcBef>
                <a:spcPts val="0"/>
              </a:spcBef>
              <a:buNone/>
            </a:pPr>
            <a:endParaRPr lang="en-US" sz="1600" dirty="0"/>
          </a:p>
          <a:p>
            <a:pPr marL="225425" indent="0">
              <a:lnSpc>
                <a:spcPct val="100000"/>
              </a:lnSpc>
              <a:spcBef>
                <a:spcPts val="0"/>
              </a:spcBef>
              <a:buNone/>
            </a:pPr>
            <a:r>
              <a:rPr lang="en-US" sz="1600" dirty="0"/>
              <a:t>for (read_loop_index = 0 ; read_loop_index &lt; 4; read_loop_index++)</a:t>
            </a:r>
          </a:p>
          <a:p>
            <a:pPr marL="463550" indent="0">
              <a:lnSpc>
                <a:spcPct val="100000"/>
              </a:lnSpc>
              <a:spcBef>
                <a:spcPts val="0"/>
              </a:spcBef>
              <a:buNone/>
            </a:pPr>
            <a:r>
              <a:rPr lang="en-US" sz="1600" dirty="0"/>
              <a:t>if ( LED_IP_mReadReg (baseaddr, read_loop_index*4) != (read_loop_index+1)*READ_WRITE_MUL_FACTOR){</a:t>
            </a:r>
          </a:p>
          <a:p>
            <a:pPr marL="688975" indent="0">
              <a:lnSpc>
                <a:spcPct val="100000"/>
              </a:lnSpc>
              <a:spcBef>
                <a:spcPts val="0"/>
              </a:spcBef>
              <a:buNone/>
            </a:pPr>
            <a:r>
              <a:rPr lang="en-US" sz="1600" dirty="0" err="1"/>
              <a:t>xil_printf</a:t>
            </a:r>
            <a:r>
              <a:rPr lang="en-US" sz="1600" dirty="0"/>
              <a:t> ("Error reading register value at address %x\n", (</a:t>
            </a:r>
            <a:r>
              <a:rPr lang="en-US" sz="1600" dirty="0" err="1"/>
              <a:t>int</a:t>
            </a:r>
            <a:r>
              <a:rPr lang="en-US" sz="1600" dirty="0"/>
              <a:t>)</a:t>
            </a:r>
            <a:r>
              <a:rPr lang="en-US" sz="1600" dirty="0" err="1"/>
              <a:t>baseaddr</a:t>
            </a:r>
            <a:r>
              <a:rPr lang="en-US" sz="1600" dirty="0"/>
              <a:t> + </a:t>
            </a:r>
            <a:r>
              <a:rPr lang="en-US" sz="1600" dirty="0" err="1"/>
              <a:t>read_loop_index</a:t>
            </a:r>
            <a:r>
              <a:rPr lang="en-US" sz="1600" dirty="0"/>
              <a:t>*4);</a:t>
            </a:r>
          </a:p>
          <a:p>
            <a:pPr marL="688975" indent="0">
              <a:lnSpc>
                <a:spcPct val="100000"/>
              </a:lnSpc>
              <a:spcBef>
                <a:spcPts val="0"/>
              </a:spcBef>
              <a:buNone/>
            </a:pPr>
            <a:r>
              <a:rPr lang="en-US" sz="1600" dirty="0"/>
              <a:t>return XST_FAILURE;</a:t>
            </a:r>
          </a:p>
          <a:p>
            <a:pPr marL="463550" indent="-238125">
              <a:lnSpc>
                <a:spcPct val="100000"/>
              </a:lnSpc>
              <a:spcBef>
                <a:spcPts val="0"/>
              </a:spcBef>
              <a:buNone/>
            </a:pPr>
            <a:r>
              <a:rPr lang="en-US" sz="1600" dirty="0"/>
              <a:t>}</a:t>
            </a:r>
          </a:p>
          <a:p>
            <a:pPr marL="225425" indent="0">
              <a:lnSpc>
                <a:spcPct val="100000"/>
              </a:lnSpc>
              <a:spcBef>
                <a:spcPts val="0"/>
              </a:spcBef>
              <a:buNone/>
            </a:pPr>
            <a:r>
              <a:rPr lang="en-US" sz="1600" dirty="0"/>
              <a:t>return XST_SUCCESS;</a:t>
            </a:r>
          </a:p>
          <a:p>
            <a:pPr marL="0" indent="0">
              <a:lnSpc>
                <a:spcPct val="100000"/>
              </a:lnSpc>
              <a:spcBef>
                <a:spcPts val="0"/>
              </a:spcBef>
              <a:buNone/>
            </a:pPr>
            <a:r>
              <a:rPr lang="en-US" sz="1600" dirty="0"/>
              <a:t>}</a:t>
            </a:r>
          </a:p>
          <a:p>
            <a:pPr marL="0" indent="0">
              <a:lnSpc>
                <a:spcPct val="100000"/>
              </a:lnSpc>
              <a:spcBef>
                <a:spcPts val="0"/>
              </a:spcBef>
              <a:buNone/>
            </a:pPr>
            <a:endParaRPr lang="en-US" sz="1400" dirty="0"/>
          </a:p>
          <a:p>
            <a:pPr>
              <a:lnSpc>
                <a:spcPct val="100000"/>
              </a:lnSpc>
              <a:spcBef>
                <a:spcPts val="0"/>
              </a:spcBef>
            </a:pPr>
            <a:endParaRPr lang="en-US" sz="1400" dirty="0"/>
          </a:p>
        </p:txBody>
      </p:sp>
      <p:sp>
        <p:nvSpPr>
          <p:cNvPr id="4" name="Title 3"/>
          <p:cNvSpPr>
            <a:spLocks noGrp="1"/>
          </p:cNvSpPr>
          <p:nvPr>
            <p:ph type="title"/>
          </p:nvPr>
        </p:nvSpPr>
        <p:spPr>
          <a:xfrm>
            <a:off x="609441" y="209550"/>
            <a:ext cx="10969943" cy="502970"/>
          </a:xfrm>
        </p:spPr>
        <p:txBody>
          <a:bodyPr/>
          <a:lstStyle/>
          <a:p>
            <a:r>
              <a:rPr lang="en-US" dirty="0" err="1"/>
              <a:t>led_ip</a:t>
            </a:r>
            <a:r>
              <a:rPr lang="en-US" dirty="0"/>
              <a:t> drivers: </a:t>
            </a:r>
            <a:r>
              <a:rPr lang="en-US" dirty="0" err="1"/>
              <a:t>led_ip_selftest.c</a:t>
            </a:r>
            <a:endParaRPr lang="en-US" dirty="0"/>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373708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096252"/>
            <a:ext cx="11150759" cy="4268337"/>
          </a:xfrm>
        </p:spPr>
        <p:txBody>
          <a:bodyPr/>
          <a:lstStyle/>
          <a:p>
            <a:pPr lvl="0"/>
            <a:r>
              <a:rPr lang="en-US" dirty="0"/>
              <a:t>Select the Drivers panel</a:t>
            </a:r>
          </a:p>
          <a:p>
            <a:r>
              <a:rPr lang="en-US" dirty="0"/>
              <a:t>By default, the Driver panel displays which device driver is used for each hardware instance in the design</a:t>
            </a:r>
          </a:p>
          <a:p>
            <a:r>
              <a:rPr lang="en-US" dirty="0"/>
              <a:t>Enables selection of custom drivers and versions for each device in the design</a:t>
            </a:r>
          </a:p>
        </p:txBody>
      </p:sp>
      <p:sp>
        <p:nvSpPr>
          <p:cNvPr id="4" name="Title 3"/>
          <p:cNvSpPr>
            <a:spLocks noGrp="1"/>
          </p:cNvSpPr>
          <p:nvPr>
            <p:ph type="title"/>
          </p:nvPr>
        </p:nvSpPr>
        <p:spPr/>
        <p:txBody>
          <a:bodyPr/>
          <a:lstStyle/>
          <a:p>
            <a:r>
              <a:rPr lang="en-US" dirty="0"/>
              <a:t>Driver Settings</a:t>
            </a:r>
          </a:p>
        </p:txBody>
      </p:sp>
      <p:pic>
        <p:nvPicPr>
          <p:cNvPr id="7" name="Picture 6"/>
          <p:cNvPicPr/>
          <p:nvPr/>
        </p:nvPicPr>
        <p:blipFill>
          <a:blip r:embed="rId2" cstate="print"/>
          <a:srcRect/>
          <a:stretch>
            <a:fillRect/>
          </a:stretch>
        </p:blipFill>
        <p:spPr bwMode="auto">
          <a:xfrm>
            <a:off x="3169443" y="2567126"/>
            <a:ext cx="5849938" cy="3256104"/>
          </a:xfrm>
          <a:prstGeom prst="rect">
            <a:avLst/>
          </a:prstGeom>
          <a:noFill/>
          <a:ln w="9525">
            <a:noFill/>
            <a:miter lim="800000"/>
            <a:headEnd/>
            <a:tailEnd/>
          </a:ln>
        </p:spPr>
      </p:pic>
      <p:sp>
        <p:nvSpPr>
          <p:cNvPr id="9" name="Footer Placeholder 8"/>
          <p:cNvSpPr>
            <a:spLocks noGrp="1"/>
          </p:cNvSpPr>
          <p:nvPr>
            <p:ph type="ftr" sz="quarter" idx="3"/>
          </p:nvPr>
        </p:nvSpPr>
        <p:spPr/>
        <p:txBody>
          <a:bodyPr/>
          <a:lstStyle/>
          <a:p>
            <a:r>
              <a:rPr lang="en-US"/>
              <a:t>© Copyright 2015 Xilinx Modified by Dr. Min He</a:t>
            </a: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Xilinx_drivers.pdf</a:t>
            </a:r>
          </a:p>
          <a:p>
            <a:r>
              <a:rPr lang="en-US" dirty="0"/>
              <a:t>Xilinx_drivers_guide.pdf</a:t>
            </a:r>
          </a:p>
          <a:p>
            <a:r>
              <a:rPr lang="en-US" dirty="0"/>
              <a:t>Cortex-A9-MPCore-TRM.pdf</a:t>
            </a:r>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13</a:t>
            </a:fld>
            <a:endParaRPr lang="en-US" dirty="0"/>
          </a:p>
        </p:txBody>
      </p:sp>
      <p:sp>
        <p:nvSpPr>
          <p:cNvPr id="4" name="Title 3"/>
          <p:cNvSpPr>
            <a:spLocks noGrp="1"/>
          </p:cNvSpPr>
          <p:nvPr>
            <p:ph type="title"/>
          </p:nvPr>
        </p:nvSpPr>
        <p:spPr/>
        <p:txBody>
          <a:bodyPr/>
          <a:lstStyle/>
          <a:p>
            <a:r>
              <a:rPr lang="en-US" dirty="0"/>
              <a:t>References</a:t>
            </a:r>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29932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cs typeface="Arial" pitchFamily="34" charset="0"/>
              </a:rPr>
              <a:t>After completing this module, you will be able to:</a:t>
            </a:r>
          </a:p>
          <a:p>
            <a:pPr>
              <a:lnSpc>
                <a:spcPts val="1000"/>
              </a:lnSpc>
              <a:buNone/>
            </a:pPr>
            <a:endParaRPr lang="en-US" altLang="zh-CN" dirty="0">
              <a:solidFill>
                <a:schemeClr val="tx1"/>
              </a:solidFill>
            </a:endParaRPr>
          </a:p>
          <a:p>
            <a:pPr lvl="1"/>
            <a:r>
              <a:rPr lang="en-US" dirty="0"/>
              <a:t>Describe device drivers architecture</a:t>
            </a:r>
          </a:p>
          <a:p>
            <a:pPr lvl="1"/>
            <a:r>
              <a:rPr lang="en-US" dirty="0"/>
              <a:t>Distinguish between Level 0, Level-1 and Level-2 device drivers</a:t>
            </a:r>
          </a:p>
          <a:p>
            <a:pPr marL="342900" lvl="1" indent="0">
              <a:buNone/>
            </a:pPr>
            <a:endParaRPr lang="en-US" dirty="0"/>
          </a:p>
        </p:txBody>
      </p:sp>
      <p:sp>
        <p:nvSpPr>
          <p:cNvPr id="4" name="Title 3"/>
          <p:cNvSpPr>
            <a:spLocks noGrp="1"/>
          </p:cNvSpPr>
          <p:nvPr>
            <p:ph type="title"/>
          </p:nvPr>
        </p:nvSpPr>
        <p:spPr/>
        <p:txBody>
          <a:bodyPr/>
          <a:lstStyle/>
          <a:p>
            <a:r>
              <a:rPr lang="en-US" dirty="0"/>
              <a:t>Objectives</a:t>
            </a:r>
          </a:p>
        </p:txBody>
      </p:sp>
      <p:sp>
        <p:nvSpPr>
          <p:cNvPr id="9" name="Footer Placeholder 8"/>
          <p:cNvSpPr>
            <a:spLocks noGrp="1"/>
          </p:cNvSpPr>
          <p:nvPr>
            <p:ph type="ftr" sz="quarter" idx="3"/>
          </p:nvPr>
        </p:nvSpPr>
        <p:spPr/>
        <p:txBody>
          <a:bodyPr/>
          <a:lstStyle/>
          <a:p>
            <a:r>
              <a:rPr lang="en-US"/>
              <a:t>© Copyright 2015 Xilinx Modified by Dr. Min He</a:t>
            </a: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8"/>
          <p:cNvSpPr>
            <a:spLocks noGrp="1" noChangeArrowheads="1"/>
          </p:cNvSpPr>
          <p:nvPr>
            <p:ph idx="1"/>
          </p:nvPr>
        </p:nvSpPr>
        <p:spPr>
          <a:xfrm>
            <a:off x="609441" y="1002890"/>
            <a:ext cx="10975336" cy="5206181"/>
          </a:xfrm>
        </p:spPr>
        <p:txBody>
          <a:bodyPr/>
          <a:lstStyle/>
          <a:p>
            <a:pPr>
              <a:lnSpc>
                <a:spcPct val="90000"/>
              </a:lnSpc>
            </a:pPr>
            <a:r>
              <a:rPr lang="en-US" dirty="0"/>
              <a:t>The Xilinx device drivers are designed to meet the following objectives:</a:t>
            </a:r>
          </a:p>
          <a:p>
            <a:pPr lvl="1">
              <a:lnSpc>
                <a:spcPct val="90000"/>
              </a:lnSpc>
            </a:pPr>
            <a:r>
              <a:rPr lang="en-US" sz="2400" dirty="0"/>
              <a:t>Provide maximum portability</a:t>
            </a:r>
          </a:p>
          <a:p>
            <a:pPr lvl="2">
              <a:lnSpc>
                <a:spcPct val="90000"/>
              </a:lnSpc>
            </a:pPr>
            <a:r>
              <a:rPr lang="en-US" sz="2000" dirty="0"/>
              <a:t>The device drivers are provided as </a:t>
            </a:r>
            <a:r>
              <a:rPr lang="en-US" sz="2000" b="1" dirty="0"/>
              <a:t>ANSI C</a:t>
            </a:r>
            <a:r>
              <a:rPr lang="en-US" sz="2000" dirty="0"/>
              <a:t> source code. </a:t>
            </a:r>
            <a:r>
              <a:rPr lang="en-US" sz="2000" dirty="0"/>
              <a:t>ANSI C was chosen to </a:t>
            </a:r>
            <a:r>
              <a:rPr lang="en-US" sz="2000" b="1" dirty="0"/>
              <a:t>maximize portability </a:t>
            </a:r>
            <a:r>
              <a:rPr lang="en-US" sz="2000" dirty="0"/>
              <a:t>across processors and development tools. </a:t>
            </a:r>
            <a:endParaRPr lang="en-US" sz="2000" dirty="0"/>
          </a:p>
          <a:p>
            <a:pPr lvl="1">
              <a:lnSpc>
                <a:spcPct val="90000"/>
              </a:lnSpc>
            </a:pPr>
            <a:r>
              <a:rPr lang="en-US" sz="2400" dirty="0"/>
              <a:t>Support FPGA configurability</a:t>
            </a:r>
          </a:p>
          <a:p>
            <a:pPr lvl="2">
              <a:lnSpc>
                <a:spcPct val="90000"/>
              </a:lnSpc>
            </a:pPr>
            <a:r>
              <a:rPr lang="en-US" sz="2000" dirty="0"/>
              <a:t>Supports </a:t>
            </a:r>
            <a:r>
              <a:rPr lang="en-US" sz="2000" b="1" dirty="0"/>
              <a:t>multiple instances </a:t>
            </a:r>
            <a:r>
              <a:rPr lang="en-US" sz="2000" dirty="0"/>
              <a:t>of the device without code duplication for each instance, while at the same time managing </a:t>
            </a:r>
            <a:r>
              <a:rPr lang="en-US" sz="2000" b="1" dirty="0"/>
              <a:t>unique characteristics </a:t>
            </a:r>
            <a:r>
              <a:rPr lang="en-US" sz="2000" dirty="0"/>
              <a:t>on a per-instance basis</a:t>
            </a:r>
          </a:p>
          <a:p>
            <a:pPr lvl="1">
              <a:lnSpc>
                <a:spcPct val="90000"/>
              </a:lnSpc>
            </a:pPr>
            <a:r>
              <a:rPr lang="en-US" sz="2400" dirty="0"/>
              <a:t>Support simple and complex use cases</a:t>
            </a:r>
          </a:p>
          <a:p>
            <a:pPr lvl="2">
              <a:lnSpc>
                <a:spcPct val="90000"/>
              </a:lnSpc>
            </a:pPr>
            <a:r>
              <a:rPr lang="en-US" sz="2000" dirty="0"/>
              <a:t>A layered device driver architecture provides both </a:t>
            </a:r>
          </a:p>
          <a:p>
            <a:pPr lvl="3">
              <a:lnSpc>
                <a:spcPct val="90000"/>
              </a:lnSpc>
            </a:pPr>
            <a:r>
              <a:rPr lang="en-US" sz="2000" b="1" dirty="0"/>
              <a:t>Simple</a:t>
            </a:r>
            <a:r>
              <a:rPr lang="en-US" sz="2000" dirty="0"/>
              <a:t> device drivers with minimal memory footprints</a:t>
            </a:r>
          </a:p>
          <a:p>
            <a:pPr lvl="3">
              <a:lnSpc>
                <a:spcPct val="90000"/>
              </a:lnSpc>
            </a:pPr>
            <a:r>
              <a:rPr lang="en-US" sz="2000" b="1" dirty="0"/>
              <a:t>Full-featured</a:t>
            </a:r>
            <a:r>
              <a:rPr lang="en-US" sz="2000" dirty="0"/>
              <a:t> device drivers with larger memory footprints</a:t>
            </a:r>
          </a:p>
          <a:p>
            <a:pPr lvl="1">
              <a:lnSpc>
                <a:spcPct val="90000"/>
              </a:lnSpc>
            </a:pPr>
            <a:r>
              <a:rPr lang="en-US" sz="2400" dirty="0"/>
              <a:t>Ease of use and maintenance</a:t>
            </a:r>
          </a:p>
          <a:p>
            <a:pPr lvl="2">
              <a:lnSpc>
                <a:spcPct val="90000"/>
              </a:lnSpc>
            </a:pPr>
            <a:r>
              <a:rPr lang="en-US" sz="2000" dirty="0"/>
              <a:t>Xilinx uses </a:t>
            </a:r>
            <a:r>
              <a:rPr lang="en-US" sz="2000" b="1" dirty="0"/>
              <a:t>coding standards </a:t>
            </a:r>
            <a:r>
              <a:rPr lang="en-US" sz="2000" dirty="0"/>
              <a:t>and provides </a:t>
            </a:r>
            <a:r>
              <a:rPr lang="en-US" sz="2000" b="1" dirty="0"/>
              <a:t>well-documented </a:t>
            </a:r>
            <a:r>
              <a:rPr lang="en-US" sz="2000" dirty="0"/>
              <a:t>source code for developers. </a:t>
            </a:r>
            <a:r>
              <a:rPr lang="en-US" sz="2000" dirty="0"/>
              <a:t>The API for all device drivers is consistent to provide a </a:t>
            </a:r>
            <a:r>
              <a:rPr lang="en-US" sz="2000" b="1" dirty="0"/>
              <a:t>similar look and feel </a:t>
            </a:r>
            <a:r>
              <a:rPr lang="en-US" sz="2000" dirty="0"/>
              <a:t>between drivers.</a:t>
            </a:r>
          </a:p>
          <a:p>
            <a:pPr lvl="2">
              <a:lnSpc>
                <a:spcPct val="90000"/>
              </a:lnSpc>
            </a:pPr>
            <a:endParaRPr lang="en-US" sz="2000" dirty="0"/>
          </a:p>
        </p:txBody>
      </p:sp>
      <p:sp>
        <p:nvSpPr>
          <p:cNvPr id="6146" name="Rectangle 7"/>
          <p:cNvSpPr>
            <a:spLocks noGrp="1" noChangeArrowheads="1"/>
          </p:cNvSpPr>
          <p:nvPr>
            <p:ph type="title"/>
          </p:nvPr>
        </p:nvSpPr>
        <p:spPr/>
        <p:txBody>
          <a:bodyPr/>
          <a:lstStyle/>
          <a:p>
            <a:r>
              <a:rPr lang="en-US" dirty="0"/>
              <a:t>Device Drivers</a:t>
            </a:r>
          </a:p>
        </p:txBody>
      </p:sp>
      <p:sp>
        <p:nvSpPr>
          <p:cNvPr id="8" name="Footer Placeholder 7"/>
          <p:cNvSpPr>
            <a:spLocks noGrp="1"/>
          </p:cNvSpPr>
          <p:nvPr>
            <p:ph type="ftr" sz="quarter" idx="3"/>
          </p:nvPr>
        </p:nvSpPr>
        <p:spPr/>
        <p:txBody>
          <a:bodyPr/>
          <a:lstStyle/>
          <a:p>
            <a:r>
              <a:rPr lang="en-US"/>
              <a:t>© Copyright 2015 Xilinx Modified by Dr. Min He</a:t>
            </a:r>
            <a:endParaRPr lang="en-US" dirty="0"/>
          </a:p>
        </p:txBody>
      </p:sp>
      <p:sp>
        <p:nvSpPr>
          <p:cNvPr id="2" name="Slide Number Placeholder 1"/>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3</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Grp="1" noChangeArrowheads="1"/>
          </p:cNvSpPr>
          <p:nvPr>
            <p:ph idx="1"/>
          </p:nvPr>
        </p:nvSpPr>
        <p:spPr>
          <a:xfrm>
            <a:off x="609441" y="1157749"/>
            <a:ext cx="10975336" cy="2311165"/>
          </a:xfrm>
        </p:spPr>
        <p:txBody>
          <a:bodyPr/>
          <a:lstStyle/>
          <a:p>
            <a:r>
              <a:rPr lang="en-US" sz="2400" dirty="0"/>
              <a:t>The layered architecture provides seamless integration with… </a:t>
            </a:r>
          </a:p>
          <a:p>
            <a:pPr lvl="1"/>
            <a:r>
              <a:rPr lang="en-US" sz="2200" dirty="0"/>
              <a:t>(Level 2) RTOS application layer</a:t>
            </a:r>
          </a:p>
          <a:p>
            <a:pPr lvl="1"/>
            <a:r>
              <a:rPr lang="en-US" sz="2200" dirty="0"/>
              <a:t>(Level 1) High-level device drivers that are full-featured and portable </a:t>
            </a:r>
            <a:br>
              <a:rPr lang="en-US" sz="2200" dirty="0"/>
            </a:br>
            <a:r>
              <a:rPr lang="en-US" sz="2200" dirty="0"/>
              <a:t>across operating systems and processors </a:t>
            </a:r>
          </a:p>
          <a:p>
            <a:pPr lvl="1"/>
            <a:r>
              <a:rPr lang="en-US" sz="2200" dirty="0"/>
              <a:t>(Level 0) Low-level drivers for simple use cases</a:t>
            </a:r>
          </a:p>
        </p:txBody>
      </p:sp>
      <p:sp>
        <p:nvSpPr>
          <p:cNvPr id="8194" name="Rectangle 10"/>
          <p:cNvSpPr>
            <a:spLocks noGrp="1" noChangeArrowheads="1"/>
          </p:cNvSpPr>
          <p:nvPr>
            <p:ph type="title"/>
          </p:nvPr>
        </p:nvSpPr>
        <p:spPr/>
        <p:txBody>
          <a:bodyPr/>
          <a:lstStyle/>
          <a:p>
            <a:r>
              <a:rPr lang="en-US" dirty="0"/>
              <a:t>Drivers: Level 0/Level 1/Level 2</a:t>
            </a:r>
          </a:p>
        </p:txBody>
      </p:sp>
      <p:graphicFrame>
        <p:nvGraphicFramePr>
          <p:cNvPr id="512022" name="Group 22"/>
          <p:cNvGraphicFramePr>
            <a:graphicFrameLocks noGrp="1"/>
          </p:cNvGraphicFramePr>
          <p:nvPr>
            <p:extLst>
              <p:ext uri="{D42A27DB-BD31-4B8C-83A1-F6EECF244321}">
                <p14:modId xmlns:p14="http://schemas.microsoft.com/office/powerpoint/2010/main" val="2772998960"/>
              </p:ext>
            </p:extLst>
          </p:nvPr>
        </p:nvGraphicFramePr>
        <p:xfrm>
          <a:off x="2332750" y="3468914"/>
          <a:ext cx="6625557" cy="2386014"/>
        </p:xfrm>
        <a:graphic>
          <a:graphicData uri="http://schemas.openxmlformats.org/drawingml/2006/table">
            <a:tbl>
              <a:tblPr/>
              <a:tblGrid>
                <a:gridCol w="6625557">
                  <a:extLst>
                    <a:ext uri="{9D8B030D-6E8A-4147-A177-3AD203B41FA5}">
                      <a16:colId xmlns:a16="http://schemas.microsoft.com/office/drawing/2014/main" val="20000"/>
                    </a:ext>
                  </a:extLst>
                </a:gridCol>
              </a:tblGrid>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a:ln>
                            <a:noFill/>
                          </a:ln>
                          <a:solidFill>
                            <a:schemeClr val="tx1"/>
                          </a:solidFill>
                          <a:effectLst/>
                          <a:latin typeface="Arial Narrow" pitchFamily="34" charset="0"/>
                        </a:rPr>
                        <a:t>Level 2, RTOS Adaptation</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a:ln>
                            <a:noFill/>
                          </a:ln>
                          <a:solidFill>
                            <a:schemeClr val="tx1"/>
                          </a:solidFill>
                          <a:effectLst/>
                          <a:latin typeface="Arial Narrow" pitchFamily="34" charset="0"/>
                        </a:rPr>
                        <a:t>Level 1, High-level Drivers</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a:ln>
                            <a:noFill/>
                          </a:ln>
                          <a:solidFill>
                            <a:schemeClr val="tx1"/>
                          </a:solidFill>
                          <a:effectLst/>
                          <a:latin typeface="Arial Narrow" pitchFamily="34" charset="0"/>
                        </a:rPr>
                        <a:t>Level 0, Low-level Drivers</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Footer Placeholder 8"/>
          <p:cNvSpPr>
            <a:spLocks noGrp="1"/>
          </p:cNvSpPr>
          <p:nvPr>
            <p:ph type="ftr" sz="quarter" idx="3"/>
          </p:nvPr>
        </p:nvSpPr>
        <p:spPr/>
        <p:txBody>
          <a:bodyPr/>
          <a:lstStyle/>
          <a:p>
            <a:r>
              <a:rPr lang="en-US"/>
              <a:t>© Copyright 2015 Xilinx Modified by Dr. Min He</a:t>
            </a:r>
            <a:endParaRPr lang="en-US" dirty="0"/>
          </a:p>
        </p:txBody>
      </p:sp>
      <p:sp>
        <p:nvSpPr>
          <p:cNvPr id="2" name="Slide Number Placeholder 1"/>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idx="1"/>
          </p:nvPr>
        </p:nvSpPr>
        <p:spPr>
          <a:xfrm>
            <a:off x="609441" y="1001486"/>
            <a:ext cx="10975336" cy="4867051"/>
          </a:xfrm>
        </p:spPr>
        <p:txBody>
          <a:bodyPr/>
          <a:lstStyle/>
          <a:p>
            <a:r>
              <a:rPr lang="en-US" sz="2400" dirty="0"/>
              <a:t>Consists of low-level device drivers</a:t>
            </a:r>
          </a:p>
          <a:p>
            <a:r>
              <a:rPr lang="en-US" sz="2400" dirty="0"/>
              <a:t>Implemented as macros and functions that are designed to allow a developer to create a small system</a:t>
            </a:r>
          </a:p>
          <a:p>
            <a:r>
              <a:rPr lang="en-US" sz="2400" dirty="0"/>
              <a:t>Characteristics:</a:t>
            </a:r>
          </a:p>
          <a:p>
            <a:pPr lvl="1"/>
            <a:r>
              <a:rPr lang="en-US" sz="2200" dirty="0"/>
              <a:t>Small memory footprint</a:t>
            </a:r>
          </a:p>
          <a:p>
            <a:pPr lvl="1"/>
            <a:r>
              <a:rPr lang="en-US" sz="2200" dirty="0"/>
              <a:t>Little to no error checking is performed</a:t>
            </a:r>
          </a:p>
          <a:p>
            <a:pPr lvl="1"/>
            <a:r>
              <a:rPr lang="en-US" sz="2200" dirty="0"/>
              <a:t>Supports primary device features only</a:t>
            </a:r>
          </a:p>
          <a:p>
            <a:pPr lvl="1"/>
            <a:r>
              <a:rPr lang="en-US" sz="2200" dirty="0"/>
              <a:t>No support of device configuration parameters</a:t>
            </a:r>
          </a:p>
          <a:p>
            <a:pPr lvl="1"/>
            <a:r>
              <a:rPr lang="en-US" sz="2200" dirty="0"/>
              <a:t>Supports multiple instances of a device with base address input to the API</a:t>
            </a:r>
          </a:p>
          <a:p>
            <a:pPr lvl="1"/>
            <a:r>
              <a:rPr lang="en-US" sz="2200" dirty="0"/>
              <a:t>Polled I/O only</a:t>
            </a:r>
          </a:p>
          <a:p>
            <a:pPr lvl="1"/>
            <a:r>
              <a:rPr lang="en-US" sz="2200" dirty="0"/>
              <a:t>Blocking function calls</a:t>
            </a:r>
          </a:p>
        </p:txBody>
      </p:sp>
      <p:sp>
        <p:nvSpPr>
          <p:cNvPr id="9218" name="Rectangle 4"/>
          <p:cNvSpPr>
            <a:spLocks noGrp="1" noChangeArrowheads="1"/>
          </p:cNvSpPr>
          <p:nvPr>
            <p:ph type="title"/>
          </p:nvPr>
        </p:nvSpPr>
        <p:spPr/>
        <p:txBody>
          <a:bodyPr/>
          <a:lstStyle/>
          <a:p>
            <a:r>
              <a:rPr lang="en-US" dirty="0"/>
              <a:t>Drivers: Level 0</a:t>
            </a:r>
          </a:p>
        </p:txBody>
      </p:sp>
      <p:sp>
        <p:nvSpPr>
          <p:cNvPr id="8" name="Footer Placeholder 7"/>
          <p:cNvSpPr>
            <a:spLocks noGrp="1"/>
          </p:cNvSpPr>
          <p:nvPr>
            <p:ph type="ftr" sz="quarter" idx="3"/>
          </p:nvPr>
        </p:nvSpPr>
        <p:spPr/>
        <p:txBody>
          <a:bodyPr/>
          <a:lstStyle/>
          <a:p>
            <a:r>
              <a:rPr lang="en-US"/>
              <a:t>© Copyright 2015 Xilinx Modified by Dr. Min He</a:t>
            </a:r>
            <a:endParaRPr lang="en-US" dirty="0"/>
          </a:p>
        </p:txBody>
      </p:sp>
      <p:sp>
        <p:nvSpPr>
          <p:cNvPr id="2" name="Slide Number Placeholder 1"/>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030514"/>
            <a:ext cx="10975336" cy="4838023"/>
          </a:xfrm>
        </p:spPr>
        <p:txBody>
          <a:bodyPr/>
          <a:lstStyle/>
          <a:p>
            <a:r>
              <a:rPr lang="en-US" sz="2400" dirty="0"/>
              <a:t>Consists of high-level device drivers</a:t>
            </a:r>
          </a:p>
          <a:p>
            <a:r>
              <a:rPr lang="en-US" sz="2400" dirty="0"/>
              <a:t>Implemented as macros and functions and designed to allow a developer to utilize all of the features of a device</a:t>
            </a:r>
          </a:p>
          <a:p>
            <a:r>
              <a:rPr lang="en-US" sz="2400" dirty="0"/>
              <a:t>Characteristics:</a:t>
            </a:r>
          </a:p>
          <a:p>
            <a:pPr lvl="1">
              <a:lnSpc>
                <a:spcPct val="90000"/>
              </a:lnSpc>
            </a:pPr>
            <a:r>
              <a:rPr lang="en-US" sz="2200" dirty="0"/>
              <a:t>Abstract API that isolates the API from hardware device changes</a:t>
            </a:r>
          </a:p>
          <a:p>
            <a:pPr lvl="1">
              <a:lnSpc>
                <a:spcPct val="90000"/>
              </a:lnSpc>
            </a:pPr>
            <a:r>
              <a:rPr lang="en-US" sz="2200" dirty="0"/>
              <a:t>Supports device configuration parameters</a:t>
            </a:r>
          </a:p>
          <a:p>
            <a:pPr lvl="1">
              <a:lnSpc>
                <a:spcPct val="90000"/>
              </a:lnSpc>
            </a:pPr>
            <a:r>
              <a:rPr lang="en-US" sz="2200" dirty="0"/>
              <a:t>Supports multiple instances of a device</a:t>
            </a:r>
          </a:p>
          <a:p>
            <a:pPr lvl="1">
              <a:lnSpc>
                <a:spcPct val="90000"/>
              </a:lnSpc>
            </a:pPr>
            <a:r>
              <a:rPr lang="en-US" sz="2200" dirty="0"/>
              <a:t>Polled and interrupt driven I/O</a:t>
            </a:r>
          </a:p>
          <a:p>
            <a:pPr lvl="1">
              <a:lnSpc>
                <a:spcPct val="90000"/>
              </a:lnSpc>
            </a:pPr>
            <a:r>
              <a:rPr lang="en-US" sz="2200" dirty="0"/>
              <a:t>Non-blocking function calls to aid complex applications</a:t>
            </a:r>
          </a:p>
          <a:p>
            <a:pPr lvl="1">
              <a:lnSpc>
                <a:spcPct val="90000"/>
              </a:lnSpc>
            </a:pPr>
            <a:r>
              <a:rPr lang="en-US" sz="2200" dirty="0"/>
              <a:t>May have a large memory footprint</a:t>
            </a:r>
          </a:p>
          <a:p>
            <a:pPr lvl="1">
              <a:lnSpc>
                <a:spcPct val="90000"/>
              </a:lnSpc>
            </a:pPr>
            <a:r>
              <a:rPr lang="en-US" sz="2200" dirty="0"/>
              <a:t>Typically, provides buffer interfaces for data transfers as opposed to byte interfaces</a:t>
            </a:r>
          </a:p>
          <a:p>
            <a:pPr lvl="1">
              <a:buNone/>
            </a:pPr>
            <a:endParaRPr lang="en-US" dirty="0"/>
          </a:p>
        </p:txBody>
      </p:sp>
      <p:sp>
        <p:nvSpPr>
          <p:cNvPr id="4" name="Title 3"/>
          <p:cNvSpPr>
            <a:spLocks noGrp="1"/>
          </p:cNvSpPr>
          <p:nvPr>
            <p:ph type="title"/>
          </p:nvPr>
        </p:nvSpPr>
        <p:spPr/>
        <p:txBody>
          <a:bodyPr/>
          <a:lstStyle/>
          <a:p>
            <a:r>
              <a:rPr lang="en-US" dirty="0"/>
              <a:t>Drivers: Level 1</a:t>
            </a:r>
          </a:p>
        </p:txBody>
      </p:sp>
      <p:sp>
        <p:nvSpPr>
          <p:cNvPr id="7" name="Footer Placeholder 6"/>
          <p:cNvSpPr>
            <a:spLocks noGrp="1"/>
          </p:cNvSpPr>
          <p:nvPr>
            <p:ph type="ftr" sz="quarter" idx="3"/>
          </p:nvPr>
        </p:nvSpPr>
        <p:spPr/>
        <p:txBody>
          <a:bodyPr/>
          <a:lstStyle/>
          <a:p>
            <a:r>
              <a:rPr lang="en-US"/>
              <a:t>© Copyright 2015 Xilinx Modified by Dr. Min He</a:t>
            </a: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43430"/>
            <a:ext cx="10975336" cy="4925108"/>
          </a:xfrm>
        </p:spPr>
        <p:txBody>
          <a:bodyPr/>
          <a:lstStyle/>
          <a:p>
            <a:pPr marL="0" indent="0">
              <a:buNone/>
            </a:pPr>
            <a:r>
              <a:rPr lang="en-US" dirty="0"/>
              <a:t>Location: {project}/{project}.</a:t>
            </a:r>
            <a:r>
              <a:rPr lang="en-US" dirty="0" err="1"/>
              <a:t>sdk</a:t>
            </a:r>
            <a:r>
              <a:rPr lang="en-US" dirty="0"/>
              <a:t>/{project}_</a:t>
            </a:r>
            <a:r>
              <a:rPr lang="en-US" dirty="0" err="1"/>
              <a:t>bsp</a:t>
            </a:r>
            <a:r>
              <a:rPr lang="en-US" dirty="0"/>
              <a:t>/ps7_cortexa9_0/</a:t>
            </a:r>
            <a:r>
              <a:rPr lang="en-US" dirty="0" err="1"/>
              <a:t>libsrc</a:t>
            </a:r>
            <a:r>
              <a:rPr lang="en-US" dirty="0"/>
              <a:t>/gpio_v4_0/</a:t>
            </a:r>
            <a:r>
              <a:rPr lang="en-US" dirty="0" err="1"/>
              <a:t>src</a:t>
            </a:r>
            <a:br>
              <a:rPr lang="en-US" dirty="0"/>
            </a:br>
            <a:r>
              <a:rPr lang="en-US" dirty="0"/>
              <a:t>Ex: c:/Lab4Lab4.sdk/Lab4_bsp/ps7_cortexa9_0/libsrc/gpio_v4_0/src</a:t>
            </a:r>
            <a:br>
              <a:rPr lang="en-US" dirty="0"/>
            </a:br>
            <a:endParaRPr lang="en-US" dirty="0"/>
          </a:p>
          <a:p>
            <a:r>
              <a:rPr lang="en-US" dirty="0" err="1"/>
              <a:t>Xgpio_l</a:t>
            </a:r>
            <a:r>
              <a:rPr lang="en-US" dirty="0"/>
              <a:t>: </a:t>
            </a:r>
            <a:r>
              <a:rPr lang="en-US" dirty="0" err="1"/>
              <a:t>XGpio_WriteReg</a:t>
            </a:r>
            <a:r>
              <a:rPr lang="en-US" dirty="0"/>
              <a:t>, </a:t>
            </a:r>
            <a:r>
              <a:rPr lang="en-US" dirty="0" err="1"/>
              <a:t>XGpio_ReadReg</a:t>
            </a:r>
            <a:endParaRPr lang="en-US" dirty="0"/>
          </a:p>
          <a:p>
            <a:pPr marL="231775" indent="0">
              <a:buNone/>
            </a:pPr>
            <a:r>
              <a:rPr lang="en-US" dirty="0"/>
              <a:t>#define </a:t>
            </a:r>
            <a:r>
              <a:rPr lang="en-US" dirty="0" err="1"/>
              <a:t>XGpio_WriteReg</a:t>
            </a:r>
            <a:r>
              <a:rPr lang="en-US" dirty="0"/>
              <a:t>(</a:t>
            </a:r>
            <a:r>
              <a:rPr lang="en-US" dirty="0" err="1"/>
              <a:t>BaseAddress</a:t>
            </a:r>
            <a:r>
              <a:rPr lang="en-US" dirty="0"/>
              <a:t>, </a:t>
            </a:r>
            <a:r>
              <a:rPr lang="en-US" dirty="0" err="1"/>
              <a:t>RegOffset</a:t>
            </a:r>
            <a:r>
              <a:rPr lang="en-US" dirty="0"/>
              <a:t>, Data) \	</a:t>
            </a:r>
          </a:p>
          <a:p>
            <a:pPr marL="1204913" indent="0">
              <a:buNone/>
            </a:pPr>
            <a:r>
              <a:rPr lang="en-US" dirty="0"/>
              <a:t>XGpio_Out32((</a:t>
            </a:r>
            <a:r>
              <a:rPr lang="en-US" dirty="0" err="1"/>
              <a:t>BaseAddress</a:t>
            </a:r>
            <a:r>
              <a:rPr lang="en-US" dirty="0"/>
              <a:t>) + (</a:t>
            </a:r>
            <a:r>
              <a:rPr lang="en-US" dirty="0" err="1"/>
              <a:t>RegOffset</a:t>
            </a:r>
            <a:r>
              <a:rPr lang="en-US" dirty="0"/>
              <a:t>), (u32)(Data))</a:t>
            </a:r>
          </a:p>
          <a:p>
            <a:pPr marL="231775" indent="0">
              <a:buNone/>
            </a:pPr>
            <a:r>
              <a:rPr lang="en-US" dirty="0"/>
              <a:t>#define </a:t>
            </a:r>
            <a:r>
              <a:rPr lang="en-US" dirty="0" err="1"/>
              <a:t>XGpio_ReadReg</a:t>
            </a:r>
            <a:r>
              <a:rPr lang="en-US" dirty="0"/>
              <a:t>(</a:t>
            </a:r>
            <a:r>
              <a:rPr lang="en-US" dirty="0" err="1"/>
              <a:t>BaseAddress</a:t>
            </a:r>
            <a:r>
              <a:rPr lang="en-US" dirty="0"/>
              <a:t>, </a:t>
            </a:r>
            <a:r>
              <a:rPr lang="en-US" dirty="0" err="1"/>
              <a:t>RegOffset</a:t>
            </a:r>
            <a:r>
              <a:rPr lang="en-US" dirty="0"/>
              <a:t>) \	</a:t>
            </a:r>
          </a:p>
          <a:p>
            <a:pPr marL="1204913" indent="0">
              <a:buNone/>
            </a:pPr>
            <a:r>
              <a:rPr lang="en-US" dirty="0"/>
              <a:t>XGpio_In32((</a:t>
            </a:r>
            <a:r>
              <a:rPr lang="en-US" dirty="0" err="1"/>
              <a:t>BaseAddress</a:t>
            </a:r>
            <a:r>
              <a:rPr lang="en-US" dirty="0"/>
              <a:t>) + (</a:t>
            </a:r>
            <a:r>
              <a:rPr lang="en-US" dirty="0" err="1"/>
              <a:t>RegOffset</a:t>
            </a:r>
            <a:r>
              <a:rPr lang="en-US" dirty="0"/>
              <a:t>))</a:t>
            </a:r>
            <a:endParaRPr lang="en-US" dirty="0"/>
          </a:p>
          <a:p>
            <a:r>
              <a:rPr lang="en-US" dirty="0" err="1"/>
              <a:t>Xgpio_sinit</a:t>
            </a:r>
            <a:r>
              <a:rPr lang="en-US" dirty="0"/>
              <a:t>: </a:t>
            </a:r>
            <a:r>
              <a:rPr lang="en-US" dirty="0" err="1"/>
              <a:t>XGpio_Initialize</a:t>
            </a:r>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7</a:t>
            </a:fld>
            <a:endParaRPr lang="en-US" dirty="0"/>
          </a:p>
        </p:txBody>
      </p:sp>
      <p:sp>
        <p:nvSpPr>
          <p:cNvPr id="4" name="Title 3"/>
          <p:cNvSpPr>
            <a:spLocks noGrp="1"/>
          </p:cNvSpPr>
          <p:nvPr>
            <p:ph type="title"/>
          </p:nvPr>
        </p:nvSpPr>
        <p:spPr/>
        <p:txBody>
          <a:bodyPr/>
          <a:lstStyle/>
          <a:p>
            <a:r>
              <a:rPr lang="en-US" dirty="0"/>
              <a:t>Example: GPIO – Level 0 Drivers</a:t>
            </a:r>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4294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Location: {project}/{project}.</a:t>
            </a:r>
            <a:r>
              <a:rPr lang="en-US" sz="2400" dirty="0" err="1"/>
              <a:t>sdk</a:t>
            </a:r>
            <a:r>
              <a:rPr lang="en-US" sz="2400" dirty="0"/>
              <a:t>/{project}_</a:t>
            </a:r>
            <a:r>
              <a:rPr lang="en-US" sz="2400" dirty="0" err="1"/>
              <a:t>bsp</a:t>
            </a:r>
            <a:r>
              <a:rPr lang="en-US" sz="2400" dirty="0"/>
              <a:t>/ps7_cortexa9_0/</a:t>
            </a:r>
            <a:r>
              <a:rPr lang="en-US" sz="2400" dirty="0" err="1"/>
              <a:t>libsrc</a:t>
            </a:r>
            <a:r>
              <a:rPr lang="en-US" sz="2400" dirty="0"/>
              <a:t>/gpio_v4_0/</a:t>
            </a:r>
            <a:r>
              <a:rPr lang="en-US" sz="2400" dirty="0" err="1"/>
              <a:t>src</a:t>
            </a:r>
            <a:br>
              <a:rPr lang="en-US" sz="2400" dirty="0"/>
            </a:br>
            <a:r>
              <a:rPr lang="en-US" sz="2400" dirty="0"/>
              <a:t>Ex: c:/Lab4Lab4.sdk/Lab4_bsp/ps7_cortexa9_0/libsrc/gpio_v4_0/src</a:t>
            </a:r>
            <a:br>
              <a:rPr lang="en-US" sz="2400" dirty="0"/>
            </a:br>
            <a:endParaRPr lang="en-US" sz="2400" dirty="0"/>
          </a:p>
          <a:p>
            <a:r>
              <a:rPr lang="en-US" sz="2400" dirty="0" err="1"/>
              <a:t>Xgpio</a:t>
            </a:r>
            <a:r>
              <a:rPr lang="en-US" sz="2400" dirty="0"/>
              <a:t>: XGpio_GetDataDirection, </a:t>
            </a:r>
            <a:r>
              <a:rPr lang="en-US" sz="2400" dirty="0" err="1"/>
              <a:t>XGpio_DiscreteRead</a:t>
            </a:r>
            <a:r>
              <a:rPr lang="en-US" sz="2400" dirty="0"/>
              <a:t>, </a:t>
            </a:r>
            <a:r>
              <a:rPr lang="en-US" sz="2400" dirty="0" err="1"/>
              <a:t>XGpio_DiscreteWrite</a:t>
            </a:r>
            <a:endParaRPr lang="en-US" sz="2400" dirty="0"/>
          </a:p>
          <a:p>
            <a:r>
              <a:rPr lang="en-US" sz="2400" dirty="0"/>
              <a:t>The above three Level 1 functions calls the following Level 0 functions: </a:t>
            </a:r>
            <a:br>
              <a:rPr lang="en-US" sz="2400" dirty="0"/>
            </a:br>
            <a:r>
              <a:rPr lang="en-US" sz="2400" dirty="0" err="1"/>
              <a:t>XGpio_WriteReg</a:t>
            </a:r>
            <a:r>
              <a:rPr lang="en-US" sz="2400" dirty="0"/>
              <a:t>, XGpio_ReadReg</a:t>
            </a:r>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8</a:t>
            </a:fld>
            <a:endParaRPr lang="en-US" dirty="0"/>
          </a:p>
        </p:txBody>
      </p:sp>
      <p:sp>
        <p:nvSpPr>
          <p:cNvPr id="4" name="Title 3"/>
          <p:cNvSpPr>
            <a:spLocks noGrp="1"/>
          </p:cNvSpPr>
          <p:nvPr>
            <p:ph type="title"/>
          </p:nvPr>
        </p:nvSpPr>
        <p:spPr/>
        <p:txBody>
          <a:bodyPr/>
          <a:lstStyle/>
          <a:p>
            <a:r>
              <a:rPr lang="en-US" dirty="0"/>
              <a:t>Example: GPIO – Level 1 Drivers</a:t>
            </a:r>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13972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Include Files *******************************/</a:t>
            </a:r>
          </a:p>
          <a:p>
            <a:pPr marL="0" indent="0">
              <a:buNone/>
            </a:pPr>
            <a:r>
              <a:rPr lang="en-US" dirty="0"/>
              <a:t>#include "led_ip.h"</a:t>
            </a:r>
          </a:p>
          <a:p>
            <a:pPr marL="0" indent="0">
              <a:buNone/>
            </a:pPr>
            <a:endParaRPr lang="en-US" dirty="0"/>
          </a:p>
          <a:p>
            <a:pPr marL="0" indent="0">
              <a:buNone/>
            </a:pPr>
            <a:r>
              <a:rPr lang="en-US" dirty="0"/>
              <a:t>/************************** Function Definitions ***************************/</a:t>
            </a:r>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a:t>Software Development and Debug 22-</a:t>
            </a:r>
            <a:fld id="{E71CF733-3734-41A5-94EF-DD5F199309C8}" type="slidenum">
              <a:rPr lang="en-US" smtClean="0"/>
              <a:pPr>
                <a:defRPr/>
              </a:pPr>
              <a:t>9</a:t>
            </a:fld>
            <a:endParaRPr lang="en-US" dirty="0"/>
          </a:p>
        </p:txBody>
      </p:sp>
      <p:sp>
        <p:nvSpPr>
          <p:cNvPr id="4" name="Title 3"/>
          <p:cNvSpPr>
            <a:spLocks noGrp="1"/>
          </p:cNvSpPr>
          <p:nvPr>
            <p:ph type="title"/>
          </p:nvPr>
        </p:nvSpPr>
        <p:spPr/>
        <p:txBody>
          <a:bodyPr/>
          <a:lstStyle/>
          <a:p>
            <a:r>
              <a:rPr lang="en-US" dirty="0" err="1"/>
              <a:t>led_ip</a:t>
            </a:r>
            <a:r>
              <a:rPr lang="en-US" dirty="0"/>
              <a:t> drivers: </a:t>
            </a:r>
            <a:r>
              <a:rPr lang="en-US" dirty="0" err="1"/>
              <a:t>led_ip.c</a:t>
            </a:r>
            <a:endParaRPr lang="en-US" dirty="0"/>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83529102"/>
      </p:ext>
    </p:extLst>
  </p:cSld>
  <p:clrMapOvr>
    <a:masterClrMapping/>
  </p:clrMapOvr>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D46A7F71-384C-4B0A-B6CB-1869FF28952A"/>
    <ds:schemaRef ds:uri="http://www.w3.org/XML/1998/namespace"/>
    <ds:schemaRef ds:uri="http://purl.org/dc/dcmitype/"/>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4646</TotalTime>
  <Words>1460</Words>
  <Application>Microsoft Office PowerPoint</Application>
  <PresentationFormat>Custom</PresentationFormat>
  <Paragraphs>149</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Narrow</vt:lpstr>
      <vt:lpstr>Wingdings</vt:lpstr>
      <vt:lpstr>Xilinx_All_Programmable_Template</vt:lpstr>
      <vt:lpstr>Xilinx Device Driver Structure</vt:lpstr>
      <vt:lpstr>Objectives</vt:lpstr>
      <vt:lpstr>Device Drivers</vt:lpstr>
      <vt:lpstr>Drivers: Level 0/Level 1/Level 2</vt:lpstr>
      <vt:lpstr>Drivers: Level 0</vt:lpstr>
      <vt:lpstr>Drivers: Level 1</vt:lpstr>
      <vt:lpstr>Example: GPIO – Level 0 Drivers</vt:lpstr>
      <vt:lpstr>Example: GPIO – Level 1 Drivers</vt:lpstr>
      <vt:lpstr>led_ip drivers: led_ip.c</vt:lpstr>
      <vt:lpstr>led_ip drivers: led_ip.h</vt:lpstr>
      <vt:lpstr>led_ip drivers: led_ip_selftest.c</vt:lpstr>
      <vt:lpstr>Driver Settings</vt:lpstr>
      <vt:lpstr>References</vt:lpstr>
    </vt:vector>
  </TitlesOfParts>
  <Company>Xilinx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 Basic</dc:title>
  <dc:creator>Xilinx</dc:creator>
  <cp:keywords>Public</cp:keywords>
  <cp:lastModifiedBy>Min He</cp:lastModifiedBy>
  <cp:revision>195</cp:revision>
  <cp:lastPrinted>2014-02-21T00:31:46Z</cp:lastPrinted>
  <dcterms:created xsi:type="dcterms:W3CDTF">2012-07-19T13:21:55Z</dcterms:created>
  <dcterms:modified xsi:type="dcterms:W3CDTF">2017-03-21T16:03:16Z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52a753bd-2d36-4bb3-bb24-90ec9805cfa0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