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899" r:id="rId5"/>
    <p:sldId id="900" r:id="rId6"/>
    <p:sldId id="901" r:id="rId7"/>
    <p:sldId id="952" r:id="rId8"/>
    <p:sldId id="977" r:id="rId9"/>
    <p:sldId id="976" r:id="rId10"/>
    <p:sldId id="956" r:id="rId11"/>
    <p:sldId id="975" r:id="rId12"/>
    <p:sldId id="905" r:id="rId13"/>
    <p:sldId id="907" r:id="rId14"/>
    <p:sldId id="929" r:id="rId15"/>
    <p:sldId id="958" r:id="rId16"/>
    <p:sldId id="960" r:id="rId17"/>
    <p:sldId id="961" r:id="rId18"/>
    <p:sldId id="920" r:id="rId19"/>
    <p:sldId id="978" r:id="rId20"/>
  </p:sldIdLst>
  <p:sldSz cx="12188825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36">
          <p15:clr>
            <a:srgbClr val="A4A3A4"/>
          </p15:clr>
        </p15:guide>
        <p15:guide id="3" pos="7306">
          <p15:clr>
            <a:srgbClr val="A4A3A4"/>
          </p15:clr>
        </p15:guide>
        <p15:guide id="4" pos="384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C2D1E2"/>
    <a:srgbClr val="99CCFF"/>
    <a:srgbClr val="FFFFFF"/>
    <a:srgbClr val="00446A"/>
    <a:srgbClr val="965B8E"/>
    <a:srgbClr val="7B4B88"/>
    <a:srgbClr val="E9EEF1"/>
    <a:srgbClr val="91B800"/>
    <a:srgbClr val="CA1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32" autoAdjust="0"/>
    <p:restoredTop sz="88968" autoAdjust="0"/>
  </p:normalViewPr>
  <p:slideViewPr>
    <p:cSldViewPr snapToGrid="0" showGuides="1">
      <p:cViewPr varScale="1">
        <p:scale>
          <a:sx n="65" d="100"/>
          <a:sy n="65" d="100"/>
        </p:scale>
        <p:origin x="1236" y="78"/>
      </p:cViewPr>
      <p:guideLst>
        <p:guide orient="horz" pos="2160"/>
        <p:guide orient="horz" pos="836"/>
        <p:guide pos="7306"/>
        <p:guide pos="384"/>
        <p:guide pos="3840"/>
      </p:guideLst>
    </p:cSldViewPr>
  </p:slideViewPr>
  <p:outlineViewPr>
    <p:cViewPr>
      <p:scale>
        <a:sx n="33" d="100"/>
        <a:sy n="33" d="100"/>
      </p:scale>
      <p:origin x="0" y="1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992"/>
    </p:cViewPr>
  </p:sorterViewPr>
  <p:notesViewPr>
    <p:cSldViewPr snapToGrid="0">
      <p:cViewPr varScale="1">
        <p:scale>
          <a:sx n="48" d="100"/>
          <a:sy n="48" d="100"/>
        </p:scale>
        <p:origin x="-2218" y="-67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28B2E-29A1-43BD-9E3A-86E809EAC2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11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7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r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1"/>
            <a:ext cx="5851525" cy="43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b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39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188" y="493713"/>
            <a:ext cx="6862762" cy="38608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0289" y="4983164"/>
            <a:ext cx="5241925" cy="383222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6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188" y="493713"/>
            <a:ext cx="6862762" cy="38608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0289" y="4983164"/>
            <a:ext cx="5241925" cy="3832224"/>
          </a:xfrm>
          <a:noFill/>
        </p:spPr>
        <p:txBody>
          <a:bodyPr/>
          <a:lstStyle/>
          <a:p>
            <a:r>
              <a:rPr lang="en-US" dirty="0"/>
              <a:t>GDB is a powerful yet flexible tool that provides a unified interface for debugging and verifying </a:t>
            </a:r>
            <a:r>
              <a:rPr lang="en-US" dirty="0" err="1"/>
              <a:t>MicroBlaze</a:t>
            </a:r>
            <a:r>
              <a:rPr lang="en-US" dirty="0"/>
              <a:t> and PowerPC systems during various development phases.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4625" y="434975"/>
            <a:ext cx="6954838" cy="3913188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SDK debugging using GDB/XMD:</a:t>
            </a:r>
          </a:p>
          <a:p>
            <a:pPr>
              <a:buFontTx/>
              <a:buChar char="•"/>
            </a:pPr>
            <a:r>
              <a:rPr lang="en-US" dirty="0"/>
              <a:t>Seamless debugging in the Debug Perspective</a:t>
            </a:r>
          </a:p>
          <a:p>
            <a:pPr>
              <a:buFontTx/>
              <a:buChar char="•"/>
            </a:pPr>
            <a:r>
              <a:rPr lang="en-US" dirty="0"/>
              <a:t>Built-in XMD and GDB launchers</a:t>
            </a:r>
          </a:p>
          <a:p>
            <a:pPr>
              <a:buFontTx/>
              <a:buChar char="•"/>
            </a:pPr>
            <a:r>
              <a:rPr lang="en-US" dirty="0"/>
              <a:t>Integrated XMD console, direct access for non-GDB supported XMD features </a:t>
            </a:r>
          </a:p>
        </p:txBody>
      </p:sp>
    </p:spTree>
    <p:extLst>
      <p:ext uri="{BB962C8B-B14F-4D97-AF65-F5344CB8AC3E}">
        <p14:creationId xmlns:p14="http://schemas.microsoft.com/office/powerpoint/2010/main" val="3943842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188" y="493713"/>
            <a:ext cx="6862762" cy="38608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0289" y="4983164"/>
            <a:ext cx="5241925" cy="383222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5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7943" y="0"/>
            <a:ext cx="12196768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1986" y="5535486"/>
            <a:ext cx="6627673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IE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7171" y="3660649"/>
            <a:ext cx="7099834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319" y="1068534"/>
            <a:ext cx="4340322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Copyright 2015 Xilinx Modified by Dr. Min He</a:t>
            </a:r>
            <a:endParaRPr lang="en-US" dirty="0"/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325438" y="6621463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E" sz="100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  <a:endParaRPr lang="en-US" sz="1000"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7533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E"/>
              <a:t>Click to edit Master text styles</a:t>
            </a:r>
          </a:p>
          <a:p>
            <a:pPr lvl="0"/>
            <a:r>
              <a:rPr lang="en-IE"/>
              <a:t>Second level</a:t>
            </a:r>
          </a:p>
          <a:p>
            <a:pPr lvl="0"/>
            <a:r>
              <a:rPr lang="en-IE"/>
              <a:t>Third level</a:t>
            </a:r>
          </a:p>
          <a:p>
            <a:pPr lvl="0"/>
            <a:r>
              <a:rPr lang="en-IE"/>
              <a:t>Fourth level</a:t>
            </a:r>
          </a:p>
          <a:p>
            <a:pPr lvl="0"/>
            <a:r>
              <a:rPr lang="en-IE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2250"/>
            <a:ext cx="2151514" cy="2492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Software Development and Debug 22-</a:t>
            </a:r>
            <a:fld id="{E71CF733-3734-41A5-94EF-DD5F199309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IE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Copyright 2015 Xilinx Modified by Dr. Min He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IE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67146"/>
            <a:ext cx="2042319" cy="272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IE"/>
              <a:t>Software Development and Debug 22-‹#›</a:t>
            </a: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Copyright 2015 Xilinx Modified by Dr. Min He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078677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IE"/>
              <a:t>Click to edit Master text styles</a:t>
            </a:r>
          </a:p>
          <a:p>
            <a:pPr lvl="0"/>
            <a:r>
              <a:rPr lang="en-IE"/>
              <a:t>Second level</a:t>
            </a:r>
          </a:p>
          <a:p>
            <a:pPr lvl="0"/>
            <a:r>
              <a:rPr lang="en-IE"/>
              <a:t>Third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2951" y="1600201"/>
            <a:ext cx="5135478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IE"/>
              <a:t>Click to edit Master text styles</a:t>
            </a:r>
          </a:p>
          <a:p>
            <a:pPr lvl="0"/>
            <a:r>
              <a:rPr lang="en-IE"/>
              <a:t>Second level</a:t>
            </a:r>
          </a:p>
          <a:p>
            <a:pPr lvl="0"/>
            <a:r>
              <a:rPr lang="en-IE"/>
              <a:t>Third level</a:t>
            </a:r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60820"/>
            <a:ext cx="2124881" cy="26066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Software Development and Debug 22-‹#›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Copyright 2015 Xilinx Modified by Dr. Min He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83680"/>
            <a:ext cx="2098248" cy="23780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Software Development and Debug 22-‹#›</a:t>
            </a: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Copyright 2015 Xilinx Modified by Dr. Min He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0"/>
            <a:ext cx="10969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title style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0"/>
            <a:ext cx="10964549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text styles</a:t>
            </a:r>
          </a:p>
          <a:p>
            <a:pPr lvl="0"/>
            <a:r>
              <a:rPr lang="en-IE"/>
              <a:t>Second level</a:t>
            </a:r>
          </a:p>
          <a:p>
            <a:pPr lvl="0"/>
            <a:r>
              <a:rPr lang="en-IE"/>
              <a:t>Third level</a:t>
            </a:r>
          </a:p>
          <a:p>
            <a:pPr lvl="0"/>
            <a:r>
              <a:rPr lang="en-IE"/>
              <a:t>Fourth level</a:t>
            </a:r>
          </a:p>
          <a:p>
            <a:pPr lvl="0"/>
            <a:r>
              <a:rPr lang="en-IE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1" y="6572251"/>
            <a:ext cx="2204780" cy="252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IE"/>
              <a:t>Software Development and Debug 22-‹#›</a:t>
            </a:r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890" y="6623977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Copyright 2015 Xilinx Modified by Dr. Min He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05" r:id="rId2"/>
    <p:sldLayoutId id="2147483948" r:id="rId3"/>
    <p:sldLayoutId id="2147483907" r:id="rId4"/>
    <p:sldLayoutId id="2147483910" r:id="rId5"/>
  </p:sldLayoutIdLst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181986" y="5535487"/>
            <a:ext cx="6627674" cy="676275"/>
          </a:xfrm>
        </p:spPr>
        <p:txBody>
          <a:bodyPr/>
          <a:lstStyle/>
          <a:p>
            <a:r>
              <a:rPr lang="en-US" dirty="0" err="1"/>
              <a:t>Zynq</a:t>
            </a:r>
            <a:endParaRPr lang="en-US" dirty="0"/>
          </a:p>
          <a:p>
            <a:r>
              <a:rPr lang="en-US" dirty="0" err="1"/>
              <a:t>Vivado</a:t>
            </a:r>
            <a:r>
              <a:rPr lang="en-US" dirty="0"/>
              <a:t> 2015.2 Version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167173" y="3660650"/>
            <a:ext cx="7099835" cy="1114425"/>
          </a:xfrm>
        </p:spPr>
        <p:txBody>
          <a:bodyPr/>
          <a:lstStyle/>
          <a:p>
            <a:r>
              <a:rPr lang="en-US" dirty="0"/>
              <a:t>Software Development and Debug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2015 Xilinx Modified by Dr. Min He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Vivado/SDK supports software debugging through</a:t>
            </a:r>
          </a:p>
          <a:p>
            <a:pPr lvl="1"/>
            <a:r>
              <a:rPr lang="en-US" dirty="0"/>
              <a:t>GDB tools</a:t>
            </a:r>
          </a:p>
          <a:p>
            <a:pPr lvl="2"/>
            <a:r>
              <a:rPr lang="en-US" dirty="0"/>
              <a:t>Unified graphical interface for debugging and verifying processing systems</a:t>
            </a:r>
          </a:p>
          <a:p>
            <a:pPr lvl="1"/>
            <a:r>
              <a:rPr lang="en-US" dirty="0"/>
              <a:t>Xilinx Microprocessor Debugger (XMD)</a:t>
            </a:r>
          </a:p>
          <a:p>
            <a:pPr lvl="2"/>
            <a:r>
              <a:rPr lang="en-US" dirty="0"/>
              <a:t>Runs all the hardware debugging tools and communicates with the hardware</a:t>
            </a:r>
          </a:p>
          <a:p>
            <a:pPr lvl="2"/>
            <a:r>
              <a:rPr lang="en-US" dirty="0"/>
              <a:t>Shell for hardware communication</a:t>
            </a:r>
          </a:p>
          <a:p>
            <a:pPr lvl="2"/>
            <a:r>
              <a:rPr lang="en-US" dirty="0"/>
              <a:t>Tool command language (Tcl) syntax and command interpreter</a:t>
            </a:r>
          </a:p>
          <a:p>
            <a:pPr lvl="1"/>
            <a:r>
              <a:rPr lang="en-US" dirty="0"/>
              <a:t>GNU tools communicate with the hardware through XMD</a:t>
            </a:r>
          </a:p>
          <a:p>
            <a:pPr lvl="1"/>
            <a:r>
              <a:rPr lang="en-IE" dirty="0"/>
              <a:t>Xilinx System Debugger, Eclipse Target Communications Framework (TCF)</a:t>
            </a:r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Debugging Support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2015 Xilinx Modified by Dr. Min He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and Debug 22-</a:t>
            </a:r>
            <a:fld id="{E71CF733-3734-41A5-94EF-DD5F199309C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Debugging Using SDK (XMD)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4872" y="1476375"/>
            <a:ext cx="11185787" cy="4770438"/>
            <a:chOff x="744872" y="1476375"/>
            <a:chExt cx="11185787" cy="4770438"/>
          </a:xfrm>
        </p:grpSpPr>
        <p:sp>
          <p:nvSpPr>
            <p:cNvPr id="38915" name="Oval 3"/>
            <p:cNvSpPr>
              <a:spLocks noChangeArrowheads="1"/>
            </p:cNvSpPr>
            <p:nvPr/>
          </p:nvSpPr>
          <p:spPr bwMode="auto">
            <a:xfrm>
              <a:off x="3368856" y="1476375"/>
              <a:ext cx="6517636" cy="3721100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6" name="AutoShape 4"/>
            <p:cNvSpPr>
              <a:spLocks noChangeArrowheads="1"/>
            </p:cNvSpPr>
            <p:nvPr/>
          </p:nvSpPr>
          <p:spPr bwMode="auto">
            <a:xfrm>
              <a:off x="6494359" y="2606675"/>
              <a:ext cx="287792" cy="501650"/>
            </a:xfrm>
            <a:prstGeom prst="downArrow">
              <a:avLst>
                <a:gd name="adj1" fmla="val 50000"/>
                <a:gd name="adj2" fmla="val 58088"/>
              </a:avLst>
            </a:prstGeom>
            <a:solidFill>
              <a:srgbClr val="0000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7" name="AutoShape 5"/>
            <p:cNvSpPr>
              <a:spLocks noChangeArrowheads="1"/>
            </p:cNvSpPr>
            <p:nvPr/>
          </p:nvSpPr>
          <p:spPr bwMode="auto">
            <a:xfrm>
              <a:off x="5322032" y="1935163"/>
              <a:ext cx="2871568" cy="825500"/>
            </a:xfrm>
            <a:prstGeom prst="flowChartProcess">
              <a:avLst/>
            </a:prstGeom>
            <a:solidFill>
              <a:srgbClr val="993300"/>
            </a:soli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lIns="91432" tIns="45717" rIns="91432" bIns="45717" anchor="ctr">
              <a:flatTx/>
            </a:bodyPr>
            <a:lstStyle/>
            <a:p>
              <a:pPr eaLnBrk="0" hangingPunct="0"/>
              <a:r>
                <a:rPr lang="en-US" sz="2200" dirty="0">
                  <a:solidFill>
                    <a:schemeClr val="bg1"/>
                  </a:solidFill>
                  <a:latin typeface="Arial Narrow" pitchFamily="34" charset="0"/>
                </a:rPr>
                <a:t>Eclipse</a:t>
              </a: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5478624" y="3997326"/>
              <a:ext cx="2331959" cy="758825"/>
            </a:xfrm>
            <a:prstGeom prst="rect">
              <a:avLst/>
            </a:prstGeom>
            <a:solidFill>
              <a:srgbClr val="FFCC00"/>
            </a:soli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lIns="91432" tIns="45717" rIns="91432" bIns="45717" anchor="ctr">
              <a:flatTx/>
            </a:bodyPr>
            <a:lstStyle/>
            <a:p>
              <a:pPr eaLnBrk="0" hangingPunct="0"/>
              <a:r>
                <a:rPr lang="en-US" sz="2200" dirty="0">
                  <a:latin typeface="Arial Narrow" pitchFamily="34" charset="0"/>
                </a:rPr>
                <a:t>XMD </a:t>
              </a:r>
              <a:endParaRPr lang="en-US" sz="2200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pic>
          <p:nvPicPr>
            <p:cNvPr id="38919" name="Picture 7" descr="debug_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4872" y="1973263"/>
              <a:ext cx="2962562" cy="1776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0" name="AutoShape 8"/>
            <p:cNvSpPr>
              <a:spLocks noChangeArrowheads="1"/>
            </p:cNvSpPr>
            <p:nvPr/>
          </p:nvSpPr>
          <p:spPr bwMode="auto">
            <a:xfrm>
              <a:off x="3307489" y="2841626"/>
              <a:ext cx="954367" cy="358775"/>
            </a:xfrm>
            <a:prstGeom prst="leftRightArrow">
              <a:avLst>
                <a:gd name="adj1" fmla="val 50000"/>
                <a:gd name="adj2" fmla="val 39911"/>
              </a:avLst>
            </a:prstGeom>
            <a:solidFill>
              <a:srgbClr val="0033CC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1" name="AutoShape 9"/>
            <p:cNvSpPr>
              <a:spLocks noChangeArrowheads="1"/>
            </p:cNvSpPr>
            <p:nvPr/>
          </p:nvSpPr>
          <p:spPr bwMode="auto">
            <a:xfrm>
              <a:off x="6494359" y="3495675"/>
              <a:ext cx="287792" cy="501650"/>
            </a:xfrm>
            <a:prstGeom prst="downArrow">
              <a:avLst>
                <a:gd name="adj1" fmla="val 50000"/>
                <a:gd name="adj2" fmla="val 58088"/>
              </a:avLst>
            </a:prstGeom>
            <a:solidFill>
              <a:srgbClr val="0000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8922" name="AutoShape 10"/>
            <p:cNvCxnSpPr>
              <a:cxnSpLocks noChangeShapeType="1"/>
            </p:cNvCxnSpPr>
            <p:nvPr/>
          </p:nvCxnSpPr>
          <p:spPr bwMode="auto">
            <a:xfrm flipV="1">
              <a:off x="6767338" y="5051426"/>
              <a:ext cx="1790234" cy="3175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00CC"/>
              </a:solidFill>
              <a:miter lim="800000"/>
              <a:headEnd type="oval" w="med" len="med"/>
              <a:tailEnd/>
            </a:ln>
          </p:spPr>
        </p:cxnSp>
        <p:sp>
          <p:nvSpPr>
            <p:cNvPr id="38923" name="AutoShape 11"/>
            <p:cNvSpPr>
              <a:spLocks noChangeArrowheads="1"/>
            </p:cNvSpPr>
            <p:nvPr/>
          </p:nvSpPr>
          <p:spPr bwMode="auto">
            <a:xfrm>
              <a:off x="6477430" y="4781550"/>
              <a:ext cx="287792" cy="560388"/>
            </a:xfrm>
            <a:prstGeom prst="downArrow">
              <a:avLst>
                <a:gd name="adj1" fmla="val 50000"/>
                <a:gd name="adj2" fmla="val 64890"/>
              </a:avLst>
            </a:prstGeom>
            <a:solidFill>
              <a:schemeClr val="tx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8635869" y="4833939"/>
              <a:ext cx="2166603" cy="4001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1432" tIns="45717" rIns="91432" bIns="45717">
              <a:spAutoFit/>
            </a:bodyPr>
            <a:lstStyle/>
            <a:p>
              <a:pPr algn="l" eaLnBrk="0" hangingPunct="0"/>
              <a:r>
                <a:rPr lang="en-US" sz="2000" b="1">
                  <a:latin typeface="Arial Narrow" pitchFamily="34" charset="0"/>
                </a:rPr>
                <a:t>JTAG/XMD Protocol</a:t>
              </a: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914162" y="3817939"/>
              <a:ext cx="2674770" cy="769435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1432" tIns="45717" rIns="91432" bIns="45717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200">
                  <a:latin typeface="Arial Narrow" pitchFamily="34" charset="0"/>
                </a:rPr>
                <a:t>Xilinx Custom Graphical Debug Interface</a:t>
              </a:r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8549107" y="3559176"/>
              <a:ext cx="3381552" cy="4001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1432" tIns="45717" rIns="91432" bIns="45717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b="1">
                  <a:latin typeface="Arial Narrow" pitchFamily="34" charset="0"/>
                </a:rPr>
                <a:t>Debugging Remote Protocol</a:t>
              </a:r>
            </a:p>
          </p:txBody>
        </p:sp>
        <p:pic>
          <p:nvPicPr>
            <p:cNvPr id="714767" name="Picture 15" descr="Boar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6285" y="5324475"/>
              <a:ext cx="1377592" cy="922338"/>
            </a:xfrm>
            <a:prstGeom prst="rect">
              <a:avLst/>
            </a:prstGeom>
            <a:noFill/>
            <a:effectLst>
              <a:outerShdw dist="35921" dir="2700000" algn="ctr" rotWithShape="0">
                <a:schemeClr val="bg2"/>
              </a:outerShdw>
            </a:effectLst>
          </p:spPr>
        </p:pic>
        <p:sp>
          <p:nvSpPr>
            <p:cNvPr id="38928" name="AutoShape 16"/>
            <p:cNvSpPr>
              <a:spLocks noChangeArrowheads="1"/>
            </p:cNvSpPr>
            <p:nvPr/>
          </p:nvSpPr>
          <p:spPr bwMode="auto">
            <a:xfrm>
              <a:off x="5495553" y="2935289"/>
              <a:ext cx="2482203" cy="788987"/>
            </a:xfrm>
            <a:prstGeom prst="flowChartDocument">
              <a:avLst/>
            </a:prstGeom>
            <a:solidFill>
              <a:srgbClr val="0000FF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1432" tIns="45717" rIns="91432" bIns="45717" anchor="ctr"/>
            <a:lstStyle/>
            <a:p>
              <a:pPr eaLnBrk="0" hangingPunct="0">
                <a:lnSpc>
                  <a:spcPct val="80000"/>
                </a:lnSpc>
              </a:pPr>
              <a:r>
                <a:rPr lang="en-US" b="1" dirty="0" err="1">
                  <a:solidFill>
                    <a:schemeClr val="bg1"/>
                  </a:solidFill>
                  <a:latin typeface="Arial Narrow" pitchFamily="34" charset="0"/>
                </a:rPr>
                <a:t>gdb</a:t>
              </a:r>
              <a:r>
                <a:rPr lang="en-US" b="1" dirty="0">
                  <a:solidFill>
                    <a:schemeClr val="bg1"/>
                  </a:solidFill>
                  <a:latin typeface="Arial Narrow" pitchFamily="34" charset="0"/>
                </a:rPr>
                <a:t> (host software)</a:t>
              </a:r>
            </a:p>
          </p:txBody>
        </p:sp>
        <p:sp>
          <p:nvSpPr>
            <p:cNvPr id="38929" name="AutoShape 17"/>
            <p:cNvSpPr>
              <a:spLocks noChangeArrowheads="1"/>
            </p:cNvSpPr>
            <p:nvPr/>
          </p:nvSpPr>
          <p:spPr bwMode="auto">
            <a:xfrm rot="3530" flipV="1">
              <a:off x="3339231" y="4597401"/>
              <a:ext cx="2272708" cy="506413"/>
            </a:xfrm>
            <a:prstGeom prst="wedgeEllipseCallout">
              <a:avLst>
                <a:gd name="adj1" fmla="val 58593"/>
                <a:gd name="adj2" fmla="val 61028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prstDash val="dash"/>
              <a:miter lim="800000"/>
              <a:headEnd/>
              <a:tailEnd/>
            </a:ln>
          </p:spPr>
          <p:txBody>
            <a:bodyPr rot="10800000" wrap="none" lIns="91432" tIns="45717" rIns="91432" bIns="45717" anchor="ctr"/>
            <a:lstStyle/>
            <a:p>
              <a:pPr eaLnBrk="0" hangingPunct="0"/>
              <a:r>
                <a:rPr lang="en-US" sz="1600"/>
                <a:t>Auto-Launched</a:t>
              </a:r>
            </a:p>
          </p:txBody>
        </p:sp>
        <p:sp>
          <p:nvSpPr>
            <p:cNvPr id="38930" name="AutoShape 18"/>
            <p:cNvSpPr>
              <a:spLocks noChangeArrowheads="1"/>
            </p:cNvSpPr>
            <p:nvPr/>
          </p:nvSpPr>
          <p:spPr bwMode="auto">
            <a:xfrm flipH="1">
              <a:off x="8633751" y="2584450"/>
              <a:ext cx="2403907" cy="431800"/>
            </a:xfrm>
            <a:prstGeom prst="wedgeEllipseCallout">
              <a:avLst>
                <a:gd name="adj1" fmla="val 89347"/>
                <a:gd name="adj2" fmla="val 99995"/>
              </a:avLst>
            </a:prstGeom>
            <a:solidFill>
              <a:schemeClr val="bg1"/>
            </a:solidFill>
            <a:ln w="12700" algn="ctr">
              <a:solidFill>
                <a:schemeClr val="bg2"/>
              </a:solidFill>
              <a:prstDash val="dash"/>
              <a:miter lim="800000"/>
              <a:headEnd/>
              <a:tailEnd/>
            </a:ln>
          </p:spPr>
          <p:txBody>
            <a:bodyPr wrap="none" lIns="91432" tIns="45717" rIns="91432" bIns="45717" anchor="ctr"/>
            <a:lstStyle/>
            <a:p>
              <a:pPr eaLnBrk="0" hangingPunct="0"/>
              <a:r>
                <a:rPr lang="en-US" sz="1600"/>
                <a:t>Auto-Launched</a:t>
              </a:r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6790615" y="3786188"/>
              <a:ext cx="176060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oval" w="med" len="med"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sp>
        <p:nvSpPr>
          <p:cNvPr id="24" name="Footer Placeholder 2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2015 Xilinx Modified by Dr. Min He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Software Development and Debug 22-‹#›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441" y="1600200"/>
            <a:ext cx="10820559" cy="4268337"/>
          </a:xfrm>
        </p:spPr>
        <p:txBody>
          <a:bodyPr/>
          <a:lstStyle/>
          <a:p>
            <a:r>
              <a:rPr lang="en-US" dirty="0"/>
              <a:t>The Xilinx Microprocessor Debug  (XMD) utility provides a variety of user debug services</a:t>
            </a:r>
          </a:p>
          <a:p>
            <a:pPr lvl="1"/>
            <a:r>
              <a:rPr lang="en-US" dirty="0"/>
              <a:t>Physical connection between your workstation and the software design</a:t>
            </a:r>
          </a:p>
          <a:p>
            <a:pPr lvl="1"/>
            <a:r>
              <a:rPr lang="en-US" dirty="0"/>
              <a:t>Connection to an internal BSCAN(boundary scan) controller (JTAG controller)</a:t>
            </a:r>
          </a:p>
          <a:p>
            <a:pPr lvl="1"/>
            <a:r>
              <a:rPr lang="en-US" dirty="0"/>
              <a:t>Program download</a:t>
            </a:r>
          </a:p>
          <a:p>
            <a:pPr lvl="1"/>
            <a:r>
              <a:rPr lang="en-US" dirty="0"/>
              <a:t>Processor identification and control</a:t>
            </a:r>
          </a:p>
          <a:p>
            <a:pPr lvl="1"/>
            <a:r>
              <a:rPr lang="en-US" dirty="0"/>
              <a:t>Low-level debug commands</a:t>
            </a:r>
          </a:p>
          <a:p>
            <a:pPr lvl="1"/>
            <a:r>
              <a:rPr lang="en-US" dirty="0"/>
              <a:t>Interface to the GNU debugger</a:t>
            </a:r>
          </a:p>
          <a:p>
            <a:pPr lvl="1"/>
            <a:r>
              <a:rPr lang="en-US" dirty="0"/>
              <a:t>General Tcl interface and command interpreter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XMD Debugger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2015 Xilinx Modified by Dr. Min He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and Debug 22-</a:t>
            </a:r>
            <a:fld id="{E71CF733-3734-41A5-94EF-DD5F199309C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XMD engine</a:t>
            </a:r>
          </a:p>
          <a:p>
            <a:pPr lvl="1"/>
            <a:r>
              <a:rPr lang="en-US" dirty="0"/>
              <a:t>Program that facilitates a unified GDB interface</a:t>
            </a:r>
          </a:p>
          <a:p>
            <a:pPr lvl="1"/>
            <a:r>
              <a:rPr lang="en-US" dirty="0"/>
              <a:t>Tcl interface and command interpreter</a:t>
            </a:r>
          </a:p>
          <a:p>
            <a:r>
              <a:rPr lang="en-US" dirty="0"/>
              <a:t>XMD supports application debugging on different targets</a:t>
            </a:r>
          </a:p>
          <a:p>
            <a:r>
              <a:rPr lang="en-US"/>
              <a:t>GDB </a:t>
            </a:r>
            <a:r>
              <a:rPr lang="en-US" dirty="0"/>
              <a:t>can connect to XMD on the same computer or on a remote computer on the Internet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XMD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2015 Xilinx Modified by Dr. Min He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and Debug 22-</a:t>
            </a:r>
            <a:fld id="{E71CF733-3734-41A5-94EF-DD5F199309C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XMD commands</a:t>
            </a:r>
          </a:p>
          <a:p>
            <a:r>
              <a:rPr lang="en-US" dirty="0"/>
              <a:t>Popular commands for boot and program control</a:t>
            </a:r>
          </a:p>
          <a:p>
            <a:pPr lvl="1"/>
            <a:r>
              <a:rPr lang="en-US" b="1" dirty="0"/>
              <a:t>connect</a:t>
            </a:r>
            <a:r>
              <a:rPr lang="en-US" dirty="0"/>
              <a:t> – connect to processor</a:t>
            </a:r>
          </a:p>
          <a:p>
            <a:pPr lvl="1"/>
            <a:r>
              <a:rPr lang="en-US" b="1" dirty="0"/>
              <a:t>dow </a:t>
            </a:r>
            <a:r>
              <a:rPr lang="en-US" dirty="0"/>
              <a:t>– download ELF executable file</a:t>
            </a:r>
          </a:p>
          <a:p>
            <a:pPr lvl="1"/>
            <a:r>
              <a:rPr lang="en-US" dirty="0"/>
              <a:t>elf_verify – verify ELF file with memory image</a:t>
            </a:r>
          </a:p>
          <a:p>
            <a:pPr lvl="1"/>
            <a:r>
              <a:rPr lang="en-US" b="1" dirty="0"/>
              <a:t>run</a:t>
            </a:r>
            <a:r>
              <a:rPr lang="en-US" dirty="0"/>
              <a:t> – begin program execution from reset</a:t>
            </a:r>
          </a:p>
          <a:p>
            <a:pPr lvl="1"/>
            <a:r>
              <a:rPr lang="en-US" b="1" dirty="0"/>
              <a:t>con</a:t>
            </a:r>
            <a:r>
              <a:rPr lang="en-US" dirty="0"/>
              <a:t> – continue program execution from current program counter</a:t>
            </a:r>
          </a:p>
          <a:p>
            <a:pPr lvl="1"/>
            <a:r>
              <a:rPr lang="en-US" dirty="0"/>
              <a:t>stop – stop the target processor</a:t>
            </a:r>
          </a:p>
          <a:p>
            <a:pPr lvl="1"/>
            <a:r>
              <a:rPr lang="en-US" dirty="0"/>
              <a:t>exit – close XMD window</a:t>
            </a:r>
          </a:p>
          <a:p>
            <a:r>
              <a:rPr lang="en-US" dirty="0"/>
              <a:t>XMD will search for a processor when started and launched from the SDK Run &gt; Debug menu</a:t>
            </a:r>
          </a:p>
          <a:p>
            <a:r>
              <a:rPr lang="en-US" dirty="0"/>
              <a:t>connect command will execute automatically</a:t>
            </a:r>
          </a:p>
          <a:p>
            <a:pPr lvl="1"/>
            <a:r>
              <a:rPr lang="en-US" dirty="0"/>
              <a:t>connect arm 64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XMD Commands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2015 Xilinx Modified by Dr. Min He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and Debug 22-</a:t>
            </a:r>
            <a:fld id="{E71CF733-3734-41A5-94EF-DD5F199309C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Source-level debugger (GDB/System Debugger)</a:t>
            </a:r>
          </a:p>
          <a:p>
            <a:r>
              <a:rPr lang="en-US" dirty="0"/>
              <a:t>Start your program</a:t>
            </a:r>
          </a:p>
          <a:p>
            <a:pPr lvl="1"/>
            <a:r>
              <a:rPr lang="en-US" dirty="0"/>
              <a:t>Set breakpoints (make your program stop on specified conditions)</a:t>
            </a:r>
          </a:p>
          <a:p>
            <a:pPr lvl="1"/>
            <a:r>
              <a:rPr lang="en-US" dirty="0"/>
              <a:t>Examine what has happened, when your program encounters breakpoints</a:t>
            </a:r>
          </a:p>
          <a:p>
            <a:pPr lvl="2"/>
            <a:r>
              <a:rPr lang="en-US" dirty="0"/>
              <a:t>Registers</a:t>
            </a:r>
          </a:p>
          <a:p>
            <a:pPr lvl="2"/>
            <a:r>
              <a:rPr lang="en-US" dirty="0"/>
              <a:t>Memory</a:t>
            </a:r>
          </a:p>
          <a:p>
            <a:pPr lvl="2"/>
            <a:r>
              <a:rPr lang="en-US" dirty="0"/>
              <a:t>Stack</a:t>
            </a:r>
          </a:p>
          <a:p>
            <a:pPr lvl="2"/>
            <a:r>
              <a:rPr lang="en-US" dirty="0"/>
              <a:t>Variables </a:t>
            </a:r>
          </a:p>
          <a:p>
            <a:pPr lvl="2"/>
            <a:r>
              <a:rPr lang="en-US" dirty="0"/>
              <a:t>Expressions</a:t>
            </a:r>
          </a:p>
          <a:p>
            <a:pPr lvl="1"/>
            <a:r>
              <a:rPr lang="en-US" dirty="0"/>
              <a:t>Change things in your program so that you can experiment with correcting the effects of one bug and go on to another</a:t>
            </a:r>
          </a:p>
          <a:p>
            <a:r>
              <a:rPr lang="en-US" dirty="0"/>
              <a:t>You can debug programs written in C and C++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Functionality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2015 Xilinx Modified by Dr. Min He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and Debug 22-</a:t>
            </a:r>
            <a:fld id="{E71CF733-3734-41A5-94EF-DD5F199309C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Cortex-A9-MPCore-TRM.pdf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and Debug 22-</a:t>
            </a:r>
            <a:fld id="{E71CF733-3734-41A5-94EF-DD5F199309C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2015 Xilinx Modified by Dr. Min 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9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dirty="0">
                <a:solidFill>
                  <a:schemeClr val="tx1"/>
                </a:solidFill>
                <a:cs typeface="Arial" pitchFamily="34" charset="0"/>
              </a:rPr>
              <a:t>After completing this module, you will be able to:</a:t>
            </a:r>
          </a:p>
          <a:p>
            <a:pPr>
              <a:lnSpc>
                <a:spcPts val="1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Describe device drivers architecture</a:t>
            </a:r>
          </a:p>
          <a:p>
            <a:pPr lvl="1"/>
            <a:r>
              <a:rPr lang="en-US" dirty="0"/>
              <a:t>Distinguish between Level-1 and Level-2 device drivers</a:t>
            </a:r>
          </a:p>
          <a:p>
            <a:pPr lvl="1"/>
            <a:r>
              <a:rPr lang="en-US" dirty="0"/>
              <a:t>List types of processor timers</a:t>
            </a:r>
          </a:p>
          <a:p>
            <a:pPr lvl="1"/>
            <a:r>
              <a:rPr lang="en-US" dirty="0"/>
              <a:t>Understand CPU’s private timer API</a:t>
            </a:r>
          </a:p>
          <a:p>
            <a:pPr lvl="1"/>
            <a:r>
              <a:rPr lang="en-US" dirty="0"/>
              <a:t>Describe GNU Debugger (GDB) functionality</a:t>
            </a:r>
            <a:endParaRPr lang="en-US" sz="2200" dirty="0"/>
          </a:p>
          <a:p>
            <a:pPr lvl="1"/>
            <a:r>
              <a:rPr lang="en-US" dirty="0"/>
              <a:t>Describe Xilinx Microprocessor Debugger (XMD) functionality</a:t>
            </a:r>
          </a:p>
          <a:p>
            <a:pPr lvl="1"/>
            <a:r>
              <a:rPr lang="en-IE" dirty="0"/>
              <a:t>Describe Eclipse Target Communications Framework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2015 Xilinx Modified by Dr. Min He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and Debug 22-</a:t>
            </a:r>
            <a:fld id="{E71CF733-3734-41A5-94EF-DD5F199309C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Timers and API</a:t>
            </a:r>
          </a:p>
          <a:p>
            <a:r>
              <a:rPr lang="en-US" dirty="0">
                <a:solidFill>
                  <a:schemeClr val="bg2"/>
                </a:solidFill>
              </a:rPr>
              <a:t>Debugging Tools</a:t>
            </a:r>
          </a:p>
          <a:p>
            <a:r>
              <a:rPr lang="en-US" dirty="0">
                <a:solidFill>
                  <a:schemeClr val="bg2"/>
                </a:solidFill>
              </a:rPr>
              <a:t>Debug in SDK</a:t>
            </a:r>
          </a:p>
          <a:p>
            <a:r>
              <a:rPr lang="en-US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2015 Xilinx Modified by Dr. Min He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and Debug 22-</a:t>
            </a:r>
            <a:fld id="{E71CF733-3734-41A5-94EF-DD5F199309C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Timers are an important part of an embedded system</a:t>
            </a:r>
          </a:p>
          <a:p>
            <a:r>
              <a:rPr lang="en-US" dirty="0"/>
              <a:t>CPU Private Timer and Watchdog Timer</a:t>
            </a:r>
          </a:p>
          <a:p>
            <a:r>
              <a:rPr lang="en-US" dirty="0"/>
              <a:t>Global timer (GTC)</a:t>
            </a:r>
          </a:p>
          <a:p>
            <a:r>
              <a:rPr lang="en-US" dirty="0"/>
              <a:t>Two 16-bit triple timer counter (TTC)</a:t>
            </a:r>
          </a:p>
          <a:p>
            <a:r>
              <a:rPr lang="en-US" dirty="0"/>
              <a:t>System watchdog timer (SWDT)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Timers: Cortex-A9 Processor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2015 Xilinx Modified by Dr. Min He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and Debug 22-</a:t>
            </a:r>
            <a:fld id="{E71CF733-3734-41A5-94EF-DD5F199309C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441" y="996044"/>
            <a:ext cx="10975336" cy="4872494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The private timer and watchdog blocks have the following features:</a:t>
            </a:r>
          </a:p>
          <a:p>
            <a:r>
              <a:rPr lang="en-US" sz="2400" b="0" dirty="0"/>
              <a:t>a 32-bit counter that generates an interrupt when it reaches zero</a:t>
            </a:r>
          </a:p>
          <a:p>
            <a:r>
              <a:rPr lang="en-US" sz="2400" b="0" dirty="0"/>
              <a:t>an eight-bit prescaler value to qualify the clock period</a:t>
            </a:r>
          </a:p>
          <a:p>
            <a:r>
              <a:rPr lang="en-US" sz="2400" b="0" dirty="0"/>
              <a:t>configurable single-shot or auto-reload modes</a:t>
            </a:r>
          </a:p>
          <a:p>
            <a:r>
              <a:rPr lang="en-US" sz="2400" b="0" dirty="0"/>
              <a:t>configurable starting values for the counter</a:t>
            </a:r>
          </a:p>
          <a:p>
            <a:r>
              <a:rPr lang="en-US" sz="2400" b="0" dirty="0"/>
              <a:t>the clock for these blocks is PERIPHCLK.</a:t>
            </a:r>
          </a:p>
          <a:p>
            <a:r>
              <a:rPr lang="en-US" sz="2400" b="0" dirty="0"/>
              <a:t>The timer interval is calculated using the following equation:</a:t>
            </a:r>
            <a:br>
              <a:rPr lang="en-US" sz="2400" b="0" dirty="0"/>
            </a:b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b="0" dirty="0"/>
              <a:t>    This equation can be used to calculate the period between two events  </a:t>
            </a:r>
            <a:br>
              <a:rPr lang="en-US" sz="2400" b="0" dirty="0"/>
            </a:br>
            <a:r>
              <a:rPr lang="en-US" sz="2400" b="0" dirty="0"/>
              <a:t>    generated by a timer or watchdog.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and Debug 22-</a:t>
            </a:r>
            <a:fld id="{E71CF733-3734-41A5-94EF-DD5F199309C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Timer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2015 Xilinx Modified by Dr. Min He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9" t="48438" r="37879" b="39285"/>
          <a:stretch/>
        </p:blipFill>
        <p:spPr bwMode="auto">
          <a:xfrm>
            <a:off x="1600199" y="4408714"/>
            <a:ext cx="5176157" cy="89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73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3112" y="914400"/>
            <a:ext cx="10975336" cy="4947557"/>
          </a:xfrm>
        </p:spPr>
        <p:txBody>
          <a:bodyPr/>
          <a:lstStyle/>
          <a:p>
            <a:pPr marL="0" indent="0">
              <a:buNone/>
            </a:pPr>
            <a:r>
              <a:rPr lang="en-US" b="0" dirty="0"/>
              <a:t>The private timer is controlled via four registers :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dirty="0"/>
              <a:t>Private Timer Load Register</a:t>
            </a:r>
            <a:r>
              <a:rPr lang="en-US" b="0" dirty="0"/>
              <a:t> – used in auto reload mode. This register contains the value to be reloaded into the Private Timer Counter Register when auto reload is enabled.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dirty="0"/>
              <a:t>Private Timer Counter Register</a:t>
            </a:r>
            <a:r>
              <a:rPr lang="en-US" b="0" dirty="0"/>
              <a:t> – This register is the actual counter itself. When the value in this register reaches zero, an interrupt event flag is set (when enabled).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dirty="0"/>
              <a:t>Private Timer Control Register</a:t>
            </a:r>
            <a:r>
              <a:rPr lang="en-US" b="0" dirty="0"/>
              <a:t> – This control register enables or disables the timer, auto reload mode, and interrupt generation. It also contains the timer pre-scaler.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dirty="0"/>
              <a:t>Private Timer Interrupt Status Register</a:t>
            </a:r>
            <a:r>
              <a:rPr lang="en-US" b="0" dirty="0"/>
              <a:t> – This register contains the Private timer interrupt status event flag</a:t>
            </a:r>
          </a:p>
          <a:p>
            <a:pPr marL="0" indent="0">
              <a:buNone/>
            </a:pPr>
            <a:endParaRPr lang="en-US" b="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and Debug 22-</a:t>
            </a:r>
            <a:fld id="{E71CF733-3734-41A5-94EF-DD5F199309C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Control Private Timer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2015 Xilinx Modified by Dr. Min 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3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441" y="958646"/>
            <a:ext cx="10975336" cy="49098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default 32-bit count down timer,  driver in </a:t>
            </a:r>
            <a:r>
              <a:rPr lang="en-US" dirty="0" err="1"/>
              <a:t>xscutimer.h</a:t>
            </a:r>
            <a:r>
              <a:rPr lang="en-US" dirty="0"/>
              <a:t>, </a:t>
            </a:r>
            <a:r>
              <a:rPr lang="en-US" dirty="0" err="1"/>
              <a:t>xscutimer_hw.h</a:t>
            </a:r>
            <a:r>
              <a:rPr lang="en-US" dirty="0"/>
              <a:t> header files</a:t>
            </a:r>
          </a:p>
          <a:p>
            <a:r>
              <a:rPr lang="en-US" dirty="0" err="1">
                <a:solidFill>
                  <a:srgbClr val="6666FF"/>
                </a:solidFill>
              </a:rPr>
              <a:t>XScuTimer_LookupConfig</a:t>
            </a:r>
            <a:r>
              <a:rPr lang="en-US" dirty="0">
                <a:solidFill>
                  <a:srgbClr val="6666FF"/>
                </a:solidFill>
              </a:rPr>
              <a:t>() </a:t>
            </a:r>
            <a:r>
              <a:rPr lang="en-US" dirty="0"/>
              <a:t>- Looks up the device configuration based on the unique device ID</a:t>
            </a:r>
          </a:p>
          <a:p>
            <a:r>
              <a:rPr lang="en-US" dirty="0">
                <a:solidFill>
                  <a:srgbClr val="6666FF"/>
                </a:solidFill>
              </a:rPr>
              <a:t>XScuTimer_CfgInitialize() </a:t>
            </a:r>
            <a:r>
              <a:rPr lang="en-US" dirty="0"/>
              <a:t>- Initialize a specific </a:t>
            </a:r>
            <a:r>
              <a:rPr lang="en-US" dirty="0" err="1"/>
              <a:t>XTtcPs</a:t>
            </a:r>
            <a:r>
              <a:rPr lang="en-US" dirty="0"/>
              <a:t> instance such that the driver is ready to use</a:t>
            </a:r>
          </a:p>
          <a:p>
            <a:r>
              <a:rPr lang="en-US" dirty="0" err="1">
                <a:solidFill>
                  <a:srgbClr val="6666FF"/>
                </a:solidFill>
              </a:rPr>
              <a:t>XScuTimer_Start</a:t>
            </a:r>
            <a:r>
              <a:rPr lang="en-US" dirty="0">
                <a:solidFill>
                  <a:srgbClr val="6666FF"/>
                </a:solidFill>
              </a:rPr>
              <a:t>() </a:t>
            </a:r>
            <a:r>
              <a:rPr lang="en-US" dirty="0"/>
              <a:t>– Start the timer</a:t>
            </a:r>
          </a:p>
          <a:p>
            <a:r>
              <a:rPr lang="en-US" dirty="0" err="1">
                <a:solidFill>
                  <a:srgbClr val="6666FF"/>
                </a:solidFill>
              </a:rPr>
              <a:t>XScuTimer_Stop</a:t>
            </a:r>
            <a:r>
              <a:rPr lang="en-US" dirty="0">
                <a:solidFill>
                  <a:srgbClr val="6666FF"/>
                </a:solidFill>
              </a:rPr>
              <a:t>() </a:t>
            </a:r>
            <a:r>
              <a:rPr lang="en-US" dirty="0"/>
              <a:t>– Stop the timer</a:t>
            </a:r>
          </a:p>
          <a:p>
            <a:r>
              <a:rPr lang="en-US" dirty="0" err="1">
                <a:solidFill>
                  <a:srgbClr val="6666FF"/>
                </a:solidFill>
              </a:rPr>
              <a:t>XScuTimer_EnableAutoReload</a:t>
            </a:r>
            <a:r>
              <a:rPr lang="en-US" dirty="0">
                <a:solidFill>
                  <a:srgbClr val="6666FF"/>
                </a:solidFill>
              </a:rPr>
              <a:t>() </a:t>
            </a:r>
            <a:r>
              <a:rPr lang="en-US" dirty="0"/>
              <a:t>– Load the counter with the initial value when time out occurs</a:t>
            </a:r>
          </a:p>
          <a:p>
            <a:r>
              <a:rPr lang="en-US" dirty="0" err="1">
                <a:solidFill>
                  <a:srgbClr val="6666FF"/>
                </a:solidFill>
              </a:rPr>
              <a:t>XScuTimer_IsExpired</a:t>
            </a:r>
            <a:r>
              <a:rPr lang="en-US" dirty="0">
                <a:solidFill>
                  <a:srgbClr val="6666FF"/>
                </a:solidFill>
              </a:rPr>
              <a:t>() </a:t>
            </a:r>
            <a:r>
              <a:rPr lang="en-US" dirty="0"/>
              <a:t>– Check if the timer has reached the final value</a:t>
            </a:r>
          </a:p>
          <a:p>
            <a:r>
              <a:rPr lang="en-US" dirty="0" err="1">
                <a:solidFill>
                  <a:srgbClr val="6666FF"/>
                </a:solidFill>
              </a:rPr>
              <a:t>XScuTimer_LoadTimer</a:t>
            </a:r>
            <a:r>
              <a:rPr lang="en-US" dirty="0">
                <a:solidFill>
                  <a:srgbClr val="6666FF"/>
                </a:solidFill>
              </a:rPr>
              <a:t>() </a:t>
            </a:r>
            <a:r>
              <a:rPr lang="en-US" dirty="0"/>
              <a:t>– Load the timer with the provided value</a:t>
            </a:r>
          </a:p>
          <a:p>
            <a:r>
              <a:rPr lang="en-US" dirty="0" err="1">
                <a:solidFill>
                  <a:srgbClr val="6666FF"/>
                </a:solidFill>
              </a:rPr>
              <a:t>XScuTimer_ClearInterruptStatus</a:t>
            </a:r>
            <a:r>
              <a:rPr lang="en-US" dirty="0">
                <a:solidFill>
                  <a:srgbClr val="6666FF"/>
                </a:solidFill>
              </a:rPr>
              <a:t>() </a:t>
            </a:r>
            <a:r>
              <a:rPr lang="en-US" dirty="0"/>
              <a:t>– Clear source of interrupt flag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749096"/>
          </a:xfrm>
        </p:spPr>
        <p:txBody>
          <a:bodyPr/>
          <a:lstStyle/>
          <a:p>
            <a:r>
              <a:rPr lang="en-US" dirty="0"/>
              <a:t>Private Timer/Counter </a:t>
            </a:r>
            <a:r>
              <a:rPr lang="en-AU" dirty="0"/>
              <a:t>(Standalone)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2015 Xilinx Modified by Dr. Min He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and Debug 22-</a:t>
            </a:r>
            <a:fld id="{E71CF733-3734-41A5-94EF-DD5F199309C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Xscutimer.h contains functions (macros) that: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6666FF"/>
                </a:solidFill>
              </a:rPr>
              <a:t>Initialize the timer</a:t>
            </a:r>
          </a:p>
          <a:p>
            <a:r>
              <a:rPr lang="en-US" dirty="0"/>
              <a:t>Run a timer self test</a:t>
            </a:r>
          </a:p>
          <a:p>
            <a:r>
              <a:rPr lang="en-US" dirty="0">
                <a:solidFill>
                  <a:srgbClr val="6666FF"/>
                </a:solidFill>
              </a:rPr>
              <a:t>Start and stop the timer</a:t>
            </a:r>
          </a:p>
          <a:p>
            <a:r>
              <a:rPr lang="en-US" dirty="0"/>
              <a:t>Manage the timer (restart, </a:t>
            </a:r>
            <a:r>
              <a:rPr lang="en-US" dirty="0">
                <a:solidFill>
                  <a:srgbClr val="6666FF"/>
                </a:solidFill>
              </a:rPr>
              <a:t>check if expired, load the timer, enable/disable auto loading</a:t>
            </a:r>
            <a:r>
              <a:rPr lang="en-US" dirty="0"/>
              <a:t>)</a:t>
            </a:r>
          </a:p>
          <a:p>
            <a:r>
              <a:rPr lang="en-US" dirty="0"/>
              <a:t>Set the pre-scaler</a:t>
            </a:r>
          </a:p>
          <a:p>
            <a:r>
              <a:rPr lang="en-US" dirty="0"/>
              <a:t>Get the pre-scaler value</a:t>
            </a:r>
          </a:p>
          <a:p>
            <a:r>
              <a:rPr lang="en-US" dirty="0"/>
              <a:t>Setup, enable, disable, </a:t>
            </a:r>
            <a:r>
              <a:rPr lang="en-US" dirty="0">
                <a:solidFill>
                  <a:srgbClr val="6666FF"/>
                </a:solidFill>
              </a:rPr>
              <a:t>clear</a:t>
            </a:r>
            <a:r>
              <a:rPr lang="en-US" dirty="0"/>
              <a:t>, and manage timer interrupts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and Debug 22-</a:t>
            </a:r>
            <a:fld id="{E71CF733-3734-41A5-94EF-DD5F199309C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Timer/Counter </a:t>
            </a:r>
            <a:r>
              <a:rPr lang="en-AU" dirty="0"/>
              <a:t>(Standalone) – </a:t>
            </a:r>
            <a:r>
              <a:rPr lang="en-AU" dirty="0" err="1"/>
              <a:t>Xscutimer.h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2015 Xilinx Modified by Dr. Min 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8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is an integral part of embedded systems development</a:t>
            </a:r>
          </a:p>
          <a:p>
            <a:r>
              <a:rPr lang="en-US" dirty="0"/>
              <a:t>The debugging process is defined as testing, stabilizing, localizing, and correcting errors</a:t>
            </a:r>
          </a:p>
          <a:p>
            <a:r>
              <a:rPr lang="en-US" dirty="0"/>
              <a:t>Two methods of debugging:</a:t>
            </a:r>
          </a:p>
          <a:p>
            <a:pPr lvl="1"/>
            <a:r>
              <a:rPr lang="en-US" dirty="0"/>
              <a:t>Hardware debugging via a logic probe, logic analyzer, in-circuit emulator, or background debugger</a:t>
            </a:r>
          </a:p>
          <a:p>
            <a:pPr lvl="1"/>
            <a:r>
              <a:rPr lang="en-US" dirty="0"/>
              <a:t>Software debugging via a debugging instrument</a:t>
            </a:r>
          </a:p>
          <a:p>
            <a:pPr lvl="2"/>
            <a:r>
              <a:rPr lang="en-US" dirty="0"/>
              <a:t>A software debugging instrument is source code that is added to the program for the purpose of debugging</a:t>
            </a:r>
          </a:p>
          <a:p>
            <a:r>
              <a:rPr lang="en-US" dirty="0"/>
              <a:t>Debugging types:</a:t>
            </a:r>
          </a:p>
          <a:p>
            <a:pPr lvl="1"/>
            <a:r>
              <a:rPr lang="en-US" dirty="0"/>
              <a:t>Functional debugging</a:t>
            </a:r>
          </a:p>
          <a:p>
            <a:pPr lvl="1"/>
            <a:r>
              <a:rPr lang="en-US" dirty="0"/>
              <a:t>Performance debugging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2015 Xilinx Modified by Dr. Min He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and Debug 22-</a:t>
            </a:r>
            <a:fld id="{E71CF733-3734-41A5-94EF-DD5F199309C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F6AD44C380A4BB6CB1869FF28952A" ma:contentTypeVersion="0" ma:contentTypeDescription="Create a new document." ma:contentTypeScope="" ma:versionID="cbec7fb8faa159a01dcec9b5572a4f9b">
  <xsd:schema xmlns:xsd="http://www.w3.org/2001/XMLSchema" xmlns:p="http://schemas.microsoft.com/office/2006/metadata/properties" xmlns:ns2="D46A7F71-384C-4B0A-B6CB-1869FF28952A" targetNamespace="http://schemas.microsoft.com/office/2006/metadata/properties" ma:root="true" ma:fieldsID="e6a1f69f03052b316a7875f7c9741570" ns2:_="">
    <xsd:import namespace="D46A7F71-384C-4B0A-B6CB-1869FF28952A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46A7F71-384C-4B0A-B6CB-1869FF28952A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Description0 xmlns="D46A7F71-384C-4B0A-B6CB-1869FF28952A">The wide-frame format of the new All Programmable template.</Description0>
  </documentManagement>
</p:properties>
</file>

<file path=customXml/itemProps1.xml><?xml version="1.0" encoding="utf-8"?>
<ds:datastoreItem xmlns:ds="http://schemas.openxmlformats.org/officeDocument/2006/customXml" ds:itemID="{3645E401-49A1-479D-B023-F249450A84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570465-C410-4C49-BB43-C779FFF28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6A7F71-384C-4B0A-B6CB-1869FF28952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747654C-B272-4B15-B46C-BB332E6C546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D46A7F71-384C-4B0A-B6CB-1869FF28952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</Template>
  <TotalTime>4514</TotalTime>
  <Words>1117</Words>
  <Application>Microsoft Office PowerPoint</Application>
  <PresentationFormat>Custom</PresentationFormat>
  <Paragraphs>171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Narrow</vt:lpstr>
      <vt:lpstr>Wingdings</vt:lpstr>
      <vt:lpstr>Xilinx_All_Programmable_Template</vt:lpstr>
      <vt:lpstr>Software Development and Debug</vt:lpstr>
      <vt:lpstr>Objectives</vt:lpstr>
      <vt:lpstr>Outline</vt:lpstr>
      <vt:lpstr>Timers: Cortex-A9 Processor</vt:lpstr>
      <vt:lpstr>Private Timer</vt:lpstr>
      <vt:lpstr>Registers Control Private Timer</vt:lpstr>
      <vt:lpstr>Private Timer/Counter (Standalone)</vt:lpstr>
      <vt:lpstr>Private Timer/Counter (Standalone) – Xscutimer.h</vt:lpstr>
      <vt:lpstr>Debugging</vt:lpstr>
      <vt:lpstr>Software Debugging Support</vt:lpstr>
      <vt:lpstr>Debugging Using SDK (XMD)</vt:lpstr>
      <vt:lpstr>XMD Debugger</vt:lpstr>
      <vt:lpstr>XMD Functionality</vt:lpstr>
      <vt:lpstr>XMD Commands</vt:lpstr>
      <vt:lpstr>Debug Functionality</vt:lpstr>
      <vt:lpstr>References</vt:lpstr>
    </vt:vector>
  </TitlesOfParts>
  <Company>Xilinx Inc,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- Basic</dc:title>
  <dc:creator>Xilinx</dc:creator>
  <cp:keywords>Public</cp:keywords>
  <cp:lastModifiedBy>Min He</cp:lastModifiedBy>
  <cp:revision>178</cp:revision>
  <cp:lastPrinted>2014-02-21T00:31:46Z</cp:lastPrinted>
  <dcterms:created xsi:type="dcterms:W3CDTF">2012-07-19T13:21:55Z</dcterms:created>
  <dcterms:modified xsi:type="dcterms:W3CDTF">2017-04-06T08:07:57Z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ContentTypeId">
    <vt:lpwstr>0x010100717F6AD44C380A4BB6CB1869FF28952A</vt:lpwstr>
  </property>
  <property fmtid="{D5CDD505-2E9C-101B-9397-08002B2CF9AE}" pid="4" name="TitusGUID">
    <vt:lpwstr>52a753bd-2d36-4bb3-bb24-90ec9805cfa0</vt:lpwstr>
  </property>
  <property fmtid="{D5CDD505-2E9C-101B-9397-08002B2CF9AE}" pid="5" name="TITUSCustom1">
    <vt:lpwstr>1</vt:lpwstr>
  </property>
  <property fmtid="{D5CDD505-2E9C-101B-9397-08002B2CF9AE}" pid="6" name="XilinxClassification">
    <vt:lpwstr>Public</vt:lpwstr>
  </property>
  <property fmtid="{D5CDD505-2E9C-101B-9397-08002B2CF9AE}" pid="7" name="XilinxVisual Markings">
    <vt:lpwstr>No</vt:lpwstr>
  </property>
  <property fmtid="{D5CDD505-2E9C-101B-9397-08002B2CF9AE}" pid="8" name="XilinxPublication Year">
    <vt:lpwstr>2012</vt:lpwstr>
  </property>
  <property fmtid="{D5CDD505-2E9C-101B-9397-08002B2CF9AE}" pid="9" name="XilinxRemoveLegacyFooters">
    <vt:lpwstr>Yes</vt:lpwstr>
  </property>
</Properties>
</file>