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3" r:id="rId1"/>
  </p:sldMasterIdLst>
  <p:sldIdLst>
    <p:sldId id="256" r:id="rId2"/>
    <p:sldId id="258" r:id="rId3"/>
    <p:sldId id="266" r:id="rId4"/>
    <p:sldId id="267" r:id="rId5"/>
    <p:sldId id="270" r:id="rId6"/>
    <p:sldId id="268" r:id="rId7"/>
    <p:sldId id="269" r:id="rId8"/>
    <p:sldId id="271" r:id="rId9"/>
    <p:sldId id="272" r:id="rId10"/>
    <p:sldId id="273" r:id="rId11"/>
    <p:sldId id="265" r:id="rId12"/>
    <p:sldId id="257" r:id="rId13"/>
    <p:sldId id="259" r:id="rId14"/>
    <p:sldId id="260" r:id="rId15"/>
    <p:sldId id="261" r:id="rId16"/>
    <p:sldId id="262" r:id="rId17"/>
    <p:sldId id="263"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8ABE3C1-DBE1-495D-B57B-2849774B866A}" type="datetimeFigureOut">
              <a:rPr lang="en-US" smtClean="0"/>
              <a:t>10/25/2021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66375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D6E9DEC-419B-4CC5-A080-3B06BD5A8291}" type="datetimeFigureOut">
              <a:rPr lang="en-US" smtClean="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0792162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D6E9DEC-419B-4CC5-A080-3B06BD5A8291}" type="datetimeFigureOut">
              <a:rPr lang="en-US" smtClean="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153178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D6E9DEC-419B-4CC5-A080-3B06BD5A8291}" type="datetimeFigureOut">
              <a:rPr lang="en-US" smtClean="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089415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D6E9DEC-419B-4CC5-A080-3B06BD5A8291}" type="datetimeFigureOut">
              <a:rPr lang="en-US" smtClean="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9581785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9D6E9DEC-419B-4CC5-A080-3B06BD5A8291}" type="datetimeFigureOut">
              <a:rPr lang="en-US" smtClean="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48081584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9D6E9DEC-419B-4CC5-A080-3B06BD5A8291}" type="datetimeFigureOut">
              <a:rPr lang="en-US" smtClean="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45832317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30016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557500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3209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0578ACC-22D6-47C1-A373-4FD133E34F3C}" type="datetimeFigureOut">
              <a:rPr lang="en-US" smtClean="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8271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5971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9658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80035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10/25/2021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33272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331444B-B92B-4E27-8C94-BB93EAF5CB18}" type="datetimeFigureOut">
              <a:rPr lang="en-US" smtClean="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3789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63EFA5E-FA76-400D-B3DC-F0BA90E6D107}" type="datetimeFigureOut">
              <a:rPr lang="en-US" smtClean="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64612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10/25/2021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843322901"/>
      </p:ext>
    </p:extLst>
  </p:cSld>
  <p:clrMap bg1="dk1" tx1="lt1" bg2="dk2" tx2="lt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maestrosdelweb.com/principiantes/los-diferentes-lenguajes-de-programacion-para-la-web/"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es.wikipedia.org/wiki/Sistema_de_gesti%C3%B3n_de_bases_de_dato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es.wikipedia.org/wiki/Sistema_de_gesti%C3%B3n_de_bases_de_dato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maestrosdelweb.com/editorial/postgree/" TargetMode="External"/><Relationship Id="rId2" Type="http://schemas.openxmlformats.org/officeDocument/2006/relationships/hyperlink" Target="http://www.maestrosdelweb.com/editorial/ampfaci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maestrosdelweb.com/editorial/microsoft/" TargetMode="External"/><Relationship Id="rId2" Type="http://schemas.openxmlformats.org/officeDocument/2006/relationships/hyperlink" Target="http://www.maestrosdelweb.com/editorial/basexmlflashp2/"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Base de datos</a:t>
            </a:r>
            <a:endParaRPr lang="es-AR" dirty="0"/>
          </a:p>
        </p:txBody>
      </p:sp>
    </p:spTree>
    <p:extLst>
      <p:ext uri="{BB962C8B-B14F-4D97-AF65-F5344CB8AC3E}">
        <p14:creationId xmlns:p14="http://schemas.microsoft.com/office/powerpoint/2010/main" val="286888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241592" y="849086"/>
            <a:ext cx="7972182" cy="646331"/>
          </a:xfrm>
          <a:prstGeom prst="rect">
            <a:avLst/>
          </a:prstGeom>
          <a:noFill/>
        </p:spPr>
        <p:txBody>
          <a:bodyPr wrap="none" rtlCol="0">
            <a:spAutoFit/>
          </a:bodyPr>
          <a:lstStyle/>
          <a:p>
            <a:r>
              <a:rPr lang="es-AR" sz="3600" b="1" dirty="0">
                <a:solidFill>
                  <a:schemeClr val="bg1"/>
                </a:solidFill>
              </a:rPr>
              <a:t>Terminología de una B.D. Relacional</a:t>
            </a:r>
          </a:p>
        </p:txBody>
      </p:sp>
      <p:sp>
        <p:nvSpPr>
          <p:cNvPr id="6" name="Rectangle 1053"/>
          <p:cNvSpPr>
            <a:spLocks noChangeArrowheads="1"/>
          </p:cNvSpPr>
          <p:nvPr/>
        </p:nvSpPr>
        <p:spPr bwMode="auto">
          <a:xfrm>
            <a:off x="1862691" y="1793375"/>
            <a:ext cx="6729984" cy="443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tabLst>
                <a:tab pos="793750" algn="l"/>
                <a:tab pos="1544638" algn="l"/>
                <a:tab pos="2741613" algn="l"/>
                <a:tab pos="3262313" algn="l"/>
                <a:tab pos="4343400" algn="l"/>
              </a:tabLst>
            </a:pPr>
            <a:r>
              <a:rPr lang="es-ES" sz="1200" dirty="0">
                <a:solidFill>
                  <a:srgbClr val="000000"/>
                </a:solidFill>
                <a:latin typeface="Arial" charset="0"/>
              </a:rPr>
              <a:t> </a:t>
            </a:r>
            <a:r>
              <a:rPr lang="es-ES" sz="1200" dirty="0" err="1">
                <a:solidFill>
                  <a:srgbClr val="000000"/>
                </a:solidFill>
                <a:latin typeface="Arial" charset="0"/>
              </a:rPr>
              <a:t>Nro_Emp</a:t>
            </a:r>
            <a:r>
              <a:rPr lang="es-ES" sz="1200" dirty="0">
                <a:solidFill>
                  <a:srgbClr val="000000"/>
                </a:solidFill>
                <a:latin typeface="Arial" charset="0"/>
              </a:rPr>
              <a:t>	Nombre	Puesto               CP        Nacimiento    SAL        COMM        ID_DEPTO</a:t>
            </a:r>
          </a:p>
          <a:p>
            <a:pPr algn="l" defTabSz="822325">
              <a:lnSpc>
                <a:spcPct val="100000"/>
              </a:lnSpc>
              <a:spcBef>
                <a:spcPct val="50000"/>
              </a:spcBef>
              <a:tabLst>
                <a:tab pos="793750" algn="l"/>
                <a:tab pos="1544638" algn="l"/>
                <a:tab pos="2741613" algn="l"/>
                <a:tab pos="3262313" algn="l"/>
                <a:tab pos="4343400" algn="l"/>
              </a:tabLst>
            </a:pPr>
            <a:r>
              <a:rPr lang="es-ES" sz="1200" dirty="0">
                <a:solidFill>
                  <a:srgbClr val="000000"/>
                </a:solidFill>
                <a:latin typeface="Arial" charset="0"/>
              </a:rPr>
              <a:t>------------- 	------------	---------------------  --------  ----------------   -----------   --------------    -----------</a:t>
            </a:r>
          </a:p>
          <a:p>
            <a:pPr algn="l" defTabSz="822325">
              <a:lnSpc>
                <a:spcPct val="100000"/>
              </a:lnSpc>
              <a:spcBef>
                <a:spcPct val="50000"/>
              </a:spcBef>
              <a:tabLst>
                <a:tab pos="793750" algn="l"/>
                <a:tab pos="1544638" algn="l"/>
                <a:tab pos="2741613" algn="l"/>
                <a:tab pos="3262313" algn="l"/>
                <a:tab pos="4343400" algn="l"/>
              </a:tabLst>
            </a:pPr>
            <a:r>
              <a:rPr lang="es-ES" sz="1200" dirty="0">
                <a:solidFill>
                  <a:srgbClr val="000000"/>
                </a:solidFill>
                <a:latin typeface="Arial" charset="0"/>
              </a:rPr>
              <a:t>        7839 	KING       	PRESIDENT                   	17-NOV-81	5000                                  10</a:t>
            </a:r>
          </a:p>
          <a:p>
            <a:pPr algn="l" defTabSz="822325">
              <a:lnSpc>
                <a:spcPct val="100000"/>
              </a:lnSpc>
              <a:spcBef>
                <a:spcPct val="50000"/>
              </a:spcBef>
              <a:tabLst>
                <a:tab pos="793750" algn="l"/>
                <a:tab pos="1544638" algn="l"/>
                <a:tab pos="2741613" algn="l"/>
                <a:tab pos="3262313" algn="l"/>
                <a:tab pos="4343400" algn="l"/>
              </a:tabLst>
            </a:pPr>
            <a:r>
              <a:rPr lang="es-ES" sz="1200" dirty="0">
                <a:solidFill>
                  <a:srgbClr val="000000"/>
                </a:solidFill>
                <a:latin typeface="Arial" charset="0"/>
              </a:rPr>
              <a:t>        7698 	BLAKE	MANAGER    	7839   	01-MAY-81     	2850                                  30</a:t>
            </a:r>
          </a:p>
          <a:p>
            <a:pPr algn="l" defTabSz="822325">
              <a:lnSpc>
                <a:spcPct val="100000"/>
              </a:lnSpc>
              <a:spcBef>
                <a:spcPct val="50000"/>
              </a:spcBef>
              <a:tabLst>
                <a:tab pos="793750" algn="l"/>
                <a:tab pos="1544638" algn="l"/>
                <a:tab pos="2741613" algn="l"/>
                <a:tab pos="3262313" algn="l"/>
                <a:tab pos="4343400" algn="l"/>
              </a:tabLst>
            </a:pPr>
            <a:r>
              <a:rPr lang="es-ES" sz="1200" dirty="0">
                <a:solidFill>
                  <a:srgbClr val="000000"/>
                </a:solidFill>
                <a:latin typeface="Arial" charset="0"/>
              </a:rPr>
              <a:t>        7782 	CLARK 	MANAGER	7839  	09-JUN-81     	2450                                  10</a:t>
            </a:r>
          </a:p>
          <a:p>
            <a:pPr algn="l" defTabSz="822325">
              <a:lnSpc>
                <a:spcPct val="100000"/>
              </a:lnSpc>
              <a:spcBef>
                <a:spcPct val="50000"/>
              </a:spcBef>
              <a:tabLst>
                <a:tab pos="793750" algn="l"/>
                <a:tab pos="1544638" algn="l"/>
                <a:tab pos="2741613" algn="l"/>
                <a:tab pos="3262313" algn="l"/>
                <a:tab pos="4343400" algn="l"/>
              </a:tabLst>
            </a:pPr>
            <a:r>
              <a:rPr lang="es-ES" sz="1200" dirty="0">
                <a:solidFill>
                  <a:srgbClr val="000000"/>
                </a:solidFill>
                <a:latin typeface="Arial" charset="0"/>
              </a:rPr>
              <a:t>        7566 	JONES 	MANAGER	7839   	02-APR-81     	2975                                  20</a:t>
            </a:r>
          </a:p>
          <a:p>
            <a:pPr algn="l" defTabSz="822325">
              <a:lnSpc>
                <a:spcPct val="100000"/>
              </a:lnSpc>
              <a:spcBef>
                <a:spcPct val="50000"/>
              </a:spcBef>
              <a:tabLst>
                <a:tab pos="793750" algn="l"/>
                <a:tab pos="1544638" algn="l"/>
                <a:tab pos="2741613" algn="l"/>
                <a:tab pos="3262313" algn="l"/>
                <a:tab pos="4343400" algn="l"/>
              </a:tabLst>
            </a:pPr>
            <a:r>
              <a:rPr lang="es-ES" sz="1200" dirty="0">
                <a:solidFill>
                  <a:srgbClr val="000000"/>
                </a:solidFill>
                <a:latin typeface="Arial" charset="0"/>
              </a:rPr>
              <a:t>        7654 	MARTIN	SALESMAN     	7698   	28-SEP-81      	1250           1400               30</a:t>
            </a:r>
          </a:p>
          <a:p>
            <a:pPr algn="l" defTabSz="822325">
              <a:lnSpc>
                <a:spcPct val="100000"/>
              </a:lnSpc>
              <a:spcBef>
                <a:spcPct val="50000"/>
              </a:spcBef>
              <a:tabLst>
                <a:tab pos="793750" algn="l"/>
                <a:tab pos="1544638" algn="l"/>
                <a:tab pos="2741613" algn="l"/>
                <a:tab pos="3262313" algn="l"/>
                <a:tab pos="4343400" algn="l"/>
              </a:tabLst>
            </a:pPr>
            <a:r>
              <a:rPr lang="es-ES" sz="1200" dirty="0">
                <a:solidFill>
                  <a:srgbClr val="000000"/>
                </a:solidFill>
                <a:latin typeface="Arial" charset="0"/>
              </a:rPr>
              <a:t>        7499 	ALLEN 	SALESMAN      	7698   	20-FEB-81     	1600             300               30</a:t>
            </a:r>
          </a:p>
          <a:p>
            <a:pPr algn="l" defTabSz="822325">
              <a:lnSpc>
                <a:spcPct val="100000"/>
              </a:lnSpc>
              <a:spcBef>
                <a:spcPct val="50000"/>
              </a:spcBef>
              <a:tabLst>
                <a:tab pos="793750" algn="l"/>
                <a:tab pos="1544638" algn="l"/>
                <a:tab pos="2741613" algn="l"/>
                <a:tab pos="3262313" algn="l"/>
                <a:tab pos="4343400" algn="l"/>
              </a:tabLst>
            </a:pPr>
            <a:r>
              <a:rPr lang="es-ES" sz="1200" dirty="0">
                <a:solidFill>
                  <a:srgbClr val="000000"/>
                </a:solidFill>
                <a:latin typeface="Arial" charset="0"/>
              </a:rPr>
              <a:t>        7844 	TURNER 	SALESMAN     	7698   	08-SEP-81      	1500                 0               30</a:t>
            </a:r>
          </a:p>
          <a:p>
            <a:pPr algn="l" defTabSz="822325">
              <a:lnSpc>
                <a:spcPct val="100000"/>
              </a:lnSpc>
              <a:spcBef>
                <a:spcPct val="50000"/>
              </a:spcBef>
              <a:tabLst>
                <a:tab pos="793750" algn="l"/>
                <a:tab pos="1544638" algn="l"/>
                <a:tab pos="2741613" algn="l"/>
                <a:tab pos="3262313" algn="l"/>
                <a:tab pos="4343400" algn="l"/>
              </a:tabLst>
            </a:pPr>
            <a:r>
              <a:rPr lang="es-ES" sz="1200" dirty="0">
                <a:solidFill>
                  <a:srgbClr val="000000"/>
                </a:solidFill>
                <a:latin typeface="Arial" charset="0"/>
              </a:rPr>
              <a:t>        7900 	JAMES 	CLERK            	7698  	03-DEC-81      	  950                                  30</a:t>
            </a:r>
          </a:p>
          <a:p>
            <a:pPr algn="l" defTabSz="822325">
              <a:lnSpc>
                <a:spcPct val="100000"/>
              </a:lnSpc>
              <a:spcBef>
                <a:spcPct val="50000"/>
              </a:spcBef>
              <a:tabLst>
                <a:tab pos="793750" algn="l"/>
                <a:tab pos="1544638" algn="l"/>
                <a:tab pos="2741613" algn="l"/>
                <a:tab pos="3262313" algn="l"/>
                <a:tab pos="4343400" algn="l"/>
              </a:tabLst>
            </a:pPr>
            <a:r>
              <a:rPr lang="es-ES" sz="1200" dirty="0">
                <a:solidFill>
                  <a:srgbClr val="000000"/>
                </a:solidFill>
                <a:latin typeface="Arial" charset="0"/>
              </a:rPr>
              <a:t>        7521 	WARD	SALESMAN     	7698   	22-FEB-81     	1250             500               30</a:t>
            </a:r>
          </a:p>
          <a:p>
            <a:pPr algn="l" defTabSz="822325">
              <a:lnSpc>
                <a:spcPct val="100000"/>
              </a:lnSpc>
              <a:spcBef>
                <a:spcPct val="50000"/>
              </a:spcBef>
              <a:tabLst>
                <a:tab pos="793750" algn="l"/>
                <a:tab pos="1544638" algn="l"/>
                <a:tab pos="2741613" algn="l"/>
                <a:tab pos="3262313" algn="l"/>
                <a:tab pos="4343400" algn="l"/>
              </a:tabLst>
            </a:pPr>
            <a:r>
              <a:rPr lang="es-ES" sz="1200" dirty="0">
                <a:solidFill>
                  <a:srgbClr val="000000"/>
                </a:solidFill>
                <a:latin typeface="Arial" charset="0"/>
              </a:rPr>
              <a:t>        7902 	FORD	ANALYST         	7566   	03-DEC-81     	3000                                  20</a:t>
            </a:r>
          </a:p>
          <a:p>
            <a:pPr algn="l" defTabSz="822325">
              <a:lnSpc>
                <a:spcPct val="100000"/>
              </a:lnSpc>
              <a:spcBef>
                <a:spcPct val="50000"/>
              </a:spcBef>
              <a:tabLst>
                <a:tab pos="793750" algn="l"/>
                <a:tab pos="1544638" algn="l"/>
                <a:tab pos="2741613" algn="l"/>
                <a:tab pos="3262313" algn="l"/>
                <a:tab pos="4343400" algn="l"/>
              </a:tabLst>
            </a:pPr>
            <a:r>
              <a:rPr lang="es-ES" sz="1200" dirty="0">
                <a:solidFill>
                  <a:srgbClr val="000000"/>
                </a:solidFill>
                <a:latin typeface="Arial" charset="0"/>
              </a:rPr>
              <a:t>       7369 	SMITH 	CLERK            	7902  	17-DEC-80    	  800                                  20</a:t>
            </a:r>
          </a:p>
          <a:p>
            <a:pPr algn="l" defTabSz="822325">
              <a:lnSpc>
                <a:spcPct val="100000"/>
              </a:lnSpc>
              <a:spcBef>
                <a:spcPct val="50000"/>
              </a:spcBef>
              <a:tabLst>
                <a:tab pos="793750" algn="l"/>
                <a:tab pos="1544638" algn="l"/>
                <a:tab pos="2741613" algn="l"/>
                <a:tab pos="3262313" algn="l"/>
                <a:tab pos="4343400" algn="l"/>
              </a:tabLst>
            </a:pPr>
            <a:r>
              <a:rPr lang="es-ES" sz="1200" dirty="0">
                <a:solidFill>
                  <a:srgbClr val="000000"/>
                </a:solidFill>
                <a:latin typeface="Arial" charset="0"/>
              </a:rPr>
              <a:t>       7788 	SCOTT	ANALYST        	7566   	09-DEC-82     	3000                                  20</a:t>
            </a:r>
          </a:p>
          <a:p>
            <a:pPr algn="l" defTabSz="822325">
              <a:lnSpc>
                <a:spcPct val="100000"/>
              </a:lnSpc>
              <a:spcBef>
                <a:spcPct val="50000"/>
              </a:spcBef>
              <a:tabLst>
                <a:tab pos="793750" algn="l"/>
                <a:tab pos="1544638" algn="l"/>
                <a:tab pos="2741613" algn="l"/>
                <a:tab pos="3262313" algn="l"/>
                <a:tab pos="4343400" algn="l"/>
              </a:tabLst>
            </a:pPr>
            <a:r>
              <a:rPr lang="es-ES" sz="1200" dirty="0">
                <a:solidFill>
                  <a:srgbClr val="000000"/>
                </a:solidFill>
                <a:latin typeface="Arial" charset="0"/>
              </a:rPr>
              <a:t>       7876 	ADAMS 	CLERK              	7788  	12-JAN-83     	1100                                  20</a:t>
            </a:r>
          </a:p>
          <a:p>
            <a:pPr algn="l" defTabSz="822325">
              <a:lnSpc>
                <a:spcPct val="100000"/>
              </a:lnSpc>
              <a:spcBef>
                <a:spcPct val="50000"/>
              </a:spcBef>
              <a:tabLst>
                <a:tab pos="793750" algn="l"/>
                <a:tab pos="1544638" algn="l"/>
                <a:tab pos="2741613" algn="l"/>
                <a:tab pos="3262313" algn="l"/>
                <a:tab pos="4343400" algn="l"/>
              </a:tabLst>
            </a:pPr>
            <a:r>
              <a:rPr lang="es-ES" sz="1200" dirty="0">
                <a:solidFill>
                  <a:srgbClr val="000000"/>
                </a:solidFill>
                <a:latin typeface="Arial" charset="0"/>
              </a:rPr>
              <a:t>       7934 	MILLER 	CLERK        	7782   	23-JAN-82     	1300                                  10</a:t>
            </a:r>
          </a:p>
        </p:txBody>
      </p:sp>
    </p:spTree>
    <p:extLst>
      <p:ext uri="{BB962C8B-B14F-4D97-AF65-F5344CB8AC3E}">
        <p14:creationId xmlns:p14="http://schemas.microsoft.com/office/powerpoint/2010/main" val="4183342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89864" y="2725720"/>
            <a:ext cx="9909953" cy="2133662"/>
          </a:xfrm>
        </p:spPr>
        <p:txBody>
          <a:bodyPr>
            <a:normAutofit/>
          </a:bodyPr>
          <a:lstStyle/>
          <a:p>
            <a:pPr algn="ctr"/>
            <a:r>
              <a:rPr lang="es-ES" sz="4800" dirty="0"/>
              <a:t>Tipos de datos en </a:t>
            </a:r>
            <a:br>
              <a:rPr lang="es-ES" sz="4800" dirty="0"/>
            </a:br>
            <a:r>
              <a:rPr lang="es-ES" sz="4800" dirty="0" err="1"/>
              <a:t>MySql</a:t>
            </a:r>
            <a:endParaRPr lang="es-AR" sz="7300" dirty="0"/>
          </a:p>
        </p:txBody>
      </p:sp>
    </p:spTree>
    <p:extLst>
      <p:ext uri="{BB962C8B-B14F-4D97-AF65-F5344CB8AC3E}">
        <p14:creationId xmlns:p14="http://schemas.microsoft.com/office/powerpoint/2010/main" val="1462169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15543" y="2373023"/>
            <a:ext cx="10301839" cy="2708427"/>
          </a:xfrm>
        </p:spPr>
        <p:txBody>
          <a:bodyPr>
            <a:normAutofit/>
          </a:bodyPr>
          <a:lstStyle/>
          <a:p>
            <a:pPr algn="ctr"/>
            <a:r>
              <a:rPr lang="es-ES" sz="4800" dirty="0" err="1"/>
              <a:t>MySql</a:t>
            </a:r>
            <a:r>
              <a:rPr lang="es-ES" sz="4800" dirty="0"/>
              <a:t> tiene más </a:t>
            </a:r>
            <a:br>
              <a:rPr lang="es-ES" sz="4800" dirty="0"/>
            </a:br>
            <a:r>
              <a:rPr lang="es-ES" sz="4800" dirty="0"/>
              <a:t>de 40 tipos de </a:t>
            </a:r>
            <a:br>
              <a:rPr lang="es-ES" sz="4800" dirty="0"/>
            </a:br>
            <a:r>
              <a:rPr lang="es-ES" sz="4800" dirty="0"/>
              <a:t>Datos</a:t>
            </a:r>
            <a:endParaRPr lang="es-AR" sz="4800" dirty="0"/>
          </a:p>
        </p:txBody>
      </p:sp>
    </p:spTree>
    <p:extLst>
      <p:ext uri="{BB962C8B-B14F-4D97-AF65-F5344CB8AC3E}">
        <p14:creationId xmlns:p14="http://schemas.microsoft.com/office/powerpoint/2010/main" val="2969319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15543" y="2373023"/>
            <a:ext cx="10301839" cy="2708427"/>
          </a:xfrm>
        </p:spPr>
        <p:txBody>
          <a:bodyPr>
            <a:normAutofit fontScale="90000"/>
          </a:bodyPr>
          <a:lstStyle/>
          <a:p>
            <a:pPr algn="ctr"/>
            <a:r>
              <a:rPr lang="es-ES" sz="4800" dirty="0"/>
              <a:t>Hay datos para lo mas común </a:t>
            </a:r>
            <a:br>
              <a:rPr lang="es-ES" sz="4800" dirty="0"/>
            </a:br>
            <a:r>
              <a:rPr lang="es-ES" sz="4800" dirty="0">
                <a:solidFill>
                  <a:schemeClr val="bg1"/>
                </a:solidFill>
              </a:rPr>
              <a:t>Números</a:t>
            </a:r>
            <a:br>
              <a:rPr lang="es-ES" sz="4800" dirty="0">
                <a:solidFill>
                  <a:schemeClr val="bg1"/>
                </a:solidFill>
              </a:rPr>
            </a:br>
            <a:r>
              <a:rPr lang="es-ES" sz="4800" dirty="0">
                <a:solidFill>
                  <a:schemeClr val="bg1"/>
                </a:solidFill>
              </a:rPr>
              <a:t>cadenas de texto</a:t>
            </a:r>
            <a:br>
              <a:rPr lang="es-ES" sz="4800" dirty="0">
                <a:solidFill>
                  <a:schemeClr val="bg1"/>
                </a:solidFill>
              </a:rPr>
            </a:br>
            <a:r>
              <a:rPr lang="es-ES" sz="4800" dirty="0">
                <a:solidFill>
                  <a:schemeClr val="bg1"/>
                </a:solidFill>
              </a:rPr>
              <a:t>Fechas y hora</a:t>
            </a:r>
            <a:endParaRPr lang="es-AR" sz="4800" dirty="0">
              <a:solidFill>
                <a:schemeClr val="bg1"/>
              </a:solidFill>
            </a:endParaRPr>
          </a:p>
        </p:txBody>
      </p:sp>
    </p:spTree>
    <p:extLst>
      <p:ext uri="{BB962C8B-B14F-4D97-AF65-F5344CB8AC3E}">
        <p14:creationId xmlns:p14="http://schemas.microsoft.com/office/powerpoint/2010/main" val="1205318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97240787"/>
              </p:ext>
            </p:extLst>
          </p:nvPr>
        </p:nvGraphicFramePr>
        <p:xfrm>
          <a:off x="1110345" y="2927289"/>
          <a:ext cx="9980022" cy="2225040"/>
        </p:xfrm>
        <a:graphic>
          <a:graphicData uri="http://schemas.openxmlformats.org/drawingml/2006/table">
            <a:tbl>
              <a:tblPr firstRow="1" bandRow="1">
                <a:tableStyleId>{5C22544A-7EE6-4342-B048-85BDC9FD1C3A}</a:tableStyleId>
              </a:tblPr>
              <a:tblGrid>
                <a:gridCol w="3326674">
                  <a:extLst>
                    <a:ext uri="{9D8B030D-6E8A-4147-A177-3AD203B41FA5}">
                      <a16:colId xmlns:a16="http://schemas.microsoft.com/office/drawing/2014/main" val="4036987102"/>
                    </a:ext>
                  </a:extLst>
                </a:gridCol>
                <a:gridCol w="3326674">
                  <a:extLst>
                    <a:ext uri="{9D8B030D-6E8A-4147-A177-3AD203B41FA5}">
                      <a16:colId xmlns:a16="http://schemas.microsoft.com/office/drawing/2014/main" val="1944199158"/>
                    </a:ext>
                  </a:extLst>
                </a:gridCol>
                <a:gridCol w="3326674">
                  <a:extLst>
                    <a:ext uri="{9D8B030D-6E8A-4147-A177-3AD203B41FA5}">
                      <a16:colId xmlns:a16="http://schemas.microsoft.com/office/drawing/2014/main" val="3024278761"/>
                    </a:ext>
                  </a:extLst>
                </a:gridCol>
              </a:tblGrid>
              <a:tr h="370840">
                <a:tc>
                  <a:txBody>
                    <a:bodyPr/>
                    <a:lstStyle/>
                    <a:p>
                      <a:r>
                        <a:rPr lang="es-ES" dirty="0"/>
                        <a:t>Tipo</a:t>
                      </a:r>
                      <a:r>
                        <a:rPr lang="es-ES" baseline="0" dirty="0"/>
                        <a:t> </a:t>
                      </a:r>
                      <a:endParaRPr lang="es-ES" dirty="0"/>
                    </a:p>
                  </a:txBody>
                  <a:tcPr/>
                </a:tc>
                <a:tc>
                  <a:txBody>
                    <a:bodyPr/>
                    <a:lstStyle/>
                    <a:p>
                      <a:r>
                        <a:rPr lang="es-ES" dirty="0"/>
                        <a:t>Rango</a:t>
                      </a:r>
                      <a:endParaRPr lang="es-AR" dirty="0"/>
                    </a:p>
                  </a:txBody>
                  <a:tcPr/>
                </a:tc>
                <a:tc>
                  <a:txBody>
                    <a:bodyPr/>
                    <a:lstStyle/>
                    <a:p>
                      <a:r>
                        <a:rPr lang="es-ES" dirty="0"/>
                        <a:t>Unsigned</a:t>
                      </a:r>
                      <a:endParaRPr lang="es-AR" dirty="0"/>
                    </a:p>
                  </a:txBody>
                  <a:tcPr/>
                </a:tc>
                <a:extLst>
                  <a:ext uri="{0D108BD9-81ED-4DB2-BD59-A6C34878D82A}">
                    <a16:rowId xmlns:a16="http://schemas.microsoft.com/office/drawing/2014/main" val="3648016701"/>
                  </a:ext>
                </a:extLst>
              </a:tr>
              <a:tr h="370840">
                <a:tc>
                  <a:txBody>
                    <a:bodyPr/>
                    <a:lstStyle/>
                    <a:p>
                      <a:r>
                        <a:rPr lang="es-ES" dirty="0"/>
                        <a:t>INT</a:t>
                      </a:r>
                      <a:endParaRPr lang="es-AR" dirty="0"/>
                    </a:p>
                  </a:txBody>
                  <a:tcPr/>
                </a:tc>
                <a:tc>
                  <a:txBody>
                    <a:bodyPr/>
                    <a:lstStyle/>
                    <a:p>
                      <a:r>
                        <a:rPr lang="es-ES" dirty="0"/>
                        <a:t>-2 Billones</a:t>
                      </a:r>
                      <a:r>
                        <a:rPr lang="es-ES" baseline="0" dirty="0"/>
                        <a:t> a 2 Billones</a:t>
                      </a:r>
                      <a:endParaRPr lang="es-AR" dirty="0"/>
                    </a:p>
                  </a:txBody>
                  <a:tcPr/>
                </a:tc>
                <a:tc>
                  <a:txBody>
                    <a:bodyPr/>
                    <a:lstStyle/>
                    <a:p>
                      <a:r>
                        <a:rPr lang="es-ES" dirty="0"/>
                        <a:t>0 a 4,2 Billones</a:t>
                      </a:r>
                      <a:endParaRPr lang="es-AR" dirty="0"/>
                    </a:p>
                  </a:txBody>
                  <a:tcPr/>
                </a:tc>
                <a:extLst>
                  <a:ext uri="{0D108BD9-81ED-4DB2-BD59-A6C34878D82A}">
                    <a16:rowId xmlns:a16="http://schemas.microsoft.com/office/drawing/2014/main" val="1085189362"/>
                  </a:ext>
                </a:extLst>
              </a:tr>
              <a:tr h="370840">
                <a:tc>
                  <a:txBody>
                    <a:bodyPr/>
                    <a:lstStyle/>
                    <a:p>
                      <a:r>
                        <a:rPr lang="es-ES" dirty="0"/>
                        <a:t>TYNYINT</a:t>
                      </a:r>
                      <a:endParaRPr lang="es-AR" dirty="0"/>
                    </a:p>
                  </a:txBody>
                  <a:tcPr/>
                </a:tc>
                <a:tc>
                  <a:txBody>
                    <a:bodyPr/>
                    <a:lstStyle/>
                    <a:p>
                      <a:r>
                        <a:rPr lang="es-ES" dirty="0"/>
                        <a:t>-128</a:t>
                      </a:r>
                      <a:r>
                        <a:rPr lang="es-ES" baseline="0" dirty="0"/>
                        <a:t> a 127</a:t>
                      </a:r>
                      <a:endParaRPr lang="es-AR" dirty="0"/>
                    </a:p>
                  </a:txBody>
                  <a:tcPr/>
                </a:tc>
                <a:tc>
                  <a:txBody>
                    <a:bodyPr/>
                    <a:lstStyle/>
                    <a:p>
                      <a:r>
                        <a:rPr lang="es-ES" dirty="0"/>
                        <a:t>0 a 255</a:t>
                      </a:r>
                      <a:endParaRPr lang="es-AR" dirty="0"/>
                    </a:p>
                  </a:txBody>
                  <a:tcPr/>
                </a:tc>
                <a:extLst>
                  <a:ext uri="{0D108BD9-81ED-4DB2-BD59-A6C34878D82A}">
                    <a16:rowId xmlns:a16="http://schemas.microsoft.com/office/drawing/2014/main" val="1164711692"/>
                  </a:ext>
                </a:extLst>
              </a:tr>
              <a:tr h="370840">
                <a:tc>
                  <a:txBody>
                    <a:bodyPr/>
                    <a:lstStyle/>
                    <a:p>
                      <a:r>
                        <a:rPr lang="es-ES" dirty="0"/>
                        <a:t>SMALLINT</a:t>
                      </a:r>
                      <a:endParaRPr lang="es-AR" dirty="0"/>
                    </a:p>
                  </a:txBody>
                  <a:tcPr/>
                </a:tc>
                <a:tc>
                  <a:txBody>
                    <a:bodyPr/>
                    <a:lstStyle/>
                    <a:p>
                      <a:r>
                        <a:rPr lang="es-ES" dirty="0"/>
                        <a:t>-32,768 a</a:t>
                      </a:r>
                      <a:r>
                        <a:rPr lang="es-ES" baseline="0" dirty="0"/>
                        <a:t> 32,768</a:t>
                      </a:r>
                      <a:endParaRPr lang="es-AR" dirty="0"/>
                    </a:p>
                  </a:txBody>
                  <a:tcPr/>
                </a:tc>
                <a:tc>
                  <a:txBody>
                    <a:bodyPr/>
                    <a:lstStyle/>
                    <a:p>
                      <a:r>
                        <a:rPr lang="es-ES" dirty="0"/>
                        <a:t>0 a 65,535</a:t>
                      </a:r>
                      <a:endParaRPr lang="es-AR" dirty="0"/>
                    </a:p>
                  </a:txBody>
                  <a:tcPr/>
                </a:tc>
                <a:extLst>
                  <a:ext uri="{0D108BD9-81ED-4DB2-BD59-A6C34878D82A}">
                    <a16:rowId xmlns:a16="http://schemas.microsoft.com/office/drawing/2014/main" val="4150960260"/>
                  </a:ext>
                </a:extLst>
              </a:tr>
              <a:tr h="370840">
                <a:tc>
                  <a:txBody>
                    <a:bodyPr/>
                    <a:lstStyle/>
                    <a:p>
                      <a:r>
                        <a:rPr lang="es-ES" dirty="0"/>
                        <a:t>MEDIUMINT</a:t>
                      </a:r>
                      <a:endParaRPr lang="es-AR" dirty="0"/>
                    </a:p>
                  </a:txBody>
                  <a:tcPr/>
                </a:tc>
                <a:tc>
                  <a:txBody>
                    <a:bodyPr/>
                    <a:lstStyle/>
                    <a:p>
                      <a:r>
                        <a:rPr lang="es-ES" dirty="0"/>
                        <a:t>-8,3 Millones</a:t>
                      </a:r>
                      <a:r>
                        <a:rPr lang="es-ES" baseline="0" dirty="0"/>
                        <a:t> a 8,3 Millones</a:t>
                      </a:r>
                      <a:endParaRPr lang="es-AR" dirty="0"/>
                    </a:p>
                  </a:txBody>
                  <a:tcPr/>
                </a:tc>
                <a:tc>
                  <a:txBody>
                    <a:bodyPr/>
                    <a:lstStyle/>
                    <a:p>
                      <a:r>
                        <a:rPr lang="es-ES" dirty="0"/>
                        <a:t>0 a 16,7 Millones</a:t>
                      </a:r>
                      <a:endParaRPr lang="es-AR" dirty="0"/>
                    </a:p>
                  </a:txBody>
                  <a:tcPr/>
                </a:tc>
                <a:extLst>
                  <a:ext uri="{0D108BD9-81ED-4DB2-BD59-A6C34878D82A}">
                    <a16:rowId xmlns:a16="http://schemas.microsoft.com/office/drawing/2014/main" val="172498487"/>
                  </a:ext>
                </a:extLst>
              </a:tr>
              <a:tr h="370840">
                <a:tc>
                  <a:txBody>
                    <a:bodyPr/>
                    <a:lstStyle/>
                    <a:p>
                      <a:r>
                        <a:rPr lang="es-ES" dirty="0"/>
                        <a:t>BIGINT</a:t>
                      </a:r>
                      <a:endParaRPr lang="es-AR" dirty="0"/>
                    </a:p>
                  </a:txBody>
                  <a:tcPr/>
                </a:tc>
                <a:tc>
                  <a:txBody>
                    <a:bodyPr/>
                    <a:lstStyle/>
                    <a:p>
                      <a:r>
                        <a:rPr lang="es-ES" dirty="0"/>
                        <a:t>-268 A 263-1</a:t>
                      </a:r>
                      <a:endParaRPr lang="es-AR" dirty="0"/>
                    </a:p>
                  </a:txBody>
                  <a:tcPr/>
                </a:tc>
                <a:tc>
                  <a:txBody>
                    <a:bodyPr/>
                    <a:lstStyle/>
                    <a:p>
                      <a:r>
                        <a:rPr lang="es-ES" dirty="0"/>
                        <a:t>0 a 264-1</a:t>
                      </a:r>
                      <a:endParaRPr lang="es-AR" dirty="0"/>
                    </a:p>
                  </a:txBody>
                  <a:tcPr/>
                </a:tc>
                <a:extLst>
                  <a:ext uri="{0D108BD9-81ED-4DB2-BD59-A6C34878D82A}">
                    <a16:rowId xmlns:a16="http://schemas.microsoft.com/office/drawing/2014/main" val="3219171587"/>
                  </a:ext>
                </a:extLst>
              </a:tr>
            </a:tbl>
          </a:graphicData>
        </a:graphic>
      </p:graphicFrame>
      <p:sp>
        <p:nvSpPr>
          <p:cNvPr id="5" name="Título 1"/>
          <p:cNvSpPr txBox="1">
            <a:spLocks/>
          </p:cNvSpPr>
          <p:nvPr/>
        </p:nvSpPr>
        <p:spPr>
          <a:xfrm>
            <a:off x="2208676" y="708966"/>
            <a:ext cx="8144134" cy="13730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Números y Enteros</a:t>
            </a:r>
            <a:endParaRPr lang="es-AR" dirty="0"/>
          </a:p>
        </p:txBody>
      </p:sp>
    </p:spTree>
    <p:extLst>
      <p:ext uri="{BB962C8B-B14F-4D97-AF65-F5344CB8AC3E}">
        <p14:creationId xmlns:p14="http://schemas.microsoft.com/office/powerpoint/2010/main" val="1674748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469717361"/>
              </p:ext>
            </p:extLst>
          </p:nvPr>
        </p:nvGraphicFramePr>
        <p:xfrm>
          <a:off x="1898681" y="3044855"/>
          <a:ext cx="8764124" cy="1483360"/>
        </p:xfrm>
        <a:graphic>
          <a:graphicData uri="http://schemas.openxmlformats.org/drawingml/2006/table">
            <a:tbl>
              <a:tblPr firstRow="1" bandRow="1">
                <a:tableStyleId>{5C22544A-7EE6-4342-B048-85BDC9FD1C3A}</a:tableStyleId>
              </a:tblPr>
              <a:tblGrid>
                <a:gridCol w="4382062">
                  <a:extLst>
                    <a:ext uri="{9D8B030D-6E8A-4147-A177-3AD203B41FA5}">
                      <a16:colId xmlns:a16="http://schemas.microsoft.com/office/drawing/2014/main" val="4036987102"/>
                    </a:ext>
                  </a:extLst>
                </a:gridCol>
                <a:gridCol w="4382062">
                  <a:extLst>
                    <a:ext uri="{9D8B030D-6E8A-4147-A177-3AD203B41FA5}">
                      <a16:colId xmlns:a16="http://schemas.microsoft.com/office/drawing/2014/main" val="1944199158"/>
                    </a:ext>
                  </a:extLst>
                </a:gridCol>
              </a:tblGrid>
              <a:tr h="370840">
                <a:tc>
                  <a:txBody>
                    <a:bodyPr/>
                    <a:lstStyle/>
                    <a:p>
                      <a:r>
                        <a:rPr lang="es-ES" dirty="0"/>
                        <a:t>Tipo</a:t>
                      </a:r>
                      <a:r>
                        <a:rPr lang="es-ES" baseline="0" dirty="0"/>
                        <a:t> </a:t>
                      </a:r>
                      <a:endParaRPr lang="es-ES" dirty="0"/>
                    </a:p>
                  </a:txBody>
                  <a:tcPr/>
                </a:tc>
                <a:tc>
                  <a:txBody>
                    <a:bodyPr/>
                    <a:lstStyle/>
                    <a:p>
                      <a:r>
                        <a:rPr lang="es-ES" dirty="0"/>
                        <a:t>Usos</a:t>
                      </a:r>
                      <a:endParaRPr lang="es-AR" dirty="0"/>
                    </a:p>
                  </a:txBody>
                  <a:tcPr/>
                </a:tc>
                <a:extLst>
                  <a:ext uri="{0D108BD9-81ED-4DB2-BD59-A6C34878D82A}">
                    <a16:rowId xmlns:a16="http://schemas.microsoft.com/office/drawing/2014/main" val="3648016701"/>
                  </a:ext>
                </a:extLst>
              </a:tr>
              <a:tr h="370840">
                <a:tc>
                  <a:txBody>
                    <a:bodyPr/>
                    <a:lstStyle/>
                    <a:p>
                      <a:r>
                        <a:rPr lang="es-ES" dirty="0"/>
                        <a:t>FLOAT</a:t>
                      </a:r>
                      <a:endParaRPr lang="es-AR" dirty="0"/>
                    </a:p>
                  </a:txBody>
                  <a:tcPr/>
                </a:tc>
                <a:tc>
                  <a:txBody>
                    <a:bodyPr/>
                    <a:lstStyle/>
                    <a:p>
                      <a:r>
                        <a:rPr lang="es-ES" dirty="0"/>
                        <a:t>Valores</a:t>
                      </a:r>
                      <a:r>
                        <a:rPr lang="es-ES" baseline="0" dirty="0"/>
                        <a:t> decimales</a:t>
                      </a:r>
                      <a:endParaRPr lang="es-AR" dirty="0"/>
                    </a:p>
                  </a:txBody>
                  <a:tcPr/>
                </a:tc>
                <a:extLst>
                  <a:ext uri="{0D108BD9-81ED-4DB2-BD59-A6C34878D82A}">
                    <a16:rowId xmlns:a16="http://schemas.microsoft.com/office/drawing/2014/main" val="1085189362"/>
                  </a:ext>
                </a:extLst>
              </a:tr>
              <a:tr h="370840">
                <a:tc>
                  <a:txBody>
                    <a:bodyPr/>
                    <a:lstStyle/>
                    <a:p>
                      <a:r>
                        <a:rPr lang="es-ES" dirty="0"/>
                        <a:t>DOUBLE</a:t>
                      </a:r>
                      <a:endParaRPr lang="es-AR" dirty="0"/>
                    </a:p>
                  </a:txBody>
                  <a:tcPr/>
                </a:tc>
                <a:tc>
                  <a:txBody>
                    <a:bodyPr/>
                    <a:lstStyle/>
                    <a:p>
                      <a:r>
                        <a:rPr lang="es-ES" dirty="0"/>
                        <a:t>Valores decimales muy grandes</a:t>
                      </a:r>
                      <a:endParaRPr lang="es-AR" dirty="0"/>
                    </a:p>
                  </a:txBody>
                  <a:tcPr/>
                </a:tc>
                <a:extLst>
                  <a:ext uri="{0D108BD9-81ED-4DB2-BD59-A6C34878D82A}">
                    <a16:rowId xmlns:a16="http://schemas.microsoft.com/office/drawing/2014/main" val="1164711692"/>
                  </a:ext>
                </a:extLst>
              </a:tr>
              <a:tr h="370840">
                <a:tc>
                  <a:txBody>
                    <a:bodyPr/>
                    <a:lstStyle/>
                    <a:p>
                      <a:r>
                        <a:rPr lang="es-ES" dirty="0"/>
                        <a:t>DECIMAL</a:t>
                      </a:r>
                      <a:endParaRPr lang="es-AR" dirty="0"/>
                    </a:p>
                  </a:txBody>
                  <a:tcPr/>
                </a:tc>
                <a:tc>
                  <a:txBody>
                    <a:bodyPr/>
                    <a:lstStyle/>
                    <a:p>
                      <a:r>
                        <a:rPr lang="es-ES" dirty="0"/>
                        <a:t>Valores donde no se aceptan</a:t>
                      </a:r>
                      <a:r>
                        <a:rPr lang="es-ES" baseline="0" dirty="0"/>
                        <a:t> redondeos</a:t>
                      </a:r>
                      <a:endParaRPr lang="es-AR" dirty="0"/>
                    </a:p>
                  </a:txBody>
                  <a:tcPr/>
                </a:tc>
                <a:extLst>
                  <a:ext uri="{0D108BD9-81ED-4DB2-BD59-A6C34878D82A}">
                    <a16:rowId xmlns:a16="http://schemas.microsoft.com/office/drawing/2014/main" val="4150960260"/>
                  </a:ext>
                </a:extLst>
              </a:tr>
            </a:tbl>
          </a:graphicData>
        </a:graphic>
      </p:graphicFrame>
      <p:sp>
        <p:nvSpPr>
          <p:cNvPr id="5" name="Título 1"/>
          <p:cNvSpPr txBox="1">
            <a:spLocks/>
          </p:cNvSpPr>
          <p:nvPr/>
        </p:nvSpPr>
        <p:spPr>
          <a:xfrm>
            <a:off x="2208676" y="708966"/>
            <a:ext cx="8144134" cy="13730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Números con decimales</a:t>
            </a:r>
            <a:endParaRPr lang="es-AR" dirty="0"/>
          </a:p>
        </p:txBody>
      </p:sp>
    </p:spTree>
    <p:extLst>
      <p:ext uri="{BB962C8B-B14F-4D97-AF65-F5344CB8AC3E}">
        <p14:creationId xmlns:p14="http://schemas.microsoft.com/office/powerpoint/2010/main" val="3566534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2965560621"/>
              </p:ext>
            </p:extLst>
          </p:nvPr>
        </p:nvGraphicFramePr>
        <p:xfrm>
          <a:off x="1532921" y="3070981"/>
          <a:ext cx="9936268" cy="1854200"/>
        </p:xfrm>
        <a:graphic>
          <a:graphicData uri="http://schemas.openxmlformats.org/drawingml/2006/table">
            <a:tbl>
              <a:tblPr firstRow="1" bandRow="1">
                <a:tableStyleId>{5C22544A-7EE6-4342-B048-85BDC9FD1C3A}</a:tableStyleId>
              </a:tblPr>
              <a:tblGrid>
                <a:gridCol w="4968134">
                  <a:extLst>
                    <a:ext uri="{9D8B030D-6E8A-4147-A177-3AD203B41FA5}">
                      <a16:colId xmlns:a16="http://schemas.microsoft.com/office/drawing/2014/main" val="4036987102"/>
                    </a:ext>
                  </a:extLst>
                </a:gridCol>
                <a:gridCol w="4968134">
                  <a:extLst>
                    <a:ext uri="{9D8B030D-6E8A-4147-A177-3AD203B41FA5}">
                      <a16:colId xmlns:a16="http://schemas.microsoft.com/office/drawing/2014/main" val="1944199158"/>
                    </a:ext>
                  </a:extLst>
                </a:gridCol>
              </a:tblGrid>
              <a:tr h="370840">
                <a:tc>
                  <a:txBody>
                    <a:bodyPr/>
                    <a:lstStyle/>
                    <a:p>
                      <a:r>
                        <a:rPr lang="es-ES" dirty="0"/>
                        <a:t>Tipo</a:t>
                      </a:r>
                      <a:r>
                        <a:rPr lang="es-ES" baseline="0" dirty="0"/>
                        <a:t> </a:t>
                      </a:r>
                      <a:endParaRPr lang="es-ES" dirty="0"/>
                    </a:p>
                  </a:txBody>
                  <a:tcPr/>
                </a:tc>
                <a:tc>
                  <a:txBody>
                    <a:bodyPr/>
                    <a:lstStyle/>
                    <a:p>
                      <a:r>
                        <a:rPr lang="es-ES" dirty="0"/>
                        <a:t>Usos</a:t>
                      </a:r>
                      <a:endParaRPr lang="es-AR" dirty="0"/>
                    </a:p>
                  </a:txBody>
                  <a:tcPr/>
                </a:tc>
                <a:extLst>
                  <a:ext uri="{0D108BD9-81ED-4DB2-BD59-A6C34878D82A}">
                    <a16:rowId xmlns:a16="http://schemas.microsoft.com/office/drawing/2014/main" val="3648016701"/>
                  </a:ext>
                </a:extLst>
              </a:tr>
              <a:tr h="370840">
                <a:tc>
                  <a:txBody>
                    <a:bodyPr/>
                    <a:lstStyle/>
                    <a:p>
                      <a:r>
                        <a:rPr lang="es-ES" dirty="0"/>
                        <a:t>VARCHAR</a:t>
                      </a:r>
                      <a:endParaRPr lang="es-AR" dirty="0"/>
                    </a:p>
                  </a:txBody>
                  <a:tcPr/>
                </a:tc>
                <a:tc>
                  <a:txBody>
                    <a:bodyPr/>
                    <a:lstStyle/>
                    <a:p>
                      <a:r>
                        <a:rPr lang="es-ES" dirty="0"/>
                        <a:t>Texto</a:t>
                      </a:r>
                      <a:r>
                        <a:rPr lang="es-ES" baseline="0" dirty="0"/>
                        <a:t> corto, o texto que varia en su extensión</a:t>
                      </a:r>
                      <a:endParaRPr lang="es-AR" dirty="0"/>
                    </a:p>
                  </a:txBody>
                  <a:tcPr/>
                </a:tc>
                <a:extLst>
                  <a:ext uri="{0D108BD9-81ED-4DB2-BD59-A6C34878D82A}">
                    <a16:rowId xmlns:a16="http://schemas.microsoft.com/office/drawing/2014/main" val="1085189362"/>
                  </a:ext>
                </a:extLst>
              </a:tr>
              <a:tr h="370840">
                <a:tc>
                  <a:txBody>
                    <a:bodyPr/>
                    <a:lstStyle/>
                    <a:p>
                      <a:r>
                        <a:rPr lang="es-ES" dirty="0"/>
                        <a:t>CHAR</a:t>
                      </a:r>
                      <a:endParaRPr lang="es-AR" dirty="0"/>
                    </a:p>
                  </a:txBody>
                  <a:tcPr/>
                </a:tc>
                <a:tc>
                  <a:txBody>
                    <a:bodyPr/>
                    <a:lstStyle/>
                    <a:p>
                      <a:r>
                        <a:rPr lang="es-ES" dirty="0"/>
                        <a:t>Corto con extensión fija (</a:t>
                      </a:r>
                      <a:r>
                        <a:rPr lang="es-ES" dirty="0" err="1"/>
                        <a:t>password</a:t>
                      </a:r>
                      <a:r>
                        <a:rPr lang="es-ES" dirty="0"/>
                        <a:t>)</a:t>
                      </a:r>
                      <a:endParaRPr lang="es-AR" dirty="0"/>
                    </a:p>
                  </a:txBody>
                  <a:tcPr/>
                </a:tc>
                <a:extLst>
                  <a:ext uri="{0D108BD9-81ED-4DB2-BD59-A6C34878D82A}">
                    <a16:rowId xmlns:a16="http://schemas.microsoft.com/office/drawing/2014/main" val="1164711692"/>
                  </a:ext>
                </a:extLst>
              </a:tr>
              <a:tr h="370840">
                <a:tc>
                  <a:txBody>
                    <a:bodyPr/>
                    <a:lstStyle/>
                    <a:p>
                      <a:r>
                        <a:rPr lang="es-ES" dirty="0"/>
                        <a:t>TEXT</a:t>
                      </a:r>
                      <a:endParaRPr lang="es-AR" dirty="0"/>
                    </a:p>
                  </a:txBody>
                  <a:tcPr/>
                </a:tc>
                <a:tc>
                  <a:txBody>
                    <a:bodyPr/>
                    <a:lstStyle/>
                    <a:p>
                      <a:r>
                        <a:rPr lang="es-ES" dirty="0"/>
                        <a:t>Texto largo</a:t>
                      </a:r>
                      <a:r>
                        <a:rPr lang="es-ES" baseline="0" dirty="0"/>
                        <a:t> (entrada de blog)</a:t>
                      </a:r>
                      <a:endParaRPr lang="es-AR" dirty="0"/>
                    </a:p>
                  </a:txBody>
                  <a:tcPr/>
                </a:tc>
                <a:extLst>
                  <a:ext uri="{0D108BD9-81ED-4DB2-BD59-A6C34878D82A}">
                    <a16:rowId xmlns:a16="http://schemas.microsoft.com/office/drawing/2014/main" val="4150960260"/>
                  </a:ext>
                </a:extLst>
              </a:tr>
              <a:tr h="370840">
                <a:tc>
                  <a:txBody>
                    <a:bodyPr/>
                    <a:lstStyle/>
                    <a:p>
                      <a:r>
                        <a:rPr lang="es-ES" dirty="0"/>
                        <a:t>ENUM</a:t>
                      </a:r>
                      <a:endParaRPr lang="es-AR" dirty="0"/>
                    </a:p>
                  </a:txBody>
                  <a:tcPr/>
                </a:tc>
                <a:tc>
                  <a:txBody>
                    <a:bodyPr/>
                    <a:lstStyle/>
                    <a:p>
                      <a:r>
                        <a:rPr lang="es-ES" dirty="0"/>
                        <a:t>Un valor de lista enumerada</a:t>
                      </a:r>
                      <a:endParaRPr lang="es-AR" dirty="0"/>
                    </a:p>
                  </a:txBody>
                  <a:tcPr/>
                </a:tc>
                <a:extLst>
                  <a:ext uri="{0D108BD9-81ED-4DB2-BD59-A6C34878D82A}">
                    <a16:rowId xmlns:a16="http://schemas.microsoft.com/office/drawing/2014/main" val="916098031"/>
                  </a:ext>
                </a:extLst>
              </a:tr>
            </a:tbl>
          </a:graphicData>
        </a:graphic>
      </p:graphicFrame>
      <p:sp>
        <p:nvSpPr>
          <p:cNvPr id="5" name="Título 1"/>
          <p:cNvSpPr txBox="1">
            <a:spLocks/>
          </p:cNvSpPr>
          <p:nvPr/>
        </p:nvSpPr>
        <p:spPr>
          <a:xfrm>
            <a:off x="2208676" y="708966"/>
            <a:ext cx="8144134" cy="13730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Texto y Datos Binarios</a:t>
            </a:r>
            <a:endParaRPr lang="es-AR" dirty="0"/>
          </a:p>
        </p:txBody>
      </p:sp>
    </p:spTree>
    <p:extLst>
      <p:ext uri="{BB962C8B-B14F-4D97-AF65-F5344CB8AC3E}">
        <p14:creationId xmlns:p14="http://schemas.microsoft.com/office/powerpoint/2010/main" val="3704535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570280346"/>
              </p:ext>
            </p:extLst>
          </p:nvPr>
        </p:nvGraphicFramePr>
        <p:xfrm>
          <a:off x="1532919" y="3070981"/>
          <a:ext cx="10171400" cy="2225040"/>
        </p:xfrm>
        <a:graphic>
          <a:graphicData uri="http://schemas.openxmlformats.org/drawingml/2006/table">
            <a:tbl>
              <a:tblPr firstRow="1" bandRow="1">
                <a:tableStyleId>{5C22544A-7EE6-4342-B048-85BDC9FD1C3A}</a:tableStyleId>
              </a:tblPr>
              <a:tblGrid>
                <a:gridCol w="5085700">
                  <a:extLst>
                    <a:ext uri="{9D8B030D-6E8A-4147-A177-3AD203B41FA5}">
                      <a16:colId xmlns:a16="http://schemas.microsoft.com/office/drawing/2014/main" val="4036987102"/>
                    </a:ext>
                  </a:extLst>
                </a:gridCol>
                <a:gridCol w="5085700">
                  <a:extLst>
                    <a:ext uri="{9D8B030D-6E8A-4147-A177-3AD203B41FA5}">
                      <a16:colId xmlns:a16="http://schemas.microsoft.com/office/drawing/2014/main" val="1944199158"/>
                    </a:ext>
                  </a:extLst>
                </a:gridCol>
              </a:tblGrid>
              <a:tr h="370840">
                <a:tc>
                  <a:txBody>
                    <a:bodyPr/>
                    <a:lstStyle/>
                    <a:p>
                      <a:r>
                        <a:rPr lang="es-ES" dirty="0"/>
                        <a:t>Tipo</a:t>
                      </a:r>
                      <a:r>
                        <a:rPr lang="es-ES" baseline="0" dirty="0"/>
                        <a:t> </a:t>
                      </a:r>
                      <a:endParaRPr lang="es-ES" dirty="0"/>
                    </a:p>
                  </a:txBody>
                  <a:tcPr/>
                </a:tc>
                <a:tc>
                  <a:txBody>
                    <a:bodyPr/>
                    <a:lstStyle/>
                    <a:p>
                      <a:r>
                        <a:rPr lang="es-ES" dirty="0"/>
                        <a:t>Usos</a:t>
                      </a:r>
                      <a:endParaRPr lang="es-AR" dirty="0"/>
                    </a:p>
                  </a:txBody>
                  <a:tcPr/>
                </a:tc>
                <a:extLst>
                  <a:ext uri="{0D108BD9-81ED-4DB2-BD59-A6C34878D82A}">
                    <a16:rowId xmlns:a16="http://schemas.microsoft.com/office/drawing/2014/main" val="3648016701"/>
                  </a:ext>
                </a:extLst>
              </a:tr>
              <a:tr h="370840">
                <a:tc>
                  <a:txBody>
                    <a:bodyPr/>
                    <a:lstStyle/>
                    <a:p>
                      <a:r>
                        <a:rPr lang="es-ES" dirty="0"/>
                        <a:t>DATE</a:t>
                      </a:r>
                      <a:endParaRPr lang="es-AR" dirty="0"/>
                    </a:p>
                  </a:txBody>
                  <a:tcPr/>
                </a:tc>
                <a:tc>
                  <a:txBody>
                    <a:bodyPr/>
                    <a:lstStyle/>
                    <a:p>
                      <a:r>
                        <a:rPr lang="es-ES" dirty="0"/>
                        <a:t>AAAA-MM-DD</a:t>
                      </a:r>
                      <a:endParaRPr lang="es-AR" dirty="0"/>
                    </a:p>
                  </a:txBody>
                  <a:tcPr/>
                </a:tc>
                <a:extLst>
                  <a:ext uri="{0D108BD9-81ED-4DB2-BD59-A6C34878D82A}">
                    <a16:rowId xmlns:a16="http://schemas.microsoft.com/office/drawing/2014/main" val="1085189362"/>
                  </a:ext>
                </a:extLst>
              </a:tr>
              <a:tr h="370840">
                <a:tc>
                  <a:txBody>
                    <a:bodyPr/>
                    <a:lstStyle/>
                    <a:p>
                      <a:r>
                        <a:rPr lang="es-ES" dirty="0"/>
                        <a:t>TIME</a:t>
                      </a:r>
                      <a:endParaRPr lang="es-AR" dirty="0"/>
                    </a:p>
                  </a:txBody>
                  <a:tcPr/>
                </a:tc>
                <a:tc>
                  <a:txBody>
                    <a:bodyPr/>
                    <a:lstStyle/>
                    <a:p>
                      <a:r>
                        <a:rPr lang="es-ES" dirty="0" err="1"/>
                        <a:t>Hh:mm:ss</a:t>
                      </a:r>
                      <a:endParaRPr lang="es-AR" dirty="0"/>
                    </a:p>
                  </a:txBody>
                  <a:tcPr/>
                </a:tc>
                <a:extLst>
                  <a:ext uri="{0D108BD9-81ED-4DB2-BD59-A6C34878D82A}">
                    <a16:rowId xmlns:a16="http://schemas.microsoft.com/office/drawing/2014/main" val="1164711692"/>
                  </a:ext>
                </a:extLst>
              </a:tr>
              <a:tr h="370840">
                <a:tc>
                  <a:txBody>
                    <a:bodyPr/>
                    <a:lstStyle/>
                    <a:p>
                      <a:r>
                        <a:rPr lang="es-ES" dirty="0"/>
                        <a:t>DATETIME</a:t>
                      </a:r>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AAAA-MM-DD </a:t>
                      </a:r>
                      <a:r>
                        <a:rPr lang="es-ES" dirty="0" err="1"/>
                        <a:t>Hh:mm:ss</a:t>
                      </a:r>
                      <a:endParaRPr lang="es-AR" dirty="0"/>
                    </a:p>
                  </a:txBody>
                  <a:tcPr/>
                </a:tc>
                <a:extLst>
                  <a:ext uri="{0D108BD9-81ED-4DB2-BD59-A6C34878D82A}">
                    <a16:rowId xmlns:a16="http://schemas.microsoft.com/office/drawing/2014/main" val="4150960260"/>
                  </a:ext>
                </a:extLst>
              </a:tr>
              <a:tr h="370840">
                <a:tc>
                  <a:txBody>
                    <a:bodyPr/>
                    <a:lstStyle/>
                    <a:p>
                      <a:r>
                        <a:rPr lang="es-ES" dirty="0"/>
                        <a:t>TIMESTAMP</a:t>
                      </a:r>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AAAA-MM-DD </a:t>
                      </a:r>
                      <a:r>
                        <a:rPr lang="es-ES" dirty="0" err="1"/>
                        <a:t>Hh:mm:ss</a:t>
                      </a:r>
                      <a:endParaRPr lang="es-AR" dirty="0"/>
                    </a:p>
                  </a:txBody>
                  <a:tcPr/>
                </a:tc>
                <a:extLst>
                  <a:ext uri="{0D108BD9-81ED-4DB2-BD59-A6C34878D82A}">
                    <a16:rowId xmlns:a16="http://schemas.microsoft.com/office/drawing/2014/main" val="916098031"/>
                  </a:ext>
                </a:extLst>
              </a:tr>
              <a:tr h="370840">
                <a:tc>
                  <a:txBody>
                    <a:bodyPr/>
                    <a:lstStyle/>
                    <a:p>
                      <a:r>
                        <a:rPr lang="es-ES" dirty="0"/>
                        <a:t>YEAR</a:t>
                      </a:r>
                      <a:endParaRPr lang="es-AR" dirty="0"/>
                    </a:p>
                  </a:txBody>
                  <a:tcPr/>
                </a:tc>
                <a:tc>
                  <a:txBody>
                    <a:bodyPr/>
                    <a:lstStyle/>
                    <a:p>
                      <a:r>
                        <a:rPr lang="es-ES" dirty="0"/>
                        <a:t>AAAA</a:t>
                      </a:r>
                      <a:endParaRPr lang="es-AR" dirty="0"/>
                    </a:p>
                  </a:txBody>
                  <a:tcPr/>
                </a:tc>
                <a:extLst>
                  <a:ext uri="{0D108BD9-81ED-4DB2-BD59-A6C34878D82A}">
                    <a16:rowId xmlns:a16="http://schemas.microsoft.com/office/drawing/2014/main" val="1684939650"/>
                  </a:ext>
                </a:extLst>
              </a:tr>
            </a:tbl>
          </a:graphicData>
        </a:graphic>
      </p:graphicFrame>
      <p:sp>
        <p:nvSpPr>
          <p:cNvPr id="5" name="Título 1"/>
          <p:cNvSpPr txBox="1">
            <a:spLocks/>
          </p:cNvSpPr>
          <p:nvPr/>
        </p:nvSpPr>
        <p:spPr>
          <a:xfrm>
            <a:off x="2208676" y="708966"/>
            <a:ext cx="8144134" cy="13730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Fecha y hora</a:t>
            </a:r>
            <a:endParaRPr lang="es-AR" dirty="0"/>
          </a:p>
        </p:txBody>
      </p:sp>
    </p:spTree>
    <p:extLst>
      <p:ext uri="{BB962C8B-B14F-4D97-AF65-F5344CB8AC3E}">
        <p14:creationId xmlns:p14="http://schemas.microsoft.com/office/powerpoint/2010/main" val="3660745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2546692988"/>
              </p:ext>
            </p:extLst>
          </p:nvPr>
        </p:nvGraphicFramePr>
        <p:xfrm>
          <a:off x="1532919" y="3070981"/>
          <a:ext cx="10171400" cy="2595880"/>
        </p:xfrm>
        <a:graphic>
          <a:graphicData uri="http://schemas.openxmlformats.org/drawingml/2006/table">
            <a:tbl>
              <a:tblPr firstRow="1" bandRow="1">
                <a:tableStyleId>{5C22544A-7EE6-4342-B048-85BDC9FD1C3A}</a:tableStyleId>
              </a:tblPr>
              <a:tblGrid>
                <a:gridCol w="5085700">
                  <a:extLst>
                    <a:ext uri="{9D8B030D-6E8A-4147-A177-3AD203B41FA5}">
                      <a16:colId xmlns:a16="http://schemas.microsoft.com/office/drawing/2014/main" val="4036987102"/>
                    </a:ext>
                  </a:extLst>
                </a:gridCol>
                <a:gridCol w="5085700">
                  <a:extLst>
                    <a:ext uri="{9D8B030D-6E8A-4147-A177-3AD203B41FA5}">
                      <a16:colId xmlns:a16="http://schemas.microsoft.com/office/drawing/2014/main" val="1944199158"/>
                    </a:ext>
                  </a:extLst>
                </a:gridCol>
              </a:tblGrid>
              <a:tr h="370840">
                <a:tc>
                  <a:txBody>
                    <a:bodyPr/>
                    <a:lstStyle/>
                    <a:p>
                      <a:r>
                        <a:rPr lang="es-ES" dirty="0"/>
                        <a:t>Tipo</a:t>
                      </a:r>
                      <a:r>
                        <a:rPr lang="es-ES" baseline="0" dirty="0"/>
                        <a:t> </a:t>
                      </a:r>
                      <a:endParaRPr lang="es-ES" dirty="0"/>
                    </a:p>
                  </a:txBody>
                  <a:tcPr/>
                </a:tc>
                <a:tc>
                  <a:txBody>
                    <a:bodyPr/>
                    <a:lstStyle/>
                    <a:p>
                      <a:r>
                        <a:rPr lang="es-ES" dirty="0"/>
                        <a:t>Usos</a:t>
                      </a:r>
                      <a:endParaRPr lang="es-AR" dirty="0"/>
                    </a:p>
                  </a:txBody>
                  <a:tcPr/>
                </a:tc>
                <a:extLst>
                  <a:ext uri="{0D108BD9-81ED-4DB2-BD59-A6C34878D82A}">
                    <a16:rowId xmlns:a16="http://schemas.microsoft.com/office/drawing/2014/main" val="3648016701"/>
                  </a:ext>
                </a:extLst>
              </a:tr>
              <a:tr h="370840">
                <a:tc>
                  <a:txBody>
                    <a:bodyPr/>
                    <a:lstStyle/>
                    <a:p>
                      <a:r>
                        <a:rPr lang="es-ES" dirty="0"/>
                        <a:t>INT</a:t>
                      </a:r>
                      <a:endParaRPr lang="es-AR" dirty="0"/>
                    </a:p>
                  </a:txBody>
                  <a:tcPr/>
                </a:tc>
                <a:tc>
                  <a:txBody>
                    <a:bodyPr/>
                    <a:lstStyle/>
                    <a:p>
                      <a:r>
                        <a:rPr lang="es-ES" dirty="0" err="1"/>
                        <a:t>Numeros</a:t>
                      </a:r>
                      <a:r>
                        <a:rPr lang="es-ES" dirty="0"/>
                        <a:t> enteros</a:t>
                      </a:r>
                      <a:endParaRPr lang="es-AR" dirty="0"/>
                    </a:p>
                  </a:txBody>
                  <a:tcPr/>
                </a:tc>
                <a:extLst>
                  <a:ext uri="{0D108BD9-81ED-4DB2-BD59-A6C34878D82A}">
                    <a16:rowId xmlns:a16="http://schemas.microsoft.com/office/drawing/2014/main" val="1085189362"/>
                  </a:ext>
                </a:extLst>
              </a:tr>
              <a:tr h="370840">
                <a:tc>
                  <a:txBody>
                    <a:bodyPr/>
                    <a:lstStyle/>
                    <a:p>
                      <a:r>
                        <a:rPr lang="es-ES" dirty="0"/>
                        <a:t>TINYINT</a:t>
                      </a:r>
                      <a:endParaRPr lang="es-AR" dirty="0"/>
                    </a:p>
                  </a:txBody>
                  <a:tcPr/>
                </a:tc>
                <a:tc>
                  <a:txBody>
                    <a:bodyPr/>
                    <a:lstStyle/>
                    <a:p>
                      <a:r>
                        <a:rPr lang="es-ES" dirty="0" err="1"/>
                        <a:t>Numeros</a:t>
                      </a:r>
                      <a:r>
                        <a:rPr lang="es-ES" baseline="0" dirty="0"/>
                        <a:t> pequeños como edades</a:t>
                      </a:r>
                      <a:endParaRPr lang="es-AR" dirty="0"/>
                    </a:p>
                  </a:txBody>
                  <a:tcPr/>
                </a:tc>
                <a:extLst>
                  <a:ext uri="{0D108BD9-81ED-4DB2-BD59-A6C34878D82A}">
                    <a16:rowId xmlns:a16="http://schemas.microsoft.com/office/drawing/2014/main" val="1164711692"/>
                  </a:ext>
                </a:extLst>
              </a:tr>
              <a:tr h="370840">
                <a:tc>
                  <a:txBody>
                    <a:bodyPr/>
                    <a:lstStyle/>
                    <a:p>
                      <a:r>
                        <a:rPr lang="es-ES" dirty="0"/>
                        <a:t>DECIMAL</a:t>
                      </a:r>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Dinero</a:t>
                      </a:r>
                      <a:r>
                        <a:rPr lang="es-ES" baseline="0" dirty="0"/>
                        <a:t> y medidas</a:t>
                      </a:r>
                      <a:endParaRPr lang="es-AR" dirty="0"/>
                    </a:p>
                  </a:txBody>
                  <a:tcPr/>
                </a:tc>
                <a:extLst>
                  <a:ext uri="{0D108BD9-81ED-4DB2-BD59-A6C34878D82A}">
                    <a16:rowId xmlns:a16="http://schemas.microsoft.com/office/drawing/2014/main" val="4150960260"/>
                  </a:ext>
                </a:extLst>
              </a:tr>
              <a:tr h="370840">
                <a:tc>
                  <a:txBody>
                    <a:bodyPr/>
                    <a:lstStyle/>
                    <a:p>
                      <a:r>
                        <a:rPr lang="es-ES" dirty="0"/>
                        <a:t>VARCHAR</a:t>
                      </a:r>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Textos</a:t>
                      </a:r>
                      <a:r>
                        <a:rPr lang="es-ES" baseline="0" dirty="0"/>
                        <a:t> cortos</a:t>
                      </a:r>
                      <a:endParaRPr lang="es-AR" dirty="0"/>
                    </a:p>
                  </a:txBody>
                  <a:tcPr/>
                </a:tc>
                <a:extLst>
                  <a:ext uri="{0D108BD9-81ED-4DB2-BD59-A6C34878D82A}">
                    <a16:rowId xmlns:a16="http://schemas.microsoft.com/office/drawing/2014/main" val="916098031"/>
                  </a:ext>
                </a:extLst>
              </a:tr>
              <a:tr h="370840">
                <a:tc>
                  <a:txBody>
                    <a:bodyPr/>
                    <a:lstStyle/>
                    <a:p>
                      <a:r>
                        <a:rPr lang="es-ES" dirty="0"/>
                        <a:t>TEXT</a:t>
                      </a:r>
                      <a:endParaRPr lang="es-AR" dirty="0"/>
                    </a:p>
                  </a:txBody>
                  <a:tcPr/>
                </a:tc>
                <a:tc>
                  <a:txBody>
                    <a:bodyPr/>
                    <a:lstStyle/>
                    <a:p>
                      <a:r>
                        <a:rPr lang="es-ES" dirty="0"/>
                        <a:t>Textos</a:t>
                      </a:r>
                      <a:r>
                        <a:rPr lang="es-ES" baseline="0" dirty="0"/>
                        <a:t> largos</a:t>
                      </a:r>
                      <a:endParaRPr lang="es-AR" dirty="0"/>
                    </a:p>
                  </a:txBody>
                  <a:tcPr/>
                </a:tc>
                <a:extLst>
                  <a:ext uri="{0D108BD9-81ED-4DB2-BD59-A6C34878D82A}">
                    <a16:rowId xmlns:a16="http://schemas.microsoft.com/office/drawing/2014/main" val="1684939650"/>
                  </a:ext>
                </a:extLst>
              </a:tr>
              <a:tr h="370840">
                <a:tc>
                  <a:txBody>
                    <a:bodyPr/>
                    <a:lstStyle/>
                    <a:p>
                      <a:r>
                        <a:rPr lang="es-ES" dirty="0"/>
                        <a:t>DATETIME</a:t>
                      </a:r>
                      <a:endParaRPr lang="es-AR" dirty="0"/>
                    </a:p>
                  </a:txBody>
                  <a:tcPr/>
                </a:tc>
                <a:tc>
                  <a:txBody>
                    <a:bodyPr/>
                    <a:lstStyle/>
                    <a:p>
                      <a:r>
                        <a:rPr lang="es-ES" dirty="0"/>
                        <a:t>Fechas</a:t>
                      </a:r>
                      <a:endParaRPr lang="es-AR" dirty="0"/>
                    </a:p>
                  </a:txBody>
                  <a:tcPr/>
                </a:tc>
                <a:extLst>
                  <a:ext uri="{0D108BD9-81ED-4DB2-BD59-A6C34878D82A}">
                    <a16:rowId xmlns:a16="http://schemas.microsoft.com/office/drawing/2014/main" val="641981076"/>
                  </a:ext>
                </a:extLst>
              </a:tr>
            </a:tbl>
          </a:graphicData>
        </a:graphic>
      </p:graphicFrame>
      <p:sp>
        <p:nvSpPr>
          <p:cNvPr id="5" name="Título 1"/>
          <p:cNvSpPr txBox="1">
            <a:spLocks/>
          </p:cNvSpPr>
          <p:nvPr/>
        </p:nvSpPr>
        <p:spPr>
          <a:xfrm>
            <a:off x="2208676" y="708966"/>
            <a:ext cx="8144134" cy="13730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Los mas comunes..</a:t>
            </a:r>
            <a:endParaRPr lang="es-AR" dirty="0"/>
          </a:p>
        </p:txBody>
      </p:sp>
    </p:spTree>
    <p:extLst>
      <p:ext uri="{BB962C8B-B14F-4D97-AF65-F5344CB8AC3E}">
        <p14:creationId xmlns:p14="http://schemas.microsoft.com/office/powerpoint/2010/main" val="1429644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282825" y="2373313"/>
            <a:ext cx="9909175" cy="2133600"/>
          </a:xfrm>
        </p:spPr>
        <p:txBody>
          <a:bodyPr>
            <a:normAutofit fontScale="90000"/>
          </a:bodyPr>
          <a:lstStyle/>
          <a:p>
            <a:r>
              <a:rPr lang="es-AR" b="1" dirty="0"/>
              <a:t>Definición de base de datos</a:t>
            </a:r>
            <a:br>
              <a:rPr lang="es-AR" b="1" dirty="0"/>
            </a:br>
            <a:r>
              <a:rPr lang="es-AR" dirty="0"/>
              <a:t>Se define una base de datos como una serie de datos organizados y relacionados entre sí, los cuales son recolectados y explotados por los sistemas de información de una empresa o negocio en particular.</a:t>
            </a:r>
          </a:p>
        </p:txBody>
      </p:sp>
    </p:spTree>
    <p:extLst>
      <p:ext uri="{BB962C8B-B14F-4D97-AF65-F5344CB8AC3E}">
        <p14:creationId xmlns:p14="http://schemas.microsoft.com/office/powerpoint/2010/main" val="4233142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2398713"/>
            <a:ext cx="9909175" cy="2133600"/>
          </a:xfrm>
        </p:spPr>
        <p:txBody>
          <a:bodyPr>
            <a:normAutofit fontScale="90000"/>
          </a:bodyPr>
          <a:lstStyle/>
          <a:p>
            <a:r>
              <a:rPr lang="es-AR" sz="4000" b="1" dirty="0">
                <a:solidFill>
                  <a:schemeClr val="bg1"/>
                </a:solidFill>
              </a:rPr>
              <a:t>Características</a:t>
            </a:r>
            <a:br>
              <a:rPr lang="es-AR" b="1" dirty="0"/>
            </a:br>
            <a:r>
              <a:rPr lang="es-AR" dirty="0"/>
              <a:t>Entre las principales características de los sistemas de base de datos podemos mencionar:</a:t>
            </a:r>
            <a:br>
              <a:rPr lang="es-AR" dirty="0"/>
            </a:br>
            <a:r>
              <a:rPr lang="es-AR" dirty="0"/>
              <a:t>-Independencia lógica y física de los datos.</a:t>
            </a:r>
            <a:br>
              <a:rPr lang="es-AR" dirty="0"/>
            </a:br>
            <a:r>
              <a:rPr lang="es-AR" dirty="0"/>
              <a:t>-Redundancia mínima.</a:t>
            </a:r>
            <a:br>
              <a:rPr lang="es-AR" dirty="0"/>
            </a:br>
            <a:r>
              <a:rPr lang="es-AR" dirty="0"/>
              <a:t>-Acceso concurrente por parte de múltiples usuarios.</a:t>
            </a:r>
            <a:br>
              <a:rPr lang="es-AR" dirty="0"/>
            </a:br>
            <a:r>
              <a:rPr lang="es-AR" dirty="0"/>
              <a:t>-Integridad de los datos.</a:t>
            </a:r>
            <a:br>
              <a:rPr lang="es-AR" dirty="0"/>
            </a:br>
            <a:r>
              <a:rPr lang="es-AR" dirty="0"/>
              <a:t>-Consultas complejas optimizadas.</a:t>
            </a:r>
            <a:br>
              <a:rPr lang="es-AR" dirty="0"/>
            </a:br>
            <a:r>
              <a:rPr lang="es-AR" dirty="0"/>
              <a:t>-Seguridad de acceso y auditoría.</a:t>
            </a:r>
            <a:br>
              <a:rPr lang="es-AR" dirty="0"/>
            </a:br>
            <a:r>
              <a:rPr lang="es-AR" dirty="0"/>
              <a:t>-Respaldo y recuperación.</a:t>
            </a:r>
            <a:br>
              <a:rPr lang="es-AR" dirty="0"/>
            </a:br>
            <a:r>
              <a:rPr lang="es-AR" dirty="0"/>
              <a:t>-Acceso a través de </a:t>
            </a:r>
            <a:r>
              <a:rPr lang="es-AR" dirty="0">
                <a:hlinkClick r:id="rId2"/>
              </a:rPr>
              <a:t>lenguajes de programación</a:t>
            </a:r>
            <a:r>
              <a:rPr lang="es-AR" dirty="0"/>
              <a:t> estándar.</a:t>
            </a:r>
          </a:p>
        </p:txBody>
      </p:sp>
    </p:spTree>
    <p:extLst>
      <p:ext uri="{BB962C8B-B14F-4D97-AF65-F5344CB8AC3E}">
        <p14:creationId xmlns:p14="http://schemas.microsoft.com/office/powerpoint/2010/main" val="4139383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2895600"/>
            <a:ext cx="9909175" cy="2133600"/>
          </a:xfrm>
        </p:spPr>
        <p:txBody>
          <a:bodyPr>
            <a:normAutofit fontScale="90000"/>
          </a:bodyPr>
          <a:lstStyle/>
          <a:p>
            <a:r>
              <a:rPr lang="es-AR" dirty="0"/>
              <a:t>Los </a:t>
            </a:r>
            <a:r>
              <a:rPr lang="es-AR" dirty="0">
                <a:hlinkClick r:id="rId2"/>
              </a:rPr>
              <a:t>Sistemas de Gestión de Base de Datos</a:t>
            </a:r>
            <a:r>
              <a:rPr lang="es-AR" dirty="0"/>
              <a:t> (en inglés </a:t>
            </a:r>
            <a:r>
              <a:rPr lang="es-AR" dirty="0" err="1"/>
              <a:t>DataBase</a:t>
            </a:r>
            <a:r>
              <a:rPr lang="es-AR" dirty="0"/>
              <a:t> Management </a:t>
            </a:r>
            <a:r>
              <a:rPr lang="es-AR" dirty="0" err="1"/>
              <a:t>System</a:t>
            </a:r>
            <a:r>
              <a:rPr lang="es-AR" dirty="0"/>
              <a:t>) son un tipo de software muy específico, dedicado a servir de interfaz entre la base de datos, el usuario y las aplicaciones que la utilizan. Se compone de un lenguaje de definición de datos, de un lenguaje de manipulación de datos y de un lenguaje de consulta.</a:t>
            </a:r>
          </a:p>
        </p:txBody>
      </p:sp>
      <p:sp>
        <p:nvSpPr>
          <p:cNvPr id="3" name="CuadroTexto 2"/>
          <p:cNvSpPr txBox="1"/>
          <p:nvPr/>
        </p:nvSpPr>
        <p:spPr>
          <a:xfrm>
            <a:off x="809897" y="914400"/>
            <a:ext cx="9679253" cy="1200329"/>
          </a:xfrm>
          <a:prstGeom prst="rect">
            <a:avLst/>
          </a:prstGeom>
          <a:noFill/>
        </p:spPr>
        <p:txBody>
          <a:bodyPr wrap="none" rtlCol="0">
            <a:spAutoFit/>
          </a:bodyPr>
          <a:lstStyle/>
          <a:p>
            <a:r>
              <a:rPr lang="es-AR" sz="3600" b="1" dirty="0">
                <a:solidFill>
                  <a:schemeClr val="bg1"/>
                </a:solidFill>
              </a:rPr>
              <a:t>Sistema de Gestión de Base de Datos (SGBD)</a:t>
            </a:r>
          </a:p>
          <a:p>
            <a:endParaRPr lang="es-AR" sz="3600" dirty="0">
              <a:solidFill>
                <a:schemeClr val="bg1"/>
              </a:solidFill>
            </a:endParaRPr>
          </a:p>
        </p:txBody>
      </p:sp>
    </p:spTree>
    <p:extLst>
      <p:ext uri="{BB962C8B-B14F-4D97-AF65-F5344CB8AC3E}">
        <p14:creationId xmlns:p14="http://schemas.microsoft.com/office/powerpoint/2010/main" val="344176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2895600"/>
            <a:ext cx="9909175" cy="2133600"/>
          </a:xfrm>
        </p:spPr>
        <p:txBody>
          <a:bodyPr>
            <a:normAutofit fontScale="90000"/>
          </a:bodyPr>
          <a:lstStyle/>
          <a:p>
            <a:r>
              <a:rPr lang="es-AR" dirty="0"/>
              <a:t>Los </a:t>
            </a:r>
            <a:r>
              <a:rPr lang="es-AR" dirty="0">
                <a:hlinkClick r:id="rId2"/>
              </a:rPr>
              <a:t>Sistemas de Gestión de Base de Datos</a:t>
            </a:r>
            <a:r>
              <a:rPr lang="es-AR" dirty="0"/>
              <a:t> (en inglés </a:t>
            </a:r>
            <a:r>
              <a:rPr lang="es-AR" dirty="0" err="1"/>
              <a:t>DataBase</a:t>
            </a:r>
            <a:r>
              <a:rPr lang="es-AR" dirty="0"/>
              <a:t> Management </a:t>
            </a:r>
            <a:r>
              <a:rPr lang="es-AR" dirty="0" err="1"/>
              <a:t>System</a:t>
            </a:r>
            <a:r>
              <a:rPr lang="es-AR" dirty="0"/>
              <a:t>) son un tipo de software muy específico, dedicado a servir de interfaz entre la base de datos, el usuario y las aplicaciones que la utilizan. Se compone de un lenguaje de definición de datos, de un lenguaje de manipulación de datos y de un lenguaje de consulta.</a:t>
            </a:r>
          </a:p>
        </p:txBody>
      </p:sp>
      <p:sp>
        <p:nvSpPr>
          <p:cNvPr id="3" name="CuadroTexto 2"/>
          <p:cNvSpPr txBox="1"/>
          <p:nvPr/>
        </p:nvSpPr>
        <p:spPr>
          <a:xfrm>
            <a:off x="809897" y="914400"/>
            <a:ext cx="9679253" cy="1200329"/>
          </a:xfrm>
          <a:prstGeom prst="rect">
            <a:avLst/>
          </a:prstGeom>
          <a:noFill/>
        </p:spPr>
        <p:txBody>
          <a:bodyPr wrap="none" rtlCol="0">
            <a:spAutoFit/>
          </a:bodyPr>
          <a:lstStyle/>
          <a:p>
            <a:r>
              <a:rPr lang="es-AR" sz="3600" b="1" dirty="0">
                <a:solidFill>
                  <a:schemeClr val="bg1"/>
                </a:solidFill>
              </a:rPr>
              <a:t>Sistema de Gestión de Base de Datos (SGBD)</a:t>
            </a:r>
          </a:p>
          <a:p>
            <a:endParaRPr lang="es-AR" sz="3600" dirty="0">
              <a:solidFill>
                <a:schemeClr val="bg1"/>
              </a:solidFill>
            </a:endParaRPr>
          </a:p>
        </p:txBody>
      </p:sp>
    </p:spTree>
    <p:extLst>
      <p:ext uri="{BB962C8B-B14F-4D97-AF65-F5344CB8AC3E}">
        <p14:creationId xmlns:p14="http://schemas.microsoft.com/office/powerpoint/2010/main" val="3615640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3090863"/>
            <a:ext cx="9909175" cy="2133600"/>
          </a:xfrm>
        </p:spPr>
        <p:txBody>
          <a:bodyPr>
            <a:normAutofit fontScale="90000"/>
          </a:bodyPr>
          <a:lstStyle/>
          <a:p>
            <a:r>
              <a:rPr lang="es-AR" dirty="0"/>
              <a:t>Entre los diferentes tipos de base de datos, podemos encontrar los siguientes:</a:t>
            </a:r>
            <a:br>
              <a:rPr lang="es-AR" dirty="0"/>
            </a:br>
            <a:r>
              <a:rPr lang="es-AR" b="1" dirty="0" err="1">
                <a:hlinkClick r:id="rId2"/>
              </a:rPr>
              <a:t>MySql</a:t>
            </a:r>
            <a:r>
              <a:rPr lang="es-AR" b="1" dirty="0"/>
              <a:t>:</a:t>
            </a:r>
            <a:r>
              <a:rPr lang="es-AR" dirty="0"/>
              <a:t> es una base de datos con licencia GPL basada en un servidor. Se caracteriza por su rapidez. No es recomendable usar para grandes volúmenes de datos.</a:t>
            </a:r>
            <a:br>
              <a:rPr lang="es-AR" dirty="0"/>
            </a:br>
            <a:r>
              <a:rPr lang="es-AR" b="1" dirty="0" err="1">
                <a:hlinkClick r:id="rId3"/>
              </a:rPr>
              <a:t>PostgreSql</a:t>
            </a:r>
            <a:r>
              <a:rPr lang="es-AR" b="1" dirty="0"/>
              <a:t> y Oracle:</a:t>
            </a:r>
            <a:r>
              <a:rPr lang="es-AR" dirty="0"/>
              <a:t> Son sistemas de base de datos poderosos. Administra muy bien grandes cantidades de datos, y suelen ser utilizadas en intranets y sistemas de gran calibre.</a:t>
            </a:r>
            <a:br>
              <a:rPr lang="es-AR" dirty="0"/>
            </a:br>
            <a:endParaRPr lang="es-AR" dirty="0"/>
          </a:p>
        </p:txBody>
      </p:sp>
      <p:sp>
        <p:nvSpPr>
          <p:cNvPr id="3" name="CuadroTexto 2"/>
          <p:cNvSpPr txBox="1"/>
          <p:nvPr/>
        </p:nvSpPr>
        <p:spPr>
          <a:xfrm>
            <a:off x="809897" y="914400"/>
            <a:ext cx="5111207" cy="646331"/>
          </a:xfrm>
          <a:prstGeom prst="rect">
            <a:avLst/>
          </a:prstGeom>
          <a:noFill/>
        </p:spPr>
        <p:txBody>
          <a:bodyPr wrap="none" rtlCol="0">
            <a:spAutoFit/>
          </a:bodyPr>
          <a:lstStyle/>
          <a:p>
            <a:r>
              <a:rPr lang="es-AR" sz="3600" b="1" dirty="0">
                <a:solidFill>
                  <a:schemeClr val="bg1"/>
                </a:solidFill>
              </a:rPr>
              <a:t>Tipos de Base de Datos</a:t>
            </a:r>
            <a:endParaRPr lang="es-AR" sz="3600" dirty="0">
              <a:solidFill>
                <a:schemeClr val="bg1"/>
              </a:solidFill>
            </a:endParaRPr>
          </a:p>
        </p:txBody>
      </p:sp>
    </p:spTree>
    <p:extLst>
      <p:ext uri="{BB962C8B-B14F-4D97-AF65-F5344CB8AC3E}">
        <p14:creationId xmlns:p14="http://schemas.microsoft.com/office/powerpoint/2010/main" val="1788068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2895600"/>
            <a:ext cx="9909175" cy="2133600"/>
          </a:xfrm>
        </p:spPr>
        <p:txBody>
          <a:bodyPr>
            <a:normAutofit fontScale="90000"/>
          </a:bodyPr>
          <a:lstStyle/>
          <a:p>
            <a:r>
              <a:rPr lang="es-AR" b="1" dirty="0">
                <a:hlinkClick r:id="rId2"/>
              </a:rPr>
              <a:t>Access:</a:t>
            </a:r>
            <a:r>
              <a:rPr lang="es-AR" dirty="0"/>
              <a:t> Es una base de datos desarrollada por </a:t>
            </a:r>
            <a:r>
              <a:rPr lang="es-AR" dirty="0">
                <a:hlinkClick r:id="rId3"/>
              </a:rPr>
              <a:t>Microsoft</a:t>
            </a:r>
            <a:r>
              <a:rPr lang="es-AR" dirty="0"/>
              <a:t>. Esta base de datos, debe ser creada bajo el programa </a:t>
            </a:r>
            <a:r>
              <a:rPr lang="es-AR" dirty="0" err="1"/>
              <a:t>access</a:t>
            </a:r>
            <a:r>
              <a:rPr lang="es-AR" dirty="0"/>
              <a:t>, el cual crea un archivo .</a:t>
            </a:r>
            <a:r>
              <a:rPr lang="es-AR" dirty="0" err="1"/>
              <a:t>mdb</a:t>
            </a:r>
            <a:r>
              <a:rPr lang="es-AR" dirty="0"/>
              <a:t> con la estructura ya explicada.</a:t>
            </a:r>
            <a:br>
              <a:rPr lang="es-AR" dirty="0"/>
            </a:br>
            <a:r>
              <a:rPr lang="es-AR" b="1" dirty="0"/>
              <a:t>Microsoft SQL Server:</a:t>
            </a:r>
            <a:r>
              <a:rPr lang="es-AR" dirty="0"/>
              <a:t> es una base de datos más potente que </a:t>
            </a:r>
            <a:r>
              <a:rPr lang="es-AR" dirty="0" err="1"/>
              <a:t>access</a:t>
            </a:r>
            <a:r>
              <a:rPr lang="es-AR" dirty="0"/>
              <a:t> desarrollada por Microsoft. Se utiliza para manejar grandes volúmenes de informaciones.</a:t>
            </a:r>
          </a:p>
        </p:txBody>
      </p:sp>
      <p:sp>
        <p:nvSpPr>
          <p:cNvPr id="3" name="CuadroTexto 2"/>
          <p:cNvSpPr txBox="1"/>
          <p:nvPr/>
        </p:nvSpPr>
        <p:spPr>
          <a:xfrm>
            <a:off x="809897" y="914400"/>
            <a:ext cx="5111207" cy="646331"/>
          </a:xfrm>
          <a:prstGeom prst="rect">
            <a:avLst/>
          </a:prstGeom>
          <a:noFill/>
        </p:spPr>
        <p:txBody>
          <a:bodyPr wrap="none" rtlCol="0">
            <a:spAutoFit/>
          </a:bodyPr>
          <a:lstStyle/>
          <a:p>
            <a:r>
              <a:rPr lang="es-AR" sz="3600" b="1" dirty="0">
                <a:solidFill>
                  <a:schemeClr val="bg1"/>
                </a:solidFill>
              </a:rPr>
              <a:t>Tipos de Base de Datos</a:t>
            </a:r>
            <a:endParaRPr lang="es-AR" sz="3600" dirty="0">
              <a:solidFill>
                <a:schemeClr val="bg1"/>
              </a:solidFill>
            </a:endParaRPr>
          </a:p>
        </p:txBody>
      </p:sp>
    </p:spTree>
    <p:extLst>
      <p:ext uri="{BB962C8B-B14F-4D97-AF65-F5344CB8AC3E}">
        <p14:creationId xmlns:p14="http://schemas.microsoft.com/office/powerpoint/2010/main" val="3551479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809897" y="914400"/>
            <a:ext cx="9679253" cy="1200329"/>
          </a:xfrm>
          <a:prstGeom prst="rect">
            <a:avLst/>
          </a:prstGeom>
          <a:noFill/>
        </p:spPr>
        <p:txBody>
          <a:bodyPr wrap="none" rtlCol="0">
            <a:spAutoFit/>
          </a:bodyPr>
          <a:lstStyle/>
          <a:p>
            <a:r>
              <a:rPr lang="es-AR" sz="3600" b="1" dirty="0">
                <a:solidFill>
                  <a:schemeClr val="bg1"/>
                </a:solidFill>
              </a:rPr>
              <a:t>Sistema de Gestión de Base de Datos (SGBD)</a:t>
            </a:r>
          </a:p>
          <a:p>
            <a:endParaRPr lang="es-AR" sz="3600" dirty="0">
              <a:solidFill>
                <a:schemeClr val="bg1"/>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765" y="352697"/>
            <a:ext cx="10461171" cy="6276703"/>
          </a:xfrm>
          <a:prstGeom prst="rect">
            <a:avLst/>
          </a:prstGeom>
        </p:spPr>
      </p:pic>
    </p:spTree>
    <p:extLst>
      <p:ext uri="{BB962C8B-B14F-4D97-AF65-F5344CB8AC3E}">
        <p14:creationId xmlns:p14="http://schemas.microsoft.com/office/powerpoint/2010/main" val="3911296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2895600"/>
            <a:ext cx="9909175" cy="2133600"/>
          </a:xfrm>
        </p:spPr>
        <p:txBody>
          <a:bodyPr>
            <a:noAutofit/>
          </a:bodyPr>
          <a:lstStyle/>
          <a:p>
            <a:pPr algn="just">
              <a:lnSpc>
                <a:spcPct val="80000"/>
              </a:lnSpc>
              <a:spcBef>
                <a:spcPts val="500"/>
              </a:spcBef>
              <a:buClr>
                <a:srgbClr val="0066CC"/>
              </a:buClr>
              <a:buSzPct val="45000"/>
              <a:buFont typeface="Wingdings" pitchFamily="2" charset="2"/>
              <a:buChar char=""/>
            </a:pPr>
            <a:r>
              <a:rPr lang="es-ES_tradnl" sz="2400" dirty="0">
                <a:solidFill>
                  <a:srgbClr val="000000"/>
                </a:solidFill>
                <a:latin typeface="Arial" charset="0"/>
              </a:rPr>
              <a:t>Una </a:t>
            </a:r>
            <a:r>
              <a:rPr lang="es-ES_tradnl" sz="2400" b="1" dirty="0">
                <a:solidFill>
                  <a:schemeClr val="accent2"/>
                </a:solidFill>
                <a:latin typeface="Arial" charset="0"/>
              </a:rPr>
              <a:t>tabla</a:t>
            </a:r>
            <a:r>
              <a:rPr lang="es-ES_tradnl" sz="2400" b="1" i="1" dirty="0">
                <a:solidFill>
                  <a:schemeClr val="accent2"/>
                </a:solidFill>
                <a:latin typeface="Arial" charset="0"/>
              </a:rPr>
              <a:t> </a:t>
            </a:r>
            <a:r>
              <a:rPr lang="es-ES_tradnl" sz="2400" dirty="0">
                <a:solidFill>
                  <a:srgbClr val="000000"/>
                </a:solidFill>
                <a:latin typeface="Arial" charset="0"/>
              </a:rPr>
              <a:t>es una colección de datos con la misma estructura. Si se disponen los datos en una columna, esa columna siempre tiene el mismo tipo de datos, por ejemplo un número de documento, un nombre, etc. </a:t>
            </a:r>
            <a:br>
              <a:rPr lang="es-ES_tradnl" sz="2400" dirty="0">
                <a:solidFill>
                  <a:srgbClr val="000000"/>
                </a:solidFill>
                <a:latin typeface="Arial" charset="0"/>
              </a:rPr>
            </a:br>
            <a:br>
              <a:rPr lang="es-ES_tradnl" sz="2400" dirty="0">
                <a:solidFill>
                  <a:srgbClr val="000000"/>
                </a:solidFill>
                <a:latin typeface="Arial" charset="0"/>
              </a:rPr>
            </a:br>
            <a:r>
              <a:rPr lang="es-ES_tradnl" sz="2400" dirty="0">
                <a:solidFill>
                  <a:srgbClr val="000000"/>
                </a:solidFill>
                <a:latin typeface="Arial" charset="0"/>
              </a:rPr>
              <a:t>Cada tabla consta, pues, de un cierto numero de campos, en cada uno de los cuales se guarda un dato, que puede ser numérico</a:t>
            </a:r>
            <a:r>
              <a:rPr lang="es-ES_tradnl" sz="2400">
                <a:solidFill>
                  <a:srgbClr val="000000"/>
                </a:solidFill>
                <a:latin typeface="Arial" charset="0"/>
              </a:rPr>
              <a:t>, alfanumérico, fecha</a:t>
            </a:r>
            <a:r>
              <a:rPr lang="es-ES_tradnl" sz="2400" dirty="0">
                <a:solidFill>
                  <a:srgbClr val="000000"/>
                </a:solidFill>
                <a:latin typeface="Arial" charset="0"/>
              </a:rPr>
              <a:t>, etc.</a:t>
            </a:r>
            <a:br>
              <a:rPr lang="es-ES_tradnl" sz="2400" dirty="0">
                <a:solidFill>
                  <a:srgbClr val="000000"/>
                </a:solidFill>
                <a:latin typeface="Arial" charset="0"/>
              </a:rPr>
            </a:br>
            <a:br>
              <a:rPr lang="es-ES_tradnl" sz="2400" dirty="0">
                <a:solidFill>
                  <a:srgbClr val="000000"/>
                </a:solidFill>
                <a:latin typeface="Arial" charset="0"/>
              </a:rPr>
            </a:br>
            <a:r>
              <a:rPr lang="es-ES_tradnl" sz="2400" dirty="0">
                <a:solidFill>
                  <a:srgbClr val="000000"/>
                </a:solidFill>
                <a:latin typeface="Arial" charset="0"/>
              </a:rPr>
              <a:t>Un </a:t>
            </a:r>
            <a:r>
              <a:rPr lang="es-ES_tradnl" sz="2400" b="1" dirty="0">
                <a:solidFill>
                  <a:schemeClr val="accent2"/>
                </a:solidFill>
                <a:latin typeface="Arial" charset="0"/>
              </a:rPr>
              <a:t>campo</a:t>
            </a:r>
            <a:r>
              <a:rPr lang="es-ES_tradnl" sz="2400" b="1" i="1" dirty="0">
                <a:solidFill>
                  <a:schemeClr val="accent2"/>
                </a:solidFill>
                <a:latin typeface="Arial" charset="0"/>
              </a:rPr>
              <a:t> </a:t>
            </a:r>
            <a:r>
              <a:rPr lang="es-ES_tradnl" sz="2400" dirty="0">
                <a:solidFill>
                  <a:srgbClr val="000000"/>
                </a:solidFill>
                <a:latin typeface="Arial" charset="0"/>
              </a:rPr>
              <a:t>es cada una de las columnas de la tabla y el nombre de la columna es el nombre del campo.</a:t>
            </a:r>
            <a:br>
              <a:rPr lang="es-ES_tradnl" sz="2400" dirty="0">
                <a:solidFill>
                  <a:srgbClr val="000000"/>
                </a:solidFill>
                <a:latin typeface="Arial" charset="0"/>
              </a:rPr>
            </a:br>
            <a:br>
              <a:rPr lang="es-ES_tradnl" sz="2400" dirty="0">
                <a:solidFill>
                  <a:srgbClr val="000000"/>
                </a:solidFill>
                <a:latin typeface="Arial" charset="0"/>
              </a:rPr>
            </a:br>
            <a:r>
              <a:rPr lang="es-ES_tradnl" sz="2400" dirty="0">
                <a:solidFill>
                  <a:srgbClr val="000000"/>
                </a:solidFill>
                <a:latin typeface="Arial" charset="0"/>
              </a:rPr>
              <a:t>Un </a:t>
            </a:r>
            <a:r>
              <a:rPr lang="es-ES_tradnl" sz="2400" b="1" dirty="0">
                <a:solidFill>
                  <a:schemeClr val="accent2"/>
                </a:solidFill>
                <a:latin typeface="Arial" charset="0"/>
              </a:rPr>
              <a:t>registro</a:t>
            </a:r>
            <a:r>
              <a:rPr lang="es-ES_tradnl" sz="2400" b="1" i="1" dirty="0">
                <a:solidFill>
                  <a:schemeClr val="accent2"/>
                </a:solidFill>
                <a:latin typeface="Arial" charset="0"/>
              </a:rPr>
              <a:t> </a:t>
            </a:r>
            <a:r>
              <a:rPr lang="es-ES_tradnl" sz="2400" dirty="0">
                <a:solidFill>
                  <a:srgbClr val="000000"/>
                </a:solidFill>
                <a:latin typeface="Arial" charset="0"/>
              </a:rPr>
              <a:t>es cada una de las filas de la tabla, y está formado por el dato de cada uno de los campos almacenados en una misma operación.</a:t>
            </a:r>
          </a:p>
        </p:txBody>
      </p:sp>
      <p:sp>
        <p:nvSpPr>
          <p:cNvPr id="3" name="CuadroTexto 2"/>
          <p:cNvSpPr txBox="1"/>
          <p:nvPr/>
        </p:nvSpPr>
        <p:spPr>
          <a:xfrm>
            <a:off x="809897" y="914400"/>
            <a:ext cx="5963620" cy="646331"/>
          </a:xfrm>
          <a:prstGeom prst="rect">
            <a:avLst/>
          </a:prstGeom>
          <a:noFill/>
        </p:spPr>
        <p:txBody>
          <a:bodyPr wrap="none" rtlCol="0">
            <a:spAutoFit/>
          </a:bodyPr>
          <a:lstStyle/>
          <a:p>
            <a:r>
              <a:rPr lang="es-AR" sz="3600" b="1" dirty="0">
                <a:solidFill>
                  <a:schemeClr val="bg1"/>
                </a:solidFill>
              </a:rPr>
              <a:t>Tablas, campos y registros </a:t>
            </a:r>
          </a:p>
        </p:txBody>
      </p:sp>
    </p:spTree>
    <p:extLst>
      <p:ext uri="{BB962C8B-B14F-4D97-AF65-F5344CB8AC3E}">
        <p14:creationId xmlns:p14="http://schemas.microsoft.com/office/powerpoint/2010/main" val="2063629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416</TotalTime>
  <Words>1013</Words>
  <Application>Microsoft Office PowerPoint</Application>
  <PresentationFormat>Panorámica</PresentationFormat>
  <Paragraphs>101</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Trebuchet MS</vt:lpstr>
      <vt:lpstr>Tw Cen MT</vt:lpstr>
      <vt:lpstr>Wingdings</vt:lpstr>
      <vt:lpstr>Circuito</vt:lpstr>
      <vt:lpstr>Base de datos</vt:lpstr>
      <vt:lpstr>Definición de base de datos Se define una base de datos como una serie de datos organizados y relacionados entre sí, los cuales son recolectados y explotados por los sistemas de información de una empresa o negocio en particular.</vt:lpstr>
      <vt:lpstr>Características Entre las principales características de los sistemas de base de datos podemos mencionar: -Independencia lógica y física de los datos. -Redundancia mínima. -Acceso concurrente por parte de múltiples usuarios. -Integridad de los datos. -Consultas complejas optimizadas. -Seguridad de acceso y auditoría. -Respaldo y recuperación. -Acceso a través de lenguajes de programación estándar.</vt:lpstr>
      <vt:lpstr>Los Sistemas de Gestión de Base de Datos (en inglés DataBase Management System) son un tipo de software muy específico, dedicado a servir de interfaz entre la base de datos, el usuario y las aplicaciones que la utilizan. Se compone de un lenguaje de definición de datos, de un lenguaje de manipulación de datos y de un lenguaje de consulta.</vt:lpstr>
      <vt:lpstr>Los Sistemas de Gestión de Base de Datos (en inglés DataBase Management System) son un tipo de software muy específico, dedicado a servir de interfaz entre la base de datos, el usuario y las aplicaciones que la utilizan. Se compone de un lenguaje de definición de datos, de un lenguaje de manipulación de datos y de un lenguaje de consulta.</vt:lpstr>
      <vt:lpstr>Entre los diferentes tipos de base de datos, podemos encontrar los siguientes: MySql: es una base de datos con licencia GPL basada en un servidor. Se caracteriza por su rapidez. No es recomendable usar para grandes volúmenes de datos. PostgreSql y Oracle: Son sistemas de base de datos poderosos. Administra muy bien grandes cantidades de datos, y suelen ser utilizadas en intranets y sistemas de gran calibre. </vt:lpstr>
      <vt:lpstr>Access: Es una base de datos desarrollada por Microsoft. Esta base de datos, debe ser creada bajo el programa access, el cual crea un archivo .mdb con la estructura ya explicada. Microsoft SQL Server: es una base de datos más potente que access desarrollada por Microsoft. Se utiliza para manejar grandes volúmenes de informaciones.</vt:lpstr>
      <vt:lpstr>Presentación de PowerPoint</vt:lpstr>
      <vt:lpstr>Una tabla es una colección de datos con la misma estructura. Si se disponen los datos en una columna, esa columna siempre tiene el mismo tipo de datos, por ejemplo un número de documento, un nombre, etc.   Cada tabla consta, pues, de un cierto numero de campos, en cada uno de los cuales se guarda un dato, que puede ser numérico, alfanumérico, fecha, etc.  Un campo es cada una de las columnas de la tabla y el nombre de la columna es el nombre del campo.  Un registro es cada una de las filas de la tabla, y está formado por el dato de cada uno de los campos almacenados en una misma operación.</vt:lpstr>
      <vt:lpstr>Presentación de PowerPoint</vt:lpstr>
      <vt:lpstr>Tipos de datos en  MySql</vt:lpstr>
      <vt:lpstr>MySql tiene más  de 40 tipos de  Datos</vt:lpstr>
      <vt:lpstr>Hay datos para lo mas común  Números cadenas de texto Fechas y hora</vt:lpstr>
      <vt:lpstr>Presentación de PowerPoint</vt:lpstr>
      <vt:lpstr>Presentación de PowerPoint</vt:lpstr>
      <vt:lpstr>Presentación de PowerPoint</vt:lpstr>
      <vt:lpstr>Presentación de PowerPoint</vt:lpstr>
      <vt:lpstr>Presentación de PowerPoint</vt:lpstr>
    </vt:vector>
  </TitlesOfParts>
  <Company>EXO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dc:title>
  <dc:creator>Usuario</dc:creator>
  <cp:lastModifiedBy>Gisele Milagros Gonzalez</cp:lastModifiedBy>
  <cp:revision>14</cp:revision>
  <dcterms:created xsi:type="dcterms:W3CDTF">2020-10-27T03:39:56Z</dcterms:created>
  <dcterms:modified xsi:type="dcterms:W3CDTF">2021-10-25T21:21:45Z</dcterms:modified>
</cp:coreProperties>
</file>