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Lato" panose="020B0604020202020204" charset="0"/>
      <p:regular r:id="rId42"/>
      <p:bold r:id="rId43"/>
      <p:italic r:id="rId44"/>
      <p:boldItalic r:id="rId45"/>
    </p:embeddedFont>
    <p:embeddedFont>
      <p:font typeface="Montserrat" panose="020B0604020202020204" charset="0"/>
      <p:regular r:id="rId46"/>
      <p:bold r:id="rId47"/>
      <p:italic r:id="rId48"/>
      <p:boldItalic r:id="rId49"/>
    </p:embeddedFont>
    <p:embeddedFont>
      <p:font typeface="Montserrat ExtraBold" panose="020B0604020202020204" charset="0"/>
      <p:bold r:id="rId50"/>
      <p:boldItalic r:id="rId51"/>
    </p:embeddedFont>
    <p:embeddedFont>
      <p:font typeface="Montserrat SemiBold" panose="020B0604020202020204" charset="0"/>
      <p:regular r:id="rId52"/>
      <p:bold r:id="rId53"/>
      <p:italic r:id="rId54"/>
      <p:boldItalic r:id="rId55"/>
    </p:embeddedFont>
    <p:embeddedFont>
      <p:font typeface="Trebuchet MS" panose="020B0603020202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hurtXEZJjm4Ec700YtTKorrOQh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02E4DA-596B-45D0-AED6-CD7321275FD8}">
  <a:tblStyle styleId="{7402E4DA-596B-45D0-AED6-CD7321275FD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AFE"/>
          </a:solidFill>
        </a:fill>
      </a:tcStyle>
    </a:wholeTbl>
    <a:band1H>
      <a:tcTxStyle b="off" i="off"/>
      <a:tcStyle>
        <a:tcBdr/>
        <a:fill>
          <a:solidFill>
            <a:srgbClr val="DED2FD"/>
          </a:solidFill>
        </a:fill>
      </a:tcStyle>
    </a:band1H>
    <a:band2H>
      <a:tcTxStyle b="off" i="off"/>
      <a:tcStyle>
        <a:tcBdr/>
      </a:tcStyle>
    </a:band2H>
    <a:band1V>
      <a:tcTxStyle b="off" i="off"/>
      <a:tcStyle>
        <a:tcBdr/>
        <a:fill>
          <a:solidFill>
            <a:srgbClr val="DED2F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9"/>
          <p:cNvSpPr txBox="1">
            <a:spLocks noGrp="1"/>
          </p:cNvSpPr>
          <p:nvPr>
            <p:ph type="ctrTitle"/>
          </p:nvPr>
        </p:nvSpPr>
        <p:spPr>
          <a:xfrm>
            <a:off x="5062225" y="1471475"/>
            <a:ext cx="3507000" cy="1637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49"/>
          <p:cNvSpPr txBox="1">
            <a:spLocks noGrp="1"/>
          </p:cNvSpPr>
          <p:nvPr>
            <p:ph type="subTitle" idx="1"/>
          </p:nvPr>
        </p:nvSpPr>
        <p:spPr>
          <a:xfrm>
            <a:off x="5490925" y="3039025"/>
            <a:ext cx="2649600" cy="69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a:endParaRPr/>
          </a:p>
        </p:txBody>
      </p:sp>
      <p:sp>
        <p:nvSpPr>
          <p:cNvPr id="11" name="Google Shape;11;p49"/>
          <p:cNvSpPr/>
          <p:nvPr/>
        </p:nvSpPr>
        <p:spPr>
          <a:xfrm flipH="1">
            <a:off x="8729100" y="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2" name="Google Shape;12;p49"/>
          <p:cNvSpPr/>
          <p:nvPr/>
        </p:nvSpPr>
        <p:spPr>
          <a:xfrm flipH="1">
            <a:off x="125" y="3984300"/>
            <a:ext cx="288900" cy="1159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3" name="Google Shape;13;p49"/>
          <p:cNvSpPr/>
          <p:nvPr/>
        </p:nvSpPr>
        <p:spPr>
          <a:xfrm>
            <a:off x="8609050" y="256550"/>
            <a:ext cx="288900" cy="28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9"/>
          <p:cNvSpPr/>
          <p:nvPr/>
        </p:nvSpPr>
        <p:spPr>
          <a:xfrm rot="5400000" flipH="1">
            <a:off x="8645550" y="4645050"/>
            <a:ext cx="288900" cy="70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column text 2">
  <p:cSld name="CUSTOM_13">
    <p:spTree>
      <p:nvGrpSpPr>
        <p:cNvPr id="1" name="Shape 15"/>
        <p:cNvGrpSpPr/>
        <p:nvPr/>
      </p:nvGrpSpPr>
      <p:grpSpPr>
        <a:xfrm>
          <a:off x="0" y="0"/>
          <a:ext cx="0" cy="0"/>
          <a:chOff x="0" y="0"/>
          <a:chExt cx="0" cy="0"/>
        </a:xfrm>
      </p:grpSpPr>
      <p:sp>
        <p:nvSpPr>
          <p:cNvPr id="16" name="Google Shape;16;p50"/>
          <p:cNvSpPr txBox="1">
            <a:spLocks noGrp="1"/>
          </p:cNvSpPr>
          <p:nvPr>
            <p:ph type="title"/>
          </p:nvPr>
        </p:nvSpPr>
        <p:spPr>
          <a:xfrm>
            <a:off x="2067000" y="2255025"/>
            <a:ext cx="50100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a:endParaRPr/>
          </a:p>
        </p:txBody>
      </p:sp>
      <p:sp>
        <p:nvSpPr>
          <p:cNvPr id="17" name="Google Shape;17;p50"/>
          <p:cNvSpPr txBox="1">
            <a:spLocks noGrp="1"/>
          </p:cNvSpPr>
          <p:nvPr>
            <p:ph type="subTitle" idx="1"/>
          </p:nvPr>
        </p:nvSpPr>
        <p:spPr>
          <a:xfrm>
            <a:off x="1363350" y="3453725"/>
            <a:ext cx="6417300" cy="8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a:endParaRPr/>
          </a:p>
        </p:txBody>
      </p:sp>
      <p:sp>
        <p:nvSpPr>
          <p:cNvPr id="18" name="Google Shape;18;p50"/>
          <p:cNvSpPr/>
          <p:nvPr/>
        </p:nvSpPr>
        <p:spPr>
          <a:xfrm>
            <a:off x="0" y="4290200"/>
            <a:ext cx="4149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19" name="Google Shape;19;p50"/>
          <p:cNvSpPr/>
          <p:nvPr/>
        </p:nvSpPr>
        <p:spPr>
          <a:xfrm>
            <a:off x="8849350" y="0"/>
            <a:ext cx="294900" cy="1107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0" name="Google Shape;20;p50"/>
          <p:cNvSpPr/>
          <p:nvPr/>
        </p:nvSpPr>
        <p:spPr>
          <a:xfrm>
            <a:off x="8724675" y="919625"/>
            <a:ext cx="294900" cy="29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50"/>
          <p:cNvSpPr/>
          <p:nvPr/>
        </p:nvSpPr>
        <p:spPr>
          <a:xfrm rot="-5400000" flipH="1">
            <a:off x="1109100" y="-395850"/>
            <a:ext cx="291900" cy="1083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22"/>
        <p:cNvGrpSpPr/>
        <p:nvPr/>
      </p:nvGrpSpPr>
      <p:grpSpPr>
        <a:xfrm>
          <a:off x="0" y="0"/>
          <a:ext cx="0" cy="0"/>
          <a:chOff x="0" y="0"/>
          <a:chExt cx="0" cy="0"/>
        </a:xfrm>
      </p:grpSpPr>
      <p:sp>
        <p:nvSpPr>
          <p:cNvPr id="23" name="Google Shape;23;p51"/>
          <p:cNvSpPr txBox="1">
            <a:spLocks noGrp="1"/>
          </p:cNvSpPr>
          <p:nvPr>
            <p:ph type="title"/>
          </p:nvPr>
        </p:nvSpPr>
        <p:spPr>
          <a:xfrm>
            <a:off x="1109550" y="1831800"/>
            <a:ext cx="6924900" cy="131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24" name="Google Shape;24;p51"/>
          <p:cNvSpPr txBox="1">
            <a:spLocks noGrp="1"/>
          </p:cNvSpPr>
          <p:nvPr>
            <p:ph type="body" idx="1"/>
          </p:nvPr>
        </p:nvSpPr>
        <p:spPr>
          <a:xfrm>
            <a:off x="4416150" y="3348725"/>
            <a:ext cx="3618300" cy="337200"/>
          </a:xfrm>
          <a:prstGeom prst="rect">
            <a:avLst/>
          </a:prstGeom>
          <a:noFill/>
          <a:ln>
            <a:noFill/>
          </a:ln>
        </p:spPr>
        <p:txBody>
          <a:bodyPr spcFirstLastPara="1" wrap="square" lIns="91425" tIns="91425" rIns="91425" bIns="91425" anchor="t" anchorCtr="0">
            <a:noAutofit/>
          </a:bodyPr>
          <a:lstStyle>
            <a:lvl1pPr marL="457200" lvl="0" indent="-317500" algn="r">
              <a:lnSpc>
                <a:spcPct val="100000"/>
              </a:lnSpc>
              <a:spcBef>
                <a:spcPts val="0"/>
              </a:spcBef>
              <a:spcAft>
                <a:spcPts val="0"/>
              </a:spcAft>
              <a:buSzPts val="1400"/>
              <a:buChar char="●"/>
              <a:defRPr sz="18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25" name="Google Shape;25;p51"/>
          <p:cNvSpPr/>
          <p:nvPr/>
        </p:nvSpPr>
        <p:spPr>
          <a:xfrm flipH="1">
            <a:off x="0" y="1953650"/>
            <a:ext cx="414900" cy="41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6" name="Google Shape;26;p51"/>
          <p:cNvSpPr/>
          <p:nvPr/>
        </p:nvSpPr>
        <p:spPr>
          <a:xfrm rot="10800000" flipH="1">
            <a:off x="6867350" y="-75"/>
            <a:ext cx="2276700" cy="305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27" name="Google Shape;27;p51"/>
          <p:cNvSpPr/>
          <p:nvPr/>
        </p:nvSpPr>
        <p:spPr>
          <a:xfrm rot="-5400000">
            <a:off x="6811750" y="-110225"/>
            <a:ext cx="252000" cy="821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1"/>
          <p:cNvSpPr/>
          <p:nvPr/>
        </p:nvSpPr>
        <p:spPr>
          <a:xfrm rot="5400000" flipH="1">
            <a:off x="3042025" y="4175700"/>
            <a:ext cx="288900" cy="1646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52"/>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31" name="Google Shape;31;p52"/>
          <p:cNvSpPr/>
          <p:nvPr/>
        </p:nvSpPr>
        <p:spPr>
          <a:xfrm>
            <a:off x="0" y="0"/>
            <a:ext cx="1200900" cy="244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2" name="Google Shape;32;p52"/>
          <p:cNvSpPr/>
          <p:nvPr/>
        </p:nvSpPr>
        <p:spPr>
          <a:xfrm rot="-5400000">
            <a:off x="8814825" y="4814250"/>
            <a:ext cx="327300" cy="331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3" name="Google Shape;33;p52"/>
          <p:cNvSpPr/>
          <p:nvPr/>
        </p:nvSpPr>
        <p:spPr>
          <a:xfrm rot="-5400000" flipH="1">
            <a:off x="-90300" y="4694300"/>
            <a:ext cx="540600" cy="360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4" name="Google Shape;34;p52"/>
          <p:cNvSpPr/>
          <p:nvPr/>
        </p:nvSpPr>
        <p:spPr>
          <a:xfrm rot="-5400000">
            <a:off x="8680525" y="4664250"/>
            <a:ext cx="298500" cy="29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35"/>
        <p:cNvGrpSpPr/>
        <p:nvPr/>
      </p:nvGrpSpPr>
      <p:grpSpPr>
        <a:xfrm>
          <a:off x="0" y="0"/>
          <a:ext cx="0" cy="0"/>
          <a:chOff x="0" y="0"/>
          <a:chExt cx="0" cy="0"/>
        </a:xfrm>
      </p:grpSpPr>
      <p:sp>
        <p:nvSpPr>
          <p:cNvPr id="36" name="Google Shape;36;p53"/>
          <p:cNvSpPr/>
          <p:nvPr/>
        </p:nvSpPr>
        <p:spPr>
          <a:xfrm>
            <a:off x="8016000" y="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7" name="Google Shape;37;p53"/>
          <p:cNvSpPr/>
          <p:nvPr/>
        </p:nvSpPr>
        <p:spPr>
          <a:xfrm>
            <a:off x="5119950" y="4851000"/>
            <a:ext cx="1128000" cy="29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8" name="Google Shape;38;p53"/>
          <p:cNvSpPr/>
          <p:nvPr/>
        </p:nvSpPr>
        <p:spPr>
          <a:xfrm rot="5400000" flipH="1">
            <a:off x="-1130850" y="3735748"/>
            <a:ext cx="2538600" cy="276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9" name="Google Shape;39;p53"/>
          <p:cNvSpPr/>
          <p:nvPr/>
        </p:nvSpPr>
        <p:spPr>
          <a:xfrm rot="10800000">
            <a:off x="155050" y="2425681"/>
            <a:ext cx="228300" cy="1281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40"/>
        <p:cNvGrpSpPr/>
        <p:nvPr/>
      </p:nvGrpSpPr>
      <p:grpSpPr>
        <a:xfrm>
          <a:off x="0" y="0"/>
          <a:ext cx="0" cy="0"/>
          <a:chOff x="0" y="0"/>
          <a:chExt cx="0" cy="0"/>
        </a:xfrm>
      </p:grpSpPr>
      <p:sp>
        <p:nvSpPr>
          <p:cNvPr id="41" name="Google Shape;41;p54"/>
          <p:cNvSpPr/>
          <p:nvPr/>
        </p:nvSpPr>
        <p:spPr>
          <a:xfrm>
            <a:off x="8932725" y="0"/>
            <a:ext cx="211200" cy="2861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2" name="Google Shape;42;p54"/>
          <p:cNvSpPr/>
          <p:nvPr/>
        </p:nvSpPr>
        <p:spPr>
          <a:xfrm rot="5400000" flipH="1">
            <a:off x="1277125" y="3620098"/>
            <a:ext cx="246300" cy="2800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3" name="Google Shape;43;p54"/>
          <p:cNvSpPr/>
          <p:nvPr/>
        </p:nvSpPr>
        <p:spPr>
          <a:xfrm>
            <a:off x="0" y="0"/>
            <a:ext cx="364800" cy="364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44" name="Google Shape;44;p54"/>
          <p:cNvSpPr/>
          <p:nvPr/>
        </p:nvSpPr>
        <p:spPr>
          <a:xfrm rot="-5400000">
            <a:off x="164175" y="155950"/>
            <a:ext cx="277800" cy="28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doACodo">
  <p:cSld name="TITLE_1">
    <p:spTree>
      <p:nvGrpSpPr>
        <p:cNvPr id="1" name="Shape 45"/>
        <p:cNvGrpSpPr/>
        <p:nvPr/>
      </p:nvGrpSpPr>
      <p:grpSpPr>
        <a:xfrm>
          <a:off x="0" y="0"/>
          <a:ext cx="0" cy="0"/>
          <a:chOff x="0" y="0"/>
          <a:chExt cx="0" cy="0"/>
        </a:xfrm>
      </p:grpSpPr>
      <p:cxnSp>
        <p:nvCxnSpPr>
          <p:cNvPr id="46" name="Google Shape;46;p55"/>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47" name="Google Shape;47;p55"/>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48" name="Google Shape;48;p55"/>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55"/>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0" name="Google Shape;50;p55"/>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1" name="Google Shape;51;p5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52" name="Google Shape;52;p55"/>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doACodo 1">
  <p:cSld name="TITLE_2">
    <p:spTree>
      <p:nvGrpSpPr>
        <p:cNvPr id="1" name="Shape 53"/>
        <p:cNvGrpSpPr/>
        <p:nvPr/>
      </p:nvGrpSpPr>
      <p:grpSpPr>
        <a:xfrm>
          <a:off x="0" y="0"/>
          <a:ext cx="0" cy="0"/>
          <a:chOff x="0" y="0"/>
          <a:chExt cx="0" cy="0"/>
        </a:xfrm>
      </p:grpSpPr>
      <p:cxnSp>
        <p:nvCxnSpPr>
          <p:cNvPr id="54" name="Google Shape;54;p56"/>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55" name="Google Shape;55;p56"/>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56" name="Google Shape;56;p56"/>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57" name="Google Shape;57;p56"/>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56"/>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5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AR"/>
              <a:t>‹Nº›</a:t>
            </a:fld>
            <a:endParaRPr/>
          </a:p>
        </p:txBody>
      </p:sp>
      <p:sp>
        <p:nvSpPr>
          <p:cNvPr id="60" name="Google Shape;60;p56"/>
          <p:cNvSpPr txBox="1">
            <a:spLocks noGrp="1"/>
          </p:cNvSpPr>
          <p:nvPr>
            <p:ph type="title" idx="2"/>
          </p:nvPr>
        </p:nvSpPr>
        <p:spPr>
          <a:xfrm>
            <a:off x="507350" y="847950"/>
            <a:ext cx="8214600" cy="75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8"/>
          <p:cNvSpPr txBox="1">
            <a:spLocks noGrp="1"/>
          </p:cNvSpPr>
          <p:nvPr>
            <p:ph type="title"/>
          </p:nvPr>
        </p:nvSpPr>
        <p:spPr>
          <a:xfrm>
            <a:off x="713100" y="481875"/>
            <a:ext cx="77178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1"/>
              </a:buClr>
              <a:buSzPts val="2500"/>
              <a:buFont typeface="Montserrat ExtraBold"/>
              <a:buNone/>
              <a:defRPr sz="25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800"/>
              <a:buFont typeface="Arial"/>
              <a:buNone/>
              <a:defRPr sz="2800" b="0" i="0" u="none" strike="noStrike" cap="none">
                <a:solidFill>
                  <a:schemeClr val="accent3"/>
                </a:solidFill>
                <a:latin typeface="Arial"/>
                <a:ea typeface="Arial"/>
                <a:cs typeface="Arial"/>
                <a:sym typeface="Arial"/>
              </a:defRPr>
            </a:lvl9pPr>
          </a:lstStyle>
          <a:p>
            <a:endParaRPr/>
          </a:p>
        </p:txBody>
      </p:sp>
      <p:sp>
        <p:nvSpPr>
          <p:cNvPr id="7" name="Google Shape;7;p48"/>
          <p:cNvSpPr txBox="1">
            <a:spLocks noGrp="1"/>
          </p:cNvSpPr>
          <p:nvPr>
            <p:ph type="body" idx="1"/>
          </p:nvPr>
        </p:nvSpPr>
        <p:spPr>
          <a:xfrm>
            <a:off x="713225" y="2488400"/>
            <a:ext cx="7482300" cy="1796100"/>
          </a:xfrm>
          <a:prstGeom prst="rect">
            <a:avLst/>
          </a:prstGeom>
          <a:noFill/>
          <a:ln>
            <a:noFill/>
          </a:ln>
        </p:spPr>
        <p:txBody>
          <a:bodyPr spcFirstLastPara="1" wrap="square" lIns="91425" tIns="91425" rIns="91425" bIns="91425" anchor="t" anchorCtr="0">
            <a:noAutofit/>
          </a:bodyPr>
          <a:lstStyle>
            <a:lvl1pPr marL="457200" marR="0" lvl="0"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ecured.cu/Diagrama_entidad_relaci%C3%B3n#El_Modelo_Entidad-Relaci.C3.B3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hyperlink" Target="https://www.aprenderaprogramar.com/index.php?option=com_content&amp;view=article&amp;id=688:ique-es-y-para-que-sirve-uml-versiones-de-uml-lenguaje-unificado-de-modelado-tipos-de-diagramas-uml&amp;catid=46&amp;Itemid=163"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nologias-informacion.com/tiposrelaciones.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dev.mysql.com/downloads/workbench/"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vimeo.com/225581128"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www.phpmyadmin.net/"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qlfiddle.com/"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hyperlink" Target="https://www.pildorasinformaticas.es/course/curso-sql/curriculum/" TargetMode="External"/><Relationship Id="rId4" Type="http://schemas.openxmlformats.org/officeDocument/2006/relationships/hyperlink" Target="https://youtu.be/wFZtb5UYRj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blog.powerdata.es/el-valor-de-la-gestion-de-datos/que-es-un-gestor-de-datos-y-para-que-sirve" TargetMode="External"/><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p:nvPr/>
        </p:nvSpPr>
        <p:spPr>
          <a:xfrm>
            <a:off x="0" y="735129"/>
            <a:ext cx="9144000" cy="106395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accent1"/>
              </a:buClr>
              <a:buSzPts val="1800"/>
              <a:buFont typeface="Montserrat ExtraBold"/>
              <a:buNone/>
            </a:pPr>
            <a:r>
              <a:rPr lang="es-AR" sz="5600" b="1">
                <a:solidFill>
                  <a:schemeClr val="accent1"/>
                </a:solidFill>
              </a:rPr>
              <a:t>Clase 21</a:t>
            </a:r>
          </a:p>
        </p:txBody>
      </p:sp>
      <p:sp>
        <p:nvSpPr>
          <p:cNvPr id="66" name="Google Shape;66;p2"/>
          <p:cNvSpPr txBox="1"/>
          <p:nvPr/>
        </p:nvSpPr>
        <p:spPr>
          <a:xfrm>
            <a:off x="0" y="1799082"/>
            <a:ext cx="9144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1" i="1"/>
              <a:t>MySQL </a:t>
            </a:r>
            <a:r>
              <a:rPr lang="es-AR" sz="2800" b="1" i="1" u="none" strike="noStrike" cap="none">
                <a:solidFill>
                  <a:srgbClr val="000000"/>
                </a:solidFill>
                <a:latin typeface="Arial"/>
                <a:ea typeface="Arial"/>
                <a:cs typeface="Arial"/>
                <a:sym typeface="Arial"/>
              </a:rPr>
              <a:t>Parte 1</a:t>
            </a:r>
            <a:endParaRPr sz="1400" b="1" i="1" u="none" strike="noStrike" cap="none">
              <a:solidFill>
                <a:srgbClr val="000000"/>
              </a:solidFill>
              <a:latin typeface="Arial"/>
              <a:ea typeface="Arial"/>
              <a:cs typeface="Arial"/>
              <a:sym typeface="Arial"/>
            </a:endParaRPr>
          </a:p>
        </p:txBody>
      </p:sp>
      <p:pic>
        <p:nvPicPr>
          <p:cNvPr id="67" name="Google Shape;67;p2" descr="C:\Users\marti\Downloads\clipart338846.png"/>
          <p:cNvPicPr preferRelativeResize="0"/>
          <p:nvPr/>
        </p:nvPicPr>
        <p:blipFill rotWithShape="1">
          <a:blip r:embed="rId3">
            <a:alphaModFix/>
          </a:blip>
          <a:srcRect/>
          <a:stretch/>
        </p:blipFill>
        <p:spPr>
          <a:xfrm>
            <a:off x="3402116" y="2407325"/>
            <a:ext cx="2179170" cy="1744550"/>
          </a:xfrm>
          <a:prstGeom prst="rect">
            <a:avLst/>
          </a:prstGeom>
          <a:noFill/>
          <a:ln>
            <a:noFill/>
          </a:ln>
        </p:spPr>
      </p:pic>
      <p:sp>
        <p:nvSpPr>
          <p:cNvPr id="68" name="Google Shape;68;p2"/>
          <p:cNvSpPr txBox="1"/>
          <p:nvPr/>
        </p:nvSpPr>
        <p:spPr>
          <a:xfrm>
            <a:off x="420750" y="4236925"/>
            <a:ext cx="8445300" cy="615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AR">
                <a:latin typeface="Montserrat"/>
                <a:ea typeface="Montserrat"/>
                <a:cs typeface="Montserrat"/>
                <a:sym typeface="Montserrat"/>
              </a:rPr>
              <a:t>Temas: Que es una base de datos? Instalación , SQL vs NoSql, Modelo Entidad Relacion, DER, Entidades, Atributos, Relaciones  1 a 1, 1 a N, N a N,  Primary Key, Foreing Key</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Base de Datos SQL </a:t>
            </a:r>
            <a:r>
              <a:rPr lang="es-AR" sz="1800" b="1">
                <a:solidFill>
                  <a:schemeClr val="accent1"/>
                </a:solidFill>
                <a:latin typeface="Montserrat ExtraBold"/>
                <a:ea typeface="Montserrat ExtraBold"/>
                <a:cs typeface="Montserrat ExtraBold"/>
                <a:sym typeface="Montserrat ExtraBold"/>
              </a:rPr>
              <a:t>(</a:t>
            </a:r>
            <a:r>
              <a:rPr lang="es-AR" sz="1800" b="1">
                <a:solidFill>
                  <a:schemeClr val="accent1"/>
                </a:solidFill>
                <a:highlight>
                  <a:srgbClr val="FFFFFF"/>
                </a:highlight>
              </a:rPr>
              <a:t>Structured Query Language</a:t>
            </a:r>
            <a:r>
              <a:rPr lang="es-AR" sz="1800" b="1">
                <a:solidFill>
                  <a:schemeClr val="accent1"/>
                </a:solidFill>
                <a:latin typeface="Montserrat ExtraBold"/>
                <a:ea typeface="Montserrat ExtraBold"/>
                <a:cs typeface="Montserrat ExtraBold"/>
                <a:sym typeface="Montserrat ExtraBold"/>
              </a:rPr>
              <a:t>)</a:t>
            </a:r>
            <a:r>
              <a:rPr lang="es-AR" sz="2500" b="1" i="0" u="none" strike="noStrike" cap="none">
                <a:solidFill>
                  <a:schemeClr val="accent1"/>
                </a:solidFill>
                <a:latin typeface="Montserrat ExtraBold"/>
                <a:ea typeface="Montserrat ExtraBold"/>
                <a:cs typeface="Montserrat ExtraBold"/>
                <a:sym typeface="Montserrat ExtraBold"/>
              </a:rPr>
              <a:t> vs NoSQL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51" name="Google Shape;151;p7"/>
          <p:cNvSpPr txBox="1"/>
          <p:nvPr/>
        </p:nvSpPr>
        <p:spPr>
          <a:xfrm>
            <a:off x="523049" y="1042416"/>
            <a:ext cx="7952736"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FORMATO</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información puede organizarse en tablas o en documentos. Lo habitual es que las bases de datos basadas en </a:t>
            </a:r>
            <a:r>
              <a:rPr lang="es-AR" sz="1400" b="1" i="0" u="none" strike="noStrike" cap="none">
                <a:solidFill>
                  <a:srgbClr val="000000"/>
                </a:solidFill>
                <a:latin typeface="Montserrat"/>
                <a:ea typeface="Montserrat"/>
                <a:cs typeface="Montserrat"/>
                <a:sym typeface="Montserrat"/>
              </a:rPr>
              <a:t>tablas </a:t>
            </a:r>
            <a:r>
              <a:rPr lang="es-AR" sz="1400" b="0" i="0" u="none" strike="noStrike" cap="none">
                <a:solidFill>
                  <a:srgbClr val="000000"/>
                </a:solidFill>
                <a:latin typeface="Montserrat"/>
                <a:ea typeface="Montserrat"/>
                <a:cs typeface="Montserrat"/>
                <a:sym typeface="Montserrat"/>
              </a:rPr>
              <a:t>sean </a:t>
            </a:r>
            <a:r>
              <a:rPr lang="es-AR" sz="1400" b="1" i="0" u="none" strike="noStrike" cap="none">
                <a:solidFill>
                  <a:srgbClr val="000000"/>
                </a:solidFill>
                <a:latin typeface="Montserrat"/>
                <a:ea typeface="Montserrat"/>
                <a:cs typeface="Montserrat"/>
                <a:sym typeface="Montserrat"/>
              </a:rPr>
              <a:t>bases de datos relacionales </a:t>
            </a:r>
            <a:r>
              <a:rPr lang="es-AR" sz="1400" b="0" i="0" u="none" strike="noStrike" cap="none">
                <a:solidFill>
                  <a:srgbClr val="000000"/>
                </a:solidFill>
                <a:latin typeface="Montserrat"/>
                <a:ea typeface="Montserrat"/>
                <a:cs typeface="Montserrat"/>
                <a:sym typeface="Montserrat"/>
              </a:rPr>
              <a:t>y las basadas en </a:t>
            </a:r>
            <a:r>
              <a:rPr lang="es-AR" sz="1400" b="1" i="0" u="none" strike="noStrike" cap="none">
                <a:solidFill>
                  <a:srgbClr val="000000"/>
                </a:solidFill>
                <a:latin typeface="Montserrat"/>
                <a:ea typeface="Montserrat"/>
                <a:cs typeface="Montserrat"/>
                <a:sym typeface="Montserrat"/>
              </a:rPr>
              <a:t>documentos </a:t>
            </a:r>
            <a:r>
              <a:rPr lang="es-AR" sz="1400" b="0" i="0" u="none" strike="noStrike" cap="none">
                <a:solidFill>
                  <a:srgbClr val="000000"/>
                </a:solidFill>
                <a:latin typeface="Montserrat"/>
                <a:ea typeface="Montserrat"/>
                <a:cs typeface="Montserrat"/>
                <a:sym typeface="Montserrat"/>
              </a:rPr>
              <a:t>sean </a:t>
            </a:r>
            <a:r>
              <a:rPr lang="es-AR" sz="1400" b="1" i="0" u="none" strike="noStrike" cap="none">
                <a:solidFill>
                  <a:srgbClr val="000000"/>
                </a:solidFill>
                <a:latin typeface="Montserrat"/>
                <a:ea typeface="Montserrat"/>
                <a:cs typeface="Montserrat"/>
                <a:sym typeface="Montserrat"/>
              </a:rPr>
              <a:t>no relacionales</a:t>
            </a:r>
            <a:r>
              <a:rPr lang="es-AR" sz="1400" b="0" i="0" u="none" strike="noStrike" cap="none">
                <a:solidFill>
                  <a:srgbClr val="000000"/>
                </a:solidFill>
                <a:latin typeface="Montserrat"/>
                <a:ea typeface="Montserrat"/>
                <a:cs typeface="Montserrat"/>
                <a:sym typeface="Montserrat"/>
              </a:rPr>
              <a:t>, pero esto no tiene que ser siempre así. Solo es una cuestión de visualización.</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Esto explica por qué las bases de datos relacionales suelen servirse de </a:t>
            </a:r>
            <a:r>
              <a:rPr lang="es-AR" sz="1400" b="1" i="0" u="none" strike="noStrike" cap="none">
                <a:solidFill>
                  <a:srgbClr val="000000"/>
                </a:solidFill>
                <a:latin typeface="Montserrat"/>
                <a:ea typeface="Montserrat"/>
                <a:cs typeface="Montserrat"/>
                <a:sym typeface="Montserrat"/>
              </a:rPr>
              <a:t>tablas</a:t>
            </a:r>
            <a:r>
              <a:rPr lang="es-AR" sz="1400" b="0" i="0" u="none" strike="noStrike" cap="none">
                <a:solidFill>
                  <a:srgbClr val="000000"/>
                </a:solidFill>
                <a:latin typeface="Montserrat"/>
                <a:ea typeface="Montserrat"/>
                <a:cs typeface="Montserrat"/>
                <a:sym typeface="Montserrat"/>
              </a:rPr>
              <a:t> y las no relacionales de </a:t>
            </a:r>
            <a:r>
              <a:rPr lang="es-AR" sz="1400" b="1" i="0" u="none" strike="noStrike" cap="none">
                <a:solidFill>
                  <a:srgbClr val="000000"/>
                </a:solidFill>
                <a:latin typeface="Montserrat"/>
                <a:ea typeface="Montserrat"/>
                <a:cs typeface="Montserrat"/>
                <a:sym typeface="Montserrat"/>
              </a:rPr>
              <a:t>documentos JSON</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bases de datos más competitivas suelen permitir operaciones de los dos tipos.</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DISEÑO</a:t>
            </a:r>
            <a:endParaRPr sz="1400" b="0" i="0" u="none" strike="noStrike" cap="none">
              <a:solidFill>
                <a:srgbClr val="000000"/>
              </a:solidFill>
              <a:latin typeface="Montserrat"/>
              <a:ea typeface="Montserrat"/>
              <a:cs typeface="Montserrat"/>
              <a:sym typeface="Montserrat"/>
            </a:endParaRPr>
          </a:p>
          <a:p>
            <a:pPr marL="8143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diferencia entre el éxito y el fracaso recae en el </a:t>
            </a:r>
            <a:r>
              <a:rPr lang="es-AR" sz="1400" b="1" i="0" u="none" strike="noStrike" cap="none">
                <a:solidFill>
                  <a:srgbClr val="000000"/>
                </a:solidFill>
                <a:latin typeface="Montserrat"/>
                <a:ea typeface="Montserrat"/>
                <a:cs typeface="Montserrat"/>
                <a:sym typeface="Montserrat"/>
              </a:rPr>
              <a:t>diseño del modelo</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814388" marR="0" lvl="2"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De nada sirve elegir la base de datos más apropiada para nuestro sistema, si luego no se hace un </a:t>
            </a:r>
            <a:r>
              <a:rPr lang="es-AR" sz="1400" b="1" i="0" u="none" strike="noStrike" cap="none">
                <a:solidFill>
                  <a:srgbClr val="000000"/>
                </a:solidFill>
                <a:latin typeface="Montserrat"/>
                <a:ea typeface="Montserrat"/>
                <a:cs typeface="Montserrat"/>
                <a:sym typeface="Montserrat"/>
              </a:rPr>
              <a:t>buen diseño</a:t>
            </a:r>
            <a:r>
              <a:rPr lang="es-AR" sz="1400" b="0" i="0" u="none" strike="noStrike" cap="none">
                <a:solidFill>
                  <a:srgbClr val="000000"/>
                </a:solidFill>
                <a:latin typeface="Montserrat"/>
                <a:ea typeface="Montserrat"/>
                <a:cs typeface="Montserrat"/>
                <a:sym typeface="Montserrat"/>
              </a:rPr>
              <a:t>.</a:t>
            </a:r>
            <a:endParaRPr sz="14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Abstracción y Modelado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57" name="Google Shape;157;p8"/>
          <p:cNvSpPr txBox="1"/>
          <p:nvPr/>
        </p:nvSpPr>
        <p:spPr>
          <a:xfrm>
            <a:off x="523049" y="1100914"/>
            <a:ext cx="8456828" cy="2493186"/>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a:t>
            </a:r>
            <a:r>
              <a:rPr lang="es-AR" sz="1400" b="1" i="0" u="none" strike="noStrike" cap="none">
                <a:solidFill>
                  <a:srgbClr val="000000"/>
                </a:solidFill>
                <a:latin typeface="Montserrat"/>
                <a:ea typeface="Montserrat"/>
                <a:cs typeface="Montserrat"/>
                <a:sym typeface="Montserrat"/>
              </a:rPr>
              <a:t>abstracción de datos </a:t>
            </a:r>
            <a:r>
              <a:rPr lang="es-AR" sz="1400" b="0" i="0" u="none" strike="noStrike" cap="none">
                <a:solidFill>
                  <a:srgbClr val="000000"/>
                </a:solidFill>
                <a:latin typeface="Montserrat"/>
                <a:ea typeface="Montserrat"/>
                <a:cs typeface="Montserrat"/>
                <a:sym typeface="Montserrat"/>
              </a:rPr>
              <a:t>es una técnica o metodología que permite diseñar estructuras de datos. La abstracción consiste en representar bajo ciertos lineamientos de formato las características esenciales de una estructura de datos.</a:t>
            </a:r>
            <a:endParaRPr sz="1400" b="0" i="0" u="none" strike="noStrike" cap="none">
              <a:solidFill>
                <a:srgbClr val="000000"/>
              </a:solidFill>
              <a:latin typeface="Montserrat"/>
              <a:ea typeface="Montserrat"/>
              <a:cs typeface="Montserrat"/>
              <a:sym typeface="Montserrat"/>
            </a:endParaRPr>
          </a:p>
        </p:txBody>
      </p:sp>
      <p:pic>
        <p:nvPicPr>
          <p:cNvPr id="158" name="Google Shape;158;p8" descr="C:\Users\marti\Downloads\img7.gif"/>
          <p:cNvPicPr preferRelativeResize="0"/>
          <p:nvPr/>
        </p:nvPicPr>
        <p:blipFill rotWithShape="1">
          <a:blip r:embed="rId3">
            <a:alphaModFix/>
          </a:blip>
          <a:srcRect/>
          <a:stretch/>
        </p:blipFill>
        <p:spPr>
          <a:xfrm>
            <a:off x="6825274" y="1951710"/>
            <a:ext cx="1695450" cy="2428875"/>
          </a:xfrm>
          <a:prstGeom prst="rect">
            <a:avLst/>
          </a:prstGeom>
          <a:noFill/>
          <a:ln>
            <a:noFill/>
          </a:ln>
          <a:effectLst>
            <a:outerShdw blurRad="50800" dist="38100" dir="2700000" algn="tl" rotWithShape="0">
              <a:srgbClr val="000000">
                <a:alpha val="40000"/>
              </a:srgbClr>
            </a:outerShdw>
          </a:effectLst>
        </p:spPr>
      </p:pic>
      <p:sp>
        <p:nvSpPr>
          <p:cNvPr id="159" name="Google Shape;159;p8"/>
          <p:cNvSpPr/>
          <p:nvPr/>
        </p:nvSpPr>
        <p:spPr>
          <a:xfrm>
            <a:off x="523048" y="1892722"/>
            <a:ext cx="6207951" cy="2046714"/>
          </a:xfrm>
          <a:prstGeom prst="rect">
            <a:avLst/>
          </a:prstGeom>
          <a:noFill/>
          <a:ln>
            <a:noFill/>
          </a:ln>
        </p:spPr>
        <p:txBody>
          <a:bodyPr spcFirstLastPara="1" wrap="square" lIns="91425" tIns="45700" rIns="91425" bIns="45700" anchor="t" anchorCtr="0">
            <a:sp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a:t>
            </a:r>
            <a:r>
              <a:rPr lang="es-AR" sz="1400" b="1" i="0" u="none" strike="noStrike" cap="none">
                <a:solidFill>
                  <a:srgbClr val="000000"/>
                </a:solidFill>
                <a:latin typeface="Montserrat"/>
                <a:ea typeface="Montserrat"/>
                <a:cs typeface="Montserrat"/>
                <a:sym typeface="Montserrat"/>
              </a:rPr>
              <a:t>modelado de datos </a:t>
            </a:r>
            <a:r>
              <a:rPr lang="es-AR" sz="1400" b="0" i="0" u="none" strike="noStrike" cap="none">
                <a:solidFill>
                  <a:srgbClr val="000000"/>
                </a:solidFill>
                <a:latin typeface="Montserrat"/>
                <a:ea typeface="Montserrat"/>
                <a:cs typeface="Montserrat"/>
                <a:sym typeface="Montserrat"/>
              </a:rPr>
              <a:t>permite describir:</a:t>
            </a:r>
            <a:endParaRPr sz="1400" b="0" i="0" u="none" strike="noStrike" cap="none">
              <a:solidFill>
                <a:srgbClr val="000000"/>
              </a:solidFill>
              <a:latin typeface="Arial"/>
              <a:ea typeface="Arial"/>
              <a:cs typeface="Arial"/>
              <a:sym typeface="Arial"/>
            </a:endParaRPr>
          </a:p>
          <a:p>
            <a:pPr marL="720725" marR="0" lvl="0"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Las estructuras de datos de la base:</a:t>
            </a:r>
            <a:r>
              <a:rPr lang="es-AR" sz="1400" b="0" i="0" u="none" strike="noStrike" cap="none">
                <a:solidFill>
                  <a:srgbClr val="000000"/>
                </a:solidFill>
                <a:latin typeface="Montserrat"/>
                <a:ea typeface="Montserrat"/>
                <a:cs typeface="Montserrat"/>
                <a:sym typeface="Montserrat"/>
              </a:rPr>
              <a:t> El tipo de los datos que hay en la base y la forma en que se relacionan.</a:t>
            </a:r>
            <a:endParaRPr sz="1400" b="0" i="0" u="none" strike="noStrike" cap="none">
              <a:solidFill>
                <a:srgbClr val="000000"/>
              </a:solidFill>
              <a:latin typeface="Arial"/>
              <a:ea typeface="Arial"/>
              <a:cs typeface="Arial"/>
              <a:sym typeface="Arial"/>
            </a:endParaRPr>
          </a:p>
          <a:p>
            <a:pPr marL="720725" marR="0" lvl="0"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Las restricciones de integridad:</a:t>
            </a:r>
            <a:r>
              <a:rPr lang="es-AR" sz="1400" b="0" i="0" u="none" strike="noStrike" cap="none">
                <a:solidFill>
                  <a:srgbClr val="000000"/>
                </a:solidFill>
                <a:latin typeface="Montserrat"/>
                <a:ea typeface="Montserrat"/>
                <a:cs typeface="Montserrat"/>
                <a:sym typeface="Montserrat"/>
              </a:rPr>
              <a:t> Un conjunto de condiciones que deben cumplir los datos para reflejar la realidad deseada.</a:t>
            </a:r>
            <a:endParaRPr sz="1400" b="0" i="0" u="none" strike="noStrike" cap="none">
              <a:solidFill>
                <a:srgbClr val="000000"/>
              </a:solidFill>
              <a:latin typeface="Arial"/>
              <a:ea typeface="Arial"/>
              <a:cs typeface="Arial"/>
              <a:sym typeface="Arial"/>
            </a:endParaRPr>
          </a:p>
          <a:p>
            <a:pPr marL="720725" marR="0" lvl="0"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Operaciones de manipulación de los datos:</a:t>
            </a:r>
            <a:r>
              <a:rPr lang="es-AR" sz="1400" b="0" i="0" u="none" strike="noStrike" cap="none">
                <a:solidFill>
                  <a:srgbClr val="000000"/>
                </a:solidFill>
                <a:latin typeface="Montserrat"/>
                <a:ea typeface="Montserrat"/>
                <a:cs typeface="Montserrat"/>
                <a:sym typeface="Montserrat"/>
              </a:rPr>
              <a:t> típicamente, operaciones de agregado, borrado, modificación y recuperación de los datos de la base.</a:t>
            </a: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Modelo Entidad-Relación</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65" name="Google Shape;165;p10"/>
          <p:cNvSpPr txBox="1"/>
          <p:nvPr/>
        </p:nvSpPr>
        <p:spPr>
          <a:xfrm>
            <a:off x="1329299" y="1100913"/>
            <a:ext cx="6879614" cy="746619"/>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Es un método para diseñar Bases de Datos que posteriormente serán implementadas a través de un SGBD. Este modelo se representa a través de diagramas y está formado por varios elementos.</a:t>
            </a: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sp>
        <p:nvSpPr>
          <p:cNvPr id="166" name="Google Shape;166;p10"/>
          <p:cNvSpPr/>
          <p:nvPr/>
        </p:nvSpPr>
        <p:spPr>
          <a:xfrm>
            <a:off x="589710" y="1128712"/>
            <a:ext cx="529590" cy="718820"/>
          </a:xfrm>
          <a:custGeom>
            <a:avLst/>
            <a:gdLst/>
            <a:ahLst/>
            <a:cxnLst/>
            <a:rect l="l" t="t" r="r" b="b"/>
            <a:pathLst>
              <a:path w="529589" h="718819" extrusionOk="0">
                <a:moveTo>
                  <a:pt x="529501" y="491744"/>
                </a:moveTo>
                <a:lnTo>
                  <a:pt x="520001" y="511797"/>
                </a:lnTo>
                <a:lnTo>
                  <a:pt x="493217" y="529844"/>
                </a:lnTo>
                <a:lnTo>
                  <a:pt x="472770" y="537400"/>
                </a:lnTo>
                <a:lnTo>
                  <a:pt x="472770" y="624128"/>
                </a:lnTo>
                <a:lnTo>
                  <a:pt x="471411" y="631875"/>
                </a:lnTo>
                <a:lnTo>
                  <a:pt x="467563" y="637844"/>
                </a:lnTo>
                <a:lnTo>
                  <a:pt x="461594" y="641680"/>
                </a:lnTo>
                <a:lnTo>
                  <a:pt x="453859" y="643039"/>
                </a:lnTo>
                <a:lnTo>
                  <a:pt x="446112" y="641680"/>
                </a:lnTo>
                <a:lnTo>
                  <a:pt x="440143" y="637844"/>
                </a:lnTo>
                <a:lnTo>
                  <a:pt x="436308" y="631875"/>
                </a:lnTo>
                <a:lnTo>
                  <a:pt x="434949" y="624128"/>
                </a:lnTo>
                <a:lnTo>
                  <a:pt x="436308" y="616381"/>
                </a:lnTo>
                <a:lnTo>
                  <a:pt x="440143" y="610412"/>
                </a:lnTo>
                <a:lnTo>
                  <a:pt x="446112" y="606577"/>
                </a:lnTo>
                <a:lnTo>
                  <a:pt x="453859" y="605218"/>
                </a:lnTo>
                <a:lnTo>
                  <a:pt x="461594" y="606577"/>
                </a:lnTo>
                <a:lnTo>
                  <a:pt x="467563" y="610412"/>
                </a:lnTo>
                <a:lnTo>
                  <a:pt x="471411" y="616381"/>
                </a:lnTo>
                <a:lnTo>
                  <a:pt x="472770" y="624128"/>
                </a:lnTo>
                <a:lnTo>
                  <a:pt x="472770" y="537400"/>
                </a:lnTo>
                <a:lnTo>
                  <a:pt x="451726" y="545172"/>
                </a:lnTo>
                <a:lnTo>
                  <a:pt x="398106" y="557022"/>
                </a:lnTo>
                <a:lnTo>
                  <a:pt x="334924" y="564680"/>
                </a:lnTo>
                <a:lnTo>
                  <a:pt x="264769" y="567385"/>
                </a:lnTo>
                <a:lnTo>
                  <a:pt x="194589" y="564680"/>
                </a:lnTo>
                <a:lnTo>
                  <a:pt x="131406" y="557022"/>
                </a:lnTo>
                <a:lnTo>
                  <a:pt x="77774" y="545172"/>
                </a:lnTo>
                <a:lnTo>
                  <a:pt x="36283" y="529844"/>
                </a:lnTo>
                <a:lnTo>
                  <a:pt x="0" y="491744"/>
                </a:lnTo>
                <a:lnTo>
                  <a:pt x="0" y="643039"/>
                </a:lnTo>
                <a:lnTo>
                  <a:pt x="36283" y="681151"/>
                </a:lnTo>
                <a:lnTo>
                  <a:pt x="77774" y="696468"/>
                </a:lnTo>
                <a:lnTo>
                  <a:pt x="131406" y="708329"/>
                </a:lnTo>
                <a:lnTo>
                  <a:pt x="194589" y="715975"/>
                </a:lnTo>
                <a:lnTo>
                  <a:pt x="264769" y="718693"/>
                </a:lnTo>
                <a:lnTo>
                  <a:pt x="334924" y="715975"/>
                </a:lnTo>
                <a:lnTo>
                  <a:pt x="398106" y="708329"/>
                </a:lnTo>
                <a:lnTo>
                  <a:pt x="451726" y="696468"/>
                </a:lnTo>
                <a:lnTo>
                  <a:pt x="493217" y="681151"/>
                </a:lnTo>
                <a:lnTo>
                  <a:pt x="529501" y="643039"/>
                </a:lnTo>
                <a:lnTo>
                  <a:pt x="529501" y="605218"/>
                </a:lnTo>
                <a:lnTo>
                  <a:pt x="529501" y="567385"/>
                </a:lnTo>
                <a:lnTo>
                  <a:pt x="529501" y="491744"/>
                </a:lnTo>
                <a:close/>
              </a:path>
              <a:path w="529589" h="718819" extrusionOk="0">
                <a:moveTo>
                  <a:pt x="529501" y="302602"/>
                </a:moveTo>
                <a:lnTo>
                  <a:pt x="520001" y="322656"/>
                </a:lnTo>
                <a:lnTo>
                  <a:pt x="493217" y="340715"/>
                </a:lnTo>
                <a:lnTo>
                  <a:pt x="472770" y="348272"/>
                </a:lnTo>
                <a:lnTo>
                  <a:pt x="472770" y="435000"/>
                </a:lnTo>
                <a:lnTo>
                  <a:pt x="471411" y="442747"/>
                </a:lnTo>
                <a:lnTo>
                  <a:pt x="467563" y="448716"/>
                </a:lnTo>
                <a:lnTo>
                  <a:pt x="461594" y="452551"/>
                </a:lnTo>
                <a:lnTo>
                  <a:pt x="453859" y="453910"/>
                </a:lnTo>
                <a:lnTo>
                  <a:pt x="446112" y="452551"/>
                </a:lnTo>
                <a:lnTo>
                  <a:pt x="440143" y="448716"/>
                </a:lnTo>
                <a:lnTo>
                  <a:pt x="436308" y="442747"/>
                </a:lnTo>
                <a:lnTo>
                  <a:pt x="434949" y="435000"/>
                </a:lnTo>
                <a:lnTo>
                  <a:pt x="436308" y="427253"/>
                </a:lnTo>
                <a:lnTo>
                  <a:pt x="440143" y="421284"/>
                </a:lnTo>
                <a:lnTo>
                  <a:pt x="446112" y="417449"/>
                </a:lnTo>
                <a:lnTo>
                  <a:pt x="453859" y="416090"/>
                </a:lnTo>
                <a:lnTo>
                  <a:pt x="461594" y="417449"/>
                </a:lnTo>
                <a:lnTo>
                  <a:pt x="467563" y="421284"/>
                </a:lnTo>
                <a:lnTo>
                  <a:pt x="471411" y="427253"/>
                </a:lnTo>
                <a:lnTo>
                  <a:pt x="472770" y="435000"/>
                </a:lnTo>
                <a:lnTo>
                  <a:pt x="472770" y="348272"/>
                </a:lnTo>
                <a:lnTo>
                  <a:pt x="451726" y="356044"/>
                </a:lnTo>
                <a:lnTo>
                  <a:pt x="398106" y="367893"/>
                </a:lnTo>
                <a:lnTo>
                  <a:pt x="334924" y="375551"/>
                </a:lnTo>
                <a:lnTo>
                  <a:pt x="264769" y="378256"/>
                </a:lnTo>
                <a:lnTo>
                  <a:pt x="194589" y="375551"/>
                </a:lnTo>
                <a:lnTo>
                  <a:pt x="131406" y="367893"/>
                </a:lnTo>
                <a:lnTo>
                  <a:pt x="77774" y="356044"/>
                </a:lnTo>
                <a:lnTo>
                  <a:pt x="36283" y="340715"/>
                </a:lnTo>
                <a:lnTo>
                  <a:pt x="0" y="302602"/>
                </a:lnTo>
                <a:lnTo>
                  <a:pt x="0" y="453910"/>
                </a:lnTo>
                <a:lnTo>
                  <a:pt x="36283" y="492023"/>
                </a:lnTo>
                <a:lnTo>
                  <a:pt x="77774" y="507339"/>
                </a:lnTo>
                <a:lnTo>
                  <a:pt x="131406" y="519201"/>
                </a:lnTo>
                <a:lnTo>
                  <a:pt x="194589" y="526846"/>
                </a:lnTo>
                <a:lnTo>
                  <a:pt x="264769" y="529564"/>
                </a:lnTo>
                <a:lnTo>
                  <a:pt x="334924" y="526846"/>
                </a:lnTo>
                <a:lnTo>
                  <a:pt x="398106" y="519201"/>
                </a:lnTo>
                <a:lnTo>
                  <a:pt x="451726" y="507339"/>
                </a:lnTo>
                <a:lnTo>
                  <a:pt x="493217" y="492023"/>
                </a:lnTo>
                <a:lnTo>
                  <a:pt x="529501" y="453910"/>
                </a:lnTo>
                <a:lnTo>
                  <a:pt x="529501" y="416090"/>
                </a:lnTo>
                <a:lnTo>
                  <a:pt x="529501" y="378256"/>
                </a:lnTo>
                <a:lnTo>
                  <a:pt x="529501" y="302602"/>
                </a:lnTo>
                <a:close/>
              </a:path>
              <a:path w="529589" h="718819" extrusionOk="0">
                <a:moveTo>
                  <a:pt x="529501" y="113474"/>
                </a:moveTo>
                <a:lnTo>
                  <a:pt x="520001" y="133527"/>
                </a:lnTo>
                <a:lnTo>
                  <a:pt x="493217" y="151587"/>
                </a:lnTo>
                <a:lnTo>
                  <a:pt x="472770" y="159143"/>
                </a:lnTo>
                <a:lnTo>
                  <a:pt x="472770" y="245872"/>
                </a:lnTo>
                <a:lnTo>
                  <a:pt x="471411" y="253606"/>
                </a:lnTo>
                <a:lnTo>
                  <a:pt x="467563" y="259575"/>
                </a:lnTo>
                <a:lnTo>
                  <a:pt x="461594" y="263423"/>
                </a:lnTo>
                <a:lnTo>
                  <a:pt x="453859" y="264782"/>
                </a:lnTo>
                <a:lnTo>
                  <a:pt x="446112" y="263423"/>
                </a:lnTo>
                <a:lnTo>
                  <a:pt x="440143" y="259575"/>
                </a:lnTo>
                <a:lnTo>
                  <a:pt x="436308" y="253606"/>
                </a:lnTo>
                <a:lnTo>
                  <a:pt x="434949" y="245872"/>
                </a:lnTo>
                <a:lnTo>
                  <a:pt x="436308" y="238125"/>
                </a:lnTo>
                <a:lnTo>
                  <a:pt x="440143" y="232156"/>
                </a:lnTo>
                <a:lnTo>
                  <a:pt x="446112" y="228320"/>
                </a:lnTo>
                <a:lnTo>
                  <a:pt x="453859" y="226961"/>
                </a:lnTo>
                <a:lnTo>
                  <a:pt x="461594" y="228320"/>
                </a:lnTo>
                <a:lnTo>
                  <a:pt x="467563" y="232156"/>
                </a:lnTo>
                <a:lnTo>
                  <a:pt x="471411" y="238125"/>
                </a:lnTo>
                <a:lnTo>
                  <a:pt x="472770" y="245872"/>
                </a:lnTo>
                <a:lnTo>
                  <a:pt x="472770" y="159143"/>
                </a:lnTo>
                <a:lnTo>
                  <a:pt x="451726" y="166903"/>
                </a:lnTo>
                <a:lnTo>
                  <a:pt x="398106" y="178765"/>
                </a:lnTo>
                <a:lnTo>
                  <a:pt x="334924" y="186410"/>
                </a:lnTo>
                <a:lnTo>
                  <a:pt x="264769" y="189128"/>
                </a:lnTo>
                <a:lnTo>
                  <a:pt x="194589" y="186410"/>
                </a:lnTo>
                <a:lnTo>
                  <a:pt x="131406" y="178765"/>
                </a:lnTo>
                <a:lnTo>
                  <a:pt x="77774" y="166903"/>
                </a:lnTo>
                <a:lnTo>
                  <a:pt x="36283" y="151587"/>
                </a:lnTo>
                <a:lnTo>
                  <a:pt x="0" y="113474"/>
                </a:lnTo>
                <a:lnTo>
                  <a:pt x="0" y="264782"/>
                </a:lnTo>
                <a:lnTo>
                  <a:pt x="36283" y="302882"/>
                </a:lnTo>
                <a:lnTo>
                  <a:pt x="77774" y="318211"/>
                </a:lnTo>
                <a:lnTo>
                  <a:pt x="131406" y="330060"/>
                </a:lnTo>
                <a:lnTo>
                  <a:pt x="194589" y="337718"/>
                </a:lnTo>
                <a:lnTo>
                  <a:pt x="264769" y="340436"/>
                </a:lnTo>
                <a:lnTo>
                  <a:pt x="334924" y="337718"/>
                </a:lnTo>
                <a:lnTo>
                  <a:pt x="398106" y="330060"/>
                </a:lnTo>
                <a:lnTo>
                  <a:pt x="451726" y="318211"/>
                </a:lnTo>
                <a:lnTo>
                  <a:pt x="493217" y="302882"/>
                </a:lnTo>
                <a:lnTo>
                  <a:pt x="529501" y="264782"/>
                </a:lnTo>
                <a:lnTo>
                  <a:pt x="529501" y="226961"/>
                </a:lnTo>
                <a:lnTo>
                  <a:pt x="529501" y="189128"/>
                </a:lnTo>
                <a:lnTo>
                  <a:pt x="529501" y="113474"/>
                </a:lnTo>
                <a:close/>
              </a:path>
              <a:path w="529589" h="718819" extrusionOk="0">
                <a:moveTo>
                  <a:pt x="529501" y="75653"/>
                </a:moveTo>
                <a:lnTo>
                  <a:pt x="493356" y="37465"/>
                </a:lnTo>
                <a:lnTo>
                  <a:pt x="451967" y="22148"/>
                </a:lnTo>
                <a:lnTo>
                  <a:pt x="398386" y="10325"/>
                </a:lnTo>
                <a:lnTo>
                  <a:pt x="335140" y="2705"/>
                </a:lnTo>
                <a:lnTo>
                  <a:pt x="264769" y="0"/>
                </a:lnTo>
                <a:lnTo>
                  <a:pt x="194386" y="2705"/>
                </a:lnTo>
                <a:lnTo>
                  <a:pt x="131140" y="10325"/>
                </a:lnTo>
                <a:lnTo>
                  <a:pt x="77546" y="22148"/>
                </a:lnTo>
                <a:lnTo>
                  <a:pt x="36156" y="37465"/>
                </a:lnTo>
                <a:lnTo>
                  <a:pt x="0" y="75653"/>
                </a:lnTo>
                <a:lnTo>
                  <a:pt x="9461" y="95770"/>
                </a:lnTo>
                <a:lnTo>
                  <a:pt x="77546" y="129159"/>
                </a:lnTo>
                <a:lnTo>
                  <a:pt x="131140" y="140982"/>
                </a:lnTo>
                <a:lnTo>
                  <a:pt x="194386" y="148602"/>
                </a:lnTo>
                <a:lnTo>
                  <a:pt x="264769" y="151307"/>
                </a:lnTo>
                <a:lnTo>
                  <a:pt x="335140" y="148602"/>
                </a:lnTo>
                <a:lnTo>
                  <a:pt x="398386" y="140982"/>
                </a:lnTo>
                <a:lnTo>
                  <a:pt x="451967" y="129159"/>
                </a:lnTo>
                <a:lnTo>
                  <a:pt x="493356" y="113842"/>
                </a:lnTo>
                <a:lnTo>
                  <a:pt x="529501" y="75653"/>
                </a:lnTo>
                <a:close/>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167" name="Google Shape;167;p10"/>
          <p:cNvSpPr/>
          <p:nvPr/>
        </p:nvSpPr>
        <p:spPr>
          <a:xfrm>
            <a:off x="682579" y="2157412"/>
            <a:ext cx="566420" cy="641985"/>
          </a:xfrm>
          <a:custGeom>
            <a:avLst/>
            <a:gdLst/>
            <a:ahLst/>
            <a:cxnLst/>
            <a:rect l="l" t="t" r="r" b="b"/>
            <a:pathLst>
              <a:path w="566420" h="641985" extrusionOk="0">
                <a:moveTo>
                  <a:pt x="358546" y="254520"/>
                </a:moveTo>
                <a:lnTo>
                  <a:pt x="301815" y="254520"/>
                </a:lnTo>
                <a:lnTo>
                  <a:pt x="301815" y="55930"/>
                </a:lnTo>
                <a:lnTo>
                  <a:pt x="148082" y="55930"/>
                </a:lnTo>
                <a:lnTo>
                  <a:pt x="134975" y="28917"/>
                </a:lnTo>
                <a:lnTo>
                  <a:pt x="113258" y="9690"/>
                </a:lnTo>
                <a:lnTo>
                  <a:pt x="85928" y="0"/>
                </a:lnTo>
                <a:lnTo>
                  <a:pt x="55930" y="1600"/>
                </a:lnTo>
                <a:lnTo>
                  <a:pt x="28905" y="14732"/>
                </a:lnTo>
                <a:lnTo>
                  <a:pt x="9677" y="36436"/>
                </a:lnTo>
                <a:lnTo>
                  <a:pt x="0" y="63779"/>
                </a:lnTo>
                <a:lnTo>
                  <a:pt x="1600" y="93764"/>
                </a:lnTo>
                <a:lnTo>
                  <a:pt x="14719" y="120789"/>
                </a:lnTo>
                <a:lnTo>
                  <a:pt x="36423" y="140017"/>
                </a:lnTo>
                <a:lnTo>
                  <a:pt x="63754" y="149694"/>
                </a:lnTo>
                <a:lnTo>
                  <a:pt x="93751" y="148082"/>
                </a:lnTo>
                <a:lnTo>
                  <a:pt x="112522" y="140449"/>
                </a:lnTo>
                <a:lnTo>
                  <a:pt x="128333" y="128346"/>
                </a:lnTo>
                <a:lnTo>
                  <a:pt x="140436" y="112534"/>
                </a:lnTo>
                <a:lnTo>
                  <a:pt x="148082" y="93764"/>
                </a:lnTo>
                <a:lnTo>
                  <a:pt x="264007" y="93764"/>
                </a:lnTo>
                <a:lnTo>
                  <a:pt x="264007" y="254520"/>
                </a:lnTo>
                <a:lnTo>
                  <a:pt x="207276" y="254520"/>
                </a:lnTo>
                <a:lnTo>
                  <a:pt x="207276" y="292341"/>
                </a:lnTo>
                <a:lnTo>
                  <a:pt x="358546" y="292341"/>
                </a:lnTo>
                <a:lnTo>
                  <a:pt x="358546" y="254520"/>
                </a:lnTo>
                <a:close/>
              </a:path>
              <a:path w="566420" h="641985" extrusionOk="0">
                <a:moveTo>
                  <a:pt x="565861" y="577672"/>
                </a:moveTo>
                <a:lnTo>
                  <a:pt x="553999" y="524700"/>
                </a:lnTo>
                <a:lnTo>
                  <a:pt x="515734" y="495084"/>
                </a:lnTo>
                <a:lnTo>
                  <a:pt x="490931" y="490931"/>
                </a:lnTo>
                <a:lnTo>
                  <a:pt x="466166" y="495109"/>
                </a:lnTo>
                <a:lnTo>
                  <a:pt x="444652" y="506793"/>
                </a:lnTo>
                <a:lnTo>
                  <a:pt x="427977" y="524725"/>
                </a:lnTo>
                <a:lnTo>
                  <a:pt x="417741" y="547674"/>
                </a:lnTo>
                <a:lnTo>
                  <a:pt x="301815" y="547674"/>
                </a:lnTo>
                <a:lnTo>
                  <a:pt x="301815" y="386905"/>
                </a:lnTo>
                <a:lnTo>
                  <a:pt x="358546" y="386905"/>
                </a:lnTo>
                <a:lnTo>
                  <a:pt x="358546" y="349084"/>
                </a:lnTo>
                <a:lnTo>
                  <a:pt x="207276" y="349084"/>
                </a:lnTo>
                <a:lnTo>
                  <a:pt x="207276" y="386905"/>
                </a:lnTo>
                <a:lnTo>
                  <a:pt x="264007" y="386905"/>
                </a:lnTo>
                <a:lnTo>
                  <a:pt x="264007" y="585495"/>
                </a:lnTo>
                <a:lnTo>
                  <a:pt x="417741" y="585495"/>
                </a:lnTo>
                <a:lnTo>
                  <a:pt x="430860" y="612521"/>
                </a:lnTo>
                <a:lnTo>
                  <a:pt x="452577" y="631748"/>
                </a:lnTo>
                <a:lnTo>
                  <a:pt x="479920" y="641438"/>
                </a:lnTo>
                <a:lnTo>
                  <a:pt x="509930" y="639838"/>
                </a:lnTo>
                <a:lnTo>
                  <a:pt x="536943" y="626719"/>
                </a:lnTo>
                <a:lnTo>
                  <a:pt x="556171" y="605002"/>
                </a:lnTo>
                <a:lnTo>
                  <a:pt x="565861" y="577672"/>
                </a:lnTo>
                <a:close/>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168" name="Google Shape;168;p10"/>
          <p:cNvSpPr/>
          <p:nvPr/>
        </p:nvSpPr>
        <p:spPr>
          <a:xfrm>
            <a:off x="1859759" y="4335239"/>
            <a:ext cx="2970300" cy="6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AR" sz="1100" b="1" i="0" u="none" strike="noStrike" cap="none">
                <a:solidFill>
                  <a:srgbClr val="000000"/>
                </a:solidFill>
                <a:latin typeface="Montserrat"/>
                <a:ea typeface="Montserrat"/>
                <a:cs typeface="Montserrat"/>
                <a:sym typeface="Montserrat"/>
              </a:rPr>
              <a:t>Más información: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100"/>
              <a:buFont typeface="Arial"/>
              <a:buChar char="•"/>
            </a:pPr>
            <a:r>
              <a:rPr lang="es-AR" sz="1100" b="0" i="0" u="sng" strike="noStrike" cap="none">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Diagrama Entidad-Relación</a:t>
            </a:r>
            <a:endParaRPr sz="1100" b="0" i="0" u="none" strike="noStrike" cap="none">
              <a:solidFill>
                <a:srgbClr val="000000"/>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100"/>
              <a:buFont typeface="Arial"/>
              <a:buChar char="•"/>
            </a:pPr>
            <a:r>
              <a:rPr lang="es-AR" sz="1100" b="0" i="0" u="sng" strike="noStrike" cap="none">
                <a:solidFill>
                  <a:srgbClr val="000000"/>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Lenguaje de Modelado unificado</a:t>
            </a:r>
            <a:endParaRPr sz="1100" b="0" i="0" u="none" strike="noStrike" cap="none">
              <a:solidFill>
                <a:srgbClr val="000000"/>
              </a:solidFill>
              <a:latin typeface="Montserrat"/>
              <a:ea typeface="Montserrat"/>
              <a:cs typeface="Montserrat"/>
              <a:sym typeface="Montserrat"/>
            </a:endParaRPr>
          </a:p>
        </p:txBody>
      </p:sp>
      <p:pic>
        <p:nvPicPr>
          <p:cNvPr id="169" name="Google Shape;169;p10"/>
          <p:cNvPicPr preferRelativeResize="0"/>
          <p:nvPr/>
        </p:nvPicPr>
        <p:blipFill rotWithShape="1">
          <a:blip r:embed="rId5">
            <a:alphaModFix/>
          </a:blip>
          <a:srcRect t="5889" b="8362"/>
          <a:stretch/>
        </p:blipFill>
        <p:spPr>
          <a:xfrm>
            <a:off x="5895429" y="1941435"/>
            <a:ext cx="2829691" cy="2572068"/>
          </a:xfrm>
          <a:prstGeom prst="rect">
            <a:avLst/>
          </a:prstGeom>
          <a:noFill/>
          <a:ln>
            <a:noFill/>
          </a:ln>
        </p:spPr>
      </p:pic>
      <p:sp>
        <p:nvSpPr>
          <p:cNvPr id="170" name="Google Shape;170;p10"/>
          <p:cNvSpPr/>
          <p:nvPr/>
        </p:nvSpPr>
        <p:spPr>
          <a:xfrm>
            <a:off x="1329298" y="1925914"/>
            <a:ext cx="4648000" cy="2031325"/>
          </a:xfrm>
          <a:prstGeom prst="rect">
            <a:avLst/>
          </a:prstGeom>
          <a:solidFill>
            <a:schemeClr val="lt1"/>
          </a:solidFill>
          <a:ln>
            <a:noFill/>
          </a:ln>
        </p:spPr>
        <p:txBody>
          <a:bodyPr spcFirstLastPara="1" wrap="square" lIns="91425" tIns="45700" rIns="91425" bIns="45700" anchor="t" anchorCtr="0">
            <a:sp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tipo de Diagrama utilizado para realizar el modelado Entidad-Relación es el </a:t>
            </a:r>
            <a:r>
              <a:rPr lang="es-AR" sz="1400" b="1" i="0" u="none" strike="noStrike" cap="none">
                <a:solidFill>
                  <a:srgbClr val="000000"/>
                </a:solidFill>
                <a:latin typeface="Montserrat"/>
                <a:ea typeface="Montserrat"/>
                <a:cs typeface="Montserrat"/>
                <a:sym typeface="Montserrat"/>
              </a:rPr>
              <a:t>DER</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(Diagrama de Entidad-Relación)</a:t>
            </a:r>
            <a:r>
              <a:rPr lang="es-AR" sz="1400" b="0" i="0" u="none" strike="noStrike" cap="none">
                <a:solidFill>
                  <a:srgbClr val="000000"/>
                </a:solidFill>
                <a:latin typeface="Montserrat"/>
                <a:ea typeface="Montserrat"/>
                <a:cs typeface="Montserrat"/>
                <a:sym typeface="Montserrat"/>
              </a:rPr>
              <a:t>, el cual pertenece al </a:t>
            </a:r>
            <a:r>
              <a:rPr lang="es-AR" sz="1400" b="1" i="0" u="none" strike="noStrike" cap="none">
                <a:solidFill>
                  <a:srgbClr val="000000"/>
                </a:solidFill>
                <a:latin typeface="Montserrat"/>
                <a:ea typeface="Montserrat"/>
                <a:cs typeface="Montserrat"/>
                <a:sym typeface="Montserrat"/>
              </a:rPr>
              <a:t>Lenguaje de Modelado Unificado </a:t>
            </a:r>
            <a:r>
              <a:rPr lang="es-AR" sz="1400" b="0" i="0" u="none" strike="noStrike" cap="none">
                <a:solidFill>
                  <a:srgbClr val="000000"/>
                </a:solidFill>
                <a:latin typeface="Montserrat"/>
                <a:ea typeface="Montserrat"/>
                <a:cs typeface="Montserrat"/>
                <a:sym typeface="Montserrat"/>
              </a:rPr>
              <a:t>(</a:t>
            </a:r>
            <a:r>
              <a:rPr lang="es-AR" sz="1400" b="0" i="1" u="none" strike="noStrike" cap="none">
                <a:solidFill>
                  <a:srgbClr val="000000"/>
                </a:solidFill>
                <a:latin typeface="Montserrat"/>
                <a:ea typeface="Montserrat"/>
                <a:cs typeface="Montserrat"/>
                <a:sym typeface="Montserrat"/>
              </a:rPr>
              <a:t>UML, </a:t>
            </a:r>
            <a:r>
              <a:rPr lang="es-AR" sz="1400" b="0" i="1" u="none" strike="noStrike" cap="none">
                <a:solidFill>
                  <a:schemeClr val="dk1"/>
                </a:solidFill>
                <a:latin typeface="Montserrat"/>
                <a:ea typeface="Montserrat"/>
                <a:cs typeface="Montserrat"/>
                <a:sym typeface="Montserrat"/>
              </a:rPr>
              <a:t>Unified Modeling Language</a:t>
            </a:r>
            <a:r>
              <a:rPr lang="es-AR" sz="1400" b="0" i="0" u="none" strike="noStrike" cap="none">
                <a:solidFill>
                  <a:srgbClr val="000000"/>
                </a:solidFill>
                <a:latin typeface="Montserrat"/>
                <a:ea typeface="Montserrat"/>
                <a:cs typeface="Montserrat"/>
                <a:sym typeface="Montserrat"/>
              </a:rPr>
              <a:t>). Este diagrama representa entidades (tablas) y las relaciones lógicas entre ellas. </a:t>
            </a:r>
            <a:r>
              <a:rPr lang="es-AR" sz="1400" b="0" i="1" u="none" strike="noStrike" cap="none">
                <a:solidFill>
                  <a:srgbClr val="000000"/>
                </a:solidFill>
                <a:latin typeface="Montserrat"/>
                <a:ea typeface="Montserrat"/>
                <a:cs typeface="Montserrat"/>
                <a:sym typeface="Montserrat"/>
              </a:rPr>
              <a:t>Por ejemplo una tabla de empleados y departamentos donde trabajan. Un departamento puede tener más de un empleado asociado.</a:t>
            </a:r>
            <a:endParaRPr sz="1400" b="0" i="1"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Componentes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76" name="Google Shape;176;p11"/>
          <p:cNvSpPr txBox="1"/>
          <p:nvPr/>
        </p:nvSpPr>
        <p:spPr>
          <a:xfrm>
            <a:off x="523049" y="1100913"/>
            <a:ext cx="8456828" cy="1240843"/>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ENTIDADES</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entidades representan cosas u objetos (ya sean reales o abstractos). Se representan en los diagramas como </a:t>
            </a:r>
            <a:r>
              <a:rPr lang="es-AR" sz="1400" b="1" i="0" u="none" strike="noStrike" cap="none">
                <a:solidFill>
                  <a:srgbClr val="000000"/>
                </a:solidFill>
                <a:latin typeface="Montserrat"/>
                <a:ea typeface="Montserrat"/>
                <a:cs typeface="Montserrat"/>
                <a:sym typeface="Montserrat"/>
              </a:rPr>
              <a:t>rectángulos</a:t>
            </a:r>
            <a:r>
              <a:rPr lang="es-AR" sz="1400" b="0" i="0" u="none" strike="noStrike" cap="none">
                <a:solidFill>
                  <a:srgbClr val="000000"/>
                </a:solidFill>
                <a:latin typeface="Montserrat"/>
                <a:ea typeface="Montserrat"/>
                <a:cs typeface="Montserrat"/>
                <a:sym typeface="Montserrat"/>
              </a:rPr>
              <a:t>. Se suelen colocar en </a:t>
            </a:r>
            <a:r>
              <a:rPr lang="es-AR" sz="1400" b="0" i="1" u="none" strike="noStrike" cap="none">
                <a:solidFill>
                  <a:srgbClr val="000000"/>
                </a:solidFill>
                <a:latin typeface="Montserrat"/>
                <a:ea typeface="Montserrat"/>
                <a:cs typeface="Montserrat"/>
                <a:sym typeface="Montserrat"/>
              </a:rPr>
              <a:t>plural</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Por ejemplo:</a:t>
            </a:r>
            <a:endParaRPr sz="1400" b="0" i="0" u="none" strike="noStrike" cap="none">
              <a:solidFill>
                <a:srgbClr val="000000"/>
              </a:solidFill>
              <a:latin typeface="Montserrat"/>
              <a:ea typeface="Montserrat"/>
              <a:cs typeface="Montserrat"/>
              <a:sym typeface="Montserrat"/>
            </a:endParaRPr>
          </a:p>
        </p:txBody>
      </p:sp>
      <p:sp>
        <p:nvSpPr>
          <p:cNvPr id="177" name="Google Shape;177;p11"/>
          <p:cNvSpPr txBox="1"/>
          <p:nvPr/>
        </p:nvSpPr>
        <p:spPr>
          <a:xfrm>
            <a:off x="922033" y="2651761"/>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a:solidFill>
                  <a:srgbClr val="FFFFFF"/>
                </a:solidFill>
                <a:latin typeface="Montserrat"/>
                <a:ea typeface="Montserrat"/>
                <a:cs typeface="Montserrat"/>
                <a:sym typeface="Montserrat"/>
              </a:rPr>
              <a:t>Alumnos</a:t>
            </a:r>
            <a:endParaRPr sz="1800" b="1" i="0" u="none" strike="noStrike" cap="none">
              <a:solidFill>
                <a:srgbClr val="000000"/>
              </a:solidFill>
              <a:latin typeface="Montserrat"/>
              <a:ea typeface="Montserrat"/>
              <a:cs typeface="Montserrat"/>
              <a:sym typeface="Montserrat"/>
            </a:endParaRPr>
          </a:p>
        </p:txBody>
      </p:sp>
      <p:sp>
        <p:nvSpPr>
          <p:cNvPr id="178" name="Google Shape;178;p11"/>
          <p:cNvSpPr txBox="1"/>
          <p:nvPr/>
        </p:nvSpPr>
        <p:spPr>
          <a:xfrm>
            <a:off x="4125783" y="2623161"/>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a:solidFill>
                  <a:srgbClr val="FFFFFF"/>
                </a:solidFill>
                <a:latin typeface="Montserrat"/>
                <a:ea typeface="Montserrat"/>
                <a:cs typeface="Montserrat"/>
                <a:sym typeface="Montserrat"/>
              </a:rPr>
              <a:t>Libros</a:t>
            </a:r>
            <a:endParaRPr sz="1800" b="1" i="0" u="none" strike="noStrike" cap="none">
              <a:solidFill>
                <a:srgbClr val="000000"/>
              </a:solidFill>
              <a:latin typeface="Montserrat"/>
              <a:ea typeface="Montserrat"/>
              <a:cs typeface="Montserrat"/>
              <a:sym typeface="Montserrat"/>
            </a:endParaRPr>
          </a:p>
        </p:txBody>
      </p:sp>
      <p:sp>
        <p:nvSpPr>
          <p:cNvPr id="179" name="Google Shape;179;p11"/>
          <p:cNvSpPr txBox="1"/>
          <p:nvPr/>
        </p:nvSpPr>
        <p:spPr>
          <a:xfrm>
            <a:off x="7084208" y="2651761"/>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a:solidFill>
                  <a:srgbClr val="FFFFFF"/>
                </a:solidFill>
                <a:latin typeface="Montserrat"/>
                <a:ea typeface="Montserrat"/>
                <a:cs typeface="Montserrat"/>
                <a:sym typeface="Montserrat"/>
              </a:rPr>
              <a:t>Autos</a:t>
            </a:r>
            <a:endParaRPr sz="1800" b="1" i="0" u="none" strike="noStrike" cap="none">
              <a:solidFill>
                <a:srgbClr val="000000"/>
              </a:solidFill>
              <a:latin typeface="Montserrat"/>
              <a:ea typeface="Montserrat"/>
              <a:cs typeface="Montserrat"/>
              <a:sym typeface="Montserrat"/>
            </a:endParaRPr>
          </a:p>
        </p:txBody>
      </p:sp>
      <p:sp>
        <p:nvSpPr>
          <p:cNvPr id="180" name="Google Shape;180;p11"/>
          <p:cNvSpPr txBox="1"/>
          <p:nvPr/>
        </p:nvSpPr>
        <p:spPr>
          <a:xfrm>
            <a:off x="2349023" y="3924268"/>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a:solidFill>
                  <a:srgbClr val="FFFFFF"/>
                </a:solidFill>
                <a:latin typeface="Montserrat"/>
                <a:ea typeface="Montserrat"/>
                <a:cs typeface="Montserrat"/>
                <a:sym typeface="Montserrat"/>
              </a:rPr>
              <a:t>Empleados</a:t>
            </a:r>
            <a:endParaRPr sz="1800" b="1" i="0" u="none" strike="noStrike" cap="none">
              <a:solidFill>
                <a:srgbClr val="000000"/>
              </a:solidFill>
              <a:latin typeface="Montserrat"/>
              <a:ea typeface="Montserrat"/>
              <a:cs typeface="Montserrat"/>
              <a:sym typeface="Montserrat"/>
            </a:endParaRPr>
          </a:p>
        </p:txBody>
      </p:sp>
      <p:sp>
        <p:nvSpPr>
          <p:cNvPr id="181" name="Google Shape;181;p11"/>
          <p:cNvSpPr txBox="1"/>
          <p:nvPr/>
        </p:nvSpPr>
        <p:spPr>
          <a:xfrm>
            <a:off x="5657218" y="3924268"/>
            <a:ext cx="1692000" cy="61598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a:solidFill>
                  <a:srgbClr val="FFFFFF"/>
                </a:solidFill>
                <a:latin typeface="Montserrat"/>
                <a:ea typeface="Montserrat"/>
                <a:cs typeface="Montserrat"/>
                <a:sym typeface="Montserrat"/>
              </a:rPr>
              <a:t>Materias</a:t>
            </a:r>
            <a:endParaRPr sz="1800" b="1"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Componentes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87" name="Google Shape;187;p12"/>
          <p:cNvSpPr txBox="1"/>
          <p:nvPr/>
        </p:nvSpPr>
        <p:spPr>
          <a:xfrm>
            <a:off x="523049" y="1100913"/>
            <a:ext cx="8456828" cy="1932219"/>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ATRIBUTOS</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Los atributos definen o identifican las características propias y por lo general únicas de una entidad.</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Cada entidad contiene distintos atributos, que dan información sobre ella misma.</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Estos atributos pueden ser de distintos tipos (numéricos, texto, fecha, etc.), y se representan por medio de un </a:t>
            </a:r>
            <a:r>
              <a:rPr lang="es-AR" sz="1400" b="1" i="0" u="none" strike="noStrike" cap="none">
                <a:solidFill>
                  <a:srgbClr val="000000"/>
                </a:solidFill>
                <a:latin typeface="Montserrat"/>
                <a:ea typeface="Montserrat"/>
                <a:cs typeface="Montserrat"/>
                <a:sym typeface="Montserrat"/>
              </a:rPr>
              <a:t>óvalo o elipse</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Por ejemplo:</a:t>
            </a:r>
            <a:endParaRPr sz="1400" b="0" i="0" u="none" strike="noStrike" cap="none">
              <a:solidFill>
                <a:srgbClr val="000000"/>
              </a:solidFill>
              <a:latin typeface="Montserrat"/>
              <a:ea typeface="Montserrat"/>
              <a:cs typeface="Montserrat"/>
              <a:sym typeface="Montserrat"/>
            </a:endParaRPr>
          </a:p>
        </p:txBody>
      </p:sp>
      <p:sp>
        <p:nvSpPr>
          <p:cNvPr id="188" name="Google Shape;188;p12"/>
          <p:cNvSpPr txBox="1"/>
          <p:nvPr/>
        </p:nvSpPr>
        <p:spPr>
          <a:xfrm>
            <a:off x="4022736" y="3037828"/>
            <a:ext cx="1692000" cy="417104"/>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1" i="0" u="none" strike="noStrike" cap="none">
                <a:solidFill>
                  <a:srgbClr val="FFFFFF"/>
                </a:solidFill>
                <a:latin typeface="Montserrat"/>
                <a:ea typeface="Montserrat"/>
                <a:cs typeface="Montserrat"/>
                <a:sym typeface="Montserrat"/>
              </a:rPr>
              <a:t>Alumnos</a:t>
            </a:r>
            <a:endParaRPr sz="1800" b="1" i="0" u="none" strike="noStrike" cap="none">
              <a:solidFill>
                <a:srgbClr val="000000"/>
              </a:solidFill>
              <a:latin typeface="Montserrat"/>
              <a:ea typeface="Montserrat"/>
              <a:cs typeface="Montserrat"/>
              <a:sym typeface="Montserrat"/>
            </a:endParaRPr>
          </a:p>
        </p:txBody>
      </p:sp>
      <p:sp>
        <p:nvSpPr>
          <p:cNvPr id="189" name="Google Shape;189;p12"/>
          <p:cNvSpPr/>
          <p:nvPr/>
        </p:nvSpPr>
        <p:spPr>
          <a:xfrm>
            <a:off x="1053902" y="4205752"/>
            <a:ext cx="1341516" cy="521656"/>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AR" sz="1600" b="1" i="0" u="none" strike="noStrike" cap="none">
                <a:solidFill>
                  <a:srgbClr val="FFFFFF"/>
                </a:solidFill>
                <a:latin typeface="Montserrat"/>
                <a:ea typeface="Montserrat"/>
                <a:cs typeface="Montserrat"/>
                <a:sym typeface="Montserrat"/>
              </a:rPr>
              <a:t>DNI</a:t>
            </a:r>
            <a:endParaRPr sz="1600" b="1" i="0" u="none" strike="noStrike" cap="none">
              <a:solidFill>
                <a:srgbClr val="FFFFFF"/>
              </a:solidFill>
              <a:latin typeface="Montserrat"/>
              <a:ea typeface="Montserrat"/>
              <a:cs typeface="Montserrat"/>
              <a:sym typeface="Montserrat"/>
            </a:endParaRPr>
          </a:p>
        </p:txBody>
      </p:sp>
      <p:sp>
        <p:nvSpPr>
          <p:cNvPr id="190" name="Google Shape;190;p12"/>
          <p:cNvSpPr/>
          <p:nvPr/>
        </p:nvSpPr>
        <p:spPr>
          <a:xfrm>
            <a:off x="3164821" y="4205752"/>
            <a:ext cx="1341516" cy="521656"/>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AR" sz="1600" b="1" i="0" u="none" strike="noStrike" cap="none">
                <a:solidFill>
                  <a:srgbClr val="FFFFFF"/>
                </a:solidFill>
                <a:latin typeface="Montserrat"/>
                <a:ea typeface="Montserrat"/>
                <a:cs typeface="Montserrat"/>
                <a:sym typeface="Montserrat"/>
              </a:rPr>
              <a:t>Nombre</a:t>
            </a:r>
            <a:endParaRPr sz="1600" b="1" i="0" u="none" strike="noStrike" cap="none">
              <a:solidFill>
                <a:srgbClr val="FFFFFF"/>
              </a:solidFill>
              <a:latin typeface="Montserrat"/>
              <a:ea typeface="Montserrat"/>
              <a:cs typeface="Montserrat"/>
              <a:sym typeface="Montserrat"/>
            </a:endParaRPr>
          </a:p>
        </p:txBody>
      </p:sp>
      <p:sp>
        <p:nvSpPr>
          <p:cNvPr id="191" name="Google Shape;191;p12"/>
          <p:cNvSpPr/>
          <p:nvPr/>
        </p:nvSpPr>
        <p:spPr>
          <a:xfrm>
            <a:off x="5275740" y="4205752"/>
            <a:ext cx="1341516" cy="521656"/>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AR" sz="1600" b="1" i="0" u="none" strike="noStrike" cap="none">
                <a:solidFill>
                  <a:srgbClr val="FFFFFF"/>
                </a:solidFill>
                <a:latin typeface="Montserrat"/>
                <a:ea typeface="Montserrat"/>
                <a:cs typeface="Montserrat"/>
                <a:sym typeface="Montserrat"/>
              </a:rPr>
              <a:t>Apellido</a:t>
            </a:r>
            <a:endParaRPr sz="1600" b="1" i="0" u="none" strike="noStrike" cap="none">
              <a:solidFill>
                <a:srgbClr val="FFFFFF"/>
              </a:solidFill>
              <a:latin typeface="Montserrat"/>
              <a:ea typeface="Montserrat"/>
              <a:cs typeface="Montserrat"/>
              <a:sym typeface="Montserrat"/>
            </a:endParaRPr>
          </a:p>
        </p:txBody>
      </p:sp>
      <p:sp>
        <p:nvSpPr>
          <p:cNvPr id="192" name="Google Shape;192;p12"/>
          <p:cNvSpPr/>
          <p:nvPr/>
        </p:nvSpPr>
        <p:spPr>
          <a:xfrm>
            <a:off x="7386658" y="4205752"/>
            <a:ext cx="1341516" cy="521656"/>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AR" sz="1600" b="1" i="0" u="none" strike="noStrike" cap="none">
                <a:solidFill>
                  <a:srgbClr val="FFFFFF"/>
                </a:solidFill>
                <a:latin typeface="Montserrat"/>
                <a:ea typeface="Montserrat"/>
                <a:cs typeface="Montserrat"/>
                <a:sym typeface="Montserrat"/>
              </a:rPr>
              <a:t>Fecha Nac.</a:t>
            </a:r>
            <a:endParaRPr sz="1600" b="1" i="0" u="none" strike="noStrike" cap="none">
              <a:solidFill>
                <a:srgbClr val="FFFFFF"/>
              </a:solidFill>
              <a:latin typeface="Montserrat"/>
              <a:ea typeface="Montserrat"/>
              <a:cs typeface="Montserrat"/>
              <a:sym typeface="Montserrat"/>
            </a:endParaRPr>
          </a:p>
        </p:txBody>
      </p:sp>
      <p:cxnSp>
        <p:nvCxnSpPr>
          <p:cNvPr id="193" name="Google Shape;193;p12"/>
          <p:cNvCxnSpPr>
            <a:stCxn id="188" idx="2"/>
            <a:endCxn id="189" idx="0"/>
          </p:cNvCxnSpPr>
          <p:nvPr/>
        </p:nvCxnSpPr>
        <p:spPr>
          <a:xfrm flipH="1">
            <a:off x="1724736" y="3454932"/>
            <a:ext cx="3144000" cy="750900"/>
          </a:xfrm>
          <a:prstGeom prst="straightConnector1">
            <a:avLst/>
          </a:prstGeom>
          <a:noFill/>
          <a:ln w="9525" cap="flat" cmpd="sng">
            <a:solidFill>
              <a:srgbClr val="985FF6"/>
            </a:solidFill>
            <a:prstDash val="solid"/>
            <a:round/>
            <a:headEnd type="none" w="sm" len="sm"/>
            <a:tailEnd type="none" w="sm" len="sm"/>
          </a:ln>
        </p:spPr>
      </p:cxnSp>
      <p:cxnSp>
        <p:nvCxnSpPr>
          <p:cNvPr id="194" name="Google Shape;194;p12"/>
          <p:cNvCxnSpPr>
            <a:stCxn id="188" idx="2"/>
            <a:endCxn id="190" idx="0"/>
          </p:cNvCxnSpPr>
          <p:nvPr/>
        </p:nvCxnSpPr>
        <p:spPr>
          <a:xfrm flipH="1">
            <a:off x="3835536" y="3454932"/>
            <a:ext cx="1033200" cy="750900"/>
          </a:xfrm>
          <a:prstGeom prst="straightConnector1">
            <a:avLst/>
          </a:prstGeom>
          <a:noFill/>
          <a:ln w="9525" cap="flat" cmpd="sng">
            <a:solidFill>
              <a:srgbClr val="985FF6"/>
            </a:solidFill>
            <a:prstDash val="solid"/>
            <a:round/>
            <a:headEnd type="none" w="sm" len="sm"/>
            <a:tailEnd type="none" w="sm" len="sm"/>
          </a:ln>
        </p:spPr>
      </p:cxnSp>
      <p:cxnSp>
        <p:nvCxnSpPr>
          <p:cNvPr id="195" name="Google Shape;195;p12"/>
          <p:cNvCxnSpPr>
            <a:stCxn id="188" idx="2"/>
            <a:endCxn id="191" idx="0"/>
          </p:cNvCxnSpPr>
          <p:nvPr/>
        </p:nvCxnSpPr>
        <p:spPr>
          <a:xfrm>
            <a:off x="4868736" y="3454932"/>
            <a:ext cx="1077900" cy="750900"/>
          </a:xfrm>
          <a:prstGeom prst="straightConnector1">
            <a:avLst/>
          </a:prstGeom>
          <a:noFill/>
          <a:ln w="9525" cap="flat" cmpd="sng">
            <a:solidFill>
              <a:srgbClr val="985FF6"/>
            </a:solidFill>
            <a:prstDash val="solid"/>
            <a:round/>
            <a:headEnd type="none" w="sm" len="sm"/>
            <a:tailEnd type="none" w="sm" len="sm"/>
          </a:ln>
        </p:spPr>
      </p:cxnSp>
      <p:cxnSp>
        <p:nvCxnSpPr>
          <p:cNvPr id="196" name="Google Shape;196;p12"/>
          <p:cNvCxnSpPr>
            <a:stCxn id="188" idx="2"/>
            <a:endCxn id="192" idx="0"/>
          </p:cNvCxnSpPr>
          <p:nvPr/>
        </p:nvCxnSpPr>
        <p:spPr>
          <a:xfrm>
            <a:off x="4868736" y="3454932"/>
            <a:ext cx="3188700" cy="750900"/>
          </a:xfrm>
          <a:prstGeom prst="straightConnector1">
            <a:avLst/>
          </a:prstGeom>
          <a:noFill/>
          <a:ln w="9525" cap="flat" cmpd="sng">
            <a:solidFill>
              <a:srgbClr val="985FF6"/>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Componentes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02" name="Google Shape;202;p13"/>
          <p:cNvSpPr txBox="1"/>
          <p:nvPr/>
        </p:nvSpPr>
        <p:spPr>
          <a:xfrm>
            <a:off x="443214" y="972620"/>
            <a:ext cx="8268986" cy="120413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RELACIONES</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representan con </a:t>
            </a:r>
            <a:r>
              <a:rPr lang="es-AR" sz="1400" b="1" i="0" u="none" strike="noStrike" cap="none">
                <a:solidFill>
                  <a:srgbClr val="000000"/>
                </a:solidFill>
                <a:latin typeface="Montserrat"/>
                <a:ea typeface="Montserrat"/>
                <a:cs typeface="Montserrat"/>
                <a:sym typeface="Montserrat"/>
              </a:rPr>
              <a:t>rombos </a:t>
            </a:r>
            <a:r>
              <a:rPr lang="es-AR" sz="1400" b="0" i="0" u="none" strike="noStrike" cap="none">
                <a:solidFill>
                  <a:srgbClr val="000000"/>
                </a:solidFill>
                <a:latin typeface="Montserrat"/>
                <a:ea typeface="Montserrat"/>
                <a:cs typeface="Montserrat"/>
                <a:sym typeface="Montserrat"/>
              </a:rPr>
              <a:t>y tienen una característica conocida como “</a:t>
            </a:r>
            <a:r>
              <a:rPr lang="es-AR" sz="1400" b="0" i="0" u="sng" strike="noStrike" cap="none">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cardinalidad</a:t>
            </a:r>
            <a:r>
              <a:rPr lang="es-AR" sz="1400" b="0" i="0" u="none" strike="noStrike" cap="none">
                <a:solidFill>
                  <a:srgbClr val="000000"/>
                </a:solidFill>
                <a:latin typeface="Montserrat"/>
                <a:ea typeface="Montserrat"/>
                <a:cs typeface="Montserrat"/>
                <a:sym typeface="Montserrat"/>
              </a:rPr>
              <a:t>”, la cual indica el sentido y la cantidad de “relaciones” existentes entre una entidad y otra.</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Los tipos de relaciones pueden ser:</a:t>
            </a:r>
            <a:endParaRPr sz="1400" b="0" i="0" u="none" strike="noStrike" cap="none">
              <a:solidFill>
                <a:srgbClr val="000000"/>
              </a:solidFill>
              <a:latin typeface="Arial"/>
              <a:ea typeface="Arial"/>
              <a:cs typeface="Arial"/>
              <a:sym typeface="Arial"/>
            </a:endParaRPr>
          </a:p>
          <a:p>
            <a:pPr marL="1162050" marR="0" lvl="7"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1 a N (uno a muchos)</a:t>
            </a:r>
            <a:r>
              <a:rPr lang="es-AR" sz="1400" b="0" i="0" u="none" strike="noStrike" cap="none">
                <a:solidFill>
                  <a:srgbClr val="000000"/>
                </a:solidFill>
                <a:latin typeface="Montserrat"/>
                <a:ea typeface="Montserrat"/>
                <a:cs typeface="Montserrat"/>
                <a:sym typeface="Montserrat"/>
              </a:rPr>
              <a:t>: Por ejemplo: </a:t>
            </a:r>
            <a:r>
              <a:rPr lang="es-AR" sz="1400" b="1" i="0" u="none" strike="noStrike" cap="none">
                <a:solidFill>
                  <a:srgbClr val="000000"/>
                </a:solidFill>
                <a:latin typeface="Montserrat"/>
                <a:ea typeface="Montserrat"/>
                <a:cs typeface="Montserrat"/>
                <a:sym typeface="Montserrat"/>
              </a:rPr>
              <a:t>una </a:t>
            </a:r>
            <a:r>
              <a:rPr lang="es-AR" sz="1400" b="0" i="0" u="none" strike="noStrike" cap="none">
                <a:solidFill>
                  <a:srgbClr val="000000"/>
                </a:solidFill>
                <a:latin typeface="Montserrat"/>
                <a:ea typeface="Montserrat"/>
                <a:cs typeface="Montserrat"/>
                <a:sym typeface="Montserrat"/>
              </a:rPr>
              <a:t>persona puede tener </a:t>
            </a:r>
            <a:r>
              <a:rPr lang="es-AR" sz="1400" b="1" i="0" u="none" strike="noStrike" cap="none">
                <a:solidFill>
                  <a:srgbClr val="000000"/>
                </a:solidFill>
                <a:latin typeface="Montserrat"/>
                <a:ea typeface="Montserrat"/>
                <a:cs typeface="Montserrat"/>
                <a:sym typeface="Montserrat"/>
              </a:rPr>
              <a:t>muchos </a:t>
            </a:r>
            <a:r>
              <a:rPr lang="es-AR" sz="1400" b="0" i="0" u="none" strike="noStrike" cap="none">
                <a:solidFill>
                  <a:srgbClr val="000000"/>
                </a:solidFill>
                <a:latin typeface="Montserrat"/>
                <a:ea typeface="Montserrat"/>
                <a:cs typeface="Montserrat"/>
                <a:sym typeface="Montserrat"/>
              </a:rPr>
              <a:t>autos y viceversa, </a:t>
            </a:r>
            <a:r>
              <a:rPr lang="es-AR" sz="1400" b="1" i="0" u="none" strike="noStrike" cap="none">
                <a:solidFill>
                  <a:srgbClr val="000000"/>
                </a:solidFill>
                <a:latin typeface="Montserrat"/>
                <a:ea typeface="Montserrat"/>
                <a:cs typeface="Montserrat"/>
                <a:sym typeface="Montserrat"/>
              </a:rPr>
              <a:t>muchos</a:t>
            </a:r>
            <a:r>
              <a:rPr lang="es-AR" sz="1400" b="0" i="0" u="none" strike="noStrike" cap="none">
                <a:solidFill>
                  <a:srgbClr val="000000"/>
                </a:solidFill>
                <a:latin typeface="Montserrat"/>
                <a:ea typeface="Montserrat"/>
                <a:cs typeface="Montserrat"/>
                <a:sym typeface="Montserrat"/>
              </a:rPr>
              <a:t> autos pueden ser de </a:t>
            </a:r>
            <a:r>
              <a:rPr lang="es-AR" sz="1400" b="1" i="0" u="none" strike="noStrike" cap="none">
                <a:solidFill>
                  <a:srgbClr val="000000"/>
                </a:solidFill>
                <a:latin typeface="Montserrat"/>
                <a:ea typeface="Montserrat"/>
                <a:cs typeface="Montserrat"/>
                <a:sym typeface="Montserrat"/>
              </a:rPr>
              <a:t>una</a:t>
            </a:r>
            <a:r>
              <a:rPr lang="es-AR" sz="1400" b="0" i="0" u="none" strike="noStrike" cap="none">
                <a:solidFill>
                  <a:srgbClr val="000000"/>
                </a:solidFill>
                <a:latin typeface="Montserrat"/>
                <a:ea typeface="Montserrat"/>
                <a:cs typeface="Montserrat"/>
                <a:sym typeface="Montserrat"/>
              </a:rPr>
              <a:t> persona.</a:t>
            </a:r>
            <a:endParaRPr sz="1400" b="0" i="0" u="none" strike="noStrike" cap="none">
              <a:solidFill>
                <a:srgbClr val="000000"/>
              </a:solidFill>
              <a:latin typeface="Montserrat"/>
              <a:ea typeface="Montserrat"/>
              <a:cs typeface="Montserrat"/>
              <a:sym typeface="Montserrat"/>
            </a:endParaRPr>
          </a:p>
        </p:txBody>
      </p:sp>
      <p:grpSp>
        <p:nvGrpSpPr>
          <p:cNvPr id="203" name="Google Shape;203;p13"/>
          <p:cNvGrpSpPr/>
          <p:nvPr/>
        </p:nvGrpSpPr>
        <p:grpSpPr>
          <a:xfrm>
            <a:off x="1692903" y="2915092"/>
            <a:ext cx="6215395" cy="562185"/>
            <a:chOff x="2411915" y="4292684"/>
            <a:chExt cx="6215395" cy="562185"/>
          </a:xfrm>
        </p:grpSpPr>
        <p:sp>
          <p:nvSpPr>
            <p:cNvPr id="204" name="Google Shape;204;p13"/>
            <p:cNvSpPr txBox="1"/>
            <p:nvPr/>
          </p:nvSpPr>
          <p:spPr>
            <a:xfrm>
              <a:off x="2411915" y="4295092"/>
              <a:ext cx="1692000" cy="504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Persona</a:t>
              </a:r>
              <a:endParaRPr sz="1800" b="0" i="0" u="none" strike="noStrike" cap="none">
                <a:solidFill>
                  <a:srgbClr val="000000"/>
                </a:solidFill>
                <a:latin typeface="Montserrat"/>
                <a:ea typeface="Montserrat"/>
                <a:cs typeface="Montserrat"/>
                <a:sym typeface="Montserrat"/>
              </a:endParaRPr>
            </a:p>
          </p:txBody>
        </p:sp>
        <p:sp>
          <p:nvSpPr>
            <p:cNvPr id="205" name="Google Shape;205;p13"/>
            <p:cNvSpPr txBox="1"/>
            <p:nvPr/>
          </p:nvSpPr>
          <p:spPr>
            <a:xfrm>
              <a:off x="6935310" y="4292684"/>
              <a:ext cx="1692000" cy="508817"/>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Autos</a:t>
              </a:r>
              <a:endParaRPr sz="1800" b="0" i="0" u="none" strike="noStrike" cap="none">
                <a:solidFill>
                  <a:srgbClr val="000000"/>
                </a:solidFill>
                <a:latin typeface="Montserrat"/>
                <a:ea typeface="Montserrat"/>
                <a:cs typeface="Montserrat"/>
                <a:sym typeface="Montserrat"/>
              </a:endParaRPr>
            </a:p>
          </p:txBody>
        </p:sp>
        <p:cxnSp>
          <p:nvCxnSpPr>
            <p:cNvPr id="206" name="Google Shape;206;p13"/>
            <p:cNvCxnSpPr>
              <a:stCxn id="204" idx="3"/>
              <a:endCxn id="205" idx="1"/>
            </p:cNvCxnSpPr>
            <p:nvPr/>
          </p:nvCxnSpPr>
          <p:spPr>
            <a:xfrm>
              <a:off x="4103915" y="4547092"/>
              <a:ext cx="2831400" cy="0"/>
            </a:xfrm>
            <a:prstGeom prst="straightConnector1">
              <a:avLst/>
            </a:prstGeom>
            <a:noFill/>
            <a:ln w="9525" cap="flat" cmpd="sng">
              <a:solidFill>
                <a:srgbClr val="985FF6"/>
              </a:solidFill>
              <a:prstDash val="solid"/>
              <a:round/>
              <a:headEnd type="none" w="sm" len="sm"/>
              <a:tailEnd type="none" w="sm" len="sm"/>
            </a:ln>
          </p:spPr>
        </p:cxnSp>
        <p:sp>
          <p:nvSpPr>
            <p:cNvPr id="207" name="Google Shape;207;p13"/>
            <p:cNvSpPr/>
            <p:nvPr/>
          </p:nvSpPr>
          <p:spPr>
            <a:xfrm>
              <a:off x="4673612" y="4292684"/>
              <a:ext cx="1692000" cy="508817"/>
            </a:xfrm>
            <a:prstGeom prst="flowChartDecision">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FFFFFF"/>
                  </a:solidFill>
                  <a:latin typeface="Montserrat"/>
                  <a:ea typeface="Montserrat"/>
                  <a:cs typeface="Montserrat"/>
                  <a:sym typeface="Montserrat"/>
                </a:rPr>
                <a:t>Tiene</a:t>
              </a:r>
              <a:endParaRPr sz="1400" b="0" i="0" u="none" strike="noStrike" cap="none">
                <a:solidFill>
                  <a:srgbClr val="000000"/>
                </a:solidFill>
                <a:latin typeface="Montserrat"/>
                <a:ea typeface="Montserrat"/>
                <a:cs typeface="Montserrat"/>
                <a:sym typeface="Montserrat"/>
              </a:endParaRPr>
            </a:p>
          </p:txBody>
        </p:sp>
        <p:sp>
          <p:nvSpPr>
            <p:cNvPr id="208" name="Google Shape;208;p13"/>
            <p:cNvSpPr txBox="1"/>
            <p:nvPr/>
          </p:nvSpPr>
          <p:spPr>
            <a:xfrm>
              <a:off x="4103914" y="4547092"/>
              <a:ext cx="2551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1</a:t>
              </a:r>
              <a:endParaRPr sz="1400" b="0" i="1" u="none" strike="noStrike" cap="none">
                <a:solidFill>
                  <a:schemeClr val="accent1"/>
                </a:solidFill>
                <a:latin typeface="Montserrat"/>
                <a:ea typeface="Montserrat"/>
                <a:cs typeface="Montserrat"/>
                <a:sym typeface="Montserrat"/>
              </a:endParaRPr>
            </a:p>
          </p:txBody>
        </p:sp>
        <p:sp>
          <p:nvSpPr>
            <p:cNvPr id="209" name="Google Shape;209;p13"/>
            <p:cNvSpPr txBox="1"/>
            <p:nvPr/>
          </p:nvSpPr>
          <p:spPr>
            <a:xfrm>
              <a:off x="6680111" y="4547092"/>
              <a:ext cx="3064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n</a:t>
              </a:r>
              <a:endParaRPr sz="1400" b="0" i="1" u="none" strike="noStrike" cap="none">
                <a:solidFill>
                  <a:schemeClr val="accent1"/>
                </a:solidFill>
                <a:latin typeface="Montserrat"/>
                <a:ea typeface="Montserrat"/>
                <a:cs typeface="Montserrat"/>
                <a:sym typeface="Montserrat"/>
              </a:endParaRPr>
            </a:p>
          </p:txBody>
        </p:sp>
      </p:grpSp>
      <p:sp>
        <p:nvSpPr>
          <p:cNvPr id="210" name="Google Shape;210;p13"/>
          <p:cNvSpPr txBox="1"/>
          <p:nvPr/>
        </p:nvSpPr>
        <p:spPr>
          <a:xfrm>
            <a:off x="443214" y="3421500"/>
            <a:ext cx="8268986" cy="875113"/>
          </a:xfrm>
          <a:prstGeom prst="rect">
            <a:avLst/>
          </a:prstGeom>
          <a:noFill/>
          <a:ln>
            <a:noFill/>
          </a:ln>
        </p:spPr>
        <p:txBody>
          <a:bodyPr spcFirstLastPara="1" wrap="square" lIns="91425" tIns="91425" rIns="91425" bIns="91425" anchor="t" anchorCtr="0">
            <a:noAutofit/>
          </a:bodyPr>
          <a:lstStyle/>
          <a:p>
            <a:pPr marL="1162050" marR="0" lvl="7"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1 a 1 (uno a uno): </a:t>
            </a:r>
            <a:r>
              <a:rPr lang="es-AR" sz="1400" b="0" i="0" u="none" strike="noStrike" cap="none">
                <a:solidFill>
                  <a:srgbClr val="000000"/>
                </a:solidFill>
                <a:latin typeface="Montserrat"/>
                <a:ea typeface="Montserrat"/>
                <a:cs typeface="Montserrat"/>
                <a:sym typeface="Montserrat"/>
              </a:rPr>
              <a:t>Por ejemplo: a un alumno le pertenece únicamente una libreta y viceversa, una libreta pertenece únicamente a un alumno.</a:t>
            </a:r>
            <a:endParaRPr sz="1400" b="0" i="0" u="none" strike="noStrike" cap="none">
              <a:solidFill>
                <a:srgbClr val="000000"/>
              </a:solidFill>
              <a:latin typeface="Arial"/>
              <a:ea typeface="Arial"/>
              <a:cs typeface="Arial"/>
              <a:sym typeface="Arial"/>
            </a:endParaRPr>
          </a:p>
        </p:txBody>
      </p:sp>
      <p:grpSp>
        <p:nvGrpSpPr>
          <p:cNvPr id="211" name="Google Shape;211;p13"/>
          <p:cNvGrpSpPr/>
          <p:nvPr/>
        </p:nvGrpSpPr>
        <p:grpSpPr>
          <a:xfrm>
            <a:off x="1692903" y="4296613"/>
            <a:ext cx="6215395" cy="562185"/>
            <a:chOff x="2411915" y="4292684"/>
            <a:chExt cx="6215395" cy="562185"/>
          </a:xfrm>
        </p:grpSpPr>
        <p:sp>
          <p:nvSpPr>
            <p:cNvPr id="212" name="Google Shape;212;p13"/>
            <p:cNvSpPr txBox="1"/>
            <p:nvPr/>
          </p:nvSpPr>
          <p:spPr>
            <a:xfrm>
              <a:off x="2411915" y="4295092"/>
              <a:ext cx="1692000" cy="504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Alumno</a:t>
              </a:r>
              <a:endParaRPr sz="1800" b="0" i="0" u="none" strike="noStrike" cap="none">
                <a:solidFill>
                  <a:srgbClr val="000000"/>
                </a:solidFill>
                <a:latin typeface="Montserrat"/>
                <a:ea typeface="Montserrat"/>
                <a:cs typeface="Montserrat"/>
                <a:sym typeface="Montserrat"/>
              </a:endParaRPr>
            </a:p>
          </p:txBody>
        </p:sp>
        <p:sp>
          <p:nvSpPr>
            <p:cNvPr id="213" name="Google Shape;213;p13"/>
            <p:cNvSpPr txBox="1"/>
            <p:nvPr/>
          </p:nvSpPr>
          <p:spPr>
            <a:xfrm>
              <a:off x="6935310" y="4292684"/>
              <a:ext cx="1692000" cy="508817"/>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Libreta</a:t>
              </a:r>
              <a:endParaRPr sz="1800" b="0" i="0" u="none" strike="noStrike" cap="none">
                <a:solidFill>
                  <a:srgbClr val="000000"/>
                </a:solidFill>
                <a:latin typeface="Montserrat"/>
                <a:ea typeface="Montserrat"/>
                <a:cs typeface="Montserrat"/>
                <a:sym typeface="Montserrat"/>
              </a:endParaRPr>
            </a:p>
          </p:txBody>
        </p:sp>
        <p:cxnSp>
          <p:nvCxnSpPr>
            <p:cNvPr id="214" name="Google Shape;214;p13"/>
            <p:cNvCxnSpPr>
              <a:stCxn id="212" idx="3"/>
              <a:endCxn id="213" idx="1"/>
            </p:cNvCxnSpPr>
            <p:nvPr/>
          </p:nvCxnSpPr>
          <p:spPr>
            <a:xfrm>
              <a:off x="4103915" y="4547092"/>
              <a:ext cx="2831400" cy="0"/>
            </a:xfrm>
            <a:prstGeom prst="straightConnector1">
              <a:avLst/>
            </a:prstGeom>
            <a:noFill/>
            <a:ln w="9525" cap="flat" cmpd="sng">
              <a:solidFill>
                <a:srgbClr val="985FF6"/>
              </a:solidFill>
              <a:prstDash val="solid"/>
              <a:round/>
              <a:headEnd type="none" w="sm" len="sm"/>
              <a:tailEnd type="none" w="sm" len="sm"/>
            </a:ln>
          </p:spPr>
        </p:cxnSp>
        <p:sp>
          <p:nvSpPr>
            <p:cNvPr id="215" name="Google Shape;215;p13"/>
            <p:cNvSpPr/>
            <p:nvPr/>
          </p:nvSpPr>
          <p:spPr>
            <a:xfrm>
              <a:off x="4673612" y="4292684"/>
              <a:ext cx="1692000" cy="508817"/>
            </a:xfrm>
            <a:prstGeom prst="flowChartDecision">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0" u="none" strike="noStrike" cap="none">
                  <a:solidFill>
                    <a:srgbClr val="FFFFFF"/>
                  </a:solidFill>
                  <a:latin typeface="Montserrat"/>
                  <a:ea typeface="Montserrat"/>
                  <a:cs typeface="Montserrat"/>
                  <a:sym typeface="Montserrat"/>
                </a:rPr>
                <a:t>Pertenece</a:t>
              </a:r>
              <a:endParaRPr sz="1200" b="0" i="0" u="none" strike="noStrike" cap="none">
                <a:solidFill>
                  <a:srgbClr val="000000"/>
                </a:solidFill>
                <a:latin typeface="Montserrat"/>
                <a:ea typeface="Montserrat"/>
                <a:cs typeface="Montserrat"/>
                <a:sym typeface="Montserrat"/>
              </a:endParaRPr>
            </a:p>
          </p:txBody>
        </p:sp>
        <p:sp>
          <p:nvSpPr>
            <p:cNvPr id="216" name="Google Shape;216;p13"/>
            <p:cNvSpPr txBox="1"/>
            <p:nvPr/>
          </p:nvSpPr>
          <p:spPr>
            <a:xfrm>
              <a:off x="4103914" y="4547092"/>
              <a:ext cx="2551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1</a:t>
              </a:r>
              <a:endParaRPr sz="1400" b="0" i="1" u="none" strike="noStrike" cap="none">
                <a:solidFill>
                  <a:schemeClr val="accent1"/>
                </a:solidFill>
                <a:latin typeface="Montserrat"/>
                <a:ea typeface="Montserrat"/>
                <a:cs typeface="Montserrat"/>
                <a:sym typeface="Montserrat"/>
              </a:endParaRPr>
            </a:p>
          </p:txBody>
        </p:sp>
        <p:sp>
          <p:nvSpPr>
            <p:cNvPr id="217" name="Google Shape;217;p13"/>
            <p:cNvSpPr txBox="1"/>
            <p:nvPr/>
          </p:nvSpPr>
          <p:spPr>
            <a:xfrm>
              <a:off x="6680111" y="4547092"/>
              <a:ext cx="24878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1</a:t>
              </a:r>
              <a:endParaRPr sz="1400" b="0" i="1" u="none" strike="noStrike" cap="none">
                <a:solidFill>
                  <a:schemeClr val="accent1"/>
                </a:solidFill>
                <a:latin typeface="Montserrat"/>
                <a:ea typeface="Montserrat"/>
                <a:cs typeface="Montserrat"/>
                <a:sym typeface="Montserra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6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Componentes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23" name="Google Shape;223;p60"/>
          <p:cNvSpPr txBox="1"/>
          <p:nvPr/>
        </p:nvSpPr>
        <p:spPr>
          <a:xfrm>
            <a:off x="443214" y="972620"/>
            <a:ext cx="8268986" cy="1204137"/>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RELACIONES</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Los tipos de relaciones pueden ser:</a:t>
            </a:r>
            <a:endParaRPr sz="1400" b="0" i="0" u="none" strike="noStrike" cap="none">
              <a:solidFill>
                <a:srgbClr val="000000"/>
              </a:solidFill>
              <a:latin typeface="Arial"/>
              <a:ea typeface="Arial"/>
              <a:cs typeface="Arial"/>
              <a:sym typeface="Arial"/>
            </a:endParaRPr>
          </a:p>
          <a:p>
            <a:pPr marL="1162050" marR="0" lvl="7" indent="-357188" algn="l" rtl="0">
              <a:lnSpc>
                <a:spcPct val="100000"/>
              </a:lnSpc>
              <a:spcBef>
                <a:spcPts val="600"/>
              </a:spcBef>
              <a:spcAft>
                <a:spcPts val="0"/>
              </a:spcAft>
              <a:buClr>
                <a:schemeClr val="dk2"/>
              </a:buClr>
              <a:buSzPts val="1400"/>
              <a:buFont typeface="Courier New"/>
              <a:buChar char="o"/>
            </a:pPr>
            <a:r>
              <a:rPr lang="es-AR" sz="1400" b="1" i="0" u="none" strike="noStrike" cap="none">
                <a:solidFill>
                  <a:srgbClr val="000000"/>
                </a:solidFill>
                <a:latin typeface="Montserrat"/>
                <a:ea typeface="Montserrat"/>
                <a:cs typeface="Montserrat"/>
                <a:sym typeface="Montserrat"/>
              </a:rPr>
              <a:t>N a N (muchos a muchos)</a:t>
            </a:r>
            <a:r>
              <a:rPr lang="es-AR" sz="1400" b="0" i="0" u="none" strike="noStrike" cap="none">
                <a:solidFill>
                  <a:srgbClr val="000000"/>
                </a:solidFill>
                <a:latin typeface="Montserrat"/>
                <a:ea typeface="Montserrat"/>
                <a:cs typeface="Montserrat"/>
                <a:sym typeface="Montserrat"/>
              </a:rPr>
              <a:t>: Por ejemplo: </a:t>
            </a:r>
            <a:r>
              <a:rPr lang="es-AR" sz="1400" b="1" i="0" u="none" strike="noStrike" cap="none">
                <a:solidFill>
                  <a:srgbClr val="000000"/>
                </a:solidFill>
                <a:latin typeface="Montserrat"/>
                <a:ea typeface="Montserrat"/>
                <a:cs typeface="Montserrat"/>
                <a:sym typeface="Montserrat"/>
              </a:rPr>
              <a:t>muchos</a:t>
            </a:r>
            <a:r>
              <a:rPr lang="es-AR" sz="1400" b="0" i="0" u="none" strike="noStrike" cap="none">
                <a:solidFill>
                  <a:srgbClr val="000000"/>
                </a:solidFill>
                <a:latin typeface="Montserrat"/>
                <a:ea typeface="Montserrat"/>
                <a:cs typeface="Montserrat"/>
                <a:sym typeface="Montserrat"/>
              </a:rPr>
              <a:t> alumnos pueden tener </a:t>
            </a:r>
            <a:r>
              <a:rPr lang="es-AR" sz="1400" b="1" i="0" u="none" strike="noStrike" cap="none">
                <a:solidFill>
                  <a:srgbClr val="000000"/>
                </a:solidFill>
                <a:latin typeface="Montserrat"/>
                <a:ea typeface="Montserrat"/>
                <a:cs typeface="Montserrat"/>
                <a:sym typeface="Montserrat"/>
              </a:rPr>
              <a:t>muchas</a:t>
            </a:r>
            <a:r>
              <a:rPr lang="es-AR" sz="1400" b="0" i="0" u="none" strike="noStrike" cap="none">
                <a:solidFill>
                  <a:srgbClr val="000000"/>
                </a:solidFill>
                <a:latin typeface="Montserrat"/>
                <a:ea typeface="Montserrat"/>
                <a:cs typeface="Montserrat"/>
                <a:sym typeface="Montserrat"/>
              </a:rPr>
              <a:t> materias y viceversa, </a:t>
            </a:r>
            <a:r>
              <a:rPr lang="es-AR" sz="1400" b="1" i="0" u="none" strike="noStrike" cap="none">
                <a:solidFill>
                  <a:srgbClr val="000000"/>
                </a:solidFill>
                <a:latin typeface="Montserrat"/>
                <a:ea typeface="Montserrat"/>
                <a:cs typeface="Montserrat"/>
                <a:sym typeface="Montserrat"/>
              </a:rPr>
              <a:t>muchas</a:t>
            </a:r>
            <a:r>
              <a:rPr lang="es-AR" sz="1400" b="0" i="0" u="none" strike="noStrike" cap="none">
                <a:solidFill>
                  <a:srgbClr val="000000"/>
                </a:solidFill>
                <a:latin typeface="Montserrat"/>
                <a:ea typeface="Montserrat"/>
                <a:cs typeface="Montserrat"/>
                <a:sym typeface="Montserrat"/>
              </a:rPr>
              <a:t> materias pueden contener a </a:t>
            </a:r>
            <a:r>
              <a:rPr lang="es-AR" sz="1400" b="1" i="0" u="none" strike="noStrike" cap="none">
                <a:solidFill>
                  <a:srgbClr val="000000"/>
                </a:solidFill>
                <a:latin typeface="Montserrat"/>
                <a:ea typeface="Montserrat"/>
                <a:cs typeface="Montserrat"/>
                <a:sym typeface="Montserrat"/>
              </a:rPr>
              <a:t>muchos</a:t>
            </a:r>
            <a:r>
              <a:rPr lang="es-AR" sz="1400" b="0" i="0" u="none" strike="noStrike" cap="none">
                <a:solidFill>
                  <a:srgbClr val="000000"/>
                </a:solidFill>
                <a:latin typeface="Montserrat"/>
                <a:ea typeface="Montserrat"/>
                <a:cs typeface="Montserrat"/>
                <a:sym typeface="Montserrat"/>
              </a:rPr>
              <a:t> alumnos.</a:t>
            </a:r>
            <a:endParaRPr sz="1400" b="0" i="0" u="none" strike="noStrike" cap="none">
              <a:solidFill>
                <a:srgbClr val="000000"/>
              </a:solidFill>
              <a:latin typeface="Montserrat"/>
              <a:ea typeface="Montserrat"/>
              <a:cs typeface="Montserrat"/>
              <a:sym typeface="Montserrat"/>
            </a:endParaRPr>
          </a:p>
        </p:txBody>
      </p:sp>
      <p:grpSp>
        <p:nvGrpSpPr>
          <p:cNvPr id="224" name="Google Shape;224;p60"/>
          <p:cNvGrpSpPr/>
          <p:nvPr/>
        </p:nvGrpSpPr>
        <p:grpSpPr>
          <a:xfrm>
            <a:off x="1692903" y="2362642"/>
            <a:ext cx="6215395" cy="562185"/>
            <a:chOff x="2411915" y="4292684"/>
            <a:chExt cx="6215395" cy="562185"/>
          </a:xfrm>
        </p:grpSpPr>
        <p:sp>
          <p:nvSpPr>
            <p:cNvPr id="225" name="Google Shape;225;p60"/>
            <p:cNvSpPr txBox="1"/>
            <p:nvPr/>
          </p:nvSpPr>
          <p:spPr>
            <a:xfrm>
              <a:off x="2411915" y="4295092"/>
              <a:ext cx="1692000" cy="504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Alumno</a:t>
              </a:r>
              <a:endParaRPr sz="1800" b="0" i="0" u="none" strike="noStrike" cap="none">
                <a:solidFill>
                  <a:srgbClr val="000000"/>
                </a:solidFill>
                <a:latin typeface="Montserrat"/>
                <a:ea typeface="Montserrat"/>
                <a:cs typeface="Montserrat"/>
                <a:sym typeface="Montserrat"/>
              </a:endParaRPr>
            </a:p>
          </p:txBody>
        </p:sp>
        <p:sp>
          <p:nvSpPr>
            <p:cNvPr id="226" name="Google Shape;226;p60"/>
            <p:cNvSpPr txBox="1"/>
            <p:nvPr/>
          </p:nvSpPr>
          <p:spPr>
            <a:xfrm>
              <a:off x="6935310" y="4292684"/>
              <a:ext cx="1692000" cy="508817"/>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Materia</a:t>
              </a:r>
              <a:endParaRPr sz="1800" b="0" i="0" u="none" strike="noStrike" cap="none">
                <a:solidFill>
                  <a:srgbClr val="000000"/>
                </a:solidFill>
                <a:latin typeface="Montserrat"/>
                <a:ea typeface="Montserrat"/>
                <a:cs typeface="Montserrat"/>
                <a:sym typeface="Montserrat"/>
              </a:endParaRPr>
            </a:p>
          </p:txBody>
        </p:sp>
        <p:cxnSp>
          <p:nvCxnSpPr>
            <p:cNvPr id="227" name="Google Shape;227;p60"/>
            <p:cNvCxnSpPr>
              <a:stCxn id="225" idx="3"/>
              <a:endCxn id="226" idx="1"/>
            </p:cNvCxnSpPr>
            <p:nvPr/>
          </p:nvCxnSpPr>
          <p:spPr>
            <a:xfrm>
              <a:off x="4103915" y="4547092"/>
              <a:ext cx="2831400" cy="0"/>
            </a:xfrm>
            <a:prstGeom prst="straightConnector1">
              <a:avLst/>
            </a:prstGeom>
            <a:noFill/>
            <a:ln w="9525" cap="flat" cmpd="sng">
              <a:solidFill>
                <a:srgbClr val="985FF6"/>
              </a:solidFill>
              <a:prstDash val="solid"/>
              <a:round/>
              <a:headEnd type="none" w="sm" len="sm"/>
              <a:tailEnd type="none" w="sm" len="sm"/>
            </a:ln>
          </p:spPr>
        </p:cxnSp>
        <p:sp>
          <p:nvSpPr>
            <p:cNvPr id="228" name="Google Shape;228;p60"/>
            <p:cNvSpPr/>
            <p:nvPr/>
          </p:nvSpPr>
          <p:spPr>
            <a:xfrm>
              <a:off x="4673612" y="4292684"/>
              <a:ext cx="1692000" cy="508817"/>
            </a:xfrm>
            <a:prstGeom prst="flowChartDecision">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FFFFFF"/>
                  </a:solidFill>
                  <a:latin typeface="Montserrat"/>
                  <a:ea typeface="Montserrat"/>
                  <a:cs typeface="Montserrat"/>
                  <a:sym typeface="Montserrat"/>
                </a:rPr>
                <a:t>Tiene</a:t>
              </a:r>
              <a:endParaRPr sz="1400" b="0" i="0" u="none" strike="noStrike" cap="none">
                <a:solidFill>
                  <a:srgbClr val="000000"/>
                </a:solidFill>
                <a:latin typeface="Montserrat"/>
                <a:ea typeface="Montserrat"/>
                <a:cs typeface="Montserrat"/>
                <a:sym typeface="Montserrat"/>
              </a:endParaRPr>
            </a:p>
          </p:txBody>
        </p:sp>
        <p:sp>
          <p:nvSpPr>
            <p:cNvPr id="229" name="Google Shape;229;p60"/>
            <p:cNvSpPr txBox="1"/>
            <p:nvPr/>
          </p:nvSpPr>
          <p:spPr>
            <a:xfrm>
              <a:off x="4103914" y="4547092"/>
              <a:ext cx="3064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n</a:t>
              </a:r>
              <a:endParaRPr sz="1400" b="0" i="0" u="none" strike="noStrike" cap="none">
                <a:solidFill>
                  <a:srgbClr val="000000"/>
                </a:solidFill>
                <a:latin typeface="Arial"/>
                <a:ea typeface="Arial"/>
                <a:cs typeface="Arial"/>
                <a:sym typeface="Arial"/>
              </a:endParaRPr>
            </a:p>
          </p:txBody>
        </p:sp>
        <p:sp>
          <p:nvSpPr>
            <p:cNvPr id="230" name="Google Shape;230;p60"/>
            <p:cNvSpPr txBox="1"/>
            <p:nvPr/>
          </p:nvSpPr>
          <p:spPr>
            <a:xfrm>
              <a:off x="6680111" y="4547092"/>
              <a:ext cx="3064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accent1"/>
                  </a:solidFill>
                  <a:latin typeface="Montserrat"/>
                  <a:ea typeface="Montserrat"/>
                  <a:cs typeface="Montserrat"/>
                  <a:sym typeface="Montserrat"/>
                </a:rPr>
                <a:t>n</a:t>
              </a:r>
              <a:endParaRPr sz="1400" b="0" i="1" u="none" strike="noStrike" cap="none">
                <a:solidFill>
                  <a:schemeClr val="accent1"/>
                </a:solidFill>
                <a:latin typeface="Montserrat"/>
                <a:ea typeface="Montserrat"/>
                <a:cs typeface="Montserrat"/>
                <a:sym typeface="Montserrat"/>
              </a:endParaRPr>
            </a:p>
          </p:txBody>
        </p:sp>
      </p:grpSp>
      <p:sp>
        <p:nvSpPr>
          <p:cNvPr id="231" name="Google Shape;231;p60"/>
          <p:cNvSpPr txBox="1"/>
          <p:nvPr/>
        </p:nvSpPr>
        <p:spPr>
          <a:xfrm>
            <a:off x="1554480" y="3145081"/>
            <a:ext cx="6625574" cy="596340"/>
          </a:xfrm>
          <a:prstGeom prst="rect">
            <a:avLst/>
          </a:prstGeom>
          <a:noFill/>
          <a:ln>
            <a:noFill/>
          </a:ln>
        </p:spPr>
        <p:txBody>
          <a:bodyPr spcFirstLastPara="1" wrap="square" lIns="91425" tIns="91425" rIns="91425" bIns="91425" anchor="t" anchorCtr="0">
            <a:noAutofit/>
          </a:bodyPr>
          <a:lstStyle/>
          <a:p>
            <a:pPr marL="0" marR="0" lvl="1" indent="0" algn="l" rtl="0">
              <a:lnSpc>
                <a:spcPct val="100000"/>
              </a:lnSpc>
              <a:spcBef>
                <a:spcPts val="60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En el rombo se coloca un </a:t>
            </a:r>
            <a:r>
              <a:rPr lang="es-AR" sz="1200" b="1" i="1" u="none" strike="noStrike" cap="none">
                <a:solidFill>
                  <a:srgbClr val="9D66F9"/>
                </a:solidFill>
                <a:latin typeface="Montserrat"/>
                <a:ea typeface="Montserrat"/>
                <a:cs typeface="Montserrat"/>
                <a:sym typeface="Montserrat"/>
              </a:rPr>
              <a:t>verbo</a:t>
            </a:r>
            <a:r>
              <a:rPr lang="es-AR" sz="1200" b="0" i="1" u="none" strike="noStrike" cap="none">
                <a:solidFill>
                  <a:srgbClr val="9D66F9"/>
                </a:solidFill>
                <a:latin typeface="Montserrat"/>
                <a:ea typeface="Montserrat"/>
                <a:cs typeface="Montserrat"/>
                <a:sym typeface="Montserrat"/>
              </a:rPr>
              <a:t> y la lectura puede ser “Muchos alumnos </a:t>
            </a:r>
            <a:r>
              <a:rPr lang="es-AR" sz="1200" b="1" i="1" u="none" strike="noStrike" cap="none">
                <a:solidFill>
                  <a:srgbClr val="9D66F9"/>
                </a:solidFill>
                <a:latin typeface="Montserrat"/>
                <a:ea typeface="Montserrat"/>
                <a:cs typeface="Montserrat"/>
                <a:sym typeface="Montserrat"/>
              </a:rPr>
              <a:t>tienen </a:t>
            </a:r>
            <a:r>
              <a:rPr lang="es-AR" sz="1200" b="0" i="1" u="none" strike="noStrike" cap="none">
                <a:solidFill>
                  <a:srgbClr val="9D66F9"/>
                </a:solidFill>
                <a:latin typeface="Montserrat"/>
                <a:ea typeface="Montserrat"/>
                <a:cs typeface="Montserrat"/>
                <a:sym typeface="Montserrat"/>
              </a:rPr>
              <a:t>muchas materias” o “Un alumno </a:t>
            </a:r>
            <a:r>
              <a:rPr lang="es-AR" sz="1200" b="1" i="1" u="none" strike="noStrike" cap="none">
                <a:solidFill>
                  <a:srgbClr val="9D66F9"/>
                </a:solidFill>
                <a:latin typeface="Montserrat"/>
                <a:ea typeface="Montserrat"/>
                <a:cs typeface="Montserrat"/>
                <a:sym typeface="Montserrat"/>
              </a:rPr>
              <a:t>tiene</a:t>
            </a:r>
            <a:r>
              <a:rPr lang="es-AR" sz="1200" b="0" i="1" u="none" strike="noStrike" cap="none">
                <a:solidFill>
                  <a:srgbClr val="9D66F9"/>
                </a:solidFill>
                <a:latin typeface="Montserrat"/>
                <a:ea typeface="Montserrat"/>
                <a:cs typeface="Montserrat"/>
                <a:sym typeface="Montserrat"/>
              </a:rPr>
              <a:t> muchas materias o una materia </a:t>
            </a:r>
            <a:r>
              <a:rPr lang="es-AR" sz="1200" b="1" i="1" u="none" strike="noStrike" cap="none">
                <a:solidFill>
                  <a:srgbClr val="9D66F9"/>
                </a:solidFill>
                <a:latin typeface="Montserrat"/>
                <a:ea typeface="Montserrat"/>
                <a:cs typeface="Montserrat"/>
                <a:sym typeface="Montserrat"/>
              </a:rPr>
              <a:t>tiene </a:t>
            </a:r>
            <a:r>
              <a:rPr lang="es-AR" sz="1200" b="0" i="1" u="none" strike="noStrike" cap="none">
                <a:solidFill>
                  <a:srgbClr val="9D66F9"/>
                </a:solidFill>
                <a:latin typeface="Montserrat"/>
                <a:ea typeface="Montserrat"/>
                <a:cs typeface="Montserrat"/>
                <a:sym typeface="Montserrat"/>
              </a:rPr>
              <a:t>muchos alumnos”. </a:t>
            </a:r>
            <a:endParaRPr sz="1200" b="0" i="1" u="none" strike="noStrike" cap="none">
              <a:solidFill>
                <a:srgbClr val="9D66F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37" name="Google Shape;237;p17"/>
          <p:cNvSpPr txBox="1"/>
          <p:nvPr/>
        </p:nvSpPr>
        <p:spPr>
          <a:xfrm>
            <a:off x="370649" y="948513"/>
            <a:ext cx="8456828" cy="18327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600"/>
              </a:spcAft>
              <a:buClr>
                <a:schemeClr val="dk2"/>
              </a:buClr>
              <a:buSzPts val="1400"/>
              <a:buFont typeface="Montserrat"/>
              <a:buNone/>
            </a:pPr>
            <a:endParaRPr sz="1400" b="0" i="0" u="none" strike="noStrike" cap="none">
              <a:solidFill>
                <a:srgbClr val="000000"/>
              </a:solidFill>
              <a:latin typeface="Montserrat"/>
              <a:ea typeface="Montserrat"/>
              <a:cs typeface="Montserrat"/>
              <a:sym typeface="Montserrat"/>
            </a:endParaRPr>
          </a:p>
        </p:txBody>
      </p:sp>
      <p:sp>
        <p:nvSpPr>
          <p:cNvPr id="238" name="Google Shape;238;p17"/>
          <p:cNvSpPr txBox="1"/>
          <p:nvPr/>
        </p:nvSpPr>
        <p:spPr>
          <a:xfrm>
            <a:off x="523049" y="1100914"/>
            <a:ext cx="8456828" cy="420300"/>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Supongamos que una empresa de venta de electrodomésticos tiene:</a:t>
            </a:r>
            <a:endParaRPr sz="1400" b="0" i="0" u="none" strike="noStrike" cap="none">
              <a:solidFill>
                <a:srgbClr val="000000"/>
              </a:solidFill>
              <a:latin typeface="Montserrat"/>
              <a:ea typeface="Montserrat"/>
              <a:cs typeface="Montserrat"/>
              <a:sym typeface="Montserrat"/>
            </a:endParaRPr>
          </a:p>
        </p:txBody>
      </p:sp>
      <p:sp>
        <p:nvSpPr>
          <p:cNvPr id="239" name="Google Shape;239;p17"/>
          <p:cNvSpPr txBox="1"/>
          <p:nvPr/>
        </p:nvSpPr>
        <p:spPr>
          <a:xfrm>
            <a:off x="497337" y="2335262"/>
            <a:ext cx="8456700" cy="661500"/>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desea modelar a través de un DER, la forma en que se implementaría la Base de Datos.</a:t>
            </a:r>
            <a:endParaRPr sz="1400" b="0" i="0" u="none" strike="noStrike" cap="none">
              <a:solidFill>
                <a:srgbClr val="000000"/>
              </a:solidFill>
              <a:latin typeface="Arial"/>
              <a:ea typeface="Arial"/>
              <a:cs typeface="Arial"/>
              <a:sym typeface="Arial"/>
            </a:endParaRPr>
          </a:p>
          <a:p>
            <a:pPr marL="714375" marR="0" lvl="2" indent="-357188" algn="l" rtl="0">
              <a:lnSpc>
                <a:spcPct val="100000"/>
              </a:lnSpc>
              <a:spcBef>
                <a:spcPts val="1200"/>
              </a:spcBef>
              <a:spcAft>
                <a:spcPts val="600"/>
              </a:spcAft>
              <a:buClr>
                <a:schemeClr val="dk2"/>
              </a:buClr>
              <a:buSzPts val="1400"/>
              <a:buFont typeface="Arial"/>
              <a:buAutoNum type="arabicPeriod"/>
            </a:pPr>
            <a:r>
              <a:rPr lang="es-AR" sz="1400" b="0" i="0" u="none" strike="noStrike" cap="none">
                <a:solidFill>
                  <a:srgbClr val="000000"/>
                </a:solidFill>
                <a:latin typeface="Montserrat"/>
                <a:ea typeface="Montserrat"/>
                <a:cs typeface="Montserrat"/>
                <a:sym typeface="Montserrat"/>
              </a:rPr>
              <a:t>Detectamos las </a:t>
            </a:r>
            <a:r>
              <a:rPr lang="es-AR" sz="1400" b="1" i="0" u="none" strike="noStrike" cap="none">
                <a:solidFill>
                  <a:srgbClr val="000000"/>
                </a:solidFill>
                <a:latin typeface="Montserrat"/>
                <a:ea typeface="Montserrat"/>
                <a:cs typeface="Montserrat"/>
                <a:sym typeface="Montserrat"/>
              </a:rPr>
              <a:t>entidades</a:t>
            </a:r>
            <a:r>
              <a:rPr lang="es-AR" sz="1400" b="0" i="0" u="none" strike="noStrike" cap="none">
                <a:solidFill>
                  <a:srgbClr val="000000"/>
                </a:solidFill>
                <a:latin typeface="Montserrat"/>
                <a:ea typeface="Montserrat"/>
                <a:cs typeface="Montserrat"/>
                <a:sym typeface="Montserrat"/>
              </a:rPr>
              <a:t>. Como sabemos, serán 3:</a:t>
            </a:r>
            <a:endParaRPr sz="1400" b="0" i="0" u="none" strike="noStrike" cap="none">
              <a:solidFill>
                <a:srgbClr val="000000"/>
              </a:solidFill>
              <a:latin typeface="Montserrat"/>
              <a:ea typeface="Montserrat"/>
              <a:cs typeface="Montserrat"/>
              <a:sym typeface="Montserrat"/>
            </a:endParaRPr>
          </a:p>
        </p:txBody>
      </p:sp>
      <p:sp>
        <p:nvSpPr>
          <p:cNvPr id="240" name="Google Shape;240;p17"/>
          <p:cNvSpPr txBox="1"/>
          <p:nvPr/>
        </p:nvSpPr>
        <p:spPr>
          <a:xfrm>
            <a:off x="1066800" y="1483113"/>
            <a:ext cx="7191375" cy="427947"/>
          </a:xfrm>
          <a:prstGeom prst="rect">
            <a:avLst/>
          </a:prstGeom>
          <a:noFill/>
          <a:ln>
            <a:noFill/>
          </a:ln>
        </p:spPr>
        <p:txBody>
          <a:bodyPr spcFirstLastPara="1" wrap="square" lIns="91425" tIns="91425" rIns="91425" bIns="91425" anchor="t" anchorCtr="0">
            <a:noAutofit/>
          </a:bodyPr>
          <a:lstStyle/>
          <a:p>
            <a:pPr marL="814388" marR="0" lvl="1"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Clientes</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Pedidos</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Productos</a:t>
            </a:r>
            <a:endParaRPr sz="1400" b="0" i="0" u="none" strike="noStrike" cap="none">
              <a:solidFill>
                <a:srgbClr val="000000"/>
              </a:solidFill>
              <a:latin typeface="Montserrat"/>
              <a:ea typeface="Montserrat"/>
              <a:cs typeface="Montserrat"/>
              <a:sym typeface="Montserrat"/>
            </a:endParaRPr>
          </a:p>
        </p:txBody>
      </p:sp>
      <p:sp>
        <p:nvSpPr>
          <p:cNvPr id="241" name="Google Shape;241;p17"/>
          <p:cNvSpPr txBox="1"/>
          <p:nvPr/>
        </p:nvSpPr>
        <p:spPr>
          <a:xfrm>
            <a:off x="1654803" y="3431616"/>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Clientes</a:t>
            </a:r>
            <a:endParaRPr sz="1800" b="0" i="0" u="none" strike="noStrike" cap="none">
              <a:solidFill>
                <a:srgbClr val="000000"/>
              </a:solidFill>
              <a:latin typeface="Montserrat"/>
              <a:ea typeface="Montserrat"/>
              <a:cs typeface="Montserrat"/>
              <a:sym typeface="Montserrat"/>
            </a:endParaRPr>
          </a:p>
        </p:txBody>
      </p:sp>
      <p:sp>
        <p:nvSpPr>
          <p:cNvPr id="242" name="Google Shape;242;p17"/>
          <p:cNvSpPr txBox="1"/>
          <p:nvPr/>
        </p:nvSpPr>
        <p:spPr>
          <a:xfrm>
            <a:off x="3970896" y="3431616"/>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Pedidos</a:t>
            </a:r>
            <a:endParaRPr sz="1800" b="0" i="0" u="none" strike="noStrike" cap="none">
              <a:solidFill>
                <a:srgbClr val="000000"/>
              </a:solidFill>
              <a:latin typeface="Montserrat"/>
              <a:ea typeface="Montserrat"/>
              <a:cs typeface="Montserrat"/>
              <a:sym typeface="Montserrat"/>
            </a:endParaRPr>
          </a:p>
        </p:txBody>
      </p:sp>
      <p:sp>
        <p:nvSpPr>
          <p:cNvPr id="243" name="Google Shape;243;p17"/>
          <p:cNvSpPr txBox="1"/>
          <p:nvPr/>
        </p:nvSpPr>
        <p:spPr>
          <a:xfrm>
            <a:off x="6286988" y="3431616"/>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Productos</a:t>
            </a:r>
            <a:endParaRPr sz="1800" b="0" i="0" u="none" strike="noStrike" cap="none">
              <a:solidFill>
                <a:srgbClr val="000000"/>
              </a:solidFill>
              <a:latin typeface="Montserrat"/>
              <a:ea typeface="Montserrat"/>
              <a:cs typeface="Montserrat"/>
              <a:sym typeface="Montserrat"/>
            </a:endParaRPr>
          </a:p>
        </p:txBody>
      </p:sp>
      <p:pic>
        <p:nvPicPr>
          <p:cNvPr id="244" name="Google Shape;244;p17" descr="Cliente descarga gratuita de png - Iconos de equipo Cliente Icono de diseño  de grupo de Usuarios - Grupo De Clientes, Los Clientes, El Foro, La Gente,  Los Usuarios Icono imagen png -"/>
          <p:cNvPicPr preferRelativeResize="0"/>
          <p:nvPr/>
        </p:nvPicPr>
        <p:blipFill rotWithShape="1">
          <a:blip r:embed="rId3">
            <a:alphaModFix/>
          </a:blip>
          <a:srcRect/>
          <a:stretch/>
        </p:blipFill>
        <p:spPr>
          <a:xfrm>
            <a:off x="1935527" y="4012956"/>
            <a:ext cx="986552" cy="986552"/>
          </a:xfrm>
          <a:prstGeom prst="rect">
            <a:avLst/>
          </a:prstGeom>
          <a:noFill/>
          <a:ln>
            <a:noFill/>
          </a:ln>
        </p:spPr>
      </p:pic>
      <p:pic>
        <p:nvPicPr>
          <p:cNvPr id="245" name="Google Shape;245;p17" descr="Términos y Condiciones"/>
          <p:cNvPicPr preferRelativeResize="0"/>
          <p:nvPr/>
        </p:nvPicPr>
        <p:blipFill rotWithShape="1">
          <a:blip r:embed="rId4">
            <a:alphaModFix/>
          </a:blip>
          <a:srcRect/>
          <a:stretch/>
        </p:blipFill>
        <p:spPr>
          <a:xfrm>
            <a:off x="4220189" y="3981525"/>
            <a:ext cx="1049415" cy="1049415"/>
          </a:xfrm>
          <a:prstGeom prst="rect">
            <a:avLst/>
          </a:prstGeom>
          <a:noFill/>
          <a:ln>
            <a:noFill/>
          </a:ln>
        </p:spPr>
      </p:pic>
      <p:pic>
        <p:nvPicPr>
          <p:cNvPr id="246" name="Google Shape;246;p17" descr="Electrodomésticos - Iconos gratis de electrónica"/>
          <p:cNvPicPr preferRelativeResize="0"/>
          <p:nvPr/>
        </p:nvPicPr>
        <p:blipFill rotWithShape="1">
          <a:blip r:embed="rId5">
            <a:alphaModFix/>
          </a:blip>
          <a:srcRect/>
          <a:stretch/>
        </p:blipFill>
        <p:spPr>
          <a:xfrm>
            <a:off x="6513775" y="3959019"/>
            <a:ext cx="1094426" cy="1094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6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500"/>
              <a:buFont typeface="Montserrat ExtraBold"/>
              <a:buNone/>
            </a:pP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52" name="Google Shape;252;p61"/>
          <p:cNvSpPr txBox="1"/>
          <p:nvPr/>
        </p:nvSpPr>
        <p:spPr>
          <a:xfrm>
            <a:off x="523049" y="1100913"/>
            <a:ext cx="8456828" cy="388457"/>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chemeClr val="dk2"/>
              </a:buClr>
              <a:buSzPts val="1400"/>
              <a:buFont typeface="Arial"/>
              <a:buAutoNum type="arabicPeriod" startAt="2"/>
            </a:pPr>
            <a:r>
              <a:rPr lang="es-AR" sz="1400" b="0" i="0" u="none" strike="noStrike" cap="none">
                <a:solidFill>
                  <a:srgbClr val="000000"/>
                </a:solidFill>
                <a:latin typeface="Montserrat"/>
                <a:ea typeface="Montserrat"/>
                <a:cs typeface="Montserrat"/>
                <a:sym typeface="Montserrat"/>
              </a:rPr>
              <a:t>Ahora detectamos qué </a:t>
            </a:r>
            <a:r>
              <a:rPr lang="es-AR" sz="1400" b="1" i="0" u="none" strike="noStrike" cap="none">
                <a:solidFill>
                  <a:srgbClr val="000000"/>
                </a:solidFill>
                <a:latin typeface="Montserrat"/>
                <a:ea typeface="Montserrat"/>
                <a:cs typeface="Montserrat"/>
                <a:sym typeface="Montserrat"/>
              </a:rPr>
              <a:t>atributos</a:t>
            </a:r>
            <a:r>
              <a:rPr lang="es-AR" sz="1400" b="0" i="0" u="none" strike="noStrike" cap="none">
                <a:solidFill>
                  <a:srgbClr val="000000"/>
                </a:solidFill>
                <a:latin typeface="Montserrat"/>
                <a:ea typeface="Montserrat"/>
                <a:cs typeface="Montserrat"/>
                <a:sym typeface="Montserrat"/>
              </a:rPr>
              <a:t> tienen cada una de ellas:</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60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sp>
        <p:nvSpPr>
          <p:cNvPr id="253" name="Google Shape;253;p61"/>
          <p:cNvSpPr txBox="1"/>
          <p:nvPr/>
        </p:nvSpPr>
        <p:spPr>
          <a:xfrm>
            <a:off x="1027656" y="1812366"/>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Clientes</a:t>
            </a:r>
            <a:endParaRPr sz="1800" b="0" i="0" u="none" strike="noStrike" cap="none">
              <a:solidFill>
                <a:srgbClr val="000000"/>
              </a:solidFill>
              <a:latin typeface="Montserrat"/>
              <a:ea typeface="Montserrat"/>
              <a:cs typeface="Montserrat"/>
              <a:sym typeface="Montserrat"/>
            </a:endParaRPr>
          </a:p>
        </p:txBody>
      </p:sp>
      <p:sp>
        <p:nvSpPr>
          <p:cNvPr id="254" name="Google Shape;254;p61"/>
          <p:cNvSpPr/>
          <p:nvPr/>
        </p:nvSpPr>
        <p:spPr>
          <a:xfrm>
            <a:off x="523049" y="2320375"/>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Dni</a:t>
            </a:r>
            <a:endParaRPr sz="1200" b="0" i="0" u="none" strike="noStrike" cap="none">
              <a:solidFill>
                <a:srgbClr val="FFFFFF"/>
              </a:solidFill>
              <a:latin typeface="Montserrat"/>
              <a:ea typeface="Montserrat"/>
              <a:cs typeface="Montserrat"/>
              <a:sym typeface="Montserrat"/>
            </a:endParaRPr>
          </a:p>
        </p:txBody>
      </p:sp>
      <p:sp>
        <p:nvSpPr>
          <p:cNvPr id="255" name="Google Shape;255;p61"/>
          <p:cNvSpPr/>
          <p:nvPr/>
        </p:nvSpPr>
        <p:spPr>
          <a:xfrm>
            <a:off x="953176" y="2783857"/>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Nombre</a:t>
            </a:r>
            <a:endParaRPr sz="1200" b="0" i="0" u="none" strike="noStrike" cap="none">
              <a:solidFill>
                <a:srgbClr val="FFFFFF"/>
              </a:solidFill>
              <a:latin typeface="Montserrat"/>
              <a:ea typeface="Montserrat"/>
              <a:cs typeface="Montserrat"/>
              <a:sym typeface="Montserrat"/>
            </a:endParaRPr>
          </a:p>
        </p:txBody>
      </p:sp>
      <p:sp>
        <p:nvSpPr>
          <p:cNvPr id="256" name="Google Shape;256;p61"/>
          <p:cNvSpPr/>
          <p:nvPr/>
        </p:nvSpPr>
        <p:spPr>
          <a:xfrm>
            <a:off x="1518586" y="3138641"/>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Apellido</a:t>
            </a:r>
            <a:endParaRPr sz="1200" b="0" i="0" u="none" strike="noStrike" cap="none">
              <a:solidFill>
                <a:srgbClr val="FFFFFF"/>
              </a:solidFill>
              <a:latin typeface="Montserrat"/>
              <a:ea typeface="Montserrat"/>
              <a:cs typeface="Montserrat"/>
              <a:sym typeface="Montserrat"/>
            </a:endParaRPr>
          </a:p>
        </p:txBody>
      </p:sp>
      <p:sp>
        <p:nvSpPr>
          <p:cNvPr id="257" name="Google Shape;257;p61"/>
          <p:cNvSpPr/>
          <p:nvPr/>
        </p:nvSpPr>
        <p:spPr>
          <a:xfrm>
            <a:off x="2145528" y="2770857"/>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Tel</a:t>
            </a:r>
            <a:endParaRPr sz="1200" b="0" i="0" u="none" strike="noStrike" cap="none">
              <a:solidFill>
                <a:srgbClr val="FFFFFF"/>
              </a:solidFill>
              <a:latin typeface="Montserrat"/>
              <a:ea typeface="Montserrat"/>
              <a:cs typeface="Montserrat"/>
              <a:sym typeface="Montserrat"/>
            </a:endParaRPr>
          </a:p>
        </p:txBody>
      </p:sp>
      <p:sp>
        <p:nvSpPr>
          <p:cNvPr id="258" name="Google Shape;258;p61"/>
          <p:cNvSpPr/>
          <p:nvPr/>
        </p:nvSpPr>
        <p:spPr>
          <a:xfrm>
            <a:off x="2378841" y="2304354"/>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Montserrat"/>
                <a:ea typeface="Montserrat"/>
                <a:cs typeface="Montserrat"/>
                <a:sym typeface="Montserrat"/>
              </a:rPr>
              <a:t>Fec. Nac.</a:t>
            </a:r>
            <a:endParaRPr sz="1200" b="0" i="0" u="none" strike="noStrike" cap="none">
              <a:solidFill>
                <a:srgbClr val="FFFFFF"/>
              </a:solidFill>
              <a:latin typeface="Montserrat"/>
              <a:ea typeface="Montserrat"/>
              <a:cs typeface="Montserrat"/>
              <a:sym typeface="Montserrat"/>
            </a:endParaRPr>
          </a:p>
        </p:txBody>
      </p:sp>
      <p:cxnSp>
        <p:nvCxnSpPr>
          <p:cNvPr id="259" name="Google Shape;259;p61"/>
          <p:cNvCxnSpPr>
            <a:stCxn id="253" idx="2"/>
            <a:endCxn id="254" idx="0"/>
          </p:cNvCxnSpPr>
          <p:nvPr/>
        </p:nvCxnSpPr>
        <p:spPr>
          <a:xfrm flipH="1">
            <a:off x="953256" y="2172366"/>
            <a:ext cx="848400" cy="147900"/>
          </a:xfrm>
          <a:prstGeom prst="straightConnector1">
            <a:avLst/>
          </a:prstGeom>
          <a:noFill/>
          <a:ln w="9525" cap="flat" cmpd="sng">
            <a:solidFill>
              <a:srgbClr val="985FF6"/>
            </a:solidFill>
            <a:prstDash val="solid"/>
            <a:round/>
            <a:headEnd type="none" w="sm" len="sm"/>
            <a:tailEnd type="none" w="sm" len="sm"/>
          </a:ln>
        </p:spPr>
      </p:cxnSp>
      <p:cxnSp>
        <p:nvCxnSpPr>
          <p:cNvPr id="260" name="Google Shape;260;p61"/>
          <p:cNvCxnSpPr>
            <a:stCxn id="253" idx="2"/>
            <a:endCxn id="255" idx="0"/>
          </p:cNvCxnSpPr>
          <p:nvPr/>
        </p:nvCxnSpPr>
        <p:spPr>
          <a:xfrm flipH="1">
            <a:off x="1383156" y="2172366"/>
            <a:ext cx="418500" cy="611400"/>
          </a:xfrm>
          <a:prstGeom prst="straightConnector1">
            <a:avLst/>
          </a:prstGeom>
          <a:noFill/>
          <a:ln w="9525" cap="flat" cmpd="sng">
            <a:solidFill>
              <a:srgbClr val="985FF6"/>
            </a:solidFill>
            <a:prstDash val="solid"/>
            <a:round/>
            <a:headEnd type="none" w="sm" len="sm"/>
            <a:tailEnd type="none" w="sm" len="sm"/>
          </a:ln>
        </p:spPr>
      </p:cxnSp>
      <p:cxnSp>
        <p:nvCxnSpPr>
          <p:cNvPr id="261" name="Google Shape;261;p61"/>
          <p:cNvCxnSpPr>
            <a:stCxn id="253" idx="2"/>
            <a:endCxn id="256" idx="0"/>
          </p:cNvCxnSpPr>
          <p:nvPr/>
        </p:nvCxnSpPr>
        <p:spPr>
          <a:xfrm>
            <a:off x="1801656" y="2172366"/>
            <a:ext cx="147000" cy="966300"/>
          </a:xfrm>
          <a:prstGeom prst="straightConnector1">
            <a:avLst/>
          </a:prstGeom>
          <a:noFill/>
          <a:ln w="9525" cap="flat" cmpd="sng">
            <a:solidFill>
              <a:srgbClr val="985FF6"/>
            </a:solidFill>
            <a:prstDash val="solid"/>
            <a:round/>
            <a:headEnd type="none" w="sm" len="sm"/>
            <a:tailEnd type="none" w="sm" len="sm"/>
          </a:ln>
        </p:spPr>
      </p:cxnSp>
      <p:cxnSp>
        <p:nvCxnSpPr>
          <p:cNvPr id="262" name="Google Shape;262;p61"/>
          <p:cNvCxnSpPr>
            <a:stCxn id="253" idx="2"/>
            <a:endCxn id="257" idx="0"/>
          </p:cNvCxnSpPr>
          <p:nvPr/>
        </p:nvCxnSpPr>
        <p:spPr>
          <a:xfrm>
            <a:off x="1801656" y="2172366"/>
            <a:ext cx="774000" cy="598500"/>
          </a:xfrm>
          <a:prstGeom prst="straightConnector1">
            <a:avLst/>
          </a:prstGeom>
          <a:noFill/>
          <a:ln w="9525" cap="flat" cmpd="sng">
            <a:solidFill>
              <a:srgbClr val="985FF6"/>
            </a:solidFill>
            <a:prstDash val="solid"/>
            <a:round/>
            <a:headEnd type="none" w="sm" len="sm"/>
            <a:tailEnd type="none" w="sm" len="sm"/>
          </a:ln>
        </p:spPr>
      </p:cxnSp>
      <p:cxnSp>
        <p:nvCxnSpPr>
          <p:cNvPr id="263" name="Google Shape;263;p61"/>
          <p:cNvCxnSpPr>
            <a:stCxn id="253" idx="2"/>
            <a:endCxn id="258" idx="0"/>
          </p:cNvCxnSpPr>
          <p:nvPr/>
        </p:nvCxnSpPr>
        <p:spPr>
          <a:xfrm>
            <a:off x="1801656" y="2172366"/>
            <a:ext cx="1007400" cy="132000"/>
          </a:xfrm>
          <a:prstGeom prst="straightConnector1">
            <a:avLst/>
          </a:prstGeom>
          <a:noFill/>
          <a:ln w="9525" cap="flat" cmpd="sng">
            <a:solidFill>
              <a:srgbClr val="985FF6"/>
            </a:solidFill>
            <a:prstDash val="solid"/>
            <a:round/>
            <a:headEnd type="none" w="sm" len="sm"/>
            <a:tailEnd type="none" w="sm" len="sm"/>
          </a:ln>
        </p:spPr>
      </p:cxnSp>
      <p:sp>
        <p:nvSpPr>
          <p:cNvPr id="264" name="Google Shape;264;p61"/>
          <p:cNvSpPr txBox="1"/>
          <p:nvPr/>
        </p:nvSpPr>
        <p:spPr>
          <a:xfrm>
            <a:off x="3899830" y="2783857"/>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Montserrat"/>
                <a:ea typeface="Montserrat"/>
                <a:cs typeface="Montserrat"/>
                <a:sym typeface="Montserrat"/>
              </a:rPr>
              <a:t>Productos</a:t>
            </a:r>
            <a:endParaRPr sz="1800" b="0" i="0" u="none" strike="noStrike" cap="none">
              <a:solidFill>
                <a:srgbClr val="000000"/>
              </a:solidFill>
              <a:latin typeface="Montserrat"/>
              <a:ea typeface="Montserrat"/>
              <a:cs typeface="Montserrat"/>
              <a:sym typeface="Montserrat"/>
            </a:endParaRPr>
          </a:p>
        </p:txBody>
      </p:sp>
      <p:sp>
        <p:nvSpPr>
          <p:cNvPr id="265" name="Google Shape;265;p61"/>
          <p:cNvSpPr/>
          <p:nvPr/>
        </p:nvSpPr>
        <p:spPr>
          <a:xfrm>
            <a:off x="3395223" y="3291866"/>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AR" sz="1200" b="0" i="0" u="none" strike="noStrike" cap="none">
                <a:solidFill>
                  <a:srgbClr val="FFFFFF"/>
                </a:solidFill>
                <a:latin typeface="Montserrat"/>
                <a:ea typeface="Montserrat"/>
                <a:cs typeface="Montserrat"/>
                <a:sym typeface="Montserrat"/>
              </a:rPr>
              <a:t>Código</a:t>
            </a:r>
            <a:endParaRPr sz="1400" b="0" i="0" u="none" strike="noStrike" cap="none">
              <a:solidFill>
                <a:srgbClr val="000000"/>
              </a:solidFill>
              <a:latin typeface="Arial"/>
              <a:ea typeface="Arial"/>
              <a:cs typeface="Arial"/>
              <a:sym typeface="Arial"/>
            </a:endParaRPr>
          </a:p>
        </p:txBody>
      </p:sp>
      <p:sp>
        <p:nvSpPr>
          <p:cNvPr id="266" name="Google Shape;266;p61"/>
          <p:cNvSpPr/>
          <p:nvPr/>
        </p:nvSpPr>
        <p:spPr>
          <a:xfrm>
            <a:off x="3825350" y="3755348"/>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Trebuchet MS"/>
                <a:ea typeface="Trebuchet MS"/>
                <a:cs typeface="Trebuchet MS"/>
                <a:sym typeface="Trebuchet MS"/>
              </a:rPr>
              <a:t>Nombre</a:t>
            </a:r>
            <a:endParaRPr sz="1200" b="0" i="0" u="none" strike="noStrike" cap="none">
              <a:solidFill>
                <a:srgbClr val="FFFFFF"/>
              </a:solidFill>
              <a:latin typeface="Montserrat"/>
              <a:ea typeface="Montserrat"/>
              <a:cs typeface="Montserrat"/>
              <a:sym typeface="Montserrat"/>
            </a:endParaRPr>
          </a:p>
        </p:txBody>
      </p:sp>
      <p:sp>
        <p:nvSpPr>
          <p:cNvPr id="267" name="Google Shape;267;p61"/>
          <p:cNvSpPr/>
          <p:nvPr/>
        </p:nvSpPr>
        <p:spPr>
          <a:xfrm>
            <a:off x="5017702" y="3742348"/>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Trebuchet MS"/>
                <a:ea typeface="Trebuchet MS"/>
                <a:cs typeface="Trebuchet MS"/>
                <a:sym typeface="Trebuchet MS"/>
              </a:rPr>
              <a:t>Precio</a:t>
            </a:r>
            <a:endParaRPr sz="1200" b="0" i="0" u="none" strike="noStrike" cap="none">
              <a:solidFill>
                <a:srgbClr val="FFFFFF"/>
              </a:solidFill>
              <a:latin typeface="Montserrat"/>
              <a:ea typeface="Montserrat"/>
              <a:cs typeface="Montserrat"/>
              <a:sym typeface="Montserrat"/>
            </a:endParaRPr>
          </a:p>
        </p:txBody>
      </p:sp>
      <p:sp>
        <p:nvSpPr>
          <p:cNvPr id="268" name="Google Shape;268;p61"/>
          <p:cNvSpPr/>
          <p:nvPr/>
        </p:nvSpPr>
        <p:spPr>
          <a:xfrm>
            <a:off x="5251015" y="3275845"/>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Trebuchet MS"/>
                <a:ea typeface="Trebuchet MS"/>
                <a:cs typeface="Trebuchet MS"/>
                <a:sym typeface="Trebuchet MS"/>
              </a:rPr>
              <a:t>Cantidad</a:t>
            </a:r>
            <a:endParaRPr sz="1200" b="0" i="0" u="none" strike="noStrike" cap="none">
              <a:solidFill>
                <a:srgbClr val="FFFFFF"/>
              </a:solidFill>
              <a:latin typeface="Montserrat"/>
              <a:ea typeface="Montserrat"/>
              <a:cs typeface="Montserrat"/>
              <a:sym typeface="Montserrat"/>
            </a:endParaRPr>
          </a:p>
        </p:txBody>
      </p:sp>
      <p:cxnSp>
        <p:nvCxnSpPr>
          <p:cNvPr id="269" name="Google Shape;269;p61"/>
          <p:cNvCxnSpPr>
            <a:stCxn id="264" idx="2"/>
            <a:endCxn id="265" idx="0"/>
          </p:cNvCxnSpPr>
          <p:nvPr/>
        </p:nvCxnSpPr>
        <p:spPr>
          <a:xfrm flipH="1">
            <a:off x="3825430" y="3143857"/>
            <a:ext cx="848400" cy="147900"/>
          </a:xfrm>
          <a:prstGeom prst="straightConnector1">
            <a:avLst/>
          </a:prstGeom>
          <a:noFill/>
          <a:ln w="9525" cap="flat" cmpd="sng">
            <a:solidFill>
              <a:srgbClr val="985FF6"/>
            </a:solidFill>
            <a:prstDash val="solid"/>
            <a:round/>
            <a:headEnd type="none" w="sm" len="sm"/>
            <a:tailEnd type="none" w="sm" len="sm"/>
          </a:ln>
        </p:spPr>
      </p:cxnSp>
      <p:cxnSp>
        <p:nvCxnSpPr>
          <p:cNvPr id="270" name="Google Shape;270;p61"/>
          <p:cNvCxnSpPr>
            <a:stCxn id="264" idx="2"/>
            <a:endCxn id="266" idx="0"/>
          </p:cNvCxnSpPr>
          <p:nvPr/>
        </p:nvCxnSpPr>
        <p:spPr>
          <a:xfrm flipH="1">
            <a:off x="4255330" y="3143857"/>
            <a:ext cx="418500" cy="611400"/>
          </a:xfrm>
          <a:prstGeom prst="straightConnector1">
            <a:avLst/>
          </a:prstGeom>
          <a:noFill/>
          <a:ln w="9525" cap="flat" cmpd="sng">
            <a:solidFill>
              <a:srgbClr val="985FF6"/>
            </a:solidFill>
            <a:prstDash val="solid"/>
            <a:round/>
            <a:headEnd type="none" w="sm" len="sm"/>
            <a:tailEnd type="none" w="sm" len="sm"/>
          </a:ln>
        </p:spPr>
      </p:cxnSp>
      <p:cxnSp>
        <p:nvCxnSpPr>
          <p:cNvPr id="271" name="Google Shape;271;p61"/>
          <p:cNvCxnSpPr>
            <a:stCxn id="264" idx="2"/>
            <a:endCxn id="267" idx="0"/>
          </p:cNvCxnSpPr>
          <p:nvPr/>
        </p:nvCxnSpPr>
        <p:spPr>
          <a:xfrm>
            <a:off x="4673830" y="3143857"/>
            <a:ext cx="774000" cy="598500"/>
          </a:xfrm>
          <a:prstGeom prst="straightConnector1">
            <a:avLst/>
          </a:prstGeom>
          <a:noFill/>
          <a:ln w="9525" cap="flat" cmpd="sng">
            <a:solidFill>
              <a:srgbClr val="985FF6"/>
            </a:solidFill>
            <a:prstDash val="solid"/>
            <a:round/>
            <a:headEnd type="none" w="sm" len="sm"/>
            <a:tailEnd type="none" w="sm" len="sm"/>
          </a:ln>
        </p:spPr>
      </p:cxnSp>
      <p:cxnSp>
        <p:nvCxnSpPr>
          <p:cNvPr id="272" name="Google Shape;272;p61"/>
          <p:cNvCxnSpPr>
            <a:stCxn id="264" idx="2"/>
            <a:endCxn id="268" idx="0"/>
          </p:cNvCxnSpPr>
          <p:nvPr/>
        </p:nvCxnSpPr>
        <p:spPr>
          <a:xfrm>
            <a:off x="4673830" y="3143857"/>
            <a:ext cx="1007400" cy="132000"/>
          </a:xfrm>
          <a:prstGeom prst="straightConnector1">
            <a:avLst/>
          </a:prstGeom>
          <a:noFill/>
          <a:ln w="9525" cap="flat" cmpd="sng">
            <a:solidFill>
              <a:srgbClr val="985FF6"/>
            </a:solidFill>
            <a:prstDash val="solid"/>
            <a:round/>
            <a:headEnd type="none" w="sm" len="sm"/>
            <a:tailEnd type="none" w="sm" len="sm"/>
          </a:ln>
        </p:spPr>
      </p:cxnSp>
      <p:sp>
        <p:nvSpPr>
          <p:cNvPr id="273" name="Google Shape;273;p61"/>
          <p:cNvSpPr txBox="1"/>
          <p:nvPr/>
        </p:nvSpPr>
        <p:spPr>
          <a:xfrm>
            <a:off x="6538593" y="1837627"/>
            <a:ext cx="1548000" cy="360000"/>
          </a:xfrm>
          <a:prstGeom prst="rect">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Trebuchet MS"/>
                <a:ea typeface="Trebuchet MS"/>
                <a:cs typeface="Trebuchet MS"/>
                <a:sym typeface="Trebuchet MS"/>
              </a:rPr>
              <a:t>Pedidos</a:t>
            </a:r>
            <a:endParaRPr sz="1800" b="0" i="0" u="none" strike="noStrike" cap="none">
              <a:solidFill>
                <a:srgbClr val="000000"/>
              </a:solidFill>
              <a:latin typeface="Montserrat"/>
              <a:ea typeface="Montserrat"/>
              <a:cs typeface="Montserrat"/>
              <a:sym typeface="Montserrat"/>
            </a:endParaRPr>
          </a:p>
        </p:txBody>
      </p:sp>
      <p:sp>
        <p:nvSpPr>
          <p:cNvPr id="274" name="Google Shape;274;p61"/>
          <p:cNvSpPr/>
          <p:nvPr/>
        </p:nvSpPr>
        <p:spPr>
          <a:xfrm>
            <a:off x="6464113" y="2809118"/>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Trebuchet MS"/>
                <a:ea typeface="Trebuchet MS"/>
                <a:cs typeface="Trebuchet MS"/>
                <a:sym typeface="Trebuchet MS"/>
              </a:rPr>
              <a:t>Nro</a:t>
            </a:r>
            <a:endParaRPr sz="1200" b="0" i="0" u="none" strike="noStrike" cap="none">
              <a:solidFill>
                <a:srgbClr val="FFFFFF"/>
              </a:solidFill>
              <a:latin typeface="Montserrat"/>
              <a:ea typeface="Montserrat"/>
              <a:cs typeface="Montserrat"/>
              <a:sym typeface="Montserrat"/>
            </a:endParaRPr>
          </a:p>
        </p:txBody>
      </p:sp>
      <p:sp>
        <p:nvSpPr>
          <p:cNvPr id="275" name="Google Shape;275;p61"/>
          <p:cNvSpPr/>
          <p:nvPr/>
        </p:nvSpPr>
        <p:spPr>
          <a:xfrm>
            <a:off x="7656465" y="2796118"/>
            <a:ext cx="860255" cy="334515"/>
          </a:xfrm>
          <a:prstGeom prst="ellipse">
            <a:avLst/>
          </a:prstGeom>
          <a:solidFill>
            <a:srgbClr val="C3A1FB"/>
          </a:solidFill>
          <a:ln w="12700"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s-AR" sz="1100" b="0" i="0" u="none" strike="noStrike" cap="none">
                <a:solidFill>
                  <a:srgbClr val="FFFFFF"/>
                </a:solidFill>
                <a:latin typeface="Trebuchet MS"/>
                <a:ea typeface="Trebuchet MS"/>
                <a:cs typeface="Trebuchet MS"/>
                <a:sym typeface="Trebuchet MS"/>
              </a:rPr>
              <a:t>Fecha</a:t>
            </a:r>
            <a:endParaRPr sz="1200" b="0" i="0" u="none" strike="noStrike" cap="none">
              <a:solidFill>
                <a:srgbClr val="FFFFFF"/>
              </a:solidFill>
              <a:latin typeface="Montserrat"/>
              <a:ea typeface="Montserrat"/>
              <a:cs typeface="Montserrat"/>
              <a:sym typeface="Montserrat"/>
            </a:endParaRPr>
          </a:p>
        </p:txBody>
      </p:sp>
      <p:cxnSp>
        <p:nvCxnSpPr>
          <p:cNvPr id="276" name="Google Shape;276;p61"/>
          <p:cNvCxnSpPr>
            <a:stCxn id="273" idx="2"/>
            <a:endCxn id="274" idx="0"/>
          </p:cNvCxnSpPr>
          <p:nvPr/>
        </p:nvCxnSpPr>
        <p:spPr>
          <a:xfrm flipH="1">
            <a:off x="6894093" y="2197627"/>
            <a:ext cx="418500" cy="611400"/>
          </a:xfrm>
          <a:prstGeom prst="straightConnector1">
            <a:avLst/>
          </a:prstGeom>
          <a:noFill/>
          <a:ln w="9525" cap="flat" cmpd="sng">
            <a:solidFill>
              <a:srgbClr val="985FF6"/>
            </a:solidFill>
            <a:prstDash val="solid"/>
            <a:round/>
            <a:headEnd type="none" w="sm" len="sm"/>
            <a:tailEnd type="none" w="sm" len="sm"/>
          </a:ln>
        </p:spPr>
      </p:cxnSp>
      <p:cxnSp>
        <p:nvCxnSpPr>
          <p:cNvPr id="277" name="Google Shape;277;p61"/>
          <p:cNvCxnSpPr>
            <a:stCxn id="273" idx="2"/>
            <a:endCxn id="275" idx="0"/>
          </p:cNvCxnSpPr>
          <p:nvPr/>
        </p:nvCxnSpPr>
        <p:spPr>
          <a:xfrm>
            <a:off x="7312593" y="2197627"/>
            <a:ext cx="774000" cy="598500"/>
          </a:xfrm>
          <a:prstGeom prst="straightConnector1">
            <a:avLst/>
          </a:prstGeom>
          <a:noFill/>
          <a:ln w="9525" cap="flat" cmpd="sng">
            <a:solidFill>
              <a:srgbClr val="985FF6"/>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83" name="Google Shape;283;p20"/>
          <p:cNvSpPr txBox="1"/>
          <p:nvPr/>
        </p:nvSpPr>
        <p:spPr>
          <a:xfrm>
            <a:off x="523049" y="1100913"/>
            <a:ext cx="8456828" cy="537387"/>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chemeClr val="dk2"/>
              </a:buClr>
              <a:buSzPts val="1400"/>
              <a:buFont typeface="Arial"/>
              <a:buAutoNum type="arabicPeriod" startAt="3"/>
            </a:pPr>
            <a:r>
              <a:rPr lang="es-AR" sz="1400" b="0" i="0" u="none" strike="noStrike" cap="none">
                <a:solidFill>
                  <a:srgbClr val="000000"/>
                </a:solidFill>
                <a:latin typeface="Montserrat"/>
                <a:ea typeface="Montserrat"/>
                <a:cs typeface="Montserrat"/>
                <a:sym typeface="Montserrat"/>
              </a:rPr>
              <a:t>Una vez que conocemos cuáles son las </a:t>
            </a:r>
            <a:r>
              <a:rPr lang="es-AR" sz="1400" b="1" i="0" u="none" strike="noStrike" cap="none">
                <a:solidFill>
                  <a:srgbClr val="000000"/>
                </a:solidFill>
                <a:latin typeface="Montserrat"/>
                <a:ea typeface="Montserrat"/>
                <a:cs typeface="Montserrat"/>
                <a:sym typeface="Montserrat"/>
              </a:rPr>
              <a:t>entidades</a:t>
            </a:r>
            <a:r>
              <a:rPr lang="es-AR" sz="1400" b="0" i="0" u="none" strike="noStrike" cap="none">
                <a:solidFill>
                  <a:srgbClr val="000000"/>
                </a:solidFill>
                <a:latin typeface="Montserrat"/>
                <a:ea typeface="Montserrat"/>
                <a:cs typeface="Montserrat"/>
                <a:sym typeface="Montserrat"/>
              </a:rPr>
              <a:t> y sus </a:t>
            </a:r>
            <a:r>
              <a:rPr lang="es-AR" sz="1400" b="1" i="0" u="none" strike="noStrike" cap="none">
                <a:solidFill>
                  <a:srgbClr val="000000"/>
                </a:solidFill>
                <a:latin typeface="Montserrat"/>
                <a:ea typeface="Montserrat"/>
                <a:cs typeface="Montserrat"/>
                <a:sym typeface="Montserrat"/>
              </a:rPr>
              <a:t>atributos</a:t>
            </a:r>
            <a:r>
              <a:rPr lang="es-AR" sz="1400" b="0" i="0" u="none" strike="noStrike" cap="none">
                <a:solidFill>
                  <a:srgbClr val="000000"/>
                </a:solidFill>
                <a:latin typeface="Montserrat"/>
                <a:ea typeface="Montserrat"/>
                <a:cs typeface="Montserrat"/>
                <a:sym typeface="Montserrat"/>
              </a:rPr>
              <a:t>, podemos pasar a establecer las </a:t>
            </a:r>
            <a:r>
              <a:rPr lang="es-AR" sz="1400" b="1" i="0" u="none" strike="noStrike" cap="none">
                <a:solidFill>
                  <a:srgbClr val="000000"/>
                </a:solidFill>
                <a:latin typeface="Montserrat"/>
                <a:ea typeface="Montserrat"/>
                <a:cs typeface="Montserrat"/>
                <a:sym typeface="Montserrat"/>
              </a:rPr>
              <a:t>relaciones</a:t>
            </a:r>
            <a:r>
              <a:rPr lang="es-AR" sz="1400" b="0" i="0" u="none" strike="noStrike" cap="none">
                <a:solidFill>
                  <a:srgbClr val="000000"/>
                </a:solidFill>
                <a:latin typeface="Montserrat"/>
                <a:ea typeface="Montserrat"/>
                <a:cs typeface="Montserrat"/>
                <a:sym typeface="Montserrat"/>
              </a:rPr>
              <a:t> existentes entre sí:</a:t>
            </a:r>
            <a:endParaRPr sz="1400" b="0" i="0" u="none" strike="noStrike" cap="none">
              <a:solidFill>
                <a:srgbClr val="000000"/>
              </a:solidFill>
              <a:latin typeface="Montserrat"/>
              <a:ea typeface="Montserrat"/>
              <a:cs typeface="Montserrat"/>
              <a:sym typeface="Montserrat"/>
            </a:endParaRPr>
          </a:p>
          <a:p>
            <a:pPr marL="342900" marR="0" lvl="0" indent="-254000" algn="l" rtl="0">
              <a:lnSpc>
                <a:spcPct val="100000"/>
              </a:lnSpc>
              <a:spcBef>
                <a:spcPts val="0"/>
              </a:spcBef>
              <a:spcAft>
                <a:spcPts val="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a:p>
            <a:pPr marL="342900" marR="0" lvl="0" indent="-254000" algn="l" rtl="0">
              <a:lnSpc>
                <a:spcPct val="100000"/>
              </a:lnSpc>
              <a:spcBef>
                <a:spcPts val="0"/>
              </a:spcBef>
              <a:spcAft>
                <a:spcPts val="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a:p>
            <a:pPr marL="342900" marR="0" lvl="0" indent="-254000" algn="l" rtl="0">
              <a:lnSpc>
                <a:spcPct val="100000"/>
              </a:lnSpc>
              <a:spcBef>
                <a:spcPts val="0"/>
              </a:spcBef>
              <a:spcAft>
                <a:spcPts val="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284" name="Google Shape;284;p20" descr="C:\Users\marti\Downloads\image.jpg"/>
          <p:cNvPicPr preferRelativeResize="0"/>
          <p:nvPr/>
        </p:nvPicPr>
        <p:blipFill rotWithShape="1">
          <a:blip r:embed="rId3">
            <a:alphaModFix/>
          </a:blip>
          <a:srcRect t="15546"/>
          <a:stretch/>
        </p:blipFill>
        <p:spPr>
          <a:xfrm>
            <a:off x="758183" y="1732203"/>
            <a:ext cx="7880991" cy="24873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Bases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74" name="Google Shape;74;p3"/>
          <p:cNvSpPr txBox="1"/>
          <p:nvPr/>
        </p:nvSpPr>
        <p:spPr>
          <a:xfrm>
            <a:off x="523048" y="1100914"/>
            <a:ext cx="8225297" cy="1888472"/>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Una </a:t>
            </a:r>
            <a:r>
              <a:rPr lang="es-AR" sz="1400" b="1" i="0" u="none" strike="noStrike" cap="none">
                <a:solidFill>
                  <a:srgbClr val="000000"/>
                </a:solidFill>
                <a:latin typeface="Montserrat"/>
                <a:ea typeface="Montserrat"/>
                <a:cs typeface="Montserrat"/>
                <a:sym typeface="Montserrat"/>
              </a:rPr>
              <a:t>base de datos </a:t>
            </a:r>
            <a:r>
              <a:rPr lang="es-AR" sz="1400" b="0" i="0" u="none" strike="noStrike" cap="none">
                <a:solidFill>
                  <a:srgbClr val="000000"/>
                </a:solidFill>
                <a:latin typeface="Montserrat"/>
                <a:ea typeface="Montserrat"/>
                <a:cs typeface="Montserrat"/>
                <a:sym typeface="Montserrat"/>
              </a:rPr>
              <a:t>es un conjunto de datos pertenecientes a un mismo contexto y almacenados sistemáticamente para su posterior uso. Es una forma de almacenar información en forma más eficiente de lo que sería un archivo de texto.</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bases de datos se crean y mantienen a través de una colección de programas (</a:t>
            </a:r>
            <a:r>
              <a:rPr lang="es-AR" sz="1400" b="1" i="0" u="none" strike="noStrike" cap="none">
                <a:solidFill>
                  <a:srgbClr val="000000"/>
                </a:solidFill>
                <a:latin typeface="Montserrat"/>
                <a:ea typeface="Montserrat"/>
                <a:cs typeface="Montserrat"/>
                <a:sym typeface="Montserrat"/>
              </a:rPr>
              <a:t>DBMS o motor de base de datos</a:t>
            </a:r>
            <a:r>
              <a:rPr lang="es-AR" sz="1400" b="0" i="0" u="none" strike="noStrike" cap="none">
                <a:solidFill>
                  <a:srgbClr val="000000"/>
                </a:solidFill>
                <a:latin typeface="Montserrat"/>
                <a:ea typeface="Montserrat"/>
                <a:cs typeface="Montserrat"/>
                <a:sym typeface="Montserrat"/>
              </a:rPr>
              <a:t>). Este sistema de software de propósito general facilita la definición, construcción, manipulación y compartición de bases de datos entre usuarios y aplicaciones.</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Pueden ser datos cuyo contenido o temática difieren entre si, pero que poseen relaciones en común.</a:t>
            </a:r>
            <a:endParaRPr sz="1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600"/>
              </a:spcBef>
              <a:spcAft>
                <a:spcPts val="600"/>
              </a:spcAft>
              <a:buClr>
                <a:srgbClr val="000000"/>
              </a:buClr>
              <a:buSzPts val="1400"/>
              <a:buFont typeface="Arial"/>
              <a:buNone/>
            </a:pPr>
            <a:r>
              <a:rPr lang="es-AR" sz="1400" b="1" i="0" u="none" strike="noStrike" cap="none">
                <a:solidFill>
                  <a:srgbClr val="000000"/>
                </a:solidFill>
                <a:latin typeface="Montserrat"/>
                <a:ea typeface="Montserrat"/>
                <a:cs typeface="Montserrat"/>
                <a:sym typeface="Montserrat"/>
              </a:rPr>
              <a:t>Por ejemplo:</a:t>
            </a:r>
            <a:r>
              <a:rPr lang="es-AR" sz="1400" b="0" i="0" u="none" strike="noStrike" cap="none">
                <a:solidFill>
                  <a:srgbClr val="000000"/>
                </a:solidFill>
                <a:latin typeface="Montserrat"/>
                <a:ea typeface="Montserrat"/>
                <a:cs typeface="Montserrat"/>
                <a:sym typeface="Montserrat"/>
              </a:rPr>
              <a:t> Una lista de alumnos no tiene nada que ver con una lista de libros. Pero si un alumno desea retirar los libros de una biblioteca, existe una relación.</a:t>
            </a:r>
            <a:endParaRPr sz="1400" b="0" i="0" u="none" strike="noStrike" cap="none">
              <a:solidFill>
                <a:srgbClr val="000000"/>
              </a:solidFill>
              <a:latin typeface="Montserrat"/>
              <a:ea typeface="Montserrat"/>
              <a:cs typeface="Montserrat"/>
              <a:sym typeface="Montserrat"/>
            </a:endParaRPr>
          </a:p>
        </p:txBody>
      </p:sp>
      <p:pic>
        <p:nvPicPr>
          <p:cNvPr id="75" name="Google Shape;75;p3" descr="C:\Users\marti\Downloads\pngegg.png"/>
          <p:cNvPicPr preferRelativeResize="0"/>
          <p:nvPr/>
        </p:nvPicPr>
        <p:blipFill rotWithShape="1">
          <a:blip r:embed="rId3">
            <a:alphaModFix/>
          </a:blip>
          <a:srcRect/>
          <a:stretch/>
        </p:blipFill>
        <p:spPr>
          <a:xfrm>
            <a:off x="7420708" y="3701562"/>
            <a:ext cx="1134207" cy="1134207"/>
          </a:xfrm>
          <a:prstGeom prst="rect">
            <a:avLst/>
          </a:prstGeom>
          <a:noFill/>
          <a:ln>
            <a:noFill/>
          </a:ln>
        </p:spPr>
      </p:pic>
      <p:sp>
        <p:nvSpPr>
          <p:cNvPr id="76" name="Google Shape;76;p3"/>
          <p:cNvSpPr txBox="1"/>
          <p:nvPr/>
        </p:nvSpPr>
        <p:spPr>
          <a:xfrm>
            <a:off x="523048" y="3556488"/>
            <a:ext cx="6994374" cy="14243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Las </a:t>
            </a:r>
            <a:r>
              <a:rPr lang="es-AR" sz="1200" b="1" i="1" u="none" strike="noStrike" cap="none">
                <a:solidFill>
                  <a:srgbClr val="9D66F9"/>
                </a:solidFill>
                <a:latin typeface="Montserrat"/>
                <a:ea typeface="Montserrat"/>
                <a:cs typeface="Montserrat"/>
                <a:sym typeface="Montserrat"/>
              </a:rPr>
              <a:t>bases de datos relacionales</a:t>
            </a:r>
            <a:r>
              <a:rPr lang="es-AR" sz="1200" b="0" i="1" u="none" strike="noStrike" cap="none">
                <a:solidFill>
                  <a:srgbClr val="9D66F9"/>
                </a:solidFill>
                <a:latin typeface="Montserrat"/>
                <a:ea typeface="Montserrat"/>
                <a:cs typeface="Montserrat"/>
                <a:sym typeface="Montserrat"/>
              </a:rPr>
              <a:t> buscan resolver una problemática relacionada con la </a:t>
            </a:r>
            <a:r>
              <a:rPr lang="es-AR" sz="1200" b="1" i="1" u="none" strike="noStrike" cap="none">
                <a:solidFill>
                  <a:srgbClr val="9D66F9"/>
                </a:solidFill>
                <a:latin typeface="Montserrat"/>
                <a:ea typeface="Montserrat"/>
                <a:cs typeface="Montserrat"/>
                <a:sym typeface="Montserrat"/>
              </a:rPr>
              <a:t>eficiencia en el almacenamiento de información </a:t>
            </a:r>
            <a:r>
              <a:rPr lang="es-AR" sz="1200" b="0" i="1" u="none" strike="noStrike" cap="none">
                <a:solidFill>
                  <a:srgbClr val="9D66F9"/>
                </a:solidFill>
                <a:latin typeface="Montserrat"/>
                <a:ea typeface="Montserrat"/>
                <a:cs typeface="Montserrat"/>
                <a:sym typeface="Montserrat"/>
              </a:rPr>
              <a:t>que podría tener, por ejemplo, un archivo de texto donde la lectura la haríamos en forma secuencial (línea por línea) o cargarla toda en memoria. Esa forma de almacenamiento es </a:t>
            </a:r>
            <a:r>
              <a:rPr lang="es-AR" sz="1200" b="1" i="1" u="none" strike="noStrike" cap="none">
                <a:solidFill>
                  <a:srgbClr val="9D66F9"/>
                </a:solidFill>
                <a:latin typeface="Montserrat"/>
                <a:ea typeface="Montserrat"/>
                <a:cs typeface="Montserrat"/>
                <a:sym typeface="Montserrat"/>
              </a:rPr>
              <a:t>ineficiente</a:t>
            </a:r>
            <a:r>
              <a:rPr lang="es-AR" sz="1200" b="0" i="1" u="none" strike="noStrike" cap="none">
                <a:solidFill>
                  <a:srgbClr val="9D66F9"/>
                </a:solidFill>
                <a:latin typeface="Montserrat"/>
                <a:ea typeface="Montserrat"/>
                <a:cs typeface="Montserrat"/>
                <a:sym typeface="Montserrat"/>
              </a:rPr>
              <a:t> ya que uno de los problemas es que no puedo acceder y guardar información al mismo tiempo. Además la consulta de información en un archivo de texto de 1 millón de registros me obligaría, en principio, a leer secuencialmente hasta llegar, por ejemplo, al último registro.</a:t>
            </a:r>
            <a:endParaRPr sz="12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90" name="Google Shape;290;p21"/>
          <p:cNvSpPr txBox="1"/>
          <p:nvPr/>
        </p:nvSpPr>
        <p:spPr>
          <a:xfrm>
            <a:off x="523049" y="1100914"/>
            <a:ext cx="8456828" cy="966012"/>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Como podemos ver, las relaciones que se encontraron fueron que, un cliente puede realizar varios pedidos (ya que en cada compra que realice, se efectuará un nuevo pedido) y que un pedido puede tener varios productos (ya que una misma compra/pedido pueden haber más de un artículo encargado).</a:t>
            </a: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60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pic>
        <p:nvPicPr>
          <p:cNvPr id="291" name="Google Shape;291;p21" descr="C:\Users\marti\Downloads\image.jpg"/>
          <p:cNvPicPr preferRelativeResize="0"/>
          <p:nvPr/>
        </p:nvPicPr>
        <p:blipFill rotWithShape="1">
          <a:blip r:embed="rId3">
            <a:alphaModFix/>
          </a:blip>
          <a:srcRect t="15546"/>
          <a:stretch/>
        </p:blipFill>
        <p:spPr>
          <a:xfrm>
            <a:off x="631505" y="2397185"/>
            <a:ext cx="7880991" cy="24873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s-AR" sz="2500" b="1" i="0" u="none" strike="noStrike" cap="none">
                <a:solidFill>
                  <a:schemeClr val="accent1"/>
                </a:solidFill>
                <a:latin typeface="Montserrat ExtraBold"/>
                <a:ea typeface="Montserrat ExtraBold"/>
                <a:cs typeface="Montserrat ExtraBold"/>
                <a:sym typeface="Montserrat ExtraBold"/>
              </a:rPr>
              <a:t>DER - 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297" name="Google Shape;297;p22"/>
          <p:cNvSpPr txBox="1"/>
          <p:nvPr/>
        </p:nvSpPr>
        <p:spPr>
          <a:xfrm>
            <a:off x="523049" y="906587"/>
            <a:ext cx="8456828" cy="375462"/>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Una vez que tenemos el DER lo pasamos a forma de TABLA:</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60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graphicFrame>
        <p:nvGraphicFramePr>
          <p:cNvPr id="298" name="Google Shape;298;p22"/>
          <p:cNvGraphicFramePr/>
          <p:nvPr/>
        </p:nvGraphicFramePr>
        <p:xfrm>
          <a:off x="696456" y="1479287"/>
          <a:ext cx="3000000" cy="3000000"/>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gridCol w="972000">
                  <a:extLst>
                    <a:ext uri="{9D8B030D-6E8A-4147-A177-3AD203B41FA5}">
                      <a16:colId xmlns:a16="http://schemas.microsoft.com/office/drawing/2014/main" val="20002"/>
                    </a:ext>
                  </a:extLst>
                </a:gridCol>
                <a:gridCol w="972000">
                  <a:extLst>
                    <a:ext uri="{9D8B030D-6E8A-4147-A177-3AD203B41FA5}">
                      <a16:colId xmlns:a16="http://schemas.microsoft.com/office/drawing/2014/main" val="20003"/>
                    </a:ext>
                  </a:extLst>
                </a:gridCol>
                <a:gridCol w="972000">
                  <a:extLst>
                    <a:ext uri="{9D8B030D-6E8A-4147-A177-3AD203B41FA5}">
                      <a16:colId xmlns:a16="http://schemas.microsoft.com/office/drawing/2014/main" val="20004"/>
                    </a:ext>
                  </a:extLst>
                </a:gridCol>
              </a:tblGrid>
              <a:tr h="327650">
                <a:tc gridSpan="5">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Clientes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5">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DNI</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Apellido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Tel</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 Nac.</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4"/>
                  </a:ext>
                </a:extLst>
              </a:tr>
            </a:tbl>
          </a:graphicData>
        </a:graphic>
      </p:graphicFrame>
      <p:graphicFrame>
        <p:nvGraphicFramePr>
          <p:cNvPr id="299" name="Google Shape;299;p22"/>
          <p:cNvGraphicFramePr/>
          <p:nvPr/>
        </p:nvGraphicFramePr>
        <p:xfrm>
          <a:off x="1752367" y="3223385"/>
          <a:ext cx="3000000" cy="3000000"/>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gridCol w="972000">
                  <a:extLst>
                    <a:ext uri="{9D8B030D-6E8A-4147-A177-3AD203B41FA5}">
                      <a16:colId xmlns:a16="http://schemas.microsoft.com/office/drawing/2014/main" val="20002"/>
                    </a:ext>
                  </a:extLst>
                </a:gridCol>
                <a:gridCol w="972000">
                  <a:extLst>
                    <a:ext uri="{9D8B030D-6E8A-4147-A177-3AD203B41FA5}">
                      <a16:colId xmlns:a16="http://schemas.microsoft.com/office/drawing/2014/main" val="20003"/>
                    </a:ext>
                  </a:extLst>
                </a:gridCol>
              </a:tblGrid>
              <a:tr h="327650">
                <a:tc gridSpan="4">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Productos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4">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Código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Precio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Cantidad</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4"/>
                  </a:ext>
                </a:extLst>
              </a:tr>
            </a:tbl>
          </a:graphicData>
        </a:graphic>
      </p:graphicFrame>
      <p:graphicFrame>
        <p:nvGraphicFramePr>
          <p:cNvPr id="300" name="Google Shape;300;p22"/>
          <p:cNvGraphicFramePr/>
          <p:nvPr/>
        </p:nvGraphicFramePr>
        <p:xfrm>
          <a:off x="6380622" y="2093060"/>
          <a:ext cx="3000000" cy="3000000"/>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tblGrid>
              <a:tr h="327650">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Pedidos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0"/>
                  </a:ext>
                </a:extLst>
              </a:tr>
              <a:tr h="186700">
                <a:tc gridSpan="2">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Nro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Fecha</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Tipos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06" name="Google Shape;306;p23"/>
          <p:cNvSpPr txBox="1"/>
          <p:nvPr/>
        </p:nvSpPr>
        <p:spPr>
          <a:xfrm>
            <a:off x="675449" y="1100139"/>
            <a:ext cx="8456828" cy="30505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Montserrat"/>
              <a:buNone/>
            </a:pPr>
            <a:r>
              <a:rPr lang="es-AR" sz="1400" b="0" i="0" u="none" strike="noStrike" cap="none">
                <a:solidFill>
                  <a:srgbClr val="000000"/>
                </a:solidFill>
                <a:latin typeface="Montserrat"/>
                <a:ea typeface="Montserrat"/>
                <a:cs typeface="Montserrat"/>
                <a:sym typeface="Montserrat"/>
              </a:rPr>
              <a:t>Los </a:t>
            </a:r>
            <a:r>
              <a:rPr lang="es-AR" sz="1400" b="1" i="0" u="none" strike="noStrike" cap="none">
                <a:solidFill>
                  <a:srgbClr val="000000"/>
                </a:solidFill>
                <a:latin typeface="Montserrat"/>
                <a:ea typeface="Montserrat"/>
                <a:cs typeface="Montserrat"/>
                <a:sym typeface="Montserrat"/>
              </a:rPr>
              <a:t>atributos de las entidades </a:t>
            </a:r>
            <a:r>
              <a:rPr lang="es-AR" sz="1400" b="0" i="0" u="none" strike="noStrike" cap="none">
                <a:solidFill>
                  <a:srgbClr val="000000"/>
                </a:solidFill>
                <a:latin typeface="Montserrat"/>
                <a:ea typeface="Montserrat"/>
                <a:cs typeface="Montserrat"/>
                <a:sym typeface="Montserrat"/>
              </a:rPr>
              <a:t>deben cumplir o pueden ser únicamente de ciertos tipos de datos. Entre ellos, los más importantes/utilizados son:</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NUMÉRICOS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utiliza para representar valores/atributos de carácter numéricos tanto enteros, como decimales.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TEXTO (VARCHAR)</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utiliza para representar valores de texto, como ser cadenas de caracteres.</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DATE (FECHA)</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utiliza para representar fechas, horas, minutos, segundos, etc.</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BOOLEAN (LÓGICO)</a:t>
            </a:r>
            <a:endParaRPr sz="1400" b="0" i="0" u="none" strike="noStrike" cap="none">
              <a:solidFill>
                <a:srgbClr val="000000"/>
              </a:solidFill>
              <a:latin typeface="Arial"/>
              <a:ea typeface="Arial"/>
              <a:cs typeface="Arial"/>
              <a:sym typeface="Arial"/>
            </a:endParaRPr>
          </a:p>
          <a:p>
            <a:pPr marL="814388" marR="0" lvl="2"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Se utiliza para representar valores verdaderos o falsos (true or false).</a:t>
            </a: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12" name="Google Shape;312;p24"/>
          <p:cNvSpPr txBox="1"/>
          <p:nvPr/>
        </p:nvSpPr>
        <p:spPr>
          <a:xfrm>
            <a:off x="523049" y="1100914"/>
            <a:ext cx="8456828" cy="406994"/>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Tipos de datos:</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357188" marR="0" lvl="0" indent="-268288" algn="l" rtl="0">
              <a:lnSpc>
                <a:spcPct val="100000"/>
              </a:lnSpc>
              <a:spcBef>
                <a:spcPts val="600"/>
              </a:spcBef>
              <a:spcAft>
                <a:spcPts val="60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p:txBody>
      </p:sp>
      <p:graphicFrame>
        <p:nvGraphicFramePr>
          <p:cNvPr id="313" name="Google Shape;313;p24"/>
          <p:cNvGraphicFramePr/>
          <p:nvPr/>
        </p:nvGraphicFramePr>
        <p:xfrm>
          <a:off x="2091442" y="1680296"/>
          <a:ext cx="3000000" cy="3000000"/>
        </p:xfrm>
        <a:graphic>
          <a:graphicData uri="http://schemas.openxmlformats.org/drawingml/2006/table">
            <a:tbl>
              <a:tblPr firstRow="1" bandRow="1">
                <a:noFill/>
                <a:tableStyleId>{7402E4DA-596B-45D0-AED6-CD7321275FD8}</a:tableStyleId>
              </a:tblPr>
              <a:tblGrid>
                <a:gridCol w="1078900">
                  <a:extLst>
                    <a:ext uri="{9D8B030D-6E8A-4147-A177-3AD203B41FA5}">
                      <a16:colId xmlns:a16="http://schemas.microsoft.com/office/drawing/2014/main" val="20000"/>
                    </a:ext>
                  </a:extLst>
                </a:gridCol>
                <a:gridCol w="1078900">
                  <a:extLst>
                    <a:ext uri="{9D8B030D-6E8A-4147-A177-3AD203B41FA5}">
                      <a16:colId xmlns:a16="http://schemas.microsoft.com/office/drawing/2014/main" val="20001"/>
                    </a:ext>
                  </a:extLst>
                </a:gridCol>
                <a:gridCol w="1078900">
                  <a:extLst>
                    <a:ext uri="{9D8B030D-6E8A-4147-A177-3AD203B41FA5}">
                      <a16:colId xmlns:a16="http://schemas.microsoft.com/office/drawing/2014/main" val="20002"/>
                    </a:ext>
                  </a:extLst>
                </a:gridCol>
                <a:gridCol w="1078900">
                  <a:extLst>
                    <a:ext uri="{9D8B030D-6E8A-4147-A177-3AD203B41FA5}">
                      <a16:colId xmlns:a16="http://schemas.microsoft.com/office/drawing/2014/main" val="20003"/>
                    </a:ext>
                  </a:extLst>
                </a:gridCol>
                <a:gridCol w="1078900">
                  <a:extLst>
                    <a:ext uri="{9D8B030D-6E8A-4147-A177-3AD203B41FA5}">
                      <a16:colId xmlns:a16="http://schemas.microsoft.com/office/drawing/2014/main" val="20004"/>
                    </a:ext>
                  </a:extLst>
                </a:gridCol>
              </a:tblGrid>
              <a:tr h="327650">
                <a:tc gridSpan="5">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Clientes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5">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DNI</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Apellido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Tel</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 Nac.</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INT</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DATE</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graphicFrame>
        <p:nvGraphicFramePr>
          <p:cNvPr id="314" name="Google Shape;314;p24"/>
          <p:cNvGraphicFramePr/>
          <p:nvPr/>
        </p:nvGraphicFramePr>
        <p:xfrm>
          <a:off x="720820" y="3366999"/>
          <a:ext cx="3000000" cy="3000000"/>
        </p:xfrm>
        <a:graphic>
          <a:graphicData uri="http://schemas.openxmlformats.org/drawingml/2006/table">
            <a:tbl>
              <a:tblPr firstRow="1" bandRow="1">
                <a:noFill/>
                <a:tableStyleId>{7402E4DA-596B-45D0-AED6-CD7321275FD8}</a:tableStyleId>
              </a:tblPr>
              <a:tblGrid>
                <a:gridCol w="1086250">
                  <a:extLst>
                    <a:ext uri="{9D8B030D-6E8A-4147-A177-3AD203B41FA5}">
                      <a16:colId xmlns:a16="http://schemas.microsoft.com/office/drawing/2014/main" val="20000"/>
                    </a:ext>
                  </a:extLst>
                </a:gridCol>
                <a:gridCol w="1086250">
                  <a:extLst>
                    <a:ext uri="{9D8B030D-6E8A-4147-A177-3AD203B41FA5}">
                      <a16:colId xmlns:a16="http://schemas.microsoft.com/office/drawing/2014/main" val="20001"/>
                    </a:ext>
                  </a:extLst>
                </a:gridCol>
                <a:gridCol w="1086250">
                  <a:extLst>
                    <a:ext uri="{9D8B030D-6E8A-4147-A177-3AD203B41FA5}">
                      <a16:colId xmlns:a16="http://schemas.microsoft.com/office/drawing/2014/main" val="20002"/>
                    </a:ext>
                  </a:extLst>
                </a:gridCol>
                <a:gridCol w="1086250">
                  <a:extLst>
                    <a:ext uri="{9D8B030D-6E8A-4147-A177-3AD203B41FA5}">
                      <a16:colId xmlns:a16="http://schemas.microsoft.com/office/drawing/2014/main" val="20003"/>
                    </a:ext>
                  </a:extLst>
                </a:gridCol>
              </a:tblGrid>
              <a:tr h="327650">
                <a:tc gridSpan="4">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Productos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4">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Código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Precio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Cantidad</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INT</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DOUBLE</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INT</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graphicFrame>
        <p:nvGraphicFramePr>
          <p:cNvPr id="315" name="Google Shape;315;p24"/>
          <p:cNvGraphicFramePr/>
          <p:nvPr/>
        </p:nvGraphicFramePr>
        <p:xfrm>
          <a:off x="6161547" y="3338496"/>
          <a:ext cx="3000000" cy="3000000"/>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tblGrid>
              <a:tr h="327650">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Pedidos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0"/>
                  </a:ext>
                </a:extLst>
              </a:tr>
              <a:tr h="186700">
                <a:tc gridSpan="2">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Nro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Fecha</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INT</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DATE</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25"/>
          <p:cNvPicPr preferRelativeResize="0"/>
          <p:nvPr/>
        </p:nvPicPr>
        <p:blipFill rotWithShape="1">
          <a:blip r:embed="rId3">
            <a:alphaModFix/>
          </a:blip>
          <a:srcRect/>
          <a:stretch/>
        </p:blipFill>
        <p:spPr>
          <a:xfrm>
            <a:off x="5208663" y="3215539"/>
            <a:ext cx="3903492" cy="1907432"/>
          </a:xfrm>
          <a:prstGeom prst="rect">
            <a:avLst/>
          </a:prstGeom>
          <a:noFill/>
          <a:ln>
            <a:noFill/>
          </a:ln>
        </p:spPr>
      </p:pic>
      <p:sp>
        <p:nvSpPr>
          <p:cNvPr id="321" name="Google Shape;321;p2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Primary key y Foreign Key</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22" name="Google Shape;322;p25"/>
          <p:cNvSpPr txBox="1"/>
          <p:nvPr/>
        </p:nvSpPr>
        <p:spPr>
          <a:xfrm>
            <a:off x="523049" y="1100914"/>
            <a:ext cx="8456828" cy="2011564"/>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a:t>
            </a:r>
            <a:r>
              <a:rPr lang="es-AR" sz="1400" b="1" i="0" u="none" strike="noStrike" cap="none">
                <a:solidFill>
                  <a:srgbClr val="000000"/>
                </a:solidFill>
                <a:latin typeface="Montserrat"/>
                <a:ea typeface="Montserrat"/>
                <a:cs typeface="Montserrat"/>
                <a:sym typeface="Montserrat"/>
              </a:rPr>
              <a:t>claves primarias (Primary Keys)</a:t>
            </a:r>
            <a:r>
              <a:rPr lang="es-AR" sz="1400" b="0" i="0" u="none" strike="noStrike" cap="none">
                <a:solidFill>
                  <a:srgbClr val="000000"/>
                </a:solidFill>
                <a:latin typeface="Montserrat"/>
                <a:ea typeface="Montserrat"/>
                <a:cs typeface="Montserrat"/>
                <a:sym typeface="Montserrat"/>
              </a:rPr>
              <a:t> son valores que identifican de manera única a cada fila o registro de una tabla, esto quiere decir que </a:t>
            </a:r>
            <a:r>
              <a:rPr lang="es-AR" sz="1400" b="1" i="0" u="none" strike="noStrike" cap="none">
                <a:solidFill>
                  <a:srgbClr val="000000"/>
                </a:solidFill>
                <a:latin typeface="Montserrat"/>
                <a:ea typeface="Montserrat"/>
                <a:cs typeface="Montserrat"/>
                <a:sym typeface="Montserrat"/>
              </a:rPr>
              <a:t>no se puede repetir</a:t>
            </a:r>
            <a:r>
              <a:rPr lang="es-AR" sz="1400" b="0" i="0" u="none" strike="noStrike" cap="none">
                <a:solidFill>
                  <a:srgbClr val="000000"/>
                </a:solidFill>
                <a:latin typeface="Montserrat"/>
                <a:ea typeface="Montserrat"/>
                <a:cs typeface="Montserrat"/>
                <a:sym typeface="Montserrat"/>
              </a:rPr>
              <a:t>. Por ejemplo: un DNI, un código de producto, etc.</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Una </a:t>
            </a:r>
            <a:r>
              <a:rPr lang="es-AR" sz="1400" b="1" i="0" u="none" strike="noStrike" cap="none">
                <a:solidFill>
                  <a:srgbClr val="000000"/>
                </a:solidFill>
                <a:latin typeface="Montserrat"/>
                <a:ea typeface="Montserrat"/>
                <a:cs typeface="Montserrat"/>
                <a:sym typeface="Montserrat"/>
              </a:rPr>
              <a:t>clave foránea (Foreign Key) </a:t>
            </a:r>
            <a:r>
              <a:rPr lang="es-AR" sz="1400" b="0" i="0" u="none" strike="noStrike" cap="none">
                <a:solidFill>
                  <a:srgbClr val="000000"/>
                </a:solidFill>
                <a:latin typeface="Montserrat"/>
                <a:ea typeface="Montserrat"/>
                <a:cs typeface="Montserrat"/>
                <a:sym typeface="Montserrat"/>
              </a:rPr>
              <a:t>es un campo de una tabla “X” que sirve para enlazar o relacionar entre sí con otra tabla “Y” en la cual el campo de esta tabla es una llave primaria (Primary Key). Para que sea una clave foránea un campo, esta tiene que ser una llave primaria en otra tabla.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600"/>
              </a:spcAft>
              <a:buClr>
                <a:srgbClr val="000000"/>
              </a:buClr>
              <a:buSzPts val="1400"/>
              <a:buFont typeface="Arial"/>
              <a:buNone/>
            </a:pPr>
            <a:r>
              <a:rPr lang="es-AR" sz="1400" b="1" i="0" u="none" strike="noStrike" cap="none">
                <a:solidFill>
                  <a:srgbClr val="000000"/>
                </a:solidFill>
                <a:latin typeface="Montserrat"/>
                <a:ea typeface="Montserrat"/>
                <a:cs typeface="Montserrat"/>
                <a:sym typeface="Montserrat"/>
              </a:rPr>
              <a:t>Por ejemplo</a:t>
            </a:r>
            <a:r>
              <a:rPr lang="es-AR" sz="1400" b="0" i="0" u="none" strike="noStrike" cap="none">
                <a:solidFill>
                  <a:srgbClr val="000000"/>
                </a:solidFill>
                <a:latin typeface="Montserrat"/>
                <a:ea typeface="Montserrat"/>
                <a:cs typeface="Montserrat"/>
                <a:sym typeface="Montserrat"/>
              </a:rPr>
              <a:t>: en la tabla </a:t>
            </a:r>
            <a:r>
              <a:rPr lang="es-AR" sz="1400" b="1" i="0" u="none" strike="noStrike" cap="none">
                <a:solidFill>
                  <a:srgbClr val="000000"/>
                </a:solidFill>
                <a:latin typeface="Montserrat"/>
                <a:ea typeface="Montserrat"/>
                <a:cs typeface="Montserrat"/>
                <a:sym typeface="Montserrat"/>
              </a:rPr>
              <a:t>“clientes”</a:t>
            </a:r>
            <a:r>
              <a:rPr lang="es-AR" sz="1400" b="0" i="0" u="none" strike="noStrike" cap="none">
                <a:solidFill>
                  <a:srgbClr val="000000"/>
                </a:solidFill>
                <a:latin typeface="Montserrat"/>
                <a:ea typeface="Montserrat"/>
                <a:cs typeface="Montserrat"/>
                <a:sym typeface="Montserrat"/>
              </a:rPr>
              <a:t> el </a:t>
            </a:r>
            <a:r>
              <a:rPr lang="es-AR" sz="1400" b="1" i="0" u="none" strike="noStrike" cap="none">
                <a:solidFill>
                  <a:srgbClr val="000000"/>
                </a:solidFill>
                <a:latin typeface="Montserrat"/>
                <a:ea typeface="Montserrat"/>
                <a:cs typeface="Montserrat"/>
                <a:sym typeface="Montserrat"/>
              </a:rPr>
              <a:t>DNI</a:t>
            </a:r>
            <a:r>
              <a:rPr lang="es-AR" sz="1400" b="0" i="0" u="none" strike="noStrike" cap="none">
                <a:solidFill>
                  <a:srgbClr val="000000"/>
                </a:solidFill>
                <a:latin typeface="Montserrat"/>
                <a:ea typeface="Montserrat"/>
                <a:cs typeface="Montserrat"/>
                <a:sym typeface="Montserrat"/>
              </a:rPr>
              <a:t> es una </a:t>
            </a:r>
            <a:r>
              <a:rPr lang="es-AR" sz="1400" b="0" i="1" u="none" strike="noStrike" cap="none">
                <a:solidFill>
                  <a:srgbClr val="000000"/>
                </a:solidFill>
                <a:latin typeface="Montserrat"/>
                <a:ea typeface="Montserrat"/>
                <a:cs typeface="Montserrat"/>
                <a:sym typeface="Montserrat"/>
              </a:rPr>
              <a:t>primary key</a:t>
            </a:r>
            <a:r>
              <a:rPr lang="es-AR" sz="1400" b="0" i="0" u="none" strike="noStrike" cap="none">
                <a:solidFill>
                  <a:srgbClr val="000000"/>
                </a:solidFill>
                <a:latin typeface="Montserrat"/>
                <a:ea typeface="Montserrat"/>
                <a:cs typeface="Montserrat"/>
                <a:sym typeface="Montserrat"/>
              </a:rPr>
              <a:t>, pero en una tabla </a:t>
            </a:r>
            <a:r>
              <a:rPr lang="es-AR" sz="1400" b="1" i="0" u="none" strike="noStrike" cap="none">
                <a:solidFill>
                  <a:srgbClr val="000000"/>
                </a:solidFill>
                <a:latin typeface="Montserrat"/>
                <a:ea typeface="Montserrat"/>
                <a:cs typeface="Montserrat"/>
                <a:sym typeface="Montserrat"/>
              </a:rPr>
              <a:t>“pedidos”</a:t>
            </a:r>
            <a:r>
              <a:rPr lang="es-AR" sz="1400" b="0" i="0" u="none" strike="noStrike" cap="none">
                <a:solidFill>
                  <a:srgbClr val="000000"/>
                </a:solidFill>
                <a:latin typeface="Montserrat"/>
                <a:ea typeface="Montserrat"/>
                <a:cs typeface="Montserrat"/>
                <a:sym typeface="Montserrat"/>
              </a:rPr>
              <a:t> representa a quién pertenece ese determinado pedido.</a:t>
            </a:r>
            <a:endParaRPr sz="1400" b="0" i="0" u="none" strike="noStrike" cap="none">
              <a:solidFill>
                <a:srgbClr val="000000"/>
              </a:solidFill>
              <a:latin typeface="Arial"/>
              <a:ea typeface="Arial"/>
              <a:cs typeface="Arial"/>
              <a:sym typeface="Arial"/>
            </a:endParaRPr>
          </a:p>
        </p:txBody>
      </p:sp>
      <p:sp>
        <p:nvSpPr>
          <p:cNvPr id="323" name="Google Shape;323;p25"/>
          <p:cNvSpPr txBox="1"/>
          <p:nvPr/>
        </p:nvSpPr>
        <p:spPr>
          <a:xfrm>
            <a:off x="1689344" y="3805580"/>
            <a:ext cx="3605140" cy="10887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En este ejemplo, </a:t>
            </a:r>
            <a:r>
              <a:rPr lang="es-AR" sz="1200" b="1" i="1" u="none" strike="noStrike" cap="none">
                <a:solidFill>
                  <a:srgbClr val="9D66F9"/>
                </a:solidFill>
                <a:latin typeface="Montserrat"/>
                <a:ea typeface="Montserrat"/>
                <a:cs typeface="Montserrat"/>
                <a:sym typeface="Montserrat"/>
              </a:rPr>
              <a:t>CountryCode</a:t>
            </a:r>
            <a:r>
              <a:rPr lang="es-AR" sz="1200" b="0" i="1" u="none" strike="noStrike" cap="none">
                <a:solidFill>
                  <a:srgbClr val="9D66F9"/>
                </a:solidFill>
                <a:latin typeface="Montserrat"/>
                <a:ea typeface="Montserrat"/>
                <a:cs typeface="Montserrat"/>
                <a:sym typeface="Montserrat"/>
              </a:rPr>
              <a:t> en las tablas </a:t>
            </a:r>
            <a:r>
              <a:rPr lang="es-AR" sz="1200" b="1" i="1" u="none" strike="noStrike" cap="none">
                <a:solidFill>
                  <a:srgbClr val="9D66F9"/>
                </a:solidFill>
                <a:latin typeface="Montserrat"/>
                <a:ea typeface="Montserrat"/>
                <a:cs typeface="Montserrat"/>
                <a:sym typeface="Montserrat"/>
              </a:rPr>
              <a:t>City</a:t>
            </a:r>
            <a:r>
              <a:rPr lang="es-AR" sz="1200" b="0" i="1" u="none" strike="noStrike" cap="none">
                <a:solidFill>
                  <a:srgbClr val="9D66F9"/>
                </a:solidFill>
                <a:latin typeface="Montserrat"/>
                <a:ea typeface="Montserrat"/>
                <a:cs typeface="Montserrat"/>
                <a:sym typeface="Montserrat"/>
              </a:rPr>
              <a:t> y </a:t>
            </a:r>
            <a:r>
              <a:rPr lang="es-AR" sz="1200" b="1" i="1" u="none" strike="noStrike" cap="none">
                <a:solidFill>
                  <a:srgbClr val="9D66F9"/>
                </a:solidFill>
                <a:latin typeface="Montserrat"/>
                <a:ea typeface="Montserrat"/>
                <a:cs typeface="Montserrat"/>
                <a:sym typeface="Montserrat"/>
              </a:rPr>
              <a:t>CountryLanguage</a:t>
            </a:r>
            <a:r>
              <a:rPr lang="es-AR" sz="1200" b="0" i="1" u="none" strike="noStrike" cap="none">
                <a:solidFill>
                  <a:srgbClr val="9D66F9"/>
                </a:solidFill>
                <a:latin typeface="Montserrat"/>
                <a:ea typeface="Montserrat"/>
                <a:cs typeface="Montserrat"/>
                <a:sym typeface="Montserrat"/>
              </a:rPr>
              <a:t> son claves foráneas de la clave primaria </a:t>
            </a:r>
            <a:r>
              <a:rPr lang="es-AR" sz="1200" b="1" i="1" u="none" strike="noStrike" cap="none">
                <a:solidFill>
                  <a:srgbClr val="9D66F9"/>
                </a:solidFill>
                <a:latin typeface="Montserrat"/>
                <a:ea typeface="Montserrat"/>
                <a:cs typeface="Montserrat"/>
                <a:sym typeface="Montserrat"/>
              </a:rPr>
              <a:t>Code</a:t>
            </a:r>
            <a:r>
              <a:rPr lang="es-AR" sz="1200" b="0" i="1" u="none" strike="noStrike" cap="none">
                <a:solidFill>
                  <a:srgbClr val="9D66F9"/>
                </a:solidFill>
                <a:latin typeface="Montserrat"/>
                <a:ea typeface="Montserrat"/>
                <a:cs typeface="Montserrat"/>
                <a:sym typeface="Montserrat"/>
              </a:rPr>
              <a:t> de la tabla </a:t>
            </a:r>
            <a:r>
              <a:rPr lang="es-AR" sz="1200" b="1" i="1" u="none" strike="noStrike" cap="none">
                <a:solidFill>
                  <a:srgbClr val="9D66F9"/>
                </a:solidFill>
                <a:latin typeface="Montserrat"/>
                <a:ea typeface="Montserrat"/>
                <a:cs typeface="Montserrat"/>
                <a:sym typeface="Montserrat"/>
              </a:rPr>
              <a:t>Country</a:t>
            </a:r>
            <a:r>
              <a:rPr lang="es-AR" sz="1200" b="0" i="1" u="none" strike="noStrike" cap="none">
                <a:solidFill>
                  <a:srgbClr val="9D66F9"/>
                </a:solidFill>
                <a:latin typeface="Montserrat"/>
                <a:ea typeface="Montserrat"/>
                <a:cs typeface="Montserrat"/>
                <a:sym typeface="Montserrat"/>
              </a:rPr>
              <a:t> y, a su vez, </a:t>
            </a:r>
            <a:r>
              <a:rPr lang="es-AR" sz="1200" b="1" i="1" u="none" strike="noStrike" cap="none">
                <a:solidFill>
                  <a:srgbClr val="9D66F9"/>
                </a:solidFill>
                <a:latin typeface="Montserrat"/>
                <a:ea typeface="Montserrat"/>
                <a:cs typeface="Montserrat"/>
                <a:sym typeface="Montserrat"/>
              </a:rPr>
              <a:t>CountryCode</a:t>
            </a:r>
            <a:r>
              <a:rPr lang="es-AR" sz="1200" b="0" i="1" u="none" strike="noStrike" cap="none">
                <a:solidFill>
                  <a:srgbClr val="9D66F9"/>
                </a:solidFill>
                <a:latin typeface="Montserrat"/>
                <a:ea typeface="Montserrat"/>
                <a:cs typeface="Montserrat"/>
                <a:sym typeface="Montserrat"/>
              </a:rPr>
              <a:t> es clave primaria en la tabla </a:t>
            </a:r>
            <a:r>
              <a:rPr lang="es-AR" sz="1200" b="1" i="1" u="none" strike="noStrike" cap="none">
                <a:solidFill>
                  <a:srgbClr val="9D66F9"/>
                </a:solidFill>
                <a:latin typeface="Montserrat"/>
                <a:ea typeface="Montserrat"/>
                <a:cs typeface="Montserrat"/>
                <a:sym typeface="Montserrat"/>
              </a:rPr>
              <a:t>CountryLanguage</a:t>
            </a:r>
            <a:r>
              <a:rPr lang="es-AR" sz="1200" b="0" i="1" u="none" strike="noStrike" cap="none">
                <a:solidFill>
                  <a:srgbClr val="9D66F9"/>
                </a:solidFill>
                <a:latin typeface="Montserrat"/>
                <a:ea typeface="Montserrat"/>
                <a:cs typeface="Montserrat"/>
                <a:sym typeface="Montserrat"/>
              </a:rPr>
              <a:t> . </a:t>
            </a:r>
            <a:endParaRPr sz="1200" b="0" i="1" u="none" strike="noStrike" cap="none">
              <a:solidFill>
                <a:srgbClr val="9D66F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a:t>
            </a:r>
            <a:endParaRPr sz="2500" b="1" i="0" u="none" strike="noStrike" cap="none">
              <a:solidFill>
                <a:schemeClr val="accent1"/>
              </a:solidFill>
              <a:latin typeface="Montserrat ExtraBold"/>
              <a:ea typeface="Montserrat ExtraBold"/>
              <a:cs typeface="Montserrat ExtraBold"/>
              <a:sym typeface="Montserrat ExtraBold"/>
            </a:endParaRPr>
          </a:p>
        </p:txBody>
      </p:sp>
      <p:graphicFrame>
        <p:nvGraphicFramePr>
          <p:cNvPr id="329" name="Google Shape;329;p26"/>
          <p:cNvGraphicFramePr/>
          <p:nvPr/>
        </p:nvGraphicFramePr>
        <p:xfrm>
          <a:off x="1558042" y="1255985"/>
          <a:ext cx="3000000" cy="3000000"/>
        </p:xfrm>
        <a:graphic>
          <a:graphicData uri="http://schemas.openxmlformats.org/drawingml/2006/table">
            <a:tbl>
              <a:tblPr firstRow="1" bandRow="1">
                <a:noFill/>
                <a:tableStyleId>{7402E4DA-596B-45D0-AED6-CD7321275FD8}</a:tableStyleId>
              </a:tblPr>
              <a:tblGrid>
                <a:gridCol w="1078900">
                  <a:extLst>
                    <a:ext uri="{9D8B030D-6E8A-4147-A177-3AD203B41FA5}">
                      <a16:colId xmlns:a16="http://schemas.microsoft.com/office/drawing/2014/main" val="20000"/>
                    </a:ext>
                  </a:extLst>
                </a:gridCol>
                <a:gridCol w="1078900">
                  <a:extLst>
                    <a:ext uri="{9D8B030D-6E8A-4147-A177-3AD203B41FA5}">
                      <a16:colId xmlns:a16="http://schemas.microsoft.com/office/drawing/2014/main" val="20001"/>
                    </a:ext>
                  </a:extLst>
                </a:gridCol>
                <a:gridCol w="1078900">
                  <a:extLst>
                    <a:ext uri="{9D8B030D-6E8A-4147-A177-3AD203B41FA5}">
                      <a16:colId xmlns:a16="http://schemas.microsoft.com/office/drawing/2014/main" val="20002"/>
                    </a:ext>
                  </a:extLst>
                </a:gridCol>
                <a:gridCol w="1078900">
                  <a:extLst>
                    <a:ext uri="{9D8B030D-6E8A-4147-A177-3AD203B41FA5}">
                      <a16:colId xmlns:a16="http://schemas.microsoft.com/office/drawing/2014/main" val="20003"/>
                    </a:ext>
                  </a:extLst>
                </a:gridCol>
                <a:gridCol w="1078900">
                  <a:extLst>
                    <a:ext uri="{9D8B030D-6E8A-4147-A177-3AD203B41FA5}">
                      <a16:colId xmlns:a16="http://schemas.microsoft.com/office/drawing/2014/main" val="20004"/>
                    </a:ext>
                  </a:extLst>
                </a:gridCol>
              </a:tblGrid>
              <a:tr h="327650">
                <a:tc gridSpan="5">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Clientes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5">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DNI</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Apellido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Tel</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 Nac.</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INT</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DATE</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graphicFrame>
        <p:nvGraphicFramePr>
          <p:cNvPr id="330" name="Google Shape;330;p26"/>
          <p:cNvGraphicFramePr/>
          <p:nvPr/>
        </p:nvGraphicFramePr>
        <p:xfrm>
          <a:off x="1073245" y="2917343"/>
          <a:ext cx="3000000" cy="3000000"/>
        </p:xfrm>
        <a:graphic>
          <a:graphicData uri="http://schemas.openxmlformats.org/drawingml/2006/table">
            <a:tbl>
              <a:tblPr firstRow="1" bandRow="1">
                <a:noFill/>
                <a:tableStyleId>{7402E4DA-596B-45D0-AED6-CD7321275FD8}</a:tableStyleId>
              </a:tblPr>
              <a:tblGrid>
                <a:gridCol w="1086250">
                  <a:extLst>
                    <a:ext uri="{9D8B030D-6E8A-4147-A177-3AD203B41FA5}">
                      <a16:colId xmlns:a16="http://schemas.microsoft.com/office/drawing/2014/main" val="20000"/>
                    </a:ext>
                  </a:extLst>
                </a:gridCol>
                <a:gridCol w="1086250">
                  <a:extLst>
                    <a:ext uri="{9D8B030D-6E8A-4147-A177-3AD203B41FA5}">
                      <a16:colId xmlns:a16="http://schemas.microsoft.com/office/drawing/2014/main" val="20001"/>
                    </a:ext>
                  </a:extLst>
                </a:gridCol>
                <a:gridCol w="1086250">
                  <a:extLst>
                    <a:ext uri="{9D8B030D-6E8A-4147-A177-3AD203B41FA5}">
                      <a16:colId xmlns:a16="http://schemas.microsoft.com/office/drawing/2014/main" val="20002"/>
                    </a:ext>
                  </a:extLst>
                </a:gridCol>
                <a:gridCol w="1086250">
                  <a:extLst>
                    <a:ext uri="{9D8B030D-6E8A-4147-A177-3AD203B41FA5}">
                      <a16:colId xmlns:a16="http://schemas.microsoft.com/office/drawing/2014/main" val="20003"/>
                    </a:ext>
                  </a:extLst>
                </a:gridCol>
              </a:tblGrid>
              <a:tr h="327650">
                <a:tc gridSpan="4">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Productos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4">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Código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Precio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Cantidad</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INT</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u="none" strike="noStrike" cap="none"/>
                        <a:t>VARCHAR(20)</a:t>
                      </a:r>
                      <a:endParaRPr sz="105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DOUBLE</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INT</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graphicFrame>
        <p:nvGraphicFramePr>
          <p:cNvPr id="331" name="Google Shape;331;p26"/>
          <p:cNvGraphicFramePr/>
          <p:nvPr/>
        </p:nvGraphicFramePr>
        <p:xfrm>
          <a:off x="6409983" y="2908507"/>
          <a:ext cx="3000000" cy="3000000"/>
        </p:xfrm>
        <a:graphic>
          <a:graphicData uri="http://schemas.openxmlformats.org/drawingml/2006/table">
            <a:tbl>
              <a:tblPr firstRow="1" bandRow="1">
                <a:noFill/>
                <a:tableStyleId>{7402E4DA-596B-45D0-AED6-CD7321275FD8}</a:tableStyleId>
              </a:tblPr>
              <a:tblGrid>
                <a:gridCol w="972000">
                  <a:extLst>
                    <a:ext uri="{9D8B030D-6E8A-4147-A177-3AD203B41FA5}">
                      <a16:colId xmlns:a16="http://schemas.microsoft.com/office/drawing/2014/main" val="20000"/>
                    </a:ext>
                  </a:extLst>
                </a:gridCol>
                <a:gridCol w="972000">
                  <a:extLst>
                    <a:ext uri="{9D8B030D-6E8A-4147-A177-3AD203B41FA5}">
                      <a16:colId xmlns:a16="http://schemas.microsoft.com/office/drawing/2014/main" val="20001"/>
                    </a:ext>
                  </a:extLst>
                </a:gridCol>
              </a:tblGrid>
              <a:tr h="327650">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Pedidos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0"/>
                  </a:ext>
                </a:extLst>
              </a:tr>
              <a:tr h="186700">
                <a:tc gridSpan="2">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Nro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Fecha</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INT</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050"/>
                        <a:buFont typeface="Arial"/>
                        <a:buNone/>
                      </a:pPr>
                      <a:r>
                        <a:rPr lang="es-AR" sz="1050" b="0" i="0" u="none" strike="noStrike" cap="none">
                          <a:solidFill>
                            <a:schemeClr val="dk1"/>
                          </a:solidFill>
                          <a:latin typeface="Arial"/>
                          <a:ea typeface="Arial"/>
                          <a:cs typeface="Arial"/>
                          <a:sym typeface="Arial"/>
                        </a:rPr>
                        <a:t>DATE</a:t>
                      </a:r>
                      <a:endParaRPr sz="105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bl>
          </a:graphicData>
        </a:graphic>
      </p:graphicFrame>
      <p:sp>
        <p:nvSpPr>
          <p:cNvPr id="332" name="Google Shape;332;p26"/>
          <p:cNvSpPr/>
          <p:nvPr/>
        </p:nvSpPr>
        <p:spPr>
          <a:xfrm rot="-5400000" flipH="1">
            <a:off x="1911787" y="1506402"/>
            <a:ext cx="398780" cy="236220"/>
          </a:xfrm>
          <a:custGeom>
            <a:avLst/>
            <a:gdLst/>
            <a:ahLst/>
            <a:cxnLst/>
            <a:rect l="l" t="t" r="r" b="b"/>
            <a:pathLst>
              <a:path w="398780" h="236219" extrusionOk="0">
                <a:moveTo>
                  <a:pt x="0" y="59055"/>
                </a:moveTo>
                <a:lnTo>
                  <a:pt x="280670" y="59055"/>
                </a:lnTo>
                <a:lnTo>
                  <a:pt x="280670" y="0"/>
                </a:lnTo>
                <a:lnTo>
                  <a:pt x="398780" y="118110"/>
                </a:lnTo>
                <a:lnTo>
                  <a:pt x="280670" y="236220"/>
                </a:lnTo>
                <a:lnTo>
                  <a:pt x="280670" y="177165"/>
                </a:lnTo>
                <a:lnTo>
                  <a:pt x="0" y="177165"/>
                </a:lnTo>
                <a:lnTo>
                  <a:pt x="0" y="59055"/>
                </a:lnTo>
                <a:close/>
              </a:path>
            </a:pathLst>
          </a:custGeom>
          <a:solidFill>
            <a:srgbClr val="BFBFBF"/>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6"/>
          <p:cNvSpPr/>
          <p:nvPr/>
        </p:nvSpPr>
        <p:spPr>
          <a:xfrm rot="-5400000" flipH="1">
            <a:off x="1476762" y="3221440"/>
            <a:ext cx="398780" cy="236220"/>
          </a:xfrm>
          <a:custGeom>
            <a:avLst/>
            <a:gdLst/>
            <a:ahLst/>
            <a:cxnLst/>
            <a:rect l="l" t="t" r="r" b="b"/>
            <a:pathLst>
              <a:path w="398780" h="236219" extrusionOk="0">
                <a:moveTo>
                  <a:pt x="0" y="59055"/>
                </a:moveTo>
                <a:lnTo>
                  <a:pt x="280670" y="59055"/>
                </a:lnTo>
                <a:lnTo>
                  <a:pt x="280670" y="0"/>
                </a:lnTo>
                <a:lnTo>
                  <a:pt x="398780" y="118110"/>
                </a:lnTo>
                <a:lnTo>
                  <a:pt x="280670" y="236220"/>
                </a:lnTo>
                <a:lnTo>
                  <a:pt x="280670" y="177165"/>
                </a:lnTo>
                <a:lnTo>
                  <a:pt x="0" y="177165"/>
                </a:lnTo>
                <a:lnTo>
                  <a:pt x="0" y="59055"/>
                </a:lnTo>
                <a:close/>
              </a:path>
            </a:pathLst>
          </a:custGeom>
          <a:solidFill>
            <a:srgbClr val="BFBFBF"/>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6"/>
          <p:cNvSpPr/>
          <p:nvPr/>
        </p:nvSpPr>
        <p:spPr>
          <a:xfrm rot="-5400000" flipH="1">
            <a:off x="6753182" y="3207751"/>
            <a:ext cx="398780" cy="236220"/>
          </a:xfrm>
          <a:custGeom>
            <a:avLst/>
            <a:gdLst/>
            <a:ahLst/>
            <a:cxnLst/>
            <a:rect l="l" t="t" r="r" b="b"/>
            <a:pathLst>
              <a:path w="398780" h="236219" extrusionOk="0">
                <a:moveTo>
                  <a:pt x="0" y="59055"/>
                </a:moveTo>
                <a:lnTo>
                  <a:pt x="280670" y="59055"/>
                </a:lnTo>
                <a:lnTo>
                  <a:pt x="280670" y="0"/>
                </a:lnTo>
                <a:lnTo>
                  <a:pt x="398780" y="118110"/>
                </a:lnTo>
                <a:lnTo>
                  <a:pt x="280670" y="236220"/>
                </a:lnTo>
                <a:lnTo>
                  <a:pt x="280670" y="177165"/>
                </a:lnTo>
                <a:lnTo>
                  <a:pt x="0" y="177165"/>
                </a:lnTo>
                <a:lnTo>
                  <a:pt x="0" y="59055"/>
                </a:lnTo>
                <a:close/>
              </a:path>
            </a:pathLst>
          </a:custGeom>
          <a:solidFill>
            <a:srgbClr val="BFBFBF"/>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27" descr="https://lh6.googleusercontent.com/-HeUtoJzb5A73vW63Ks-zRNdW_y8JRTUC6GngQm41w3WO1ct4LjtidczbNmV94Cibwwdap-MNIO9nOkqOM2D9SB_XPVSBcUCrr-hKm_k2gWl6QAT-kglc8wdccKiVgGOFKhEKP6xeW8"/>
          <p:cNvPicPr preferRelativeResize="0"/>
          <p:nvPr/>
        </p:nvPicPr>
        <p:blipFill rotWithShape="1">
          <a:blip r:embed="rId3">
            <a:alphaModFix/>
          </a:blip>
          <a:srcRect/>
          <a:stretch/>
        </p:blipFill>
        <p:spPr>
          <a:xfrm>
            <a:off x="1191895" y="45720"/>
            <a:ext cx="6715125" cy="50387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200" b="1" i="0" u="none" strike="noStrike" cap="none">
                <a:solidFill>
                  <a:schemeClr val="accent1"/>
                </a:solidFill>
                <a:latin typeface="Montserrat ExtraBold"/>
                <a:ea typeface="Montserrat ExtraBold"/>
                <a:cs typeface="Montserrat ExtraBold"/>
                <a:sym typeface="Montserrat ExtraBold"/>
              </a:rPr>
              <a:t>Instalación del motor de base de datos + herramientas</a:t>
            </a:r>
            <a:endParaRPr sz="2200" b="1" i="0" u="none" strike="noStrike" cap="none">
              <a:solidFill>
                <a:schemeClr val="accent1"/>
              </a:solidFill>
              <a:latin typeface="Montserrat ExtraBold"/>
              <a:ea typeface="Montserrat ExtraBold"/>
              <a:cs typeface="Montserrat ExtraBold"/>
              <a:sym typeface="Montserrat ExtraBold"/>
            </a:endParaRPr>
          </a:p>
        </p:txBody>
      </p:sp>
      <p:sp>
        <p:nvSpPr>
          <p:cNvPr id="345" name="Google Shape;345;p28"/>
          <p:cNvSpPr txBox="1"/>
          <p:nvPr/>
        </p:nvSpPr>
        <p:spPr>
          <a:xfrm>
            <a:off x="523049" y="1100913"/>
            <a:ext cx="8456828" cy="192364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Para trabajar con bases de datos debemos instalar: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chemeClr val="dk2"/>
              </a:buClr>
              <a:buSzPts val="1400"/>
              <a:buFont typeface="Arial"/>
              <a:buChar char="•"/>
            </a:pPr>
            <a:r>
              <a:rPr lang="es-AR" sz="1400" b="0" i="0" u="none" strike="noStrike" cap="none">
                <a:solidFill>
                  <a:srgbClr val="000000"/>
                </a:solidFill>
                <a:latin typeface="Montserrat"/>
                <a:ea typeface="Montserrat"/>
                <a:cs typeface="Montserrat"/>
                <a:sym typeface="Montserrat"/>
              </a:rPr>
              <a:t>El </a:t>
            </a:r>
            <a:r>
              <a:rPr lang="es-AR" sz="1400" b="1" i="0" u="none" strike="noStrike" cap="none">
                <a:solidFill>
                  <a:srgbClr val="000000"/>
                </a:solidFill>
                <a:latin typeface="Montserrat"/>
                <a:ea typeface="Montserrat"/>
                <a:cs typeface="Montserrat"/>
                <a:sym typeface="Montserrat"/>
              </a:rPr>
              <a:t>motor de base de datos</a:t>
            </a:r>
            <a:r>
              <a:rPr lang="es-AR" sz="1400" b="0" i="0" u="none" strike="noStrike" cap="none">
                <a:solidFill>
                  <a:srgbClr val="000000"/>
                </a:solidFill>
                <a:latin typeface="Montserrat"/>
                <a:ea typeface="Montserrat"/>
                <a:cs typeface="Montserrat"/>
                <a:sym typeface="Montserrat"/>
              </a:rPr>
              <a:t>, para trabajar en forma local (MySQL Server)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chemeClr val="dk2"/>
              </a:buClr>
              <a:buSzPts val="1400"/>
              <a:buFont typeface="Arial"/>
              <a:buChar char="•"/>
            </a:pPr>
            <a:r>
              <a:rPr lang="es-AR" sz="1400" b="0" i="0" u="none" strike="noStrike" cap="none">
                <a:solidFill>
                  <a:srgbClr val="000000"/>
                </a:solidFill>
                <a:latin typeface="Montserrat"/>
                <a:ea typeface="Montserrat"/>
                <a:cs typeface="Montserrat"/>
                <a:sym typeface="Montserrat"/>
              </a:rPr>
              <a:t>El </a:t>
            </a:r>
            <a:r>
              <a:rPr lang="es-AR" sz="1400" b="1" i="0" u="none" strike="noStrike" cap="none">
                <a:solidFill>
                  <a:srgbClr val="000000"/>
                </a:solidFill>
                <a:latin typeface="Montserrat"/>
                <a:ea typeface="Montserrat"/>
                <a:cs typeface="Montserrat"/>
                <a:sym typeface="Montserrat"/>
              </a:rPr>
              <a:t>gestor de base de datos, servidor </a:t>
            </a:r>
            <a:r>
              <a:rPr lang="es-AR" sz="1400" b="0" i="0" u="none" strike="noStrike" cap="none">
                <a:solidFill>
                  <a:srgbClr val="000000"/>
                </a:solidFill>
                <a:latin typeface="Montserrat"/>
                <a:ea typeface="Montserrat"/>
                <a:cs typeface="Montserrat"/>
                <a:sym typeface="Montserrat"/>
              </a:rPr>
              <a:t>(XAMPP)</a:t>
            </a:r>
            <a:endParaRPr sz="1400" b="0" i="0" u="none" strike="noStrike" cap="none">
              <a:solidFill>
                <a:srgbClr val="000000"/>
              </a:solidFill>
              <a:latin typeface="Montserrat"/>
              <a:ea typeface="Montserrat"/>
              <a:cs typeface="Montserrat"/>
              <a:sym typeface="Montserrat"/>
            </a:endParaRPr>
          </a:p>
          <a:p>
            <a:pPr marL="285750" marR="0" lvl="0" indent="-285750" algn="l" rtl="0">
              <a:lnSpc>
                <a:spcPct val="100000"/>
              </a:lnSpc>
              <a:spcBef>
                <a:spcPts val="600"/>
              </a:spcBef>
              <a:spcAft>
                <a:spcPts val="0"/>
              </a:spcAft>
              <a:buClr>
                <a:schemeClr val="dk2"/>
              </a:buClr>
              <a:buSzPts val="1400"/>
              <a:buFont typeface="Arial"/>
              <a:buChar char="•"/>
            </a:pPr>
            <a:r>
              <a:rPr lang="es-AR" sz="1400" b="0" i="0" u="none" strike="noStrike" cap="none">
                <a:solidFill>
                  <a:srgbClr val="000000"/>
                </a:solidFill>
                <a:latin typeface="Montserrat"/>
                <a:ea typeface="Montserrat"/>
                <a:cs typeface="Montserrat"/>
                <a:sym typeface="Montserrat"/>
              </a:rPr>
              <a:t>El </a:t>
            </a:r>
            <a:r>
              <a:rPr lang="es-AR" sz="1400" b="1" i="0" u="none" strike="noStrike" cap="none">
                <a:solidFill>
                  <a:srgbClr val="000000"/>
                </a:solidFill>
                <a:latin typeface="Montserrat"/>
                <a:ea typeface="Montserrat"/>
                <a:cs typeface="Montserrat"/>
                <a:sym typeface="Montserrat"/>
              </a:rPr>
              <a:t>cliente</a:t>
            </a:r>
            <a:r>
              <a:rPr lang="es-AR" sz="1400" b="0" i="0" u="none" strike="noStrike" cap="none">
                <a:solidFill>
                  <a:srgbClr val="000000"/>
                </a:solidFill>
                <a:latin typeface="Montserrat"/>
                <a:ea typeface="Montserrat"/>
                <a:cs typeface="Montserrat"/>
                <a:sym typeface="Montserrat"/>
              </a:rPr>
              <a:t>, la aplicación con la cual nos vamos a conectar con nuestro motor de Base de Datos:</a:t>
            </a:r>
            <a:endParaRPr sz="1400" b="0" i="0" u="none" strike="noStrike" cap="none">
              <a:solidFill>
                <a:srgbClr val="000000"/>
              </a:solidFill>
              <a:latin typeface="Arial"/>
              <a:ea typeface="Arial"/>
              <a:cs typeface="Arial"/>
              <a:sym typeface="Arial"/>
            </a:endParaRPr>
          </a:p>
          <a:p>
            <a:pPr marL="536575" marR="0" lvl="2" indent="-285750" algn="l" rtl="0">
              <a:lnSpc>
                <a:spcPct val="100000"/>
              </a:lnSpc>
              <a:spcBef>
                <a:spcPts val="600"/>
              </a:spcBef>
              <a:spcAft>
                <a:spcPts val="0"/>
              </a:spcAft>
              <a:buClr>
                <a:schemeClr val="dk2"/>
              </a:buClr>
              <a:buSzPts val="1400"/>
              <a:buFont typeface="Courier New"/>
              <a:buChar char="o"/>
            </a:pPr>
            <a:r>
              <a:rPr lang="es-AR" sz="1400" b="0" i="0" u="none" strike="noStrike" cap="none">
                <a:solidFill>
                  <a:srgbClr val="000000"/>
                </a:solidFill>
                <a:latin typeface="Montserrat"/>
                <a:ea typeface="Montserrat"/>
                <a:cs typeface="Montserrat"/>
                <a:sym typeface="Montserrat"/>
              </a:rPr>
              <a:t>MySQL Workbench</a:t>
            </a:r>
            <a:endParaRPr sz="1400" b="0" i="0" u="none" strike="noStrike" cap="none">
              <a:solidFill>
                <a:srgbClr val="000000"/>
              </a:solidFill>
              <a:latin typeface="Montserrat"/>
              <a:ea typeface="Montserrat"/>
              <a:cs typeface="Montserrat"/>
              <a:sym typeface="Montserrat"/>
            </a:endParaRPr>
          </a:p>
          <a:p>
            <a:pPr marL="536575" marR="0" lvl="2" indent="-285750" algn="l" rtl="0">
              <a:lnSpc>
                <a:spcPct val="100000"/>
              </a:lnSpc>
              <a:spcBef>
                <a:spcPts val="600"/>
              </a:spcBef>
              <a:spcAft>
                <a:spcPts val="0"/>
              </a:spcAft>
              <a:buClr>
                <a:schemeClr val="dk2"/>
              </a:buClr>
              <a:buSzPts val="1400"/>
              <a:buFont typeface="Courier New"/>
              <a:buChar char="o"/>
            </a:pPr>
            <a:r>
              <a:rPr lang="es-AR" sz="1400" b="0" i="0" u="none" strike="noStrike" cap="none">
                <a:solidFill>
                  <a:srgbClr val="000000"/>
                </a:solidFill>
                <a:latin typeface="Montserrat"/>
                <a:ea typeface="Montserrat"/>
                <a:cs typeface="Montserrat"/>
                <a:sym typeface="Montserrat"/>
              </a:rPr>
              <a:t>PHPMYADMIN</a:t>
            </a:r>
            <a:endParaRPr sz="1400" b="0" i="0" u="none" strike="noStrike" cap="none">
              <a:solidFill>
                <a:srgbClr val="000000"/>
              </a:solidFill>
              <a:latin typeface="Arial"/>
              <a:ea typeface="Arial"/>
              <a:cs typeface="Arial"/>
              <a:sym typeface="Arial"/>
            </a:endParaRPr>
          </a:p>
          <a:p>
            <a:pPr marL="536575" marR="0" lvl="2" indent="-285750" algn="l" rtl="0">
              <a:lnSpc>
                <a:spcPct val="100000"/>
              </a:lnSpc>
              <a:spcBef>
                <a:spcPts val="600"/>
              </a:spcBef>
              <a:spcAft>
                <a:spcPts val="0"/>
              </a:spcAft>
              <a:buClr>
                <a:schemeClr val="dk2"/>
              </a:buClr>
              <a:buSzPts val="1400"/>
              <a:buFont typeface="Courier New"/>
              <a:buChar char="o"/>
            </a:pPr>
            <a:r>
              <a:rPr lang="es-AR" sz="1400" b="0" i="0" u="none" strike="noStrike" cap="none">
                <a:solidFill>
                  <a:srgbClr val="000000"/>
                </a:solidFill>
                <a:latin typeface="Montserrat"/>
                <a:ea typeface="Montserrat"/>
                <a:cs typeface="Montserrat"/>
                <a:sym typeface="Montserrat"/>
              </a:rPr>
              <a:t>VISUAL STUDIO CODE (extensiones)</a:t>
            </a:r>
            <a:endParaRPr sz="1400" b="0" i="0" u="none" strike="noStrike" cap="none">
              <a:solidFill>
                <a:srgbClr val="000000"/>
              </a:solidFill>
              <a:latin typeface="Arial"/>
              <a:ea typeface="Arial"/>
              <a:cs typeface="Arial"/>
              <a:sym typeface="Arial"/>
            </a:endParaRPr>
          </a:p>
          <a:p>
            <a:pPr marL="250825" marR="0" lvl="2" indent="0" algn="l" rtl="0">
              <a:lnSpc>
                <a:spcPct val="100000"/>
              </a:lnSpc>
              <a:spcBef>
                <a:spcPts val="60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a:p>
            <a:pPr marL="250825" marR="0" lvl="2" indent="0" algn="l" rtl="0">
              <a:lnSpc>
                <a:spcPct val="100000"/>
              </a:lnSpc>
              <a:spcBef>
                <a:spcPts val="600"/>
              </a:spcBef>
              <a:spcAft>
                <a:spcPts val="0"/>
              </a:spcAft>
              <a:buClr>
                <a:srgbClr val="000000"/>
              </a:buClr>
              <a:buSzPts val="1400"/>
              <a:buFont typeface="Arial"/>
              <a:buNone/>
            </a:pPr>
            <a:r>
              <a:rPr lang="es-AR" sz="1400" b="1" i="0" u="none" strike="noStrike" cap="none">
                <a:solidFill>
                  <a:srgbClr val="000000"/>
                </a:solidFill>
                <a:latin typeface="Montserrat"/>
                <a:ea typeface="Montserrat"/>
                <a:cs typeface="Montserrat"/>
                <a:sym typeface="Montserrat"/>
              </a:rPr>
              <a:t>Importante: </a:t>
            </a:r>
            <a:r>
              <a:rPr lang="es-AR" sz="1400" b="0" i="0" u="none" strike="noStrike" cap="none">
                <a:solidFill>
                  <a:srgbClr val="000000"/>
                </a:solidFill>
                <a:latin typeface="Montserrat"/>
                <a:ea typeface="Montserrat"/>
                <a:cs typeface="Montserrat"/>
                <a:sym typeface="Montserrat"/>
              </a:rPr>
              <a:t>Para la instalación se recomienda ver los tutoriales que aparecen al final de esta presentación y utilizar los archivos que están en el Aula Virtual y la carpeta de Drive compartida.</a:t>
            </a:r>
            <a:endParaRPr sz="1400" b="0" i="0" u="none" strike="noStrike" cap="none">
              <a:solidFill>
                <a:srgbClr val="000000"/>
              </a:solidFill>
              <a:latin typeface="Arial"/>
              <a:ea typeface="Arial"/>
              <a:cs typeface="Arial"/>
              <a:sym typeface="Arial"/>
            </a:endParaRPr>
          </a:p>
          <a:p>
            <a:pPr marL="536575" marR="0" lvl="2" indent="-196850" algn="l" rtl="0">
              <a:lnSpc>
                <a:spcPct val="100000"/>
              </a:lnSpc>
              <a:spcBef>
                <a:spcPts val="600"/>
              </a:spcBef>
              <a:spcAft>
                <a:spcPts val="600"/>
              </a:spcAft>
              <a:buClr>
                <a:schemeClr val="dk2"/>
              </a:buClr>
              <a:buSzPts val="1400"/>
              <a:buFont typeface="Courier New"/>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Instalación MySQL Server</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51" name="Google Shape;351;p62"/>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Descargar el instalador de </a:t>
            </a:r>
            <a:r>
              <a:rPr lang="es-AR" sz="1400" b="0" i="0" u="sng" strike="noStrike" cap="none">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https://dev.mysql.com/downloads/installer/</a:t>
            </a:r>
            <a:r>
              <a:rPr lang="es-AR" sz="1400" b="0" i="0" u="none" strike="noStrike" cap="none">
                <a:solidFill>
                  <a:srgbClr val="000000"/>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Ejecutar el instalador y seleccionar Server Only 🡪 Execute.</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Darle a next hasta llegar a la pantalla Authentication Method: Seleccionar Use Legacy Authentication Method.</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En la siguiente pantalla setear contraseña para el usuario root en MySQL Root Password.</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Darle next y al llegar a Apply Configuration apretar Execute.</a:t>
            </a:r>
            <a:endParaRPr sz="1400" b="0" i="0" u="none" strike="noStrike" cap="none">
              <a:solidFill>
                <a:srgbClr val="000000"/>
              </a:solidFill>
              <a:latin typeface="Arial"/>
              <a:ea typeface="Arial"/>
              <a:cs typeface="Arial"/>
              <a:sym typeface="Arial"/>
            </a:endParaRPr>
          </a:p>
        </p:txBody>
      </p:sp>
      <p:sp>
        <p:nvSpPr>
          <p:cNvPr id="352" name="Google Shape;352;p62"/>
          <p:cNvSpPr txBox="1"/>
          <p:nvPr/>
        </p:nvSpPr>
        <p:spPr>
          <a:xfrm>
            <a:off x="2004060" y="4170555"/>
            <a:ext cx="6774180" cy="37901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600"/>
              </a:spcAft>
              <a:buClr>
                <a:schemeClr val="dk2"/>
              </a:buClr>
              <a:buSzPts val="1400"/>
              <a:buFont typeface="Montserrat"/>
              <a:buNone/>
            </a:pPr>
            <a:r>
              <a:rPr lang="es-AR" sz="1400" b="1" i="0" u="none" strike="noStrike" cap="none">
                <a:solidFill>
                  <a:srgbClr val="000000"/>
                </a:solidFill>
                <a:latin typeface="Montserrat"/>
                <a:ea typeface="Montserrat"/>
                <a:cs typeface="Montserrat"/>
                <a:sym typeface="Montserrat"/>
              </a:rPr>
              <a:t>Instalador:</a:t>
            </a:r>
            <a:r>
              <a:rPr lang="es-AR" sz="1400" b="0" i="0" u="none" strike="noStrike" cap="none">
                <a:solidFill>
                  <a:srgbClr val="000000"/>
                </a:solidFill>
                <a:latin typeface="Montserrat"/>
                <a:ea typeface="Montserrat"/>
                <a:cs typeface="Montserrat"/>
                <a:sym typeface="Montserrat"/>
              </a:rPr>
              <a:t> ver archivo </a:t>
            </a:r>
            <a:r>
              <a:rPr lang="es-AR" sz="1400" b="1" i="0" u="none" strike="noStrike" cap="none">
                <a:solidFill>
                  <a:schemeClr val="accent1"/>
                </a:solidFill>
                <a:latin typeface="Montserrat"/>
                <a:ea typeface="Montserrat"/>
                <a:cs typeface="Montserrat"/>
                <a:sym typeface="Montserrat"/>
              </a:rPr>
              <a:t>mysql-installer-web-community-8.0.22.0.msi</a:t>
            </a:r>
            <a:endParaRPr sz="1400" b="1" i="0" u="none" strike="noStrike" cap="none">
              <a:solidFill>
                <a:schemeClr val="accent1"/>
              </a:solidFill>
              <a:latin typeface="Montserrat"/>
              <a:ea typeface="Montserrat"/>
              <a:cs typeface="Montserrat"/>
              <a:sym typeface="Montserrat"/>
            </a:endParaRPr>
          </a:p>
        </p:txBody>
      </p:sp>
      <p:pic>
        <p:nvPicPr>
          <p:cNvPr id="353" name="Google Shape;353;p62"/>
          <p:cNvPicPr preferRelativeResize="0"/>
          <p:nvPr/>
        </p:nvPicPr>
        <p:blipFill rotWithShape="1">
          <a:blip r:embed="rId4">
            <a:alphaModFix/>
          </a:blip>
          <a:srcRect/>
          <a:stretch/>
        </p:blipFill>
        <p:spPr>
          <a:xfrm>
            <a:off x="6105956" y="3200705"/>
            <a:ext cx="1533856" cy="7923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59" name="Google Shape;359;p29"/>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MYSQL WORKBENCH</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MySQL Workbench </a:t>
            </a:r>
            <a:r>
              <a:rPr lang="es-AR" sz="1400" b="0" i="0" u="none" strike="noStrike" cap="none">
                <a:solidFill>
                  <a:srgbClr val="000000"/>
                </a:solidFill>
                <a:latin typeface="Montserrat"/>
                <a:ea typeface="Montserrat"/>
                <a:cs typeface="Montserrat"/>
                <a:sym typeface="Montserrat"/>
              </a:rPr>
              <a:t>es una herramienta visual de diseño de bases de datos que integra desarrollo de software, administración de bases de datos, diseño de bases de datos, creación y mantenimiento para el sistema de base de datos MySQL.</a:t>
            </a:r>
            <a:endParaRPr sz="1400" b="0" i="0" u="none" strike="noStrike" cap="none">
              <a:solidFill>
                <a:srgbClr val="000000"/>
              </a:solidFill>
              <a:latin typeface="Arial"/>
              <a:ea typeface="Arial"/>
              <a:cs typeface="Arial"/>
              <a:sym typeface="Arial"/>
            </a:endParaRPr>
          </a:p>
        </p:txBody>
      </p:sp>
      <p:sp>
        <p:nvSpPr>
          <p:cNvPr id="360" name="Google Shape;360;p29"/>
          <p:cNvSpPr txBox="1"/>
          <p:nvPr/>
        </p:nvSpPr>
        <p:spPr>
          <a:xfrm>
            <a:off x="1211580" y="4521075"/>
            <a:ext cx="7627620" cy="37901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600"/>
              </a:spcAft>
              <a:buClr>
                <a:schemeClr val="dk2"/>
              </a:buClr>
              <a:buSzPts val="1400"/>
              <a:buFont typeface="Montserrat"/>
              <a:buNone/>
            </a:pPr>
            <a:r>
              <a:rPr lang="es-AR" sz="1400" b="1" i="0" u="none" strike="noStrike" cap="none">
                <a:solidFill>
                  <a:srgbClr val="000000"/>
                </a:solidFill>
                <a:latin typeface="Montserrat"/>
                <a:ea typeface="Montserrat"/>
                <a:cs typeface="Montserrat"/>
                <a:sym typeface="Montserrat"/>
              </a:rPr>
              <a:t>Se puede descargar desde:</a:t>
            </a:r>
            <a:r>
              <a:rPr lang="es-AR" sz="1400" b="0" i="0" u="none" strike="noStrike" cap="none">
                <a:solidFill>
                  <a:srgbClr val="000000"/>
                </a:solidFill>
                <a:latin typeface="Montserrat"/>
                <a:ea typeface="Montserrat"/>
                <a:cs typeface="Montserrat"/>
                <a:sym typeface="Montserrat"/>
              </a:rPr>
              <a:t> </a:t>
            </a:r>
            <a:r>
              <a:rPr lang="es-AR" sz="1400" b="0" i="0" u="sng" strike="noStrike" cap="none">
                <a:solidFill>
                  <a:schemeClr val="accen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https://dev.mysql.com/downloads/workbench/</a:t>
            </a:r>
            <a:endParaRPr sz="1400" b="1" i="0" u="none" strike="noStrike" cap="none">
              <a:solidFill>
                <a:schemeClr val="accent1"/>
              </a:solidFill>
              <a:latin typeface="Montserrat"/>
              <a:ea typeface="Montserrat"/>
              <a:cs typeface="Montserrat"/>
              <a:sym typeface="Montserrat"/>
            </a:endParaRPr>
          </a:p>
        </p:txBody>
      </p:sp>
      <p:pic>
        <p:nvPicPr>
          <p:cNvPr id="361" name="Google Shape;361;p29"/>
          <p:cNvPicPr preferRelativeResize="0"/>
          <p:nvPr/>
        </p:nvPicPr>
        <p:blipFill rotWithShape="1">
          <a:blip r:embed="rId4">
            <a:alphaModFix/>
          </a:blip>
          <a:srcRect/>
          <a:stretch/>
        </p:blipFill>
        <p:spPr>
          <a:xfrm>
            <a:off x="3109529" y="2202180"/>
            <a:ext cx="3006474" cy="22736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Bases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82" name="Google Shape;82;p57"/>
          <p:cNvSpPr txBox="1"/>
          <p:nvPr/>
        </p:nvSpPr>
        <p:spPr>
          <a:xfrm>
            <a:off x="558218" y="933861"/>
            <a:ext cx="7899982" cy="122025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Las bases de datos relacionales permiten </a:t>
            </a:r>
            <a:r>
              <a:rPr lang="es-AR" sz="1400" b="1" i="0" u="none" strike="noStrike" cap="none">
                <a:solidFill>
                  <a:srgbClr val="000000"/>
                </a:solidFill>
                <a:latin typeface="Montserrat"/>
                <a:ea typeface="Montserrat"/>
                <a:cs typeface="Montserrat"/>
                <a:sym typeface="Montserrat"/>
              </a:rPr>
              <a:t>gestionar el acceso a los datos</a:t>
            </a:r>
            <a:r>
              <a:rPr lang="es-AR" sz="1400" b="0" i="0" u="none" strike="noStrike" cap="none">
                <a:solidFill>
                  <a:srgbClr val="000000"/>
                </a:solidFill>
                <a:latin typeface="Montserrat"/>
                <a:ea typeface="Montserrat"/>
                <a:cs typeface="Montserrat"/>
                <a:sym typeface="Montserrat"/>
              </a:rPr>
              <a:t>, así como también su </a:t>
            </a:r>
            <a:r>
              <a:rPr lang="es-AR" sz="1400" b="1" i="0" u="none" strike="noStrike" cap="none">
                <a:solidFill>
                  <a:srgbClr val="000000"/>
                </a:solidFill>
                <a:latin typeface="Montserrat"/>
                <a:ea typeface="Montserrat"/>
                <a:cs typeface="Montserrat"/>
                <a:sym typeface="Montserrat"/>
              </a:rPr>
              <a:t>almacenamiento</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modificación</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eliminación</a:t>
            </a:r>
            <a:r>
              <a:rPr lang="es-AR" sz="1400" b="0" i="0" u="none" strike="noStrike" cap="none">
                <a:solidFill>
                  <a:srgbClr val="000000"/>
                </a:solidFill>
                <a:latin typeface="Montserrat"/>
                <a:ea typeface="Montserrat"/>
                <a:cs typeface="Montserrat"/>
                <a:sym typeface="Montserrat"/>
              </a:rPr>
              <a:t>, </a:t>
            </a:r>
            <a:r>
              <a:rPr lang="es-AR" sz="1400" b="1" i="0" u="none" strike="noStrike" cap="none">
                <a:solidFill>
                  <a:srgbClr val="000000"/>
                </a:solidFill>
                <a:latin typeface="Montserrat"/>
                <a:ea typeface="Montserrat"/>
                <a:cs typeface="Montserrat"/>
                <a:sym typeface="Montserrat"/>
              </a:rPr>
              <a:t>consulta</a:t>
            </a:r>
            <a:r>
              <a:rPr lang="es-AR" sz="1400" b="0" i="0" u="none" strike="noStrike" cap="none">
                <a:solidFill>
                  <a:srgbClr val="000000"/>
                </a:solidFill>
                <a:latin typeface="Montserrat"/>
                <a:ea typeface="Montserrat"/>
                <a:cs typeface="Montserrat"/>
                <a:sym typeface="Montserrat"/>
              </a:rPr>
              <a:t> y el </a:t>
            </a:r>
            <a:r>
              <a:rPr lang="es-AR" sz="1400" b="1" i="0" u="none" strike="noStrike" cap="none">
                <a:solidFill>
                  <a:srgbClr val="000000"/>
                </a:solidFill>
                <a:latin typeface="Montserrat"/>
                <a:ea typeface="Montserrat"/>
                <a:cs typeface="Montserrat"/>
                <a:sym typeface="Montserrat"/>
              </a:rPr>
              <a:t>múltiple acceso</a:t>
            </a:r>
            <a:r>
              <a:rPr lang="es-AR" sz="1400" b="0" i="0" u="none" strike="noStrike" cap="none">
                <a:solidFill>
                  <a:srgbClr val="000000"/>
                </a:solidFill>
                <a:latin typeface="Montserrat"/>
                <a:ea typeface="Montserrat"/>
                <a:cs typeface="Montserrat"/>
                <a:sym typeface="Montserrat"/>
              </a:rPr>
              <a:t> a ellos, que podrá ser desde distintas aplicaciones y usuarios. Inclusive podrán gestionar permisos para que una parte de los datos estén disponibles para ciertos usuarios y no para otros. Todo esto es resuelto por un motor de base de datos, generando una </a:t>
            </a:r>
            <a:r>
              <a:rPr lang="es-AR" sz="1400" b="0" i="1" u="none" strike="noStrike" cap="none">
                <a:solidFill>
                  <a:srgbClr val="000000"/>
                </a:solidFill>
                <a:latin typeface="Montserrat"/>
                <a:ea typeface="Montserrat"/>
                <a:cs typeface="Montserrat"/>
                <a:sym typeface="Montserrat"/>
              </a:rPr>
              <a:t>independencia</a:t>
            </a:r>
            <a:r>
              <a:rPr lang="es-AR" sz="1400" b="0" i="0" u="none" strike="noStrike" cap="none">
                <a:solidFill>
                  <a:srgbClr val="000000"/>
                </a:solidFill>
                <a:latin typeface="Montserrat"/>
                <a:ea typeface="Montserrat"/>
                <a:cs typeface="Montserrat"/>
                <a:sym typeface="Montserrat"/>
              </a:rPr>
              <a:t> entre la base de datos y la aplicación que la consulte..</a:t>
            </a:r>
            <a:endParaRPr sz="1400" b="0" i="0" u="none" strike="noStrike" cap="none">
              <a:solidFill>
                <a:srgbClr val="000000"/>
              </a:solidFill>
              <a:latin typeface="Montserrat"/>
              <a:ea typeface="Montserrat"/>
              <a:cs typeface="Montserrat"/>
              <a:sym typeface="Montserrat"/>
            </a:endParaRPr>
          </a:p>
        </p:txBody>
      </p:sp>
      <p:sp>
        <p:nvSpPr>
          <p:cNvPr id="83" name="Google Shape;83;p57"/>
          <p:cNvSpPr/>
          <p:nvPr/>
        </p:nvSpPr>
        <p:spPr>
          <a:xfrm>
            <a:off x="5248555" y="4536156"/>
            <a:ext cx="3858749"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AR" sz="1300" b="1" i="0" u="none" strike="noStrike" cap="none">
                <a:solidFill>
                  <a:srgbClr val="000000"/>
                </a:solidFill>
                <a:latin typeface="Montserrat"/>
                <a:ea typeface="Montserrat"/>
                <a:cs typeface="Montserrat"/>
                <a:sym typeface="Montserrat"/>
              </a:rPr>
              <a:t>¿Por qué necesitamos una base de datos?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AR" sz="1300" b="0" i="0" u="sng" strike="noStrike" cap="none">
                <a:solidFill>
                  <a:srgbClr val="000000"/>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https://vimeo.com/225581128</a:t>
            </a:r>
            <a:endParaRPr sz="1300" b="0" i="0" u="none" strike="noStrike" cap="none">
              <a:solidFill>
                <a:srgbClr val="000000"/>
              </a:solidFill>
              <a:latin typeface="Montserrat"/>
              <a:ea typeface="Montserrat"/>
              <a:cs typeface="Montserrat"/>
              <a:sym typeface="Montserrat"/>
            </a:endParaRPr>
          </a:p>
        </p:txBody>
      </p:sp>
      <p:sp>
        <p:nvSpPr>
          <p:cNvPr id="84" name="Google Shape;84;p57"/>
          <p:cNvSpPr txBox="1"/>
          <p:nvPr/>
        </p:nvSpPr>
        <p:spPr>
          <a:xfrm>
            <a:off x="3763847" y="2357265"/>
            <a:ext cx="5136195" cy="122025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Supongamos que tenemos una empresa y le pido a un proveedor de software un sistema para registrar ventas, empleados, sueldos, etc. Voy a tener que contarle un poco de qué se trata el negocio, qué datos voy a guardar, 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Esos datos van a estar guardados en una base de datos con tablas para registrar esa información, pero una cosa son los </a:t>
            </a:r>
            <a:r>
              <a:rPr lang="es-AR" sz="1200" b="1" i="1" u="none" strike="noStrike" cap="none">
                <a:solidFill>
                  <a:srgbClr val="9D66F9"/>
                </a:solidFill>
                <a:latin typeface="Montserrat"/>
                <a:ea typeface="Montserrat"/>
                <a:cs typeface="Montserrat"/>
                <a:sym typeface="Montserrat"/>
              </a:rPr>
              <a:t>datos </a:t>
            </a:r>
            <a:r>
              <a:rPr lang="es-AR" sz="1200" b="0" i="1" u="none" strike="noStrike" cap="none">
                <a:solidFill>
                  <a:srgbClr val="9D66F9"/>
                </a:solidFill>
                <a:latin typeface="Montserrat"/>
                <a:ea typeface="Montserrat"/>
                <a:cs typeface="Montserrat"/>
                <a:sym typeface="Montserrat"/>
              </a:rPr>
              <a:t>y otra la </a:t>
            </a:r>
            <a:r>
              <a:rPr lang="es-AR" sz="1200" b="1" i="1" u="none" strike="noStrike" cap="none">
                <a:solidFill>
                  <a:srgbClr val="9D66F9"/>
                </a:solidFill>
                <a:latin typeface="Montserrat"/>
                <a:ea typeface="Montserrat"/>
                <a:cs typeface="Montserrat"/>
                <a:sym typeface="Montserrat"/>
              </a:rPr>
              <a:t>visualización </a:t>
            </a:r>
            <a:r>
              <a:rPr lang="es-AR" sz="1200" b="0" i="1" u="none" strike="noStrike" cap="none">
                <a:solidFill>
                  <a:srgbClr val="9D66F9"/>
                </a:solidFill>
                <a:latin typeface="Montserrat"/>
                <a:ea typeface="Montserrat"/>
                <a:cs typeface="Montserrat"/>
                <a:sym typeface="Montserrat"/>
              </a:rPr>
              <a:t>de ellos, que voy a poder hacerlo desde un cliente de BD o incluso a través de un sistema desarrollado.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rgbClr val="9D66F9"/>
                </a:solidFill>
                <a:latin typeface="Montserrat"/>
                <a:ea typeface="Montserrat"/>
                <a:cs typeface="Montserrat"/>
                <a:sym typeface="Montserrat"/>
              </a:rPr>
              <a:t>El </a:t>
            </a:r>
            <a:r>
              <a:rPr lang="es-AR" sz="1200" b="1" i="1" u="none" strike="noStrike" cap="none">
                <a:solidFill>
                  <a:srgbClr val="9D66F9"/>
                </a:solidFill>
                <a:latin typeface="Montserrat"/>
                <a:ea typeface="Montserrat"/>
                <a:cs typeface="Montserrat"/>
                <a:sym typeface="Montserrat"/>
              </a:rPr>
              <a:t>esquema conceptual </a:t>
            </a:r>
            <a:r>
              <a:rPr lang="es-AR" sz="1200" b="0" i="1" u="none" strike="noStrike" cap="none">
                <a:solidFill>
                  <a:srgbClr val="9D66F9"/>
                </a:solidFill>
                <a:latin typeface="Montserrat"/>
                <a:ea typeface="Montserrat"/>
                <a:cs typeface="Montserrat"/>
                <a:sym typeface="Montserrat"/>
              </a:rPr>
              <a:t>se refiere a las tablas y relaciones entre ellas.</a:t>
            </a:r>
            <a:endParaRPr sz="1200" b="0" i="1" u="none" strike="noStrike" cap="none">
              <a:solidFill>
                <a:srgbClr val="9D66F9"/>
              </a:solidFill>
              <a:latin typeface="Montserrat"/>
              <a:ea typeface="Montserrat"/>
              <a:cs typeface="Montserrat"/>
              <a:sym typeface="Montserrat"/>
            </a:endParaRPr>
          </a:p>
        </p:txBody>
      </p:sp>
      <p:pic>
        <p:nvPicPr>
          <p:cNvPr id="85" name="Google Shape;85;p57"/>
          <p:cNvPicPr preferRelativeResize="0"/>
          <p:nvPr/>
        </p:nvPicPr>
        <p:blipFill rotWithShape="1">
          <a:blip r:embed="rId4">
            <a:alphaModFix/>
          </a:blip>
          <a:srcRect/>
          <a:stretch/>
        </p:blipFill>
        <p:spPr>
          <a:xfrm>
            <a:off x="629936" y="2259445"/>
            <a:ext cx="2929053" cy="263614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0"/>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67" name="Google Shape;367;p30"/>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PHPMYADMIN</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chemeClr val="dk1"/>
                </a:solidFill>
                <a:latin typeface="Montserrat"/>
                <a:ea typeface="Montserrat"/>
                <a:cs typeface="Montserrat"/>
                <a:sym typeface="Montserrat"/>
              </a:rPr>
              <a:t>phpMyAdmin</a:t>
            </a:r>
            <a:r>
              <a:rPr lang="es-AR" sz="1400" b="0" i="0" u="none" strike="noStrike" cap="none">
                <a:solidFill>
                  <a:schemeClr val="dk1"/>
                </a:solidFill>
                <a:latin typeface="Montserrat"/>
                <a:ea typeface="Montserrat"/>
                <a:cs typeface="Montserrat"/>
                <a:sym typeface="Montserrat"/>
              </a:rPr>
              <a:t> es una herramienta escrita en PHP con la intención de manejar la administración de MySQL a través de páginas web, utilizando Internet.</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Actualmente puede crear y eliminar Bases de Datos, crear, eliminar y alterar tablas, borrar, editar y añadir campos, ejecutar cualquier sentencia SQL, administrar claves en campos, administrar privilegios y exportar datos en varios formatos.</a:t>
            </a:r>
            <a:endParaRPr sz="1400" b="0" i="0" u="none" strike="noStrike" cap="none">
              <a:solidFill>
                <a:srgbClr val="000000"/>
              </a:solidFill>
              <a:latin typeface="Montserrat"/>
              <a:ea typeface="Montserrat"/>
              <a:cs typeface="Montserrat"/>
              <a:sym typeface="Montserrat"/>
            </a:endParaRPr>
          </a:p>
        </p:txBody>
      </p:sp>
      <p:sp>
        <p:nvSpPr>
          <p:cNvPr id="368" name="Google Shape;368;p30"/>
          <p:cNvSpPr txBox="1"/>
          <p:nvPr/>
        </p:nvSpPr>
        <p:spPr>
          <a:xfrm>
            <a:off x="1211580" y="4521075"/>
            <a:ext cx="7627620" cy="37901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600"/>
              </a:spcAft>
              <a:buClr>
                <a:schemeClr val="dk2"/>
              </a:buClr>
              <a:buSzPts val="1400"/>
              <a:buFont typeface="Montserrat"/>
              <a:buNone/>
            </a:pPr>
            <a:r>
              <a:rPr lang="es-AR" sz="1400" b="1" i="0" u="none" strike="noStrike" cap="none">
                <a:solidFill>
                  <a:srgbClr val="000000"/>
                </a:solidFill>
                <a:latin typeface="Montserrat"/>
                <a:ea typeface="Montserrat"/>
                <a:cs typeface="Montserrat"/>
                <a:sym typeface="Montserrat"/>
              </a:rPr>
              <a:t>Se puede encontrar en:</a:t>
            </a:r>
            <a:r>
              <a:rPr lang="es-AR" sz="1400" b="0" i="0" u="none" strike="noStrike" cap="none">
                <a:solidFill>
                  <a:srgbClr val="000000"/>
                </a:solidFill>
                <a:latin typeface="Montserrat"/>
                <a:ea typeface="Montserrat"/>
                <a:cs typeface="Montserrat"/>
                <a:sym typeface="Montserrat"/>
              </a:rPr>
              <a:t> </a:t>
            </a:r>
            <a:r>
              <a:rPr lang="es-AR" sz="1400" b="0" i="0" u="sng" strike="noStrike" cap="none">
                <a:solidFill>
                  <a:schemeClr val="accen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https://www.phpmyadmin.net/</a:t>
            </a:r>
            <a:r>
              <a:rPr lang="es-AR" sz="1400" b="0" i="0" u="none" strike="noStrike" cap="none">
                <a:solidFill>
                  <a:schemeClr val="accent1"/>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p:txBody>
      </p:sp>
      <p:pic>
        <p:nvPicPr>
          <p:cNvPr id="369" name="Google Shape;369;p30" descr="C:\Users\marti\Downloads\450px-PhpMyAdmin-main-es.png"/>
          <p:cNvPicPr preferRelativeResize="0"/>
          <p:nvPr/>
        </p:nvPicPr>
        <p:blipFill rotWithShape="1">
          <a:blip r:embed="rId4">
            <a:alphaModFix/>
          </a:blip>
          <a:srcRect/>
          <a:stretch/>
        </p:blipFill>
        <p:spPr>
          <a:xfrm>
            <a:off x="702715" y="2768917"/>
            <a:ext cx="2825345" cy="21409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75" name="Google Shape;375;p31"/>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VISUAL STUDIO CODE</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chemeClr val="dk1"/>
                </a:solidFill>
                <a:latin typeface="Montserrat"/>
                <a:ea typeface="Montserrat"/>
                <a:cs typeface="Montserrat"/>
                <a:sym typeface="Montserrat"/>
              </a:rPr>
              <a:t>Descargar las siguientes extensiones en VSCode:</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Arial"/>
              <a:buAutoNum type="arabicParenR"/>
            </a:pPr>
            <a:r>
              <a:rPr lang="es-AR" sz="1400" b="0" i="0" u="none" strike="noStrike" cap="none">
                <a:solidFill>
                  <a:schemeClr val="dk1"/>
                </a:solidFill>
                <a:latin typeface="Montserrat"/>
                <a:ea typeface="Montserrat"/>
                <a:cs typeface="Montserrat"/>
                <a:sym typeface="Montserrat"/>
              </a:rPr>
              <a:t>Cerrar y volver a abrir Visual Studio Code.</a:t>
            </a:r>
            <a:endParaRPr sz="1400" b="0" i="0" u="none" strike="noStrike" cap="none">
              <a:solidFill>
                <a:srgbClr val="000000"/>
              </a:solidFill>
              <a:latin typeface="Montserrat"/>
              <a:ea typeface="Montserrat"/>
              <a:cs typeface="Montserrat"/>
              <a:sym typeface="Montserrat"/>
            </a:endParaRPr>
          </a:p>
        </p:txBody>
      </p:sp>
      <p:pic>
        <p:nvPicPr>
          <p:cNvPr id="376" name="Google Shape;376;p31"/>
          <p:cNvPicPr preferRelativeResize="0"/>
          <p:nvPr/>
        </p:nvPicPr>
        <p:blipFill rotWithShape="1">
          <a:blip r:embed="rId3">
            <a:alphaModFix/>
          </a:blip>
          <a:srcRect/>
          <a:stretch/>
        </p:blipFill>
        <p:spPr>
          <a:xfrm>
            <a:off x="2386013" y="1829753"/>
            <a:ext cx="4371975" cy="1209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82" name="Google Shape;382;p32"/>
          <p:cNvSpPr txBox="1"/>
          <p:nvPr/>
        </p:nvSpPr>
        <p:spPr>
          <a:xfrm>
            <a:off x="523049" y="1100913"/>
            <a:ext cx="5242751"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VISUAL STUDIO CODE</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Arial"/>
              <a:buAutoNum type="arabicParenR" startAt="3"/>
            </a:pPr>
            <a:r>
              <a:rPr lang="es-AR" sz="1400" b="0" i="0" u="none" strike="noStrike" cap="none">
                <a:solidFill>
                  <a:schemeClr val="dk1"/>
                </a:solidFill>
                <a:latin typeface="Montserrat"/>
                <a:ea typeface="Montserrat"/>
                <a:cs typeface="Montserrat"/>
                <a:sym typeface="Montserrat"/>
              </a:rPr>
              <a:t>Apretar el símbolo + en el apartado MySQL. Al ser la primera vez que se configura no aparecerá ninguna base de datos:</a:t>
            </a:r>
            <a:endParaRPr sz="1400" b="0" i="0" u="none" strike="noStrike" cap="none">
              <a:solidFill>
                <a:srgbClr val="000000"/>
              </a:solidFill>
              <a:latin typeface="Montserrat"/>
              <a:ea typeface="Montserrat"/>
              <a:cs typeface="Montserrat"/>
              <a:sym typeface="Montserrat"/>
            </a:endParaRPr>
          </a:p>
        </p:txBody>
      </p:sp>
      <p:pic>
        <p:nvPicPr>
          <p:cNvPr id="383" name="Google Shape;383;p32"/>
          <p:cNvPicPr preferRelativeResize="0"/>
          <p:nvPr/>
        </p:nvPicPr>
        <p:blipFill rotWithShape="1">
          <a:blip r:embed="rId3">
            <a:alphaModFix/>
          </a:blip>
          <a:srcRect/>
          <a:stretch/>
        </p:blipFill>
        <p:spPr>
          <a:xfrm>
            <a:off x="5959815" y="1397000"/>
            <a:ext cx="2312329" cy="3289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3"/>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Herramientas para manejo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89" name="Google Shape;389;p33"/>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VISUAL STUDIO CODE</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Arial"/>
              <a:buAutoNum type="arabicParenR" startAt="4"/>
            </a:pPr>
            <a:r>
              <a:rPr lang="es-AR" sz="1400" b="0" i="0" u="none" strike="noStrike" cap="none">
                <a:solidFill>
                  <a:schemeClr val="dk1"/>
                </a:solidFill>
                <a:latin typeface="Montserrat"/>
                <a:ea typeface="Montserrat"/>
                <a:cs typeface="Montserrat"/>
                <a:sym typeface="Montserrat"/>
              </a:rPr>
              <a:t>Rellenar usuario y contraseña, a los demás datos (puerto y SSL) apretar ENTER sin modificar nada.</a:t>
            </a:r>
            <a:endParaRPr sz="1400" b="0" i="0" u="none" strike="noStrike" cap="none">
              <a:solidFill>
                <a:srgbClr val="000000"/>
              </a:solidFill>
              <a:latin typeface="Arial"/>
              <a:ea typeface="Arial"/>
              <a:cs typeface="Arial"/>
              <a:sym typeface="Arial"/>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268288" algn="l" rtl="0">
              <a:lnSpc>
                <a:spcPct val="100000"/>
              </a:lnSpc>
              <a:spcBef>
                <a:spcPts val="600"/>
              </a:spcBef>
              <a:spcAft>
                <a:spcPts val="0"/>
              </a:spcAft>
              <a:buClr>
                <a:schemeClr val="dk2"/>
              </a:buClr>
              <a:buSzPts val="1400"/>
              <a:buFont typeface="Arial"/>
              <a:buNone/>
            </a:pPr>
            <a:endParaRPr sz="1400" b="0" i="0" u="none" strike="noStrike" cap="none">
              <a:solidFill>
                <a:schemeClr val="dk1"/>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Arial"/>
              <a:buAutoNum type="arabicParenR" startAt="4"/>
            </a:pPr>
            <a:r>
              <a:rPr lang="es-AR" sz="1400" b="0" i="0" u="none" strike="noStrike" cap="none">
                <a:solidFill>
                  <a:schemeClr val="dk1"/>
                </a:solidFill>
                <a:latin typeface="Montserrat"/>
                <a:ea typeface="Montserrat"/>
                <a:cs typeface="Montserrat"/>
                <a:sym typeface="Montserrat"/>
              </a:rPr>
              <a:t>Deberá aparecer localhost.</a:t>
            </a:r>
            <a:endParaRPr sz="1400" b="0" i="0" u="none" strike="noStrike" cap="none">
              <a:solidFill>
                <a:srgbClr val="000000"/>
              </a:solidFill>
              <a:latin typeface="Montserrat"/>
              <a:ea typeface="Montserrat"/>
              <a:cs typeface="Montserrat"/>
              <a:sym typeface="Montserrat"/>
            </a:endParaRPr>
          </a:p>
        </p:txBody>
      </p:sp>
      <p:pic>
        <p:nvPicPr>
          <p:cNvPr id="390" name="Google Shape;390;p33"/>
          <p:cNvPicPr preferRelativeResize="0"/>
          <p:nvPr/>
        </p:nvPicPr>
        <p:blipFill rotWithShape="1">
          <a:blip r:embed="rId3">
            <a:alphaModFix/>
          </a:blip>
          <a:srcRect/>
          <a:stretch/>
        </p:blipFill>
        <p:spPr>
          <a:xfrm>
            <a:off x="509588" y="2046923"/>
            <a:ext cx="8124825" cy="714375"/>
          </a:xfrm>
          <a:prstGeom prst="rect">
            <a:avLst/>
          </a:prstGeom>
          <a:noFill/>
          <a:ln>
            <a:noFill/>
          </a:ln>
        </p:spPr>
      </p:pic>
      <p:pic>
        <p:nvPicPr>
          <p:cNvPr id="391" name="Google Shape;391;p33"/>
          <p:cNvPicPr preferRelativeResize="0"/>
          <p:nvPr/>
        </p:nvPicPr>
        <p:blipFill rotWithShape="1">
          <a:blip r:embed="rId4">
            <a:alphaModFix/>
          </a:blip>
          <a:srcRect/>
          <a:stretch/>
        </p:blipFill>
        <p:spPr>
          <a:xfrm>
            <a:off x="3668078" y="2877343"/>
            <a:ext cx="4505325" cy="1914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Conectarse al servidor MySQL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397" name="Google Shape;397;p34"/>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Para que un programa cliente (MySQL Workbench, phpMyAdmin, VSCode, etc.) se conecte al servidor MySQL, debés utilizar los parámetros de conexión adecuados, como el nombre del host donde se ejecuta el servidor y el nombre de usuario y contraseña de tu cuenta MySQL.</a:t>
            </a:r>
            <a:endParaRPr sz="1400" b="0" i="0" u="none" strike="noStrike" cap="none">
              <a:solidFill>
                <a:srgbClr val="000000"/>
              </a:solidFill>
              <a:latin typeface="Arial"/>
              <a:ea typeface="Arial"/>
              <a:cs typeface="Arial"/>
              <a:sym typeface="Arial"/>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Cada parámetro de conexión tiene un valor predeterminado, pero puede anular los valores predeterminados según sea necesario utilizando las opciones del programa especificadas en la línea de comandos o en un archivo de opciones.</a:t>
            </a:r>
            <a:endParaRPr sz="1400" b="1"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Conectarse al servidor MySQL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03" name="Google Shape;403;p35"/>
          <p:cNvSpPr txBox="1"/>
          <p:nvPr/>
        </p:nvSpPr>
        <p:spPr>
          <a:xfrm>
            <a:off x="523049" y="1100914"/>
            <a:ext cx="8456828" cy="604794"/>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60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Ejemplo en MySQL Workbench: </a:t>
            </a:r>
            <a:r>
              <a:rPr lang="es-AR" sz="1400" b="0" i="0" u="none" strike="noStrike" cap="none">
                <a:solidFill>
                  <a:srgbClr val="000000"/>
                </a:solidFill>
                <a:latin typeface="Montserrat"/>
                <a:ea typeface="Montserrat"/>
                <a:cs typeface="Montserrat"/>
                <a:sym typeface="Montserrat"/>
              </a:rPr>
              <a:t>En MySQL Connections deben establecer una nueva conexión con el signo + y poner los datos de la nueva conexión.</a:t>
            </a:r>
            <a:endParaRPr sz="1400" b="0" i="0" u="none" strike="noStrike" cap="none">
              <a:solidFill>
                <a:srgbClr val="000000"/>
              </a:solidFill>
              <a:latin typeface="Arial"/>
              <a:ea typeface="Arial"/>
              <a:cs typeface="Arial"/>
              <a:sym typeface="Arial"/>
            </a:endParaRPr>
          </a:p>
        </p:txBody>
      </p:sp>
      <p:pic>
        <p:nvPicPr>
          <p:cNvPr id="404" name="Google Shape;404;p35" descr="https://desarrolloweb.com/archivoimg/general/3450.jpg"/>
          <p:cNvPicPr preferRelativeResize="0"/>
          <p:nvPr/>
        </p:nvPicPr>
        <p:blipFill rotWithShape="1">
          <a:blip r:embed="rId3">
            <a:alphaModFix/>
          </a:blip>
          <a:srcRect/>
          <a:stretch/>
        </p:blipFill>
        <p:spPr>
          <a:xfrm>
            <a:off x="2716822" y="1939828"/>
            <a:ext cx="4856285" cy="30918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Crear una base de datos de prueba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10" name="Google Shape;410;p36"/>
          <p:cNvSpPr txBox="1"/>
          <p:nvPr/>
        </p:nvSpPr>
        <p:spPr>
          <a:xfrm>
            <a:off x="523049" y="1100913"/>
            <a:ext cx="8456828" cy="1505733"/>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WORLD.SQL</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Los pasos se detallan para </a:t>
            </a:r>
            <a:r>
              <a:rPr lang="es-AR" sz="1400" b="1" i="0" u="none" strike="noStrike" cap="none">
                <a:solidFill>
                  <a:schemeClr val="dk1"/>
                </a:solidFill>
                <a:latin typeface="Montserrat"/>
                <a:ea typeface="Montserrat"/>
                <a:cs typeface="Montserrat"/>
                <a:sym typeface="Montserrat"/>
              </a:rPr>
              <a:t>VSCode</a:t>
            </a:r>
            <a:r>
              <a:rPr lang="es-AR" sz="1400" b="0" i="0" u="none" strike="noStrike" cap="none">
                <a:solidFill>
                  <a:schemeClr val="dk1"/>
                </a:solidFill>
                <a:latin typeface="Montserrat"/>
                <a:ea typeface="Montserrat"/>
                <a:cs typeface="Montserrat"/>
                <a:sym typeface="Montserrat"/>
              </a:rPr>
              <a:t> pero para MySQL Workbench y phpMyAdmin resultan similares.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Descargar </a:t>
            </a:r>
            <a:r>
              <a:rPr lang="es-AR" sz="1400" b="1" i="0" u="none" strike="noStrike" cap="none">
                <a:solidFill>
                  <a:schemeClr val="accent1"/>
                </a:solidFill>
                <a:latin typeface="Montserrat"/>
                <a:ea typeface="Montserrat"/>
                <a:cs typeface="Montserrat"/>
                <a:sym typeface="Montserrat"/>
              </a:rPr>
              <a:t>world.sql </a:t>
            </a:r>
            <a:r>
              <a:rPr lang="es-AR" sz="1400" b="0" i="0" u="none" strike="noStrike" cap="none">
                <a:solidFill>
                  <a:srgbClr val="000000"/>
                </a:solidFill>
                <a:latin typeface="Montserrat"/>
                <a:ea typeface="Montserrat"/>
                <a:cs typeface="Montserrat"/>
                <a:sym typeface="Montserrat"/>
              </a:rPr>
              <a:t>del Aula Virtual y abrir con Visual Studio Code.</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Arial"/>
              <a:buAutoNum type="arabicParenR"/>
            </a:pPr>
            <a:r>
              <a:rPr lang="es-AR" sz="1400" b="0" i="0" u="none" strike="noStrike" cap="none">
                <a:solidFill>
                  <a:srgbClr val="000000"/>
                </a:solidFill>
                <a:latin typeface="Montserrat"/>
                <a:ea typeface="Montserrat"/>
                <a:cs typeface="Montserrat"/>
                <a:sym typeface="Montserrat"/>
              </a:rPr>
              <a:t>Apretar botón derecho -&gt; Run SQL Query.</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60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411" name="Google Shape;411;p36"/>
          <p:cNvPicPr preferRelativeResize="0"/>
          <p:nvPr/>
        </p:nvPicPr>
        <p:blipFill rotWithShape="1">
          <a:blip r:embed="rId3">
            <a:alphaModFix/>
          </a:blip>
          <a:srcRect/>
          <a:stretch/>
        </p:blipFill>
        <p:spPr>
          <a:xfrm>
            <a:off x="3901440" y="2606646"/>
            <a:ext cx="4463414" cy="245303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7"/>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Crear una base de datos de prueba</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17" name="Google Shape;417;p37"/>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Montserrat"/>
              <a:buNone/>
            </a:pPr>
            <a:r>
              <a:rPr lang="es-AR" sz="1400" b="1" i="0" u="none" strike="noStrike" cap="none">
                <a:solidFill>
                  <a:schemeClr val="accent1"/>
                </a:solidFill>
                <a:latin typeface="Montserrat"/>
                <a:ea typeface="Montserrat"/>
                <a:cs typeface="Montserrat"/>
                <a:sym typeface="Montserrat"/>
              </a:rPr>
              <a:t>WORLD.SQL</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chemeClr val="dk1"/>
                </a:solidFill>
                <a:latin typeface="Montserrat"/>
                <a:ea typeface="Montserrat"/>
                <a:cs typeface="Montserrat"/>
                <a:sym typeface="Montserrat"/>
              </a:rPr>
              <a:t>Los pasos se detallan para </a:t>
            </a:r>
            <a:r>
              <a:rPr lang="es-AR" sz="1400" b="1" i="0" u="none" strike="noStrike" cap="none">
                <a:solidFill>
                  <a:schemeClr val="dk1"/>
                </a:solidFill>
                <a:latin typeface="Montserrat"/>
                <a:ea typeface="Montserrat"/>
                <a:cs typeface="Montserrat"/>
                <a:sym typeface="Montserrat"/>
              </a:rPr>
              <a:t>VSCode</a:t>
            </a:r>
            <a:r>
              <a:rPr lang="es-AR" sz="1400" b="0" i="0" u="none" strike="noStrike" cap="none">
                <a:solidFill>
                  <a:schemeClr val="dk1"/>
                </a:solidFill>
                <a:latin typeface="Montserrat"/>
                <a:ea typeface="Montserrat"/>
                <a:cs typeface="Montserrat"/>
                <a:sym typeface="Montserrat"/>
              </a:rPr>
              <a:t> pero para MySQL Workbench y phpMyAdmin resultan similares.</a:t>
            </a:r>
            <a:endParaRPr sz="1400" b="0" i="0" u="none" strike="noStrike" cap="none">
              <a:solidFill>
                <a:srgbClr val="000000"/>
              </a:solidFill>
              <a:latin typeface="Arial"/>
              <a:ea typeface="Arial"/>
              <a:cs typeface="Arial"/>
              <a:sym typeface="Arial"/>
            </a:endParaRPr>
          </a:p>
          <a:p>
            <a:pPr marL="814388" marR="0" lvl="1" indent="-357188" algn="l" rtl="0">
              <a:lnSpc>
                <a:spcPct val="100000"/>
              </a:lnSpc>
              <a:spcBef>
                <a:spcPts val="600"/>
              </a:spcBef>
              <a:spcAft>
                <a:spcPts val="0"/>
              </a:spcAft>
              <a:buClr>
                <a:schemeClr val="dk2"/>
              </a:buClr>
              <a:buSzPts val="1400"/>
              <a:buFont typeface="Arial"/>
              <a:buAutoNum type="arabicParenR" startAt="3"/>
            </a:pPr>
            <a:r>
              <a:rPr lang="es-AR" sz="1400" b="0" i="0" u="none" strike="noStrike" cap="none">
                <a:solidFill>
                  <a:srgbClr val="000000"/>
                </a:solidFill>
                <a:latin typeface="Montserrat"/>
                <a:ea typeface="Montserrat"/>
                <a:cs typeface="Montserrat"/>
                <a:sym typeface="Montserrat"/>
              </a:rPr>
              <a:t>Apretar botón derecho -&gt; Run SQL Query.</a:t>
            </a:r>
            <a:endParaRPr sz="1400" b="0" i="0" u="none" strike="noStrike" cap="none">
              <a:solidFill>
                <a:srgbClr val="000000"/>
              </a:solidFill>
              <a:latin typeface="Arial"/>
              <a:ea typeface="Arial"/>
              <a:cs typeface="Arial"/>
              <a:sym typeface="Arial"/>
            </a:endParaRPr>
          </a:p>
          <a:p>
            <a:pPr marL="814388" marR="0" lvl="1" indent="-268288" algn="l" rtl="0">
              <a:lnSpc>
                <a:spcPct val="100000"/>
              </a:lnSpc>
              <a:spcBef>
                <a:spcPts val="600"/>
              </a:spcBef>
              <a:spcAft>
                <a:spcPts val="600"/>
              </a:spcAft>
              <a:buClr>
                <a:schemeClr val="dk2"/>
              </a:buClr>
              <a:buSzPts val="1400"/>
              <a:buFont typeface="Arial"/>
              <a:buNone/>
            </a:pPr>
            <a:endParaRPr sz="1400" b="0" i="0" u="none" strike="noStrike" cap="none">
              <a:solidFill>
                <a:srgbClr val="000000"/>
              </a:solidFill>
              <a:latin typeface="Montserrat"/>
              <a:ea typeface="Montserrat"/>
              <a:cs typeface="Montserrat"/>
              <a:sym typeface="Montserrat"/>
            </a:endParaRPr>
          </a:p>
        </p:txBody>
      </p:sp>
      <p:pic>
        <p:nvPicPr>
          <p:cNvPr id="418" name="Google Shape;418;p37"/>
          <p:cNvPicPr preferRelativeResize="0"/>
          <p:nvPr/>
        </p:nvPicPr>
        <p:blipFill rotWithShape="1">
          <a:blip r:embed="rId3">
            <a:alphaModFix/>
          </a:blip>
          <a:srcRect/>
          <a:stretch/>
        </p:blipFill>
        <p:spPr>
          <a:xfrm>
            <a:off x="4735830" y="2541270"/>
            <a:ext cx="3162300" cy="1828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200" b="1" i="0" u="none" strike="noStrike" cap="none">
                <a:solidFill>
                  <a:schemeClr val="accent1"/>
                </a:solidFill>
                <a:latin typeface="Montserrat ExtraBold"/>
                <a:ea typeface="Montserrat ExtraBold"/>
                <a:cs typeface="Montserrat ExtraBold"/>
                <a:sym typeface="Montserrat ExtraBold"/>
              </a:rPr>
              <a:t>MySQL Workbench: ver una BD y acceder a sus tablas</a:t>
            </a:r>
            <a:endParaRPr sz="2200" b="1" i="0" u="none" strike="noStrike" cap="none">
              <a:solidFill>
                <a:schemeClr val="accent1"/>
              </a:solidFill>
              <a:latin typeface="Montserrat ExtraBold"/>
              <a:ea typeface="Montserrat ExtraBold"/>
              <a:cs typeface="Montserrat ExtraBold"/>
              <a:sym typeface="Montserrat ExtraBold"/>
            </a:endParaRPr>
          </a:p>
        </p:txBody>
      </p:sp>
      <p:pic>
        <p:nvPicPr>
          <p:cNvPr id="424" name="Google Shape;424;p39"/>
          <p:cNvPicPr preferRelativeResize="0"/>
          <p:nvPr/>
        </p:nvPicPr>
        <p:blipFill rotWithShape="1">
          <a:blip r:embed="rId3">
            <a:alphaModFix/>
          </a:blip>
          <a:srcRect t="1778" r="22000" b="25776"/>
          <a:stretch/>
        </p:blipFill>
        <p:spPr>
          <a:xfrm>
            <a:off x="1760415" y="1690204"/>
            <a:ext cx="5588002" cy="2919372"/>
          </a:xfrm>
          <a:prstGeom prst="rect">
            <a:avLst/>
          </a:prstGeom>
          <a:noFill/>
          <a:ln>
            <a:noFill/>
          </a:ln>
        </p:spPr>
      </p:pic>
      <p:cxnSp>
        <p:nvCxnSpPr>
          <p:cNvPr id="425" name="Google Shape;425;p39"/>
          <p:cNvCxnSpPr>
            <a:endCxn id="426" idx="1"/>
          </p:cNvCxnSpPr>
          <p:nvPr/>
        </p:nvCxnSpPr>
        <p:spPr>
          <a:xfrm rot="10800000" flipH="1">
            <a:off x="2085992" y="1740289"/>
            <a:ext cx="823800" cy="733200"/>
          </a:xfrm>
          <a:prstGeom prst="straightConnector1">
            <a:avLst/>
          </a:prstGeom>
          <a:noFill/>
          <a:ln w="12700" cap="flat" cmpd="sng">
            <a:solidFill>
              <a:srgbClr val="985FF6"/>
            </a:solidFill>
            <a:prstDash val="solid"/>
            <a:round/>
            <a:headEnd type="none" w="sm" len="sm"/>
            <a:tailEnd type="triangle" w="med" len="med"/>
          </a:ln>
        </p:spPr>
      </p:cxnSp>
      <p:sp>
        <p:nvSpPr>
          <p:cNvPr id="426" name="Google Shape;426;p39"/>
          <p:cNvSpPr/>
          <p:nvPr/>
        </p:nvSpPr>
        <p:spPr>
          <a:xfrm>
            <a:off x="2909792" y="1478684"/>
            <a:ext cx="1879599" cy="523210"/>
          </a:xfrm>
          <a:prstGeom prst="rect">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latin typeface="Arial"/>
                <a:ea typeface="Arial"/>
                <a:cs typeface="Arial"/>
                <a:sym typeface="Arial"/>
              </a:rPr>
              <a:t>Bases de datos (schemas)</a:t>
            </a:r>
            <a:endParaRPr sz="1400" b="0" i="0" u="none" strike="noStrike" cap="none">
              <a:solidFill>
                <a:schemeClr val="lt1"/>
              </a:solidFill>
              <a:latin typeface="Arial"/>
              <a:ea typeface="Arial"/>
              <a:cs typeface="Arial"/>
              <a:sym typeface="Arial"/>
            </a:endParaRPr>
          </a:p>
        </p:txBody>
      </p:sp>
      <p:cxnSp>
        <p:nvCxnSpPr>
          <p:cNvPr id="427" name="Google Shape;427;p39"/>
          <p:cNvCxnSpPr/>
          <p:nvPr/>
        </p:nvCxnSpPr>
        <p:spPr>
          <a:xfrm>
            <a:off x="2085975" y="2794522"/>
            <a:ext cx="2166858" cy="236679"/>
          </a:xfrm>
          <a:prstGeom prst="straightConnector1">
            <a:avLst/>
          </a:prstGeom>
          <a:noFill/>
          <a:ln w="12700" cap="flat" cmpd="sng">
            <a:solidFill>
              <a:srgbClr val="985FF6"/>
            </a:solidFill>
            <a:prstDash val="solid"/>
            <a:round/>
            <a:headEnd type="none" w="sm" len="sm"/>
            <a:tailEnd type="triangle" w="med" len="med"/>
          </a:ln>
        </p:spPr>
      </p:cxnSp>
      <p:sp>
        <p:nvSpPr>
          <p:cNvPr id="428" name="Google Shape;428;p39"/>
          <p:cNvSpPr/>
          <p:nvPr/>
        </p:nvSpPr>
        <p:spPr>
          <a:xfrm>
            <a:off x="4252833" y="2873395"/>
            <a:ext cx="1703341" cy="262860"/>
          </a:xfrm>
          <a:prstGeom prst="rect">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latin typeface="Arial"/>
                <a:ea typeface="Arial"/>
                <a:cs typeface="Arial"/>
                <a:sym typeface="Arial"/>
              </a:rPr>
              <a:t>Tablas (entidades)</a:t>
            </a:r>
            <a:endParaRPr sz="1400" b="0" i="0" u="none" strike="noStrike" cap="none">
              <a:solidFill>
                <a:schemeClr val="lt1"/>
              </a:solidFill>
              <a:latin typeface="Arial"/>
              <a:ea typeface="Arial"/>
              <a:cs typeface="Arial"/>
              <a:sym typeface="Arial"/>
            </a:endParaRPr>
          </a:p>
        </p:txBody>
      </p:sp>
      <p:cxnSp>
        <p:nvCxnSpPr>
          <p:cNvPr id="429" name="Google Shape;429;p39"/>
          <p:cNvCxnSpPr>
            <a:endCxn id="430" idx="1"/>
          </p:cNvCxnSpPr>
          <p:nvPr/>
        </p:nvCxnSpPr>
        <p:spPr>
          <a:xfrm rot="10800000" flipH="1">
            <a:off x="5319136" y="3356689"/>
            <a:ext cx="1135200" cy="240000"/>
          </a:xfrm>
          <a:prstGeom prst="straightConnector1">
            <a:avLst/>
          </a:prstGeom>
          <a:noFill/>
          <a:ln w="12700" cap="flat" cmpd="sng">
            <a:solidFill>
              <a:srgbClr val="985FF6"/>
            </a:solidFill>
            <a:prstDash val="solid"/>
            <a:round/>
            <a:headEnd type="none" w="sm" len="sm"/>
            <a:tailEnd type="triangle" w="med" len="med"/>
          </a:ln>
        </p:spPr>
      </p:cxnSp>
      <p:sp>
        <p:nvSpPr>
          <p:cNvPr id="430" name="Google Shape;430;p39"/>
          <p:cNvSpPr/>
          <p:nvPr/>
        </p:nvSpPr>
        <p:spPr>
          <a:xfrm>
            <a:off x="6454336" y="3116681"/>
            <a:ext cx="1478564" cy="480015"/>
          </a:xfrm>
          <a:prstGeom prst="rect">
            <a:avLst/>
          </a:prstGeom>
          <a:solidFill>
            <a:schemeClr val="accent1"/>
          </a:solidFill>
          <a:ln w="2540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chemeClr val="lt1"/>
                </a:solidFill>
                <a:latin typeface="Arial"/>
                <a:ea typeface="Arial"/>
                <a:cs typeface="Arial"/>
                <a:sym typeface="Arial"/>
              </a:rPr>
              <a:t>Registros seleccionados</a:t>
            </a:r>
            <a:endParaRPr sz="1400" b="0" i="0" u="none" strike="noStrike" cap="none">
              <a:solidFill>
                <a:schemeClr val="lt1"/>
              </a:solidFill>
              <a:latin typeface="Arial"/>
              <a:ea typeface="Arial"/>
              <a:cs typeface="Arial"/>
              <a:sym typeface="Arial"/>
            </a:endParaRPr>
          </a:p>
        </p:txBody>
      </p:sp>
      <p:sp>
        <p:nvSpPr>
          <p:cNvPr id="431" name="Google Shape;431;p39"/>
          <p:cNvSpPr/>
          <p:nvPr/>
        </p:nvSpPr>
        <p:spPr>
          <a:xfrm>
            <a:off x="4615375" y="2343809"/>
            <a:ext cx="3558540" cy="1012877"/>
          </a:xfrm>
          <a:custGeom>
            <a:avLst/>
            <a:gdLst/>
            <a:ahLst/>
            <a:cxnLst/>
            <a:rect l="l" t="t" r="r" b="b"/>
            <a:pathLst>
              <a:path w="3558540" h="807720" extrusionOk="0">
                <a:moveTo>
                  <a:pt x="3276600" y="807720"/>
                </a:moveTo>
                <a:lnTo>
                  <a:pt x="3558540" y="807720"/>
                </a:lnTo>
                <a:lnTo>
                  <a:pt x="3558540" y="0"/>
                </a:lnTo>
                <a:lnTo>
                  <a:pt x="0" y="0"/>
                </a:lnTo>
              </a:path>
            </a:pathLst>
          </a:custGeom>
          <a:noFill/>
          <a:ln w="12700" cap="flat" cmpd="sng">
            <a:solidFill>
              <a:srgbClr val="724AB5"/>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2" name="Google Shape;432;p39"/>
          <p:cNvSpPr txBox="1"/>
          <p:nvPr/>
        </p:nvSpPr>
        <p:spPr>
          <a:xfrm>
            <a:off x="531841" y="967735"/>
            <a:ext cx="8456828" cy="5622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Montserrat"/>
                <a:ea typeface="Montserrat"/>
                <a:cs typeface="Montserrat"/>
                <a:sym typeface="Montserrat"/>
              </a:rPr>
              <a:t>Una vez que nos conectamos al LocalHost, previa conexión con XAMPP, podremos acceder a ver las bases de datos y sus tablas: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7"/>
          <p:cNvSpPr txBox="1"/>
          <p:nvPr/>
        </p:nvSpPr>
        <p:spPr>
          <a:xfrm>
            <a:off x="243961" y="512920"/>
            <a:ext cx="86562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Material complementario (sitios y videos)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438" name="Google Shape;438;p47"/>
          <p:cNvSpPr txBox="1"/>
          <p:nvPr/>
        </p:nvSpPr>
        <p:spPr>
          <a:xfrm>
            <a:off x="361850" y="988896"/>
            <a:ext cx="8363100" cy="4154700"/>
          </a:xfrm>
          <a:prstGeom prst="rect">
            <a:avLst/>
          </a:prstGeom>
          <a:noFill/>
          <a:ln>
            <a:noFill/>
          </a:ln>
        </p:spPr>
        <p:txBody>
          <a:bodyPr spcFirstLastPara="1" wrap="square" lIns="91425" tIns="91425" rIns="91425" bIns="91425" anchor="t" anchorCtr="0">
            <a:noAutofit/>
          </a:bodyPr>
          <a:lstStyle/>
          <a:p>
            <a:pPr marL="400047" marR="0" lvl="0" indent="-285750" algn="l" rtl="0">
              <a:lnSpc>
                <a:spcPct val="100000"/>
              </a:lnSpc>
              <a:spcBef>
                <a:spcPts val="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Editor SQL On-Line “SQL Fiddle”:</a:t>
            </a:r>
            <a:r>
              <a:rPr lang="es-AR" sz="1400" b="0" i="0" u="none" strike="noStrike" cap="none">
                <a:solidFill>
                  <a:schemeClr val="dk1"/>
                </a:solidFill>
                <a:latin typeface="Montserrat"/>
                <a:ea typeface="Montserrat"/>
                <a:cs typeface="Montserrat"/>
                <a:sym typeface="Montserrat"/>
              </a:rPr>
              <a:t> permite probar scripts sql en los motores más populares (MySQL, Oracle, PostgreSQL, SQLite, SQL Server), este sistema en la nube impulsa al aprendizaje sin complicaciones de instalación o alguna conexión que se tenga que configurar. </a:t>
            </a:r>
            <a:r>
              <a:rPr lang="es-AR" sz="1400" b="0" i="0" u="sng" strike="noStrike" cap="none">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http://sqlfiddle.com/</a:t>
            </a:r>
            <a:r>
              <a:rPr lang="es-AR" sz="1400" b="0" i="0" u="none" strike="noStrike" cap="none">
                <a:solidFill>
                  <a:schemeClr val="dk1"/>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a:p>
            <a:pPr marL="457200" lvl="0" indent="-317500" algn="l" rtl="0">
              <a:spcBef>
                <a:spcPts val="400"/>
              </a:spcBef>
              <a:spcAft>
                <a:spcPts val="0"/>
              </a:spcAft>
              <a:buClr>
                <a:schemeClr val="dk1"/>
              </a:buClr>
              <a:buSzPts val="1400"/>
              <a:buFont typeface="Noto Sans Symbols"/>
              <a:buChar char="❑"/>
            </a:pPr>
            <a:r>
              <a:rPr lang="es-AR" b="1">
                <a:solidFill>
                  <a:schemeClr val="dk1"/>
                </a:solidFill>
                <a:latin typeface="Montserrat"/>
                <a:ea typeface="Montserrat"/>
                <a:cs typeface="Montserrat"/>
                <a:sym typeface="Montserrat"/>
              </a:rPr>
              <a:t>Instalar MySQL y MySQL Workbench:</a:t>
            </a:r>
            <a:r>
              <a:rPr lang="es-AR">
                <a:solidFill>
                  <a:schemeClr val="dk1"/>
                </a:solidFill>
                <a:latin typeface="Montserrat"/>
                <a:ea typeface="Montserrat"/>
                <a:cs typeface="Montserrat"/>
                <a:sym typeface="Montserrat"/>
              </a:rPr>
              <a:t> ver video </a:t>
            </a:r>
            <a:r>
              <a:rPr lang="es-AR" b="1">
                <a:solidFill>
                  <a:schemeClr val="accent1"/>
                </a:solidFill>
                <a:latin typeface="Montserrat"/>
                <a:ea typeface="Montserrat"/>
                <a:cs typeface="Montserrat"/>
                <a:sym typeface="Montserrat"/>
              </a:rPr>
              <a:t>Instalar MySQL y MySQL Workbench </a:t>
            </a:r>
            <a:r>
              <a:rPr lang="es-AR">
                <a:solidFill>
                  <a:schemeClr val="dk1"/>
                </a:solidFill>
                <a:latin typeface="Montserrat"/>
                <a:ea typeface="Montserrat"/>
                <a:cs typeface="Montserrat"/>
                <a:sym typeface="Montserrat"/>
              </a:rPr>
              <a:t>en el Aula Virtual.</a:t>
            </a:r>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Instalar XAMPP y phpMyAdmin: </a:t>
            </a:r>
            <a:r>
              <a:rPr lang="es-AR" sz="1400" b="0" i="0" u="none" strike="noStrike" cap="none">
                <a:solidFill>
                  <a:schemeClr val="dk1"/>
                </a:solidFill>
                <a:latin typeface="Montserrat"/>
                <a:ea typeface="Montserrat"/>
                <a:cs typeface="Montserrat"/>
                <a:sym typeface="Montserrat"/>
              </a:rPr>
              <a:t>ver video </a:t>
            </a:r>
            <a:r>
              <a:rPr lang="es-AR" sz="1400" b="1" i="0" u="none" strike="noStrike" cap="none">
                <a:solidFill>
                  <a:schemeClr val="accent1"/>
                </a:solidFill>
                <a:latin typeface="Montserrat"/>
                <a:ea typeface="Montserrat"/>
                <a:cs typeface="Montserrat"/>
                <a:sym typeface="Montserrat"/>
              </a:rPr>
              <a:t>Instalar XAMPP y phpMyAdmin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chemeClr val="dk1"/>
              </a:solidFill>
              <a:latin typeface="Montserrat"/>
              <a:ea typeface="Montserrat"/>
              <a:cs typeface="Montserrat"/>
              <a:sym typeface="Montserrat"/>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Instalar XAMPP y MySQL Workbench:</a:t>
            </a:r>
            <a:r>
              <a:rPr lang="es-AR" sz="1400" b="0" i="0" u="none" strike="noStrike" cap="none">
                <a:solidFill>
                  <a:schemeClr val="dk1"/>
                </a:solidFill>
                <a:latin typeface="Montserrat"/>
                <a:ea typeface="Montserrat"/>
                <a:cs typeface="Montserrat"/>
                <a:sym typeface="Montserrat"/>
              </a:rPr>
              <a:t> </a:t>
            </a:r>
            <a:r>
              <a:rPr lang="es-AR" sz="1400" b="0" i="0" u="sng" strike="noStrike" cap="none">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https://youtu.be/wFZtb5UYRjM</a:t>
            </a:r>
            <a:r>
              <a:rPr lang="es-AR" sz="1400" b="0" i="0" u="none" strike="noStrike" cap="none">
                <a:solidFill>
                  <a:schemeClr val="dk1"/>
                </a:solidFill>
                <a:latin typeface="Montserrat"/>
                <a:ea typeface="Montserrat"/>
                <a:cs typeface="Montserrat"/>
                <a:sym typeface="Montserrat"/>
              </a:rPr>
              <a:t> </a:t>
            </a:r>
            <a:endParaRPr sz="1400" b="0" i="0" u="none" strike="noStrike" cap="none">
              <a:solidFill>
                <a:srgbClr val="000000"/>
              </a:solidFill>
              <a:latin typeface="Arial"/>
              <a:ea typeface="Arial"/>
              <a:cs typeface="Arial"/>
              <a:sym typeface="Arial"/>
            </a:endParaRPr>
          </a:p>
          <a:p>
            <a:pPr marL="400047" marR="0" lvl="0" indent="-285750" algn="l" rtl="0">
              <a:lnSpc>
                <a:spcPct val="100000"/>
              </a:lnSpc>
              <a:spcBef>
                <a:spcPts val="400"/>
              </a:spcBef>
              <a:spcAft>
                <a:spcPts val="0"/>
              </a:spcAft>
              <a:buClr>
                <a:schemeClr val="dk1"/>
              </a:buClr>
              <a:buSzPts val="1400"/>
              <a:buFont typeface="Noto Sans Symbols"/>
              <a:buChar char="❑"/>
            </a:pPr>
            <a:r>
              <a:rPr lang="es-AR" sz="1400" b="1" i="0" u="none" strike="noStrike" cap="none">
                <a:solidFill>
                  <a:schemeClr val="dk1"/>
                </a:solidFill>
                <a:latin typeface="Montserrat"/>
                <a:ea typeface="Montserrat"/>
                <a:cs typeface="Montserrat"/>
                <a:sym typeface="Montserrat"/>
              </a:rPr>
              <a:t>Primer encuentro con una Base de Datos MySQL (MySQL Workbench): </a:t>
            </a:r>
            <a:r>
              <a:rPr lang="es-AR" sz="1400" b="0" i="0" u="none" strike="noStrike" cap="none">
                <a:solidFill>
                  <a:schemeClr val="dk1"/>
                </a:solidFill>
                <a:latin typeface="Montserrat"/>
                <a:ea typeface="Montserrat"/>
                <a:cs typeface="Montserrat"/>
                <a:sym typeface="Montserrat"/>
              </a:rPr>
              <a:t>ver video </a:t>
            </a:r>
            <a:r>
              <a:rPr lang="es-AR" sz="1400" b="1" i="0" u="none" strike="noStrike" cap="none">
                <a:solidFill>
                  <a:schemeClr val="accent1"/>
                </a:solidFill>
                <a:latin typeface="Montserrat"/>
                <a:ea typeface="Montserrat"/>
                <a:cs typeface="Montserrat"/>
                <a:sym typeface="Montserrat"/>
              </a:rPr>
              <a:t>Primer encuentro con una Base de Datos MySQL (MySQL Workbench)</a:t>
            </a:r>
            <a:r>
              <a:rPr lang="es-AR" sz="1400" b="0" i="0" u="none" strike="noStrike" cap="none">
                <a:solidFill>
                  <a:schemeClr val="accent1"/>
                </a:solidFill>
                <a:latin typeface="Montserrat"/>
                <a:ea typeface="Montserrat"/>
                <a:cs typeface="Montserrat"/>
                <a:sym typeface="Montserrat"/>
              </a:rPr>
              <a:t>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chemeClr val="dk1"/>
              </a:solidFill>
              <a:latin typeface="Montserrat"/>
              <a:ea typeface="Montserrat"/>
              <a:cs typeface="Montserrat"/>
              <a:sym typeface="Montserrat"/>
            </a:endParaRPr>
          </a:p>
          <a:p>
            <a:pPr marL="457200" marR="0" lvl="0" indent="-317500" algn="l" rtl="0">
              <a:lnSpc>
                <a:spcPct val="100000"/>
              </a:lnSpc>
              <a:spcBef>
                <a:spcPts val="400"/>
              </a:spcBef>
              <a:spcAft>
                <a:spcPts val="0"/>
              </a:spcAft>
              <a:buClr>
                <a:schemeClr val="dk1"/>
              </a:buClr>
              <a:buSzPts val="1400"/>
              <a:buFont typeface="Montserrat"/>
              <a:buChar char="❑"/>
            </a:pPr>
            <a:r>
              <a:rPr lang="es-AR" sz="1400" b="1" i="0" u="none" strike="noStrike" cap="none">
                <a:solidFill>
                  <a:schemeClr val="dk1"/>
                </a:solidFill>
                <a:latin typeface="Montserrat"/>
                <a:ea typeface="Montserrat"/>
                <a:cs typeface="Montserrat"/>
                <a:sym typeface="Montserrat"/>
              </a:rPr>
              <a:t>Primer encuentro con una Base de Datos MySQL (XAMPP y phpMyAdmin): </a:t>
            </a:r>
            <a:r>
              <a:rPr lang="es-AR" sz="1400" b="0" i="0" u="none" strike="noStrike" cap="none">
                <a:solidFill>
                  <a:schemeClr val="dk1"/>
                </a:solidFill>
                <a:latin typeface="Montserrat"/>
                <a:ea typeface="Montserrat"/>
                <a:cs typeface="Montserrat"/>
                <a:sym typeface="Montserrat"/>
              </a:rPr>
              <a:t>ver video </a:t>
            </a:r>
            <a:r>
              <a:rPr lang="es-AR" sz="1400" b="1" i="0" u="none" strike="noStrike" cap="none">
                <a:solidFill>
                  <a:schemeClr val="accent1"/>
                </a:solidFill>
                <a:latin typeface="Montserrat"/>
                <a:ea typeface="Montserrat"/>
                <a:cs typeface="Montserrat"/>
                <a:sym typeface="Montserrat"/>
              </a:rPr>
              <a:t>Primer encuentro con una Base de Datos MySQL (XAMPP y phpMyAdmin)</a:t>
            </a:r>
            <a:r>
              <a:rPr lang="es-AR" sz="1400" b="0" i="0" u="none" strike="noStrike" cap="none">
                <a:solidFill>
                  <a:schemeClr val="accent1"/>
                </a:solidFill>
                <a:latin typeface="Montserrat"/>
                <a:ea typeface="Montserrat"/>
                <a:cs typeface="Montserrat"/>
                <a:sym typeface="Montserrat"/>
              </a:rPr>
              <a:t> </a:t>
            </a:r>
            <a:r>
              <a:rPr lang="es-AR" sz="1400" b="0" i="0" u="none" strike="noStrike" cap="none">
                <a:solidFill>
                  <a:schemeClr val="dk1"/>
                </a:solidFill>
                <a:latin typeface="Montserrat"/>
                <a:ea typeface="Montserrat"/>
                <a:cs typeface="Montserrat"/>
                <a:sym typeface="Montserrat"/>
              </a:rPr>
              <a:t>en el Aula Virtual.</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800"/>
              </a:spcBef>
              <a:spcAft>
                <a:spcPts val="400"/>
              </a:spcAft>
              <a:buClr>
                <a:schemeClr val="dk1"/>
              </a:buClr>
              <a:buSzPts val="1400"/>
              <a:buFont typeface="Montserrat"/>
              <a:buChar char="❑"/>
            </a:pPr>
            <a:r>
              <a:rPr lang="es-AR" sz="1400" b="1" i="0" u="none" strike="noStrike" cap="none">
                <a:solidFill>
                  <a:schemeClr val="dk1"/>
                </a:solidFill>
                <a:latin typeface="Montserrat"/>
                <a:ea typeface="Montserrat"/>
                <a:cs typeface="Montserrat"/>
                <a:sym typeface="Montserrat"/>
              </a:rPr>
              <a:t>Píldoras informáticas: </a:t>
            </a:r>
            <a:r>
              <a:rPr lang="es-AR" sz="1400" b="0" i="0" u="sng" strike="noStrike" cap="none">
                <a:solidFill>
                  <a:schemeClr val="dk1"/>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https://www.pildorasinformaticas.es/course/curso-sql/curriculum/</a:t>
            </a:r>
            <a:endParaRPr sz="14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8"/>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Ejemplo de uso de base de datos</a:t>
            </a:r>
            <a:endParaRPr sz="2500" b="1" i="0" u="none" strike="noStrike" cap="none">
              <a:solidFill>
                <a:schemeClr val="accent1"/>
              </a:solidFill>
              <a:latin typeface="Montserrat ExtraBold"/>
              <a:ea typeface="Montserrat ExtraBold"/>
              <a:cs typeface="Montserrat ExtraBold"/>
              <a:sym typeface="Montserrat ExtraBold"/>
            </a:endParaRPr>
          </a:p>
        </p:txBody>
      </p:sp>
      <p:pic>
        <p:nvPicPr>
          <p:cNvPr id="91" name="Google Shape;91;p58"/>
          <p:cNvPicPr preferRelativeResize="0"/>
          <p:nvPr/>
        </p:nvPicPr>
        <p:blipFill rotWithShape="1">
          <a:blip r:embed="rId3">
            <a:alphaModFix/>
          </a:blip>
          <a:srcRect l="1153" t="17323" b="17124"/>
          <a:stretch/>
        </p:blipFill>
        <p:spPr>
          <a:xfrm>
            <a:off x="2019767" y="1045153"/>
            <a:ext cx="5104466" cy="3681514"/>
          </a:xfrm>
          <a:prstGeom prst="rect">
            <a:avLst/>
          </a:prstGeom>
          <a:noFill/>
          <a:ln>
            <a:noFill/>
          </a:ln>
        </p:spPr>
      </p:pic>
      <p:sp>
        <p:nvSpPr>
          <p:cNvPr id="92" name="Google Shape;92;p58"/>
          <p:cNvSpPr/>
          <p:nvPr/>
        </p:nvSpPr>
        <p:spPr>
          <a:xfrm>
            <a:off x="380999" y="1007010"/>
            <a:ext cx="2272097" cy="616530"/>
          </a:xfrm>
          <a:prstGeom prst="roundRect">
            <a:avLst>
              <a:gd name="adj" fmla="val 16667"/>
            </a:avLst>
          </a:prstGeom>
          <a:solidFill>
            <a:srgbClr val="F1E7FD"/>
          </a:solidFill>
          <a:ln w="1905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s-AR" sz="800" b="0" i="0" u="none" strike="noStrike" cap="none">
                <a:solidFill>
                  <a:schemeClr val="dk1"/>
                </a:solidFill>
                <a:latin typeface="Montserrat"/>
                <a:ea typeface="Montserrat"/>
                <a:cs typeface="Montserrat"/>
                <a:sym typeface="Montserrat"/>
              </a:rPr>
              <a:t>Los productos existen en la base de datos; al buscarlos, la aplicación consulta la lista de productos de acuerdo a la condición de la búsqueda.</a:t>
            </a:r>
            <a:endParaRPr sz="800" b="0" i="0" u="none" strike="noStrike" cap="none">
              <a:solidFill>
                <a:schemeClr val="dk1"/>
              </a:solidFill>
              <a:latin typeface="Montserrat"/>
              <a:ea typeface="Montserrat"/>
              <a:cs typeface="Montserrat"/>
              <a:sym typeface="Montserrat"/>
            </a:endParaRPr>
          </a:p>
        </p:txBody>
      </p:sp>
      <p:cxnSp>
        <p:nvCxnSpPr>
          <p:cNvPr id="93" name="Google Shape;93;p58"/>
          <p:cNvCxnSpPr>
            <a:stCxn id="92" idx="3"/>
          </p:cNvCxnSpPr>
          <p:nvPr/>
        </p:nvCxnSpPr>
        <p:spPr>
          <a:xfrm>
            <a:off x="2653096" y="1315275"/>
            <a:ext cx="1466400" cy="418500"/>
          </a:xfrm>
          <a:prstGeom prst="straightConnector1">
            <a:avLst/>
          </a:prstGeom>
          <a:noFill/>
          <a:ln w="19050" cap="flat" cmpd="sng">
            <a:solidFill>
              <a:srgbClr val="985FF6"/>
            </a:solidFill>
            <a:prstDash val="solid"/>
            <a:round/>
            <a:headEnd type="none" w="sm" len="sm"/>
            <a:tailEnd type="triangle" w="med" len="med"/>
          </a:ln>
        </p:spPr>
      </p:cxnSp>
      <p:sp>
        <p:nvSpPr>
          <p:cNvPr id="94" name="Google Shape;94;p58"/>
          <p:cNvSpPr/>
          <p:nvPr/>
        </p:nvSpPr>
        <p:spPr>
          <a:xfrm>
            <a:off x="6938422" y="1007010"/>
            <a:ext cx="1883728" cy="616530"/>
          </a:xfrm>
          <a:prstGeom prst="roundRect">
            <a:avLst>
              <a:gd name="adj" fmla="val 16667"/>
            </a:avLst>
          </a:prstGeom>
          <a:solidFill>
            <a:srgbClr val="F1E7FD"/>
          </a:solidFill>
          <a:ln w="1905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s-AR" sz="800" b="0" i="0" u="none" strike="noStrike" cap="none">
                <a:solidFill>
                  <a:schemeClr val="dk1"/>
                </a:solidFill>
                <a:latin typeface="Montserrat"/>
                <a:ea typeface="Montserrat"/>
                <a:cs typeface="Montserrat"/>
                <a:sym typeface="Montserrat"/>
              </a:rPr>
              <a:t>Para ingresar, los usuarios deben haberse dado de alta primero. Al darse de alta, son ingresados a la base de datos.</a:t>
            </a:r>
            <a:endParaRPr sz="1400" b="0" i="0" u="none" strike="noStrike" cap="none">
              <a:solidFill>
                <a:srgbClr val="000000"/>
              </a:solidFill>
              <a:latin typeface="Arial"/>
              <a:ea typeface="Arial"/>
              <a:cs typeface="Arial"/>
              <a:sym typeface="Arial"/>
            </a:endParaRPr>
          </a:p>
        </p:txBody>
      </p:sp>
      <p:cxnSp>
        <p:nvCxnSpPr>
          <p:cNvPr id="95" name="Google Shape;95;p58"/>
          <p:cNvCxnSpPr>
            <a:stCxn id="94" idx="1"/>
          </p:cNvCxnSpPr>
          <p:nvPr/>
        </p:nvCxnSpPr>
        <p:spPr>
          <a:xfrm rot="10800000">
            <a:off x="5956222" y="1238775"/>
            <a:ext cx="982200" cy="76500"/>
          </a:xfrm>
          <a:prstGeom prst="straightConnector1">
            <a:avLst/>
          </a:prstGeom>
          <a:noFill/>
          <a:ln w="19050" cap="flat" cmpd="sng">
            <a:solidFill>
              <a:srgbClr val="985FF6"/>
            </a:solidFill>
            <a:prstDash val="solid"/>
            <a:round/>
            <a:headEnd type="none" w="sm" len="sm"/>
            <a:tailEnd type="triangle" w="med" len="med"/>
          </a:ln>
        </p:spPr>
      </p:cxnSp>
      <p:sp>
        <p:nvSpPr>
          <p:cNvPr id="96" name="Google Shape;96;p58"/>
          <p:cNvSpPr/>
          <p:nvPr/>
        </p:nvSpPr>
        <p:spPr>
          <a:xfrm>
            <a:off x="6268882" y="1939388"/>
            <a:ext cx="2631160" cy="616530"/>
          </a:xfrm>
          <a:prstGeom prst="roundRect">
            <a:avLst>
              <a:gd name="adj" fmla="val 16667"/>
            </a:avLst>
          </a:prstGeom>
          <a:solidFill>
            <a:srgbClr val="F1E7FD"/>
          </a:solidFill>
          <a:ln w="1905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s-AR" sz="800" b="0" i="0" u="none" strike="noStrike" cap="none">
                <a:solidFill>
                  <a:schemeClr val="dk1"/>
                </a:solidFill>
                <a:latin typeface="Montserrat"/>
                <a:ea typeface="Montserrat"/>
                <a:cs typeface="Montserrat"/>
                <a:sym typeface="Montserrat"/>
              </a:rPr>
              <a:t>Todos los datos de los productos que aparecen en la lista están dentro de la base de datos almacenados para cada producto (precio, ubicación, vendedor, descripción, etc) .</a:t>
            </a:r>
            <a:endParaRPr sz="1400" b="0" i="0" u="none" strike="noStrike" cap="none">
              <a:solidFill>
                <a:srgbClr val="000000"/>
              </a:solidFill>
              <a:latin typeface="Arial"/>
              <a:ea typeface="Arial"/>
              <a:cs typeface="Arial"/>
              <a:sym typeface="Arial"/>
            </a:endParaRPr>
          </a:p>
        </p:txBody>
      </p:sp>
      <p:cxnSp>
        <p:nvCxnSpPr>
          <p:cNvPr id="97" name="Google Shape;97;p58"/>
          <p:cNvCxnSpPr>
            <a:stCxn id="96" idx="2"/>
          </p:cNvCxnSpPr>
          <p:nvPr/>
        </p:nvCxnSpPr>
        <p:spPr>
          <a:xfrm flipH="1">
            <a:off x="5219562" y="2555918"/>
            <a:ext cx="2364900" cy="816000"/>
          </a:xfrm>
          <a:prstGeom prst="straightConnector1">
            <a:avLst/>
          </a:prstGeom>
          <a:noFill/>
          <a:ln w="19050" cap="flat" cmpd="sng">
            <a:solidFill>
              <a:srgbClr val="985FF6"/>
            </a:solidFill>
            <a:prstDash val="solid"/>
            <a:round/>
            <a:headEnd type="none" w="sm" len="sm"/>
            <a:tailEnd type="triangle" w="med" len="med"/>
          </a:ln>
        </p:spPr>
      </p:cxnSp>
      <p:sp>
        <p:nvSpPr>
          <p:cNvPr id="98" name="Google Shape;98;p58"/>
          <p:cNvSpPr/>
          <p:nvPr/>
        </p:nvSpPr>
        <p:spPr>
          <a:xfrm>
            <a:off x="538805" y="4148280"/>
            <a:ext cx="1789928" cy="785670"/>
          </a:xfrm>
          <a:prstGeom prst="roundRect">
            <a:avLst>
              <a:gd name="adj" fmla="val 16667"/>
            </a:avLst>
          </a:prstGeom>
          <a:solidFill>
            <a:srgbClr val="F1E7FD"/>
          </a:solidFill>
          <a:ln w="19050" cap="flat" cmpd="sng">
            <a:solidFill>
              <a:srgbClr val="724A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s-AR" sz="800" b="0" i="0" u="none" strike="noStrike" cap="none">
                <a:solidFill>
                  <a:schemeClr val="dk1"/>
                </a:solidFill>
                <a:latin typeface="Montserrat"/>
                <a:ea typeface="Montserrat"/>
                <a:cs typeface="Montserrat"/>
                <a:sym typeface="Montserrat"/>
              </a:rPr>
              <a:t>Las categorías son también datos que se encuentran en la base de datos, por eso se puede contar cuántos productos hay en cada una</a:t>
            </a:r>
            <a:endParaRPr sz="1400" b="0" i="0" u="none" strike="noStrike" cap="none">
              <a:solidFill>
                <a:srgbClr val="000000"/>
              </a:solidFill>
              <a:latin typeface="Arial"/>
              <a:ea typeface="Arial"/>
              <a:cs typeface="Arial"/>
              <a:sym typeface="Arial"/>
            </a:endParaRPr>
          </a:p>
        </p:txBody>
      </p:sp>
      <p:cxnSp>
        <p:nvCxnSpPr>
          <p:cNvPr id="99" name="Google Shape;99;p58"/>
          <p:cNvCxnSpPr>
            <a:stCxn id="98" idx="0"/>
          </p:cNvCxnSpPr>
          <p:nvPr/>
        </p:nvCxnSpPr>
        <p:spPr>
          <a:xfrm rot="10800000" flipH="1">
            <a:off x="1433769" y="3679680"/>
            <a:ext cx="1219200" cy="468600"/>
          </a:xfrm>
          <a:prstGeom prst="straightConnector1">
            <a:avLst/>
          </a:prstGeom>
          <a:noFill/>
          <a:ln w="19050" cap="flat" cmpd="sng">
            <a:solidFill>
              <a:srgbClr val="985FF6"/>
            </a:solidFill>
            <a:prstDash val="solid"/>
            <a:round/>
            <a:headEnd type="none" w="sm" len="sm"/>
            <a:tailEnd type="triangle" w="med" len="med"/>
          </a:ln>
        </p:spPr>
      </p:cxnSp>
      <p:sp>
        <p:nvSpPr>
          <p:cNvPr id="100" name="Google Shape;100;p58"/>
          <p:cNvSpPr txBox="1"/>
          <p:nvPr/>
        </p:nvSpPr>
        <p:spPr>
          <a:xfrm>
            <a:off x="4556136" y="3798871"/>
            <a:ext cx="4206866" cy="1121310"/>
          </a:xfrm>
          <a:prstGeom prst="rect">
            <a:avLst/>
          </a:prstGeom>
          <a:solidFill>
            <a:srgbClr val="D8D8D8"/>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chemeClr val="dk1"/>
                </a:solidFill>
                <a:latin typeface="Montserrat"/>
                <a:ea typeface="Montserrat"/>
                <a:cs typeface="Montserrat"/>
                <a:sym typeface="Montserrat"/>
              </a:rPr>
              <a:t>Con estos datos podemos empezar a pensar que podemos organizar la información en tablas: productos, proveedores, usuarios, categorías.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1" u="none" strike="noStrike" cap="none">
                <a:solidFill>
                  <a:schemeClr val="dk1"/>
                </a:solidFill>
                <a:latin typeface="Montserrat"/>
                <a:ea typeface="Montserrat"/>
                <a:cs typeface="Montserrat"/>
                <a:sym typeface="Montserrat"/>
              </a:rPr>
              <a:t>Estas tablas tendrán atributos asociados que serán </a:t>
            </a:r>
            <a:r>
              <a:rPr lang="es-AR" sz="1200" b="1" i="1" u="none" strike="noStrike" cap="none">
                <a:solidFill>
                  <a:schemeClr val="dk1"/>
                </a:solidFill>
                <a:latin typeface="Montserrat"/>
                <a:ea typeface="Montserrat"/>
                <a:cs typeface="Montserrat"/>
                <a:sym typeface="Montserrat"/>
              </a:rPr>
              <a:t>sustantivos</a:t>
            </a:r>
            <a:r>
              <a:rPr lang="es-AR" sz="1200" b="0" i="1" u="none" strike="noStrike" cap="none">
                <a:solidFill>
                  <a:schemeClr val="dk1"/>
                </a:solidFill>
                <a:latin typeface="Montserrat"/>
                <a:ea typeface="Montserrat"/>
                <a:cs typeface="Montserrat"/>
                <a:sym typeface="Montserrat"/>
              </a:rPr>
              <a:t>.</a:t>
            </a:r>
            <a:endParaRPr sz="1200" b="0" i="1"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Ubicación de las Bases de Datos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06" name="Google Shape;106;p4"/>
          <p:cNvSpPr txBox="1"/>
          <p:nvPr/>
        </p:nvSpPr>
        <p:spPr>
          <a:xfrm>
            <a:off x="523049" y="1100913"/>
            <a:ext cx="5277676" cy="3649681"/>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Las bases de datos se encuentran es el nivel más bajo dentro de un entorno de un sistema de bases de datos.</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Generalmente se los considera como parte "física", ya que, aunque sean un contenido lógico, se encuentran almacenadas o creadas en un dispositivo físico. Por ejemplo: un servidor.</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Para que un usuario pueda acceder a los datos en una Base de Datos, necesita de un software especial conocido como </a:t>
            </a:r>
            <a:r>
              <a:rPr lang="es-AR" sz="1400" b="1" i="0" u="none" strike="noStrike" cap="none">
                <a:solidFill>
                  <a:srgbClr val="000000"/>
                </a:solidFill>
                <a:latin typeface="Montserrat"/>
                <a:ea typeface="Montserrat"/>
                <a:cs typeface="Montserrat"/>
                <a:sym typeface="Montserrat"/>
              </a:rPr>
              <a:t>SGBD (Sistema Gestor de Base de Datos) </a:t>
            </a:r>
            <a:r>
              <a:rPr lang="es-AR" sz="1400" b="0" i="0" u="none" strike="noStrike" cap="none">
                <a:solidFill>
                  <a:srgbClr val="000000"/>
                </a:solidFill>
                <a:latin typeface="Montserrat"/>
                <a:ea typeface="Montserrat"/>
                <a:cs typeface="Montserrat"/>
                <a:sym typeface="Montserrat"/>
              </a:rPr>
              <a:t>o </a:t>
            </a:r>
            <a:r>
              <a:rPr lang="es-AR" sz="1400" b="1" i="0" u="none" strike="noStrike" cap="none">
                <a:solidFill>
                  <a:srgbClr val="000000"/>
                </a:solidFill>
                <a:latin typeface="Montserrat"/>
                <a:ea typeface="Montserrat"/>
                <a:cs typeface="Montserrat"/>
                <a:sym typeface="Montserrat"/>
              </a:rPr>
              <a:t>DBMS (Data Base Managment System)</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p:txBody>
      </p:sp>
      <p:pic>
        <p:nvPicPr>
          <p:cNvPr id="107" name="Google Shape;107;p4"/>
          <p:cNvPicPr preferRelativeResize="0"/>
          <p:nvPr/>
        </p:nvPicPr>
        <p:blipFill rotWithShape="1">
          <a:blip r:embed="rId3">
            <a:alphaModFix/>
          </a:blip>
          <a:srcRect/>
          <a:stretch/>
        </p:blipFill>
        <p:spPr>
          <a:xfrm>
            <a:off x="5882506" y="1103851"/>
            <a:ext cx="3125763" cy="3425287"/>
          </a:xfrm>
          <a:prstGeom prst="rect">
            <a:avLst/>
          </a:prstGeom>
          <a:noFill/>
          <a:ln>
            <a:noFill/>
          </a:ln>
          <a:effectLst>
            <a:outerShdw blurRad="50800" dist="38100" dir="2700000" algn="tl" rotWithShape="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¿Cómo empezamos a pensar en una BD?</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13" name="Google Shape;113;p59"/>
          <p:cNvSpPr txBox="1"/>
          <p:nvPr/>
        </p:nvSpPr>
        <p:spPr>
          <a:xfrm>
            <a:off x="618299" y="1007011"/>
            <a:ext cx="7801801" cy="194573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000000"/>
                </a:solidFill>
                <a:latin typeface="Montserrat"/>
                <a:ea typeface="Montserrat"/>
                <a:cs typeface="Montserrat"/>
                <a:sym typeface="Montserrat"/>
              </a:rPr>
              <a:t>Tenemos que pensar qué datos son los que se van a almacenar, eso se empieza a descubrir de la entrevista con el cliente y el </a:t>
            </a:r>
            <a:r>
              <a:rPr lang="es-AR" sz="1200" b="1" i="0" u="none" strike="noStrike" cap="none">
                <a:solidFill>
                  <a:srgbClr val="000000"/>
                </a:solidFill>
                <a:latin typeface="Montserrat"/>
                <a:ea typeface="Montserrat"/>
                <a:cs typeface="Montserrat"/>
                <a:sym typeface="Montserrat"/>
              </a:rPr>
              <a:t>relevamiento de datos</a:t>
            </a:r>
            <a:r>
              <a:rPr lang="es-AR" sz="1200" b="0" i="0" u="none" strike="noStrike" cap="none">
                <a:solidFill>
                  <a:srgbClr val="000000"/>
                </a:solidFill>
                <a:latin typeface="Montserrat"/>
                <a:ea typeface="Montserrat"/>
                <a:cs typeface="Montserrat"/>
                <a:sym typeface="Montserrat"/>
              </a:rPr>
              <a:t>. El relato del cliente es clave ya que nos permite identificar qué información va a necesitar, por ejemplo el registro de los empleados, que es candidato a ser una </a:t>
            </a:r>
            <a:r>
              <a:rPr lang="es-AR" sz="1200" b="1" i="0" u="none" strike="noStrike" cap="none">
                <a:solidFill>
                  <a:srgbClr val="000000"/>
                </a:solidFill>
                <a:latin typeface="Montserrat"/>
                <a:ea typeface="Montserrat"/>
                <a:cs typeface="Montserrat"/>
                <a:sym typeface="Montserrat"/>
              </a:rPr>
              <a:t>tabla </a:t>
            </a:r>
            <a:r>
              <a:rPr lang="es-AR" sz="1200" b="0" i="0" u="none" strike="noStrike" cap="none">
                <a:solidFill>
                  <a:srgbClr val="000000"/>
                </a:solidFill>
                <a:latin typeface="Montserrat"/>
                <a:ea typeface="Montserrat"/>
                <a:cs typeface="Montserrat"/>
                <a:sym typeface="Montserrat"/>
              </a:rPr>
              <a:t>que va a tener atributos asociados, que van a ser sustantivos.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000000"/>
                </a:solidFill>
                <a:latin typeface="Montserrat"/>
                <a:ea typeface="Montserrat"/>
                <a:cs typeface="Montserrat"/>
                <a:sym typeface="Montserrat"/>
              </a:rPr>
              <a:t>Para empezar a pensar la estructura debemos pensar en las </a:t>
            </a:r>
            <a:r>
              <a:rPr lang="es-AR" sz="1200" b="1" i="0" u="none" strike="noStrike" cap="none">
                <a:solidFill>
                  <a:srgbClr val="000000"/>
                </a:solidFill>
                <a:latin typeface="Montserrat"/>
                <a:ea typeface="Montserrat"/>
                <a:cs typeface="Montserrat"/>
                <a:sym typeface="Montserrat"/>
              </a:rPr>
              <a:t>entidades (tablas) </a:t>
            </a:r>
            <a:r>
              <a:rPr lang="es-AR" sz="1200" b="0" i="0" u="none" strike="noStrike" cap="none">
                <a:solidFill>
                  <a:srgbClr val="000000"/>
                </a:solidFill>
                <a:latin typeface="Montserrat"/>
                <a:ea typeface="Montserrat"/>
                <a:cs typeface="Montserrat"/>
                <a:sym typeface="Montserrat"/>
              </a:rPr>
              <a:t>de mi sistema. Siguiendo con el ejemplo de venta online tendría productos, marcas y distintos conceptos que debemos definir si son tablas o atributos. Nos damos cuenta a través de palabras claves que son candidatas a ser tablas. Si tienen mucha información relacionada a lo que nos cuenta el cliente probablemente sea una tabla. Por ejemplo: tabla Empleados con </a:t>
            </a:r>
            <a:r>
              <a:rPr lang="es-AR" sz="1200" b="1" i="0" u="none" strike="noStrike" cap="none">
                <a:solidFill>
                  <a:srgbClr val="000000"/>
                </a:solidFill>
                <a:latin typeface="Montserrat"/>
                <a:ea typeface="Montserrat"/>
                <a:cs typeface="Montserrat"/>
                <a:sym typeface="Montserrat"/>
              </a:rPr>
              <a:t>atributos (columnas)</a:t>
            </a:r>
            <a:r>
              <a:rPr lang="es-AR" sz="1200" b="0" i="0" u="none" strike="noStrike" cap="none">
                <a:solidFill>
                  <a:srgbClr val="000000"/>
                </a:solidFill>
                <a:latin typeface="Montserrat"/>
                <a:ea typeface="Montserrat"/>
                <a:cs typeface="Montserrat"/>
                <a:sym typeface="Montserrat"/>
              </a:rPr>
              <a:t>: nombre, apellido, DNI, fecha de nacimiento, 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Montserrat"/>
              <a:ea typeface="Montserrat"/>
              <a:cs typeface="Montserrat"/>
              <a:sym typeface="Montserrat"/>
            </a:endParaRPr>
          </a:p>
        </p:txBody>
      </p:sp>
      <p:graphicFrame>
        <p:nvGraphicFramePr>
          <p:cNvPr id="114" name="Google Shape;114;p59"/>
          <p:cNvGraphicFramePr/>
          <p:nvPr/>
        </p:nvGraphicFramePr>
        <p:xfrm>
          <a:off x="2060799" y="3111501"/>
          <a:ext cx="3000000" cy="3000000"/>
        </p:xfrm>
        <a:graphic>
          <a:graphicData uri="http://schemas.openxmlformats.org/drawingml/2006/table">
            <a:tbl>
              <a:tblPr firstRow="1" bandRow="1">
                <a:noFill/>
                <a:tableStyleId>{7402E4DA-596B-45D0-AED6-CD7321275FD8}</a:tableStyleId>
              </a:tblPr>
              <a:tblGrid>
                <a:gridCol w="1345400">
                  <a:extLst>
                    <a:ext uri="{9D8B030D-6E8A-4147-A177-3AD203B41FA5}">
                      <a16:colId xmlns:a16="http://schemas.microsoft.com/office/drawing/2014/main" val="20000"/>
                    </a:ext>
                  </a:extLst>
                </a:gridCol>
                <a:gridCol w="1345400">
                  <a:extLst>
                    <a:ext uri="{9D8B030D-6E8A-4147-A177-3AD203B41FA5}">
                      <a16:colId xmlns:a16="http://schemas.microsoft.com/office/drawing/2014/main" val="20001"/>
                    </a:ext>
                  </a:extLst>
                </a:gridCol>
                <a:gridCol w="1345400">
                  <a:extLst>
                    <a:ext uri="{9D8B030D-6E8A-4147-A177-3AD203B41FA5}">
                      <a16:colId xmlns:a16="http://schemas.microsoft.com/office/drawing/2014/main" val="20002"/>
                    </a:ext>
                  </a:extLst>
                </a:gridCol>
                <a:gridCol w="1345400">
                  <a:extLst>
                    <a:ext uri="{9D8B030D-6E8A-4147-A177-3AD203B41FA5}">
                      <a16:colId xmlns:a16="http://schemas.microsoft.com/office/drawing/2014/main" val="20003"/>
                    </a:ext>
                  </a:extLst>
                </a:gridCol>
              </a:tblGrid>
              <a:tr h="327650">
                <a:tc gridSpan="4">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Empleados</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186700">
                <a:tc gridSpan="4">
                  <a:txBody>
                    <a:bodyPr/>
                    <a:lstStyle/>
                    <a:p>
                      <a:pPr marL="0" marR="0" lvl="0" indent="0" algn="ctr" rtl="0">
                        <a:lnSpc>
                          <a:spcPct val="100000"/>
                        </a:lnSpc>
                        <a:spcBef>
                          <a:spcPts val="0"/>
                        </a:spcBef>
                        <a:spcAft>
                          <a:spcPts val="0"/>
                        </a:spcAft>
                        <a:buClr>
                          <a:srgbClr val="000000"/>
                        </a:buClr>
                        <a:buSzPts val="1400"/>
                        <a:buFont typeface="Arial"/>
                        <a:buNone/>
                      </a:pP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chemeClr val="lt1"/>
                    </a:solidFill>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DNI</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Apellido</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Nombre</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1" u="none" strike="noStrike" cap="none"/>
                        <a:t>Fecha Nac.</a:t>
                      </a:r>
                      <a:endParaRPr sz="1400" b="1"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C3A1FB"/>
                    </a:solidFill>
                  </a:tcPr>
                </a:tc>
                <a:extLst>
                  <a:ext uri="{0D108BD9-81ED-4DB2-BD59-A6C34878D82A}">
                    <a16:rowId xmlns:a16="http://schemas.microsoft.com/office/drawing/2014/main" val="10002"/>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12.345.678</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Gómez</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Juan</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25/09/1945</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3"/>
                  </a:ext>
                </a:extLst>
              </a:tr>
              <a:tr h="296225">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23.456.789</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Fernández</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Ana</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a:t>12/07/1973</a:t>
                      </a:r>
                      <a:endParaRPr sz="1400" u="none" strike="noStrike" cap="none"/>
                    </a:p>
                  </a:txBody>
                  <a:tcPr marL="91450" marR="91450" marT="45725" marB="45725" anchor="ctr">
                    <a:lnL w="12700" cap="flat" cmpd="sng">
                      <a:solidFill>
                        <a:schemeClr val="accent6"/>
                      </a:solidFill>
                      <a:prstDash val="solid"/>
                      <a:round/>
                      <a:headEnd type="none" w="sm" len="sm"/>
                      <a:tailEnd type="none" w="sm" len="sm"/>
                    </a:lnL>
                    <a:lnR w="12700" cap="flat" cmpd="sng">
                      <a:solidFill>
                        <a:schemeClr val="accent6"/>
                      </a:solidFill>
                      <a:prstDash val="solid"/>
                      <a:round/>
                      <a:headEnd type="none" w="sm" len="sm"/>
                      <a:tailEnd type="none" w="sm" len="sm"/>
                    </a:lnR>
                    <a:lnT w="12700" cap="flat" cmpd="sng">
                      <a:solidFill>
                        <a:schemeClr val="accent6"/>
                      </a:solidFill>
                      <a:prstDash val="solid"/>
                      <a:round/>
                      <a:headEnd type="none" w="sm" len="sm"/>
                      <a:tailEnd type="none" w="sm" len="sm"/>
                    </a:lnT>
                    <a:lnB w="12700" cap="flat" cmpd="sng">
                      <a:solidFill>
                        <a:schemeClr val="accent6"/>
                      </a:solidFill>
                      <a:prstDash val="solid"/>
                      <a:round/>
                      <a:headEnd type="none" w="sm" len="sm"/>
                      <a:tailEnd type="none" w="sm" len="sm"/>
                    </a:lnB>
                    <a:solidFill>
                      <a:srgbClr val="EADEFE"/>
                    </a:solidFill>
                  </a:tcPr>
                </a:tc>
                <a:extLst>
                  <a:ext uri="{0D108BD9-81ED-4DB2-BD59-A6C34878D82A}">
                    <a16:rowId xmlns:a16="http://schemas.microsoft.com/office/drawing/2014/main" val="10004"/>
                  </a:ext>
                </a:extLst>
              </a:tr>
            </a:tbl>
          </a:graphicData>
        </a:graphic>
      </p:graphicFrame>
      <p:sp>
        <p:nvSpPr>
          <p:cNvPr id="115" name="Google Shape;115;p59"/>
          <p:cNvSpPr txBox="1"/>
          <p:nvPr/>
        </p:nvSpPr>
        <p:spPr>
          <a:xfrm>
            <a:off x="3461014" y="3399251"/>
            <a:ext cx="29145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dk1"/>
                </a:solidFill>
                <a:latin typeface="Montserrat"/>
                <a:ea typeface="Montserrat"/>
                <a:cs typeface="Montserrat"/>
                <a:sym typeface="Montserrat"/>
              </a:rPr>
              <a:t>Campos/Atributos (columnas)</a:t>
            </a:r>
            <a:endParaRPr sz="1400" b="0" i="1" u="none" strike="noStrike" cap="none">
              <a:solidFill>
                <a:schemeClr val="dk1"/>
              </a:solidFill>
              <a:latin typeface="Montserrat"/>
              <a:ea typeface="Montserrat"/>
              <a:cs typeface="Montserrat"/>
              <a:sym typeface="Montserrat"/>
            </a:endParaRPr>
          </a:p>
        </p:txBody>
      </p:sp>
      <p:cxnSp>
        <p:nvCxnSpPr>
          <p:cNvPr id="116" name="Google Shape;116;p59"/>
          <p:cNvCxnSpPr/>
          <p:nvPr/>
        </p:nvCxnSpPr>
        <p:spPr>
          <a:xfrm>
            <a:off x="2184212" y="3670731"/>
            <a:ext cx="5096288" cy="0"/>
          </a:xfrm>
          <a:prstGeom prst="straightConnector1">
            <a:avLst/>
          </a:prstGeom>
          <a:noFill/>
          <a:ln w="28575" cap="flat" cmpd="sng">
            <a:solidFill>
              <a:srgbClr val="985FF6"/>
            </a:solidFill>
            <a:prstDash val="solid"/>
            <a:round/>
            <a:headEnd type="none" w="sm" len="sm"/>
            <a:tailEnd type="none" w="sm" len="sm"/>
          </a:ln>
        </p:spPr>
      </p:cxnSp>
      <p:cxnSp>
        <p:nvCxnSpPr>
          <p:cNvPr id="117" name="Google Shape;117;p59"/>
          <p:cNvCxnSpPr/>
          <p:nvPr/>
        </p:nvCxnSpPr>
        <p:spPr>
          <a:xfrm>
            <a:off x="1975821" y="3804920"/>
            <a:ext cx="0" cy="766670"/>
          </a:xfrm>
          <a:prstGeom prst="straightConnector1">
            <a:avLst/>
          </a:prstGeom>
          <a:noFill/>
          <a:ln w="28575" cap="flat" cmpd="sng">
            <a:solidFill>
              <a:srgbClr val="985FF6"/>
            </a:solidFill>
            <a:prstDash val="solid"/>
            <a:round/>
            <a:headEnd type="none" w="sm" len="sm"/>
            <a:tailEnd type="none" w="sm" len="sm"/>
          </a:ln>
        </p:spPr>
      </p:cxnSp>
      <p:sp>
        <p:nvSpPr>
          <p:cNvPr id="118" name="Google Shape;118;p59"/>
          <p:cNvSpPr txBox="1"/>
          <p:nvPr/>
        </p:nvSpPr>
        <p:spPr>
          <a:xfrm>
            <a:off x="427799" y="4034367"/>
            <a:ext cx="150874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dk1"/>
                </a:solidFill>
                <a:latin typeface="Montserrat"/>
                <a:ea typeface="Montserrat"/>
                <a:cs typeface="Montserrat"/>
                <a:sym typeface="Montserrat"/>
              </a:rPr>
              <a:t>Filas/Registros</a:t>
            </a:r>
            <a:endParaRPr sz="1400" b="0" i="1" u="none" strike="noStrike" cap="none">
              <a:solidFill>
                <a:schemeClr val="dk1"/>
              </a:solidFill>
              <a:latin typeface="Montserrat"/>
              <a:ea typeface="Montserrat"/>
              <a:cs typeface="Montserrat"/>
              <a:sym typeface="Montserrat"/>
            </a:endParaRPr>
          </a:p>
        </p:txBody>
      </p:sp>
      <p:sp>
        <p:nvSpPr>
          <p:cNvPr id="119" name="Google Shape;119;p59"/>
          <p:cNvSpPr txBox="1"/>
          <p:nvPr/>
        </p:nvSpPr>
        <p:spPr>
          <a:xfrm>
            <a:off x="517190" y="3110223"/>
            <a:ext cx="15632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1" u="none" strike="noStrike" cap="none">
                <a:solidFill>
                  <a:schemeClr val="dk1"/>
                </a:solidFill>
                <a:latin typeface="Montserrat"/>
                <a:ea typeface="Montserrat"/>
                <a:cs typeface="Montserrat"/>
                <a:sym typeface="Montserrat"/>
              </a:rPr>
              <a:t>Entidad (tabla)</a:t>
            </a:r>
            <a:endParaRPr sz="1400" b="0" i="1"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Modelo Relacional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25" name="Google Shape;125;p9"/>
          <p:cNvSpPr txBox="1"/>
          <p:nvPr/>
        </p:nvSpPr>
        <p:spPr>
          <a:xfrm>
            <a:off x="523049" y="11009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En la terminología formal del modelo relacional, una fila recibe el nombre de </a:t>
            </a:r>
            <a:r>
              <a:rPr lang="es-AR" sz="1400" b="1" i="0" u="none" strike="noStrike" cap="none">
                <a:solidFill>
                  <a:srgbClr val="000000"/>
                </a:solidFill>
                <a:latin typeface="Montserrat"/>
                <a:ea typeface="Montserrat"/>
                <a:cs typeface="Montserrat"/>
                <a:sym typeface="Montserrat"/>
              </a:rPr>
              <a:t>tupla</a:t>
            </a:r>
            <a:r>
              <a:rPr lang="es-AR" sz="1400" b="0" i="0" u="none" strike="noStrike" cap="none">
                <a:solidFill>
                  <a:srgbClr val="000000"/>
                </a:solidFill>
                <a:latin typeface="Montserrat"/>
                <a:ea typeface="Montserrat"/>
                <a:cs typeface="Montserrat"/>
                <a:sym typeface="Montserrat"/>
              </a:rPr>
              <a:t>, una cabecera de columna es un </a:t>
            </a:r>
            <a:r>
              <a:rPr lang="es-AR" sz="1400" b="1" i="0" u="none" strike="noStrike" cap="none">
                <a:solidFill>
                  <a:srgbClr val="000000"/>
                </a:solidFill>
                <a:latin typeface="Montserrat"/>
                <a:ea typeface="Montserrat"/>
                <a:cs typeface="Montserrat"/>
                <a:sym typeface="Montserrat"/>
              </a:rPr>
              <a:t>atributo</a:t>
            </a:r>
            <a:r>
              <a:rPr lang="es-AR" sz="1400" b="0" i="0" u="none" strike="noStrike" cap="none">
                <a:solidFill>
                  <a:srgbClr val="000000"/>
                </a:solidFill>
                <a:latin typeface="Montserrat"/>
                <a:ea typeface="Montserrat"/>
                <a:cs typeface="Montserrat"/>
                <a:sym typeface="Montserrat"/>
              </a:rPr>
              <a:t> y el nombre de la tabla se denomina </a:t>
            </a:r>
            <a:r>
              <a:rPr lang="es-AR" sz="1400" b="1" i="0" u="none" strike="noStrike" cap="none">
                <a:solidFill>
                  <a:srgbClr val="000000"/>
                </a:solidFill>
                <a:latin typeface="Montserrat"/>
                <a:ea typeface="Montserrat"/>
                <a:cs typeface="Montserrat"/>
                <a:sym typeface="Montserrat"/>
              </a:rPr>
              <a:t>entidad</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El tipo de dato que describe los valores que pueden aparecer en cada columna está representado por un </a:t>
            </a:r>
            <a:r>
              <a:rPr lang="es-AR" sz="1400" b="1" i="0" u="none" strike="noStrike" cap="none">
                <a:solidFill>
                  <a:srgbClr val="000000"/>
                </a:solidFill>
                <a:latin typeface="Montserrat"/>
                <a:ea typeface="Montserrat"/>
                <a:cs typeface="Montserrat"/>
                <a:sym typeface="Montserrat"/>
              </a:rPr>
              <a:t>dominio</a:t>
            </a:r>
            <a:r>
              <a:rPr lang="es-AR" sz="1400" b="0" i="0" u="none" strike="noStrike" cap="none">
                <a:solidFill>
                  <a:srgbClr val="000000"/>
                </a:solidFill>
                <a:latin typeface="Montserrat"/>
                <a:ea typeface="Montserrat"/>
                <a:cs typeface="Montserrat"/>
                <a:sym typeface="Montserrat"/>
              </a:rPr>
              <a:t> de posibles valores.</a:t>
            </a:r>
            <a:endParaRPr sz="1400" b="0" i="0" u="none" strike="noStrike" cap="none">
              <a:solidFill>
                <a:srgbClr val="000000"/>
              </a:solidFill>
              <a:latin typeface="Montserrat"/>
              <a:ea typeface="Montserrat"/>
              <a:cs typeface="Montserrat"/>
              <a:sym typeface="Montserrat"/>
            </a:endParaRPr>
          </a:p>
        </p:txBody>
      </p:sp>
      <p:pic>
        <p:nvPicPr>
          <p:cNvPr id="126" name="Google Shape;126;p9"/>
          <p:cNvPicPr preferRelativeResize="0"/>
          <p:nvPr/>
        </p:nvPicPr>
        <p:blipFill rotWithShape="1">
          <a:blip r:embed="rId3">
            <a:alphaModFix/>
          </a:blip>
          <a:srcRect/>
          <a:stretch/>
        </p:blipFill>
        <p:spPr>
          <a:xfrm>
            <a:off x="1376362" y="2336009"/>
            <a:ext cx="6734175" cy="220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SGBD más conocidos</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32" name="Google Shape;132;p5"/>
          <p:cNvSpPr txBox="1"/>
          <p:nvPr/>
        </p:nvSpPr>
        <p:spPr>
          <a:xfrm>
            <a:off x="523049" y="1012013"/>
            <a:ext cx="8456828"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Dependiendo si la base de datos a tratar es RELACIONAL o NO RELACIONAL, existen diferentes Sistemas de Gestión de Base de Datos. Entre ellos se pueden mencionar:</a:t>
            </a: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RELACIONALES</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MySQL</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MariaDB</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PostgreSQL</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Ms. Access</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entre otros...</a:t>
            </a:r>
            <a:endParaRPr sz="1400" b="0" i="0" u="none" strike="noStrike" cap="none">
              <a:solidFill>
                <a:srgbClr val="000000"/>
              </a:solidFill>
              <a:latin typeface="Montserrat"/>
              <a:ea typeface="Montserrat"/>
              <a:cs typeface="Montserrat"/>
              <a:sym typeface="Montserrat"/>
            </a:endParaRPr>
          </a:p>
          <a:p>
            <a:pPr marL="814388" marR="0" lvl="1" indent="-268288" algn="l" rtl="0">
              <a:lnSpc>
                <a:spcPct val="100000"/>
              </a:lnSpc>
              <a:spcBef>
                <a:spcPts val="600"/>
              </a:spcBef>
              <a:spcAft>
                <a:spcPts val="0"/>
              </a:spcAft>
              <a:buClr>
                <a:schemeClr val="dk2"/>
              </a:buClr>
              <a:buSzPts val="1400"/>
              <a:buFont typeface="Noto Sans Symbols"/>
              <a:buNone/>
            </a:pPr>
            <a:endParaRPr sz="1400" b="0" i="0" u="none" strike="noStrike" cap="none">
              <a:solidFill>
                <a:srgbClr val="000000"/>
              </a:solidFill>
              <a:latin typeface="Montserrat"/>
              <a:ea typeface="Montserrat"/>
              <a:cs typeface="Montserrat"/>
              <a:sym typeface="Montserrat"/>
            </a:endParaRPr>
          </a:p>
          <a:p>
            <a:pPr marL="814388" marR="0" lvl="1" indent="-357188" algn="l" rtl="0">
              <a:lnSpc>
                <a:spcPct val="100000"/>
              </a:lnSpc>
              <a:spcBef>
                <a:spcPts val="600"/>
              </a:spcBef>
              <a:spcAft>
                <a:spcPts val="0"/>
              </a:spcAft>
              <a:buClr>
                <a:schemeClr val="dk2"/>
              </a:buClr>
              <a:buSzPts val="1400"/>
              <a:buFont typeface="Noto Sans Symbols"/>
              <a:buChar char="❑"/>
            </a:pPr>
            <a:r>
              <a:rPr lang="es-AR" sz="1400" b="1" i="0" u="none" strike="noStrike" cap="none">
                <a:solidFill>
                  <a:srgbClr val="000000"/>
                </a:solidFill>
                <a:latin typeface="Montserrat"/>
                <a:ea typeface="Montserrat"/>
                <a:cs typeface="Montserrat"/>
                <a:sym typeface="Montserrat"/>
              </a:rPr>
              <a:t>NO RELACIONALES</a:t>
            </a:r>
            <a:endParaRPr sz="1400" b="0" i="0" u="none" strike="noStrike" cap="none">
              <a:solidFill>
                <a:srgbClr val="000000"/>
              </a:solidFill>
              <a:latin typeface="Montserrat"/>
              <a:ea typeface="Montserrat"/>
              <a:cs typeface="Montserrat"/>
              <a:sym typeface="Montserrat"/>
            </a:endParaRPr>
          </a:p>
          <a:p>
            <a:pPr marL="1271588" marR="0" lvl="2"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MongoDB</a:t>
            </a:r>
            <a:endParaRPr sz="1400" b="0" i="0" u="none" strike="noStrike" cap="none">
              <a:solidFill>
                <a:srgbClr val="000000"/>
              </a:solidFill>
              <a:latin typeface="Montserrat"/>
              <a:ea typeface="Montserrat"/>
              <a:cs typeface="Montserrat"/>
              <a:sym typeface="Montserrat"/>
            </a:endParaRPr>
          </a:p>
        </p:txBody>
      </p:sp>
      <p:pic>
        <p:nvPicPr>
          <p:cNvPr id="133" name="Google Shape;133;p5"/>
          <p:cNvPicPr preferRelativeResize="0"/>
          <p:nvPr/>
        </p:nvPicPr>
        <p:blipFill rotWithShape="1">
          <a:blip r:embed="rId3">
            <a:alphaModFix/>
          </a:blip>
          <a:srcRect/>
          <a:stretch/>
        </p:blipFill>
        <p:spPr>
          <a:xfrm>
            <a:off x="3659936" y="1724965"/>
            <a:ext cx="1533856" cy="792364"/>
          </a:xfrm>
          <a:prstGeom prst="rect">
            <a:avLst/>
          </a:prstGeom>
          <a:noFill/>
          <a:ln>
            <a:noFill/>
          </a:ln>
        </p:spPr>
      </p:pic>
      <p:pic>
        <p:nvPicPr>
          <p:cNvPr id="134" name="Google Shape;134;p5"/>
          <p:cNvPicPr preferRelativeResize="0"/>
          <p:nvPr/>
        </p:nvPicPr>
        <p:blipFill rotWithShape="1">
          <a:blip r:embed="rId4">
            <a:alphaModFix/>
          </a:blip>
          <a:srcRect/>
          <a:stretch/>
        </p:blipFill>
        <p:spPr>
          <a:xfrm>
            <a:off x="6230426" y="3544948"/>
            <a:ext cx="2003740" cy="619302"/>
          </a:xfrm>
          <a:prstGeom prst="rect">
            <a:avLst/>
          </a:prstGeom>
          <a:noFill/>
          <a:ln>
            <a:noFill/>
          </a:ln>
        </p:spPr>
      </p:pic>
      <p:pic>
        <p:nvPicPr>
          <p:cNvPr id="135" name="Google Shape;135;p5"/>
          <p:cNvPicPr preferRelativeResize="0"/>
          <p:nvPr/>
        </p:nvPicPr>
        <p:blipFill rotWithShape="1">
          <a:blip r:embed="rId5">
            <a:alphaModFix/>
          </a:blip>
          <a:srcRect/>
          <a:stretch/>
        </p:blipFill>
        <p:spPr>
          <a:xfrm>
            <a:off x="4434737" y="2853843"/>
            <a:ext cx="1066293" cy="1066294"/>
          </a:xfrm>
          <a:prstGeom prst="rect">
            <a:avLst/>
          </a:prstGeom>
          <a:noFill/>
          <a:ln>
            <a:noFill/>
          </a:ln>
        </p:spPr>
      </p:pic>
      <p:pic>
        <p:nvPicPr>
          <p:cNvPr id="136" name="Google Shape;136;p5"/>
          <p:cNvPicPr preferRelativeResize="0"/>
          <p:nvPr/>
        </p:nvPicPr>
        <p:blipFill rotWithShape="1">
          <a:blip r:embed="rId6">
            <a:alphaModFix/>
          </a:blip>
          <a:srcRect/>
          <a:stretch/>
        </p:blipFill>
        <p:spPr>
          <a:xfrm>
            <a:off x="6230426" y="1799108"/>
            <a:ext cx="820080" cy="804578"/>
          </a:xfrm>
          <a:prstGeom prst="rect">
            <a:avLst/>
          </a:prstGeom>
          <a:noFill/>
          <a:ln>
            <a:noFill/>
          </a:ln>
        </p:spPr>
      </p:pic>
      <p:pic>
        <p:nvPicPr>
          <p:cNvPr id="137" name="Google Shape;137;p5"/>
          <p:cNvPicPr preferRelativeResize="0"/>
          <p:nvPr/>
        </p:nvPicPr>
        <p:blipFill rotWithShape="1">
          <a:blip r:embed="rId7">
            <a:alphaModFix/>
          </a:blip>
          <a:srcRect/>
          <a:stretch/>
        </p:blipFill>
        <p:spPr>
          <a:xfrm>
            <a:off x="6537664" y="2109568"/>
            <a:ext cx="1914160" cy="1486594"/>
          </a:xfrm>
          <a:prstGeom prst="rect">
            <a:avLst/>
          </a:prstGeom>
          <a:noFill/>
          <a:ln>
            <a:noFill/>
          </a:ln>
        </p:spPr>
      </p:pic>
      <p:sp>
        <p:nvSpPr>
          <p:cNvPr id="138" name="Google Shape;138;p5"/>
          <p:cNvSpPr txBox="1"/>
          <p:nvPr/>
        </p:nvSpPr>
        <p:spPr>
          <a:xfrm>
            <a:off x="523049" y="4313294"/>
            <a:ext cx="8456828" cy="5619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000000"/>
                </a:solidFill>
                <a:latin typeface="Montserrat"/>
                <a:ea typeface="Montserrat"/>
                <a:cs typeface="Montserrat"/>
                <a:sym typeface="Montserrat"/>
              </a:rPr>
              <a:t>Más información: </a:t>
            </a:r>
            <a:r>
              <a:rPr lang="es-AR" sz="1400" b="0" i="0" u="sng" strike="noStrike" cap="none">
                <a:solidFill>
                  <a:srgbClr val="000000"/>
                </a:solidFill>
                <a:latin typeface="Montserrat"/>
                <a:ea typeface="Montserrat"/>
                <a:cs typeface="Montserrat"/>
                <a:sym typeface="Montserrat"/>
                <a:hlinkClick r:id="rId8">
                  <a:extLst>
                    <a:ext uri="{A12FA001-AC4F-418D-AE19-62706E023703}">
                      <ahyp:hlinkClr xmlns:ahyp="http://schemas.microsoft.com/office/drawing/2018/hyperlinkcolor" val="tx"/>
                    </a:ext>
                  </a:extLst>
                </a:hlinkClick>
              </a:rPr>
              <a:t>https://blog.powerdata.es/el-valor-de-la-gestion-de-datos/que-es-un-gestor-de-datos-y-para-que-sirve</a:t>
            </a:r>
            <a:endParaRPr sz="1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p:nvPr/>
        </p:nvSpPr>
        <p:spPr>
          <a:xfrm>
            <a:off x="243961" y="434310"/>
            <a:ext cx="865608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AR" sz="2500" b="1" i="0" u="none" strike="noStrike" cap="none">
                <a:solidFill>
                  <a:schemeClr val="accent1"/>
                </a:solidFill>
                <a:latin typeface="Montserrat ExtraBold"/>
                <a:ea typeface="Montserrat ExtraBold"/>
                <a:cs typeface="Montserrat ExtraBold"/>
                <a:sym typeface="Montserrat ExtraBold"/>
              </a:rPr>
              <a:t>Base de Datos SQL vs NoSQL</a:t>
            </a:r>
            <a:endParaRPr sz="2500" b="1" i="0" u="none" strike="noStrike" cap="none">
              <a:solidFill>
                <a:schemeClr val="accent1"/>
              </a:solidFill>
              <a:latin typeface="Montserrat ExtraBold"/>
              <a:ea typeface="Montserrat ExtraBold"/>
              <a:cs typeface="Montserrat ExtraBold"/>
              <a:sym typeface="Montserrat ExtraBold"/>
            </a:endParaRPr>
          </a:p>
        </p:txBody>
      </p:sp>
      <p:sp>
        <p:nvSpPr>
          <p:cNvPr id="144" name="Google Shape;144;p6"/>
          <p:cNvSpPr txBox="1"/>
          <p:nvPr/>
        </p:nvSpPr>
        <p:spPr>
          <a:xfrm>
            <a:off x="675449" y="1253313"/>
            <a:ext cx="7255213" cy="2897345"/>
          </a:xfrm>
          <a:prstGeom prst="rect">
            <a:avLst/>
          </a:prstGeom>
          <a:noFill/>
          <a:ln>
            <a:noFill/>
          </a:ln>
        </p:spPr>
        <p:txBody>
          <a:bodyPr spcFirstLastPara="1" wrap="square" lIns="91425" tIns="91425" rIns="91425" bIns="91425" anchor="t" anchorCtr="0">
            <a:noAutofit/>
          </a:bodyPr>
          <a:lstStyle/>
          <a:p>
            <a:pPr marL="357188" marR="0" lvl="0" indent="-357188" algn="l" rtl="0">
              <a:lnSpc>
                <a:spcPct val="100000"/>
              </a:lnSpc>
              <a:spcBef>
                <a:spcPts val="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Como su propio nombre indica, las bases de datos no relacionales son las que, a diferencia de las relacionales, </a:t>
            </a:r>
            <a:r>
              <a:rPr lang="es-AR" sz="1400" b="1" i="0" u="none" strike="noStrike" cap="none">
                <a:solidFill>
                  <a:srgbClr val="000000"/>
                </a:solidFill>
                <a:latin typeface="Montserrat"/>
                <a:ea typeface="Montserrat"/>
                <a:cs typeface="Montserrat"/>
                <a:sym typeface="Montserrat"/>
              </a:rPr>
              <a:t>no tienen un identificador que sirva de relación entre un conjunto de datos y otros</a:t>
            </a:r>
            <a:r>
              <a:rPr lang="es-AR" sz="1400" b="0" i="0" u="none" strike="noStrike" cap="none">
                <a:solidFill>
                  <a:srgbClr val="000000"/>
                </a:solidFill>
                <a:latin typeface="Montserrat"/>
                <a:ea typeface="Montserrat"/>
                <a:cs typeface="Montserrat"/>
                <a:sym typeface="Montserrat"/>
              </a:rPr>
              <a:t>.</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información se organiza normalmente mediante documentos y es muy útil cuando no tenemos un esquema exacto de lo que se va a almacenar.</a:t>
            </a:r>
            <a:endParaRPr sz="1400" b="0" i="0" u="none" strike="noStrike" cap="none">
              <a:solidFill>
                <a:srgbClr val="000000"/>
              </a:solidFill>
              <a:latin typeface="Montserrat"/>
              <a:ea typeface="Montserrat"/>
              <a:cs typeface="Montserrat"/>
              <a:sym typeface="Montserrat"/>
            </a:endParaRPr>
          </a:p>
          <a:p>
            <a:pPr marL="357188" marR="0" lvl="0" indent="-357188" algn="l" rtl="0">
              <a:lnSpc>
                <a:spcPct val="100000"/>
              </a:lnSpc>
              <a:spcBef>
                <a:spcPts val="600"/>
              </a:spcBef>
              <a:spcAft>
                <a:spcPts val="600"/>
              </a:spcAft>
              <a:buClr>
                <a:schemeClr val="dk2"/>
              </a:buClr>
              <a:buSzPts val="1400"/>
              <a:buFont typeface="Noto Sans Symbols"/>
              <a:buChar char="❑"/>
            </a:pPr>
            <a:r>
              <a:rPr lang="es-AR" sz="1400" b="0" i="0" u="none" strike="noStrike" cap="none">
                <a:solidFill>
                  <a:srgbClr val="000000"/>
                </a:solidFill>
                <a:latin typeface="Montserrat"/>
                <a:ea typeface="Montserrat"/>
                <a:cs typeface="Montserrat"/>
                <a:sym typeface="Montserrat"/>
              </a:rPr>
              <a:t>La indiscutible reina del reciente éxito de las bases de datos no relacionales es </a:t>
            </a:r>
            <a:r>
              <a:rPr lang="es-AR" sz="1400" b="1" i="0" u="none" strike="noStrike" cap="none">
                <a:solidFill>
                  <a:srgbClr val="000000"/>
                </a:solidFill>
                <a:latin typeface="Montserrat"/>
                <a:ea typeface="Montserrat"/>
                <a:cs typeface="Montserrat"/>
                <a:sym typeface="Montserrat"/>
              </a:rPr>
              <a:t>MongoDB </a:t>
            </a:r>
            <a:r>
              <a:rPr lang="es-AR" sz="1400" b="0" i="0" u="none" strike="noStrike" cap="none">
                <a:solidFill>
                  <a:srgbClr val="000000"/>
                </a:solidFill>
                <a:latin typeface="Montserrat"/>
                <a:ea typeface="Montserrat"/>
                <a:cs typeface="Montserrat"/>
                <a:sym typeface="Montserrat"/>
              </a:rPr>
              <a:t>seguida por Redis, Elasticsearch y Cassandra.</a:t>
            </a:r>
            <a:endParaRPr sz="1400" b="0" i="0" u="none" strike="noStrike" cap="none">
              <a:solidFill>
                <a:srgbClr val="000000"/>
              </a:solidFill>
              <a:latin typeface="Montserrat"/>
              <a:ea typeface="Montserrat"/>
              <a:cs typeface="Montserrat"/>
              <a:sym typeface="Montserrat"/>
            </a:endParaRPr>
          </a:p>
        </p:txBody>
      </p:sp>
      <p:pic>
        <p:nvPicPr>
          <p:cNvPr id="145" name="Google Shape;145;p6"/>
          <p:cNvPicPr preferRelativeResize="0"/>
          <p:nvPr/>
        </p:nvPicPr>
        <p:blipFill rotWithShape="1">
          <a:blip r:embed="rId3">
            <a:alphaModFix/>
          </a:blip>
          <a:srcRect/>
          <a:stretch/>
        </p:blipFill>
        <p:spPr>
          <a:xfrm>
            <a:off x="6110386" y="3217898"/>
            <a:ext cx="1914160" cy="1486594"/>
          </a:xfrm>
          <a:prstGeom prst="rect">
            <a:avLst/>
          </a:prstGeom>
          <a:noFill/>
          <a:ln>
            <a:noFill/>
          </a:ln>
        </p:spPr>
      </p:pic>
    </p:spTree>
  </p:cSld>
  <p:clrMapOvr>
    <a:masterClrMapping/>
  </p:clrMapOvr>
</p:sld>
</file>

<file path=ppt/theme/theme1.xml><?xml version="1.0" encoding="utf-8"?>
<a:theme xmlns:a="http://schemas.openxmlformats.org/drawingml/2006/main"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3291</Words>
  <Application>Microsoft Office PowerPoint</Application>
  <PresentationFormat>Presentación en pantalla (16:9)</PresentationFormat>
  <Paragraphs>320</Paragraphs>
  <Slides>39</Slides>
  <Notes>39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39</vt:i4>
      </vt:variant>
    </vt:vector>
  </HeadingPairs>
  <TitlesOfParts>
    <vt:vector size="48" baseType="lpstr">
      <vt:lpstr>Noto Sans Symbols</vt:lpstr>
      <vt:lpstr>Montserrat SemiBold</vt:lpstr>
      <vt:lpstr>Montserrat ExtraBold</vt:lpstr>
      <vt:lpstr>Montserrat</vt:lpstr>
      <vt:lpstr>Arial</vt:lpstr>
      <vt:lpstr>Trebuchet MS</vt:lpstr>
      <vt:lpstr>Courier New</vt:lpstr>
      <vt:lpstr>Lato</vt:lpstr>
      <vt:lpstr>Zeemo Presentation by Slidesgo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Gisele Milagros Gonzalez</cp:lastModifiedBy>
  <cp:revision>1</cp:revision>
  <dcterms:modified xsi:type="dcterms:W3CDTF">2021-10-27T20:32:48Z</dcterms:modified>
</cp:coreProperties>
</file>